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07"/>
  </p:notesMasterIdLst>
  <p:handoutMasterIdLst>
    <p:handoutMasterId r:id="rId108"/>
  </p:handoutMasterIdLst>
  <p:sldIdLst>
    <p:sldId id="277" r:id="rId5"/>
    <p:sldId id="281" r:id="rId6"/>
    <p:sldId id="754" r:id="rId7"/>
    <p:sldId id="755" r:id="rId8"/>
    <p:sldId id="379" r:id="rId9"/>
    <p:sldId id="841" r:id="rId10"/>
    <p:sldId id="641" r:id="rId11"/>
    <p:sldId id="394" r:id="rId12"/>
    <p:sldId id="642" r:id="rId13"/>
    <p:sldId id="840" r:id="rId14"/>
    <p:sldId id="646" r:id="rId15"/>
    <p:sldId id="397" r:id="rId16"/>
    <p:sldId id="670" r:id="rId17"/>
    <p:sldId id="839" r:id="rId18"/>
    <p:sldId id="838" r:id="rId19"/>
    <p:sldId id="777" r:id="rId20"/>
    <p:sldId id="396" r:id="rId21"/>
    <p:sldId id="833" r:id="rId22"/>
    <p:sldId id="834" r:id="rId23"/>
    <p:sldId id="780" r:id="rId24"/>
    <p:sldId id="647" r:id="rId25"/>
    <p:sldId id="648" r:id="rId26"/>
    <p:sldId id="676" r:id="rId27"/>
    <p:sldId id="649" r:id="rId28"/>
    <p:sldId id="671" r:id="rId29"/>
    <p:sldId id="640" r:id="rId30"/>
    <p:sldId id="638" r:id="rId31"/>
    <p:sldId id="415" r:id="rId32"/>
    <p:sldId id="837" r:id="rId33"/>
    <p:sldId id="753" r:id="rId34"/>
    <p:sldId id="637" r:id="rId35"/>
    <p:sldId id="581" r:id="rId36"/>
    <p:sldId id="309" r:id="rId37"/>
    <p:sldId id="758" r:id="rId38"/>
    <p:sldId id="495" r:id="rId39"/>
    <p:sldId id="684" r:id="rId40"/>
    <p:sldId id="385" r:id="rId41"/>
    <p:sldId id="842" r:id="rId42"/>
    <p:sldId id="736" r:id="rId43"/>
    <p:sldId id="737" r:id="rId44"/>
    <p:sldId id="738" r:id="rId45"/>
    <p:sldId id="831" r:id="rId46"/>
    <p:sldId id="734" r:id="rId47"/>
    <p:sldId id="733" r:id="rId48"/>
    <p:sldId id="739" r:id="rId49"/>
    <p:sldId id="835" r:id="rId50"/>
    <p:sldId id="760" r:id="rId51"/>
    <p:sldId id="740" r:id="rId52"/>
    <p:sldId id="651" r:id="rId53"/>
    <p:sldId id="653" r:id="rId54"/>
    <p:sldId id="652" r:id="rId55"/>
    <p:sldId id="741" r:id="rId56"/>
    <p:sldId id="756" r:id="rId57"/>
    <p:sldId id="279" r:id="rId58"/>
    <p:sldId id="843" r:id="rId59"/>
    <p:sldId id="411" r:id="rId60"/>
    <p:sldId id="757" r:id="rId61"/>
    <p:sldId id="844" r:id="rId62"/>
    <p:sldId id="573" r:id="rId63"/>
    <p:sldId id="574" r:id="rId64"/>
    <p:sldId id="575" r:id="rId65"/>
    <p:sldId id="576" r:id="rId66"/>
    <p:sldId id="412" r:id="rId67"/>
    <p:sldId id="578" r:id="rId68"/>
    <p:sldId id="732" r:id="rId69"/>
    <p:sldId id="561" r:id="rId70"/>
    <p:sldId id="580" r:id="rId71"/>
    <p:sldId id="680" r:id="rId72"/>
    <p:sldId id="650" r:id="rId73"/>
    <p:sldId id="845" r:id="rId74"/>
    <p:sldId id="416" r:id="rId75"/>
    <p:sldId id="677" r:id="rId76"/>
    <p:sldId id="262" r:id="rId77"/>
    <p:sldId id="387" r:id="rId78"/>
    <p:sldId id="392" r:id="rId79"/>
    <p:sldId id="389" r:id="rId80"/>
    <p:sldId id="390" r:id="rId81"/>
    <p:sldId id="391" r:id="rId82"/>
    <p:sldId id="388" r:id="rId83"/>
    <p:sldId id="681" r:id="rId84"/>
    <p:sldId id="654" r:id="rId85"/>
    <p:sldId id="846" r:id="rId86"/>
    <p:sldId id="657" r:id="rId87"/>
    <p:sldId id="655" r:id="rId88"/>
    <p:sldId id="656" r:id="rId89"/>
    <p:sldId id="658" r:id="rId90"/>
    <p:sldId id="659" r:id="rId91"/>
    <p:sldId id="660" r:id="rId92"/>
    <p:sldId id="661" r:id="rId93"/>
    <p:sldId id="847" r:id="rId94"/>
    <p:sldId id="662" r:id="rId95"/>
    <p:sldId id="663" r:id="rId96"/>
    <p:sldId id="664" r:id="rId97"/>
    <p:sldId id="665" r:id="rId98"/>
    <p:sldId id="666" r:id="rId99"/>
    <p:sldId id="674" r:id="rId100"/>
    <p:sldId id="675" r:id="rId101"/>
    <p:sldId id="667" r:id="rId102"/>
    <p:sldId id="669" r:id="rId103"/>
    <p:sldId id="668" r:id="rId104"/>
    <p:sldId id="417" r:id="rId105"/>
    <p:sldId id="848" r:id="rId10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1334C6-15C1-4169-B500-28BEACF2029D}" v="1" dt="2023-07-09T16:30:04.4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9" d="100"/>
          <a:sy n="99" d="100"/>
        </p:scale>
        <p:origin x="908" y="7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tableStyles" Target="tableStyles.xml"/><Relationship Id="rId16" Type="http://schemas.openxmlformats.org/officeDocument/2006/relationships/slide" Target="slides/slide12.xml"/><Relationship Id="rId107" Type="http://schemas.openxmlformats.org/officeDocument/2006/relationships/notesMaster" Target="notesMasters/notesMaster1.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microsoft.com/office/2016/11/relationships/changesInfo" Target="changesInfos/changesInfo1.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handoutMaster" Target="handoutMasters/handoutMaster1.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slide" Target="slides/slide102.xml"/><Relationship Id="rId114"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presProps" Target="presProps.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viewProps" Target="viewProps.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hammed Afolabi" userId="4b28172c-af8d-4b92-9637-b9da9c554276" providerId="ADAL" clId="{5F1334C6-15C1-4169-B500-28BEACF2029D}"/>
    <pc:docChg chg="addSld modSld">
      <pc:chgData name="Muhammed Afolabi" userId="4b28172c-af8d-4b92-9637-b9da9c554276" providerId="ADAL" clId="{5F1334C6-15C1-4169-B500-28BEACF2029D}" dt="2023-07-09T16:30:59.876" v="11" actId="5793"/>
      <pc:docMkLst>
        <pc:docMk/>
      </pc:docMkLst>
      <pc:sldChg chg="modSp add mod">
        <pc:chgData name="Muhammed Afolabi" userId="4b28172c-af8d-4b92-9637-b9da9c554276" providerId="ADAL" clId="{5F1334C6-15C1-4169-B500-28BEACF2029D}" dt="2023-07-09T16:30:59.876" v="11" actId="5793"/>
        <pc:sldMkLst>
          <pc:docMk/>
          <pc:sldMk cId="3272434905" sldId="281"/>
        </pc:sldMkLst>
        <pc:spChg chg="mod">
          <ac:chgData name="Muhammed Afolabi" userId="4b28172c-af8d-4b92-9637-b9da9c554276" providerId="ADAL" clId="{5F1334C6-15C1-4169-B500-28BEACF2029D}" dt="2023-07-09T16:30:15.769" v="9" actId="20577"/>
          <ac:spMkLst>
            <pc:docMk/>
            <pc:sldMk cId="3272434905" sldId="281"/>
            <ac:spMk id="2" creationId="{E0C6F225-D248-0300-AC88-4ED3A010A1D3}"/>
          </ac:spMkLst>
        </pc:spChg>
        <pc:spChg chg="mod">
          <ac:chgData name="Muhammed Afolabi" userId="4b28172c-af8d-4b92-9637-b9da9c554276" providerId="ADAL" clId="{5F1334C6-15C1-4169-B500-28BEACF2029D}" dt="2023-07-09T16:30:59.876" v="11" actId="5793"/>
          <ac:spMkLst>
            <pc:docMk/>
            <pc:sldMk cId="3272434905" sldId="281"/>
            <ac:spMk id="3" creationId="{0EDB602E-8307-93DC-2EDA-2261FEE15426}"/>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08/11/2023</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40210-9A76-4288-B9FD-2E6EF58FA949}" type="datetimeFigureOut">
              <a:rPr lang="en-GB" smtClean="0"/>
              <a:t>08/11/2023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A8173-6EA7-483C-A1E0-CFB4950086E9}" type="slidenum">
              <a:rPr lang="en-GB" smtClean="0"/>
              <a:t>‹#›</a:t>
            </a:fld>
            <a:endParaRPr lang="en-GB"/>
          </a:p>
        </p:txBody>
      </p:sp>
    </p:spTree>
    <p:extLst>
      <p:ext uri="{BB962C8B-B14F-4D97-AF65-F5344CB8AC3E}">
        <p14:creationId xmlns:p14="http://schemas.microsoft.com/office/powerpoint/2010/main" val="2160981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youtube.com/watch?v=PCgLjDDD4ek"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youtube.com/watch?v=71-GucBaM8U" TargetMode="External"/><Relationship Id="rId2" Type="http://schemas.openxmlformats.org/officeDocument/2006/relationships/slide" Target="../slides/slide27.xml"/><Relationship Id="rId1" Type="http://schemas.openxmlformats.org/officeDocument/2006/relationships/notesMaster" Target="../notesMasters/notesMaster1.xml"/><Relationship Id="rId4" Type="http://schemas.openxmlformats.org/officeDocument/2006/relationships/hyperlink" Target="https://www.youtube.com/watch?v=Lgkfy-iPxDU"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youtube.com/watch?v=4y1BAqOnhMM" TargetMode="External"/><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youtube.com/watch?v=hkcqGU7l_zU" TargetMode="External"/><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youtube.com/watch?v=gctAuZGrdbQ" TargetMode="External"/><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youtube.com/watch?v=3Dd8P6IYzdE" TargetMode="External"/><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youtube.com/watch?v=yplWZs3dqNQ" TargetMode="External"/><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youtube.com/watch?v=ZNo-M1ldPZ8" TargetMode="External"/><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www.youtube.com/watch?v=q17s84ADGfA" TargetMode="External"/><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youtube.com/watch?v=yplWZs3dqNQ" TargetMode="External"/><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6E1BDCB-C195-4A45-974F-E6DDB024ACAF}" type="slidenum">
              <a:rPr lang="en-GB" smtClean="0"/>
              <a:pPr/>
              <a:t>5</a:t>
            </a:fld>
            <a:endParaRPr lang="en-GB"/>
          </a:p>
        </p:txBody>
      </p:sp>
    </p:spTree>
    <p:extLst>
      <p:ext uri="{BB962C8B-B14F-4D97-AF65-F5344CB8AC3E}">
        <p14:creationId xmlns:p14="http://schemas.microsoft.com/office/powerpoint/2010/main" val="2605998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D405F"/>
                </a:solidFill>
                <a:effectLst/>
                <a:latin typeface="Inter"/>
              </a:rPr>
              <a:t>In statistical research, a variable is defined as an attribute of an object of study.</a:t>
            </a:r>
            <a:endParaRPr lang="en-GB" dirty="0"/>
          </a:p>
        </p:txBody>
      </p:sp>
      <p:sp>
        <p:nvSpPr>
          <p:cNvPr id="4" name="Slide Number Placeholder 3"/>
          <p:cNvSpPr>
            <a:spLocks noGrp="1"/>
          </p:cNvSpPr>
          <p:nvPr>
            <p:ph type="sldNum" sz="quarter" idx="10"/>
          </p:nvPr>
        </p:nvSpPr>
        <p:spPr/>
        <p:txBody>
          <a:bodyPr/>
          <a:lstStyle/>
          <a:p>
            <a:fld id="{C6E1BDCB-C195-4A45-974F-E6DDB024ACAF}" type="slidenum">
              <a:rPr lang="en-GB" smtClean="0"/>
              <a:pPr/>
              <a:t>17</a:t>
            </a:fld>
            <a:endParaRPr lang="en-GB"/>
          </a:p>
        </p:txBody>
      </p:sp>
    </p:spTree>
    <p:extLst>
      <p:ext uri="{BB962C8B-B14F-4D97-AF65-F5344CB8AC3E}">
        <p14:creationId xmlns:p14="http://schemas.microsoft.com/office/powerpoint/2010/main" val="20824183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6 Steps to Formulate a STRONG Hypothesis | </a:t>
            </a:r>
            <a:r>
              <a:rPr lang="en-GB" dirty="0" err="1">
                <a:hlinkClick r:id="rId3"/>
              </a:rPr>
              <a:t>Scribbr</a:t>
            </a:r>
            <a:r>
              <a:rPr lang="en-GB" dirty="0">
                <a:hlinkClick r:id="rId3"/>
              </a:rPr>
              <a:t> 🎓 - YouTube</a:t>
            </a:r>
            <a:endParaRPr lang="en-GB" dirty="0"/>
          </a:p>
        </p:txBody>
      </p:sp>
      <p:sp>
        <p:nvSpPr>
          <p:cNvPr id="4" name="Slide Number Placeholder 3"/>
          <p:cNvSpPr>
            <a:spLocks noGrp="1"/>
          </p:cNvSpPr>
          <p:nvPr>
            <p:ph type="sldNum" sz="quarter" idx="5"/>
          </p:nvPr>
        </p:nvSpPr>
        <p:spPr/>
        <p:txBody>
          <a:bodyPr/>
          <a:lstStyle/>
          <a:p>
            <a:fld id="{C6E1BDCB-C195-4A45-974F-E6DDB024ACAF}" type="slidenum">
              <a:rPr lang="en-GB" smtClean="0"/>
              <a:pPr/>
              <a:t>26</a:t>
            </a:fld>
            <a:endParaRPr lang="en-GB"/>
          </a:p>
        </p:txBody>
      </p:sp>
    </p:spTree>
    <p:extLst>
      <p:ext uri="{BB962C8B-B14F-4D97-AF65-F5344CB8AC3E}">
        <p14:creationId xmlns:p14="http://schemas.microsoft.com/office/powerpoint/2010/main" val="20408414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3"/>
              </a:rPr>
              <a:t>How to Develop a STRONG Research Question | </a:t>
            </a:r>
            <a:r>
              <a:rPr lang="en-GB" sz="1200" dirty="0" err="1">
                <a:hlinkClick r:id="rId3"/>
              </a:rPr>
              <a:t>Scribbr</a:t>
            </a:r>
            <a:r>
              <a:rPr lang="en-GB" sz="1200" dirty="0">
                <a:hlinkClick r:id="rId3"/>
              </a:rPr>
              <a:t> 🎓 - YouTube</a:t>
            </a:r>
            <a:endParaRPr lang="en-GB" sz="18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4"/>
              </a:rPr>
              <a:t>A Good Research Question - YouTube</a:t>
            </a:r>
            <a:endParaRPr lang="en-GB" sz="1200" dirty="0"/>
          </a:p>
          <a:p>
            <a:endParaRPr lang="en-GB" dirty="0"/>
          </a:p>
        </p:txBody>
      </p:sp>
      <p:sp>
        <p:nvSpPr>
          <p:cNvPr id="4" name="Slide Number Placeholder 3"/>
          <p:cNvSpPr>
            <a:spLocks noGrp="1"/>
          </p:cNvSpPr>
          <p:nvPr>
            <p:ph type="sldNum" sz="quarter" idx="5"/>
          </p:nvPr>
        </p:nvSpPr>
        <p:spPr/>
        <p:txBody>
          <a:bodyPr/>
          <a:lstStyle/>
          <a:p>
            <a:fld id="{C6E1BDCB-C195-4A45-974F-E6DDB024ACAF}" type="slidenum">
              <a:rPr lang="en-GB" smtClean="0"/>
              <a:pPr/>
              <a:t>27</a:t>
            </a:fld>
            <a:endParaRPr lang="en-GB"/>
          </a:p>
        </p:txBody>
      </p:sp>
    </p:spTree>
    <p:extLst>
      <p:ext uri="{BB962C8B-B14F-4D97-AF65-F5344CB8AC3E}">
        <p14:creationId xmlns:p14="http://schemas.microsoft.com/office/powerpoint/2010/main" val="16329305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Clarify the vocabulary at each stage, take each step one at a time. Highlight the ‘future research’ at the end </a:t>
            </a:r>
          </a:p>
        </p:txBody>
      </p:sp>
      <p:sp>
        <p:nvSpPr>
          <p:cNvPr id="4" name="Slide Number Placeholder 3"/>
          <p:cNvSpPr>
            <a:spLocks noGrp="1"/>
          </p:cNvSpPr>
          <p:nvPr>
            <p:ph type="sldNum" sz="quarter" idx="5"/>
          </p:nvPr>
        </p:nvSpPr>
        <p:spPr/>
        <p:txBody>
          <a:bodyPr/>
          <a:lstStyle/>
          <a:p>
            <a:fld id="{D11FDB42-A0FE-47E6-8AA1-B316FF70837B}" type="slidenum">
              <a:rPr lang="en-GB" smtClean="0"/>
              <a:t>33</a:t>
            </a:fld>
            <a:endParaRPr lang="en-GB"/>
          </a:p>
        </p:txBody>
      </p:sp>
    </p:spTree>
    <p:extLst>
      <p:ext uri="{BB962C8B-B14F-4D97-AF65-F5344CB8AC3E}">
        <p14:creationId xmlns:p14="http://schemas.microsoft.com/office/powerpoint/2010/main" val="25583529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Research Process</a:t>
            </a:r>
          </a:p>
        </p:txBody>
      </p:sp>
      <p:sp>
        <p:nvSpPr>
          <p:cNvPr id="4" name="Slide Number Placeholder 3"/>
          <p:cNvSpPr>
            <a:spLocks noGrp="1"/>
          </p:cNvSpPr>
          <p:nvPr>
            <p:ph type="sldNum" sz="quarter" idx="5"/>
          </p:nvPr>
        </p:nvSpPr>
        <p:spPr/>
        <p:txBody>
          <a:bodyPr/>
          <a:lstStyle/>
          <a:p>
            <a:fld id="{C6E1BDCB-C195-4A45-974F-E6DDB024ACAF}" type="slidenum">
              <a:rPr lang="en-GB" smtClean="0"/>
              <a:pPr/>
              <a:t>35</a:t>
            </a:fld>
            <a:endParaRPr lang="en-GB"/>
          </a:p>
        </p:txBody>
      </p:sp>
    </p:spTree>
    <p:extLst>
      <p:ext uri="{BB962C8B-B14F-4D97-AF65-F5344CB8AC3E}">
        <p14:creationId xmlns:p14="http://schemas.microsoft.com/office/powerpoint/2010/main" val="38605925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Develop a Theoretical Framework in 3 Steps | </a:t>
            </a:r>
            <a:r>
              <a:rPr lang="en-GB" dirty="0" err="1">
                <a:hlinkClick r:id="rId3"/>
              </a:rPr>
              <a:t>Scribbr</a:t>
            </a:r>
            <a:r>
              <a:rPr lang="en-GB" dirty="0">
                <a:hlinkClick r:id="rId3"/>
              </a:rPr>
              <a:t> 🎓 - YouTube</a:t>
            </a:r>
            <a:endParaRPr lang="en-GB" dirty="0"/>
          </a:p>
        </p:txBody>
      </p:sp>
      <p:sp>
        <p:nvSpPr>
          <p:cNvPr id="4" name="Slide Number Placeholder 3"/>
          <p:cNvSpPr>
            <a:spLocks noGrp="1"/>
          </p:cNvSpPr>
          <p:nvPr>
            <p:ph type="sldNum" sz="quarter" idx="5"/>
          </p:nvPr>
        </p:nvSpPr>
        <p:spPr/>
        <p:txBody>
          <a:bodyPr/>
          <a:lstStyle/>
          <a:p>
            <a:fld id="{C6E1BDCB-C195-4A45-974F-E6DDB024ACAF}" type="slidenum">
              <a:rPr lang="en-GB" smtClean="0"/>
              <a:pPr/>
              <a:t>42</a:t>
            </a:fld>
            <a:endParaRPr lang="en-GB"/>
          </a:p>
        </p:txBody>
      </p:sp>
    </p:spTree>
    <p:extLst>
      <p:ext uri="{BB962C8B-B14F-4D97-AF65-F5344CB8AC3E}">
        <p14:creationId xmlns:p14="http://schemas.microsoft.com/office/powerpoint/2010/main" val="27470536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Ontology, epistemology and research paradigm - YouTube</a:t>
            </a:r>
            <a:endParaRPr lang="en-GB" dirty="0"/>
          </a:p>
        </p:txBody>
      </p:sp>
      <p:sp>
        <p:nvSpPr>
          <p:cNvPr id="4" name="Slide Number Placeholder 3"/>
          <p:cNvSpPr>
            <a:spLocks noGrp="1"/>
          </p:cNvSpPr>
          <p:nvPr>
            <p:ph type="sldNum" sz="quarter" idx="5"/>
          </p:nvPr>
        </p:nvSpPr>
        <p:spPr/>
        <p:txBody>
          <a:bodyPr/>
          <a:lstStyle/>
          <a:p>
            <a:fld id="{C6E1BDCB-C195-4A45-974F-E6DDB024ACAF}" type="slidenum">
              <a:rPr lang="en-GB" smtClean="0"/>
              <a:pPr/>
              <a:t>57</a:t>
            </a:fld>
            <a:endParaRPr lang="en-GB"/>
          </a:p>
        </p:txBody>
      </p:sp>
    </p:spTree>
    <p:extLst>
      <p:ext uri="{BB962C8B-B14F-4D97-AF65-F5344CB8AC3E}">
        <p14:creationId xmlns:p14="http://schemas.microsoft.com/office/powerpoint/2010/main" val="745816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https://conjointly.com/kb/deduction-and-induction/</a:t>
            </a:r>
          </a:p>
        </p:txBody>
      </p:sp>
      <p:sp>
        <p:nvSpPr>
          <p:cNvPr id="4" name="Slide Number Placeholder 3"/>
          <p:cNvSpPr>
            <a:spLocks noGrp="1"/>
          </p:cNvSpPr>
          <p:nvPr>
            <p:ph type="sldNum" sz="quarter" idx="5"/>
          </p:nvPr>
        </p:nvSpPr>
        <p:spPr/>
        <p:txBody>
          <a:bodyPr/>
          <a:lstStyle/>
          <a:p>
            <a:fld id="{5E7823DC-7A90-4827-B80E-C4D9CE3AE295}" type="slidenum">
              <a:rPr lang="en-GB" smtClean="0"/>
              <a:t>66</a:t>
            </a:fld>
            <a:endParaRPr lang="en-GB"/>
          </a:p>
        </p:txBody>
      </p:sp>
    </p:spTree>
    <p:extLst>
      <p:ext uri="{BB962C8B-B14F-4D97-AF65-F5344CB8AC3E}">
        <p14:creationId xmlns:p14="http://schemas.microsoft.com/office/powerpoint/2010/main" val="14300673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https://www.youtube.com/watch?v=QB41z6_mUxk</a:t>
            </a:r>
          </a:p>
          <a:p>
            <a:r>
              <a:rPr lang="en-GB" dirty="0">
                <a:hlinkClick r:id="rId3"/>
              </a:rPr>
              <a:t>Deductive &amp; Inductive Research - YouTube</a:t>
            </a:r>
            <a:endParaRPr lang="en-GB" dirty="0"/>
          </a:p>
        </p:txBody>
      </p:sp>
      <p:sp>
        <p:nvSpPr>
          <p:cNvPr id="4" name="Slide Number Placeholder 3"/>
          <p:cNvSpPr>
            <a:spLocks noGrp="1"/>
          </p:cNvSpPr>
          <p:nvPr>
            <p:ph type="sldNum" sz="quarter" idx="5"/>
          </p:nvPr>
        </p:nvSpPr>
        <p:spPr/>
        <p:txBody>
          <a:bodyPr/>
          <a:lstStyle/>
          <a:p>
            <a:fld id="{5E7823DC-7A90-4827-B80E-C4D9CE3AE295}" type="slidenum">
              <a:rPr lang="en-GB" smtClean="0"/>
              <a:t>67</a:t>
            </a:fld>
            <a:endParaRPr lang="en-GB"/>
          </a:p>
        </p:txBody>
      </p:sp>
    </p:spTree>
    <p:extLst>
      <p:ext uri="{BB962C8B-B14F-4D97-AF65-F5344CB8AC3E}">
        <p14:creationId xmlns:p14="http://schemas.microsoft.com/office/powerpoint/2010/main" val="11287200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Research Design: Defining Your Research Aims and Approach | </a:t>
            </a:r>
            <a:r>
              <a:rPr lang="en-GB" dirty="0" err="1">
                <a:hlinkClick r:id="rId3"/>
              </a:rPr>
              <a:t>Scribbr</a:t>
            </a:r>
            <a:r>
              <a:rPr lang="en-GB" dirty="0">
                <a:hlinkClick r:id="rId3"/>
              </a:rPr>
              <a:t> 🎓 - YouTube</a:t>
            </a:r>
            <a:endParaRPr lang="en-GB" dirty="0"/>
          </a:p>
        </p:txBody>
      </p:sp>
      <p:sp>
        <p:nvSpPr>
          <p:cNvPr id="4" name="Slide Number Placeholder 3"/>
          <p:cNvSpPr>
            <a:spLocks noGrp="1"/>
          </p:cNvSpPr>
          <p:nvPr>
            <p:ph type="sldNum" sz="quarter" idx="5"/>
          </p:nvPr>
        </p:nvSpPr>
        <p:spPr/>
        <p:txBody>
          <a:bodyPr/>
          <a:lstStyle/>
          <a:p>
            <a:fld id="{C6E1BDCB-C195-4A45-974F-E6DDB024ACAF}" type="slidenum">
              <a:rPr lang="en-GB" smtClean="0"/>
              <a:pPr/>
              <a:t>68</a:t>
            </a:fld>
            <a:endParaRPr lang="en-GB"/>
          </a:p>
        </p:txBody>
      </p:sp>
    </p:spTree>
    <p:extLst>
      <p:ext uri="{BB962C8B-B14F-4D97-AF65-F5344CB8AC3E}">
        <p14:creationId xmlns:p14="http://schemas.microsoft.com/office/powerpoint/2010/main" val="19775954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How to Write a Research Methodology in 4 Steps | </a:t>
            </a:r>
            <a:r>
              <a:rPr lang="en-GB" dirty="0" err="1">
                <a:hlinkClick r:id="rId3"/>
              </a:rPr>
              <a:t>Scribbr</a:t>
            </a:r>
            <a:r>
              <a:rPr lang="en-GB" dirty="0">
                <a:hlinkClick r:id="rId3"/>
              </a:rPr>
              <a:t> 🎓 - YouTube</a:t>
            </a:r>
            <a:endParaRPr lang="en-GB" dirty="0"/>
          </a:p>
        </p:txBody>
      </p:sp>
      <p:sp>
        <p:nvSpPr>
          <p:cNvPr id="4" name="Slide Number Placeholder 3"/>
          <p:cNvSpPr>
            <a:spLocks noGrp="1"/>
          </p:cNvSpPr>
          <p:nvPr>
            <p:ph type="sldNum" sz="quarter" idx="5"/>
          </p:nvPr>
        </p:nvSpPr>
        <p:spPr/>
        <p:txBody>
          <a:bodyPr/>
          <a:lstStyle/>
          <a:p>
            <a:fld id="{C6E1BDCB-C195-4A45-974F-E6DDB024ACAF}" type="slidenum">
              <a:rPr lang="en-GB" smtClean="0"/>
              <a:pPr/>
              <a:t>69</a:t>
            </a:fld>
            <a:endParaRPr lang="en-GB"/>
          </a:p>
        </p:txBody>
      </p:sp>
    </p:spTree>
    <p:extLst>
      <p:ext uri="{BB962C8B-B14F-4D97-AF65-F5344CB8AC3E}">
        <p14:creationId xmlns:p14="http://schemas.microsoft.com/office/powerpoint/2010/main" val="21288522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normAutofit/>
          </a:bodyPr>
          <a:lstStyle/>
          <a:p>
            <a:r>
              <a:rPr lang="en-GB" dirty="0">
                <a:effectLst/>
              </a:rPr>
              <a:t>deliberately created rather than arising naturally or spontaneously.</a:t>
            </a:r>
          </a:p>
          <a:p>
            <a:pPr>
              <a:buFont typeface="Arial" panose="020B0604020202020204" pitchFamily="34" charset="0"/>
              <a:buChar char="•"/>
            </a:pPr>
            <a:r>
              <a:rPr lang="en-GB" dirty="0">
                <a:effectLst/>
              </a:rPr>
              <a:t>created or arranged in a way that seems artificial and unrealistic.</a:t>
            </a:r>
          </a:p>
          <a:p>
            <a:pPr>
              <a:defRPr/>
            </a:pPr>
            <a:endParaRPr lang="en-GB" dirty="0"/>
          </a:p>
        </p:txBody>
      </p:sp>
    </p:spTree>
    <p:extLst>
      <p:ext uri="{BB962C8B-B14F-4D97-AF65-F5344CB8AC3E}">
        <p14:creationId xmlns:p14="http://schemas.microsoft.com/office/powerpoint/2010/main" val="23559187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6E1BDCB-C195-4A45-974F-E6DDB024ACAF}" type="slidenum">
              <a:rPr lang="en-GB" smtClean="0"/>
              <a:pPr/>
              <a:t>74</a:t>
            </a:fld>
            <a:endParaRPr lang="en-GB"/>
          </a:p>
        </p:txBody>
      </p:sp>
    </p:spTree>
    <p:extLst>
      <p:ext uri="{BB962C8B-B14F-4D97-AF65-F5344CB8AC3E}">
        <p14:creationId xmlns:p14="http://schemas.microsoft.com/office/powerpoint/2010/main" val="31743635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6E1BDCB-C195-4A45-974F-E6DDB024ACAF}" type="slidenum">
              <a:rPr lang="en-GB" smtClean="0"/>
              <a:pPr/>
              <a:t>75</a:t>
            </a:fld>
            <a:endParaRPr lang="en-GB"/>
          </a:p>
        </p:txBody>
      </p:sp>
    </p:spTree>
    <p:extLst>
      <p:ext uri="{BB962C8B-B14F-4D97-AF65-F5344CB8AC3E}">
        <p14:creationId xmlns:p14="http://schemas.microsoft.com/office/powerpoint/2010/main" val="33003971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Research Design: Choosing a Type of Research Design | </a:t>
            </a:r>
            <a:r>
              <a:rPr lang="en-GB" dirty="0" err="1">
                <a:hlinkClick r:id="rId3"/>
              </a:rPr>
              <a:t>Scribbr</a:t>
            </a:r>
            <a:r>
              <a:rPr lang="en-GB" dirty="0">
                <a:hlinkClick r:id="rId3"/>
              </a:rPr>
              <a:t> 🎓 - YouTube</a:t>
            </a:r>
            <a:endParaRPr lang="en-GB" dirty="0"/>
          </a:p>
        </p:txBody>
      </p:sp>
      <p:sp>
        <p:nvSpPr>
          <p:cNvPr id="4" name="Slide Number Placeholder 3"/>
          <p:cNvSpPr>
            <a:spLocks noGrp="1"/>
          </p:cNvSpPr>
          <p:nvPr>
            <p:ph type="sldNum" sz="quarter" idx="5"/>
          </p:nvPr>
        </p:nvSpPr>
        <p:spPr/>
        <p:txBody>
          <a:bodyPr/>
          <a:lstStyle/>
          <a:p>
            <a:fld id="{C6E1BDCB-C195-4A45-974F-E6DDB024ACAF}" type="slidenum">
              <a:rPr lang="en-GB" smtClean="0"/>
              <a:pPr/>
              <a:t>80</a:t>
            </a:fld>
            <a:endParaRPr lang="en-GB"/>
          </a:p>
        </p:txBody>
      </p:sp>
    </p:spTree>
    <p:extLst>
      <p:ext uri="{BB962C8B-B14F-4D97-AF65-F5344CB8AC3E}">
        <p14:creationId xmlns:p14="http://schemas.microsoft.com/office/powerpoint/2010/main" val="24278683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6E1BDCB-C195-4A45-974F-E6DDB024ACAF}" type="slidenum">
              <a:rPr lang="en-GB" smtClean="0"/>
              <a:pPr/>
              <a:t>95</a:t>
            </a:fld>
            <a:endParaRPr lang="en-GB"/>
          </a:p>
        </p:txBody>
      </p:sp>
    </p:spTree>
    <p:extLst>
      <p:ext uri="{BB962C8B-B14F-4D97-AF65-F5344CB8AC3E}">
        <p14:creationId xmlns:p14="http://schemas.microsoft.com/office/powerpoint/2010/main" val="1807612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Research Design: Choosing your Data Collection Methods | </a:t>
            </a:r>
            <a:r>
              <a:rPr lang="en-GB" dirty="0" err="1">
                <a:hlinkClick r:id="rId3"/>
              </a:rPr>
              <a:t>Scribbr</a:t>
            </a:r>
            <a:r>
              <a:rPr lang="en-GB" dirty="0">
                <a:hlinkClick r:id="rId3"/>
              </a:rPr>
              <a:t> 🎓 - YouTube</a:t>
            </a:r>
            <a:endParaRPr lang="en-GB" dirty="0"/>
          </a:p>
        </p:txBody>
      </p:sp>
      <p:sp>
        <p:nvSpPr>
          <p:cNvPr id="4" name="Slide Number Placeholder 3"/>
          <p:cNvSpPr>
            <a:spLocks noGrp="1"/>
          </p:cNvSpPr>
          <p:nvPr>
            <p:ph type="sldNum" sz="quarter" idx="5"/>
          </p:nvPr>
        </p:nvSpPr>
        <p:spPr/>
        <p:txBody>
          <a:bodyPr/>
          <a:lstStyle/>
          <a:p>
            <a:fld id="{C6E1BDCB-C195-4A45-974F-E6DDB024ACAF}" type="slidenum">
              <a:rPr lang="en-GB" smtClean="0"/>
              <a:pPr/>
              <a:t>100</a:t>
            </a:fld>
            <a:endParaRPr lang="en-GB"/>
          </a:p>
        </p:txBody>
      </p:sp>
    </p:spTree>
    <p:extLst>
      <p:ext uri="{BB962C8B-B14F-4D97-AF65-F5344CB8AC3E}">
        <p14:creationId xmlns:p14="http://schemas.microsoft.com/office/powerpoint/2010/main" val="31925980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How to Write a Research Methodology in 4 Steps | </a:t>
            </a:r>
            <a:r>
              <a:rPr lang="en-GB" dirty="0" err="1">
                <a:hlinkClick r:id="rId3"/>
              </a:rPr>
              <a:t>Scribbr</a:t>
            </a:r>
            <a:r>
              <a:rPr lang="en-GB" dirty="0">
                <a:hlinkClick r:id="rId3"/>
              </a:rPr>
              <a:t> 🎓 - YouTube</a:t>
            </a:r>
            <a:endParaRPr lang="en-GB" dirty="0"/>
          </a:p>
        </p:txBody>
      </p:sp>
      <p:sp>
        <p:nvSpPr>
          <p:cNvPr id="4" name="Slide Number Placeholder 3"/>
          <p:cNvSpPr>
            <a:spLocks noGrp="1"/>
          </p:cNvSpPr>
          <p:nvPr>
            <p:ph type="sldNum" sz="quarter" idx="5"/>
          </p:nvPr>
        </p:nvSpPr>
        <p:spPr/>
        <p:txBody>
          <a:bodyPr/>
          <a:lstStyle/>
          <a:p>
            <a:fld id="{C6E1BDCB-C195-4A45-974F-E6DDB024ACAF}" type="slidenum">
              <a:rPr lang="en-GB" smtClean="0"/>
              <a:pPr/>
              <a:t>102</a:t>
            </a:fld>
            <a:endParaRPr lang="en-GB"/>
          </a:p>
        </p:txBody>
      </p:sp>
    </p:spTree>
    <p:extLst>
      <p:ext uri="{BB962C8B-B14F-4D97-AF65-F5344CB8AC3E}">
        <p14:creationId xmlns:p14="http://schemas.microsoft.com/office/powerpoint/2010/main" val="212885223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08/11/2023</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08/11/2023</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08/11/2023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08/11/2023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08/11/2023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08/11/2023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08/11/2023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08/11/2023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08/11/2023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08/11/2023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08/11/2023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08/11/2023</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youtube.com/watch?v=PCgLjDDD4ek"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youtube.com/watch?v=Lgkfy-iPxDU"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www.youtube.com/watch?v=71-GucBaM8U"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www.youtube.com/watch?v=V8ndAyxkxtA"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s://www.youtube.com/watch?v=4y1BAqOnhMM"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https://www.youtube.com/watch?v=hkcqGU7l_zU"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hyperlink" Target="https://www.youtube.com/watch?v=yAjkQ1YqLEE"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hyperlink" Target="https://www.youtube.com/watch?v=gctAuZGrdbQ" TargetMode="External"/><Relationship Id="rId4" Type="http://schemas.openxmlformats.org/officeDocument/2006/relationships/hyperlink" Target="https://www.youtube.com/watch?v=QB41z6_mUxk" TargetMode="External"/></Relationships>
</file>

<file path=ppt/slides/_rels/slide68.xml.rels><?xml version="1.0" encoding="UTF-8" standalone="yes"?>
<Relationships xmlns="http://schemas.openxmlformats.org/package/2006/relationships"><Relationship Id="rId3" Type="http://schemas.openxmlformats.org/officeDocument/2006/relationships/hyperlink" Target="https://www.youtube.com/watch?v=3Dd8P6IYzdE"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hyperlink" Target="https://www.youtube.com/watch?v=yplWZs3dqNQ"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7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hyperlink" Target="https://www.youtube.com/watch?v=ZNo-M1ldPZ8"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hyperlink" Target="https://www.scribbr.com/research-methods/sampling-methods/" TargetMode="Externa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hyperlink" Target="https://www.youtube.com/watch?v=q17s84ADGfA"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hyperlink" Target="https://www.youtube.com/watch?v=yplWZs3dqNQ"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E8840867-2C6C-0081-8096-1B4050B445A9}"/>
              </a:ext>
            </a:extLst>
          </p:cNvPr>
          <p:cNvSpPr>
            <a:spLocks noGrp="1"/>
          </p:cNvSpPr>
          <p:nvPr>
            <p:ph type="ctrTitle"/>
          </p:nvPr>
        </p:nvSpPr>
        <p:spPr>
          <a:xfrm>
            <a:off x="846138" y="1275344"/>
            <a:ext cx="7985125" cy="2127250"/>
          </a:xfrm>
        </p:spPr>
        <p:txBody>
          <a:bodyPr>
            <a:normAutofit fontScale="90000"/>
          </a:bodyPr>
          <a:lstStyle/>
          <a:p>
            <a:pPr eaLnBrk="1" hangingPunct="1"/>
            <a:br>
              <a:rPr lang="en-GB" altLang="en-US" sz="3200" b="1" dirty="0">
                <a:solidFill>
                  <a:schemeClr val="bg1"/>
                </a:solidFill>
                <a:latin typeface="Arial" panose="020B0604020202020204" pitchFamily="34" charset="0"/>
                <a:cs typeface="Arial" panose="020B0604020202020204" pitchFamily="34" charset="0"/>
              </a:rPr>
            </a:br>
            <a:r>
              <a:rPr lang="en-GB" altLang="en-US" sz="3200" b="1" dirty="0">
                <a:solidFill>
                  <a:schemeClr val="bg1"/>
                </a:solidFill>
                <a:latin typeface="Arial" panose="020B0604020202020204" pitchFamily="34" charset="0"/>
                <a:cs typeface="Arial" panose="020B0604020202020204" pitchFamily="34" charset="0"/>
              </a:rPr>
              <a:t>Practice-based Research</a:t>
            </a:r>
            <a:br>
              <a:rPr lang="en-GB" altLang="en-US" sz="3200" b="1" dirty="0">
                <a:solidFill>
                  <a:schemeClr val="bg1"/>
                </a:solidFill>
                <a:latin typeface="Arial" panose="020B0604020202020204" pitchFamily="34" charset="0"/>
                <a:cs typeface="Arial" panose="020B0604020202020204" pitchFamily="34" charset="0"/>
              </a:rPr>
            </a:br>
            <a:br>
              <a:rPr lang="en-GB" altLang="en-US" sz="3200" b="1" dirty="0">
                <a:solidFill>
                  <a:schemeClr val="bg1"/>
                </a:solidFill>
                <a:latin typeface="Arial" panose="020B0604020202020204" pitchFamily="34" charset="0"/>
                <a:cs typeface="Arial" panose="020B0604020202020204" pitchFamily="34" charset="0"/>
              </a:rPr>
            </a:br>
            <a:r>
              <a:rPr lang="en-GB" altLang="en-US" sz="3200" b="1" i="1" dirty="0">
                <a:solidFill>
                  <a:schemeClr val="bg1"/>
                </a:solidFill>
                <a:latin typeface="Arial" panose="020B0604020202020204" pitchFamily="34" charset="0"/>
                <a:cs typeface="Arial" panose="020B0604020202020204" pitchFamily="34" charset="0"/>
              </a:rPr>
              <a:t>Methodological considerations</a:t>
            </a:r>
            <a:br>
              <a:rPr lang="en-GB" altLang="en-US" sz="3200" b="1" i="1" dirty="0">
                <a:solidFill>
                  <a:schemeClr val="bg1"/>
                </a:solidFill>
                <a:latin typeface="Arial" panose="020B0604020202020204" pitchFamily="34" charset="0"/>
                <a:cs typeface="Arial" panose="020B0604020202020204" pitchFamily="34" charset="0"/>
              </a:rPr>
            </a:br>
            <a:br>
              <a:rPr lang="en-GB" altLang="en-US" sz="3200" b="1" dirty="0">
                <a:latin typeface="Arial" panose="020B0604020202020204" pitchFamily="34" charset="0"/>
                <a:cs typeface="Arial" panose="020B0604020202020204" pitchFamily="34" charset="0"/>
              </a:rPr>
            </a:br>
            <a:br>
              <a:rPr lang="en-GB" altLang="en-US" sz="3200" dirty="0">
                <a:latin typeface="Arial" panose="020B0604020202020204" pitchFamily="34" charset="0"/>
                <a:cs typeface="Arial" panose="020B0604020202020204" pitchFamily="34" charset="0"/>
              </a:rPr>
            </a:br>
            <a:endParaRPr lang="en-GB" altLang="en-US" sz="3200" dirty="0">
              <a:latin typeface="Arial" panose="020B0604020202020204" pitchFamily="34" charset="0"/>
              <a:cs typeface="Arial" panose="020B0604020202020204" pitchFamily="34" charset="0"/>
            </a:endParaRPr>
          </a:p>
        </p:txBody>
      </p:sp>
      <p:sp>
        <p:nvSpPr>
          <p:cNvPr id="6147" name="Subtitle 4">
            <a:extLst>
              <a:ext uri="{FF2B5EF4-FFF2-40B4-BE49-F238E27FC236}">
                <a16:creationId xmlns:a16="http://schemas.microsoft.com/office/drawing/2014/main" id="{27CC1E59-00D7-9D9F-4E25-45DBC60D3BDC}"/>
              </a:ext>
            </a:extLst>
          </p:cNvPr>
          <p:cNvSpPr>
            <a:spLocks noGrp="1"/>
          </p:cNvSpPr>
          <p:nvPr>
            <p:ph type="subTitle" idx="1"/>
          </p:nvPr>
        </p:nvSpPr>
        <p:spPr>
          <a:xfrm>
            <a:off x="610959" y="2588632"/>
            <a:ext cx="8064500" cy="1322968"/>
          </a:xfrm>
        </p:spPr>
        <p:txBody>
          <a:bodyPr>
            <a:normAutofit fontScale="25000" lnSpcReduction="20000"/>
          </a:bodyPr>
          <a:lstStyle/>
          <a:p>
            <a:pPr eaLnBrk="1" hangingPunct="1"/>
            <a:endParaRPr lang="en-GB" altLang="en-US" sz="8600" b="1" dirty="0">
              <a:solidFill>
                <a:schemeClr val="bg1"/>
              </a:solidFill>
            </a:endParaRPr>
          </a:p>
          <a:p>
            <a:pPr eaLnBrk="1" hangingPunct="1"/>
            <a:r>
              <a:rPr lang="en-GB" altLang="en-US" sz="11200" b="1" dirty="0">
                <a:solidFill>
                  <a:schemeClr val="bg1"/>
                </a:solidFill>
              </a:rPr>
              <a:t>LCHS7001</a:t>
            </a:r>
          </a:p>
          <a:p>
            <a:pPr eaLnBrk="1" hangingPunct="1"/>
            <a:endParaRPr lang="en-GB" altLang="en-US" sz="11200" b="1" dirty="0">
              <a:solidFill>
                <a:schemeClr val="bg1"/>
              </a:solidFill>
            </a:endParaRPr>
          </a:p>
          <a:p>
            <a:pPr eaLnBrk="1" hangingPunct="1"/>
            <a:r>
              <a:rPr lang="en-GB" altLang="en-US" sz="11200" b="1" dirty="0">
                <a:solidFill>
                  <a:schemeClr val="bg1"/>
                </a:solidFill>
              </a:rPr>
              <a:t>     Week 5</a:t>
            </a:r>
            <a:r>
              <a:rPr lang="en-GB" altLang="en-US" sz="8600" b="1" dirty="0">
                <a:solidFill>
                  <a:schemeClr val="bg1"/>
                </a:solidFill>
              </a:rPr>
              <a:t>	</a:t>
            </a:r>
          </a:p>
          <a:p>
            <a:pPr eaLnBrk="1" hangingPunct="1"/>
            <a:r>
              <a:rPr lang="en-GB" altLang="en-US" sz="2800" b="1" dirty="0">
                <a:solidFill>
                  <a:schemeClr val="bg1"/>
                </a:solidFill>
                <a:latin typeface="Arial" panose="020B0604020202020204" pitchFamily="34" charset="0"/>
                <a:cs typeface="Arial" panose="020B0604020202020204" pitchFamily="34" charset="0"/>
              </a:rPr>
              <a:t> </a:t>
            </a:r>
          </a:p>
          <a:p>
            <a:pPr eaLnBrk="1" hangingPunct="1"/>
            <a:endParaRPr lang="en-GB" altLang="en-US" sz="2800" dirty="0">
              <a:solidFill>
                <a:schemeClr val="bg1"/>
              </a:solidFill>
            </a:endParaRPr>
          </a:p>
          <a:p>
            <a:endParaRPr lang="en-GB" altLang="en-US" sz="1800" dirty="0">
              <a:solidFill>
                <a:schemeClr val="tx1"/>
              </a:solidFill>
            </a:endParaRPr>
          </a:p>
          <a:p>
            <a:pPr eaLnBrk="1" hangingPunct="1"/>
            <a:endParaRPr lang="en-GB" altLang="en-US" dirty="0">
              <a:solidFill>
                <a:schemeClr val="tx1"/>
              </a:solidFill>
            </a:endParaRPr>
          </a:p>
          <a:p>
            <a:pPr eaLnBrk="1" hangingPunct="1"/>
            <a:r>
              <a:rPr lang="en-GB" altLang="en-US" dirty="0">
                <a:solidFill>
                  <a:schemeClr val="tx1"/>
                </a:solidFill>
              </a:rPr>
              <a:t> </a:t>
            </a:r>
          </a:p>
        </p:txBody>
      </p:sp>
      <p:sp>
        <p:nvSpPr>
          <p:cNvPr id="3" name="Date Placeholder 2">
            <a:extLst>
              <a:ext uri="{FF2B5EF4-FFF2-40B4-BE49-F238E27FC236}">
                <a16:creationId xmlns:a16="http://schemas.microsoft.com/office/drawing/2014/main" id="{C77D4BE8-B4EB-1B43-1BD8-90DADF0A974C}"/>
              </a:ext>
            </a:extLst>
          </p:cNvPr>
          <p:cNvSpPr>
            <a:spLocks noGrp="1"/>
          </p:cNvSpPr>
          <p:nvPr>
            <p:ph type="dt" sz="quarter" idx="10"/>
          </p:nvPr>
        </p:nvSpPr>
        <p:spPr/>
        <p:txBody>
          <a:bodyPr/>
          <a:lstStyle/>
          <a:p>
            <a:pPr>
              <a:defRPr/>
            </a:pPr>
            <a:fld id="{5EC0FA7E-6D3B-48D7-9F80-6C4D37659D9C}" type="datetime1">
              <a:rPr lang="en-GB" altLang="en-US"/>
              <a:pPr>
                <a:defRPr/>
              </a:pPr>
              <a:t>08/11/2023</a:t>
            </a:fld>
            <a:endParaRPr lang="en-GB" altLang="en-US" dirty="0"/>
          </a:p>
        </p:txBody>
      </p:sp>
      <p:sp>
        <p:nvSpPr>
          <p:cNvPr id="6149" name="Slide Number Placeholder 5">
            <a:extLst>
              <a:ext uri="{FF2B5EF4-FFF2-40B4-BE49-F238E27FC236}">
                <a16:creationId xmlns:a16="http://schemas.microsoft.com/office/drawing/2014/main" id="{9A17FB09-1DB9-8FE4-23B8-BAC748050465}"/>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5BED6300-14E8-4E12-A362-91766278624E}" type="slidenum">
              <a:rPr lang="en-GB" altLang="en-US" sz="1200" smtClean="0">
                <a:solidFill>
                  <a:srgbClr val="898989"/>
                </a:solidFill>
              </a:rPr>
              <a:pPr>
                <a:spcBef>
                  <a:spcPct val="0"/>
                </a:spcBef>
                <a:buFontTx/>
                <a:buNone/>
              </a:pPr>
              <a:t>1</a:t>
            </a:fld>
            <a:endParaRPr lang="en-GB" altLang="en-US" sz="1200">
              <a:solidFill>
                <a:srgbClr val="898989"/>
              </a:solidFill>
            </a:endParaRPr>
          </a:p>
        </p:txBody>
      </p:sp>
      <p:sp>
        <p:nvSpPr>
          <p:cNvPr id="6150" name="Subtitle 4">
            <a:extLst>
              <a:ext uri="{FF2B5EF4-FFF2-40B4-BE49-F238E27FC236}">
                <a16:creationId xmlns:a16="http://schemas.microsoft.com/office/drawing/2014/main" id="{8F9C1EA7-C439-959C-723E-BD1A288902CF}"/>
              </a:ext>
            </a:extLst>
          </p:cNvPr>
          <p:cNvSpPr txBox="1">
            <a:spLocks/>
          </p:cNvSpPr>
          <p:nvPr/>
        </p:nvSpPr>
        <p:spPr bwMode="auto">
          <a:xfrm>
            <a:off x="766763" y="4327043"/>
            <a:ext cx="8064500"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eaLnBrk="1" hangingPunct="1">
              <a:buFont typeface="Arial" panose="020B0604020202020204" pitchFamily="34" charset="0"/>
              <a:buNone/>
            </a:pPr>
            <a:r>
              <a:rPr lang="en-GB" altLang="en-US" sz="3000" b="1" dirty="0">
                <a:solidFill>
                  <a:schemeClr val="bg1"/>
                </a:solidFill>
              </a:rPr>
              <a:t>Dr Diola Bijlhout</a:t>
            </a:r>
          </a:p>
          <a:p>
            <a:pPr algn="ctr" eaLnBrk="1" hangingPunct="1">
              <a:buFont typeface="Arial" panose="020B0604020202020204" pitchFamily="34" charset="0"/>
              <a:buNone/>
            </a:pPr>
            <a:r>
              <a:rPr lang="en-GB" altLang="en-US" sz="3000" b="1" dirty="0">
                <a:solidFill>
                  <a:schemeClr val="bg1"/>
                </a:solidFill>
              </a:rPr>
              <a:t>Email: d.bijlhout@uwtsd.ac.uk</a:t>
            </a:r>
          </a:p>
          <a:p>
            <a:pPr eaLnBrk="1" hangingPunct="1">
              <a:buFont typeface="Arial" panose="020B0604020202020204" pitchFamily="34" charset="0"/>
              <a:buNone/>
            </a:pPr>
            <a:endParaRPr lang="en-GB" altLang="en-US" sz="3000" b="1" dirty="0">
              <a:solidFill>
                <a:schemeClr val="bg1"/>
              </a:solidFill>
            </a:endParaRPr>
          </a:p>
          <a:p>
            <a:pPr eaLnBrk="1" hangingPunct="1">
              <a:buFont typeface="Arial" panose="020B0604020202020204" pitchFamily="34" charset="0"/>
              <a:buNone/>
            </a:pPr>
            <a:endParaRPr lang="en-GB" altLang="en-US" sz="3000" b="1" dirty="0">
              <a:solidFill>
                <a:schemeClr val="bg1"/>
              </a:solidFill>
            </a:endParaRPr>
          </a:p>
          <a:p>
            <a:pPr eaLnBrk="1" hangingPunct="1">
              <a:buFont typeface="Arial" panose="020B0604020202020204" pitchFamily="34" charset="0"/>
              <a:buNone/>
            </a:pPr>
            <a:endParaRPr lang="en-GB" altLang="en-US" sz="3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6F225-D248-0300-AC88-4ED3A010A1D3}"/>
              </a:ext>
            </a:extLst>
          </p:cNvPr>
          <p:cNvSpPr>
            <a:spLocks noGrp="1"/>
          </p:cNvSpPr>
          <p:nvPr>
            <p:ph type="title"/>
          </p:nvPr>
        </p:nvSpPr>
        <p:spPr>
          <a:xfrm>
            <a:off x="457200" y="274638"/>
            <a:ext cx="8229600" cy="1282154"/>
          </a:xfrm>
        </p:spPr>
        <p:txBody>
          <a:bodyPr/>
          <a:lstStyle/>
          <a:p>
            <a:r>
              <a:rPr lang="en-US" dirty="0"/>
              <a:t>Important notice &amp; timelines</a:t>
            </a:r>
            <a:endParaRPr lang="en-NL" dirty="0"/>
          </a:p>
        </p:txBody>
      </p:sp>
      <p:sp>
        <p:nvSpPr>
          <p:cNvPr id="3" name="Content Placeholder 2">
            <a:extLst>
              <a:ext uri="{FF2B5EF4-FFF2-40B4-BE49-F238E27FC236}">
                <a16:creationId xmlns:a16="http://schemas.microsoft.com/office/drawing/2014/main" id="{0EDB602E-8307-93DC-2EDA-2261FEE15426}"/>
              </a:ext>
            </a:extLst>
          </p:cNvPr>
          <p:cNvSpPr>
            <a:spLocks noGrp="1"/>
          </p:cNvSpPr>
          <p:nvPr>
            <p:ph idx="1"/>
          </p:nvPr>
        </p:nvSpPr>
        <p:spPr>
          <a:xfrm>
            <a:off x="465237" y="1470484"/>
            <a:ext cx="8229600" cy="3917032"/>
          </a:xfrm>
        </p:spPr>
        <p:txBody>
          <a:bodyPr/>
          <a:lstStyle/>
          <a:p>
            <a:pPr marL="0" indent="0">
              <a:lnSpc>
                <a:spcPct val="150000"/>
              </a:lnSpc>
              <a:buNone/>
            </a:pPr>
            <a:endParaRPr lang="en-US"/>
          </a:p>
          <a:p>
            <a:pPr>
              <a:lnSpc>
                <a:spcPct val="150000"/>
              </a:lnSpc>
            </a:pPr>
            <a:r>
              <a:rPr lang="en-US" dirty="0"/>
              <a:t>Week 6-7: Individual presentations</a:t>
            </a:r>
          </a:p>
          <a:p>
            <a:pPr>
              <a:lnSpc>
                <a:spcPct val="150000"/>
              </a:lnSpc>
            </a:pPr>
            <a:r>
              <a:rPr lang="en-US" dirty="0"/>
              <a:t>Week 8: Focus group discussion</a:t>
            </a:r>
          </a:p>
          <a:p>
            <a:pPr>
              <a:lnSpc>
                <a:spcPct val="150000"/>
              </a:lnSpc>
            </a:pPr>
            <a:r>
              <a:rPr lang="en-US" dirty="0"/>
              <a:t>Week 9: Formative assessment</a:t>
            </a:r>
            <a:endParaRPr lang="en-NL" dirty="0"/>
          </a:p>
        </p:txBody>
      </p:sp>
      <p:sp>
        <p:nvSpPr>
          <p:cNvPr id="4" name="Date Placeholder 3">
            <a:extLst>
              <a:ext uri="{FF2B5EF4-FFF2-40B4-BE49-F238E27FC236}">
                <a16:creationId xmlns:a16="http://schemas.microsoft.com/office/drawing/2014/main" id="{C8E94AC4-828D-D992-B24E-A0E500B85A64}"/>
              </a:ext>
            </a:extLst>
          </p:cNvPr>
          <p:cNvSpPr>
            <a:spLocks noGrp="1"/>
          </p:cNvSpPr>
          <p:nvPr>
            <p:ph type="dt" sz="half" idx="10"/>
          </p:nvPr>
        </p:nvSpPr>
        <p:spPr/>
        <p:txBody>
          <a:bodyPr/>
          <a:lstStyle/>
          <a:p>
            <a:pPr>
              <a:defRPr/>
            </a:pPr>
            <a:fld id="{8BD0F56B-DAC1-4595-801B-4BA52BDB8CD8}" type="datetime1">
              <a:rPr lang="en-GB" altLang="en-US" smtClean="0"/>
              <a:pPr>
                <a:defRPr/>
              </a:pPr>
              <a:t>08/11/2023</a:t>
            </a:fld>
            <a:endParaRPr lang="en-GB" altLang="en-US" dirty="0"/>
          </a:p>
        </p:txBody>
      </p:sp>
      <p:sp>
        <p:nvSpPr>
          <p:cNvPr id="5" name="Slide Number Placeholder 4">
            <a:extLst>
              <a:ext uri="{FF2B5EF4-FFF2-40B4-BE49-F238E27FC236}">
                <a16:creationId xmlns:a16="http://schemas.microsoft.com/office/drawing/2014/main" id="{E8CA3911-8635-A177-544C-6D4AF711D559}"/>
              </a:ext>
            </a:extLst>
          </p:cNvPr>
          <p:cNvSpPr>
            <a:spLocks noGrp="1"/>
          </p:cNvSpPr>
          <p:nvPr>
            <p:ph type="sldNum" sz="quarter" idx="12"/>
          </p:nvPr>
        </p:nvSpPr>
        <p:spPr/>
        <p:txBody>
          <a:bodyPr/>
          <a:lstStyle/>
          <a:p>
            <a:pPr>
              <a:defRPr/>
            </a:pPr>
            <a:fld id="{F5356CA2-BCC4-4EED-A6F2-285C9B690CFE}" type="slidenum">
              <a:rPr lang="en-GB" altLang="en-US" smtClean="0"/>
              <a:pPr>
                <a:defRPr/>
              </a:pPr>
              <a:t>2</a:t>
            </a:fld>
            <a:endParaRPr lang="en-GB" altLang="en-US"/>
          </a:p>
        </p:txBody>
      </p:sp>
    </p:spTree>
    <p:extLst>
      <p:ext uri="{BB962C8B-B14F-4D97-AF65-F5344CB8AC3E}">
        <p14:creationId xmlns:p14="http://schemas.microsoft.com/office/powerpoint/2010/main" val="32724349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79860-08D7-4003-9564-80C8955EC6A8}"/>
              </a:ext>
            </a:extLst>
          </p:cNvPr>
          <p:cNvSpPr txBox="1">
            <a:spLocks noGrp="1"/>
          </p:cNvSpPr>
          <p:nvPr>
            <p:ph type="title"/>
          </p:nvPr>
        </p:nvSpPr>
        <p:spPr>
          <a:xfrm>
            <a:off x="683568" y="260648"/>
            <a:ext cx="7886700" cy="994169"/>
          </a:xfrm>
          <a:solidFill>
            <a:srgbClr val="B4C7E7"/>
          </a:solidFill>
        </p:spPr>
        <p:txBody>
          <a:bodyPr anchorCtr="1"/>
          <a:lstStyle/>
          <a:p>
            <a:pPr lvl="0" algn="ctr"/>
            <a:r>
              <a:rPr lang="en-GB" b="1" dirty="0">
                <a:latin typeface="Arial" panose="020B0604020202020204" pitchFamily="34" charset="0"/>
                <a:cs typeface="Arial" panose="020B0604020202020204" pitchFamily="34" charset="0"/>
              </a:rPr>
              <a:t>Learning outcomes</a:t>
            </a:r>
          </a:p>
        </p:txBody>
      </p:sp>
      <p:sp>
        <p:nvSpPr>
          <p:cNvPr id="3" name="Content Placeholder 2">
            <a:extLst>
              <a:ext uri="{FF2B5EF4-FFF2-40B4-BE49-F238E27FC236}">
                <a16:creationId xmlns:a16="http://schemas.microsoft.com/office/drawing/2014/main" id="{10C7E2E1-400A-4F39-9886-92B40CFD129B}"/>
              </a:ext>
            </a:extLst>
          </p:cNvPr>
          <p:cNvSpPr txBox="1">
            <a:spLocks noGrp="1"/>
          </p:cNvSpPr>
          <p:nvPr>
            <p:ph idx="1"/>
          </p:nvPr>
        </p:nvSpPr>
        <p:spPr>
          <a:xfrm>
            <a:off x="1207872" y="1484784"/>
            <a:ext cx="6838091" cy="4176464"/>
          </a:xfrm>
        </p:spPr>
        <p:txBody>
          <a:bodyPr>
            <a:normAutofit fontScale="55000" lnSpcReduction="20000"/>
          </a:bodyPr>
          <a:lstStyle/>
          <a:p>
            <a:pPr marL="0" indent="0">
              <a:buNone/>
            </a:pPr>
            <a:r>
              <a:rPr lang="en-GB" sz="3300" dirty="0">
                <a:latin typeface="Arial" panose="020B0604020202020204" pitchFamily="34" charset="0"/>
                <a:cs typeface="Arial" panose="020B0604020202020204" pitchFamily="34" charset="0"/>
              </a:rPr>
              <a:t>On successful completion of the module, the student will be able to: </a:t>
            </a:r>
          </a:p>
          <a:p>
            <a:pPr marL="0" indent="0">
              <a:buNone/>
            </a:pPr>
            <a:endParaRPr lang="en-GB" dirty="0">
              <a:latin typeface="Arial" panose="020B0604020202020204" pitchFamily="34" charset="0"/>
              <a:cs typeface="Arial" panose="020B0604020202020204" pitchFamily="34" charset="0"/>
            </a:endParaRPr>
          </a:p>
          <a:p>
            <a:pPr lvl="0">
              <a:buClrTx/>
              <a:buFont typeface="Wingdings" panose="05000000000000000000" pitchFamily="2" charset="2"/>
              <a:buChar char="§"/>
            </a:pPr>
            <a:r>
              <a:rPr lang="en-GB" sz="3300" dirty="0">
                <a:latin typeface="Arial" panose="020B0604020202020204" pitchFamily="34" charset="0"/>
                <a:cs typeface="Arial" panose="020B0604020202020204" pitchFamily="34" charset="0"/>
              </a:rPr>
              <a:t>Engage in practice-based research in public health and social care settings and identify areas for improvement in terms of physical and/or mental health of the target group or community of interest. </a:t>
            </a:r>
          </a:p>
          <a:p>
            <a:pPr lvl="0">
              <a:buClrTx/>
              <a:buFont typeface="Wingdings" panose="05000000000000000000" pitchFamily="2" charset="2"/>
              <a:buChar char="§"/>
            </a:pPr>
            <a:r>
              <a:rPr lang="en-GB" sz="3300" dirty="0">
                <a:latin typeface="Arial" panose="020B0604020202020204" pitchFamily="34" charset="0"/>
                <a:cs typeface="Arial" panose="020B0604020202020204" pitchFamily="34" charset="0"/>
              </a:rPr>
              <a:t>Develop critical reflection skills, including skills of critical analysis, appraisal, and evaluation of research findings and provide relevant recommendations for health and social care professionals, policymakers, services, practice, and/or the wider population.</a:t>
            </a:r>
          </a:p>
          <a:p>
            <a:pPr lvl="0">
              <a:buClrTx/>
              <a:buFont typeface="Wingdings" panose="05000000000000000000" pitchFamily="2" charset="2"/>
              <a:buChar char="§"/>
            </a:pPr>
            <a:r>
              <a:rPr lang="en-GB" sz="3300" dirty="0">
                <a:latin typeface="Arial" panose="020B0604020202020204" pitchFamily="34" charset="0"/>
                <a:cs typeface="Arial" panose="020B0604020202020204" pitchFamily="34" charset="0"/>
              </a:rPr>
              <a:t>Critically analyse the data collection and findings from quantitative, qualitative or mixed methods research.</a:t>
            </a:r>
          </a:p>
          <a:p>
            <a:pPr lvl="0">
              <a:buClrTx/>
              <a:buFont typeface="Wingdings" panose="05000000000000000000" pitchFamily="2" charset="2"/>
              <a:buChar char="§"/>
            </a:pPr>
            <a:r>
              <a:rPr lang="en-GB" sz="3300" dirty="0">
                <a:latin typeface="Arial" panose="020B0604020202020204" pitchFamily="34" charset="0"/>
                <a:cs typeface="Arial" panose="020B0604020202020204" pitchFamily="34" charset="0"/>
              </a:rPr>
              <a:t>Develop knowledge and understanding of professional integrity and ethics in research and potential risks for participants and how to prevent them. </a:t>
            </a:r>
          </a:p>
        </p:txBody>
      </p:sp>
    </p:spTree>
    <p:extLst>
      <p:ext uri="{BB962C8B-B14F-4D97-AF65-F5344CB8AC3E}">
        <p14:creationId xmlns:p14="http://schemas.microsoft.com/office/powerpoint/2010/main" val="2991788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79860-08D7-4003-9564-80C8955EC6A8}"/>
              </a:ext>
            </a:extLst>
          </p:cNvPr>
          <p:cNvSpPr txBox="1">
            <a:spLocks noGrp="1"/>
          </p:cNvSpPr>
          <p:nvPr>
            <p:ph type="title"/>
          </p:nvPr>
        </p:nvSpPr>
        <p:spPr>
          <a:xfrm>
            <a:off x="683568" y="275621"/>
            <a:ext cx="7886700" cy="994169"/>
          </a:xfrm>
          <a:solidFill>
            <a:srgbClr val="B4C7E7"/>
          </a:solidFill>
        </p:spPr>
        <p:txBody>
          <a:bodyPr anchorCtr="1"/>
          <a:lstStyle/>
          <a:p>
            <a:pPr lvl="0" algn="ctr"/>
            <a:r>
              <a:rPr lang="en-GB" b="1" dirty="0">
                <a:latin typeface="Arial" panose="020B0604020202020204" pitchFamily="34" charset="0"/>
                <a:cs typeface="Arial" panose="020B0604020202020204" pitchFamily="34" charset="0"/>
              </a:rPr>
              <a:t>Module Summary</a:t>
            </a:r>
          </a:p>
        </p:txBody>
      </p:sp>
      <p:sp>
        <p:nvSpPr>
          <p:cNvPr id="3" name="Content Placeholder 2">
            <a:extLst>
              <a:ext uri="{FF2B5EF4-FFF2-40B4-BE49-F238E27FC236}">
                <a16:creationId xmlns:a16="http://schemas.microsoft.com/office/drawing/2014/main" id="{10C7E2E1-400A-4F39-9886-92B40CFD129B}"/>
              </a:ext>
            </a:extLst>
          </p:cNvPr>
          <p:cNvSpPr txBox="1">
            <a:spLocks noGrp="1"/>
          </p:cNvSpPr>
          <p:nvPr>
            <p:ph idx="1"/>
          </p:nvPr>
        </p:nvSpPr>
        <p:spPr>
          <a:xfrm>
            <a:off x="1152954" y="1797249"/>
            <a:ext cx="6838091" cy="3263502"/>
          </a:xfrm>
        </p:spPr>
        <p:txBody>
          <a:bodyPr>
            <a:normAutofit fontScale="77500" lnSpcReduction="20000"/>
          </a:bodyPr>
          <a:lstStyle/>
          <a:p>
            <a:pPr marL="0" indent="0">
              <a:buNone/>
            </a:pPr>
            <a:endParaRPr lang="en-GB" dirty="0"/>
          </a:p>
          <a:p>
            <a:pPr>
              <a:buFont typeface="Wingdings" panose="05000000000000000000" pitchFamily="2" charset="2"/>
              <a:buChar char="§"/>
            </a:pPr>
            <a:r>
              <a:rPr lang="en-GB" dirty="0">
                <a:latin typeface="Arial" panose="020B0604020202020204" pitchFamily="34" charset="0"/>
                <a:cs typeface="Arial" panose="020B0604020202020204" pitchFamily="34" charset="0"/>
              </a:rPr>
              <a:t>This module aims overall to develop student to gain knowledge of the main principles of designing, conducting, evaluating the impacts and dissemination of evidence-based research.</a:t>
            </a:r>
          </a:p>
          <a:p>
            <a:pPr>
              <a:buFont typeface="Wingdings" panose="05000000000000000000" pitchFamily="2" charset="2"/>
              <a:buChar char="§"/>
            </a:pPr>
            <a:r>
              <a:rPr lang="en-GB" dirty="0">
                <a:latin typeface="Arial" panose="020B0604020202020204" pitchFamily="34" charset="0"/>
                <a:cs typeface="Arial" panose="020B0604020202020204" pitchFamily="34" charset="0"/>
              </a:rPr>
              <a:t>To conduct an independent practice-based research project within a public health and social care setting with professional integrity.</a:t>
            </a:r>
          </a:p>
        </p:txBody>
      </p:sp>
    </p:spTree>
    <p:extLst>
      <p:ext uri="{BB962C8B-B14F-4D97-AF65-F5344CB8AC3E}">
        <p14:creationId xmlns:p14="http://schemas.microsoft.com/office/powerpoint/2010/main" val="28996592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20688"/>
            <a:ext cx="8229600" cy="1066800"/>
          </a:xfrm>
        </p:spPr>
        <p:txBody>
          <a:bodyPr/>
          <a:lstStyle/>
          <a:p>
            <a:r>
              <a:rPr lang="en-GB" b="1" dirty="0">
                <a:solidFill>
                  <a:schemeClr val="tx1"/>
                </a:solidFill>
                <a:latin typeface="Arial" panose="020B0604020202020204" pitchFamily="34" charset="0"/>
                <a:cs typeface="Arial" panose="020B0604020202020204" pitchFamily="34" charset="0"/>
              </a:rPr>
              <a:t>Session Aims</a:t>
            </a:r>
          </a:p>
        </p:txBody>
      </p:sp>
      <p:sp>
        <p:nvSpPr>
          <p:cNvPr id="3" name="Content Placeholder 2"/>
          <p:cNvSpPr>
            <a:spLocks noGrp="1"/>
          </p:cNvSpPr>
          <p:nvPr>
            <p:ph idx="1"/>
          </p:nvPr>
        </p:nvSpPr>
        <p:spPr>
          <a:xfrm>
            <a:off x="647564" y="1916832"/>
            <a:ext cx="7848872" cy="3168352"/>
          </a:xfrm>
        </p:spPr>
        <p:txBody>
          <a:bodyPr>
            <a:normAutofit fontScale="85000" lnSpcReduction="20000"/>
          </a:bodyPr>
          <a:lstStyle/>
          <a:p>
            <a:pPr>
              <a:buClrTx/>
            </a:pPr>
            <a:r>
              <a:rPr lang="en-GB" dirty="0">
                <a:latin typeface="Arial" panose="020B0604020202020204" pitchFamily="34" charset="0"/>
                <a:cs typeface="Arial" panose="020B0604020202020204" pitchFamily="34" charset="0"/>
              </a:rPr>
              <a:t>By the end of this session you should be able;</a:t>
            </a:r>
          </a:p>
          <a:p>
            <a:endParaRPr lang="en-GB" dirty="0">
              <a:latin typeface="Arial" panose="020B0604020202020204" pitchFamily="34" charset="0"/>
              <a:cs typeface="Arial" panose="020B0604020202020204" pitchFamily="34" charset="0"/>
            </a:endParaRPr>
          </a:p>
          <a:p>
            <a:pPr lvl="1">
              <a:buClrTx/>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Understand the use/types of variables and hypothesis testing</a:t>
            </a:r>
          </a:p>
          <a:p>
            <a:pPr lvl="1">
              <a:buClrTx/>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Describe different common methodologies</a:t>
            </a:r>
          </a:p>
          <a:p>
            <a:pPr lvl="1">
              <a:buClrTx/>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Understand Research Paradigm</a:t>
            </a:r>
          </a:p>
          <a:p>
            <a:pPr lvl="1">
              <a:buClrTx/>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Understand Research Process</a:t>
            </a:r>
          </a:p>
          <a:p>
            <a:pPr lvl="1">
              <a:buClrTx/>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Understand deductive and inductive approaches</a:t>
            </a:r>
          </a:p>
          <a:p>
            <a:pPr lvl="1"/>
            <a:endParaRPr lang="en-GB" dirty="0">
              <a:solidFill>
                <a:schemeClr val="tx1"/>
              </a:solidFill>
              <a:latin typeface="Arial" panose="020B0604020202020204" pitchFamily="34" charset="0"/>
              <a:cs typeface="Arial" panose="020B0604020202020204" pitchFamily="34" charset="0"/>
            </a:endParaRPr>
          </a:p>
          <a:p>
            <a:pPr lvl="1"/>
            <a:endParaRPr lang="en-GB" dirty="0"/>
          </a:p>
        </p:txBody>
      </p:sp>
    </p:spTree>
    <p:extLst>
      <p:ext uri="{BB962C8B-B14F-4D97-AF65-F5344CB8AC3E}">
        <p14:creationId xmlns:p14="http://schemas.microsoft.com/office/powerpoint/2010/main" val="2208434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A9CA0-8B13-1F74-35DC-BF3CB6D5B97E}"/>
              </a:ext>
            </a:extLst>
          </p:cNvPr>
          <p:cNvSpPr>
            <a:spLocks noGrp="1"/>
          </p:cNvSpPr>
          <p:nvPr>
            <p:ph type="title"/>
          </p:nvPr>
        </p:nvSpPr>
        <p:spPr>
          <a:xfrm>
            <a:off x="469776" y="1916832"/>
            <a:ext cx="8204448" cy="720080"/>
          </a:xfrm>
        </p:spPr>
        <p:txBody>
          <a:bodyPr>
            <a:normAutofit fontScale="90000"/>
          </a:bodyPr>
          <a:lstStyle/>
          <a:p>
            <a:pPr algn="ctr"/>
            <a:r>
              <a:rPr lang="en-GB" i="1" dirty="0"/>
              <a:t>Key Terminologies in Research</a:t>
            </a:r>
            <a:br>
              <a:rPr lang="en-GB" i="1" dirty="0"/>
            </a:br>
            <a:br>
              <a:rPr lang="en-GB" i="1" dirty="0"/>
            </a:br>
            <a:r>
              <a:rPr lang="en-GB" i="1" dirty="0"/>
              <a:t>What is a hypothesis?</a:t>
            </a:r>
          </a:p>
        </p:txBody>
      </p:sp>
      <p:pic>
        <p:nvPicPr>
          <p:cNvPr id="4" name="Picture 3" descr="A picture containing vector graphics&#10;&#10;Description automatically generated">
            <a:extLst>
              <a:ext uri="{FF2B5EF4-FFF2-40B4-BE49-F238E27FC236}">
                <a16:creationId xmlns:a16="http://schemas.microsoft.com/office/drawing/2014/main" id="{92D700FC-BDB8-E030-77E8-4C43A0FC51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07049" y="3789040"/>
            <a:ext cx="1731196" cy="1899435"/>
          </a:xfrm>
          <a:prstGeom prst="rect">
            <a:avLst/>
          </a:prstGeom>
        </p:spPr>
      </p:pic>
    </p:spTree>
    <p:extLst>
      <p:ext uri="{BB962C8B-B14F-4D97-AF65-F5344CB8AC3E}">
        <p14:creationId xmlns:p14="http://schemas.microsoft.com/office/powerpoint/2010/main" val="895887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FE9A9-0A69-4B62-9E9F-830E6CD29FC3}"/>
              </a:ext>
            </a:extLst>
          </p:cNvPr>
          <p:cNvSpPr>
            <a:spLocks noGrp="1"/>
          </p:cNvSpPr>
          <p:nvPr>
            <p:ph type="title"/>
          </p:nvPr>
        </p:nvSpPr>
        <p:spPr>
          <a:xfrm>
            <a:off x="457200" y="620688"/>
            <a:ext cx="8229600" cy="1066800"/>
          </a:xfrm>
        </p:spPr>
        <p:txBody>
          <a:bodyPr>
            <a:normAutofit/>
          </a:bodyPr>
          <a:lstStyle/>
          <a:p>
            <a:pPr algn="ctr"/>
            <a:r>
              <a:rPr lang="en-GB" b="1" dirty="0">
                <a:solidFill>
                  <a:schemeClr val="tx1"/>
                </a:solidFill>
              </a:rPr>
              <a:t>Hypothesis </a:t>
            </a:r>
          </a:p>
        </p:txBody>
      </p:sp>
      <p:sp>
        <p:nvSpPr>
          <p:cNvPr id="3" name="Content Placeholder 2">
            <a:extLst>
              <a:ext uri="{FF2B5EF4-FFF2-40B4-BE49-F238E27FC236}">
                <a16:creationId xmlns:a16="http://schemas.microsoft.com/office/drawing/2014/main" id="{2CAE4A9C-D22E-40D9-B5A5-5EB53CAD0FDD}"/>
              </a:ext>
            </a:extLst>
          </p:cNvPr>
          <p:cNvSpPr>
            <a:spLocks noGrp="1"/>
          </p:cNvSpPr>
          <p:nvPr>
            <p:ph idx="1"/>
          </p:nvPr>
        </p:nvSpPr>
        <p:spPr>
          <a:xfrm>
            <a:off x="473725" y="1687488"/>
            <a:ext cx="8229600" cy="4693840"/>
          </a:xfrm>
        </p:spPr>
        <p:txBody>
          <a:bodyPr>
            <a:normAutofit/>
          </a:bodyPr>
          <a:lstStyle/>
          <a:p>
            <a:r>
              <a:rPr lang="en-GB" sz="3200" dirty="0"/>
              <a:t>A hypothesis states your predictions about what your research will find. </a:t>
            </a:r>
          </a:p>
          <a:p>
            <a:pPr marL="109728" indent="0">
              <a:buNone/>
            </a:pPr>
            <a:endParaRPr lang="en-GB" sz="3200" dirty="0"/>
          </a:p>
          <a:p>
            <a:r>
              <a:rPr lang="en-GB" sz="3200" dirty="0"/>
              <a:t>It is a tentative answer to your research question that has not yet been tested. </a:t>
            </a:r>
          </a:p>
          <a:p>
            <a:r>
              <a:rPr lang="en-GB" sz="3200" dirty="0"/>
              <a:t>A statement which can be tested through research</a:t>
            </a:r>
          </a:p>
          <a:p>
            <a:endParaRPr lang="en-GB" sz="3200" dirty="0"/>
          </a:p>
          <a:p>
            <a:pPr marL="109728" indent="0">
              <a:buNone/>
            </a:pPr>
            <a:endParaRPr lang="en-GB" sz="3200" dirty="0"/>
          </a:p>
        </p:txBody>
      </p:sp>
    </p:spTree>
    <p:extLst>
      <p:ext uri="{BB962C8B-B14F-4D97-AF65-F5344CB8AC3E}">
        <p14:creationId xmlns:p14="http://schemas.microsoft.com/office/powerpoint/2010/main" val="21010793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Hypothesis </a:t>
            </a:r>
            <a:endParaRPr lang="en-GB" dirty="0"/>
          </a:p>
        </p:txBody>
      </p:sp>
      <p:sp>
        <p:nvSpPr>
          <p:cNvPr id="3" name="Content Placeholder 2"/>
          <p:cNvSpPr>
            <a:spLocks noGrp="1"/>
          </p:cNvSpPr>
          <p:nvPr>
            <p:ph idx="1"/>
          </p:nvPr>
        </p:nvSpPr>
        <p:spPr/>
        <p:txBody>
          <a:bodyPr>
            <a:normAutofit/>
          </a:bodyPr>
          <a:lstStyle/>
          <a:p>
            <a:pPr>
              <a:buClr>
                <a:srgbClr val="C00000"/>
              </a:buClr>
              <a:defRPr/>
            </a:pPr>
            <a:r>
              <a:rPr lang="en-GB" sz="3200" dirty="0"/>
              <a:t>It is a statement which predicts what is expected to happen in the study </a:t>
            </a:r>
          </a:p>
          <a:p>
            <a:pPr marL="109728" marR="0" lvl="0" indent="0" algn="l" defTabSz="914400" rtl="0" eaLnBrk="1" fontAlgn="auto" latinLnBrk="0" hangingPunct="1">
              <a:lnSpc>
                <a:spcPct val="100000"/>
              </a:lnSpc>
              <a:spcBef>
                <a:spcPts val="300"/>
              </a:spcBef>
              <a:spcAft>
                <a:spcPts val="0"/>
              </a:spcAft>
              <a:buClr>
                <a:srgbClr val="C00000"/>
              </a:buClr>
              <a:buSzTx/>
              <a:buNone/>
              <a:tabLst/>
              <a:defRPr/>
            </a:pPr>
            <a:endParaRPr lang="en-GB" sz="3200" dirty="0">
              <a:solidFill>
                <a:prstClr val="black"/>
              </a:solidFill>
              <a:latin typeface="Georgia"/>
            </a:endParaRPr>
          </a:p>
          <a:p>
            <a:pPr marL="365760" marR="0" lvl="0" indent="-256032" algn="l" defTabSz="914400" rtl="0" eaLnBrk="1" fontAlgn="auto" latinLnBrk="0" hangingPunct="1">
              <a:lnSpc>
                <a:spcPct val="100000"/>
              </a:lnSpc>
              <a:spcBef>
                <a:spcPts val="300"/>
              </a:spcBef>
              <a:spcAft>
                <a:spcPts val="0"/>
              </a:spcAft>
              <a:buClr>
                <a:srgbClr val="C00000"/>
              </a:buClr>
              <a:buSzTx/>
              <a:buFont typeface="Georgia"/>
              <a:buChar char="•"/>
              <a:tabLst/>
              <a:defRPr/>
            </a:pPr>
            <a:r>
              <a:rPr kumimoji="0" lang="en-GB" sz="3200" b="0" i="0" u="none" strike="noStrike" kern="1200" cap="none" spc="0" normalizeH="0" baseline="0" noProof="0" dirty="0">
                <a:ln>
                  <a:noFill/>
                </a:ln>
                <a:solidFill>
                  <a:prstClr val="black"/>
                </a:solidFill>
                <a:effectLst/>
                <a:uLnTx/>
                <a:uFillTx/>
                <a:latin typeface="Georgia"/>
                <a:ea typeface="+mn-ea"/>
                <a:cs typeface="+mn-cs"/>
              </a:rPr>
              <a:t>For some research projects, you might have to write several hypotheses that address different aspects of your research question.</a:t>
            </a:r>
          </a:p>
          <a:p>
            <a:pPr lvl="1"/>
            <a:endParaRPr lang="en-GB" dirty="0"/>
          </a:p>
          <a:p>
            <a:pPr lvl="1"/>
            <a:endParaRPr lang="en-GB" dirty="0"/>
          </a:p>
          <a:p>
            <a:pPr lvl="1"/>
            <a:endParaRPr lang="en-GB" dirty="0"/>
          </a:p>
          <a:p>
            <a:pPr marL="411480" lvl="1" indent="0">
              <a:buNone/>
            </a:pPr>
            <a:endParaRPr lang="en-GB" dirty="0"/>
          </a:p>
        </p:txBody>
      </p:sp>
    </p:spTree>
    <p:extLst>
      <p:ext uri="{BB962C8B-B14F-4D97-AF65-F5344CB8AC3E}">
        <p14:creationId xmlns:p14="http://schemas.microsoft.com/office/powerpoint/2010/main" val="41544392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05F874-3078-495B-9BF0-6495AB12A62D}"/>
              </a:ext>
            </a:extLst>
          </p:cNvPr>
          <p:cNvSpPr>
            <a:spLocks noGrp="1"/>
          </p:cNvSpPr>
          <p:nvPr>
            <p:ph type="title"/>
          </p:nvPr>
        </p:nvSpPr>
        <p:spPr>
          <a:xfrm>
            <a:off x="476250" y="188640"/>
            <a:ext cx="8229600" cy="1066800"/>
          </a:xfrm>
        </p:spPr>
        <p:txBody>
          <a:bodyPr/>
          <a:lstStyle/>
          <a:p>
            <a:pPr algn="ctr"/>
            <a:r>
              <a:rPr lang="en-GB" b="1" dirty="0"/>
              <a:t>Hypothesis </a:t>
            </a:r>
          </a:p>
        </p:txBody>
      </p:sp>
      <p:sp>
        <p:nvSpPr>
          <p:cNvPr id="3" name="Content Placeholder 2">
            <a:extLst>
              <a:ext uri="{FF2B5EF4-FFF2-40B4-BE49-F238E27FC236}">
                <a16:creationId xmlns:a16="http://schemas.microsoft.com/office/drawing/2014/main" id="{C11A0117-A030-4268-8A4B-5AAEEA1C7D6F}"/>
              </a:ext>
            </a:extLst>
          </p:cNvPr>
          <p:cNvSpPr>
            <a:spLocks noGrp="1"/>
          </p:cNvSpPr>
          <p:nvPr>
            <p:ph idx="1"/>
          </p:nvPr>
        </p:nvSpPr>
        <p:spPr>
          <a:xfrm>
            <a:off x="457200" y="1484784"/>
            <a:ext cx="8229600" cy="4325112"/>
          </a:xfrm>
        </p:spPr>
        <p:txBody>
          <a:bodyPr>
            <a:normAutofit lnSpcReduction="10000"/>
          </a:bodyPr>
          <a:lstStyle/>
          <a:p>
            <a:r>
              <a:rPr lang="en-GB" sz="3200" dirty="0"/>
              <a:t>A hypothesis is not just a guess — it should be based on existing theories and knowledge. </a:t>
            </a:r>
          </a:p>
          <a:p>
            <a:pPr marL="109728" indent="0">
              <a:buNone/>
            </a:pPr>
            <a:endParaRPr lang="en-GB" sz="3200" dirty="0"/>
          </a:p>
          <a:p>
            <a:r>
              <a:rPr lang="en-GB" sz="3200" dirty="0"/>
              <a:t>It also has to be testable, which means you can support or refute it through scientific research methods (such as experiments, observations and statistical analysis of data).</a:t>
            </a:r>
          </a:p>
        </p:txBody>
      </p:sp>
    </p:spTree>
    <p:extLst>
      <p:ext uri="{BB962C8B-B14F-4D97-AF65-F5344CB8AC3E}">
        <p14:creationId xmlns:p14="http://schemas.microsoft.com/office/powerpoint/2010/main" val="39945680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A9CA0-8B13-1F74-35DC-BF3CB6D5B97E}"/>
              </a:ext>
            </a:extLst>
          </p:cNvPr>
          <p:cNvSpPr>
            <a:spLocks noGrp="1"/>
          </p:cNvSpPr>
          <p:nvPr>
            <p:ph type="title"/>
          </p:nvPr>
        </p:nvSpPr>
        <p:spPr>
          <a:xfrm>
            <a:off x="469776" y="2204864"/>
            <a:ext cx="8204448" cy="720080"/>
          </a:xfrm>
        </p:spPr>
        <p:txBody>
          <a:bodyPr>
            <a:normAutofit fontScale="90000"/>
          </a:bodyPr>
          <a:lstStyle/>
          <a:p>
            <a:pPr algn="ctr"/>
            <a:r>
              <a:rPr lang="en-GB" i="1" dirty="0"/>
              <a:t>What are the two features of a hypothesis?</a:t>
            </a:r>
          </a:p>
        </p:txBody>
      </p:sp>
      <p:pic>
        <p:nvPicPr>
          <p:cNvPr id="4" name="Picture 3" descr="A picture containing vector graphics&#10;&#10;Description automatically generated">
            <a:extLst>
              <a:ext uri="{FF2B5EF4-FFF2-40B4-BE49-F238E27FC236}">
                <a16:creationId xmlns:a16="http://schemas.microsoft.com/office/drawing/2014/main" id="{92D700FC-BDB8-E030-77E8-4C43A0FC51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07049" y="3789040"/>
            <a:ext cx="1731196" cy="1899435"/>
          </a:xfrm>
          <a:prstGeom prst="rect">
            <a:avLst/>
          </a:prstGeom>
        </p:spPr>
      </p:pic>
    </p:spTree>
    <p:extLst>
      <p:ext uri="{BB962C8B-B14F-4D97-AF65-F5344CB8AC3E}">
        <p14:creationId xmlns:p14="http://schemas.microsoft.com/office/powerpoint/2010/main" val="35979515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967"/>
            <a:ext cx="8229600" cy="1066800"/>
          </a:xfrm>
        </p:spPr>
        <p:txBody>
          <a:bodyPr/>
          <a:lstStyle/>
          <a:p>
            <a:pPr algn="ctr"/>
            <a:r>
              <a:rPr lang="en-GB" b="1" dirty="0"/>
              <a:t>Two features of a hypothesis</a:t>
            </a:r>
          </a:p>
        </p:txBody>
      </p:sp>
      <p:sp>
        <p:nvSpPr>
          <p:cNvPr id="3" name="Content Placeholder 2"/>
          <p:cNvSpPr>
            <a:spLocks noGrp="1"/>
          </p:cNvSpPr>
          <p:nvPr>
            <p:ph idx="1"/>
          </p:nvPr>
        </p:nvSpPr>
        <p:spPr/>
        <p:txBody>
          <a:bodyPr>
            <a:normAutofit/>
          </a:bodyPr>
          <a:lstStyle/>
          <a:p>
            <a:pPr marL="411480" lvl="1" indent="0">
              <a:buNone/>
            </a:pPr>
            <a:r>
              <a:rPr lang="en-GB" sz="3200" dirty="0">
                <a:solidFill>
                  <a:schemeClr val="tx1"/>
                </a:solidFill>
              </a:rPr>
              <a:t>include</a:t>
            </a:r>
          </a:p>
          <a:p>
            <a:pPr lvl="1"/>
            <a:endParaRPr lang="en-GB" sz="3200" dirty="0"/>
          </a:p>
          <a:p>
            <a:pPr lvl="1">
              <a:buFont typeface="Wingdings" panose="05000000000000000000" pitchFamily="2" charset="2"/>
              <a:buChar char="§"/>
            </a:pPr>
            <a:r>
              <a:rPr lang="en-GB" sz="3200" dirty="0">
                <a:solidFill>
                  <a:schemeClr val="tx1"/>
                </a:solidFill>
              </a:rPr>
              <a:t>Null or Experimental</a:t>
            </a:r>
          </a:p>
          <a:p>
            <a:pPr lvl="1">
              <a:buFont typeface="Wingdings" panose="05000000000000000000" pitchFamily="2" charset="2"/>
              <a:buChar char="§"/>
            </a:pPr>
            <a:r>
              <a:rPr lang="en-GB" sz="3200" dirty="0">
                <a:solidFill>
                  <a:schemeClr val="tx1"/>
                </a:solidFill>
              </a:rPr>
              <a:t>Directional or Non-Directional</a:t>
            </a:r>
          </a:p>
        </p:txBody>
      </p:sp>
    </p:spTree>
    <p:extLst>
      <p:ext uri="{BB962C8B-B14F-4D97-AF65-F5344CB8AC3E}">
        <p14:creationId xmlns:p14="http://schemas.microsoft.com/office/powerpoint/2010/main" val="42537922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9601" y="154664"/>
            <a:ext cx="8229600" cy="1066800"/>
          </a:xfrm>
        </p:spPr>
        <p:txBody>
          <a:bodyPr/>
          <a:lstStyle/>
          <a:p>
            <a:r>
              <a:rPr lang="en-GB" b="1" dirty="0"/>
              <a:t>Hypothesis</a:t>
            </a:r>
          </a:p>
        </p:txBody>
      </p:sp>
      <p:sp>
        <p:nvSpPr>
          <p:cNvPr id="3" name="Content Placeholder 2"/>
          <p:cNvSpPr>
            <a:spLocks noGrp="1"/>
          </p:cNvSpPr>
          <p:nvPr>
            <p:ph idx="1"/>
          </p:nvPr>
        </p:nvSpPr>
        <p:spPr>
          <a:xfrm>
            <a:off x="457200" y="1266444"/>
            <a:ext cx="8229600" cy="4325112"/>
          </a:xfrm>
        </p:spPr>
        <p:txBody>
          <a:bodyPr>
            <a:normAutofit/>
          </a:bodyPr>
          <a:lstStyle/>
          <a:p>
            <a:pPr marL="0" indent="0">
              <a:buNone/>
            </a:pPr>
            <a:r>
              <a:rPr lang="en-GB" sz="3200" b="1" dirty="0"/>
              <a:t>Null Hypothesis</a:t>
            </a:r>
          </a:p>
          <a:p>
            <a:pPr lvl="1">
              <a:buFont typeface="Wingdings" panose="05000000000000000000" pitchFamily="2" charset="2"/>
              <a:buChar char="§"/>
            </a:pPr>
            <a:r>
              <a:rPr lang="en-GB" sz="3200" dirty="0"/>
              <a:t>This predicts no effect/relationship between variables (there will be no change)</a:t>
            </a:r>
          </a:p>
          <a:p>
            <a:pPr marL="0" indent="0">
              <a:buNone/>
            </a:pPr>
            <a:r>
              <a:rPr lang="en-GB" sz="3200" b="1" dirty="0"/>
              <a:t>Experimental Hypothesis</a:t>
            </a:r>
          </a:p>
          <a:p>
            <a:pPr lvl="1">
              <a:buFont typeface="Wingdings" panose="05000000000000000000" pitchFamily="2" charset="2"/>
              <a:buChar char="§"/>
            </a:pPr>
            <a:r>
              <a:rPr lang="en-GB" sz="3200" dirty="0"/>
              <a:t>This predicts an effect/relationship between something (something will change)</a:t>
            </a:r>
          </a:p>
          <a:p>
            <a:pPr lvl="1"/>
            <a:endParaRPr lang="en-GB" dirty="0"/>
          </a:p>
        </p:txBody>
      </p:sp>
    </p:spTree>
    <p:extLst>
      <p:ext uri="{BB962C8B-B14F-4D97-AF65-F5344CB8AC3E}">
        <p14:creationId xmlns:p14="http://schemas.microsoft.com/office/powerpoint/2010/main" val="4930104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91770-A34D-4296-A391-0015A101FD9F}"/>
              </a:ext>
            </a:extLst>
          </p:cNvPr>
          <p:cNvSpPr>
            <a:spLocks noGrp="1"/>
          </p:cNvSpPr>
          <p:nvPr>
            <p:ph type="title"/>
          </p:nvPr>
        </p:nvSpPr>
        <p:spPr>
          <a:xfrm>
            <a:off x="476250" y="82656"/>
            <a:ext cx="8229600" cy="1066800"/>
          </a:xfrm>
        </p:spPr>
        <p:txBody>
          <a:bodyPr/>
          <a:lstStyle/>
          <a:p>
            <a:r>
              <a:rPr lang="en-GB" b="1" dirty="0">
                <a:solidFill>
                  <a:schemeClr val="tx1"/>
                </a:solidFill>
              </a:rPr>
              <a:t>Hypothesis</a:t>
            </a:r>
          </a:p>
        </p:txBody>
      </p:sp>
      <p:sp>
        <p:nvSpPr>
          <p:cNvPr id="3" name="Content Placeholder 2">
            <a:extLst>
              <a:ext uri="{FF2B5EF4-FFF2-40B4-BE49-F238E27FC236}">
                <a16:creationId xmlns:a16="http://schemas.microsoft.com/office/drawing/2014/main" id="{CAAB11DD-FB0B-4912-878F-199AC4764319}"/>
              </a:ext>
            </a:extLst>
          </p:cNvPr>
          <p:cNvSpPr>
            <a:spLocks noGrp="1"/>
          </p:cNvSpPr>
          <p:nvPr>
            <p:ph idx="1"/>
          </p:nvPr>
        </p:nvSpPr>
        <p:spPr>
          <a:xfrm>
            <a:off x="476250" y="1556792"/>
            <a:ext cx="8229600" cy="4325112"/>
          </a:xfrm>
        </p:spPr>
        <p:txBody>
          <a:bodyPr/>
          <a:lstStyle/>
          <a:p>
            <a:pPr marL="0" indent="0">
              <a:buNone/>
            </a:pPr>
            <a:r>
              <a:rPr lang="en-GB" b="1" dirty="0"/>
              <a:t>Directional</a:t>
            </a:r>
          </a:p>
          <a:p>
            <a:pPr lvl="1">
              <a:buFont typeface="Wingdings" panose="05000000000000000000" pitchFamily="2" charset="2"/>
              <a:buChar char="§"/>
            </a:pPr>
            <a:r>
              <a:rPr lang="en-GB" dirty="0"/>
              <a:t>Specifies the direction of the effect/relationship</a:t>
            </a:r>
          </a:p>
          <a:p>
            <a:pPr marL="0" indent="0">
              <a:buNone/>
            </a:pPr>
            <a:r>
              <a:rPr lang="en-GB" b="1" dirty="0"/>
              <a:t>Non-Directional</a:t>
            </a:r>
          </a:p>
          <a:p>
            <a:pPr lvl="1">
              <a:buFont typeface="Wingdings" panose="05000000000000000000" pitchFamily="2" charset="2"/>
              <a:buChar char="§"/>
            </a:pPr>
            <a:r>
              <a:rPr lang="en-GB" dirty="0"/>
              <a:t>Predicts an effect/ relationship but not the direction (does not state whether it will have a positive or negative effect)</a:t>
            </a:r>
          </a:p>
          <a:p>
            <a:endParaRPr lang="en-GB" dirty="0"/>
          </a:p>
        </p:txBody>
      </p:sp>
    </p:spTree>
    <p:extLst>
      <p:ext uri="{BB962C8B-B14F-4D97-AF65-F5344CB8AC3E}">
        <p14:creationId xmlns:p14="http://schemas.microsoft.com/office/powerpoint/2010/main" val="21692676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A9CA0-8B13-1F74-35DC-BF3CB6D5B97E}"/>
              </a:ext>
            </a:extLst>
          </p:cNvPr>
          <p:cNvSpPr>
            <a:spLocks noGrp="1"/>
          </p:cNvSpPr>
          <p:nvPr>
            <p:ph type="title"/>
          </p:nvPr>
        </p:nvSpPr>
        <p:spPr>
          <a:xfrm>
            <a:off x="469776" y="2204864"/>
            <a:ext cx="8204448" cy="720080"/>
          </a:xfrm>
        </p:spPr>
        <p:txBody>
          <a:bodyPr>
            <a:normAutofit/>
          </a:bodyPr>
          <a:lstStyle/>
          <a:p>
            <a:pPr algn="ctr"/>
            <a:r>
              <a:rPr lang="en-GB" i="1" dirty="0"/>
              <a:t>What is variables?</a:t>
            </a:r>
          </a:p>
        </p:txBody>
      </p:sp>
      <p:pic>
        <p:nvPicPr>
          <p:cNvPr id="4" name="Picture 3" descr="A picture containing vector graphics&#10;&#10;Description automatically generated">
            <a:extLst>
              <a:ext uri="{FF2B5EF4-FFF2-40B4-BE49-F238E27FC236}">
                <a16:creationId xmlns:a16="http://schemas.microsoft.com/office/drawing/2014/main" id="{92D700FC-BDB8-E030-77E8-4C43A0FC51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07049" y="3789040"/>
            <a:ext cx="1731196" cy="1899435"/>
          </a:xfrm>
          <a:prstGeom prst="rect">
            <a:avLst/>
          </a:prstGeom>
        </p:spPr>
      </p:pic>
    </p:spTree>
    <p:extLst>
      <p:ext uri="{BB962C8B-B14F-4D97-AF65-F5344CB8AC3E}">
        <p14:creationId xmlns:p14="http://schemas.microsoft.com/office/powerpoint/2010/main" val="38346859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A9CA0-8B13-1F74-35DC-BF3CB6D5B97E}"/>
              </a:ext>
            </a:extLst>
          </p:cNvPr>
          <p:cNvSpPr>
            <a:spLocks noGrp="1"/>
          </p:cNvSpPr>
          <p:nvPr>
            <p:ph type="title"/>
          </p:nvPr>
        </p:nvSpPr>
        <p:spPr>
          <a:xfrm>
            <a:off x="469776" y="1844824"/>
            <a:ext cx="8204448" cy="720080"/>
          </a:xfrm>
        </p:spPr>
        <p:txBody>
          <a:bodyPr>
            <a:noAutofit/>
          </a:bodyPr>
          <a:lstStyle/>
          <a:p>
            <a:pPr algn="ctr"/>
            <a:r>
              <a:rPr lang="en-GB" sz="3200" i="1" dirty="0"/>
              <a:t>What are the two major variables required to formulate an hypothesis?</a:t>
            </a:r>
          </a:p>
        </p:txBody>
      </p:sp>
      <p:pic>
        <p:nvPicPr>
          <p:cNvPr id="4" name="Picture 3" descr="A picture containing vector graphics&#10;&#10;Description automatically generated">
            <a:extLst>
              <a:ext uri="{FF2B5EF4-FFF2-40B4-BE49-F238E27FC236}">
                <a16:creationId xmlns:a16="http://schemas.microsoft.com/office/drawing/2014/main" id="{92D700FC-BDB8-E030-77E8-4C43A0FC51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07049" y="3789040"/>
            <a:ext cx="1731196" cy="1899435"/>
          </a:xfrm>
          <a:prstGeom prst="rect">
            <a:avLst/>
          </a:prstGeom>
        </p:spPr>
      </p:pic>
    </p:spTree>
    <p:extLst>
      <p:ext uri="{BB962C8B-B14F-4D97-AF65-F5344CB8AC3E}">
        <p14:creationId xmlns:p14="http://schemas.microsoft.com/office/powerpoint/2010/main" val="42070031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CB052-2D33-46E9-BC03-A9CEEB067609}"/>
              </a:ext>
            </a:extLst>
          </p:cNvPr>
          <p:cNvSpPr>
            <a:spLocks noGrp="1"/>
          </p:cNvSpPr>
          <p:nvPr>
            <p:ph type="title"/>
          </p:nvPr>
        </p:nvSpPr>
        <p:spPr>
          <a:xfrm>
            <a:off x="539552" y="188640"/>
            <a:ext cx="8229600" cy="1066800"/>
          </a:xfrm>
        </p:spPr>
        <p:txBody>
          <a:bodyPr/>
          <a:lstStyle/>
          <a:p>
            <a:r>
              <a:rPr lang="en-GB" b="1" dirty="0"/>
              <a:t>Variable</a:t>
            </a:r>
          </a:p>
        </p:txBody>
      </p:sp>
      <p:sp>
        <p:nvSpPr>
          <p:cNvPr id="3" name="Content Placeholder 2">
            <a:extLst>
              <a:ext uri="{FF2B5EF4-FFF2-40B4-BE49-F238E27FC236}">
                <a16:creationId xmlns:a16="http://schemas.microsoft.com/office/drawing/2014/main" id="{4C058341-75E5-4347-B518-4E1CFDB24A55}"/>
              </a:ext>
            </a:extLst>
          </p:cNvPr>
          <p:cNvSpPr>
            <a:spLocks noGrp="1"/>
          </p:cNvSpPr>
          <p:nvPr>
            <p:ph idx="1"/>
          </p:nvPr>
        </p:nvSpPr>
        <p:spPr>
          <a:xfrm>
            <a:off x="539552" y="1412776"/>
            <a:ext cx="8229600" cy="4325112"/>
          </a:xfrm>
        </p:spPr>
        <p:txBody>
          <a:bodyPr>
            <a:normAutofit lnSpcReduction="10000"/>
          </a:bodyPr>
          <a:lstStyle/>
          <a:p>
            <a:r>
              <a:rPr lang="en-GB" dirty="0"/>
              <a:t>In research, variables are any characteristics that can take on different values, such as height, age, temperature, or test scores.</a:t>
            </a:r>
          </a:p>
          <a:p>
            <a:endParaRPr lang="en-GB" dirty="0"/>
          </a:p>
          <a:p>
            <a:r>
              <a:rPr lang="en-GB" dirty="0"/>
              <a:t>Researchers often manipulate or measure </a:t>
            </a:r>
            <a:r>
              <a:rPr lang="en-GB" b="1" i="1" dirty="0"/>
              <a:t>independent</a:t>
            </a:r>
            <a:r>
              <a:rPr lang="en-GB" dirty="0"/>
              <a:t> and </a:t>
            </a:r>
            <a:r>
              <a:rPr lang="en-GB" b="1" i="1" dirty="0"/>
              <a:t>dependent </a:t>
            </a:r>
            <a:r>
              <a:rPr lang="en-GB" dirty="0"/>
              <a:t>variables in studies to test cause-and-effect relationships.</a:t>
            </a:r>
          </a:p>
        </p:txBody>
      </p:sp>
    </p:spTree>
    <p:extLst>
      <p:ext uri="{BB962C8B-B14F-4D97-AF65-F5344CB8AC3E}">
        <p14:creationId xmlns:p14="http://schemas.microsoft.com/office/powerpoint/2010/main" val="15214344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GB" b="1" dirty="0"/>
              <a:t>Independent Variable</a:t>
            </a:r>
          </a:p>
          <a:p>
            <a:pPr lvl="1"/>
            <a:r>
              <a:rPr lang="en-GB" dirty="0">
                <a:solidFill>
                  <a:schemeClr val="tx1"/>
                </a:solidFill>
              </a:rPr>
              <a:t>This is the variable which causes a change in a study.</a:t>
            </a:r>
          </a:p>
          <a:p>
            <a:pPr lvl="1"/>
            <a:r>
              <a:rPr lang="en-GB" dirty="0">
                <a:solidFill>
                  <a:schemeClr val="tx1"/>
                </a:solidFill>
              </a:rPr>
              <a:t>That is something the researcher changes or controls</a:t>
            </a:r>
          </a:p>
          <a:p>
            <a:r>
              <a:rPr lang="en-GB" b="1" dirty="0"/>
              <a:t>Dependent Variable</a:t>
            </a:r>
          </a:p>
          <a:p>
            <a:pPr lvl="1"/>
            <a:r>
              <a:rPr lang="en-GB" dirty="0">
                <a:solidFill>
                  <a:schemeClr val="tx1"/>
                </a:solidFill>
              </a:rPr>
              <a:t>This is the outcome or effect that is measured.</a:t>
            </a:r>
          </a:p>
          <a:p>
            <a:pPr lvl="1"/>
            <a:r>
              <a:rPr lang="en-GB" dirty="0">
                <a:solidFill>
                  <a:schemeClr val="tx1"/>
                </a:solidFill>
              </a:rPr>
              <a:t>That is something the researcher observes and measures.</a:t>
            </a:r>
          </a:p>
          <a:p>
            <a:pPr marL="411480" lvl="1" indent="0">
              <a:buNone/>
            </a:pPr>
            <a:endParaRPr lang="en-GB" dirty="0">
              <a:solidFill>
                <a:schemeClr val="tx1"/>
              </a:solidFill>
            </a:endParaRPr>
          </a:p>
          <a:p>
            <a:pPr lvl="1"/>
            <a:endParaRPr lang="en-GB" dirty="0"/>
          </a:p>
          <a:p>
            <a:pPr lvl="1"/>
            <a:endParaRPr lang="en-GB" dirty="0"/>
          </a:p>
        </p:txBody>
      </p:sp>
      <p:sp>
        <p:nvSpPr>
          <p:cNvPr id="5" name="Title 1"/>
          <p:cNvSpPr>
            <a:spLocks noGrp="1"/>
          </p:cNvSpPr>
          <p:nvPr>
            <p:ph type="title"/>
          </p:nvPr>
        </p:nvSpPr>
        <p:spPr>
          <a:xfrm>
            <a:off x="107504" y="620688"/>
            <a:ext cx="8229600" cy="1066800"/>
          </a:xfrm>
        </p:spPr>
        <p:txBody>
          <a:bodyPr/>
          <a:lstStyle/>
          <a:p>
            <a:pPr algn="ctr"/>
            <a:r>
              <a:rPr lang="en-GB" b="1" dirty="0">
                <a:solidFill>
                  <a:schemeClr val="tx1"/>
                </a:solidFill>
              </a:rPr>
              <a:t>Variables in hypotheses</a:t>
            </a:r>
          </a:p>
        </p:txBody>
      </p:sp>
    </p:spTree>
    <p:extLst>
      <p:ext uri="{BB962C8B-B14F-4D97-AF65-F5344CB8AC3E}">
        <p14:creationId xmlns:p14="http://schemas.microsoft.com/office/powerpoint/2010/main" val="15755285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1F659-5EAB-456B-A036-9941146229D9}"/>
              </a:ext>
            </a:extLst>
          </p:cNvPr>
          <p:cNvSpPr>
            <a:spLocks noGrp="1"/>
          </p:cNvSpPr>
          <p:nvPr>
            <p:ph type="title"/>
          </p:nvPr>
        </p:nvSpPr>
        <p:spPr>
          <a:xfrm>
            <a:off x="466725" y="273967"/>
            <a:ext cx="8435280" cy="1066800"/>
          </a:xfrm>
        </p:spPr>
        <p:txBody>
          <a:bodyPr>
            <a:normAutofit/>
          </a:bodyPr>
          <a:lstStyle/>
          <a:p>
            <a:r>
              <a:rPr lang="en-GB" sz="3600" b="1" dirty="0"/>
              <a:t>Independent and dependent variables </a:t>
            </a:r>
          </a:p>
        </p:txBody>
      </p:sp>
      <p:sp>
        <p:nvSpPr>
          <p:cNvPr id="3" name="Content Placeholder 2">
            <a:extLst>
              <a:ext uri="{FF2B5EF4-FFF2-40B4-BE49-F238E27FC236}">
                <a16:creationId xmlns:a16="http://schemas.microsoft.com/office/drawing/2014/main" id="{44AF6D26-7C24-4029-8E42-4FE0FB36E881}"/>
              </a:ext>
            </a:extLst>
          </p:cNvPr>
          <p:cNvSpPr>
            <a:spLocks noGrp="1"/>
          </p:cNvSpPr>
          <p:nvPr>
            <p:ph idx="1"/>
          </p:nvPr>
        </p:nvSpPr>
        <p:spPr/>
        <p:txBody>
          <a:bodyPr>
            <a:normAutofit lnSpcReduction="10000"/>
          </a:bodyPr>
          <a:lstStyle/>
          <a:p>
            <a:pPr algn="l"/>
            <a:r>
              <a:rPr lang="en-GB" sz="3200" b="0" i="0" dirty="0">
                <a:effectLst/>
                <a:latin typeface="Trebuchet MS" panose="020B0603020202020204" pitchFamily="34" charset="0"/>
              </a:rPr>
              <a:t>Independent and dependent variables are thought of in terms of cause and effect: </a:t>
            </a:r>
          </a:p>
          <a:p>
            <a:pPr algn="l"/>
            <a:r>
              <a:rPr lang="en-GB" sz="3200" b="0" i="0" dirty="0">
                <a:effectLst/>
                <a:latin typeface="Trebuchet MS" panose="020B0603020202020204" pitchFamily="34" charset="0"/>
              </a:rPr>
              <a:t>an </a:t>
            </a:r>
            <a:r>
              <a:rPr lang="en-GB" sz="3200" b="1" i="0" dirty="0">
                <a:effectLst/>
                <a:latin typeface="Trebuchet MS" panose="020B0603020202020204" pitchFamily="34" charset="0"/>
              </a:rPr>
              <a:t>independent variable </a:t>
            </a:r>
            <a:r>
              <a:rPr lang="en-GB" sz="3200" b="0" i="0" dirty="0">
                <a:effectLst/>
                <a:latin typeface="Trebuchet MS" panose="020B0603020202020204" pitchFamily="34" charset="0"/>
              </a:rPr>
              <a:t>is the variable you think is the </a:t>
            </a:r>
            <a:r>
              <a:rPr lang="en-GB" sz="3200" b="1" i="1" dirty="0">
                <a:effectLst/>
                <a:latin typeface="Trebuchet MS" panose="020B0603020202020204" pitchFamily="34" charset="0"/>
              </a:rPr>
              <a:t>cause</a:t>
            </a:r>
            <a:r>
              <a:rPr lang="en-GB" sz="3200" b="0" i="0" dirty="0">
                <a:effectLst/>
                <a:latin typeface="Trebuchet MS" panose="020B0603020202020204" pitchFamily="34" charset="0"/>
              </a:rPr>
              <a:t>, while a </a:t>
            </a:r>
            <a:r>
              <a:rPr lang="en-GB" sz="3200" b="1" i="0" dirty="0">
                <a:effectLst/>
                <a:latin typeface="Trebuchet MS" panose="020B0603020202020204" pitchFamily="34" charset="0"/>
              </a:rPr>
              <a:t>dependent variable </a:t>
            </a:r>
            <a:r>
              <a:rPr lang="en-GB" sz="3200" b="0" i="0" dirty="0">
                <a:effectLst/>
                <a:latin typeface="Trebuchet MS" panose="020B0603020202020204" pitchFamily="34" charset="0"/>
              </a:rPr>
              <a:t>is the </a:t>
            </a:r>
            <a:r>
              <a:rPr lang="en-GB" sz="3200" b="1" i="1" dirty="0">
                <a:effectLst/>
                <a:latin typeface="Trebuchet MS" panose="020B0603020202020204" pitchFamily="34" charset="0"/>
              </a:rPr>
              <a:t>effect</a:t>
            </a:r>
            <a:r>
              <a:rPr lang="en-GB" sz="3200" b="0" i="0" dirty="0">
                <a:effectLst/>
                <a:latin typeface="Trebuchet MS" panose="020B0603020202020204" pitchFamily="34" charset="0"/>
              </a:rPr>
              <a:t>.</a:t>
            </a:r>
          </a:p>
          <a:p>
            <a:pPr algn="l"/>
            <a:r>
              <a:rPr lang="en-GB" sz="3200" b="0" i="0" dirty="0">
                <a:effectLst/>
                <a:latin typeface="Trebuchet MS" panose="020B0603020202020204" pitchFamily="34" charset="0"/>
              </a:rPr>
              <a:t>In an experiment, you manipulate the independent variable and measure the </a:t>
            </a:r>
            <a:r>
              <a:rPr lang="en-GB" sz="3200" b="1" i="0" dirty="0">
                <a:effectLst/>
                <a:latin typeface="Trebuchet MS" panose="020B0603020202020204" pitchFamily="34" charset="0"/>
              </a:rPr>
              <a:t>outcome</a:t>
            </a:r>
            <a:r>
              <a:rPr lang="en-GB" sz="3200" b="0" i="0" dirty="0">
                <a:effectLst/>
                <a:latin typeface="Trebuchet MS" panose="020B0603020202020204" pitchFamily="34" charset="0"/>
              </a:rPr>
              <a:t> in the dependent variable. </a:t>
            </a:r>
            <a:endParaRPr lang="en-GB" sz="3200" dirty="0"/>
          </a:p>
          <a:p>
            <a:pPr algn="l"/>
            <a:endParaRPr lang="en-GB" sz="3200" dirty="0"/>
          </a:p>
        </p:txBody>
      </p:sp>
    </p:spTree>
    <p:extLst>
      <p:ext uri="{BB962C8B-B14F-4D97-AF65-F5344CB8AC3E}">
        <p14:creationId xmlns:p14="http://schemas.microsoft.com/office/powerpoint/2010/main" val="7551427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C14B0-1687-4E64-8EEA-0F207C5630B0}"/>
              </a:ext>
            </a:extLst>
          </p:cNvPr>
          <p:cNvSpPr>
            <a:spLocks noGrp="1"/>
          </p:cNvSpPr>
          <p:nvPr>
            <p:ph type="title"/>
          </p:nvPr>
        </p:nvSpPr>
        <p:spPr>
          <a:xfrm>
            <a:off x="466725" y="288478"/>
            <a:ext cx="8435280" cy="1066800"/>
          </a:xfrm>
        </p:spPr>
        <p:txBody>
          <a:bodyPr>
            <a:normAutofit fontScale="90000"/>
          </a:bodyPr>
          <a:lstStyle/>
          <a:p>
            <a:r>
              <a:rPr lang="en-GB" b="1" dirty="0"/>
              <a:t>Independent and dependent variables </a:t>
            </a:r>
          </a:p>
        </p:txBody>
      </p:sp>
      <p:sp>
        <p:nvSpPr>
          <p:cNvPr id="3" name="Content Placeholder 2">
            <a:extLst>
              <a:ext uri="{FF2B5EF4-FFF2-40B4-BE49-F238E27FC236}">
                <a16:creationId xmlns:a16="http://schemas.microsoft.com/office/drawing/2014/main" id="{76B913F5-ED21-4E44-ABA9-2DEB4C225665}"/>
              </a:ext>
            </a:extLst>
          </p:cNvPr>
          <p:cNvSpPr>
            <a:spLocks noGrp="1"/>
          </p:cNvSpPr>
          <p:nvPr>
            <p:ph idx="1"/>
          </p:nvPr>
        </p:nvSpPr>
        <p:spPr/>
        <p:txBody>
          <a:bodyPr>
            <a:normAutofit fontScale="92500" lnSpcReduction="10000"/>
          </a:bodyPr>
          <a:lstStyle/>
          <a:p>
            <a:pPr marL="0" indent="0" algn="l">
              <a:buNone/>
            </a:pPr>
            <a:r>
              <a:rPr lang="en-GB" sz="3200" b="1" i="0" dirty="0">
                <a:effectLst/>
                <a:latin typeface="Trebuchet MS" panose="020B0603020202020204" pitchFamily="34" charset="0"/>
              </a:rPr>
              <a:t>For example, </a:t>
            </a:r>
          </a:p>
          <a:p>
            <a:pPr algn="l"/>
            <a:r>
              <a:rPr lang="en-GB" sz="3200" dirty="0">
                <a:latin typeface="Trebuchet MS" panose="020B0603020202020204" pitchFamily="34" charset="0"/>
              </a:rPr>
              <a:t>I</a:t>
            </a:r>
            <a:r>
              <a:rPr lang="en-GB" sz="3200" b="0" i="0" dirty="0">
                <a:effectLst/>
                <a:latin typeface="Trebuchet MS" panose="020B0603020202020204" pitchFamily="34" charset="0"/>
              </a:rPr>
              <a:t>n an experiment about the effect of nutrients on crop growth:</a:t>
            </a:r>
          </a:p>
          <a:p>
            <a:pPr marL="109728" indent="0" algn="l">
              <a:buNone/>
            </a:pPr>
            <a:endParaRPr lang="en-GB" sz="3200" b="0" i="0" dirty="0">
              <a:effectLst/>
              <a:latin typeface="Trebuchet MS" panose="020B0603020202020204" pitchFamily="34" charset="0"/>
            </a:endParaRPr>
          </a:p>
          <a:p>
            <a:pPr algn="l">
              <a:buFont typeface="Arial" panose="020B0604020202020204" pitchFamily="34" charset="0"/>
              <a:buChar char="•"/>
            </a:pPr>
            <a:r>
              <a:rPr lang="en-GB" sz="3200" b="0" i="0" dirty="0">
                <a:effectLst/>
                <a:latin typeface="Trebuchet MS" panose="020B0603020202020204" pitchFamily="34" charset="0"/>
              </a:rPr>
              <a:t>The </a:t>
            </a:r>
            <a:r>
              <a:rPr lang="en-GB" sz="3200" b="1" i="0" dirty="0">
                <a:effectLst/>
                <a:latin typeface="Trebuchet MS" panose="020B0603020202020204" pitchFamily="34" charset="0"/>
              </a:rPr>
              <a:t>independent variable </a:t>
            </a:r>
            <a:r>
              <a:rPr lang="en-GB" sz="3200" b="0" i="0" dirty="0">
                <a:effectLst/>
                <a:latin typeface="Trebuchet MS" panose="020B0603020202020204" pitchFamily="34" charset="0"/>
              </a:rPr>
              <a:t>is the amount of nutrients added to the crop field.</a:t>
            </a:r>
          </a:p>
          <a:p>
            <a:pPr algn="l">
              <a:buFont typeface="Arial" panose="020B0604020202020204" pitchFamily="34" charset="0"/>
              <a:buChar char="•"/>
            </a:pPr>
            <a:r>
              <a:rPr lang="en-GB" sz="3200" b="0" i="0" dirty="0">
                <a:effectLst/>
                <a:latin typeface="Trebuchet MS" panose="020B0603020202020204" pitchFamily="34" charset="0"/>
              </a:rPr>
              <a:t>The </a:t>
            </a:r>
            <a:r>
              <a:rPr lang="en-GB" sz="3200" b="1" i="0" dirty="0">
                <a:effectLst/>
                <a:latin typeface="Trebuchet MS" panose="020B0603020202020204" pitchFamily="34" charset="0"/>
              </a:rPr>
              <a:t>dependent variable</a:t>
            </a:r>
            <a:r>
              <a:rPr lang="en-GB" sz="3200" b="0" i="0" dirty="0">
                <a:effectLst/>
                <a:latin typeface="Trebuchet MS" panose="020B0603020202020204" pitchFamily="34" charset="0"/>
              </a:rPr>
              <a:t> is the biomass of the crops at harvest time.</a:t>
            </a:r>
          </a:p>
          <a:p>
            <a:endParaRPr lang="en-GB" dirty="0"/>
          </a:p>
        </p:txBody>
      </p:sp>
    </p:spTree>
    <p:extLst>
      <p:ext uri="{BB962C8B-B14F-4D97-AF65-F5344CB8AC3E}">
        <p14:creationId xmlns:p14="http://schemas.microsoft.com/office/powerpoint/2010/main" val="23012313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7547F-7BA6-44D5-947A-02CF056C01B9}"/>
              </a:ext>
            </a:extLst>
          </p:cNvPr>
          <p:cNvSpPr>
            <a:spLocks noGrp="1"/>
          </p:cNvSpPr>
          <p:nvPr>
            <p:ph type="title"/>
          </p:nvPr>
        </p:nvSpPr>
        <p:spPr>
          <a:xfrm>
            <a:off x="476250" y="258762"/>
            <a:ext cx="8363272" cy="1066800"/>
          </a:xfrm>
        </p:spPr>
        <p:txBody>
          <a:bodyPr>
            <a:normAutofit/>
          </a:bodyPr>
          <a:lstStyle/>
          <a:p>
            <a:r>
              <a:rPr lang="en-GB" sz="3600" b="1" dirty="0"/>
              <a:t>Independent and dependent variables </a:t>
            </a:r>
            <a:endParaRPr lang="en-GB" sz="3600" dirty="0"/>
          </a:p>
        </p:txBody>
      </p:sp>
      <p:sp>
        <p:nvSpPr>
          <p:cNvPr id="3" name="Content Placeholder 2">
            <a:extLst>
              <a:ext uri="{FF2B5EF4-FFF2-40B4-BE49-F238E27FC236}">
                <a16:creationId xmlns:a16="http://schemas.microsoft.com/office/drawing/2014/main" id="{DED58482-F29A-4153-B4DE-978DB1B03D24}"/>
              </a:ext>
            </a:extLst>
          </p:cNvPr>
          <p:cNvSpPr>
            <a:spLocks noGrp="1"/>
          </p:cNvSpPr>
          <p:nvPr>
            <p:ph idx="1"/>
          </p:nvPr>
        </p:nvSpPr>
        <p:spPr/>
        <p:txBody>
          <a:bodyPr>
            <a:normAutofit fontScale="77500" lnSpcReduction="20000"/>
          </a:bodyPr>
          <a:lstStyle/>
          <a:p>
            <a:r>
              <a:rPr lang="en-GB" dirty="0"/>
              <a:t>Experiments are usually designed to find out what effect one variable has on another –</a:t>
            </a:r>
          </a:p>
          <a:p>
            <a:endParaRPr lang="en-GB" dirty="0"/>
          </a:p>
          <a:p>
            <a:r>
              <a:rPr lang="en-GB" dirty="0"/>
              <a:t>You manipulate the</a:t>
            </a:r>
            <a:r>
              <a:rPr lang="en-GB" b="1" dirty="0">
                <a:solidFill>
                  <a:srgbClr val="424456"/>
                </a:solidFill>
              </a:rPr>
              <a:t> </a:t>
            </a:r>
            <a:r>
              <a:rPr lang="en-GB" b="1" i="1" dirty="0">
                <a:solidFill>
                  <a:srgbClr val="424456"/>
                </a:solidFill>
              </a:rPr>
              <a:t>independent variable </a:t>
            </a:r>
            <a:r>
              <a:rPr lang="en-GB" dirty="0"/>
              <a:t>(the one you think might be the </a:t>
            </a:r>
            <a:r>
              <a:rPr lang="en-GB" b="1" i="1" dirty="0"/>
              <a:t>cause</a:t>
            </a:r>
            <a:r>
              <a:rPr lang="en-GB" dirty="0"/>
              <a:t>) </a:t>
            </a:r>
          </a:p>
          <a:p>
            <a:r>
              <a:rPr lang="en-GB" dirty="0"/>
              <a:t>and then measure the</a:t>
            </a:r>
            <a:r>
              <a:rPr lang="en-GB" b="1" dirty="0"/>
              <a:t> </a:t>
            </a:r>
            <a:r>
              <a:rPr lang="en-GB" b="1" i="1" dirty="0"/>
              <a:t>dependent variable</a:t>
            </a:r>
            <a:r>
              <a:rPr lang="en-GB" i="1" dirty="0"/>
              <a:t> </a:t>
            </a:r>
            <a:r>
              <a:rPr lang="en-GB" dirty="0"/>
              <a:t>(the one you think might be the </a:t>
            </a:r>
            <a:r>
              <a:rPr lang="en-GB" b="1" i="1" dirty="0"/>
              <a:t>effect</a:t>
            </a:r>
            <a:r>
              <a:rPr lang="en-GB" dirty="0"/>
              <a:t>) to find out what this effect might be.</a:t>
            </a:r>
          </a:p>
          <a:p>
            <a:r>
              <a:rPr lang="en-GB" dirty="0"/>
              <a:t>You will probably also have variables that you hold constant (</a:t>
            </a:r>
            <a:r>
              <a:rPr lang="en-GB" b="1" i="1" dirty="0"/>
              <a:t>control variables</a:t>
            </a:r>
            <a:r>
              <a:rPr lang="en-GB" dirty="0"/>
              <a:t>) in order to focus on your experimental treatment.</a:t>
            </a:r>
          </a:p>
          <a:p>
            <a:endParaRPr lang="en-GB" dirty="0"/>
          </a:p>
        </p:txBody>
      </p:sp>
    </p:spTree>
    <p:extLst>
      <p:ext uri="{BB962C8B-B14F-4D97-AF65-F5344CB8AC3E}">
        <p14:creationId xmlns:p14="http://schemas.microsoft.com/office/powerpoint/2010/main" val="33567898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74B2E-6525-40BA-BA34-A9BC1C26C786}"/>
              </a:ext>
            </a:extLst>
          </p:cNvPr>
          <p:cNvSpPr>
            <a:spLocks noGrp="1"/>
          </p:cNvSpPr>
          <p:nvPr>
            <p:ph type="title"/>
          </p:nvPr>
        </p:nvSpPr>
        <p:spPr>
          <a:xfrm>
            <a:off x="611560" y="116632"/>
            <a:ext cx="8229600" cy="1066800"/>
          </a:xfrm>
        </p:spPr>
        <p:txBody>
          <a:bodyPr/>
          <a:lstStyle/>
          <a:p>
            <a:pPr algn="ctr"/>
            <a:r>
              <a:rPr lang="en-GB" b="1" dirty="0">
                <a:solidFill>
                  <a:schemeClr val="tx1"/>
                </a:solidFill>
              </a:rPr>
              <a:t>Variables in hypotheses</a:t>
            </a:r>
            <a:endParaRPr lang="en-GB" dirty="0">
              <a:solidFill>
                <a:schemeClr val="tx1"/>
              </a:solidFill>
            </a:endParaRPr>
          </a:p>
        </p:txBody>
      </p:sp>
      <p:sp>
        <p:nvSpPr>
          <p:cNvPr id="3" name="Content Placeholder 2">
            <a:extLst>
              <a:ext uri="{FF2B5EF4-FFF2-40B4-BE49-F238E27FC236}">
                <a16:creationId xmlns:a16="http://schemas.microsoft.com/office/drawing/2014/main" id="{49F4C8A1-2A77-4E71-9832-6BE8D09B7197}"/>
              </a:ext>
            </a:extLst>
          </p:cNvPr>
          <p:cNvSpPr>
            <a:spLocks noGrp="1"/>
          </p:cNvSpPr>
          <p:nvPr>
            <p:ph idx="1"/>
          </p:nvPr>
        </p:nvSpPr>
        <p:spPr/>
        <p:txBody>
          <a:bodyPr>
            <a:normAutofit fontScale="92500"/>
          </a:bodyPr>
          <a:lstStyle/>
          <a:p>
            <a:r>
              <a:rPr lang="en-GB" b="1" dirty="0"/>
              <a:t>For example:</a:t>
            </a:r>
          </a:p>
          <a:p>
            <a:pPr lvl="1"/>
            <a:r>
              <a:rPr lang="en-GB" dirty="0"/>
              <a:t>The presence of spectators at a football match will effect a player taking a penalty </a:t>
            </a:r>
            <a:r>
              <a:rPr lang="en-GB" dirty="0">
                <a:solidFill>
                  <a:schemeClr val="tx1"/>
                </a:solidFill>
              </a:rPr>
              <a:t>(</a:t>
            </a:r>
            <a:r>
              <a:rPr lang="en-GB" b="1" dirty="0">
                <a:solidFill>
                  <a:schemeClr val="tx1"/>
                </a:solidFill>
              </a:rPr>
              <a:t>IV</a:t>
            </a:r>
            <a:r>
              <a:rPr lang="en-GB" dirty="0">
                <a:solidFill>
                  <a:schemeClr val="tx1"/>
                </a:solidFill>
              </a:rPr>
              <a:t>=Spectators, </a:t>
            </a:r>
            <a:r>
              <a:rPr lang="en-GB" b="1" dirty="0">
                <a:solidFill>
                  <a:schemeClr val="tx1"/>
                </a:solidFill>
              </a:rPr>
              <a:t>DV</a:t>
            </a:r>
            <a:r>
              <a:rPr lang="en-GB" dirty="0">
                <a:solidFill>
                  <a:schemeClr val="tx1"/>
                </a:solidFill>
              </a:rPr>
              <a:t>= Players performance taking a penalty)</a:t>
            </a:r>
          </a:p>
          <a:p>
            <a:pPr lvl="1"/>
            <a:endParaRPr lang="en-GB" dirty="0">
              <a:solidFill>
                <a:schemeClr val="tx1"/>
              </a:solidFill>
            </a:endParaRPr>
          </a:p>
          <a:p>
            <a:pPr lvl="1"/>
            <a:r>
              <a:rPr lang="en-GB" dirty="0"/>
              <a:t>Altitude training will improve endurance running compared to sea level training </a:t>
            </a:r>
            <a:r>
              <a:rPr lang="en-GB" dirty="0">
                <a:solidFill>
                  <a:schemeClr val="tx1"/>
                </a:solidFill>
              </a:rPr>
              <a:t>(</a:t>
            </a:r>
            <a:r>
              <a:rPr lang="en-GB" b="1" dirty="0">
                <a:solidFill>
                  <a:schemeClr val="tx1"/>
                </a:solidFill>
              </a:rPr>
              <a:t>IV</a:t>
            </a:r>
            <a:r>
              <a:rPr lang="en-GB" dirty="0">
                <a:solidFill>
                  <a:schemeClr val="tx1"/>
                </a:solidFill>
              </a:rPr>
              <a:t>= Type of training, </a:t>
            </a:r>
            <a:r>
              <a:rPr lang="en-GB" b="1" dirty="0">
                <a:solidFill>
                  <a:schemeClr val="tx1"/>
                </a:solidFill>
              </a:rPr>
              <a:t>DV</a:t>
            </a:r>
            <a:r>
              <a:rPr lang="en-GB" dirty="0">
                <a:solidFill>
                  <a:schemeClr val="tx1"/>
                </a:solidFill>
              </a:rPr>
              <a:t>= Endurance performance)</a:t>
            </a:r>
          </a:p>
          <a:p>
            <a:endParaRPr lang="en-GB" dirty="0"/>
          </a:p>
        </p:txBody>
      </p:sp>
    </p:spTree>
    <p:extLst>
      <p:ext uri="{BB962C8B-B14F-4D97-AF65-F5344CB8AC3E}">
        <p14:creationId xmlns:p14="http://schemas.microsoft.com/office/powerpoint/2010/main" val="37203927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71565E-EA53-4A81-A155-1FE2129CBAB4}"/>
              </a:ext>
            </a:extLst>
          </p:cNvPr>
          <p:cNvSpPr>
            <a:spLocks noGrp="1"/>
          </p:cNvSpPr>
          <p:nvPr>
            <p:ph type="title"/>
          </p:nvPr>
        </p:nvSpPr>
        <p:spPr>
          <a:xfrm>
            <a:off x="457200" y="33561"/>
            <a:ext cx="8229600" cy="1066800"/>
          </a:xfrm>
        </p:spPr>
        <p:txBody>
          <a:bodyPr>
            <a:normAutofit/>
          </a:bodyPr>
          <a:lstStyle/>
          <a:p>
            <a:r>
              <a:rPr lang="en-GB" b="1" dirty="0">
                <a:solidFill>
                  <a:schemeClr val="tx1"/>
                </a:solidFill>
              </a:rPr>
              <a:t>For example:</a:t>
            </a:r>
          </a:p>
        </p:txBody>
      </p:sp>
      <p:sp>
        <p:nvSpPr>
          <p:cNvPr id="3" name="Content Placeholder 2">
            <a:extLst>
              <a:ext uri="{FF2B5EF4-FFF2-40B4-BE49-F238E27FC236}">
                <a16:creationId xmlns:a16="http://schemas.microsoft.com/office/drawing/2014/main" id="{95AB89FA-134A-4229-BBB2-03E656D2ECDA}"/>
              </a:ext>
            </a:extLst>
          </p:cNvPr>
          <p:cNvSpPr>
            <a:spLocks noGrp="1"/>
          </p:cNvSpPr>
          <p:nvPr>
            <p:ph idx="1"/>
          </p:nvPr>
        </p:nvSpPr>
        <p:spPr>
          <a:xfrm>
            <a:off x="457200" y="1484784"/>
            <a:ext cx="8229600" cy="4325112"/>
          </a:xfrm>
        </p:spPr>
        <p:txBody>
          <a:bodyPr>
            <a:normAutofit/>
          </a:bodyPr>
          <a:lstStyle/>
          <a:p>
            <a:r>
              <a:rPr lang="en-GB" sz="3200" b="1" dirty="0"/>
              <a:t>Topic: </a:t>
            </a:r>
            <a:r>
              <a:rPr lang="en-GB" sz="3200" dirty="0"/>
              <a:t>Daily apple consumption leads to fewer doctor’s visits</a:t>
            </a:r>
          </a:p>
          <a:p>
            <a:r>
              <a:rPr lang="en-GB" sz="3200" dirty="0"/>
              <a:t>In this example, the </a:t>
            </a:r>
            <a:r>
              <a:rPr lang="en-GB" sz="3200" b="1" i="1" dirty="0"/>
              <a:t>independent variable </a:t>
            </a:r>
            <a:r>
              <a:rPr lang="en-GB" sz="3200" dirty="0"/>
              <a:t>is apple consumption — the assumed cause. </a:t>
            </a:r>
          </a:p>
          <a:p>
            <a:r>
              <a:rPr lang="en-GB" sz="3200" dirty="0"/>
              <a:t>The </a:t>
            </a:r>
            <a:r>
              <a:rPr lang="en-GB" sz="3200" b="1" i="1" dirty="0"/>
              <a:t>dependent variable </a:t>
            </a:r>
            <a:r>
              <a:rPr lang="en-GB" sz="3200" dirty="0"/>
              <a:t>is the frequency of doctor’s visits — the assumed effect.</a:t>
            </a:r>
          </a:p>
        </p:txBody>
      </p:sp>
    </p:spTree>
    <p:extLst>
      <p:ext uri="{BB962C8B-B14F-4D97-AF65-F5344CB8AC3E}">
        <p14:creationId xmlns:p14="http://schemas.microsoft.com/office/powerpoint/2010/main" val="29756176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EC1FE-2ECC-4613-A699-64085F92041C}"/>
              </a:ext>
            </a:extLst>
          </p:cNvPr>
          <p:cNvSpPr>
            <a:spLocks noGrp="1"/>
          </p:cNvSpPr>
          <p:nvPr>
            <p:ph type="title"/>
          </p:nvPr>
        </p:nvSpPr>
        <p:spPr/>
        <p:txBody>
          <a:bodyPr/>
          <a:lstStyle/>
          <a:p>
            <a:r>
              <a:rPr lang="en-GB" b="1" dirty="0">
                <a:solidFill>
                  <a:schemeClr val="tx1"/>
                </a:solidFill>
              </a:rPr>
              <a:t>For example:</a:t>
            </a:r>
          </a:p>
        </p:txBody>
      </p:sp>
      <p:sp>
        <p:nvSpPr>
          <p:cNvPr id="3" name="Content Placeholder 2">
            <a:extLst>
              <a:ext uri="{FF2B5EF4-FFF2-40B4-BE49-F238E27FC236}">
                <a16:creationId xmlns:a16="http://schemas.microsoft.com/office/drawing/2014/main" id="{28EA8F02-BF1B-4095-9989-5F2D14062CB8}"/>
              </a:ext>
            </a:extLst>
          </p:cNvPr>
          <p:cNvSpPr>
            <a:spLocks noGrp="1"/>
          </p:cNvSpPr>
          <p:nvPr>
            <p:ph idx="1"/>
          </p:nvPr>
        </p:nvSpPr>
        <p:spPr/>
        <p:txBody>
          <a:bodyPr>
            <a:normAutofit/>
          </a:bodyPr>
          <a:lstStyle/>
          <a:p>
            <a:r>
              <a:rPr lang="en-GB" sz="3200" b="1" dirty="0"/>
              <a:t>Topic: </a:t>
            </a:r>
            <a:r>
              <a:rPr lang="en-GB" sz="3200" dirty="0"/>
              <a:t>Fish consumption and dementia risk</a:t>
            </a:r>
          </a:p>
          <a:p>
            <a:r>
              <a:rPr lang="en-GB" sz="3200" dirty="0"/>
              <a:t>In this example, the </a:t>
            </a:r>
            <a:r>
              <a:rPr lang="en-GB" sz="3200" b="1" i="1" dirty="0"/>
              <a:t>independent variable </a:t>
            </a:r>
            <a:r>
              <a:rPr lang="en-GB" sz="3200" dirty="0"/>
              <a:t>is fish consumption — the assumed cause. </a:t>
            </a:r>
          </a:p>
          <a:p>
            <a:r>
              <a:rPr lang="en-GB" sz="3200" dirty="0"/>
              <a:t>The </a:t>
            </a:r>
            <a:r>
              <a:rPr lang="en-GB" sz="3200" b="1" i="1" dirty="0"/>
              <a:t>dependent variable </a:t>
            </a:r>
            <a:r>
              <a:rPr lang="en-GB" sz="3200" dirty="0"/>
              <a:t>is the dementia risk— the assumed effect</a:t>
            </a:r>
          </a:p>
        </p:txBody>
      </p:sp>
    </p:spTree>
    <p:extLst>
      <p:ext uri="{BB962C8B-B14F-4D97-AF65-F5344CB8AC3E}">
        <p14:creationId xmlns:p14="http://schemas.microsoft.com/office/powerpoint/2010/main" val="15879064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74845-30DC-4715-BB3D-B076D0143B94}"/>
              </a:ext>
            </a:extLst>
          </p:cNvPr>
          <p:cNvSpPr>
            <a:spLocks noGrp="1"/>
          </p:cNvSpPr>
          <p:nvPr>
            <p:ph type="title"/>
          </p:nvPr>
        </p:nvSpPr>
        <p:spPr>
          <a:xfrm>
            <a:off x="683568" y="73008"/>
            <a:ext cx="8229600" cy="1066800"/>
          </a:xfrm>
        </p:spPr>
        <p:txBody>
          <a:bodyPr/>
          <a:lstStyle/>
          <a:p>
            <a:r>
              <a:rPr lang="en-GB" b="1" dirty="0">
                <a:solidFill>
                  <a:schemeClr val="tx1"/>
                </a:solidFill>
              </a:rPr>
              <a:t>Hypothesis examples</a:t>
            </a:r>
          </a:p>
        </p:txBody>
      </p:sp>
      <p:graphicFrame>
        <p:nvGraphicFramePr>
          <p:cNvPr id="4" name="Content Placeholder 3">
            <a:extLst>
              <a:ext uri="{FF2B5EF4-FFF2-40B4-BE49-F238E27FC236}">
                <a16:creationId xmlns:a16="http://schemas.microsoft.com/office/drawing/2014/main" id="{4B171BBA-E2FB-49EF-AA92-F8C5F7347726}"/>
              </a:ext>
            </a:extLst>
          </p:cNvPr>
          <p:cNvGraphicFramePr>
            <a:graphicFrameLocks noGrp="1"/>
          </p:cNvGraphicFramePr>
          <p:nvPr>
            <p:ph idx="1"/>
            <p:extLst>
              <p:ext uri="{D42A27DB-BD31-4B8C-83A1-F6EECF244321}">
                <p14:modId xmlns:p14="http://schemas.microsoft.com/office/powerpoint/2010/main" val="2942756268"/>
              </p:ext>
            </p:extLst>
          </p:nvPr>
        </p:nvGraphicFramePr>
        <p:xfrm>
          <a:off x="464901" y="2255758"/>
          <a:ext cx="8229600" cy="2613404"/>
        </p:xfrm>
        <a:graphic>
          <a:graphicData uri="http://schemas.openxmlformats.org/drawingml/2006/table">
            <a:tbl>
              <a:tblPr/>
              <a:tblGrid>
                <a:gridCol w="2743200">
                  <a:extLst>
                    <a:ext uri="{9D8B030D-6E8A-4147-A177-3AD203B41FA5}">
                      <a16:colId xmlns:a16="http://schemas.microsoft.com/office/drawing/2014/main" val="1833260177"/>
                    </a:ext>
                  </a:extLst>
                </a:gridCol>
                <a:gridCol w="2743200">
                  <a:extLst>
                    <a:ext uri="{9D8B030D-6E8A-4147-A177-3AD203B41FA5}">
                      <a16:colId xmlns:a16="http://schemas.microsoft.com/office/drawing/2014/main" val="3899614933"/>
                    </a:ext>
                  </a:extLst>
                </a:gridCol>
                <a:gridCol w="2743200">
                  <a:extLst>
                    <a:ext uri="{9D8B030D-6E8A-4147-A177-3AD203B41FA5}">
                      <a16:colId xmlns:a16="http://schemas.microsoft.com/office/drawing/2014/main" val="3973376037"/>
                    </a:ext>
                  </a:extLst>
                </a:gridCol>
              </a:tblGrid>
              <a:tr h="974490">
                <a:tc>
                  <a:txBody>
                    <a:bodyPr/>
                    <a:lstStyle/>
                    <a:p>
                      <a:pPr fontAlgn="t"/>
                      <a:r>
                        <a:rPr lang="en-GB" sz="1400" dirty="0">
                          <a:effectLst/>
                        </a:rPr>
                        <a:t>Which airlines have the most delays?</a:t>
                      </a:r>
                    </a:p>
                  </a:txBody>
                  <a:tcPr marL="73294" marR="73294" marT="36647" marB="36647">
                    <a:lnL>
                      <a:noFill/>
                    </a:lnL>
                    <a:lnR>
                      <a:noFill/>
                    </a:lnR>
                    <a:lnT>
                      <a:noFill/>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1400">
                          <a:effectLst/>
                        </a:rPr>
                        <a:t>Low-cost airlines are more likely to have delays than premium airlines.</a:t>
                      </a:r>
                    </a:p>
                  </a:txBody>
                  <a:tcPr marL="73294" marR="73294" marT="36647" marB="36647">
                    <a:lnL>
                      <a:noFill/>
                    </a:lnL>
                    <a:lnR>
                      <a:noFill/>
                    </a:lnR>
                    <a:lnT>
                      <a:noFill/>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1400">
                          <a:effectLst/>
                        </a:rPr>
                        <a:t>Low-cost and premium airlines are equally likely to have delays.</a:t>
                      </a:r>
                    </a:p>
                  </a:txBody>
                  <a:tcPr marL="73294" marR="73294" marT="36647" marB="36647">
                    <a:lnL>
                      <a:noFill/>
                    </a:lnL>
                    <a:lnR>
                      <a:noFill/>
                    </a:lnR>
                    <a:lnT>
                      <a:noFill/>
                    </a:lnT>
                    <a:lnB w="6350"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357811131"/>
                  </a:ext>
                </a:extLst>
              </a:tr>
              <a:tr h="1638914">
                <a:tc>
                  <a:txBody>
                    <a:bodyPr/>
                    <a:lstStyle/>
                    <a:p>
                      <a:pPr fontAlgn="t"/>
                      <a:r>
                        <a:rPr lang="en-GB" sz="1400" dirty="0">
                          <a:effectLst/>
                        </a:rPr>
                        <a:t>Can flexible work arrangements improve job satisfaction?</a:t>
                      </a:r>
                    </a:p>
                  </a:txBody>
                  <a:tcPr marL="73294" marR="73294" marT="36647" marB="36647">
                    <a:lnL>
                      <a:noFill/>
                    </a:lnL>
                    <a:lnR>
                      <a:noFill/>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1400" dirty="0">
                          <a:effectLst/>
                        </a:rPr>
                        <a:t>Employees who have flexible working hours will report greater job satisfaction than employees who work fixed hours.</a:t>
                      </a:r>
                    </a:p>
                  </a:txBody>
                  <a:tcPr marL="73294" marR="73294" marT="36647" marB="36647">
                    <a:lnL>
                      <a:noFill/>
                    </a:lnL>
                    <a:lnR>
                      <a:noFill/>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1400" dirty="0">
                          <a:effectLst/>
                        </a:rPr>
                        <a:t>There is no relationship between working hour flexibility and job satisfaction.</a:t>
                      </a:r>
                    </a:p>
                  </a:txBody>
                  <a:tcPr marL="73294" marR="73294" marT="36647" marB="36647">
                    <a:lnL>
                      <a:noFill/>
                    </a:lnL>
                    <a:lnR>
                      <a:noFill/>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2833354607"/>
                  </a:ext>
                </a:extLst>
              </a:tr>
            </a:tbl>
          </a:graphicData>
        </a:graphic>
      </p:graphicFrame>
      <p:graphicFrame>
        <p:nvGraphicFramePr>
          <p:cNvPr id="5" name="Table 4">
            <a:extLst>
              <a:ext uri="{FF2B5EF4-FFF2-40B4-BE49-F238E27FC236}">
                <a16:creationId xmlns:a16="http://schemas.microsoft.com/office/drawing/2014/main" id="{841C0152-E424-4FE4-B8E7-71ADCACE85FB}"/>
              </a:ext>
            </a:extLst>
          </p:cNvPr>
          <p:cNvGraphicFramePr>
            <a:graphicFrameLocks noGrp="1"/>
          </p:cNvGraphicFramePr>
          <p:nvPr/>
        </p:nvGraphicFramePr>
        <p:xfrm>
          <a:off x="449499" y="1430299"/>
          <a:ext cx="7938925" cy="558541"/>
        </p:xfrm>
        <a:graphic>
          <a:graphicData uri="http://schemas.openxmlformats.org/drawingml/2006/table">
            <a:tbl>
              <a:tblPr/>
              <a:tblGrid>
                <a:gridCol w="2381677">
                  <a:extLst>
                    <a:ext uri="{9D8B030D-6E8A-4147-A177-3AD203B41FA5}">
                      <a16:colId xmlns:a16="http://schemas.microsoft.com/office/drawing/2014/main" val="2375713533"/>
                    </a:ext>
                  </a:extLst>
                </a:gridCol>
                <a:gridCol w="3175571">
                  <a:extLst>
                    <a:ext uri="{9D8B030D-6E8A-4147-A177-3AD203B41FA5}">
                      <a16:colId xmlns:a16="http://schemas.microsoft.com/office/drawing/2014/main" val="1457629593"/>
                    </a:ext>
                  </a:extLst>
                </a:gridCol>
                <a:gridCol w="2381677">
                  <a:extLst>
                    <a:ext uri="{9D8B030D-6E8A-4147-A177-3AD203B41FA5}">
                      <a16:colId xmlns:a16="http://schemas.microsoft.com/office/drawing/2014/main" val="1289157469"/>
                    </a:ext>
                  </a:extLst>
                </a:gridCol>
              </a:tblGrid>
              <a:tr h="558541">
                <a:tc>
                  <a:txBody>
                    <a:bodyPr/>
                    <a:lstStyle/>
                    <a:p>
                      <a:pPr algn="l" fontAlgn="t"/>
                      <a:r>
                        <a:rPr lang="en-GB" b="1" dirty="0">
                          <a:solidFill>
                            <a:schemeClr val="tx1"/>
                          </a:solidFill>
                          <a:effectLst/>
                        </a:rPr>
                        <a:t>Research question</a:t>
                      </a:r>
                    </a:p>
                  </a:txBody>
                  <a:tcPr>
                    <a:lnL>
                      <a:noFill/>
                    </a:lnL>
                    <a:lnR>
                      <a:noFill/>
                    </a:lnR>
                    <a:lnT>
                      <a:noFill/>
                    </a:lnT>
                    <a:lnB>
                      <a:noFill/>
                    </a:lnB>
                    <a:solidFill>
                      <a:srgbClr val="FFFFFF"/>
                    </a:solidFill>
                  </a:tcPr>
                </a:tc>
                <a:tc>
                  <a:txBody>
                    <a:bodyPr/>
                    <a:lstStyle/>
                    <a:p>
                      <a:pPr algn="l" fontAlgn="t"/>
                      <a:r>
                        <a:rPr lang="en-GB" b="1" dirty="0">
                          <a:solidFill>
                            <a:schemeClr val="tx1"/>
                          </a:solidFill>
                          <a:effectLst/>
                        </a:rPr>
                        <a:t>           Hypothesis</a:t>
                      </a:r>
                    </a:p>
                  </a:txBody>
                  <a:tcPr>
                    <a:lnL>
                      <a:noFill/>
                    </a:lnL>
                    <a:lnR>
                      <a:noFill/>
                    </a:lnR>
                    <a:lnT>
                      <a:noFill/>
                    </a:lnT>
                    <a:lnB>
                      <a:noFill/>
                    </a:lnB>
                    <a:solidFill>
                      <a:srgbClr val="FFFFFF"/>
                    </a:solidFill>
                  </a:tcPr>
                </a:tc>
                <a:tc>
                  <a:txBody>
                    <a:bodyPr/>
                    <a:lstStyle/>
                    <a:p>
                      <a:pPr algn="l" fontAlgn="t"/>
                      <a:r>
                        <a:rPr lang="en-GB" b="1" dirty="0">
                          <a:solidFill>
                            <a:schemeClr val="tx1"/>
                          </a:solidFill>
                          <a:effectLst/>
                        </a:rPr>
                        <a:t>Null hypothesis</a:t>
                      </a:r>
                    </a:p>
                  </a:txBody>
                  <a:tcPr>
                    <a:lnL>
                      <a:noFill/>
                    </a:lnL>
                    <a:lnR>
                      <a:noFill/>
                    </a:lnR>
                    <a:lnT>
                      <a:noFill/>
                    </a:lnT>
                    <a:lnB>
                      <a:noFill/>
                    </a:lnB>
                    <a:solidFill>
                      <a:srgbClr val="FFFFFF"/>
                    </a:solidFill>
                  </a:tcPr>
                </a:tc>
                <a:extLst>
                  <a:ext uri="{0D108BD9-81ED-4DB2-BD59-A6C34878D82A}">
                    <a16:rowId xmlns:a16="http://schemas.microsoft.com/office/drawing/2014/main" val="2039477472"/>
                  </a:ext>
                </a:extLst>
              </a:tr>
            </a:tbl>
          </a:graphicData>
        </a:graphic>
      </p:graphicFrame>
      <p:graphicFrame>
        <p:nvGraphicFramePr>
          <p:cNvPr id="6" name="Table 5">
            <a:extLst>
              <a:ext uri="{FF2B5EF4-FFF2-40B4-BE49-F238E27FC236}">
                <a16:creationId xmlns:a16="http://schemas.microsoft.com/office/drawing/2014/main" id="{11AF76CD-2E2D-4A99-A2C7-3D1027A2C451}"/>
              </a:ext>
            </a:extLst>
          </p:cNvPr>
          <p:cNvGraphicFramePr>
            <a:graphicFrameLocks noGrp="1"/>
          </p:cNvGraphicFramePr>
          <p:nvPr/>
        </p:nvGraphicFramePr>
        <p:xfrm>
          <a:off x="449499" y="4597810"/>
          <a:ext cx="8358431" cy="1920702"/>
        </p:xfrm>
        <a:graphic>
          <a:graphicData uri="http://schemas.openxmlformats.org/drawingml/2006/table">
            <a:tbl>
              <a:tblPr/>
              <a:tblGrid>
                <a:gridCol w="2811238">
                  <a:extLst>
                    <a:ext uri="{9D8B030D-6E8A-4147-A177-3AD203B41FA5}">
                      <a16:colId xmlns:a16="http://schemas.microsoft.com/office/drawing/2014/main" val="1923322590"/>
                    </a:ext>
                  </a:extLst>
                </a:gridCol>
                <a:gridCol w="2811238">
                  <a:extLst>
                    <a:ext uri="{9D8B030D-6E8A-4147-A177-3AD203B41FA5}">
                      <a16:colId xmlns:a16="http://schemas.microsoft.com/office/drawing/2014/main" val="487587157"/>
                    </a:ext>
                  </a:extLst>
                </a:gridCol>
                <a:gridCol w="2735955">
                  <a:extLst>
                    <a:ext uri="{9D8B030D-6E8A-4147-A177-3AD203B41FA5}">
                      <a16:colId xmlns:a16="http://schemas.microsoft.com/office/drawing/2014/main" val="643757395"/>
                    </a:ext>
                  </a:extLst>
                </a:gridCol>
              </a:tblGrid>
              <a:tr h="1920702">
                <a:tc>
                  <a:txBody>
                    <a:bodyPr/>
                    <a:lstStyle/>
                    <a:p>
                      <a:pPr fontAlgn="t"/>
                      <a:r>
                        <a:rPr lang="en-GB" sz="1600" dirty="0">
                          <a:effectLst/>
                        </a:rPr>
                        <a:t>How effective is high school sex education at reducing teen pregnancies?</a:t>
                      </a:r>
                    </a:p>
                  </a:txBody>
                  <a:tcPr marL="83161" marR="83161" marT="41580" marB="41580">
                    <a:lnL>
                      <a:noFill/>
                    </a:lnL>
                    <a:lnR>
                      <a:noFill/>
                    </a:lnR>
                    <a:lnT>
                      <a:noFill/>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1600">
                          <a:effectLst/>
                        </a:rPr>
                        <a:t>Teenagers who received sex education lessons throughout high school will have lower rates of unplanned pregnancy than teenagers who did not receive any sex education.</a:t>
                      </a:r>
                    </a:p>
                  </a:txBody>
                  <a:tcPr marL="83161" marR="83161" marT="41580" marB="41580">
                    <a:lnL>
                      <a:noFill/>
                    </a:lnL>
                    <a:lnR>
                      <a:noFill/>
                    </a:lnR>
                    <a:lnT>
                      <a:noFill/>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1600" dirty="0">
                          <a:effectLst/>
                        </a:rPr>
                        <a:t>High school sex education has no effect on teen pregnancy rates.</a:t>
                      </a:r>
                    </a:p>
                  </a:txBody>
                  <a:tcPr marL="83161" marR="83161" marT="41580" marB="41580">
                    <a:lnL>
                      <a:noFill/>
                    </a:lnL>
                    <a:lnR>
                      <a:noFill/>
                    </a:lnR>
                    <a:lnT>
                      <a:noFill/>
                    </a:lnT>
                    <a:lnB w="6350"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2906516732"/>
                  </a:ext>
                </a:extLst>
              </a:tr>
            </a:tbl>
          </a:graphicData>
        </a:graphic>
      </p:graphicFrame>
    </p:spTree>
    <p:extLst>
      <p:ext uri="{BB962C8B-B14F-4D97-AF65-F5344CB8AC3E}">
        <p14:creationId xmlns:p14="http://schemas.microsoft.com/office/powerpoint/2010/main" val="29415645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5C087-F667-4594-868E-BBD34F638F9F}"/>
              </a:ext>
            </a:extLst>
          </p:cNvPr>
          <p:cNvSpPr>
            <a:spLocks noGrp="1"/>
          </p:cNvSpPr>
          <p:nvPr>
            <p:ph type="title"/>
          </p:nvPr>
        </p:nvSpPr>
        <p:spPr>
          <a:xfrm>
            <a:off x="469676" y="692696"/>
            <a:ext cx="8229600" cy="1066800"/>
          </a:xfrm>
        </p:spPr>
        <p:txBody>
          <a:bodyPr/>
          <a:lstStyle/>
          <a:p>
            <a:r>
              <a:rPr lang="en-GB" b="1" dirty="0"/>
              <a:t>Hypothesis examples</a:t>
            </a:r>
          </a:p>
        </p:txBody>
      </p:sp>
      <p:graphicFrame>
        <p:nvGraphicFramePr>
          <p:cNvPr id="4" name="Content Placeholder 3">
            <a:extLst>
              <a:ext uri="{FF2B5EF4-FFF2-40B4-BE49-F238E27FC236}">
                <a16:creationId xmlns:a16="http://schemas.microsoft.com/office/drawing/2014/main" id="{7892DEDB-B6F6-4398-8827-407D58DB2629}"/>
              </a:ext>
            </a:extLst>
          </p:cNvPr>
          <p:cNvGraphicFramePr>
            <a:graphicFrameLocks noGrp="1"/>
          </p:cNvGraphicFramePr>
          <p:nvPr>
            <p:ph idx="1"/>
          </p:nvPr>
        </p:nvGraphicFramePr>
        <p:xfrm>
          <a:off x="412187" y="2852936"/>
          <a:ext cx="8287089" cy="1615440"/>
        </p:xfrm>
        <a:graphic>
          <a:graphicData uri="http://schemas.openxmlformats.org/drawingml/2006/table">
            <a:tbl>
              <a:tblPr/>
              <a:tblGrid>
                <a:gridCol w="2737965">
                  <a:extLst>
                    <a:ext uri="{9D8B030D-6E8A-4147-A177-3AD203B41FA5}">
                      <a16:colId xmlns:a16="http://schemas.microsoft.com/office/drawing/2014/main" val="1551880386"/>
                    </a:ext>
                  </a:extLst>
                </a:gridCol>
                <a:gridCol w="2737965">
                  <a:extLst>
                    <a:ext uri="{9D8B030D-6E8A-4147-A177-3AD203B41FA5}">
                      <a16:colId xmlns:a16="http://schemas.microsoft.com/office/drawing/2014/main" val="462315861"/>
                    </a:ext>
                  </a:extLst>
                </a:gridCol>
                <a:gridCol w="2811159">
                  <a:extLst>
                    <a:ext uri="{9D8B030D-6E8A-4147-A177-3AD203B41FA5}">
                      <a16:colId xmlns:a16="http://schemas.microsoft.com/office/drawing/2014/main" val="985115636"/>
                    </a:ext>
                  </a:extLst>
                </a:gridCol>
              </a:tblGrid>
              <a:tr h="0">
                <a:tc>
                  <a:txBody>
                    <a:bodyPr/>
                    <a:lstStyle/>
                    <a:p>
                      <a:pPr fontAlgn="t"/>
                      <a:r>
                        <a:rPr lang="en-GB" sz="2000" dirty="0">
                          <a:effectLst/>
                        </a:rPr>
                        <a:t>What are the health benefits of eating an apple a day?</a:t>
                      </a:r>
                    </a:p>
                  </a:txBody>
                  <a:tcPr>
                    <a:lnL>
                      <a:noFill/>
                    </a:lnL>
                    <a:lnR>
                      <a:noFill/>
                    </a:lnR>
                    <a:lnT>
                      <a:noFill/>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2000" dirty="0">
                          <a:effectLst/>
                        </a:rPr>
                        <a:t>Increasing apple consumption in over-60s will result in decreasing frequency of doctor’s visits.</a:t>
                      </a:r>
                    </a:p>
                  </a:txBody>
                  <a:tcPr>
                    <a:lnL>
                      <a:noFill/>
                    </a:lnL>
                    <a:lnR>
                      <a:noFill/>
                    </a:lnR>
                    <a:lnT>
                      <a:noFill/>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2000" dirty="0">
                          <a:effectLst/>
                        </a:rPr>
                        <a:t>Increasing apple consumption in over-60s will have no effect on frequency of doctor’s visits.</a:t>
                      </a:r>
                    </a:p>
                  </a:txBody>
                  <a:tcPr>
                    <a:lnL>
                      <a:noFill/>
                    </a:lnL>
                    <a:lnR>
                      <a:noFill/>
                    </a:lnR>
                    <a:lnT>
                      <a:noFill/>
                    </a:lnT>
                    <a:lnB w="6350"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3662185457"/>
                  </a:ext>
                </a:extLst>
              </a:tr>
            </a:tbl>
          </a:graphicData>
        </a:graphic>
      </p:graphicFrame>
      <p:graphicFrame>
        <p:nvGraphicFramePr>
          <p:cNvPr id="5" name="Table 4">
            <a:extLst>
              <a:ext uri="{FF2B5EF4-FFF2-40B4-BE49-F238E27FC236}">
                <a16:creationId xmlns:a16="http://schemas.microsoft.com/office/drawing/2014/main" id="{03456D63-4D8F-43CC-B8E7-B3936D685A8D}"/>
              </a:ext>
            </a:extLst>
          </p:cNvPr>
          <p:cNvGraphicFramePr>
            <a:graphicFrameLocks noGrp="1"/>
          </p:cNvGraphicFramePr>
          <p:nvPr/>
        </p:nvGraphicFramePr>
        <p:xfrm>
          <a:off x="428456" y="2132856"/>
          <a:ext cx="8287088" cy="558541"/>
        </p:xfrm>
        <a:graphic>
          <a:graphicData uri="http://schemas.openxmlformats.org/drawingml/2006/table">
            <a:tbl>
              <a:tblPr/>
              <a:tblGrid>
                <a:gridCol w="2486126">
                  <a:extLst>
                    <a:ext uri="{9D8B030D-6E8A-4147-A177-3AD203B41FA5}">
                      <a16:colId xmlns:a16="http://schemas.microsoft.com/office/drawing/2014/main" val="2375713533"/>
                    </a:ext>
                  </a:extLst>
                </a:gridCol>
                <a:gridCol w="3314836">
                  <a:extLst>
                    <a:ext uri="{9D8B030D-6E8A-4147-A177-3AD203B41FA5}">
                      <a16:colId xmlns:a16="http://schemas.microsoft.com/office/drawing/2014/main" val="1457629593"/>
                    </a:ext>
                  </a:extLst>
                </a:gridCol>
                <a:gridCol w="2486126">
                  <a:extLst>
                    <a:ext uri="{9D8B030D-6E8A-4147-A177-3AD203B41FA5}">
                      <a16:colId xmlns:a16="http://schemas.microsoft.com/office/drawing/2014/main" val="1289157469"/>
                    </a:ext>
                  </a:extLst>
                </a:gridCol>
              </a:tblGrid>
              <a:tr h="558541">
                <a:tc>
                  <a:txBody>
                    <a:bodyPr/>
                    <a:lstStyle/>
                    <a:p>
                      <a:pPr algn="l" fontAlgn="t"/>
                      <a:r>
                        <a:rPr lang="en-GB" b="1" dirty="0">
                          <a:effectLst/>
                        </a:rPr>
                        <a:t>Research question</a:t>
                      </a:r>
                    </a:p>
                  </a:txBody>
                  <a:tcPr>
                    <a:lnL>
                      <a:noFill/>
                    </a:lnL>
                    <a:lnR>
                      <a:noFill/>
                    </a:lnR>
                    <a:lnT>
                      <a:noFill/>
                    </a:lnT>
                    <a:lnB>
                      <a:noFill/>
                    </a:lnB>
                    <a:solidFill>
                      <a:srgbClr val="FFFFFF"/>
                    </a:solidFill>
                  </a:tcPr>
                </a:tc>
                <a:tc>
                  <a:txBody>
                    <a:bodyPr/>
                    <a:lstStyle/>
                    <a:p>
                      <a:pPr algn="l" fontAlgn="t"/>
                      <a:r>
                        <a:rPr lang="en-GB" b="1" dirty="0">
                          <a:effectLst/>
                        </a:rPr>
                        <a:t>           Hypothesis</a:t>
                      </a:r>
                    </a:p>
                  </a:txBody>
                  <a:tcPr>
                    <a:lnL>
                      <a:noFill/>
                    </a:lnL>
                    <a:lnR>
                      <a:noFill/>
                    </a:lnR>
                    <a:lnT>
                      <a:noFill/>
                    </a:lnT>
                    <a:lnB>
                      <a:noFill/>
                    </a:lnB>
                    <a:solidFill>
                      <a:srgbClr val="FFFFFF"/>
                    </a:solidFill>
                  </a:tcPr>
                </a:tc>
                <a:tc>
                  <a:txBody>
                    <a:bodyPr/>
                    <a:lstStyle/>
                    <a:p>
                      <a:pPr algn="l" fontAlgn="t"/>
                      <a:r>
                        <a:rPr lang="en-GB" b="1" dirty="0">
                          <a:effectLst/>
                        </a:rPr>
                        <a:t>Null hypothesis</a:t>
                      </a:r>
                    </a:p>
                  </a:txBody>
                  <a:tcPr>
                    <a:lnL>
                      <a:noFill/>
                    </a:lnL>
                    <a:lnR>
                      <a:noFill/>
                    </a:lnR>
                    <a:lnT>
                      <a:noFill/>
                    </a:lnT>
                    <a:lnB>
                      <a:noFill/>
                    </a:lnB>
                    <a:solidFill>
                      <a:srgbClr val="FFFFFF"/>
                    </a:solidFill>
                  </a:tcPr>
                </a:tc>
                <a:extLst>
                  <a:ext uri="{0D108BD9-81ED-4DB2-BD59-A6C34878D82A}">
                    <a16:rowId xmlns:a16="http://schemas.microsoft.com/office/drawing/2014/main" val="2039477472"/>
                  </a:ext>
                </a:extLst>
              </a:tr>
            </a:tbl>
          </a:graphicData>
        </a:graphic>
      </p:graphicFrame>
    </p:spTree>
    <p:extLst>
      <p:ext uri="{BB962C8B-B14F-4D97-AF65-F5344CB8AC3E}">
        <p14:creationId xmlns:p14="http://schemas.microsoft.com/office/powerpoint/2010/main" val="39573965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D1CC3D-9B3D-4AAD-8E50-738057942911}"/>
              </a:ext>
            </a:extLst>
          </p:cNvPr>
          <p:cNvSpPr>
            <a:spLocks noGrp="1"/>
          </p:cNvSpPr>
          <p:nvPr>
            <p:ph type="title"/>
          </p:nvPr>
        </p:nvSpPr>
        <p:spPr>
          <a:xfrm>
            <a:off x="457200" y="620688"/>
            <a:ext cx="8229600" cy="1066800"/>
          </a:xfrm>
        </p:spPr>
        <p:txBody>
          <a:bodyPr/>
          <a:lstStyle/>
          <a:p>
            <a:pPr algn="ctr"/>
            <a:r>
              <a:rPr lang="en-GB" b="1" dirty="0">
                <a:latin typeface="Arial" panose="020B0604020202020204" pitchFamily="34" charset="0"/>
                <a:cs typeface="Arial" panose="020B0604020202020204" pitchFamily="34" charset="0"/>
              </a:rPr>
              <a:t>Activity  </a:t>
            </a:r>
          </a:p>
        </p:txBody>
      </p:sp>
      <p:sp>
        <p:nvSpPr>
          <p:cNvPr id="3" name="Content Placeholder 2">
            <a:extLst>
              <a:ext uri="{FF2B5EF4-FFF2-40B4-BE49-F238E27FC236}">
                <a16:creationId xmlns:a16="http://schemas.microsoft.com/office/drawing/2014/main" id="{AE919D84-E786-42CE-AD03-0531B678FE81}"/>
              </a:ext>
            </a:extLst>
          </p:cNvPr>
          <p:cNvSpPr>
            <a:spLocks noGrp="1"/>
          </p:cNvSpPr>
          <p:nvPr>
            <p:ph idx="1"/>
          </p:nvPr>
        </p:nvSpPr>
        <p:spPr>
          <a:xfrm>
            <a:off x="899592" y="1916832"/>
            <a:ext cx="7238784" cy="3263502"/>
          </a:xfrm>
        </p:spPr>
        <p:txBody>
          <a:bodyPr>
            <a:noAutofit/>
          </a:bodyPr>
          <a:lstStyle/>
          <a:p>
            <a:pPr marL="0" indent="0">
              <a:buNone/>
            </a:pPr>
            <a:r>
              <a:rPr lang="en-GB" sz="2800" dirty="0">
                <a:latin typeface="Arial" panose="020B0604020202020204" pitchFamily="34" charset="0"/>
                <a:cs typeface="Arial" panose="020B0604020202020204" pitchFamily="34" charset="0"/>
              </a:rPr>
              <a:t>Watch the video below then discuss</a:t>
            </a:r>
          </a:p>
          <a:p>
            <a:pPr>
              <a:buFont typeface="Wingdings" panose="05000000000000000000" pitchFamily="2" charset="2"/>
              <a:buChar char="§"/>
            </a:pPr>
            <a:endParaRPr lang="en-GB" sz="2800" dirty="0">
              <a:latin typeface="Arial" panose="020B0604020202020204" pitchFamily="34" charset="0"/>
              <a:cs typeface="Arial" panose="020B0604020202020204" pitchFamily="34" charset="0"/>
            </a:endParaRPr>
          </a:p>
          <a:p>
            <a:pPr>
              <a:buFont typeface="Wingdings" panose="05000000000000000000" pitchFamily="2" charset="2"/>
              <a:buChar char="§"/>
            </a:pPr>
            <a:r>
              <a:rPr lang="en-GB" sz="2400" dirty="0">
                <a:latin typeface="Arial" panose="020B0604020202020204" pitchFamily="34" charset="0"/>
                <a:cs typeface="Arial" panose="020B0604020202020204" pitchFamily="34" charset="0"/>
                <a:hlinkClick r:id="rId3"/>
              </a:rPr>
              <a:t>https://www.youtube.com/watch?v=PCgLjDDD4ek</a:t>
            </a:r>
            <a:endParaRPr lang="en-GB" sz="2400" dirty="0">
              <a:latin typeface="Arial" panose="020B0604020202020204" pitchFamily="34" charset="0"/>
              <a:cs typeface="Arial" panose="020B0604020202020204" pitchFamily="34" charset="0"/>
            </a:endParaRPr>
          </a:p>
          <a:p>
            <a:pPr>
              <a:buFont typeface="Wingdings" panose="05000000000000000000" pitchFamily="2" charset="2"/>
              <a:buChar char="§"/>
            </a:pPr>
            <a:endParaRPr lang="en-GB" sz="2800" b="1" dirty="0">
              <a:latin typeface="Arial" panose="020B0604020202020204" pitchFamily="34" charset="0"/>
              <a:cs typeface="Arial" panose="020B0604020202020204" pitchFamily="34" charset="0"/>
            </a:endParaRPr>
          </a:p>
          <a:p>
            <a:pPr algn="ctr">
              <a:buFont typeface="Wingdings" panose="05000000000000000000" pitchFamily="2" charset="2"/>
              <a:buChar char="§"/>
            </a:pPr>
            <a:r>
              <a:rPr lang="en-GB" sz="2800" b="1" dirty="0">
                <a:latin typeface="Arial" panose="020B0604020202020204" pitchFamily="34" charset="0"/>
                <a:cs typeface="Arial" panose="020B0604020202020204" pitchFamily="34" charset="0"/>
              </a:rPr>
              <a:t>Feedback to the whole class</a:t>
            </a:r>
          </a:p>
        </p:txBody>
      </p:sp>
    </p:spTree>
    <p:extLst>
      <p:ext uri="{BB962C8B-B14F-4D97-AF65-F5344CB8AC3E}">
        <p14:creationId xmlns:p14="http://schemas.microsoft.com/office/powerpoint/2010/main" val="642428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CFC55-005A-4D6E-87DA-29055D3C0E07}"/>
              </a:ext>
            </a:extLst>
          </p:cNvPr>
          <p:cNvSpPr>
            <a:spLocks noGrp="1"/>
          </p:cNvSpPr>
          <p:nvPr>
            <p:ph type="title"/>
          </p:nvPr>
        </p:nvSpPr>
        <p:spPr>
          <a:xfrm>
            <a:off x="457200" y="332656"/>
            <a:ext cx="8229600" cy="1066800"/>
          </a:xfrm>
        </p:spPr>
        <p:txBody>
          <a:bodyPr/>
          <a:lstStyle/>
          <a:p>
            <a:pPr algn="ctr"/>
            <a:r>
              <a:rPr lang="en-GB" b="1" dirty="0">
                <a:latin typeface="Arial" panose="020B0604020202020204" pitchFamily="34" charset="0"/>
                <a:cs typeface="Arial" panose="020B0604020202020204" pitchFamily="34" charset="0"/>
              </a:rPr>
              <a:t>Activity  </a:t>
            </a:r>
            <a:endParaRPr lang="en-GB" dirty="0"/>
          </a:p>
        </p:txBody>
      </p:sp>
      <p:sp>
        <p:nvSpPr>
          <p:cNvPr id="3" name="Content Placeholder 2">
            <a:extLst>
              <a:ext uri="{FF2B5EF4-FFF2-40B4-BE49-F238E27FC236}">
                <a16:creationId xmlns:a16="http://schemas.microsoft.com/office/drawing/2014/main" id="{58F4E264-F399-4DFA-A2B2-7086FF896ED9}"/>
              </a:ext>
            </a:extLst>
          </p:cNvPr>
          <p:cNvSpPr>
            <a:spLocks noGrp="1"/>
          </p:cNvSpPr>
          <p:nvPr>
            <p:ph idx="1"/>
          </p:nvPr>
        </p:nvSpPr>
        <p:spPr>
          <a:xfrm>
            <a:off x="466725" y="1556792"/>
            <a:ext cx="8229600" cy="4325112"/>
          </a:xfrm>
        </p:spPr>
        <p:txBody>
          <a:bodyPr>
            <a:normAutofit/>
          </a:bodyPr>
          <a:lstStyle/>
          <a:p>
            <a:pPr marL="0" indent="0">
              <a:buNone/>
            </a:pPr>
            <a:r>
              <a:rPr lang="en-GB" dirty="0"/>
              <a:t>Watch the video below then discuss</a:t>
            </a:r>
          </a:p>
          <a:p>
            <a:endParaRPr lang="en-GB" dirty="0"/>
          </a:p>
          <a:p>
            <a:r>
              <a:rPr lang="en-GB" sz="2400" dirty="0">
                <a:hlinkClick r:id="rId3"/>
              </a:rPr>
              <a:t>https://www.youtube.com/watch?v=Lgkfy-iPxDU</a:t>
            </a:r>
            <a:endParaRPr lang="en-GB" sz="2400" dirty="0"/>
          </a:p>
          <a:p>
            <a:endParaRPr lang="en-GB" sz="2400" dirty="0"/>
          </a:p>
          <a:p>
            <a:r>
              <a:rPr lang="en-GB" sz="2400" dirty="0">
                <a:hlinkClick r:id="rId4"/>
              </a:rPr>
              <a:t>https://www.youtube.com/watch?v=71-GucBaM8U</a:t>
            </a:r>
            <a:endParaRPr lang="en-GB" sz="2400" dirty="0"/>
          </a:p>
          <a:p>
            <a:pPr marL="0" indent="0">
              <a:buNone/>
            </a:pPr>
            <a:endParaRPr lang="en-GB" dirty="0"/>
          </a:p>
          <a:p>
            <a:pPr marL="0" indent="0" algn="ctr">
              <a:buNone/>
            </a:pPr>
            <a:r>
              <a:rPr lang="en-GB" b="1" dirty="0"/>
              <a:t>Feedback to the whole class</a:t>
            </a:r>
          </a:p>
          <a:p>
            <a:endParaRPr lang="en-GB" dirty="0"/>
          </a:p>
        </p:txBody>
      </p:sp>
    </p:spTree>
    <p:extLst>
      <p:ext uri="{BB962C8B-B14F-4D97-AF65-F5344CB8AC3E}">
        <p14:creationId xmlns:p14="http://schemas.microsoft.com/office/powerpoint/2010/main" val="4912693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767828"/>
            <a:ext cx="8229600" cy="1066800"/>
          </a:xfrm>
        </p:spPr>
        <p:txBody>
          <a:bodyPr vert="horz" anchor="ctr">
            <a:normAutofit fontScale="90000"/>
          </a:bodyPr>
          <a:lstStyle/>
          <a:p>
            <a:r>
              <a:rPr lang="en-US" b="1" dirty="0"/>
              <a:t>Recap: Types of hypothesis/research question</a:t>
            </a:r>
          </a:p>
        </p:txBody>
      </p:sp>
      <p:sp>
        <p:nvSpPr>
          <p:cNvPr id="4" name="TextBox 3"/>
          <p:cNvSpPr txBox="1"/>
          <p:nvPr/>
        </p:nvSpPr>
        <p:spPr>
          <a:xfrm>
            <a:off x="941793" y="2617371"/>
            <a:ext cx="2882414" cy="1338828"/>
          </a:xfrm>
          <a:prstGeom prst="rect">
            <a:avLst/>
          </a:prstGeom>
          <a:solidFill>
            <a:srgbClr val="FFFF00"/>
          </a:solidFill>
          <a:ln w="38100">
            <a:solidFill>
              <a:schemeClr val="tx1"/>
            </a:solidFill>
          </a:ln>
        </p:spPr>
        <p:txBody>
          <a:bodyPr wrap="square" rtlCol="0">
            <a:spAutoFit/>
          </a:bodyPr>
          <a:lstStyle/>
          <a:p>
            <a:r>
              <a:rPr lang="en-US" sz="1350" b="1" dirty="0"/>
              <a:t>Descriptive:</a:t>
            </a:r>
          </a:p>
          <a:p>
            <a:endParaRPr lang="en-US" sz="1350" dirty="0"/>
          </a:p>
          <a:p>
            <a:r>
              <a:rPr lang="en-US" sz="1350" dirty="0"/>
              <a:t>Investigate/explore phenomena</a:t>
            </a:r>
          </a:p>
          <a:p>
            <a:endParaRPr lang="en-US" sz="1350" dirty="0"/>
          </a:p>
          <a:p>
            <a:r>
              <a:rPr lang="en-US" sz="1350" dirty="0"/>
              <a:t>e.g. people’s experiences of living with dementia</a:t>
            </a:r>
          </a:p>
        </p:txBody>
      </p:sp>
      <p:sp>
        <p:nvSpPr>
          <p:cNvPr id="5" name="TextBox 4"/>
          <p:cNvSpPr txBox="1"/>
          <p:nvPr/>
        </p:nvSpPr>
        <p:spPr>
          <a:xfrm>
            <a:off x="2362078" y="4454884"/>
            <a:ext cx="3785011" cy="1131079"/>
          </a:xfrm>
          <a:prstGeom prst="rect">
            <a:avLst/>
          </a:prstGeom>
          <a:solidFill>
            <a:srgbClr val="00B0F0"/>
          </a:solidFill>
          <a:ln w="38100">
            <a:solidFill>
              <a:schemeClr val="tx1"/>
            </a:solidFill>
          </a:ln>
        </p:spPr>
        <p:txBody>
          <a:bodyPr wrap="none" rtlCol="0">
            <a:spAutoFit/>
          </a:bodyPr>
          <a:lstStyle/>
          <a:p>
            <a:r>
              <a:rPr lang="en-US" sz="1350" b="1" dirty="0"/>
              <a:t>Causal:</a:t>
            </a:r>
          </a:p>
          <a:p>
            <a:endParaRPr lang="en-US" sz="1350" dirty="0"/>
          </a:p>
          <a:p>
            <a:r>
              <a:rPr lang="en-US" sz="1350" dirty="0"/>
              <a:t>Does X reduce/increase scores on y?</a:t>
            </a:r>
          </a:p>
          <a:p>
            <a:endParaRPr lang="en-US" sz="1350" dirty="0"/>
          </a:p>
          <a:p>
            <a:r>
              <a:rPr lang="en-US" sz="1350" dirty="0"/>
              <a:t>e.g. Does CBT reduce symptoms of depression?</a:t>
            </a:r>
          </a:p>
        </p:txBody>
      </p:sp>
      <p:sp>
        <p:nvSpPr>
          <p:cNvPr id="6" name="TextBox 5"/>
          <p:cNvSpPr txBox="1"/>
          <p:nvPr/>
        </p:nvSpPr>
        <p:spPr>
          <a:xfrm>
            <a:off x="4313439" y="2617370"/>
            <a:ext cx="3009510" cy="1546577"/>
          </a:xfrm>
          <a:prstGeom prst="rect">
            <a:avLst/>
          </a:prstGeom>
          <a:solidFill>
            <a:srgbClr val="92D050"/>
          </a:solidFill>
          <a:ln w="38100">
            <a:solidFill>
              <a:schemeClr val="tx1"/>
            </a:solidFill>
          </a:ln>
        </p:spPr>
        <p:txBody>
          <a:bodyPr wrap="square" rtlCol="0">
            <a:spAutoFit/>
          </a:bodyPr>
          <a:lstStyle/>
          <a:p>
            <a:r>
              <a:rPr lang="en-US" sz="1350" b="1" dirty="0"/>
              <a:t>Relational:</a:t>
            </a:r>
          </a:p>
          <a:p>
            <a:endParaRPr lang="en-US" sz="1350" dirty="0"/>
          </a:p>
          <a:p>
            <a:r>
              <a:rPr lang="en-US" sz="1350" dirty="0"/>
              <a:t>Relationships between phenomena</a:t>
            </a:r>
          </a:p>
          <a:p>
            <a:endParaRPr lang="en-US" sz="1350" dirty="0"/>
          </a:p>
          <a:p>
            <a:r>
              <a:rPr lang="en-US" sz="1350" dirty="0"/>
              <a:t>e.g. Is there a relationship between hippocampal volume and spatial memory abilities?</a:t>
            </a:r>
          </a:p>
        </p:txBody>
      </p:sp>
    </p:spTree>
    <p:extLst>
      <p:ext uri="{BB962C8B-B14F-4D97-AF65-F5344CB8AC3E}">
        <p14:creationId xmlns:p14="http://schemas.microsoft.com/office/powerpoint/2010/main" val="29198989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A9CA0-8B13-1F74-35DC-BF3CB6D5B97E}"/>
              </a:ext>
            </a:extLst>
          </p:cNvPr>
          <p:cNvSpPr>
            <a:spLocks noGrp="1"/>
          </p:cNvSpPr>
          <p:nvPr>
            <p:ph type="title"/>
          </p:nvPr>
        </p:nvSpPr>
        <p:spPr>
          <a:xfrm>
            <a:off x="469776" y="2348880"/>
            <a:ext cx="8204448" cy="720080"/>
          </a:xfrm>
        </p:spPr>
        <p:txBody>
          <a:bodyPr>
            <a:normAutofit/>
          </a:bodyPr>
          <a:lstStyle/>
          <a:p>
            <a:pPr algn="ctr"/>
            <a:r>
              <a:rPr lang="en-GB" sz="3600" i="1" dirty="0"/>
              <a:t>What is a Research Process?</a:t>
            </a:r>
          </a:p>
        </p:txBody>
      </p:sp>
      <p:pic>
        <p:nvPicPr>
          <p:cNvPr id="4" name="Picture 3" descr="A picture containing vector graphics&#10;&#10;Description automatically generated">
            <a:extLst>
              <a:ext uri="{FF2B5EF4-FFF2-40B4-BE49-F238E27FC236}">
                <a16:creationId xmlns:a16="http://schemas.microsoft.com/office/drawing/2014/main" id="{92D700FC-BDB8-E030-77E8-4C43A0FC51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07049" y="3789040"/>
            <a:ext cx="1731196" cy="1899435"/>
          </a:xfrm>
          <a:prstGeom prst="rect">
            <a:avLst/>
          </a:prstGeom>
        </p:spPr>
      </p:pic>
    </p:spTree>
    <p:extLst>
      <p:ext uri="{BB962C8B-B14F-4D97-AF65-F5344CB8AC3E}">
        <p14:creationId xmlns:p14="http://schemas.microsoft.com/office/powerpoint/2010/main" val="42032972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EDF0F4-845A-4A8E-3834-AF9E2C06434C}"/>
              </a:ext>
            </a:extLst>
          </p:cNvPr>
          <p:cNvSpPr>
            <a:spLocks noGrp="1"/>
          </p:cNvSpPr>
          <p:nvPr>
            <p:ph type="title"/>
          </p:nvPr>
        </p:nvSpPr>
        <p:spPr>
          <a:xfrm>
            <a:off x="611560" y="188640"/>
            <a:ext cx="8229600" cy="1066800"/>
          </a:xfrm>
        </p:spPr>
        <p:txBody>
          <a:bodyPr/>
          <a:lstStyle/>
          <a:p>
            <a:r>
              <a:rPr lang="en-GB" b="1" dirty="0">
                <a:solidFill>
                  <a:schemeClr val="tx1"/>
                </a:solidFill>
              </a:rPr>
              <a:t>Research Process</a:t>
            </a:r>
          </a:p>
        </p:txBody>
      </p:sp>
      <p:sp>
        <p:nvSpPr>
          <p:cNvPr id="4" name="Content Placeholder 2">
            <a:extLst>
              <a:ext uri="{FF2B5EF4-FFF2-40B4-BE49-F238E27FC236}">
                <a16:creationId xmlns:a16="http://schemas.microsoft.com/office/drawing/2014/main" id="{A2FD0252-2619-1D83-65C9-1E4609B9DF7F}"/>
              </a:ext>
            </a:extLst>
          </p:cNvPr>
          <p:cNvSpPr>
            <a:spLocks noGrp="1"/>
          </p:cNvSpPr>
          <p:nvPr>
            <p:ph idx="1"/>
          </p:nvPr>
        </p:nvSpPr>
        <p:spPr>
          <a:xfrm>
            <a:off x="539552" y="1556792"/>
            <a:ext cx="8229600" cy="4324350"/>
          </a:xfrm>
        </p:spPr>
        <p:txBody>
          <a:bodyPr>
            <a:normAutofit fontScale="70000" lnSpcReduction="20000"/>
          </a:bodyPr>
          <a:lstStyle/>
          <a:p>
            <a:pPr>
              <a:lnSpc>
                <a:spcPct val="100000"/>
              </a:lnSpc>
              <a:defRPr/>
            </a:pPr>
            <a:r>
              <a:rPr lang="en-US" dirty="0">
                <a:latin typeface="Arial" panose="020B0604020202020204" pitchFamily="34" charset="0"/>
                <a:cs typeface="Arial" panose="020B0604020202020204" pitchFamily="34" charset="0"/>
              </a:rPr>
              <a:t>You begin a research study by identifying a topic of study- typically an issue or problem that needs to be resolved or understood. </a:t>
            </a:r>
          </a:p>
          <a:p>
            <a:pPr>
              <a:lnSpc>
                <a:spcPct val="100000"/>
              </a:lnSpc>
              <a:defRPr/>
            </a:pPr>
            <a:r>
              <a:rPr lang="en-US" dirty="0">
                <a:latin typeface="Arial" panose="020B0604020202020204" pitchFamily="34" charset="0"/>
                <a:cs typeface="Arial" panose="020B0604020202020204" pitchFamily="34" charset="0"/>
              </a:rPr>
              <a:t>When a research problem has been identified, we need to justify why it is important or relevant to spend time (and often money) researching it.  </a:t>
            </a:r>
          </a:p>
          <a:p>
            <a:pPr>
              <a:lnSpc>
                <a:spcPct val="100000"/>
              </a:lnSpc>
              <a:buFont typeface="Arial" charset="0"/>
              <a:buChar char="•"/>
              <a:defRPr/>
            </a:pPr>
            <a:r>
              <a:rPr lang="en-US" dirty="0">
                <a:latin typeface="Arial" panose="020B0604020202020204" pitchFamily="34" charset="0"/>
                <a:cs typeface="Arial" panose="020B0604020202020204" pitchFamily="34" charset="0"/>
              </a:rPr>
              <a:t>Research then uses a method of data collection to find out about the problem, this information is then </a:t>
            </a:r>
            <a:r>
              <a:rPr lang="en-US" dirty="0" err="1">
                <a:latin typeface="Arial" panose="020B0604020202020204" pitchFamily="34" charset="0"/>
                <a:cs typeface="Arial" panose="020B0604020202020204" pitchFamily="34" charset="0"/>
              </a:rPr>
              <a:t>analysed</a:t>
            </a:r>
            <a:r>
              <a:rPr lang="en-US" dirty="0">
                <a:latin typeface="Arial" panose="020B0604020202020204" pitchFamily="34" charset="0"/>
                <a:cs typeface="Arial" panose="020B0604020202020204" pitchFamily="34" charset="0"/>
              </a:rPr>
              <a:t> and discussed. </a:t>
            </a:r>
          </a:p>
          <a:p>
            <a:pPr>
              <a:lnSpc>
                <a:spcPct val="100000"/>
              </a:lnSpc>
              <a:buFont typeface="Arial" charset="0"/>
              <a:buChar char="•"/>
              <a:defRPr/>
            </a:pPr>
            <a:r>
              <a:rPr lang="en-US" dirty="0">
                <a:latin typeface="Arial" panose="020B0604020202020204" pitchFamily="34" charset="0"/>
                <a:cs typeface="Arial" panose="020B0604020202020204" pitchFamily="34" charset="0"/>
              </a:rPr>
              <a:t>Conclusion are made according to what was found and then recommendations can be made regarding how to solve the issue being researched. 	</a:t>
            </a:r>
          </a:p>
          <a:p>
            <a:pPr marL="0" indent="0">
              <a:buNone/>
              <a:defRPr/>
            </a:pP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Cresswell</a:t>
            </a:r>
            <a:r>
              <a:rPr lang="en-US" dirty="0">
                <a:latin typeface="Arial" panose="020B0604020202020204" pitchFamily="34" charset="0"/>
                <a:cs typeface="Arial" panose="020B0604020202020204" pitchFamily="34" charset="0"/>
              </a:rPr>
              <a:t>, 2014)</a:t>
            </a:r>
          </a:p>
          <a:p>
            <a:pPr marL="0" indent="0">
              <a:lnSpc>
                <a:spcPct val="100000"/>
              </a:lnSpc>
              <a:buNone/>
              <a:defRPr/>
            </a:pPr>
            <a:r>
              <a:rPr lang="en-US" dirty="0">
                <a:latin typeface="Arial" panose="020B0604020202020204" pitchFamily="34" charset="0"/>
                <a:cs typeface="Arial" panose="020B0604020202020204" pitchFamily="34" charset="0"/>
              </a:rPr>
              <a:t>			</a:t>
            </a:r>
            <a:endParaRPr lang="en-GB" sz="1400" dirty="0"/>
          </a:p>
        </p:txBody>
      </p:sp>
    </p:spTree>
    <p:extLst>
      <p:ext uri="{BB962C8B-B14F-4D97-AF65-F5344CB8AC3E}">
        <p14:creationId xmlns:p14="http://schemas.microsoft.com/office/powerpoint/2010/main" val="471334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5F83F0-0A0B-49BA-81C4-FA62CB76844F}"/>
              </a:ext>
            </a:extLst>
          </p:cNvPr>
          <p:cNvSpPr>
            <a:spLocks noGrp="1"/>
          </p:cNvSpPr>
          <p:nvPr>
            <p:ph type="title"/>
          </p:nvPr>
        </p:nvSpPr>
        <p:spPr>
          <a:xfrm>
            <a:off x="466725" y="116632"/>
            <a:ext cx="8268159" cy="1210816"/>
          </a:xfrm>
        </p:spPr>
        <p:txBody>
          <a:bodyPr/>
          <a:lstStyle/>
          <a:p>
            <a:r>
              <a:rPr lang="en-GB" b="1" dirty="0">
                <a:solidFill>
                  <a:schemeClr val="tx1"/>
                </a:solidFill>
              </a:rPr>
              <a:t>Research Process</a:t>
            </a:r>
          </a:p>
        </p:txBody>
      </p:sp>
      <p:sp>
        <p:nvSpPr>
          <p:cNvPr id="3" name="Content Placeholder 2">
            <a:extLst>
              <a:ext uri="{FF2B5EF4-FFF2-40B4-BE49-F238E27FC236}">
                <a16:creationId xmlns:a16="http://schemas.microsoft.com/office/drawing/2014/main" id="{59F21DD2-DA60-4A09-8F23-2DA1A591B405}"/>
              </a:ext>
            </a:extLst>
          </p:cNvPr>
          <p:cNvSpPr>
            <a:spLocks noGrp="1"/>
          </p:cNvSpPr>
          <p:nvPr>
            <p:ph idx="1"/>
          </p:nvPr>
        </p:nvSpPr>
        <p:spPr>
          <a:xfrm>
            <a:off x="505284" y="1323281"/>
            <a:ext cx="8229600" cy="4325112"/>
          </a:xfrm>
        </p:spPr>
        <p:txBody>
          <a:bodyPr>
            <a:normAutofit fontScale="85000" lnSpcReduction="20000"/>
          </a:bodyPr>
          <a:lstStyle/>
          <a:p>
            <a:r>
              <a:rPr lang="en-GB" dirty="0"/>
              <a:t>Research process consists of a series of steps or actions required for effectively conducting research while formulating the research problem, </a:t>
            </a:r>
          </a:p>
          <a:p>
            <a:r>
              <a:rPr lang="en-GB" dirty="0"/>
              <a:t>Extensive literature survey, </a:t>
            </a:r>
          </a:p>
          <a:p>
            <a:r>
              <a:rPr lang="en-GB" dirty="0"/>
              <a:t>Developing hypothesis, </a:t>
            </a:r>
          </a:p>
          <a:p>
            <a:r>
              <a:rPr lang="en-GB" dirty="0"/>
              <a:t>Preparing the research design, </a:t>
            </a:r>
          </a:p>
          <a:p>
            <a:r>
              <a:rPr lang="en-GB" dirty="0"/>
              <a:t>Determining sample design, collecting data, execution of the project, analysis of data, hypothesis testing, </a:t>
            </a:r>
          </a:p>
          <a:p>
            <a:r>
              <a:rPr lang="en-GB" dirty="0"/>
              <a:t>Generalization and interpretation, and preparation of the report or presentation of the results.</a:t>
            </a:r>
          </a:p>
        </p:txBody>
      </p:sp>
    </p:spTree>
    <p:extLst>
      <p:ext uri="{BB962C8B-B14F-4D97-AF65-F5344CB8AC3E}">
        <p14:creationId xmlns:p14="http://schemas.microsoft.com/office/powerpoint/2010/main" val="13712225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80570-4807-4DF9-BE03-86825BEC6E53}"/>
              </a:ext>
            </a:extLst>
          </p:cNvPr>
          <p:cNvSpPr txBox="1">
            <a:spLocks noGrp="1"/>
          </p:cNvSpPr>
          <p:nvPr>
            <p:ph type="title"/>
          </p:nvPr>
        </p:nvSpPr>
        <p:spPr>
          <a:xfrm>
            <a:off x="772665" y="0"/>
            <a:ext cx="7886700" cy="994169"/>
          </a:xfrm>
        </p:spPr>
        <p:txBody>
          <a:bodyPr/>
          <a:lstStyle/>
          <a:p>
            <a:pPr lvl="0"/>
            <a:r>
              <a:rPr lang="en-GB" b="1" dirty="0"/>
              <a:t>Research Process</a:t>
            </a:r>
          </a:p>
        </p:txBody>
      </p:sp>
      <p:pic>
        <p:nvPicPr>
          <p:cNvPr id="3" name="Content Placeholder 2" descr="Image result for steps in qualitative research">
            <a:extLst>
              <a:ext uri="{FF2B5EF4-FFF2-40B4-BE49-F238E27FC236}">
                <a16:creationId xmlns:a16="http://schemas.microsoft.com/office/drawing/2014/main" id="{0ADDDE08-6079-43B6-88A4-4BEDB38539E3}"/>
              </a:ext>
            </a:extLst>
          </p:cNvPr>
          <p:cNvPicPr>
            <a:picLocks noGrp="1" noChangeAspect="1"/>
          </p:cNvPicPr>
          <p:nvPr>
            <p:ph idx="1"/>
          </p:nvPr>
        </p:nvPicPr>
        <p:blipFill>
          <a:blip r:embed="rId2"/>
          <a:srcRect/>
          <a:stretch>
            <a:fillRect/>
          </a:stretch>
        </p:blipFill>
        <p:spPr>
          <a:xfrm>
            <a:off x="1403647" y="1260450"/>
            <a:ext cx="6336705" cy="4112766"/>
          </a:xfr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F45E55C4-B531-4208-877B-643EA0456830}"/>
              </a:ext>
            </a:extLst>
          </p:cNvPr>
          <p:cNvSpPr>
            <a:spLocks noGrp="1"/>
          </p:cNvSpPr>
          <p:nvPr>
            <p:ph type="title"/>
          </p:nvPr>
        </p:nvSpPr>
        <p:spPr>
          <a:xfrm>
            <a:off x="1547664" y="67000"/>
            <a:ext cx="5760639" cy="535070"/>
          </a:xfrm>
        </p:spPr>
        <p:txBody>
          <a:bodyPr/>
          <a:lstStyle/>
          <a:p>
            <a:pPr algn="ctr"/>
            <a:r>
              <a:rPr lang="en-US" dirty="0"/>
              <a:t>The Research Process</a:t>
            </a:r>
          </a:p>
        </p:txBody>
      </p:sp>
      <p:sp>
        <p:nvSpPr>
          <p:cNvPr id="12" name="Text Placeholder 3">
            <a:extLst>
              <a:ext uri="{FF2B5EF4-FFF2-40B4-BE49-F238E27FC236}">
                <a16:creationId xmlns:a16="http://schemas.microsoft.com/office/drawing/2014/main" id="{D263023E-3A6C-4286-992C-2AD492743C9D}"/>
              </a:ext>
            </a:extLst>
          </p:cNvPr>
          <p:cNvSpPr>
            <a:spLocks noGrp="1"/>
          </p:cNvSpPr>
          <p:nvPr>
            <p:ph type="body" sz="half" idx="2"/>
          </p:nvPr>
        </p:nvSpPr>
        <p:spPr>
          <a:xfrm>
            <a:off x="7092277" y="4653136"/>
            <a:ext cx="1944219" cy="1295988"/>
          </a:xfrm>
        </p:spPr>
        <p:txBody>
          <a:bodyPr/>
          <a:lstStyle/>
          <a:p>
            <a:r>
              <a:rPr lang="en-US" dirty="0"/>
              <a:t>This diagram from </a:t>
            </a:r>
            <a:r>
              <a:rPr lang="en-US" dirty="0" err="1"/>
              <a:t>Cresswell</a:t>
            </a:r>
            <a:r>
              <a:rPr lang="en-US" dirty="0"/>
              <a:t> (2013, p29) shows the steps and sequence of the research process. </a:t>
            </a:r>
          </a:p>
        </p:txBody>
      </p:sp>
      <p:pic>
        <p:nvPicPr>
          <p:cNvPr id="9" name="Picture Placeholder 4">
            <a:extLst>
              <a:ext uri="{FF2B5EF4-FFF2-40B4-BE49-F238E27FC236}">
                <a16:creationId xmlns:a16="http://schemas.microsoft.com/office/drawing/2014/main" id="{A60CD4D2-EEF9-441B-B0BD-DF543CBF2206}"/>
              </a:ext>
            </a:extLst>
          </p:cNvPr>
          <p:cNvPicPr>
            <a:picLocks noChangeAspect="1"/>
          </p:cNvPicPr>
          <p:nvPr/>
        </p:nvPicPr>
        <p:blipFill rotWithShape="1">
          <a:blip r:embed="rId3"/>
          <a:srcRect t="79335"/>
          <a:stretch/>
        </p:blipFill>
        <p:spPr>
          <a:xfrm>
            <a:off x="1019223" y="4720947"/>
            <a:ext cx="6073054" cy="1417662"/>
          </a:xfrm>
          <a:prstGeom prst="rect">
            <a:avLst/>
          </a:prstGeom>
          <a:noFill/>
        </p:spPr>
      </p:pic>
      <p:pic>
        <p:nvPicPr>
          <p:cNvPr id="11" name="Picture Placeholder 4">
            <a:extLst>
              <a:ext uri="{FF2B5EF4-FFF2-40B4-BE49-F238E27FC236}">
                <a16:creationId xmlns:a16="http://schemas.microsoft.com/office/drawing/2014/main" id="{C7D9E5A2-BAA4-42C0-8D0A-1389D886122E}"/>
              </a:ext>
            </a:extLst>
          </p:cNvPr>
          <p:cNvPicPr>
            <a:picLocks noChangeAspect="1"/>
          </p:cNvPicPr>
          <p:nvPr/>
        </p:nvPicPr>
        <p:blipFill rotWithShape="1">
          <a:blip r:embed="rId3"/>
          <a:srcRect t="58272" b="21063"/>
          <a:stretch/>
        </p:blipFill>
        <p:spPr>
          <a:xfrm>
            <a:off x="1019222" y="3795632"/>
            <a:ext cx="6073055" cy="990600"/>
          </a:xfrm>
          <a:prstGeom prst="rect">
            <a:avLst/>
          </a:prstGeom>
          <a:noFill/>
        </p:spPr>
      </p:pic>
      <p:pic>
        <p:nvPicPr>
          <p:cNvPr id="13" name="Picture Placeholder 4">
            <a:extLst>
              <a:ext uri="{FF2B5EF4-FFF2-40B4-BE49-F238E27FC236}">
                <a16:creationId xmlns:a16="http://schemas.microsoft.com/office/drawing/2014/main" id="{43967698-8D04-487B-BBDE-92366471513A}"/>
              </a:ext>
            </a:extLst>
          </p:cNvPr>
          <p:cNvPicPr>
            <a:picLocks noChangeAspect="1"/>
          </p:cNvPicPr>
          <p:nvPr/>
        </p:nvPicPr>
        <p:blipFill rotWithShape="1">
          <a:blip r:embed="rId3"/>
          <a:srcRect t="34030" b="38151"/>
          <a:stretch/>
        </p:blipFill>
        <p:spPr>
          <a:xfrm>
            <a:off x="1019222" y="2531310"/>
            <a:ext cx="6073057" cy="1333500"/>
          </a:xfrm>
          <a:prstGeom prst="rect">
            <a:avLst/>
          </a:prstGeom>
          <a:noFill/>
        </p:spPr>
      </p:pic>
      <p:pic>
        <p:nvPicPr>
          <p:cNvPr id="14" name="Picture Placeholder 4">
            <a:extLst>
              <a:ext uri="{FF2B5EF4-FFF2-40B4-BE49-F238E27FC236}">
                <a16:creationId xmlns:a16="http://schemas.microsoft.com/office/drawing/2014/main" id="{E84A0332-8AB5-4F61-8DF2-E6EDDBD58952}"/>
              </a:ext>
            </a:extLst>
          </p:cNvPr>
          <p:cNvPicPr>
            <a:picLocks noChangeAspect="1"/>
          </p:cNvPicPr>
          <p:nvPr/>
        </p:nvPicPr>
        <p:blipFill rotWithShape="1">
          <a:blip r:embed="rId3"/>
          <a:srcRect b="64778"/>
          <a:stretch/>
        </p:blipFill>
        <p:spPr>
          <a:xfrm>
            <a:off x="1019221" y="719391"/>
            <a:ext cx="6073056" cy="1847678"/>
          </a:xfrm>
          <a:prstGeom prst="rect">
            <a:avLst/>
          </a:prstGeom>
          <a:noFill/>
        </p:spPr>
      </p:pic>
    </p:spTree>
    <p:extLst>
      <p:ext uri="{BB962C8B-B14F-4D97-AF65-F5344CB8AC3E}">
        <p14:creationId xmlns:p14="http://schemas.microsoft.com/office/powerpoint/2010/main" val="419458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219B7-B4F4-BF2B-7B0E-6DE7AA9BC4DE}"/>
              </a:ext>
            </a:extLst>
          </p:cNvPr>
          <p:cNvSpPr>
            <a:spLocks noGrp="1"/>
          </p:cNvSpPr>
          <p:nvPr>
            <p:ph type="title"/>
          </p:nvPr>
        </p:nvSpPr>
        <p:spPr/>
        <p:txBody>
          <a:bodyPr/>
          <a:lstStyle/>
          <a:p>
            <a:r>
              <a:rPr lang="en-GB" b="1" dirty="0"/>
              <a:t>Research Process</a:t>
            </a:r>
            <a:endParaRPr lang="en-GB" dirty="0"/>
          </a:p>
        </p:txBody>
      </p:sp>
      <p:pic>
        <p:nvPicPr>
          <p:cNvPr id="5" name="Content Placeholder 4">
            <a:extLst>
              <a:ext uri="{FF2B5EF4-FFF2-40B4-BE49-F238E27FC236}">
                <a16:creationId xmlns:a16="http://schemas.microsoft.com/office/drawing/2014/main" id="{DEEA2A0E-8259-A663-97CE-3352B0CC2FCB}"/>
              </a:ext>
            </a:extLst>
          </p:cNvPr>
          <p:cNvPicPr>
            <a:picLocks noGrp="1" noChangeAspect="1"/>
          </p:cNvPicPr>
          <p:nvPr>
            <p:ph idx="1"/>
          </p:nvPr>
        </p:nvPicPr>
        <p:blipFill>
          <a:blip r:embed="rId2"/>
          <a:stretch>
            <a:fillRect/>
          </a:stretch>
        </p:blipFill>
        <p:spPr>
          <a:xfrm>
            <a:off x="611560" y="1628800"/>
            <a:ext cx="8229600" cy="3956895"/>
          </a:xfrm>
        </p:spPr>
      </p:pic>
    </p:spTree>
    <p:extLst>
      <p:ext uri="{BB962C8B-B14F-4D97-AF65-F5344CB8AC3E}">
        <p14:creationId xmlns:p14="http://schemas.microsoft.com/office/powerpoint/2010/main" val="28938644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D1CC3D-9B3D-4AAD-8E50-738057942911}"/>
              </a:ext>
            </a:extLst>
          </p:cNvPr>
          <p:cNvSpPr>
            <a:spLocks noGrp="1"/>
          </p:cNvSpPr>
          <p:nvPr>
            <p:ph type="title"/>
          </p:nvPr>
        </p:nvSpPr>
        <p:spPr>
          <a:xfrm>
            <a:off x="457200" y="620688"/>
            <a:ext cx="8229600" cy="1066800"/>
          </a:xfrm>
        </p:spPr>
        <p:txBody>
          <a:bodyPr/>
          <a:lstStyle/>
          <a:p>
            <a:pPr algn="ctr"/>
            <a:r>
              <a:rPr lang="en-GB" b="1" dirty="0">
                <a:latin typeface="Arial" panose="020B0604020202020204" pitchFamily="34" charset="0"/>
                <a:cs typeface="Arial" panose="020B0604020202020204" pitchFamily="34" charset="0"/>
              </a:rPr>
              <a:t>Activity  </a:t>
            </a:r>
          </a:p>
        </p:txBody>
      </p:sp>
      <p:sp>
        <p:nvSpPr>
          <p:cNvPr id="3" name="Content Placeholder 2">
            <a:extLst>
              <a:ext uri="{FF2B5EF4-FFF2-40B4-BE49-F238E27FC236}">
                <a16:creationId xmlns:a16="http://schemas.microsoft.com/office/drawing/2014/main" id="{AE919D84-E786-42CE-AD03-0531B678FE81}"/>
              </a:ext>
            </a:extLst>
          </p:cNvPr>
          <p:cNvSpPr>
            <a:spLocks noGrp="1"/>
          </p:cNvSpPr>
          <p:nvPr>
            <p:ph idx="1"/>
          </p:nvPr>
        </p:nvSpPr>
        <p:spPr>
          <a:xfrm>
            <a:off x="899592" y="1916832"/>
            <a:ext cx="7238784" cy="3263502"/>
          </a:xfrm>
        </p:spPr>
        <p:txBody>
          <a:bodyPr>
            <a:noAutofit/>
          </a:bodyPr>
          <a:lstStyle/>
          <a:p>
            <a:pPr marL="109728" indent="0">
              <a:buNone/>
            </a:pPr>
            <a:r>
              <a:rPr lang="en-GB" dirty="0">
                <a:latin typeface="Arial" panose="020B0604020202020204" pitchFamily="34" charset="0"/>
                <a:cs typeface="Arial" panose="020B0604020202020204" pitchFamily="34" charset="0"/>
              </a:rPr>
              <a:t>Watch the video below then discuss</a:t>
            </a:r>
          </a:p>
          <a:p>
            <a:pPr>
              <a:buFont typeface="Wingdings" panose="05000000000000000000" pitchFamily="2" charset="2"/>
              <a:buChar char="§"/>
            </a:pPr>
            <a:endParaRPr lang="en-GB" dirty="0">
              <a:latin typeface="Arial" panose="020B0604020202020204" pitchFamily="34" charset="0"/>
              <a:cs typeface="Arial" panose="020B0604020202020204" pitchFamily="34" charset="0"/>
            </a:endParaRPr>
          </a:p>
          <a:p>
            <a:pPr>
              <a:buFont typeface="Wingdings" panose="05000000000000000000" pitchFamily="2" charset="2"/>
              <a:buChar char="§"/>
            </a:pPr>
            <a:r>
              <a:rPr lang="en-GB" sz="2400" dirty="0">
                <a:latin typeface="Arial" panose="020B0604020202020204" pitchFamily="34" charset="0"/>
                <a:cs typeface="Arial" panose="020B0604020202020204" pitchFamily="34" charset="0"/>
                <a:hlinkClick r:id="rId3"/>
              </a:rPr>
              <a:t>https://www.youtube.com/watch?v=V8ndAyxkxtA</a:t>
            </a:r>
            <a:endParaRPr lang="en-GB" sz="2400"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algn="ctr">
              <a:buFont typeface="Wingdings" panose="05000000000000000000" pitchFamily="2" charset="2"/>
              <a:buChar char="§"/>
            </a:pPr>
            <a:r>
              <a:rPr lang="en-GB" dirty="0">
                <a:latin typeface="Arial" panose="020B0604020202020204" pitchFamily="34" charset="0"/>
                <a:cs typeface="Arial" panose="020B0604020202020204" pitchFamily="34" charset="0"/>
              </a:rPr>
              <a:t>Feedback to the whole class</a:t>
            </a:r>
          </a:p>
        </p:txBody>
      </p:sp>
    </p:spTree>
    <p:extLst>
      <p:ext uri="{BB962C8B-B14F-4D97-AF65-F5344CB8AC3E}">
        <p14:creationId xmlns:p14="http://schemas.microsoft.com/office/powerpoint/2010/main" val="8080150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453F9-7761-4726-81A1-C3501126539A}"/>
              </a:ext>
            </a:extLst>
          </p:cNvPr>
          <p:cNvSpPr>
            <a:spLocks noGrp="1"/>
          </p:cNvSpPr>
          <p:nvPr>
            <p:ph type="title"/>
          </p:nvPr>
        </p:nvSpPr>
        <p:spPr>
          <a:xfrm>
            <a:off x="611560" y="2348880"/>
            <a:ext cx="7772400" cy="1362075"/>
          </a:xfrm>
        </p:spPr>
        <p:txBody>
          <a:bodyPr/>
          <a:lstStyle/>
          <a:p>
            <a:pPr algn="ctr"/>
            <a:r>
              <a:rPr lang="en-GB" i="1" dirty="0">
                <a:solidFill>
                  <a:schemeClr val="tx1"/>
                </a:solidFill>
              </a:rPr>
              <a:t>Short Break</a:t>
            </a:r>
          </a:p>
        </p:txBody>
      </p:sp>
      <p:sp>
        <p:nvSpPr>
          <p:cNvPr id="3" name="Text Placeholder 2">
            <a:extLst>
              <a:ext uri="{FF2B5EF4-FFF2-40B4-BE49-F238E27FC236}">
                <a16:creationId xmlns:a16="http://schemas.microsoft.com/office/drawing/2014/main" id="{BAD8BF8D-C946-47A5-83F8-DAB1C3A75B4C}"/>
              </a:ext>
            </a:extLst>
          </p:cNvPr>
          <p:cNvSpPr>
            <a:spLocks noGrp="1"/>
          </p:cNvSpPr>
          <p:nvPr>
            <p:ph type="body" idx="1"/>
          </p:nvPr>
        </p:nvSpPr>
        <p:spPr/>
        <p:txBody>
          <a:bodyPr>
            <a:normAutofit/>
          </a:bodyPr>
          <a:lstStyle/>
          <a:p>
            <a:pPr algn="ctr"/>
            <a:r>
              <a:rPr lang="en-GB" sz="4000" b="1" i="1" dirty="0">
                <a:solidFill>
                  <a:schemeClr val="tx1"/>
                </a:solidFill>
              </a:rPr>
              <a:t>15 mins</a:t>
            </a:r>
          </a:p>
        </p:txBody>
      </p:sp>
    </p:spTree>
    <p:extLst>
      <p:ext uri="{BB962C8B-B14F-4D97-AF65-F5344CB8AC3E}">
        <p14:creationId xmlns:p14="http://schemas.microsoft.com/office/powerpoint/2010/main" val="13952176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60648"/>
            <a:ext cx="8229600" cy="1066800"/>
          </a:xfrm>
        </p:spPr>
        <p:txBody>
          <a:bodyPr/>
          <a:lstStyle/>
          <a:p>
            <a:r>
              <a:rPr lang="en-GB" b="1" dirty="0"/>
              <a:t>Methodology</a:t>
            </a:r>
          </a:p>
        </p:txBody>
      </p:sp>
      <p:sp>
        <p:nvSpPr>
          <p:cNvPr id="3" name="Content Placeholder 2"/>
          <p:cNvSpPr>
            <a:spLocks noGrp="1"/>
          </p:cNvSpPr>
          <p:nvPr>
            <p:ph idx="1"/>
          </p:nvPr>
        </p:nvSpPr>
        <p:spPr>
          <a:xfrm>
            <a:off x="374848" y="1268760"/>
            <a:ext cx="8229600" cy="4608512"/>
          </a:xfrm>
        </p:spPr>
        <p:txBody>
          <a:bodyPr>
            <a:normAutofit fontScale="85000" lnSpcReduction="10000"/>
          </a:bodyPr>
          <a:lstStyle/>
          <a:p>
            <a:r>
              <a:rPr lang="en-GB" dirty="0"/>
              <a:t>We know the problem. </a:t>
            </a:r>
          </a:p>
          <a:p>
            <a:r>
              <a:rPr lang="en-GB" dirty="0"/>
              <a:t>We know our literature.</a:t>
            </a:r>
          </a:p>
          <a:p>
            <a:pPr marL="109728" indent="0">
              <a:buNone/>
            </a:pPr>
            <a:endParaRPr lang="en-GB" dirty="0"/>
          </a:p>
          <a:p>
            <a:r>
              <a:rPr lang="en-GB" dirty="0"/>
              <a:t>So how do we decide what research we can do? </a:t>
            </a:r>
          </a:p>
          <a:p>
            <a:endParaRPr lang="en-GB" dirty="0"/>
          </a:p>
          <a:p>
            <a:r>
              <a:rPr lang="en-GB" dirty="0"/>
              <a:t>There are different methodologies that can be applied to different investigations. </a:t>
            </a:r>
          </a:p>
          <a:p>
            <a:endParaRPr lang="en-GB" dirty="0"/>
          </a:p>
          <a:p>
            <a:r>
              <a:rPr lang="en-GB" dirty="0"/>
              <a:t>Should we take a </a:t>
            </a:r>
            <a:r>
              <a:rPr lang="en-GB" b="1" dirty="0"/>
              <a:t>qualitative</a:t>
            </a:r>
            <a:r>
              <a:rPr lang="en-GB" dirty="0"/>
              <a:t> or </a:t>
            </a:r>
            <a:r>
              <a:rPr lang="en-GB" b="1" dirty="0"/>
              <a:t>quantitative </a:t>
            </a:r>
            <a:r>
              <a:rPr lang="en-GB" dirty="0"/>
              <a:t>approach to dealing with this?</a:t>
            </a:r>
          </a:p>
        </p:txBody>
      </p:sp>
    </p:spTree>
    <p:extLst>
      <p:ext uri="{BB962C8B-B14F-4D97-AF65-F5344CB8AC3E}">
        <p14:creationId xmlns:p14="http://schemas.microsoft.com/office/powerpoint/2010/main" val="16126944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A9CA0-8B13-1F74-35DC-BF3CB6D5B97E}"/>
              </a:ext>
            </a:extLst>
          </p:cNvPr>
          <p:cNvSpPr>
            <a:spLocks noGrp="1"/>
          </p:cNvSpPr>
          <p:nvPr>
            <p:ph type="title"/>
          </p:nvPr>
        </p:nvSpPr>
        <p:spPr>
          <a:xfrm>
            <a:off x="469776" y="2348880"/>
            <a:ext cx="8204448" cy="720080"/>
          </a:xfrm>
        </p:spPr>
        <p:txBody>
          <a:bodyPr>
            <a:normAutofit fontScale="90000"/>
          </a:bodyPr>
          <a:lstStyle/>
          <a:p>
            <a:pPr algn="ctr"/>
            <a:r>
              <a:rPr lang="en-GB" i="1" dirty="0"/>
              <a:t>What is a Research Paradigm?</a:t>
            </a:r>
          </a:p>
        </p:txBody>
      </p:sp>
      <p:pic>
        <p:nvPicPr>
          <p:cNvPr id="4" name="Picture 3" descr="A picture containing vector graphics&#10;&#10;Description automatically generated">
            <a:extLst>
              <a:ext uri="{FF2B5EF4-FFF2-40B4-BE49-F238E27FC236}">
                <a16:creationId xmlns:a16="http://schemas.microsoft.com/office/drawing/2014/main" id="{92D700FC-BDB8-E030-77E8-4C43A0FC51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07049" y="3789040"/>
            <a:ext cx="1731196" cy="1899435"/>
          </a:xfrm>
          <a:prstGeom prst="rect">
            <a:avLst/>
          </a:prstGeom>
        </p:spPr>
      </p:pic>
    </p:spTree>
    <p:extLst>
      <p:ext uri="{BB962C8B-B14F-4D97-AF65-F5344CB8AC3E}">
        <p14:creationId xmlns:p14="http://schemas.microsoft.com/office/powerpoint/2010/main" val="1832803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BB862C-8778-4BBD-9C50-EDF25152D7E2}"/>
              </a:ext>
            </a:extLst>
          </p:cNvPr>
          <p:cNvSpPr>
            <a:spLocks noGrp="1"/>
          </p:cNvSpPr>
          <p:nvPr>
            <p:ph type="title"/>
          </p:nvPr>
        </p:nvSpPr>
        <p:spPr>
          <a:xfrm>
            <a:off x="457200" y="273967"/>
            <a:ext cx="8229600" cy="1066800"/>
          </a:xfrm>
        </p:spPr>
        <p:txBody>
          <a:bodyPr/>
          <a:lstStyle/>
          <a:p>
            <a:r>
              <a:rPr lang="en-GB" b="1" dirty="0">
                <a:solidFill>
                  <a:schemeClr val="tx1"/>
                </a:solidFill>
              </a:rPr>
              <a:t>Research </a:t>
            </a:r>
          </a:p>
        </p:txBody>
      </p:sp>
      <p:sp>
        <p:nvSpPr>
          <p:cNvPr id="3" name="Content Placeholder 2">
            <a:extLst>
              <a:ext uri="{FF2B5EF4-FFF2-40B4-BE49-F238E27FC236}">
                <a16:creationId xmlns:a16="http://schemas.microsoft.com/office/drawing/2014/main" id="{1F3C4AC9-DC4E-480D-9234-3B25396673F1}"/>
              </a:ext>
            </a:extLst>
          </p:cNvPr>
          <p:cNvSpPr>
            <a:spLocks noGrp="1"/>
          </p:cNvSpPr>
          <p:nvPr>
            <p:ph idx="1"/>
          </p:nvPr>
        </p:nvSpPr>
        <p:spPr/>
        <p:txBody>
          <a:bodyPr>
            <a:normAutofit fontScale="85000" lnSpcReduction="20000"/>
          </a:bodyPr>
          <a:lstStyle/>
          <a:p>
            <a:r>
              <a:rPr lang="en-GB" dirty="0"/>
              <a:t>Research is a rational and systematic exploration of valuable information which involves the collection, analysis and interpretation of data to describe and properly understand its phenomena (Mertens, 2005; Mackenzie and Knipe, 2006)</a:t>
            </a:r>
          </a:p>
          <a:p>
            <a:endParaRPr lang="en-GB" dirty="0"/>
          </a:p>
          <a:p>
            <a:r>
              <a:rPr lang="en-GB" dirty="0"/>
              <a:t>Mertens (2005) states that the specific nature of research definition is inclined towards theoretical frameworks, which are referred to as “research paradigms”.</a:t>
            </a:r>
          </a:p>
        </p:txBody>
      </p:sp>
    </p:spTree>
    <p:extLst>
      <p:ext uri="{BB962C8B-B14F-4D97-AF65-F5344CB8AC3E}">
        <p14:creationId xmlns:p14="http://schemas.microsoft.com/office/powerpoint/2010/main" val="8059225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3D6B1-40BD-44C2-975C-2BAA583433D1}"/>
              </a:ext>
            </a:extLst>
          </p:cNvPr>
          <p:cNvSpPr>
            <a:spLocks noGrp="1"/>
          </p:cNvSpPr>
          <p:nvPr>
            <p:ph type="title"/>
          </p:nvPr>
        </p:nvSpPr>
        <p:spPr>
          <a:xfrm>
            <a:off x="499730" y="908720"/>
            <a:ext cx="8229600" cy="1066800"/>
          </a:xfrm>
        </p:spPr>
        <p:txBody>
          <a:bodyPr/>
          <a:lstStyle/>
          <a:p>
            <a:pPr algn="ctr"/>
            <a:r>
              <a:rPr lang="en-GB" b="1" dirty="0"/>
              <a:t>Activity</a:t>
            </a:r>
          </a:p>
        </p:txBody>
      </p:sp>
      <p:sp>
        <p:nvSpPr>
          <p:cNvPr id="3" name="Content Placeholder 2">
            <a:extLst>
              <a:ext uri="{FF2B5EF4-FFF2-40B4-BE49-F238E27FC236}">
                <a16:creationId xmlns:a16="http://schemas.microsoft.com/office/drawing/2014/main" id="{15941806-C10F-416F-8BA3-904884113898}"/>
              </a:ext>
            </a:extLst>
          </p:cNvPr>
          <p:cNvSpPr>
            <a:spLocks noGrp="1"/>
          </p:cNvSpPr>
          <p:nvPr>
            <p:ph idx="1"/>
          </p:nvPr>
        </p:nvSpPr>
        <p:spPr>
          <a:xfrm>
            <a:off x="499730" y="2060848"/>
            <a:ext cx="8229600" cy="4325112"/>
          </a:xfrm>
        </p:spPr>
        <p:txBody>
          <a:bodyPr/>
          <a:lstStyle/>
          <a:p>
            <a:r>
              <a:rPr lang="en-GB" dirty="0"/>
              <a:t>Working in groups research the terms “</a:t>
            </a:r>
            <a:r>
              <a:rPr lang="en-GB" b="1" dirty="0"/>
              <a:t>Theoretical framework</a:t>
            </a:r>
            <a:r>
              <a:rPr lang="en-GB" dirty="0"/>
              <a:t>” </a:t>
            </a:r>
          </a:p>
          <a:p>
            <a:endParaRPr lang="en-GB" dirty="0"/>
          </a:p>
          <a:p>
            <a:endParaRPr lang="en-GB" dirty="0"/>
          </a:p>
          <a:p>
            <a:endParaRPr lang="en-GB" dirty="0"/>
          </a:p>
          <a:p>
            <a:pPr marL="109728" indent="0" algn="ctr">
              <a:buNone/>
            </a:pPr>
            <a:r>
              <a:rPr lang="en-GB" sz="2800" b="1" dirty="0"/>
              <a:t>Feedback your findings to the whole class</a:t>
            </a:r>
          </a:p>
        </p:txBody>
      </p:sp>
    </p:spTree>
    <p:extLst>
      <p:ext uri="{BB962C8B-B14F-4D97-AF65-F5344CB8AC3E}">
        <p14:creationId xmlns:p14="http://schemas.microsoft.com/office/powerpoint/2010/main" val="1622745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95E966-BB70-4586-9991-8CA99DB8D83B}"/>
              </a:ext>
            </a:extLst>
          </p:cNvPr>
          <p:cNvSpPr>
            <a:spLocks noGrp="1"/>
          </p:cNvSpPr>
          <p:nvPr>
            <p:ph type="title"/>
          </p:nvPr>
        </p:nvSpPr>
        <p:spPr>
          <a:xfrm>
            <a:off x="457200" y="544048"/>
            <a:ext cx="8229600" cy="1066800"/>
          </a:xfrm>
        </p:spPr>
        <p:txBody>
          <a:bodyPr/>
          <a:lstStyle/>
          <a:p>
            <a:pPr algn="ctr"/>
            <a:r>
              <a:rPr lang="en-GB" b="1" dirty="0"/>
              <a:t>Theoretical framework </a:t>
            </a:r>
          </a:p>
        </p:txBody>
      </p:sp>
      <p:sp>
        <p:nvSpPr>
          <p:cNvPr id="3" name="Content Placeholder 2">
            <a:extLst>
              <a:ext uri="{FF2B5EF4-FFF2-40B4-BE49-F238E27FC236}">
                <a16:creationId xmlns:a16="http://schemas.microsoft.com/office/drawing/2014/main" id="{4BFE2922-00D1-4350-895C-CAD0EDB75F67}"/>
              </a:ext>
            </a:extLst>
          </p:cNvPr>
          <p:cNvSpPr>
            <a:spLocks noGrp="1"/>
          </p:cNvSpPr>
          <p:nvPr>
            <p:ph idx="1"/>
          </p:nvPr>
        </p:nvSpPr>
        <p:spPr>
          <a:xfrm>
            <a:off x="539552" y="1484784"/>
            <a:ext cx="8229600" cy="4325112"/>
          </a:xfrm>
        </p:spPr>
        <p:txBody>
          <a:bodyPr>
            <a:normAutofit fontScale="85000" lnSpcReduction="20000"/>
          </a:bodyPr>
          <a:lstStyle/>
          <a:p>
            <a:r>
              <a:rPr lang="en-GB" dirty="0"/>
              <a:t>Theoretical framework is defined as a structure that demonstrates the processes that help to understand a research phenomenon, thereby highlighting the researcher’s assumptions and philosophical views in solving a research problem (Polit and Beck, 2010). </a:t>
            </a:r>
          </a:p>
          <a:p>
            <a:pPr marL="109728" indent="0">
              <a:buNone/>
            </a:pPr>
            <a:endParaRPr lang="en-GB" dirty="0"/>
          </a:p>
          <a:p>
            <a:r>
              <a:rPr lang="en-GB" dirty="0"/>
              <a:t>This theoretical framework influences the knowledge and interpretation of a study, and guides the principle that drives the intention, motivation and expectation of a research study (Mackenzie and Knipe, 2006).</a:t>
            </a:r>
          </a:p>
        </p:txBody>
      </p:sp>
    </p:spTree>
    <p:extLst>
      <p:ext uri="{BB962C8B-B14F-4D97-AF65-F5344CB8AC3E}">
        <p14:creationId xmlns:p14="http://schemas.microsoft.com/office/powerpoint/2010/main" val="29397788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1C5EA-D116-49B3-97BB-6E1354220AC2}"/>
              </a:ext>
            </a:extLst>
          </p:cNvPr>
          <p:cNvSpPr>
            <a:spLocks noGrp="1"/>
          </p:cNvSpPr>
          <p:nvPr>
            <p:ph type="title"/>
          </p:nvPr>
        </p:nvSpPr>
        <p:spPr/>
        <p:txBody>
          <a:bodyPr/>
          <a:lstStyle/>
          <a:p>
            <a:pPr algn="ctr"/>
            <a:r>
              <a:rPr lang="en-GB" b="1" dirty="0"/>
              <a:t>Activity</a:t>
            </a:r>
          </a:p>
        </p:txBody>
      </p:sp>
      <p:sp>
        <p:nvSpPr>
          <p:cNvPr id="3" name="Content Placeholder 2">
            <a:extLst>
              <a:ext uri="{FF2B5EF4-FFF2-40B4-BE49-F238E27FC236}">
                <a16:creationId xmlns:a16="http://schemas.microsoft.com/office/drawing/2014/main" id="{D83CAA05-6388-4766-AC11-E71E64DF0493}"/>
              </a:ext>
            </a:extLst>
          </p:cNvPr>
          <p:cNvSpPr>
            <a:spLocks noGrp="1"/>
          </p:cNvSpPr>
          <p:nvPr>
            <p:ph idx="1"/>
          </p:nvPr>
        </p:nvSpPr>
        <p:spPr/>
        <p:txBody>
          <a:bodyPr>
            <a:normAutofit/>
          </a:bodyPr>
          <a:lstStyle/>
          <a:p>
            <a:pPr marL="0" indent="0">
              <a:buNone/>
            </a:pPr>
            <a:r>
              <a:rPr lang="en-GB" sz="2800" dirty="0"/>
              <a:t>Watch the video below then discuss</a:t>
            </a:r>
          </a:p>
          <a:p>
            <a:endParaRPr lang="en-GB" sz="2800" dirty="0">
              <a:hlinkClick r:id="rId3"/>
            </a:endParaRPr>
          </a:p>
          <a:p>
            <a:r>
              <a:rPr lang="en-GB" sz="2800" dirty="0">
                <a:hlinkClick r:id="rId3"/>
              </a:rPr>
              <a:t>https://www.youtube.com/watch?v=4y1BAqOnhMM</a:t>
            </a:r>
            <a:endParaRPr lang="en-GB" sz="2800" dirty="0"/>
          </a:p>
          <a:p>
            <a:endParaRPr lang="en-GB" sz="2800" dirty="0"/>
          </a:p>
          <a:p>
            <a:pPr algn="ctr"/>
            <a:r>
              <a:rPr lang="en-GB" sz="2800" b="1" dirty="0">
                <a:cs typeface="Arial" panose="020B0604020202020204" pitchFamily="34" charset="0"/>
              </a:rPr>
              <a:t>Feedback to the whole class</a:t>
            </a:r>
          </a:p>
          <a:p>
            <a:endParaRPr lang="en-GB" dirty="0"/>
          </a:p>
        </p:txBody>
      </p:sp>
    </p:spTree>
    <p:extLst>
      <p:ext uri="{BB962C8B-B14F-4D97-AF65-F5344CB8AC3E}">
        <p14:creationId xmlns:p14="http://schemas.microsoft.com/office/powerpoint/2010/main" val="71487509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469B3-732D-40B6-9017-05EF359C7DFF}"/>
              </a:ext>
            </a:extLst>
          </p:cNvPr>
          <p:cNvSpPr>
            <a:spLocks noGrp="1"/>
          </p:cNvSpPr>
          <p:nvPr>
            <p:ph type="title"/>
          </p:nvPr>
        </p:nvSpPr>
        <p:spPr/>
        <p:txBody>
          <a:bodyPr/>
          <a:lstStyle/>
          <a:p>
            <a:pPr algn="ctr"/>
            <a:r>
              <a:rPr lang="en-GB" b="1" dirty="0">
                <a:solidFill>
                  <a:schemeClr val="tx1"/>
                </a:solidFill>
              </a:rPr>
              <a:t>Research Paradigm</a:t>
            </a:r>
          </a:p>
        </p:txBody>
      </p:sp>
      <p:sp>
        <p:nvSpPr>
          <p:cNvPr id="3" name="Content Placeholder 2">
            <a:extLst>
              <a:ext uri="{FF2B5EF4-FFF2-40B4-BE49-F238E27FC236}">
                <a16:creationId xmlns:a16="http://schemas.microsoft.com/office/drawing/2014/main" id="{201AF137-C846-4AF1-91B3-F738D611BE8C}"/>
              </a:ext>
            </a:extLst>
          </p:cNvPr>
          <p:cNvSpPr>
            <a:spLocks noGrp="1"/>
          </p:cNvSpPr>
          <p:nvPr>
            <p:ph idx="1"/>
          </p:nvPr>
        </p:nvSpPr>
        <p:spPr/>
        <p:txBody>
          <a:bodyPr/>
          <a:lstStyle/>
          <a:p>
            <a:pPr>
              <a:buFont typeface="Wingdings" panose="05000000000000000000" pitchFamily="2" charset="2"/>
              <a:buChar char="§"/>
            </a:pPr>
            <a:r>
              <a:rPr lang="en-GB" dirty="0"/>
              <a:t>Choosing a research paradigm is paramount in the early stages of a research study to lay the foundation for selecting the research design, methodology and methods to conduct a research study.</a:t>
            </a:r>
          </a:p>
        </p:txBody>
      </p:sp>
    </p:spTree>
    <p:extLst>
      <p:ext uri="{BB962C8B-B14F-4D97-AF65-F5344CB8AC3E}">
        <p14:creationId xmlns:p14="http://schemas.microsoft.com/office/powerpoint/2010/main" val="260714128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44C22-7A12-4BEB-B77F-94611F79D9CD}"/>
              </a:ext>
            </a:extLst>
          </p:cNvPr>
          <p:cNvSpPr>
            <a:spLocks noGrp="1"/>
          </p:cNvSpPr>
          <p:nvPr>
            <p:ph type="title"/>
          </p:nvPr>
        </p:nvSpPr>
        <p:spPr>
          <a:xfrm>
            <a:off x="457200" y="260648"/>
            <a:ext cx="8229600" cy="1066800"/>
          </a:xfrm>
        </p:spPr>
        <p:txBody>
          <a:bodyPr/>
          <a:lstStyle/>
          <a:p>
            <a:pPr algn="ctr"/>
            <a:r>
              <a:rPr lang="en-GB" b="1" dirty="0"/>
              <a:t>Paradigm</a:t>
            </a:r>
          </a:p>
        </p:txBody>
      </p:sp>
      <p:sp>
        <p:nvSpPr>
          <p:cNvPr id="3" name="Content Placeholder 2">
            <a:extLst>
              <a:ext uri="{FF2B5EF4-FFF2-40B4-BE49-F238E27FC236}">
                <a16:creationId xmlns:a16="http://schemas.microsoft.com/office/drawing/2014/main" id="{BD8203B2-5746-4F18-8001-FAF508F5B411}"/>
              </a:ext>
            </a:extLst>
          </p:cNvPr>
          <p:cNvSpPr>
            <a:spLocks noGrp="1"/>
          </p:cNvSpPr>
          <p:nvPr>
            <p:ph idx="1"/>
          </p:nvPr>
        </p:nvSpPr>
        <p:spPr>
          <a:xfrm>
            <a:off x="457200" y="1412776"/>
            <a:ext cx="8229600" cy="4325112"/>
          </a:xfrm>
        </p:spPr>
        <p:txBody>
          <a:bodyPr>
            <a:normAutofit/>
          </a:bodyPr>
          <a:lstStyle/>
          <a:p>
            <a:r>
              <a:rPr lang="en-GB" sz="2800" dirty="0"/>
              <a:t>Paradigm is therefore defined as a philosophical intention or determination to conduct a research study (Cohen and mansion, 1994). </a:t>
            </a:r>
          </a:p>
          <a:p>
            <a:endParaRPr lang="en-GB" sz="2800" dirty="0"/>
          </a:p>
          <a:p>
            <a:r>
              <a:rPr lang="en-GB" sz="2800" dirty="0"/>
              <a:t>It involves the collection of reasonably related assumptions and ideas or suggestions required to conduct a research (Mackenzie and Knipe, 2006).</a:t>
            </a:r>
          </a:p>
        </p:txBody>
      </p:sp>
    </p:spTree>
    <p:extLst>
      <p:ext uri="{BB962C8B-B14F-4D97-AF65-F5344CB8AC3E}">
        <p14:creationId xmlns:p14="http://schemas.microsoft.com/office/powerpoint/2010/main" val="39796177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1DB22A-AFAE-4500-B27B-1268854C8598}"/>
              </a:ext>
            </a:extLst>
          </p:cNvPr>
          <p:cNvSpPr>
            <a:spLocks noGrp="1"/>
          </p:cNvSpPr>
          <p:nvPr>
            <p:ph type="title"/>
          </p:nvPr>
        </p:nvSpPr>
        <p:spPr>
          <a:xfrm>
            <a:off x="488887" y="764704"/>
            <a:ext cx="8229600" cy="1066800"/>
          </a:xfrm>
        </p:spPr>
        <p:txBody>
          <a:bodyPr/>
          <a:lstStyle/>
          <a:p>
            <a:pPr algn="ctr"/>
            <a:r>
              <a:rPr lang="en-GB" b="1" dirty="0">
                <a:solidFill>
                  <a:schemeClr val="tx1"/>
                </a:solidFill>
              </a:rPr>
              <a:t>Paradigm</a:t>
            </a:r>
          </a:p>
        </p:txBody>
      </p:sp>
      <p:sp>
        <p:nvSpPr>
          <p:cNvPr id="3" name="Content Placeholder 2">
            <a:extLst>
              <a:ext uri="{FF2B5EF4-FFF2-40B4-BE49-F238E27FC236}">
                <a16:creationId xmlns:a16="http://schemas.microsoft.com/office/drawing/2014/main" id="{2B003BE4-D6EA-4EF5-BB1E-4FDF687EEC41}"/>
              </a:ext>
            </a:extLst>
          </p:cNvPr>
          <p:cNvSpPr>
            <a:spLocks noGrp="1"/>
          </p:cNvSpPr>
          <p:nvPr>
            <p:ph idx="1"/>
          </p:nvPr>
        </p:nvSpPr>
        <p:spPr>
          <a:xfrm>
            <a:off x="488887" y="1916832"/>
            <a:ext cx="8229600" cy="4325112"/>
          </a:xfrm>
        </p:spPr>
        <p:txBody>
          <a:bodyPr>
            <a:normAutofit/>
          </a:bodyPr>
          <a:lstStyle/>
          <a:p>
            <a:r>
              <a:rPr lang="en-GB" dirty="0"/>
              <a:t>The association between the philosophy of research and methodology lies in the fact that methodology must be guided by a certain philosophical principle.</a:t>
            </a:r>
          </a:p>
          <a:p>
            <a:pPr marL="109728" indent="0">
              <a:buNone/>
            </a:pPr>
            <a:endParaRPr lang="en-GB" dirty="0"/>
          </a:p>
        </p:txBody>
      </p:sp>
    </p:spTree>
    <p:extLst>
      <p:ext uri="{BB962C8B-B14F-4D97-AF65-F5344CB8AC3E}">
        <p14:creationId xmlns:p14="http://schemas.microsoft.com/office/powerpoint/2010/main" val="244611325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A0729-59E3-465A-A982-8DCC94453E6B}"/>
              </a:ext>
            </a:extLst>
          </p:cNvPr>
          <p:cNvSpPr>
            <a:spLocks noGrp="1"/>
          </p:cNvSpPr>
          <p:nvPr>
            <p:ph type="title"/>
          </p:nvPr>
        </p:nvSpPr>
        <p:spPr>
          <a:xfrm>
            <a:off x="457200" y="260648"/>
            <a:ext cx="8229600" cy="1066800"/>
          </a:xfrm>
        </p:spPr>
        <p:txBody>
          <a:bodyPr/>
          <a:lstStyle/>
          <a:p>
            <a:pPr algn="ctr"/>
            <a:r>
              <a:rPr lang="en-GB" b="1" dirty="0"/>
              <a:t>Activity</a:t>
            </a:r>
          </a:p>
        </p:txBody>
      </p:sp>
      <p:sp>
        <p:nvSpPr>
          <p:cNvPr id="3" name="Content Placeholder 2">
            <a:extLst>
              <a:ext uri="{FF2B5EF4-FFF2-40B4-BE49-F238E27FC236}">
                <a16:creationId xmlns:a16="http://schemas.microsoft.com/office/drawing/2014/main" id="{B06F96D3-1CDA-427F-9273-BFF915A1DD1E}"/>
              </a:ext>
            </a:extLst>
          </p:cNvPr>
          <p:cNvSpPr>
            <a:spLocks noGrp="1"/>
          </p:cNvSpPr>
          <p:nvPr>
            <p:ph idx="1"/>
          </p:nvPr>
        </p:nvSpPr>
        <p:spPr>
          <a:xfrm>
            <a:off x="457200" y="1484784"/>
            <a:ext cx="8229600" cy="4325112"/>
          </a:xfrm>
        </p:spPr>
        <p:txBody>
          <a:bodyPr>
            <a:normAutofit/>
          </a:bodyPr>
          <a:lstStyle/>
          <a:p>
            <a:r>
              <a:rPr lang="en-GB" sz="2800" dirty="0"/>
              <a:t>Working in groups research the term </a:t>
            </a:r>
            <a:r>
              <a:rPr lang="en-GB" sz="2800" b="1" dirty="0"/>
              <a:t>philosophical principle</a:t>
            </a:r>
          </a:p>
          <a:p>
            <a:endParaRPr lang="en-GB" sz="2800" dirty="0"/>
          </a:p>
          <a:p>
            <a:endParaRPr lang="en-GB" sz="2800" dirty="0"/>
          </a:p>
          <a:p>
            <a:endParaRPr lang="en-GB" sz="2800" dirty="0"/>
          </a:p>
          <a:p>
            <a:endParaRPr lang="en-GB" sz="2800" dirty="0"/>
          </a:p>
          <a:p>
            <a:pPr marL="0" indent="0" algn="ctr">
              <a:buNone/>
            </a:pPr>
            <a:r>
              <a:rPr lang="en-GB" sz="2800" b="1" dirty="0"/>
              <a:t>Feedback your findings to the whole class</a:t>
            </a:r>
          </a:p>
          <a:p>
            <a:endParaRPr lang="en-GB" dirty="0"/>
          </a:p>
        </p:txBody>
      </p:sp>
    </p:spTree>
    <p:extLst>
      <p:ext uri="{BB962C8B-B14F-4D97-AF65-F5344CB8AC3E}">
        <p14:creationId xmlns:p14="http://schemas.microsoft.com/office/powerpoint/2010/main" val="429344198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D8963-53FD-468D-AD6D-206FC39FA234}"/>
              </a:ext>
            </a:extLst>
          </p:cNvPr>
          <p:cNvSpPr>
            <a:spLocks noGrp="1"/>
          </p:cNvSpPr>
          <p:nvPr>
            <p:ph type="title"/>
          </p:nvPr>
        </p:nvSpPr>
        <p:spPr/>
        <p:txBody>
          <a:bodyPr/>
          <a:lstStyle/>
          <a:p>
            <a:r>
              <a:rPr lang="en-GB" b="1" dirty="0"/>
              <a:t>Philosophical principle</a:t>
            </a:r>
          </a:p>
        </p:txBody>
      </p:sp>
      <p:sp>
        <p:nvSpPr>
          <p:cNvPr id="3" name="Content Placeholder 2">
            <a:extLst>
              <a:ext uri="{FF2B5EF4-FFF2-40B4-BE49-F238E27FC236}">
                <a16:creationId xmlns:a16="http://schemas.microsoft.com/office/drawing/2014/main" id="{9A3C1F19-FBB9-4A98-BDDF-182E12DAF593}"/>
              </a:ext>
            </a:extLst>
          </p:cNvPr>
          <p:cNvSpPr>
            <a:spLocks noGrp="1"/>
          </p:cNvSpPr>
          <p:nvPr>
            <p:ph idx="1"/>
          </p:nvPr>
        </p:nvSpPr>
        <p:spPr>
          <a:xfrm>
            <a:off x="539552" y="1417638"/>
            <a:ext cx="8229600" cy="4325112"/>
          </a:xfrm>
        </p:spPr>
        <p:txBody>
          <a:bodyPr>
            <a:normAutofit fontScale="85000" lnSpcReduction="10000"/>
          </a:bodyPr>
          <a:lstStyle/>
          <a:p>
            <a:r>
              <a:rPr lang="en-GB" dirty="0"/>
              <a:t>An accepted or professed rule of action or conduct; in a given philosophical system</a:t>
            </a:r>
          </a:p>
          <a:p>
            <a:pPr marL="109728" indent="0">
              <a:buNone/>
            </a:pPr>
            <a:endParaRPr lang="en-GB" dirty="0"/>
          </a:p>
          <a:p>
            <a:r>
              <a:rPr lang="en-GB" dirty="0"/>
              <a:t> It is a fundamental or general law or truth from which others are derived.</a:t>
            </a:r>
          </a:p>
          <a:p>
            <a:endParaRPr lang="en-GB" dirty="0"/>
          </a:p>
          <a:p>
            <a:r>
              <a:rPr lang="en-GB" dirty="0"/>
              <a:t>The </a:t>
            </a:r>
            <a:r>
              <a:rPr lang="en-GB" dirty="0" err="1"/>
              <a:t>collectivity</a:t>
            </a:r>
            <a:r>
              <a:rPr lang="en-GB" dirty="0"/>
              <a:t> of moral or ethical standards or judgments: a decision based on principle rather than expediency. </a:t>
            </a:r>
          </a:p>
          <a:p>
            <a:r>
              <a:rPr lang="en-GB" dirty="0"/>
              <a:t>A fixed or predetermined  policy or mode of action</a:t>
            </a:r>
          </a:p>
        </p:txBody>
      </p:sp>
    </p:spTree>
    <p:extLst>
      <p:ext uri="{BB962C8B-B14F-4D97-AF65-F5344CB8AC3E}">
        <p14:creationId xmlns:p14="http://schemas.microsoft.com/office/powerpoint/2010/main" val="175128497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3B7A40-A519-465E-B0CE-579DD8889669}"/>
              </a:ext>
            </a:extLst>
          </p:cNvPr>
          <p:cNvSpPr>
            <a:spLocks noGrp="1"/>
          </p:cNvSpPr>
          <p:nvPr>
            <p:ph type="title"/>
          </p:nvPr>
        </p:nvSpPr>
        <p:spPr/>
        <p:txBody>
          <a:bodyPr/>
          <a:lstStyle/>
          <a:p>
            <a:pPr algn="ctr"/>
            <a:r>
              <a:rPr lang="en-GB" b="1" dirty="0">
                <a:solidFill>
                  <a:schemeClr val="tx1"/>
                </a:solidFill>
              </a:rPr>
              <a:t>Paradigm</a:t>
            </a:r>
          </a:p>
        </p:txBody>
      </p:sp>
      <p:sp>
        <p:nvSpPr>
          <p:cNvPr id="3" name="Content Placeholder 2">
            <a:extLst>
              <a:ext uri="{FF2B5EF4-FFF2-40B4-BE49-F238E27FC236}">
                <a16:creationId xmlns:a16="http://schemas.microsoft.com/office/drawing/2014/main" id="{7F4E8F9D-AB52-49C9-949A-E32CE4FFB347}"/>
              </a:ext>
            </a:extLst>
          </p:cNvPr>
          <p:cNvSpPr>
            <a:spLocks noGrp="1"/>
          </p:cNvSpPr>
          <p:nvPr>
            <p:ph idx="1"/>
          </p:nvPr>
        </p:nvSpPr>
        <p:spPr/>
        <p:txBody>
          <a:bodyPr/>
          <a:lstStyle/>
          <a:p>
            <a:pPr marL="109728" indent="0">
              <a:buNone/>
            </a:pPr>
            <a:r>
              <a:rPr lang="en-GB" dirty="0"/>
              <a:t>These theoretical paradigms include </a:t>
            </a:r>
          </a:p>
          <a:p>
            <a:endParaRPr lang="en-GB" dirty="0"/>
          </a:p>
          <a:p>
            <a:r>
              <a:rPr lang="en-GB" dirty="0"/>
              <a:t>Positivism, </a:t>
            </a:r>
          </a:p>
          <a:p>
            <a:r>
              <a:rPr lang="en-GB" dirty="0"/>
              <a:t>Interpretivism/constructivism and </a:t>
            </a:r>
          </a:p>
          <a:p>
            <a:r>
              <a:rPr lang="en-GB" dirty="0"/>
              <a:t>Pragmatism.</a:t>
            </a:r>
          </a:p>
        </p:txBody>
      </p:sp>
    </p:spTree>
    <p:extLst>
      <p:ext uri="{BB962C8B-B14F-4D97-AF65-F5344CB8AC3E}">
        <p14:creationId xmlns:p14="http://schemas.microsoft.com/office/powerpoint/2010/main" val="283155455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FC417-539D-4356-9D17-FBDEF583805D}"/>
              </a:ext>
            </a:extLst>
          </p:cNvPr>
          <p:cNvSpPr>
            <a:spLocks noGrp="1"/>
          </p:cNvSpPr>
          <p:nvPr>
            <p:ph type="title"/>
          </p:nvPr>
        </p:nvSpPr>
        <p:spPr>
          <a:xfrm>
            <a:off x="487991" y="188640"/>
            <a:ext cx="8229600" cy="1066800"/>
          </a:xfrm>
        </p:spPr>
        <p:txBody>
          <a:bodyPr>
            <a:normAutofit/>
          </a:bodyPr>
          <a:lstStyle/>
          <a:p>
            <a:r>
              <a:rPr lang="en-GB" b="1" dirty="0"/>
              <a:t>Positivism</a:t>
            </a:r>
          </a:p>
        </p:txBody>
      </p:sp>
      <p:sp>
        <p:nvSpPr>
          <p:cNvPr id="3" name="Content Placeholder 2">
            <a:extLst>
              <a:ext uri="{FF2B5EF4-FFF2-40B4-BE49-F238E27FC236}">
                <a16:creationId xmlns:a16="http://schemas.microsoft.com/office/drawing/2014/main" id="{2C40F492-B904-4047-B82D-EB33AE628613}"/>
              </a:ext>
            </a:extLst>
          </p:cNvPr>
          <p:cNvSpPr>
            <a:spLocks noGrp="1"/>
          </p:cNvSpPr>
          <p:nvPr>
            <p:ph idx="1"/>
          </p:nvPr>
        </p:nvSpPr>
        <p:spPr>
          <a:xfrm>
            <a:off x="499732" y="1412776"/>
            <a:ext cx="8229600" cy="4325112"/>
          </a:xfrm>
        </p:spPr>
        <p:txBody>
          <a:bodyPr>
            <a:noAutofit/>
          </a:bodyPr>
          <a:lstStyle/>
          <a:p>
            <a:r>
              <a:rPr lang="en-GB" sz="2400" dirty="0"/>
              <a:t>This philosophical paradigm is of the assumption that the social and the natural world can be studied using a similar approach, thereby, providing explanations of a causal nature (Mertens, 2005). </a:t>
            </a:r>
          </a:p>
          <a:p>
            <a:pPr marL="0" indent="0">
              <a:buNone/>
            </a:pPr>
            <a:endParaRPr lang="en-GB" sz="2400" dirty="0"/>
          </a:p>
          <a:p>
            <a:r>
              <a:rPr lang="en-GB" sz="2400" dirty="0"/>
              <a:t>Positivists engage in observing and measuring concepts with the intention of evaluating and  predicting their outcomes, </a:t>
            </a:r>
          </a:p>
          <a:p>
            <a:r>
              <a:rPr lang="en-GB" sz="2400" dirty="0"/>
              <a:t>Thus achieving an objective reality independent of being influenced by the study participants (O'Leary, 2004; Mark, 2010). </a:t>
            </a:r>
          </a:p>
        </p:txBody>
      </p:sp>
    </p:spTree>
    <p:extLst>
      <p:ext uri="{BB962C8B-B14F-4D97-AF65-F5344CB8AC3E}">
        <p14:creationId xmlns:p14="http://schemas.microsoft.com/office/powerpoint/2010/main" val="341715766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C2B2A-3032-45BA-B9A9-49B6503C8621}"/>
              </a:ext>
            </a:extLst>
          </p:cNvPr>
          <p:cNvSpPr>
            <a:spLocks noGrp="1"/>
          </p:cNvSpPr>
          <p:nvPr>
            <p:ph type="title"/>
          </p:nvPr>
        </p:nvSpPr>
        <p:spPr>
          <a:xfrm>
            <a:off x="493789" y="127264"/>
            <a:ext cx="8229600" cy="1066800"/>
          </a:xfrm>
        </p:spPr>
        <p:txBody>
          <a:bodyPr/>
          <a:lstStyle/>
          <a:p>
            <a:pPr algn="ctr"/>
            <a:r>
              <a:rPr lang="en-GB" b="1" dirty="0">
                <a:solidFill>
                  <a:schemeClr val="tx1"/>
                </a:solidFill>
              </a:rPr>
              <a:t>Positivism</a:t>
            </a:r>
          </a:p>
        </p:txBody>
      </p:sp>
      <p:sp>
        <p:nvSpPr>
          <p:cNvPr id="3" name="Content Placeholder 2">
            <a:extLst>
              <a:ext uri="{FF2B5EF4-FFF2-40B4-BE49-F238E27FC236}">
                <a16:creationId xmlns:a16="http://schemas.microsoft.com/office/drawing/2014/main" id="{0AB596D5-3556-4F32-B3B5-25980BFF25C6}"/>
              </a:ext>
            </a:extLst>
          </p:cNvPr>
          <p:cNvSpPr>
            <a:spLocks noGrp="1"/>
          </p:cNvSpPr>
          <p:nvPr>
            <p:ph idx="1"/>
          </p:nvPr>
        </p:nvSpPr>
        <p:spPr>
          <a:xfrm>
            <a:off x="493789" y="1412776"/>
            <a:ext cx="8229600" cy="4325112"/>
          </a:xfrm>
        </p:spPr>
        <p:txBody>
          <a:bodyPr>
            <a:normAutofit fontScale="85000" lnSpcReduction="20000"/>
          </a:bodyPr>
          <a:lstStyle/>
          <a:p>
            <a:r>
              <a:rPr lang="en-GB" dirty="0"/>
              <a:t>Positivists use a deductive research approach (top-down approach), which is an objective way of solving research problems (</a:t>
            </a:r>
            <a:r>
              <a:rPr lang="en-GB" dirty="0" err="1"/>
              <a:t>Feilzer</a:t>
            </a:r>
            <a:r>
              <a:rPr lang="en-GB" dirty="0"/>
              <a:t>, 2010; Mark, 2010). </a:t>
            </a:r>
          </a:p>
          <a:p>
            <a:pPr marL="0" indent="0">
              <a:buNone/>
            </a:pPr>
            <a:endParaRPr lang="en-GB" dirty="0"/>
          </a:p>
          <a:p>
            <a:r>
              <a:rPr lang="en-GB" dirty="0"/>
              <a:t>The positivist paradigm mostly aligns with the </a:t>
            </a:r>
            <a:r>
              <a:rPr lang="en-GB" b="1" dirty="0"/>
              <a:t>quantitative methodological approach</a:t>
            </a:r>
            <a:r>
              <a:rPr lang="en-GB" dirty="0"/>
              <a:t>, which involves the collection of factual data to explore the associations between these facts and how they agree with the findings of other existing research (Mackenzie and Knipe, 2006).</a:t>
            </a:r>
          </a:p>
        </p:txBody>
      </p:sp>
    </p:spTree>
    <p:extLst>
      <p:ext uri="{BB962C8B-B14F-4D97-AF65-F5344CB8AC3E}">
        <p14:creationId xmlns:p14="http://schemas.microsoft.com/office/powerpoint/2010/main" val="185994398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9447C2-EEBF-4DF9-BCFE-7DAB7B21E24A}"/>
              </a:ext>
            </a:extLst>
          </p:cNvPr>
          <p:cNvSpPr>
            <a:spLocks noGrp="1"/>
          </p:cNvSpPr>
          <p:nvPr>
            <p:ph type="title"/>
          </p:nvPr>
        </p:nvSpPr>
        <p:spPr>
          <a:xfrm>
            <a:off x="510363" y="0"/>
            <a:ext cx="8229600" cy="1066800"/>
          </a:xfrm>
        </p:spPr>
        <p:txBody>
          <a:bodyPr/>
          <a:lstStyle/>
          <a:p>
            <a:pPr algn="ctr"/>
            <a:r>
              <a:rPr lang="en-GB" b="1" dirty="0">
                <a:solidFill>
                  <a:schemeClr val="tx1"/>
                </a:solidFill>
              </a:rPr>
              <a:t>Interpretivism</a:t>
            </a:r>
          </a:p>
        </p:txBody>
      </p:sp>
      <p:sp>
        <p:nvSpPr>
          <p:cNvPr id="3" name="Content Placeholder 2">
            <a:extLst>
              <a:ext uri="{FF2B5EF4-FFF2-40B4-BE49-F238E27FC236}">
                <a16:creationId xmlns:a16="http://schemas.microsoft.com/office/drawing/2014/main" id="{9D4E58C7-BCEA-42B1-A112-C4DBD776E398}"/>
              </a:ext>
            </a:extLst>
          </p:cNvPr>
          <p:cNvSpPr>
            <a:spLocks noGrp="1"/>
          </p:cNvSpPr>
          <p:nvPr>
            <p:ph idx="1"/>
          </p:nvPr>
        </p:nvSpPr>
        <p:spPr>
          <a:xfrm>
            <a:off x="510363" y="1268760"/>
            <a:ext cx="8229600" cy="4968552"/>
          </a:xfrm>
        </p:spPr>
        <p:txBody>
          <a:bodyPr>
            <a:normAutofit fontScale="77500" lnSpcReduction="20000"/>
          </a:bodyPr>
          <a:lstStyle/>
          <a:p>
            <a:r>
              <a:rPr lang="en-GB" dirty="0"/>
              <a:t>Interpretivism, also known as </a:t>
            </a:r>
            <a:r>
              <a:rPr lang="en-GB" b="1" dirty="0"/>
              <a:t>constructivism or subjectivism</a:t>
            </a:r>
            <a:r>
              <a:rPr lang="en-GB" dirty="0"/>
              <a:t>, is an approach to research that involves the intention to understand peoples’ life experiences (Cohen and Manion, 1994; Mark, 2010).</a:t>
            </a:r>
          </a:p>
          <a:p>
            <a:pPr marL="109728" indent="0">
              <a:buNone/>
            </a:pPr>
            <a:r>
              <a:rPr lang="en-GB" dirty="0"/>
              <a:t> </a:t>
            </a:r>
          </a:p>
          <a:p>
            <a:r>
              <a:rPr lang="en-GB" dirty="0"/>
              <a:t>It involves the ability to be able to socially construct reality (Mertens, 2005; Mark, 2010).</a:t>
            </a:r>
          </a:p>
          <a:p>
            <a:pPr marL="109728" indent="0">
              <a:buNone/>
            </a:pPr>
            <a:endParaRPr lang="en-GB" dirty="0"/>
          </a:p>
          <a:p>
            <a:r>
              <a:rPr lang="en-GB" dirty="0"/>
              <a:t>Interpretivists rely on the participants’ perception of the topic being studied, since people’s experiences and the way they perceive things differs from one another, which is mainly due to socialisation (people’s background) (Creswell, 2003). </a:t>
            </a:r>
          </a:p>
        </p:txBody>
      </p:sp>
    </p:spTree>
    <p:extLst>
      <p:ext uri="{BB962C8B-B14F-4D97-AF65-F5344CB8AC3E}">
        <p14:creationId xmlns:p14="http://schemas.microsoft.com/office/powerpoint/2010/main" val="104073154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AFD79A-5F7D-4823-BFAC-EB4583F50756}"/>
              </a:ext>
            </a:extLst>
          </p:cNvPr>
          <p:cNvSpPr>
            <a:spLocks noGrp="1"/>
          </p:cNvSpPr>
          <p:nvPr>
            <p:ph type="title"/>
          </p:nvPr>
        </p:nvSpPr>
        <p:spPr>
          <a:xfrm>
            <a:off x="683568" y="158577"/>
            <a:ext cx="8229600" cy="1066800"/>
          </a:xfrm>
        </p:spPr>
        <p:txBody>
          <a:bodyPr/>
          <a:lstStyle/>
          <a:p>
            <a:pPr algn="ctr"/>
            <a:r>
              <a:rPr lang="en-GB" b="1" dirty="0">
                <a:solidFill>
                  <a:schemeClr val="tx1"/>
                </a:solidFill>
              </a:rPr>
              <a:t>Interpretivism</a:t>
            </a:r>
          </a:p>
        </p:txBody>
      </p:sp>
      <p:sp>
        <p:nvSpPr>
          <p:cNvPr id="3" name="Content Placeholder 2">
            <a:extLst>
              <a:ext uri="{FF2B5EF4-FFF2-40B4-BE49-F238E27FC236}">
                <a16:creationId xmlns:a16="http://schemas.microsoft.com/office/drawing/2014/main" id="{E66FEA52-5B9A-4CDF-A99E-EACBC14AFD45}"/>
              </a:ext>
            </a:extLst>
          </p:cNvPr>
          <p:cNvSpPr>
            <a:spLocks noGrp="1"/>
          </p:cNvSpPr>
          <p:nvPr>
            <p:ph idx="1"/>
          </p:nvPr>
        </p:nvSpPr>
        <p:spPr>
          <a:xfrm>
            <a:off x="457200" y="1340768"/>
            <a:ext cx="8229600" cy="4909864"/>
          </a:xfrm>
        </p:spPr>
        <p:txBody>
          <a:bodyPr>
            <a:normAutofit fontScale="77500" lnSpcReduction="20000"/>
          </a:bodyPr>
          <a:lstStyle/>
          <a:p>
            <a:r>
              <a:rPr lang="en-GB" dirty="0"/>
              <a:t>Interpretivists use an inductive approach (bottom-up approach) to generate or develop a theory during a research process (Creswell, 2003).</a:t>
            </a:r>
          </a:p>
          <a:p>
            <a:endParaRPr lang="en-GB" dirty="0"/>
          </a:p>
          <a:p>
            <a:r>
              <a:rPr lang="en-GB" dirty="0"/>
              <a:t>The interpretivists’ paradigm, although applicable to quantitative approach, mostly aligns with the </a:t>
            </a:r>
            <a:r>
              <a:rPr lang="en-GB" b="1" dirty="0"/>
              <a:t>qualitative methodological approach or the mixed methodological approach</a:t>
            </a:r>
            <a:r>
              <a:rPr lang="en-GB" dirty="0"/>
              <a:t> that involves the combination of both the qualitative and quantitative methods to complement and support their findings </a:t>
            </a:r>
          </a:p>
          <a:p>
            <a:pPr marL="109728" indent="0">
              <a:buNone/>
            </a:pPr>
            <a:r>
              <a:rPr lang="en-GB" dirty="0"/>
              <a:t>                                  </a:t>
            </a:r>
          </a:p>
          <a:p>
            <a:pPr marL="109728" indent="0">
              <a:buNone/>
            </a:pPr>
            <a:r>
              <a:rPr lang="en-GB" dirty="0"/>
              <a:t>                                           (Mackenzie and Knipe, 2006).</a:t>
            </a:r>
          </a:p>
        </p:txBody>
      </p:sp>
    </p:spTree>
    <p:extLst>
      <p:ext uri="{BB962C8B-B14F-4D97-AF65-F5344CB8AC3E}">
        <p14:creationId xmlns:p14="http://schemas.microsoft.com/office/powerpoint/2010/main" val="116958076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C3870-0AD2-D463-51E9-F919FA56F56D}"/>
              </a:ext>
            </a:extLst>
          </p:cNvPr>
          <p:cNvSpPr>
            <a:spLocks noGrp="1"/>
          </p:cNvSpPr>
          <p:nvPr>
            <p:ph type="title"/>
          </p:nvPr>
        </p:nvSpPr>
        <p:spPr>
          <a:xfrm>
            <a:off x="611560" y="154664"/>
            <a:ext cx="8229600" cy="1066800"/>
          </a:xfrm>
        </p:spPr>
        <p:txBody>
          <a:bodyPr/>
          <a:lstStyle/>
          <a:p>
            <a:pPr algn="ctr"/>
            <a:r>
              <a:rPr lang="en-GB" b="1" dirty="0">
                <a:solidFill>
                  <a:schemeClr val="tx1"/>
                </a:solidFill>
              </a:rPr>
              <a:t>Pragmatism</a:t>
            </a:r>
          </a:p>
        </p:txBody>
      </p:sp>
      <p:sp>
        <p:nvSpPr>
          <p:cNvPr id="3" name="Content Placeholder 2">
            <a:extLst>
              <a:ext uri="{FF2B5EF4-FFF2-40B4-BE49-F238E27FC236}">
                <a16:creationId xmlns:a16="http://schemas.microsoft.com/office/drawing/2014/main" id="{2D92BB36-AC55-4D50-193C-FC98DD6C0FEB}"/>
              </a:ext>
            </a:extLst>
          </p:cNvPr>
          <p:cNvSpPr>
            <a:spLocks noGrp="1"/>
          </p:cNvSpPr>
          <p:nvPr>
            <p:ph idx="1"/>
          </p:nvPr>
        </p:nvSpPr>
        <p:spPr>
          <a:xfrm>
            <a:off x="457200" y="1484784"/>
            <a:ext cx="8229600" cy="4325112"/>
          </a:xfrm>
        </p:spPr>
        <p:txBody>
          <a:bodyPr>
            <a:normAutofit fontScale="92500" lnSpcReduction="10000"/>
          </a:bodyPr>
          <a:lstStyle/>
          <a:p>
            <a:pPr>
              <a:buClrTx/>
            </a:pPr>
            <a:r>
              <a:rPr lang="en-GB" sz="2400" dirty="0"/>
              <a:t>Pragmatism is a paradigm that provides the fundamental theoretical framework for the </a:t>
            </a:r>
            <a:r>
              <a:rPr lang="en-GB" sz="2400" b="1" dirty="0"/>
              <a:t>mixed-methods approach</a:t>
            </a:r>
            <a:r>
              <a:rPr lang="en-GB" sz="2400" dirty="0"/>
              <a:t>, where two traditional perspectives (positivist and interpretivist) are combined to achieve a better understanding (</a:t>
            </a:r>
            <a:r>
              <a:rPr lang="en-GB" sz="2400" dirty="0" err="1"/>
              <a:t>Tashakkori</a:t>
            </a:r>
            <a:r>
              <a:rPr lang="en-GB" sz="2400" dirty="0"/>
              <a:t> and Teddlie, 2003).</a:t>
            </a:r>
          </a:p>
          <a:p>
            <a:pPr marL="109728" indent="0">
              <a:buNone/>
            </a:pPr>
            <a:endParaRPr lang="en-GB" sz="2400" dirty="0"/>
          </a:p>
          <a:p>
            <a:pPr>
              <a:buClrTx/>
            </a:pPr>
            <a:r>
              <a:rPr lang="en-GB" sz="2400" dirty="0"/>
              <a:t>Pragmatism involves the combination of different worldviews and assumptions that incorporate different data collection and analysis techniques (Creswell, 2003).</a:t>
            </a:r>
          </a:p>
          <a:p>
            <a:pPr marL="109728" indent="0">
              <a:buClrTx/>
              <a:buNone/>
            </a:pPr>
            <a:endParaRPr lang="en-GB" sz="2400" dirty="0"/>
          </a:p>
          <a:p>
            <a:pPr>
              <a:buClrTx/>
            </a:pPr>
            <a:r>
              <a:rPr lang="en-GB" sz="2400" dirty="0"/>
              <a:t>Therefore, pragmatics utilises both the </a:t>
            </a:r>
            <a:r>
              <a:rPr lang="en-GB" sz="2400" b="1" dirty="0"/>
              <a:t>qualitative and quantitative</a:t>
            </a:r>
            <a:r>
              <a:rPr lang="en-GB" sz="2400" dirty="0"/>
              <a:t> mode of data collection to achieve its research objective (Creswell, 2007).</a:t>
            </a:r>
          </a:p>
        </p:txBody>
      </p:sp>
    </p:spTree>
    <p:extLst>
      <p:ext uri="{BB962C8B-B14F-4D97-AF65-F5344CB8AC3E}">
        <p14:creationId xmlns:p14="http://schemas.microsoft.com/office/powerpoint/2010/main" val="102647389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E928F-C23A-4CAB-ADD5-9D1E9F69285F}"/>
              </a:ext>
            </a:extLst>
          </p:cNvPr>
          <p:cNvSpPr txBox="1">
            <a:spLocks noGrp="1"/>
          </p:cNvSpPr>
          <p:nvPr>
            <p:ph type="title"/>
          </p:nvPr>
        </p:nvSpPr>
        <p:spPr>
          <a:xfrm>
            <a:off x="515268" y="188640"/>
            <a:ext cx="8229600" cy="1066800"/>
          </a:xfrm>
        </p:spPr>
        <p:txBody>
          <a:bodyPr>
            <a:normAutofit/>
          </a:bodyPr>
          <a:lstStyle/>
          <a:p>
            <a:pPr lvl="0" algn="ctr"/>
            <a:r>
              <a:rPr lang="en-GB" sz="3600" b="1" dirty="0">
                <a:solidFill>
                  <a:schemeClr val="tx1"/>
                </a:solidFill>
              </a:rPr>
              <a:t>Research methodology Philosophy </a:t>
            </a:r>
          </a:p>
        </p:txBody>
      </p:sp>
      <p:sp>
        <p:nvSpPr>
          <p:cNvPr id="3" name="Content Placeholder 2">
            <a:extLst>
              <a:ext uri="{FF2B5EF4-FFF2-40B4-BE49-F238E27FC236}">
                <a16:creationId xmlns:a16="http://schemas.microsoft.com/office/drawing/2014/main" id="{900C64E7-E2B9-4D27-A600-862B24BB6ACD}"/>
              </a:ext>
            </a:extLst>
          </p:cNvPr>
          <p:cNvSpPr txBox="1">
            <a:spLocks noGrp="1"/>
          </p:cNvSpPr>
          <p:nvPr>
            <p:ph idx="1"/>
          </p:nvPr>
        </p:nvSpPr>
        <p:spPr>
          <a:xfrm>
            <a:off x="525711" y="1340768"/>
            <a:ext cx="8229600" cy="4325112"/>
          </a:xfrm>
        </p:spPr>
        <p:txBody>
          <a:bodyPr>
            <a:normAutofit fontScale="85000" lnSpcReduction="20000"/>
          </a:bodyPr>
          <a:lstStyle/>
          <a:p>
            <a:pPr lvl="0"/>
            <a:r>
              <a:rPr lang="en-GB" b="1" dirty="0"/>
              <a:t>Positivism</a:t>
            </a:r>
            <a:r>
              <a:rPr lang="en-GB" dirty="0"/>
              <a:t> : philosophical system that recognises anything that can be scientifically verified or which is capable of logical or mathematical proof – quantitative research- objectivity reality </a:t>
            </a:r>
          </a:p>
          <a:p>
            <a:pPr marL="109728" lvl="0" indent="0">
              <a:buNone/>
            </a:pPr>
            <a:endParaRPr lang="en-GB" dirty="0"/>
          </a:p>
          <a:p>
            <a:pPr lvl="0"/>
            <a:r>
              <a:rPr lang="en-GB" b="1" dirty="0"/>
              <a:t>Interpretivism</a:t>
            </a:r>
            <a:r>
              <a:rPr lang="en-GB" dirty="0"/>
              <a:t> – a philosophical system which accepts that human beings may interpret their own environment and themselves in their own way.</a:t>
            </a:r>
          </a:p>
          <a:p>
            <a:pPr lvl="0"/>
            <a:r>
              <a:rPr lang="en-GB" dirty="0"/>
              <a:t>Therefore reality is not an objective and externally defined construct- qualitative research- subjective reality</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A9CA0-8B13-1F74-35DC-BF3CB6D5B97E}"/>
              </a:ext>
            </a:extLst>
          </p:cNvPr>
          <p:cNvSpPr>
            <a:spLocks noGrp="1"/>
          </p:cNvSpPr>
          <p:nvPr>
            <p:ph type="title"/>
          </p:nvPr>
        </p:nvSpPr>
        <p:spPr>
          <a:xfrm>
            <a:off x="469776" y="2348880"/>
            <a:ext cx="8204448" cy="720080"/>
          </a:xfrm>
        </p:spPr>
        <p:txBody>
          <a:bodyPr>
            <a:normAutofit/>
          </a:bodyPr>
          <a:lstStyle/>
          <a:p>
            <a:pPr algn="ctr"/>
            <a:r>
              <a:rPr lang="en-GB" i="1" dirty="0"/>
              <a:t>In summary</a:t>
            </a:r>
          </a:p>
        </p:txBody>
      </p:sp>
    </p:spTree>
    <p:extLst>
      <p:ext uri="{BB962C8B-B14F-4D97-AF65-F5344CB8AC3E}">
        <p14:creationId xmlns:p14="http://schemas.microsoft.com/office/powerpoint/2010/main" val="30922667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82025" y="1093253"/>
            <a:ext cx="8810890" cy="5544616"/>
          </a:xfrm>
          <a:prstGeom prst="rect">
            <a:avLst/>
          </a:prstGeom>
        </p:spPr>
      </p:pic>
      <p:sp>
        <p:nvSpPr>
          <p:cNvPr id="5" name="Title 1">
            <a:extLst>
              <a:ext uri="{FF2B5EF4-FFF2-40B4-BE49-F238E27FC236}">
                <a16:creationId xmlns:a16="http://schemas.microsoft.com/office/drawing/2014/main" id="{3498B8C4-2664-40ED-9C0C-D32C251BD89A}"/>
              </a:ext>
            </a:extLst>
          </p:cNvPr>
          <p:cNvSpPr txBox="1">
            <a:spLocks/>
          </p:cNvSpPr>
          <p:nvPr/>
        </p:nvSpPr>
        <p:spPr>
          <a:xfrm>
            <a:off x="354483" y="220131"/>
            <a:ext cx="8229600" cy="1066800"/>
          </a:xfrm>
          <a:prstGeom prst="rect">
            <a:avLst/>
          </a:prstGeom>
        </p:spPr>
        <p:txBody>
          <a:bodyPr vert="horz" anchor="ctr">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r>
              <a:rPr lang="en-GB" b="1" dirty="0">
                <a:solidFill>
                  <a:schemeClr val="tx1"/>
                </a:solidFill>
              </a:rPr>
              <a:t>Methodology</a:t>
            </a:r>
          </a:p>
        </p:txBody>
      </p:sp>
    </p:spTree>
    <p:extLst>
      <p:ext uri="{BB962C8B-B14F-4D97-AF65-F5344CB8AC3E}">
        <p14:creationId xmlns:p14="http://schemas.microsoft.com/office/powerpoint/2010/main" val="345582296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36C101-7DAB-4123-37A0-DDA059A3FF1E}"/>
              </a:ext>
            </a:extLst>
          </p:cNvPr>
          <p:cNvSpPr>
            <a:spLocks noGrp="1"/>
          </p:cNvSpPr>
          <p:nvPr>
            <p:ph type="title"/>
          </p:nvPr>
        </p:nvSpPr>
        <p:spPr/>
        <p:txBody>
          <a:bodyPr/>
          <a:lstStyle/>
          <a:p>
            <a:pPr algn="ctr"/>
            <a:r>
              <a:rPr lang="en-GB" b="1" dirty="0">
                <a:solidFill>
                  <a:schemeClr val="tx1"/>
                </a:solidFill>
              </a:rPr>
              <a:t>Summary: Activity</a:t>
            </a:r>
          </a:p>
        </p:txBody>
      </p:sp>
      <p:sp>
        <p:nvSpPr>
          <p:cNvPr id="3" name="Content Placeholder 2">
            <a:extLst>
              <a:ext uri="{FF2B5EF4-FFF2-40B4-BE49-F238E27FC236}">
                <a16:creationId xmlns:a16="http://schemas.microsoft.com/office/drawing/2014/main" id="{767D02E8-8FDA-6B17-6935-377C60D4F2DF}"/>
              </a:ext>
            </a:extLst>
          </p:cNvPr>
          <p:cNvSpPr>
            <a:spLocks noGrp="1"/>
          </p:cNvSpPr>
          <p:nvPr>
            <p:ph idx="1"/>
          </p:nvPr>
        </p:nvSpPr>
        <p:spPr/>
        <p:txBody>
          <a:bodyPr/>
          <a:lstStyle/>
          <a:p>
            <a:pPr marL="109728" indent="0">
              <a:buNone/>
            </a:pPr>
            <a:r>
              <a:rPr lang="en-GB" sz="2400" dirty="0">
                <a:latin typeface="Arial" panose="020B0604020202020204" pitchFamily="34" charset="0"/>
                <a:cs typeface="Arial" panose="020B0604020202020204" pitchFamily="34" charset="0"/>
              </a:rPr>
              <a:t>Watch the video below then discuss</a:t>
            </a:r>
          </a:p>
          <a:p>
            <a:pPr marL="109728" indent="0">
              <a:buNone/>
            </a:pPr>
            <a:endParaRPr lang="en-GB" sz="2400" dirty="0">
              <a:latin typeface="Arial" panose="020B0604020202020204" pitchFamily="34" charset="0"/>
              <a:cs typeface="Arial" panose="020B0604020202020204" pitchFamily="34" charset="0"/>
            </a:endParaRPr>
          </a:p>
          <a:p>
            <a:pPr marL="109728" indent="0">
              <a:buNone/>
            </a:pP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https://www.youtube.com/watch?v=hkcqGU7l_zU</a:t>
            </a:r>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pPr marL="109728" indent="0">
              <a:buNone/>
            </a:pPr>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pPr marL="109728" indent="0" algn="ctr">
              <a:buNone/>
            </a:pPr>
            <a:r>
              <a:rPr lang="en-GB" sz="2400" b="1" dirty="0">
                <a:latin typeface="Arial" panose="020B0604020202020204" pitchFamily="34" charset="0"/>
                <a:cs typeface="Arial" panose="020B0604020202020204" pitchFamily="34" charset="0"/>
              </a:rPr>
              <a:t>Feedback your findings to the whole class</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2941932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A9CA0-8B13-1F74-35DC-BF3CB6D5B97E}"/>
              </a:ext>
            </a:extLst>
          </p:cNvPr>
          <p:cNvSpPr>
            <a:spLocks noGrp="1"/>
          </p:cNvSpPr>
          <p:nvPr>
            <p:ph type="title"/>
          </p:nvPr>
        </p:nvSpPr>
        <p:spPr>
          <a:xfrm>
            <a:off x="469776" y="2348880"/>
            <a:ext cx="8204448" cy="720080"/>
          </a:xfrm>
        </p:spPr>
        <p:txBody>
          <a:bodyPr>
            <a:normAutofit fontScale="90000"/>
          </a:bodyPr>
          <a:lstStyle/>
          <a:p>
            <a:pPr algn="ctr"/>
            <a:r>
              <a:rPr lang="en-GB" i="1" dirty="0"/>
              <a:t>What are deductive and inductive approaches?</a:t>
            </a:r>
          </a:p>
        </p:txBody>
      </p:sp>
      <p:pic>
        <p:nvPicPr>
          <p:cNvPr id="4" name="Picture 3" descr="A picture containing vector graphics&#10;&#10;Description automatically generated">
            <a:extLst>
              <a:ext uri="{FF2B5EF4-FFF2-40B4-BE49-F238E27FC236}">
                <a16:creationId xmlns:a16="http://schemas.microsoft.com/office/drawing/2014/main" id="{92D700FC-BDB8-E030-77E8-4C43A0FC51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07049" y="3789040"/>
            <a:ext cx="1731196" cy="1899435"/>
          </a:xfrm>
          <a:prstGeom prst="rect">
            <a:avLst/>
          </a:prstGeom>
        </p:spPr>
      </p:pic>
    </p:spTree>
    <p:extLst>
      <p:ext uri="{BB962C8B-B14F-4D97-AF65-F5344CB8AC3E}">
        <p14:creationId xmlns:p14="http://schemas.microsoft.com/office/powerpoint/2010/main" val="415322918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43352-9BEA-45AA-ACDE-B6B9469D345A}"/>
              </a:ext>
            </a:extLst>
          </p:cNvPr>
          <p:cNvSpPr>
            <a:spLocks noGrp="1"/>
          </p:cNvSpPr>
          <p:nvPr>
            <p:ph type="title"/>
          </p:nvPr>
        </p:nvSpPr>
        <p:spPr>
          <a:xfrm>
            <a:off x="628650" y="422"/>
            <a:ext cx="7886700" cy="994169"/>
          </a:xfrm>
        </p:spPr>
        <p:txBody>
          <a:bodyPr/>
          <a:lstStyle/>
          <a:p>
            <a:pPr algn="ctr"/>
            <a:r>
              <a:rPr lang="en-GB" sz="3300" b="1" dirty="0">
                <a:latin typeface="Arial" panose="020B0604020202020204" pitchFamily="34" charset="0"/>
                <a:cs typeface="Arial" panose="020B0604020202020204" pitchFamily="34" charset="0"/>
              </a:rPr>
              <a:t>Deductive research approach </a:t>
            </a:r>
            <a:endParaRPr lang="en-GB" dirty="0"/>
          </a:p>
        </p:txBody>
      </p:sp>
      <p:sp>
        <p:nvSpPr>
          <p:cNvPr id="3" name="Content Placeholder 2">
            <a:extLst>
              <a:ext uri="{FF2B5EF4-FFF2-40B4-BE49-F238E27FC236}">
                <a16:creationId xmlns:a16="http://schemas.microsoft.com/office/drawing/2014/main" id="{8B0F20EC-9D8C-42E1-955A-A070E3299297}"/>
              </a:ext>
            </a:extLst>
          </p:cNvPr>
          <p:cNvSpPr>
            <a:spLocks noGrp="1"/>
          </p:cNvSpPr>
          <p:nvPr>
            <p:ph idx="1"/>
          </p:nvPr>
        </p:nvSpPr>
        <p:spPr>
          <a:xfrm>
            <a:off x="628650" y="908720"/>
            <a:ext cx="8352928" cy="4896544"/>
          </a:xfrm>
        </p:spPr>
        <p:txBody>
          <a:bodyPr>
            <a:noAutofit/>
          </a:bodyPr>
          <a:lstStyle/>
          <a:p>
            <a:r>
              <a:rPr lang="en-GB" sz="2000" dirty="0">
                <a:latin typeface="Arial" panose="020B0604020202020204" pitchFamily="34" charset="0"/>
                <a:cs typeface="Arial" panose="020B0604020202020204" pitchFamily="34" charset="0"/>
              </a:rPr>
              <a:t>There are two broad methods of logical reasoning  called the </a:t>
            </a:r>
            <a:r>
              <a:rPr lang="en-GB" sz="2000" b="1" dirty="0">
                <a:latin typeface="Arial" panose="020B0604020202020204" pitchFamily="34" charset="0"/>
                <a:cs typeface="Arial" panose="020B0604020202020204" pitchFamily="34" charset="0"/>
              </a:rPr>
              <a:t>deductive and inductive approaches.</a:t>
            </a:r>
          </a:p>
          <a:p>
            <a:endParaRPr lang="en-GB" sz="2000" dirty="0">
              <a:latin typeface="Arial" panose="020B0604020202020204" pitchFamily="34" charset="0"/>
              <a:cs typeface="Arial" panose="020B0604020202020204" pitchFamily="34" charset="0"/>
            </a:endParaRPr>
          </a:p>
          <a:p>
            <a:r>
              <a:rPr lang="en-GB" sz="2000" b="1" dirty="0">
                <a:latin typeface="Arial" panose="020B0604020202020204" pitchFamily="34" charset="0"/>
                <a:cs typeface="Arial" panose="020B0604020202020204" pitchFamily="34" charset="0"/>
              </a:rPr>
              <a:t>Deductive reasoning </a:t>
            </a:r>
            <a:r>
              <a:rPr lang="en-GB" sz="2000" dirty="0">
                <a:latin typeface="Arial" panose="020B0604020202020204" pitchFamily="34" charset="0"/>
                <a:cs typeface="Arial" panose="020B0604020202020204" pitchFamily="34" charset="0"/>
              </a:rPr>
              <a:t>works from the more general to the more specific. </a:t>
            </a:r>
          </a:p>
          <a:p>
            <a:r>
              <a:rPr lang="en-GB" sz="2000" dirty="0">
                <a:latin typeface="Arial" panose="020B0604020202020204" pitchFamily="34" charset="0"/>
                <a:cs typeface="Arial" panose="020B0604020202020204" pitchFamily="34" charset="0"/>
              </a:rPr>
              <a:t>Sometimes this is informally called a </a:t>
            </a:r>
            <a:r>
              <a:rPr lang="en-GB" sz="2000" b="1" dirty="0">
                <a:latin typeface="Arial" panose="020B0604020202020204" pitchFamily="34" charset="0"/>
                <a:cs typeface="Arial" panose="020B0604020202020204" pitchFamily="34" charset="0"/>
              </a:rPr>
              <a:t>“top-down” approach</a:t>
            </a:r>
            <a:r>
              <a:rPr lang="en-GB" sz="2000" dirty="0">
                <a:latin typeface="Arial" panose="020B0604020202020204" pitchFamily="34" charset="0"/>
                <a:cs typeface="Arial" panose="020B0604020202020204" pitchFamily="34" charset="0"/>
              </a:rPr>
              <a:t>. We might begin with thinking up a theory about our topic of interest. </a:t>
            </a:r>
          </a:p>
          <a:p>
            <a:r>
              <a:rPr lang="en-GB" sz="2000" dirty="0">
                <a:latin typeface="Arial" panose="020B0604020202020204" pitchFamily="34" charset="0"/>
                <a:cs typeface="Arial" panose="020B0604020202020204" pitchFamily="34" charset="0"/>
              </a:rPr>
              <a:t>We then narrow that down into more specific hypotheses that we can test.</a:t>
            </a:r>
          </a:p>
          <a:p>
            <a:r>
              <a:rPr lang="en-GB" sz="2000" dirty="0">
                <a:latin typeface="Arial" panose="020B0604020202020204" pitchFamily="34" charset="0"/>
                <a:cs typeface="Arial" panose="020B0604020202020204" pitchFamily="34" charset="0"/>
              </a:rPr>
              <a:t>We narrow down even further when we collect observations to address the hypotheses. This ultimately leads us to be able to test the hypotheses with specific data – a confirmation (or not) of our original theories.</a:t>
            </a:r>
          </a:p>
        </p:txBody>
      </p:sp>
    </p:spTree>
    <p:extLst>
      <p:ext uri="{BB962C8B-B14F-4D97-AF65-F5344CB8AC3E}">
        <p14:creationId xmlns:p14="http://schemas.microsoft.com/office/powerpoint/2010/main" val="294877797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7A79E-4CA3-4946-97C0-FC3513B64A43}"/>
              </a:ext>
            </a:extLst>
          </p:cNvPr>
          <p:cNvSpPr>
            <a:spLocks noGrp="1"/>
          </p:cNvSpPr>
          <p:nvPr>
            <p:ph type="title"/>
          </p:nvPr>
        </p:nvSpPr>
        <p:spPr>
          <a:xfrm>
            <a:off x="827584" y="116632"/>
            <a:ext cx="7631723" cy="833882"/>
          </a:xfrm>
        </p:spPr>
        <p:txBody>
          <a:bodyPr anchor="ctr">
            <a:normAutofit/>
          </a:bodyPr>
          <a:lstStyle/>
          <a:p>
            <a:pPr algn="ctr"/>
            <a:r>
              <a:rPr lang="en-GB" sz="3000" b="1" dirty="0">
                <a:latin typeface="Arial" panose="020B0604020202020204" pitchFamily="34" charset="0"/>
                <a:cs typeface="Arial" panose="020B0604020202020204" pitchFamily="34" charset="0"/>
              </a:rPr>
              <a:t>Deductive research approach </a:t>
            </a:r>
          </a:p>
        </p:txBody>
      </p:sp>
      <p:pic>
        <p:nvPicPr>
          <p:cNvPr id="5" name="Content Placeholder 4" descr="A screenshot of a computer&#10;&#10;Description automatically generated with low confidence">
            <a:extLst>
              <a:ext uri="{FF2B5EF4-FFF2-40B4-BE49-F238E27FC236}">
                <a16:creationId xmlns:a16="http://schemas.microsoft.com/office/drawing/2014/main" id="{938002C8-00FF-4D87-B28C-FAF8B906DE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1480" y="1700808"/>
            <a:ext cx="6841040" cy="3205292"/>
          </a:xfrm>
          <a:prstGeom prst="rect">
            <a:avLst/>
          </a:prstGeom>
        </p:spPr>
      </p:pic>
    </p:spTree>
    <p:extLst>
      <p:ext uri="{BB962C8B-B14F-4D97-AF65-F5344CB8AC3E}">
        <p14:creationId xmlns:p14="http://schemas.microsoft.com/office/powerpoint/2010/main" val="132547296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ED215-418E-48E4-88B3-E7C5CCD240CD}"/>
              </a:ext>
            </a:extLst>
          </p:cNvPr>
          <p:cNvSpPr>
            <a:spLocks noGrp="1"/>
          </p:cNvSpPr>
          <p:nvPr>
            <p:ph type="title"/>
          </p:nvPr>
        </p:nvSpPr>
        <p:spPr>
          <a:xfrm>
            <a:off x="478465" y="188640"/>
            <a:ext cx="8229600" cy="1066800"/>
          </a:xfrm>
        </p:spPr>
        <p:txBody>
          <a:bodyPr/>
          <a:lstStyle/>
          <a:p>
            <a:pPr algn="ctr"/>
            <a:r>
              <a:rPr lang="en-GB" b="1" dirty="0">
                <a:latin typeface="Arial" panose="020B0604020202020204" pitchFamily="34" charset="0"/>
                <a:cs typeface="Arial" panose="020B0604020202020204" pitchFamily="34" charset="0"/>
              </a:rPr>
              <a:t>Inductive research approach</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3FD9006-AF15-4105-A203-508CA9EA8969}"/>
              </a:ext>
            </a:extLst>
          </p:cNvPr>
          <p:cNvSpPr>
            <a:spLocks noGrp="1"/>
          </p:cNvSpPr>
          <p:nvPr>
            <p:ph idx="1"/>
          </p:nvPr>
        </p:nvSpPr>
        <p:spPr>
          <a:xfrm>
            <a:off x="478465" y="1412776"/>
            <a:ext cx="8229600" cy="4325112"/>
          </a:xfrm>
        </p:spPr>
        <p:txBody>
          <a:bodyPr>
            <a:normAutofit fontScale="85000" lnSpcReduction="20000"/>
          </a:bodyPr>
          <a:lstStyle/>
          <a:p>
            <a:r>
              <a:rPr lang="en-GB" b="1" dirty="0">
                <a:latin typeface="Arial" panose="020B0604020202020204" pitchFamily="34" charset="0"/>
                <a:cs typeface="Arial" panose="020B0604020202020204" pitchFamily="34" charset="0"/>
              </a:rPr>
              <a:t>Inductive approach </a:t>
            </a:r>
            <a:r>
              <a:rPr lang="en-GB" dirty="0">
                <a:latin typeface="Arial" panose="020B0604020202020204" pitchFamily="34" charset="0"/>
                <a:cs typeface="Arial" panose="020B0604020202020204" pitchFamily="34" charset="0"/>
              </a:rPr>
              <a:t>works the other way, moving from specific observations to broader generalizations and theories.</a:t>
            </a:r>
          </a:p>
          <a:p>
            <a:r>
              <a:rPr lang="en-GB" dirty="0">
                <a:latin typeface="Arial" panose="020B0604020202020204" pitchFamily="34" charset="0"/>
                <a:cs typeface="Arial" panose="020B0604020202020204" pitchFamily="34" charset="0"/>
              </a:rPr>
              <a:t> Informally, we sometimes call this a </a:t>
            </a:r>
            <a:r>
              <a:rPr lang="en-GB" b="1" dirty="0">
                <a:latin typeface="Arial" panose="020B0604020202020204" pitchFamily="34" charset="0"/>
                <a:cs typeface="Arial" panose="020B0604020202020204" pitchFamily="34" charset="0"/>
              </a:rPr>
              <a:t>“bottom up” approach</a:t>
            </a:r>
            <a:r>
              <a:rPr lang="en-GB" dirty="0">
                <a:latin typeface="Arial" panose="020B0604020202020204" pitchFamily="34" charset="0"/>
                <a:cs typeface="Arial" panose="020B0604020202020204" pitchFamily="34" charset="0"/>
              </a:rPr>
              <a:t> (please note that it’s “bottom up” and </a:t>
            </a:r>
            <a:r>
              <a:rPr lang="en-GB" i="1" dirty="0">
                <a:latin typeface="Arial" panose="020B0604020202020204" pitchFamily="34" charset="0"/>
                <a:cs typeface="Arial" panose="020B0604020202020204" pitchFamily="34" charset="0"/>
              </a:rPr>
              <a:t>not</a:t>
            </a:r>
            <a:r>
              <a:rPr lang="en-GB" dirty="0">
                <a:latin typeface="Arial" panose="020B0604020202020204" pitchFamily="34" charset="0"/>
                <a:cs typeface="Arial" panose="020B0604020202020204" pitchFamily="34" charset="0"/>
              </a:rPr>
              <a:t> “bottom</a:t>
            </a:r>
            <a:r>
              <a:rPr lang="en-GB" b="1" dirty="0">
                <a:latin typeface="Arial" panose="020B0604020202020204" pitchFamily="34" charset="0"/>
                <a:cs typeface="Arial" panose="020B0604020202020204" pitchFamily="34" charset="0"/>
              </a:rPr>
              <a:t>s</a:t>
            </a:r>
            <a:r>
              <a:rPr lang="en-GB" dirty="0">
                <a:latin typeface="Arial" panose="020B0604020202020204" pitchFamily="34" charset="0"/>
                <a:cs typeface="Arial" panose="020B0604020202020204" pitchFamily="34" charset="0"/>
              </a:rPr>
              <a:t> up”. </a:t>
            </a:r>
          </a:p>
          <a:p>
            <a:r>
              <a:rPr lang="en-GB" dirty="0">
                <a:latin typeface="Arial" panose="020B0604020202020204" pitchFamily="34" charset="0"/>
                <a:cs typeface="Arial" panose="020B0604020202020204" pitchFamily="34" charset="0"/>
              </a:rPr>
              <a:t>In inductive reasoning, we begin with specific observations and measures, begin to detect patterns and regularities, formulate some tentative hypotheses that we can explore, and finally end up developing some general conclusions or theories.</a:t>
            </a:r>
          </a:p>
        </p:txBody>
      </p:sp>
    </p:spTree>
    <p:extLst>
      <p:ext uri="{BB962C8B-B14F-4D97-AF65-F5344CB8AC3E}">
        <p14:creationId xmlns:p14="http://schemas.microsoft.com/office/powerpoint/2010/main" val="258874076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E6EFF-8D44-446B-B5E1-EBC1DC055D80}"/>
              </a:ext>
            </a:extLst>
          </p:cNvPr>
          <p:cNvSpPr>
            <a:spLocks noGrp="1"/>
          </p:cNvSpPr>
          <p:nvPr>
            <p:ph type="title"/>
          </p:nvPr>
        </p:nvSpPr>
        <p:spPr>
          <a:xfrm>
            <a:off x="756138" y="116632"/>
            <a:ext cx="7631723" cy="833882"/>
          </a:xfrm>
        </p:spPr>
        <p:txBody>
          <a:bodyPr anchor="ctr">
            <a:normAutofit fontScale="90000"/>
          </a:bodyPr>
          <a:lstStyle/>
          <a:p>
            <a:pPr algn="ctr"/>
            <a:r>
              <a:rPr lang="en-GB" b="1" dirty="0">
                <a:latin typeface="Arial" panose="020B0604020202020204" pitchFamily="34" charset="0"/>
                <a:cs typeface="Arial" panose="020B0604020202020204" pitchFamily="34" charset="0"/>
              </a:rPr>
              <a:t>Inductive research approach</a:t>
            </a:r>
            <a:endParaRPr lang="en-GB" dirty="0"/>
          </a:p>
        </p:txBody>
      </p:sp>
      <p:pic>
        <p:nvPicPr>
          <p:cNvPr id="5" name="Content Placeholder 4" descr="A screenshot of a computer&#10;&#10;Description automatically generated with low confidence">
            <a:extLst>
              <a:ext uri="{FF2B5EF4-FFF2-40B4-BE49-F238E27FC236}">
                <a16:creationId xmlns:a16="http://schemas.microsoft.com/office/drawing/2014/main" id="{A58D22C4-EE41-4AEC-93A3-66235C2A88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3410" y="1700808"/>
            <a:ext cx="6357177" cy="3332883"/>
          </a:xfrm>
          <a:prstGeom prst="rect">
            <a:avLst/>
          </a:prstGeom>
        </p:spPr>
      </p:pic>
    </p:spTree>
    <p:extLst>
      <p:ext uri="{BB962C8B-B14F-4D97-AF65-F5344CB8AC3E}">
        <p14:creationId xmlns:p14="http://schemas.microsoft.com/office/powerpoint/2010/main" val="369675902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srcRect l="1" t="996" r="804"/>
          <a:stretch/>
        </p:blipFill>
        <p:spPr>
          <a:xfrm>
            <a:off x="72482" y="332656"/>
            <a:ext cx="8999035" cy="5400600"/>
          </a:xfrm>
          <a:prstGeom prst="rect">
            <a:avLst/>
          </a:prstGeom>
        </p:spPr>
      </p:pic>
    </p:spTree>
    <p:extLst>
      <p:ext uri="{BB962C8B-B14F-4D97-AF65-F5344CB8AC3E}">
        <p14:creationId xmlns:p14="http://schemas.microsoft.com/office/powerpoint/2010/main" val="28390774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84437-9893-403E-8874-9DF265BE235E}"/>
              </a:ext>
            </a:extLst>
          </p:cNvPr>
          <p:cNvSpPr>
            <a:spLocks noGrp="1"/>
          </p:cNvSpPr>
          <p:nvPr>
            <p:ph type="title"/>
          </p:nvPr>
        </p:nvSpPr>
        <p:spPr>
          <a:xfrm>
            <a:off x="162146" y="188640"/>
            <a:ext cx="8819707" cy="994169"/>
          </a:xfrm>
        </p:spPr>
        <p:txBody>
          <a:bodyPr>
            <a:normAutofit/>
          </a:bodyPr>
          <a:lstStyle/>
          <a:p>
            <a:r>
              <a:rPr lang="en-GB" sz="3000" b="1" dirty="0">
                <a:latin typeface="Arial" panose="020B0604020202020204" pitchFamily="34" charset="0"/>
                <a:cs typeface="Arial" panose="020B0604020202020204" pitchFamily="34" charset="0"/>
              </a:rPr>
              <a:t>Inductive and Deductive Research Approach</a:t>
            </a:r>
            <a:endParaRPr lang="en-GB" sz="3000" b="1" dirty="0"/>
          </a:p>
        </p:txBody>
      </p:sp>
      <p:sp>
        <p:nvSpPr>
          <p:cNvPr id="3" name="Content Placeholder 2">
            <a:extLst>
              <a:ext uri="{FF2B5EF4-FFF2-40B4-BE49-F238E27FC236}">
                <a16:creationId xmlns:a16="http://schemas.microsoft.com/office/drawing/2014/main" id="{776D7853-4266-4722-BBCB-045824471067}"/>
              </a:ext>
            </a:extLst>
          </p:cNvPr>
          <p:cNvSpPr>
            <a:spLocks noGrp="1"/>
          </p:cNvSpPr>
          <p:nvPr>
            <p:ph idx="1"/>
          </p:nvPr>
        </p:nvSpPr>
        <p:spPr>
          <a:xfrm>
            <a:off x="628649" y="1340768"/>
            <a:ext cx="7886700" cy="4607258"/>
          </a:xfrm>
        </p:spPr>
        <p:txBody>
          <a:bodyPr>
            <a:normAutofit/>
          </a:bodyPr>
          <a:lstStyle/>
          <a:p>
            <a:pPr>
              <a:buFont typeface="Wingdings" panose="05000000000000000000" pitchFamily="2" charset="2"/>
              <a:buChar char="§"/>
            </a:pPr>
            <a:r>
              <a:rPr lang="en-GB" sz="2700" dirty="0">
                <a:latin typeface="Arial" panose="020B0604020202020204" pitchFamily="34" charset="0"/>
                <a:cs typeface="Arial" panose="020B0604020202020204" pitchFamily="34" charset="0"/>
              </a:rPr>
              <a:t>These two methods of reasoning have a very different “feel” to them when you are conducting research.</a:t>
            </a:r>
          </a:p>
          <a:p>
            <a:pPr>
              <a:buFont typeface="Wingdings" panose="05000000000000000000" pitchFamily="2" charset="2"/>
              <a:buChar char="§"/>
            </a:pPr>
            <a:r>
              <a:rPr lang="en-GB" sz="2700" dirty="0">
                <a:latin typeface="Arial" panose="020B0604020202020204" pitchFamily="34" charset="0"/>
                <a:cs typeface="Arial" panose="020B0604020202020204" pitchFamily="34" charset="0"/>
              </a:rPr>
              <a:t>Inductive reasoning, by its very nature, is more </a:t>
            </a:r>
            <a:r>
              <a:rPr lang="en-GB" sz="2700" b="1" dirty="0">
                <a:latin typeface="Arial" panose="020B0604020202020204" pitchFamily="34" charset="0"/>
                <a:cs typeface="Arial" panose="020B0604020202020204" pitchFamily="34" charset="0"/>
              </a:rPr>
              <a:t>open-ended</a:t>
            </a:r>
            <a:r>
              <a:rPr lang="en-GB" sz="2700" dirty="0">
                <a:latin typeface="Arial" panose="020B0604020202020204" pitchFamily="34" charset="0"/>
                <a:cs typeface="Arial" panose="020B0604020202020204" pitchFamily="34" charset="0"/>
              </a:rPr>
              <a:t> and </a:t>
            </a:r>
            <a:r>
              <a:rPr lang="en-GB" sz="2700" b="1" dirty="0">
                <a:latin typeface="Arial" panose="020B0604020202020204" pitchFamily="34" charset="0"/>
                <a:cs typeface="Arial" panose="020B0604020202020204" pitchFamily="34" charset="0"/>
              </a:rPr>
              <a:t>exploratory</a:t>
            </a:r>
            <a:r>
              <a:rPr lang="en-GB" sz="2700" dirty="0">
                <a:latin typeface="Arial" panose="020B0604020202020204" pitchFamily="34" charset="0"/>
                <a:cs typeface="Arial" panose="020B0604020202020204" pitchFamily="34" charset="0"/>
              </a:rPr>
              <a:t>, especially at the beginning. </a:t>
            </a:r>
          </a:p>
          <a:p>
            <a:pPr>
              <a:buFont typeface="Wingdings" panose="05000000000000000000" pitchFamily="2" charset="2"/>
              <a:buChar char="§"/>
            </a:pPr>
            <a:r>
              <a:rPr lang="en-GB" sz="2700" dirty="0">
                <a:latin typeface="Arial" panose="020B0604020202020204" pitchFamily="34" charset="0"/>
                <a:cs typeface="Arial" panose="020B0604020202020204" pitchFamily="34" charset="0"/>
              </a:rPr>
              <a:t>Deductive reasoning is more narrow in nature and is concerned with </a:t>
            </a:r>
            <a:r>
              <a:rPr lang="en-GB" sz="2700" b="1" dirty="0">
                <a:latin typeface="Arial" panose="020B0604020202020204" pitchFamily="34" charset="0"/>
                <a:cs typeface="Arial" panose="020B0604020202020204" pitchFamily="34" charset="0"/>
              </a:rPr>
              <a:t>testing</a:t>
            </a:r>
            <a:r>
              <a:rPr lang="en-GB" sz="2700" dirty="0">
                <a:latin typeface="Arial" panose="020B0604020202020204" pitchFamily="34" charset="0"/>
                <a:cs typeface="Arial" panose="020B0604020202020204" pitchFamily="34" charset="0"/>
              </a:rPr>
              <a:t> or </a:t>
            </a:r>
            <a:r>
              <a:rPr lang="en-GB" sz="2700" b="1" dirty="0">
                <a:latin typeface="Arial" panose="020B0604020202020204" pitchFamily="34" charset="0"/>
                <a:cs typeface="Arial" panose="020B0604020202020204" pitchFamily="34" charset="0"/>
              </a:rPr>
              <a:t>confirming hypotheses. </a:t>
            </a:r>
          </a:p>
          <a:p>
            <a:endParaRPr lang="en-GB" dirty="0"/>
          </a:p>
        </p:txBody>
      </p:sp>
    </p:spTree>
    <p:extLst>
      <p:ext uri="{BB962C8B-B14F-4D97-AF65-F5344CB8AC3E}">
        <p14:creationId xmlns:p14="http://schemas.microsoft.com/office/powerpoint/2010/main" val="248334147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8FE6F-5AD4-4C1B-B870-A196D3994B78}"/>
              </a:ext>
            </a:extLst>
          </p:cNvPr>
          <p:cNvSpPr>
            <a:spLocks noGrp="1"/>
          </p:cNvSpPr>
          <p:nvPr>
            <p:ph type="title"/>
          </p:nvPr>
        </p:nvSpPr>
        <p:spPr>
          <a:xfrm>
            <a:off x="422262" y="188640"/>
            <a:ext cx="8363272" cy="1066800"/>
          </a:xfrm>
        </p:spPr>
        <p:txBody>
          <a:bodyPr/>
          <a:lstStyle/>
          <a:p>
            <a:r>
              <a:rPr kumimoji="0" lang="en-GB" sz="3000" b="1" i="0" u="none" strike="noStrike" kern="1200" cap="none" spc="0" normalizeH="0" baseline="0" noProof="0" dirty="0">
                <a:ln>
                  <a:noFill/>
                </a:ln>
                <a:solidFill>
                  <a:srgbClr val="424456"/>
                </a:solidFill>
                <a:effectLst/>
                <a:uLnTx/>
                <a:uFillTx/>
                <a:latin typeface="Arial" panose="020B0604020202020204" pitchFamily="34" charset="0"/>
                <a:ea typeface="+mj-ea"/>
                <a:cs typeface="Arial" panose="020B0604020202020204" pitchFamily="34" charset="0"/>
              </a:rPr>
              <a:t>Inductive and Deductive Research Approach</a:t>
            </a:r>
            <a:endParaRPr lang="en-GB" dirty="0"/>
          </a:p>
        </p:txBody>
      </p:sp>
      <p:sp>
        <p:nvSpPr>
          <p:cNvPr id="3" name="Content Placeholder 2">
            <a:extLst>
              <a:ext uri="{FF2B5EF4-FFF2-40B4-BE49-F238E27FC236}">
                <a16:creationId xmlns:a16="http://schemas.microsoft.com/office/drawing/2014/main" id="{E7ED8083-565F-474C-9466-1BB026204632}"/>
              </a:ext>
            </a:extLst>
          </p:cNvPr>
          <p:cNvSpPr>
            <a:spLocks noGrp="1"/>
          </p:cNvSpPr>
          <p:nvPr>
            <p:ph idx="1"/>
          </p:nvPr>
        </p:nvSpPr>
        <p:spPr>
          <a:xfrm>
            <a:off x="489098" y="1412776"/>
            <a:ext cx="8229600" cy="4325112"/>
          </a:xfrm>
        </p:spPr>
        <p:txBody>
          <a:bodyPr>
            <a:normAutofit fontScale="92500" lnSpcReduction="20000"/>
          </a:bodyPr>
          <a:lstStyle/>
          <a:p>
            <a:r>
              <a:rPr lang="en-GB" dirty="0"/>
              <a:t>Even though a particular study may look like it is purely deductive (e.g., an experiment designed to test the hypothesized effects of some treatment on some outcome), </a:t>
            </a:r>
          </a:p>
          <a:p>
            <a:r>
              <a:rPr lang="en-GB" dirty="0"/>
              <a:t>Most social research involves both inductive and deductive reasoning processes at some time in the project.</a:t>
            </a:r>
          </a:p>
          <a:p>
            <a:r>
              <a:rPr lang="en-GB" dirty="0"/>
              <a:t>Even in the most constrained experiment, the researchers may observe patterns in the data that lead them to develop new theories.</a:t>
            </a:r>
          </a:p>
          <a:p>
            <a:endParaRPr lang="en-GB" dirty="0"/>
          </a:p>
        </p:txBody>
      </p:sp>
    </p:spTree>
    <p:extLst>
      <p:ext uri="{BB962C8B-B14F-4D97-AF65-F5344CB8AC3E}">
        <p14:creationId xmlns:p14="http://schemas.microsoft.com/office/powerpoint/2010/main" val="426588271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CF140-D84B-4617-823A-27F6F5997A3A}"/>
              </a:ext>
            </a:extLst>
          </p:cNvPr>
          <p:cNvSpPr>
            <a:spLocks noGrp="1"/>
          </p:cNvSpPr>
          <p:nvPr>
            <p:ph type="title"/>
          </p:nvPr>
        </p:nvSpPr>
        <p:spPr>
          <a:xfrm>
            <a:off x="457200" y="260648"/>
            <a:ext cx="8556551" cy="994169"/>
          </a:xfrm>
        </p:spPr>
        <p:txBody>
          <a:bodyPr>
            <a:normAutofit/>
          </a:bodyPr>
          <a:lstStyle/>
          <a:p>
            <a:r>
              <a:rPr lang="en-GB" sz="3000" b="1" dirty="0">
                <a:latin typeface="Arial" panose="020B0604020202020204" pitchFamily="34" charset="0"/>
                <a:cs typeface="Arial" panose="020B0604020202020204" pitchFamily="34" charset="0"/>
              </a:rPr>
              <a:t>Inductive and Deductive Research Approach</a:t>
            </a:r>
            <a:endParaRPr lang="en-GB" sz="3000" dirty="0"/>
          </a:p>
        </p:txBody>
      </p:sp>
      <p:sp>
        <p:nvSpPr>
          <p:cNvPr id="3" name="Content Placeholder 2">
            <a:extLst>
              <a:ext uri="{FF2B5EF4-FFF2-40B4-BE49-F238E27FC236}">
                <a16:creationId xmlns:a16="http://schemas.microsoft.com/office/drawing/2014/main" id="{CAC8C840-80D5-4A5D-83AD-BDD079E2DB9F}"/>
              </a:ext>
            </a:extLst>
          </p:cNvPr>
          <p:cNvSpPr>
            <a:spLocks noGrp="1"/>
          </p:cNvSpPr>
          <p:nvPr>
            <p:ph idx="1"/>
          </p:nvPr>
        </p:nvSpPr>
        <p:spPr>
          <a:xfrm>
            <a:off x="539552" y="1412776"/>
            <a:ext cx="8229600" cy="4325112"/>
          </a:xfrm>
        </p:spPr>
        <p:txBody>
          <a:bodyPr>
            <a:normAutofit/>
          </a:bodyPr>
          <a:lstStyle/>
          <a:p>
            <a:pPr>
              <a:buFont typeface="Wingdings" panose="05000000000000000000" pitchFamily="2" charset="2"/>
              <a:buChar char="§"/>
            </a:pPr>
            <a:r>
              <a:rPr lang="en-GB" sz="2400" dirty="0">
                <a:latin typeface="Arial" panose="020B0604020202020204" pitchFamily="34" charset="0"/>
                <a:cs typeface="Arial" panose="020B0604020202020204" pitchFamily="34" charset="0"/>
              </a:rPr>
              <a:t>Inductive research methods analyse an observed event,</a:t>
            </a:r>
          </a:p>
          <a:p>
            <a:pPr marL="0" indent="0">
              <a:buNone/>
            </a:pPr>
            <a:r>
              <a:rPr lang="en-GB" sz="2400" dirty="0">
                <a:latin typeface="Arial" panose="020B0604020202020204" pitchFamily="34" charset="0"/>
                <a:cs typeface="Arial" panose="020B0604020202020204" pitchFamily="34" charset="0"/>
              </a:rPr>
              <a:t> </a:t>
            </a:r>
          </a:p>
          <a:p>
            <a:pPr>
              <a:buFont typeface="Wingdings" panose="05000000000000000000" pitchFamily="2" charset="2"/>
              <a:buChar char="§"/>
            </a:pPr>
            <a:r>
              <a:rPr lang="en-GB" sz="2400" dirty="0">
                <a:latin typeface="Arial" panose="020B0604020202020204" pitchFamily="34" charset="0"/>
                <a:cs typeface="Arial" panose="020B0604020202020204" pitchFamily="34" charset="0"/>
              </a:rPr>
              <a:t>while deductive methods verify the observed event. </a:t>
            </a:r>
          </a:p>
          <a:p>
            <a:pPr marL="0" indent="0">
              <a:buNone/>
            </a:pPr>
            <a:endParaRPr lang="en-GB" sz="2400" dirty="0">
              <a:latin typeface="Arial" panose="020B0604020202020204" pitchFamily="34" charset="0"/>
              <a:cs typeface="Arial" panose="020B0604020202020204" pitchFamily="34" charset="0"/>
            </a:endParaRPr>
          </a:p>
          <a:p>
            <a:pPr>
              <a:buFont typeface="Wingdings" panose="05000000000000000000" pitchFamily="2" charset="2"/>
              <a:buChar char="§"/>
            </a:pPr>
            <a:r>
              <a:rPr lang="en-GB" sz="2400" b="1" dirty="0">
                <a:latin typeface="Arial" panose="020B0604020202020204" pitchFamily="34" charset="0"/>
                <a:cs typeface="Arial" panose="020B0604020202020204" pitchFamily="34" charset="0"/>
              </a:rPr>
              <a:t>Inductive approaches </a:t>
            </a:r>
            <a:r>
              <a:rPr lang="en-GB" sz="2400" dirty="0">
                <a:latin typeface="Arial" panose="020B0604020202020204" pitchFamily="34" charset="0"/>
                <a:cs typeface="Arial" panose="020B0604020202020204" pitchFamily="34" charset="0"/>
              </a:rPr>
              <a:t>are associated with </a:t>
            </a:r>
            <a:r>
              <a:rPr lang="en-GB" sz="2400" b="1" dirty="0">
                <a:latin typeface="Arial" panose="020B0604020202020204" pitchFamily="34" charset="0"/>
                <a:cs typeface="Arial" panose="020B0604020202020204" pitchFamily="34" charset="0"/>
              </a:rPr>
              <a:t>qualitative research, </a:t>
            </a:r>
          </a:p>
          <a:p>
            <a:pPr>
              <a:buFont typeface="Wingdings" panose="05000000000000000000" pitchFamily="2" charset="2"/>
              <a:buChar char="§"/>
            </a:pPr>
            <a:endParaRPr lang="en-GB" sz="2400" dirty="0">
              <a:latin typeface="Arial" panose="020B0604020202020204" pitchFamily="34" charset="0"/>
              <a:cs typeface="Arial" panose="020B0604020202020204" pitchFamily="34" charset="0"/>
            </a:endParaRPr>
          </a:p>
          <a:p>
            <a:pPr>
              <a:buFont typeface="Wingdings" panose="05000000000000000000" pitchFamily="2" charset="2"/>
              <a:buChar char="§"/>
            </a:pPr>
            <a:r>
              <a:rPr lang="en-GB" sz="2400" dirty="0">
                <a:latin typeface="Arial" panose="020B0604020202020204" pitchFamily="34" charset="0"/>
                <a:cs typeface="Arial" panose="020B0604020202020204" pitchFamily="34" charset="0"/>
              </a:rPr>
              <a:t>And </a:t>
            </a:r>
            <a:r>
              <a:rPr lang="en-GB" sz="2400" b="1" dirty="0">
                <a:latin typeface="Arial" panose="020B0604020202020204" pitchFamily="34" charset="0"/>
                <a:cs typeface="Arial" panose="020B0604020202020204" pitchFamily="34" charset="0"/>
              </a:rPr>
              <a:t>deductive methods </a:t>
            </a:r>
            <a:r>
              <a:rPr lang="en-GB" sz="2400" dirty="0">
                <a:latin typeface="Arial" panose="020B0604020202020204" pitchFamily="34" charset="0"/>
                <a:cs typeface="Arial" panose="020B0604020202020204" pitchFamily="34" charset="0"/>
              </a:rPr>
              <a:t>are more commonly associated with </a:t>
            </a:r>
            <a:r>
              <a:rPr lang="en-GB" sz="2400" b="1" dirty="0">
                <a:latin typeface="Arial" panose="020B0604020202020204" pitchFamily="34" charset="0"/>
                <a:cs typeface="Arial" panose="020B0604020202020204" pitchFamily="34" charset="0"/>
              </a:rPr>
              <a:t>quantitative analysis.</a:t>
            </a:r>
          </a:p>
        </p:txBody>
      </p:sp>
    </p:spTree>
    <p:extLst>
      <p:ext uri="{BB962C8B-B14F-4D97-AF65-F5344CB8AC3E}">
        <p14:creationId xmlns:p14="http://schemas.microsoft.com/office/powerpoint/2010/main" val="368877537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F39D2-1707-473B-BC61-A8716AF984D5}"/>
              </a:ext>
            </a:extLst>
          </p:cNvPr>
          <p:cNvSpPr>
            <a:spLocks noGrp="1"/>
          </p:cNvSpPr>
          <p:nvPr>
            <p:ph type="title"/>
          </p:nvPr>
        </p:nvSpPr>
        <p:spPr>
          <a:xfrm>
            <a:off x="480680" y="167984"/>
            <a:ext cx="8229600" cy="1066800"/>
          </a:xfrm>
        </p:spPr>
        <p:txBody>
          <a:bodyPr/>
          <a:lstStyle/>
          <a:p>
            <a:pPr algn="ctr"/>
            <a:r>
              <a:rPr lang="en-GB" b="1" dirty="0">
                <a:latin typeface="Arial" panose="020B0604020202020204" pitchFamily="34" charset="0"/>
                <a:cs typeface="Arial" panose="020B0604020202020204" pitchFamily="34" charset="0"/>
              </a:rPr>
              <a:t>Activity </a:t>
            </a:r>
            <a:endParaRPr lang="en-GB" dirty="0"/>
          </a:p>
        </p:txBody>
      </p:sp>
      <p:sp>
        <p:nvSpPr>
          <p:cNvPr id="3" name="Content Placeholder 2">
            <a:extLst>
              <a:ext uri="{FF2B5EF4-FFF2-40B4-BE49-F238E27FC236}">
                <a16:creationId xmlns:a16="http://schemas.microsoft.com/office/drawing/2014/main" id="{ACC5C639-A7C8-4D51-988C-0CC067E2C9C4}"/>
              </a:ext>
            </a:extLst>
          </p:cNvPr>
          <p:cNvSpPr>
            <a:spLocks noGrp="1"/>
          </p:cNvSpPr>
          <p:nvPr>
            <p:ph idx="1"/>
          </p:nvPr>
        </p:nvSpPr>
        <p:spPr>
          <a:xfrm>
            <a:off x="480680" y="1340768"/>
            <a:ext cx="8229600" cy="4325112"/>
          </a:xfrm>
        </p:spPr>
        <p:txBody>
          <a:bodyPr>
            <a:normAutofit lnSpcReduction="10000"/>
          </a:bodyPr>
          <a:lstStyle/>
          <a:p>
            <a:pPr>
              <a:buFont typeface="Wingdings" panose="05000000000000000000" pitchFamily="2" charset="2"/>
              <a:buChar char="§"/>
            </a:pPr>
            <a:r>
              <a:rPr lang="en-GB" sz="2400" dirty="0">
                <a:latin typeface="Arial" panose="020B0604020202020204" pitchFamily="34" charset="0"/>
                <a:cs typeface="Arial" panose="020B0604020202020204" pitchFamily="34" charset="0"/>
              </a:rPr>
              <a:t>Watch the video below then discuss</a:t>
            </a:r>
            <a:endParaRPr lang="en-GB" sz="2400" dirty="0">
              <a:latin typeface="Arial" panose="020B0604020202020204" pitchFamily="34" charset="0"/>
              <a:cs typeface="Arial" panose="020B0604020202020204" pitchFamily="34" charset="0"/>
              <a:hlinkClick r:id="" action="ppaction://noaction"/>
            </a:endParaRPr>
          </a:p>
          <a:p>
            <a:r>
              <a:rPr lang="en-GB" sz="2400" dirty="0">
                <a:latin typeface="Arial" panose="020B0604020202020204" pitchFamily="34" charset="0"/>
                <a:cs typeface="Arial" panose="020B0604020202020204" pitchFamily="34" charset="0"/>
                <a:hlinkClick r:id="rId3"/>
              </a:rPr>
              <a:t>https://www.youtube.com/watch?v=yAjkQ1YqLEE</a:t>
            </a:r>
            <a:endParaRPr lang="en-GB" sz="2400" dirty="0">
              <a:latin typeface="Arial" panose="020B0604020202020204" pitchFamily="34" charset="0"/>
              <a:cs typeface="Arial" panose="020B0604020202020204" pitchFamily="34" charset="0"/>
            </a:endParaRPr>
          </a:p>
          <a:p>
            <a:pPr marL="109728" indent="0">
              <a:buNone/>
            </a:pPr>
            <a:endParaRPr lang="en-GB" sz="2400" dirty="0">
              <a:latin typeface="Arial" panose="020B0604020202020204" pitchFamily="34" charset="0"/>
              <a:cs typeface="Arial" panose="020B0604020202020204" pitchFamily="34" charset="0"/>
            </a:endParaRPr>
          </a:p>
          <a:p>
            <a:pPr marL="0" indent="0">
              <a:buNone/>
            </a:pPr>
            <a:r>
              <a:rPr lang="en-GB" sz="2400" dirty="0">
                <a:latin typeface="Arial" panose="020B0604020202020204" pitchFamily="34" charset="0"/>
                <a:cs typeface="Arial" panose="020B0604020202020204" pitchFamily="34" charset="0"/>
              </a:rPr>
              <a:t>                           feedback to the whole class</a:t>
            </a:r>
          </a:p>
          <a:p>
            <a:pPr marL="0" indent="0">
              <a:buNone/>
            </a:pPr>
            <a:endParaRPr lang="en-GB" sz="2400" dirty="0">
              <a:latin typeface="Arial" panose="020B0604020202020204" pitchFamily="34" charset="0"/>
              <a:cs typeface="Arial" panose="020B0604020202020204" pitchFamily="34" charset="0"/>
            </a:endParaRPr>
          </a:p>
          <a:p>
            <a:pPr marL="0" indent="0">
              <a:buNone/>
            </a:pPr>
            <a:endParaRPr lang="en-GB" sz="2400" dirty="0">
              <a:latin typeface="Arial" panose="020B0604020202020204" pitchFamily="34" charset="0"/>
              <a:cs typeface="Arial" panose="020B0604020202020204" pitchFamily="34" charset="0"/>
            </a:endParaRPr>
          </a:p>
          <a:p>
            <a:pPr marL="0" indent="0">
              <a:buNone/>
            </a:pPr>
            <a:r>
              <a:rPr lang="en-GB" sz="2400" dirty="0">
                <a:latin typeface="Arial" panose="020B0604020202020204" pitchFamily="34" charset="0"/>
                <a:cs typeface="Arial" panose="020B0604020202020204" pitchFamily="34" charset="0"/>
              </a:rPr>
              <a:t>Inductive and Deductive Research Approaches</a:t>
            </a:r>
          </a:p>
          <a:p>
            <a:pPr marL="0" indent="0">
              <a:buNone/>
            </a:pPr>
            <a:endParaRPr lang="en-GB" sz="2400" dirty="0">
              <a:latin typeface="Arial" panose="020B0604020202020204" pitchFamily="34" charset="0"/>
              <a:cs typeface="Arial" panose="020B0604020202020204" pitchFamily="34" charset="0"/>
            </a:endParaRPr>
          </a:p>
          <a:p>
            <a:r>
              <a:rPr lang="en-GB" sz="2400" dirty="0">
                <a:hlinkClick r:id="rId4"/>
              </a:rPr>
              <a:t>https://www.youtube.com/watch?v=QB41z6_mUxk</a:t>
            </a:r>
            <a:endParaRPr lang="en-GB" sz="2400" dirty="0"/>
          </a:p>
          <a:p>
            <a:r>
              <a:rPr lang="en-GB" sz="2400" dirty="0">
                <a:hlinkClick r:id="rId5"/>
              </a:rPr>
              <a:t>https://www.youtube.com/watch?v=gctAuZGrdbQ</a:t>
            </a:r>
            <a:endParaRPr lang="en-GB" sz="2400" dirty="0"/>
          </a:p>
          <a:p>
            <a:endParaRPr lang="en-GB" dirty="0"/>
          </a:p>
          <a:p>
            <a:endParaRPr lang="en-GB" dirty="0"/>
          </a:p>
        </p:txBody>
      </p:sp>
    </p:spTree>
    <p:extLst>
      <p:ext uri="{BB962C8B-B14F-4D97-AF65-F5344CB8AC3E}">
        <p14:creationId xmlns:p14="http://schemas.microsoft.com/office/powerpoint/2010/main" val="100366032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5F21D-E529-45B1-8763-EEA7FE24F342}"/>
              </a:ext>
            </a:extLst>
          </p:cNvPr>
          <p:cNvSpPr>
            <a:spLocks noGrp="1"/>
          </p:cNvSpPr>
          <p:nvPr>
            <p:ph type="title"/>
          </p:nvPr>
        </p:nvSpPr>
        <p:spPr/>
        <p:txBody>
          <a:bodyPr/>
          <a:lstStyle/>
          <a:p>
            <a:pPr algn="ctr"/>
            <a:r>
              <a:rPr lang="en-GB" b="1" dirty="0"/>
              <a:t>Activity</a:t>
            </a:r>
          </a:p>
        </p:txBody>
      </p:sp>
      <p:sp>
        <p:nvSpPr>
          <p:cNvPr id="3" name="Content Placeholder 2">
            <a:extLst>
              <a:ext uri="{FF2B5EF4-FFF2-40B4-BE49-F238E27FC236}">
                <a16:creationId xmlns:a16="http://schemas.microsoft.com/office/drawing/2014/main" id="{D803EFBE-3B0D-46C0-8800-059413244143}"/>
              </a:ext>
            </a:extLst>
          </p:cNvPr>
          <p:cNvSpPr>
            <a:spLocks noGrp="1"/>
          </p:cNvSpPr>
          <p:nvPr>
            <p:ph idx="1"/>
          </p:nvPr>
        </p:nvSpPr>
        <p:spPr/>
        <p:txBody>
          <a:bodyPr>
            <a:normAutofit/>
          </a:bodyPr>
          <a:lstStyle/>
          <a:p>
            <a:pPr marL="0" indent="0">
              <a:buNone/>
            </a:pPr>
            <a:r>
              <a:rPr lang="en-GB" sz="2800" dirty="0"/>
              <a:t>Watch the video below then discuss</a:t>
            </a:r>
          </a:p>
          <a:p>
            <a:pPr marL="0" indent="0">
              <a:buNone/>
            </a:pPr>
            <a:endParaRPr lang="en-GB" sz="2800" dirty="0"/>
          </a:p>
          <a:p>
            <a:pPr marL="109728" indent="0">
              <a:buNone/>
            </a:pPr>
            <a:endParaRPr lang="en-GB" sz="2800" dirty="0"/>
          </a:p>
          <a:p>
            <a:r>
              <a:rPr lang="en-GB" sz="2400" dirty="0">
                <a:hlinkClick r:id="rId3"/>
              </a:rPr>
              <a:t>https://www.youtube.com/watch?v=3Dd8P6IYzdE</a:t>
            </a:r>
            <a:endParaRPr lang="en-GB" sz="2400" dirty="0"/>
          </a:p>
          <a:p>
            <a:pPr algn="ctr"/>
            <a:endParaRPr lang="en-GB" sz="2800" dirty="0">
              <a:cs typeface="Arial" panose="020B0604020202020204" pitchFamily="34" charset="0"/>
            </a:endParaRPr>
          </a:p>
          <a:p>
            <a:pPr marL="0" indent="0" algn="ctr">
              <a:buNone/>
            </a:pPr>
            <a:endParaRPr lang="en-GB" sz="2800" dirty="0">
              <a:cs typeface="Arial" panose="020B0604020202020204" pitchFamily="34" charset="0"/>
            </a:endParaRPr>
          </a:p>
          <a:p>
            <a:pPr marL="0" indent="0" algn="ctr">
              <a:buNone/>
            </a:pPr>
            <a:r>
              <a:rPr lang="en-GB" sz="2800" b="1" dirty="0">
                <a:cs typeface="Arial" panose="020B0604020202020204" pitchFamily="34" charset="0"/>
              </a:rPr>
              <a:t>Feedback to the whole class</a:t>
            </a:r>
          </a:p>
          <a:p>
            <a:endParaRPr lang="en-GB" dirty="0"/>
          </a:p>
        </p:txBody>
      </p:sp>
    </p:spTree>
    <p:extLst>
      <p:ext uri="{BB962C8B-B14F-4D97-AF65-F5344CB8AC3E}">
        <p14:creationId xmlns:p14="http://schemas.microsoft.com/office/powerpoint/2010/main" val="249918205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CFC55-005A-4D6E-87DA-29055D3C0E07}"/>
              </a:ext>
            </a:extLst>
          </p:cNvPr>
          <p:cNvSpPr>
            <a:spLocks noGrp="1"/>
          </p:cNvSpPr>
          <p:nvPr>
            <p:ph type="title"/>
          </p:nvPr>
        </p:nvSpPr>
        <p:spPr>
          <a:xfrm>
            <a:off x="539552" y="260648"/>
            <a:ext cx="8229600" cy="1066800"/>
          </a:xfrm>
        </p:spPr>
        <p:txBody>
          <a:bodyPr/>
          <a:lstStyle/>
          <a:p>
            <a:pPr algn="ctr"/>
            <a:r>
              <a:rPr lang="en-GB" b="1" dirty="0">
                <a:solidFill>
                  <a:schemeClr val="tx1"/>
                </a:solidFill>
                <a:latin typeface="Arial" panose="020B0604020202020204" pitchFamily="34" charset="0"/>
                <a:cs typeface="Arial" panose="020B0604020202020204" pitchFamily="34" charset="0"/>
              </a:rPr>
              <a:t>Activity  </a:t>
            </a:r>
            <a:endParaRPr lang="en-GB" b="1" dirty="0">
              <a:solidFill>
                <a:schemeClr val="tx1"/>
              </a:solidFill>
            </a:endParaRPr>
          </a:p>
        </p:txBody>
      </p:sp>
      <p:sp>
        <p:nvSpPr>
          <p:cNvPr id="3" name="Content Placeholder 2">
            <a:extLst>
              <a:ext uri="{FF2B5EF4-FFF2-40B4-BE49-F238E27FC236}">
                <a16:creationId xmlns:a16="http://schemas.microsoft.com/office/drawing/2014/main" id="{58F4E264-F399-4DFA-A2B2-7086FF896ED9}"/>
              </a:ext>
            </a:extLst>
          </p:cNvPr>
          <p:cNvSpPr>
            <a:spLocks noGrp="1"/>
          </p:cNvSpPr>
          <p:nvPr>
            <p:ph idx="1"/>
          </p:nvPr>
        </p:nvSpPr>
        <p:spPr>
          <a:xfrm>
            <a:off x="539552" y="1412776"/>
            <a:ext cx="8229600" cy="4325112"/>
          </a:xfrm>
        </p:spPr>
        <p:txBody>
          <a:bodyPr/>
          <a:lstStyle/>
          <a:p>
            <a:pPr marL="0" indent="0">
              <a:buNone/>
            </a:pPr>
            <a:r>
              <a:rPr lang="en-GB" dirty="0"/>
              <a:t>Watch the video below then discuss</a:t>
            </a:r>
          </a:p>
          <a:p>
            <a:endParaRPr lang="en-GB" dirty="0"/>
          </a:p>
          <a:p>
            <a:r>
              <a:rPr lang="en-GB" sz="2400" dirty="0">
                <a:hlinkClick r:id="rId3"/>
              </a:rPr>
              <a:t>https://www.youtube.com/watch?v=yplWZs3dqNQ</a:t>
            </a:r>
            <a:endParaRPr lang="en-GB" sz="2400" dirty="0"/>
          </a:p>
          <a:p>
            <a:endParaRPr lang="en-GB" sz="2400" dirty="0"/>
          </a:p>
          <a:p>
            <a:endParaRPr lang="en-GB" sz="2400" dirty="0"/>
          </a:p>
          <a:p>
            <a:endParaRPr lang="en-GB" dirty="0"/>
          </a:p>
          <a:p>
            <a:pPr marL="0" indent="0" algn="ctr">
              <a:buNone/>
            </a:pPr>
            <a:r>
              <a:rPr lang="en-GB" b="1" dirty="0"/>
              <a:t>Feedback to the whole class</a:t>
            </a:r>
          </a:p>
          <a:p>
            <a:endParaRPr lang="en-GB" dirty="0"/>
          </a:p>
        </p:txBody>
      </p:sp>
    </p:spTree>
    <p:extLst>
      <p:ext uri="{BB962C8B-B14F-4D97-AF65-F5344CB8AC3E}">
        <p14:creationId xmlns:p14="http://schemas.microsoft.com/office/powerpoint/2010/main" val="309262621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A9CA0-8B13-1F74-35DC-BF3CB6D5B97E}"/>
              </a:ext>
            </a:extLst>
          </p:cNvPr>
          <p:cNvSpPr>
            <a:spLocks noGrp="1"/>
          </p:cNvSpPr>
          <p:nvPr>
            <p:ph type="title"/>
          </p:nvPr>
        </p:nvSpPr>
        <p:spPr>
          <a:xfrm>
            <a:off x="469776" y="1916832"/>
            <a:ext cx="8204448" cy="720080"/>
          </a:xfrm>
        </p:spPr>
        <p:txBody>
          <a:bodyPr>
            <a:normAutofit fontScale="90000"/>
          </a:bodyPr>
          <a:lstStyle/>
          <a:p>
            <a:pPr algn="ctr"/>
            <a:r>
              <a:rPr lang="en-GB" i="1" dirty="0"/>
              <a:t>Summary of Quantitative/Qualitative Distinction</a:t>
            </a:r>
          </a:p>
        </p:txBody>
      </p:sp>
    </p:spTree>
    <p:extLst>
      <p:ext uri="{BB962C8B-B14F-4D97-AF65-F5344CB8AC3E}">
        <p14:creationId xmlns:p14="http://schemas.microsoft.com/office/powerpoint/2010/main" val="118644761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5" name="Picture 15"/>
          <p:cNvPicPr>
            <a:picLocks noChangeArrowheads="1"/>
          </p:cNvPicPr>
          <p:nvPr/>
        </p:nvPicPr>
        <p:blipFill>
          <a:blip r:embed="rId3" cstate="print"/>
          <a:srcRect/>
          <a:stretch>
            <a:fillRect/>
          </a:stretch>
        </p:blipFill>
        <p:spPr bwMode="auto">
          <a:xfrm>
            <a:off x="931322" y="764704"/>
            <a:ext cx="7209348" cy="4883373"/>
          </a:xfrm>
          <a:prstGeom prst="rect">
            <a:avLst/>
          </a:prstGeom>
          <a:noFill/>
          <a:ln w="9525">
            <a:noFill/>
            <a:miter lim="800000"/>
            <a:headEnd/>
            <a:tailEnd/>
          </a:ln>
        </p:spPr>
      </p:pic>
      <p:pic>
        <p:nvPicPr>
          <p:cNvPr id="2050" name="Picture 2" descr="Image result for colour crayon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28384" y="4005064"/>
            <a:ext cx="1092772" cy="125829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black and white pencils"/>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0051"/>
          <a:stretch/>
        </p:blipFill>
        <p:spPr bwMode="auto">
          <a:xfrm flipH="1">
            <a:off x="31392" y="4142166"/>
            <a:ext cx="1012216" cy="1121195"/>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p:cNvSpPr>
            <a:spLocks noGrp="1"/>
          </p:cNvSpPr>
          <p:nvPr>
            <p:ph type="title"/>
          </p:nvPr>
        </p:nvSpPr>
        <p:spPr>
          <a:xfrm>
            <a:off x="59748" y="35471"/>
            <a:ext cx="9084252" cy="994172"/>
          </a:xfrm>
        </p:spPr>
        <p:txBody>
          <a:bodyPr>
            <a:normAutofit/>
          </a:bodyPr>
          <a:lstStyle/>
          <a:p>
            <a:r>
              <a:rPr lang="en-GB" sz="3600" b="1" dirty="0"/>
              <a:t>The Quanti/Quali Distinction: Summary</a:t>
            </a:r>
          </a:p>
        </p:txBody>
      </p:sp>
    </p:spTree>
    <p:extLst>
      <p:ext uri="{BB962C8B-B14F-4D97-AF65-F5344CB8AC3E}">
        <p14:creationId xmlns:p14="http://schemas.microsoft.com/office/powerpoint/2010/main" val="4170581860"/>
      </p:ext>
    </p:extLst>
  </p:cSld>
  <p:clrMapOvr>
    <a:masterClrMapping/>
  </p:clrMapOvr>
  <p:transition/>
</p:sld>
</file>

<file path=ppt/slides/slide7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BD9FC-B070-49B6-AB01-C6FBA52E5DFA}"/>
              </a:ext>
            </a:extLst>
          </p:cNvPr>
          <p:cNvSpPr txBox="1">
            <a:spLocks noGrp="1"/>
          </p:cNvSpPr>
          <p:nvPr>
            <p:ph type="title"/>
          </p:nvPr>
        </p:nvSpPr>
        <p:spPr/>
        <p:txBody>
          <a:bodyPr anchorCtr="1"/>
          <a:lstStyle/>
          <a:p>
            <a:pPr lvl="0" algn="ctr"/>
            <a:r>
              <a:rPr lang="en-GB" sz="2700" b="1"/>
              <a:t>Quantitative Research</a:t>
            </a:r>
            <a:br>
              <a:rPr lang="en-GB" sz="2700" b="1"/>
            </a:br>
            <a:r>
              <a:rPr lang="en-GB" sz="1200" b="1"/>
              <a:t>Cold hard numerical data as it deals with statistical calculations, computed data, and mathematical derivations (e.g. how many people in the UK did not comply with the COVID-19 lockdown?)</a:t>
            </a:r>
            <a:br>
              <a:rPr lang="en-GB" sz="1200" b="1"/>
            </a:br>
            <a:r>
              <a:rPr lang="en-GB" sz="1200" b="1"/>
              <a:t>Figure 2: Aspects of Quantitative Research Design (Cresswell, 2017)</a:t>
            </a:r>
          </a:p>
        </p:txBody>
      </p:sp>
      <p:pic>
        <p:nvPicPr>
          <p:cNvPr id="3" name="Content Placeholder 6">
            <a:extLst>
              <a:ext uri="{FF2B5EF4-FFF2-40B4-BE49-F238E27FC236}">
                <a16:creationId xmlns:a16="http://schemas.microsoft.com/office/drawing/2014/main" id="{C74A36E1-A1C1-47B0-B1F1-C70DD81D05A7}"/>
              </a:ext>
            </a:extLst>
          </p:cNvPr>
          <p:cNvPicPr>
            <a:picLocks noGrp="1" noChangeAspect="1"/>
          </p:cNvPicPr>
          <p:nvPr>
            <p:ph idx="1"/>
          </p:nvPr>
        </p:nvPicPr>
        <p:blipFill>
          <a:blip r:embed="rId2"/>
          <a:stretch>
            <a:fillRect/>
          </a:stretch>
        </p:blipFill>
        <p:spPr>
          <a:xfrm>
            <a:off x="1199228" y="1413074"/>
            <a:ext cx="6745544" cy="4210174"/>
          </a:xfrm>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D5E1D-838D-473C-A8E9-14A28DB51EAA}"/>
              </a:ext>
            </a:extLst>
          </p:cNvPr>
          <p:cNvSpPr txBox="1">
            <a:spLocks noGrp="1"/>
          </p:cNvSpPr>
          <p:nvPr>
            <p:ph type="title"/>
          </p:nvPr>
        </p:nvSpPr>
        <p:spPr>
          <a:xfrm>
            <a:off x="628650" y="116632"/>
            <a:ext cx="7886700" cy="1408838"/>
          </a:xfrm>
        </p:spPr>
        <p:txBody>
          <a:bodyPr anchorCtr="1">
            <a:normAutofit fontScale="90000"/>
          </a:bodyPr>
          <a:lstStyle/>
          <a:p>
            <a:pPr lvl="0" algn="ctr"/>
            <a:r>
              <a:rPr lang="en-GB" b="1" dirty="0"/>
              <a:t>Qualitative Research</a:t>
            </a:r>
            <a:br>
              <a:rPr lang="en-GB" b="1" dirty="0"/>
            </a:br>
            <a:r>
              <a:rPr lang="en-GB" sz="1350" b="1" dirty="0"/>
              <a:t>This data collection method is used for answers to “deep dive” issues and yields narrative (story type written account) of research findings often organised into themes (e.g. fear, poor health literacy)</a:t>
            </a:r>
            <a:br>
              <a:rPr lang="en-GB" sz="1350" b="1" dirty="0"/>
            </a:br>
            <a:r>
              <a:rPr lang="en-GB" sz="1350" b="1" dirty="0"/>
              <a:t>Figure One: Aspects of Qualitative Research (</a:t>
            </a:r>
            <a:r>
              <a:rPr lang="en-GB" sz="1350" b="1" dirty="0" err="1"/>
              <a:t>Battendfield</a:t>
            </a:r>
            <a:r>
              <a:rPr lang="en-GB" sz="1350" b="1" dirty="0"/>
              <a:t>, 2019)</a:t>
            </a:r>
          </a:p>
        </p:txBody>
      </p:sp>
      <p:pic>
        <p:nvPicPr>
          <p:cNvPr id="3" name="Content Placeholder 5">
            <a:extLst>
              <a:ext uri="{FF2B5EF4-FFF2-40B4-BE49-F238E27FC236}">
                <a16:creationId xmlns:a16="http://schemas.microsoft.com/office/drawing/2014/main" id="{D3A1FB1F-21CB-4DBB-9635-3F66AE9F27D8}"/>
              </a:ext>
            </a:extLst>
          </p:cNvPr>
          <p:cNvPicPr>
            <a:picLocks noGrp="1" noChangeAspect="1"/>
          </p:cNvPicPr>
          <p:nvPr>
            <p:ph idx="1"/>
          </p:nvPr>
        </p:nvPicPr>
        <p:blipFill>
          <a:blip r:embed="rId2"/>
          <a:stretch>
            <a:fillRect/>
          </a:stretch>
        </p:blipFill>
        <p:spPr>
          <a:xfrm>
            <a:off x="1151620" y="1772816"/>
            <a:ext cx="6840759" cy="3716746"/>
          </a:xfrm>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9596"/>
            <a:ext cx="8229600" cy="1066800"/>
          </a:xfrm>
        </p:spPr>
        <p:txBody>
          <a:bodyPr>
            <a:normAutofit fontScale="90000"/>
          </a:bodyPr>
          <a:lstStyle/>
          <a:p>
            <a:r>
              <a:rPr lang="en-GB" b="1" dirty="0"/>
              <a:t>Some Common Methodologies</a:t>
            </a:r>
          </a:p>
        </p:txBody>
      </p:sp>
      <p:grpSp>
        <p:nvGrpSpPr>
          <p:cNvPr id="12" name="Group 11"/>
          <p:cNvGrpSpPr/>
          <p:nvPr/>
        </p:nvGrpSpPr>
        <p:grpSpPr>
          <a:xfrm>
            <a:off x="2793442" y="3090008"/>
            <a:ext cx="2357819" cy="2564758"/>
            <a:chOff x="3201380" y="3102496"/>
            <a:chExt cx="1872208" cy="1980220"/>
          </a:xfrm>
          <a:solidFill>
            <a:schemeClr val="accent4">
              <a:lumMod val="60000"/>
              <a:lumOff val="40000"/>
            </a:schemeClr>
          </a:solidFill>
        </p:grpSpPr>
        <p:sp>
          <p:nvSpPr>
            <p:cNvPr id="10" name="Hexagon 9"/>
            <p:cNvSpPr/>
            <p:nvPr/>
          </p:nvSpPr>
          <p:spPr>
            <a:xfrm rot="5400000">
              <a:off x="3147374" y="3156502"/>
              <a:ext cx="1980220" cy="1872208"/>
            </a:xfrm>
            <a:prstGeom prst="hexagon">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3454389" y="3635406"/>
              <a:ext cx="1162000" cy="831708"/>
            </a:xfrm>
            <a:prstGeom prst="rect">
              <a:avLst/>
            </a:prstGeom>
            <a:noFill/>
          </p:spPr>
          <p:txBody>
            <a:bodyPr wrap="square" rtlCol="0">
              <a:spAutoFit/>
            </a:bodyPr>
            <a:lstStyle/>
            <a:p>
              <a:pPr algn="ctr"/>
              <a:r>
                <a:rPr lang="en-GB" sz="3200" dirty="0"/>
                <a:t>Case Study</a:t>
              </a:r>
            </a:p>
          </p:txBody>
        </p:sp>
      </p:grpSp>
      <p:grpSp>
        <p:nvGrpSpPr>
          <p:cNvPr id="14" name="Group 13"/>
          <p:cNvGrpSpPr/>
          <p:nvPr/>
        </p:nvGrpSpPr>
        <p:grpSpPr>
          <a:xfrm>
            <a:off x="1629389" y="1137125"/>
            <a:ext cx="2357819" cy="2564758"/>
            <a:chOff x="3048980" y="2950096"/>
            <a:chExt cx="1872208" cy="1980220"/>
          </a:xfrm>
          <a:solidFill>
            <a:schemeClr val="accent6">
              <a:lumMod val="60000"/>
              <a:lumOff val="40000"/>
            </a:schemeClr>
          </a:solidFill>
        </p:grpSpPr>
        <p:sp>
          <p:nvSpPr>
            <p:cNvPr id="9" name="Hexagon 8"/>
            <p:cNvSpPr/>
            <p:nvPr/>
          </p:nvSpPr>
          <p:spPr>
            <a:xfrm rot="5400000">
              <a:off x="2994974" y="3004102"/>
              <a:ext cx="1980220" cy="1872208"/>
            </a:xfrm>
            <a:prstGeom prst="hexagon">
              <a:avLst/>
            </a:prstGeom>
            <a:solidFill>
              <a:srgbClr val="E9C9FF"/>
            </a:solidFill>
            <a:ln>
              <a:solidFill>
                <a:srgbClr val="E9C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3048980" y="3641328"/>
              <a:ext cx="1872208" cy="403972"/>
            </a:xfrm>
            <a:prstGeom prst="rect">
              <a:avLst/>
            </a:prstGeom>
            <a:noFill/>
          </p:spPr>
          <p:txBody>
            <a:bodyPr wrap="square" rtlCol="0">
              <a:spAutoFit/>
            </a:bodyPr>
            <a:lstStyle/>
            <a:p>
              <a:r>
                <a:rPr lang="en-GB" sz="2800" dirty="0"/>
                <a:t>Experimental</a:t>
              </a:r>
            </a:p>
          </p:txBody>
        </p:sp>
      </p:grpSp>
      <p:grpSp>
        <p:nvGrpSpPr>
          <p:cNvPr id="16" name="Group 15"/>
          <p:cNvGrpSpPr/>
          <p:nvPr/>
        </p:nvGrpSpPr>
        <p:grpSpPr>
          <a:xfrm>
            <a:off x="4000875" y="1116396"/>
            <a:ext cx="2357819" cy="2564758"/>
            <a:chOff x="2896580" y="2797696"/>
            <a:chExt cx="1872208" cy="1980220"/>
          </a:xfrm>
          <a:solidFill>
            <a:schemeClr val="accent3">
              <a:lumMod val="60000"/>
              <a:lumOff val="40000"/>
            </a:schemeClr>
          </a:solidFill>
        </p:grpSpPr>
        <p:sp>
          <p:nvSpPr>
            <p:cNvPr id="8" name="Hexagon 7"/>
            <p:cNvSpPr/>
            <p:nvPr/>
          </p:nvSpPr>
          <p:spPr>
            <a:xfrm rot="5400000">
              <a:off x="2842574" y="2851702"/>
              <a:ext cx="1980220" cy="1872208"/>
            </a:xfrm>
            <a:prstGeom prst="hexagon">
              <a:avLst/>
            </a:prstGeom>
            <a:solidFill>
              <a:srgbClr val="FFCC99"/>
            </a:solidFill>
            <a:ln>
              <a:solidFill>
                <a:srgbClr val="FFCC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3068113" y="3315384"/>
              <a:ext cx="1562134" cy="831708"/>
            </a:xfrm>
            <a:prstGeom prst="rect">
              <a:avLst/>
            </a:prstGeom>
            <a:noFill/>
          </p:spPr>
          <p:txBody>
            <a:bodyPr wrap="square" rtlCol="0">
              <a:spAutoFit/>
            </a:bodyPr>
            <a:lstStyle/>
            <a:p>
              <a:pPr algn="ctr"/>
              <a:r>
                <a:rPr lang="en-GB" sz="3200" dirty="0"/>
                <a:t>Cross- Sectional</a:t>
              </a:r>
            </a:p>
          </p:txBody>
        </p:sp>
      </p:grpSp>
      <p:grpSp>
        <p:nvGrpSpPr>
          <p:cNvPr id="18" name="Group 17"/>
          <p:cNvGrpSpPr/>
          <p:nvPr/>
        </p:nvGrpSpPr>
        <p:grpSpPr>
          <a:xfrm>
            <a:off x="464146" y="3130791"/>
            <a:ext cx="2357819" cy="2564758"/>
            <a:chOff x="2744180" y="2645296"/>
            <a:chExt cx="1872208" cy="1980220"/>
          </a:xfrm>
          <a:solidFill>
            <a:schemeClr val="accent2">
              <a:lumMod val="60000"/>
              <a:lumOff val="40000"/>
            </a:schemeClr>
          </a:solidFill>
        </p:grpSpPr>
        <p:sp>
          <p:nvSpPr>
            <p:cNvPr id="7" name="Hexagon 6"/>
            <p:cNvSpPr/>
            <p:nvPr/>
          </p:nvSpPr>
          <p:spPr>
            <a:xfrm rot="5400000">
              <a:off x="2690174" y="2699302"/>
              <a:ext cx="1980220" cy="1872208"/>
            </a:xfrm>
            <a:prstGeom prst="hexagon">
              <a:avLst/>
            </a:prstGeom>
            <a:solidFill>
              <a:srgbClr val="B3FFD5"/>
            </a:solidFill>
            <a:ln>
              <a:solidFill>
                <a:srgbClr val="B3FFD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2755032" y="3434922"/>
              <a:ext cx="1861356" cy="403972"/>
            </a:xfrm>
            <a:prstGeom prst="rect">
              <a:avLst/>
            </a:prstGeom>
            <a:noFill/>
          </p:spPr>
          <p:txBody>
            <a:bodyPr wrap="square" rtlCol="0">
              <a:spAutoFit/>
            </a:bodyPr>
            <a:lstStyle/>
            <a:p>
              <a:r>
                <a:rPr lang="en-GB" sz="2800" dirty="0"/>
                <a:t>Longitudinal</a:t>
              </a:r>
            </a:p>
          </p:txBody>
        </p:sp>
      </p:grpSp>
      <p:grpSp>
        <p:nvGrpSpPr>
          <p:cNvPr id="20" name="Group 19"/>
          <p:cNvGrpSpPr/>
          <p:nvPr/>
        </p:nvGrpSpPr>
        <p:grpSpPr>
          <a:xfrm>
            <a:off x="5181416" y="3124689"/>
            <a:ext cx="2357819" cy="2564758"/>
            <a:chOff x="2064997" y="1703805"/>
            <a:chExt cx="1872208" cy="1980220"/>
          </a:xfrm>
          <a:solidFill>
            <a:schemeClr val="tx2">
              <a:lumMod val="40000"/>
              <a:lumOff val="60000"/>
            </a:schemeClr>
          </a:solidFill>
        </p:grpSpPr>
        <p:sp>
          <p:nvSpPr>
            <p:cNvPr id="6" name="Hexagon 5"/>
            <p:cNvSpPr/>
            <p:nvPr/>
          </p:nvSpPr>
          <p:spPr>
            <a:xfrm rot="5400000">
              <a:off x="2010991" y="1757811"/>
              <a:ext cx="1980220" cy="1872208"/>
            </a:xfrm>
            <a:prstGeom prst="hexagon">
              <a:avLst/>
            </a:prstGeom>
            <a:solidFill>
              <a:srgbClr val="D2E7EC"/>
            </a:solidFill>
            <a:ln>
              <a:solidFill>
                <a:srgbClr val="D2E7E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2271413" y="2282771"/>
              <a:ext cx="1620180" cy="831708"/>
            </a:xfrm>
            <a:prstGeom prst="rect">
              <a:avLst/>
            </a:prstGeom>
            <a:noFill/>
          </p:spPr>
          <p:txBody>
            <a:bodyPr wrap="square" rtlCol="0">
              <a:spAutoFit/>
            </a:bodyPr>
            <a:lstStyle/>
            <a:p>
              <a:pPr algn="ctr"/>
              <a:r>
                <a:rPr lang="en-GB" sz="3200" dirty="0"/>
                <a:t>Grounded Theory</a:t>
              </a:r>
            </a:p>
          </p:txBody>
        </p:sp>
      </p:grpSp>
    </p:spTree>
    <p:extLst>
      <p:ext uri="{BB962C8B-B14F-4D97-AF65-F5344CB8AC3E}">
        <p14:creationId xmlns:p14="http://schemas.microsoft.com/office/powerpoint/2010/main" val="404724550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19399" y="764703"/>
            <a:ext cx="6424601" cy="2276727"/>
          </a:xfrm>
        </p:spPr>
        <p:txBody>
          <a:bodyPr/>
          <a:lstStyle/>
          <a:p>
            <a:r>
              <a:rPr lang="en-GB" dirty="0"/>
              <a:t>Experimental designs are used to investigate whether one variable has an impact on another (or several others). </a:t>
            </a:r>
          </a:p>
        </p:txBody>
      </p:sp>
      <p:grpSp>
        <p:nvGrpSpPr>
          <p:cNvPr id="6" name="Group 5"/>
          <p:cNvGrpSpPr/>
          <p:nvPr/>
        </p:nvGrpSpPr>
        <p:grpSpPr>
          <a:xfrm>
            <a:off x="187822" y="620688"/>
            <a:ext cx="2357819" cy="2564758"/>
            <a:chOff x="3048980" y="2950096"/>
            <a:chExt cx="1872208" cy="1980220"/>
          </a:xfrm>
          <a:solidFill>
            <a:schemeClr val="accent6">
              <a:lumMod val="60000"/>
              <a:lumOff val="40000"/>
            </a:schemeClr>
          </a:solidFill>
        </p:grpSpPr>
        <p:sp>
          <p:nvSpPr>
            <p:cNvPr id="7" name="Hexagon 6"/>
            <p:cNvSpPr/>
            <p:nvPr/>
          </p:nvSpPr>
          <p:spPr>
            <a:xfrm rot="5400000">
              <a:off x="2994974" y="3004102"/>
              <a:ext cx="1980220" cy="1872208"/>
            </a:xfrm>
            <a:prstGeom prst="hexagon">
              <a:avLst/>
            </a:prstGeom>
            <a:solidFill>
              <a:srgbClr val="E9C9FF"/>
            </a:solidFill>
            <a:ln>
              <a:solidFill>
                <a:srgbClr val="E9C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3048980" y="3641328"/>
              <a:ext cx="1872208" cy="403972"/>
            </a:xfrm>
            <a:prstGeom prst="rect">
              <a:avLst/>
            </a:prstGeom>
            <a:noFill/>
          </p:spPr>
          <p:txBody>
            <a:bodyPr wrap="square" rtlCol="0">
              <a:spAutoFit/>
            </a:bodyPr>
            <a:lstStyle/>
            <a:p>
              <a:r>
                <a:rPr lang="en-GB" sz="2800" dirty="0"/>
                <a:t>Experimental</a:t>
              </a:r>
            </a:p>
          </p:txBody>
        </p:sp>
      </p:grpSp>
      <p:sp>
        <p:nvSpPr>
          <p:cNvPr id="10" name="Content Placeholder 2"/>
          <p:cNvSpPr txBox="1">
            <a:spLocks/>
          </p:cNvSpPr>
          <p:nvPr/>
        </p:nvSpPr>
        <p:spPr>
          <a:xfrm>
            <a:off x="206569" y="3334489"/>
            <a:ext cx="8730862" cy="3129211"/>
          </a:xfrm>
          <a:prstGeom prst="rect">
            <a:avLst/>
          </a:prstGeom>
        </p:spPr>
        <p:txBody>
          <a:bodyPr vert="horz">
            <a:norm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r>
              <a:rPr lang="en-GB" dirty="0"/>
              <a:t>For example: </a:t>
            </a:r>
          </a:p>
          <a:p>
            <a:pPr lvl="1">
              <a:buClrTx/>
            </a:pPr>
            <a:r>
              <a:rPr lang="en-GB" sz="2400" dirty="0">
                <a:solidFill>
                  <a:schemeClr val="tx1"/>
                </a:solidFill>
              </a:rPr>
              <a:t>Does creatinine supplementation improve performance in cycling?</a:t>
            </a:r>
          </a:p>
          <a:p>
            <a:pPr lvl="1">
              <a:buClrTx/>
            </a:pPr>
            <a:r>
              <a:rPr lang="en-GB" sz="2400" dirty="0">
                <a:solidFill>
                  <a:schemeClr val="tx1"/>
                </a:solidFill>
              </a:rPr>
              <a:t>In this example you would test the cyclists on multiple occasions (</a:t>
            </a:r>
            <a:r>
              <a:rPr lang="en-GB" sz="2400" u="sng" dirty="0">
                <a:solidFill>
                  <a:schemeClr val="tx1"/>
                </a:solidFill>
              </a:rPr>
              <a:t>experimental conditions</a:t>
            </a:r>
            <a:r>
              <a:rPr lang="en-GB" sz="2400" dirty="0">
                <a:solidFill>
                  <a:schemeClr val="tx1"/>
                </a:solidFill>
              </a:rPr>
              <a:t>) using a quantitative approach.</a:t>
            </a:r>
          </a:p>
        </p:txBody>
      </p:sp>
    </p:spTree>
    <p:extLst>
      <p:ext uri="{BB962C8B-B14F-4D97-AF65-F5344CB8AC3E}">
        <p14:creationId xmlns:p14="http://schemas.microsoft.com/office/powerpoint/2010/main" val="336107023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txBox="1">
            <a:spLocks noGrp="1"/>
          </p:cNvSpPr>
          <p:nvPr>
            <p:ph idx="1"/>
          </p:nvPr>
        </p:nvSpPr>
        <p:spPr>
          <a:xfrm>
            <a:off x="2555776" y="778519"/>
            <a:ext cx="6678677" cy="1384995"/>
          </a:xfrm>
          <a:prstGeom prst="rect">
            <a:avLst/>
          </a:prstGeom>
          <a:noFill/>
        </p:spPr>
        <p:txBody>
          <a:bodyPr wrap="square" rtlCol="0">
            <a:spAutoFit/>
          </a:bodyPr>
          <a:lstStyle/>
          <a:p>
            <a:pPr marL="109728" indent="0">
              <a:buNone/>
            </a:pPr>
            <a:r>
              <a:rPr lang="en-GB" dirty="0"/>
              <a:t>Cross- Sectional: This is where we capture data from participants at one point in time.  </a:t>
            </a:r>
          </a:p>
        </p:txBody>
      </p:sp>
      <p:grpSp>
        <p:nvGrpSpPr>
          <p:cNvPr id="8" name="Group 7"/>
          <p:cNvGrpSpPr/>
          <p:nvPr/>
        </p:nvGrpSpPr>
        <p:grpSpPr>
          <a:xfrm>
            <a:off x="107503" y="188640"/>
            <a:ext cx="2357819" cy="2564758"/>
            <a:chOff x="-652122" y="1547000"/>
            <a:chExt cx="1872208" cy="1980220"/>
          </a:xfrm>
          <a:solidFill>
            <a:schemeClr val="accent3">
              <a:lumMod val="60000"/>
              <a:lumOff val="40000"/>
            </a:schemeClr>
          </a:solidFill>
        </p:grpSpPr>
        <p:sp>
          <p:nvSpPr>
            <p:cNvPr id="9" name="Hexagon 8"/>
            <p:cNvSpPr/>
            <p:nvPr/>
          </p:nvSpPr>
          <p:spPr>
            <a:xfrm rot="5400000">
              <a:off x="-706128" y="1601006"/>
              <a:ext cx="1980220" cy="1872208"/>
            </a:xfrm>
            <a:prstGeom prst="hexagon">
              <a:avLst/>
            </a:prstGeom>
            <a:solidFill>
              <a:srgbClr val="FFCC99"/>
            </a:solidFill>
            <a:ln>
              <a:solidFill>
                <a:srgbClr val="FFCC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497085" y="2121255"/>
              <a:ext cx="1562134" cy="831708"/>
            </a:xfrm>
            <a:prstGeom prst="rect">
              <a:avLst/>
            </a:prstGeom>
            <a:noFill/>
          </p:spPr>
          <p:txBody>
            <a:bodyPr wrap="square" rtlCol="0">
              <a:spAutoFit/>
            </a:bodyPr>
            <a:lstStyle/>
            <a:p>
              <a:pPr algn="ctr"/>
              <a:r>
                <a:rPr lang="en-GB" sz="3200" dirty="0"/>
                <a:t>Cross- Sectional</a:t>
              </a:r>
            </a:p>
          </p:txBody>
        </p:sp>
      </p:grpSp>
      <p:sp>
        <p:nvSpPr>
          <p:cNvPr id="11" name="Content Placeholder 4"/>
          <p:cNvSpPr txBox="1">
            <a:spLocks/>
          </p:cNvSpPr>
          <p:nvPr/>
        </p:nvSpPr>
        <p:spPr>
          <a:xfrm>
            <a:off x="107503" y="2708920"/>
            <a:ext cx="8763636" cy="2731517"/>
          </a:xfrm>
          <a:prstGeom prst="rect">
            <a:avLst/>
          </a:prstGeom>
          <a:noFill/>
        </p:spPr>
        <p:txBody>
          <a:bodyPr vert="horz" wrap="square" rtlCol="0">
            <a:sp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r>
              <a:rPr lang="en-GB" sz="2400" dirty="0"/>
              <a:t>For example: </a:t>
            </a:r>
          </a:p>
          <a:p>
            <a:pPr lvl="1">
              <a:buClrTx/>
            </a:pPr>
            <a:r>
              <a:rPr lang="en-GB" sz="2000" dirty="0">
                <a:solidFill>
                  <a:schemeClr val="tx1"/>
                </a:solidFill>
              </a:rPr>
              <a:t>Cross-sectional studies can be qualitative or quantitative but would generally rely on ‘snapshot data’ collective via interviews/focus-groups/questionnaires for example</a:t>
            </a:r>
            <a:endParaRPr lang="en-GB" sz="2000" dirty="0"/>
          </a:p>
          <a:p>
            <a:pPr lvl="1">
              <a:buClrTx/>
            </a:pPr>
            <a:r>
              <a:rPr lang="en-GB" sz="2000" dirty="0">
                <a:solidFill>
                  <a:schemeClr val="tx1"/>
                </a:solidFill>
              </a:rPr>
              <a:t>What is the prevalence of learning support needs amongst higher education students?</a:t>
            </a:r>
          </a:p>
          <a:p>
            <a:pPr lvl="1">
              <a:buClrTx/>
            </a:pPr>
            <a:r>
              <a:rPr lang="en-GB" sz="2000" dirty="0">
                <a:solidFill>
                  <a:schemeClr val="tx1"/>
                </a:solidFill>
              </a:rPr>
              <a:t>To what extent do students with learning support needs feel supported by their institution?</a:t>
            </a:r>
          </a:p>
        </p:txBody>
      </p:sp>
    </p:spTree>
    <p:extLst>
      <p:ext uri="{BB962C8B-B14F-4D97-AF65-F5344CB8AC3E}">
        <p14:creationId xmlns:p14="http://schemas.microsoft.com/office/powerpoint/2010/main" val="44142297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42893" y="1052736"/>
            <a:ext cx="6701107" cy="1440160"/>
          </a:xfrm>
        </p:spPr>
        <p:txBody>
          <a:bodyPr>
            <a:normAutofit lnSpcReduction="10000"/>
          </a:bodyPr>
          <a:lstStyle/>
          <a:p>
            <a:pPr marL="109728" indent="0">
              <a:buNone/>
            </a:pPr>
            <a:r>
              <a:rPr lang="en-GB" dirty="0"/>
              <a:t>Longitudinal: Investigating the same group of people over a period of time</a:t>
            </a:r>
          </a:p>
          <a:p>
            <a:pPr marL="109728" indent="0">
              <a:buNone/>
            </a:pPr>
            <a:endParaRPr lang="en-GB" dirty="0"/>
          </a:p>
        </p:txBody>
      </p:sp>
      <p:grpSp>
        <p:nvGrpSpPr>
          <p:cNvPr id="9" name="Group 8"/>
          <p:cNvGrpSpPr/>
          <p:nvPr/>
        </p:nvGrpSpPr>
        <p:grpSpPr>
          <a:xfrm>
            <a:off x="107504" y="476672"/>
            <a:ext cx="2357819" cy="2564758"/>
            <a:chOff x="2744180" y="2645296"/>
            <a:chExt cx="1872208" cy="1980220"/>
          </a:xfrm>
          <a:solidFill>
            <a:schemeClr val="accent2">
              <a:lumMod val="60000"/>
              <a:lumOff val="40000"/>
            </a:schemeClr>
          </a:solidFill>
        </p:grpSpPr>
        <p:sp>
          <p:nvSpPr>
            <p:cNvPr id="10" name="Hexagon 9"/>
            <p:cNvSpPr/>
            <p:nvPr/>
          </p:nvSpPr>
          <p:spPr>
            <a:xfrm rot="5400000">
              <a:off x="2690174" y="2699302"/>
              <a:ext cx="1980220" cy="1872208"/>
            </a:xfrm>
            <a:prstGeom prst="hexagon">
              <a:avLst/>
            </a:prstGeom>
            <a:solidFill>
              <a:srgbClr val="B3FFD5"/>
            </a:solidFill>
            <a:ln>
              <a:solidFill>
                <a:srgbClr val="B3FFD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2755032" y="3434922"/>
              <a:ext cx="1861356" cy="403972"/>
            </a:xfrm>
            <a:prstGeom prst="rect">
              <a:avLst/>
            </a:prstGeom>
            <a:noFill/>
          </p:spPr>
          <p:txBody>
            <a:bodyPr wrap="square" rtlCol="0">
              <a:spAutoFit/>
            </a:bodyPr>
            <a:lstStyle/>
            <a:p>
              <a:r>
                <a:rPr lang="en-GB" sz="2800" dirty="0"/>
                <a:t>Longitudinal</a:t>
              </a:r>
            </a:p>
          </p:txBody>
        </p:sp>
      </p:grpSp>
      <p:sp>
        <p:nvSpPr>
          <p:cNvPr id="12" name="Content Placeholder 2"/>
          <p:cNvSpPr txBox="1">
            <a:spLocks/>
          </p:cNvSpPr>
          <p:nvPr/>
        </p:nvSpPr>
        <p:spPr>
          <a:xfrm>
            <a:off x="251520" y="3284984"/>
            <a:ext cx="8352928" cy="3240360"/>
          </a:xfrm>
          <a:prstGeom prst="rect">
            <a:avLst/>
          </a:prstGeom>
        </p:spPr>
        <p:txBody>
          <a:bodyPr vert="horz">
            <a:norm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r>
              <a:rPr lang="en-GB" sz="3400" dirty="0"/>
              <a:t>For example: </a:t>
            </a:r>
          </a:p>
          <a:p>
            <a:pPr lvl="1">
              <a:buClrTx/>
            </a:pPr>
            <a:r>
              <a:rPr lang="en-GB" sz="2400" dirty="0">
                <a:solidFill>
                  <a:schemeClr val="tx1"/>
                </a:solidFill>
              </a:rPr>
              <a:t>To what extent does our school education influence health-related behaviour across the life course?</a:t>
            </a:r>
          </a:p>
          <a:p>
            <a:pPr lvl="1">
              <a:buClrTx/>
            </a:pPr>
            <a:r>
              <a:rPr lang="en-GB" sz="2400" dirty="0">
                <a:solidFill>
                  <a:schemeClr val="tx1"/>
                </a:solidFill>
              </a:rPr>
              <a:t>Multiple data-collection points are utilised over a long-term basis (potentially years).</a:t>
            </a:r>
          </a:p>
          <a:p>
            <a:endParaRPr lang="en-GB" dirty="0"/>
          </a:p>
          <a:p>
            <a:pPr lvl="1"/>
            <a:endParaRPr lang="en-GB" dirty="0"/>
          </a:p>
          <a:p>
            <a:pPr marL="109728" indent="0">
              <a:buFont typeface="Georgia"/>
              <a:buNone/>
            </a:pPr>
            <a:endParaRPr lang="en-GB" dirty="0"/>
          </a:p>
        </p:txBody>
      </p:sp>
    </p:spTree>
    <p:extLst>
      <p:ext uri="{BB962C8B-B14F-4D97-AF65-F5344CB8AC3E}">
        <p14:creationId xmlns:p14="http://schemas.microsoft.com/office/powerpoint/2010/main" val="299170263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1986" y="3113439"/>
            <a:ext cx="8760027" cy="2697163"/>
          </a:xfrm>
        </p:spPr>
        <p:txBody>
          <a:bodyPr>
            <a:normAutofit/>
          </a:bodyPr>
          <a:lstStyle/>
          <a:p>
            <a:r>
              <a:rPr lang="en-GB" dirty="0"/>
              <a:t>For example:</a:t>
            </a:r>
          </a:p>
          <a:p>
            <a:pPr lvl="1">
              <a:buFont typeface="Arial" panose="020B0604020202020204" pitchFamily="34" charset="0"/>
              <a:buChar char="•"/>
            </a:pPr>
            <a:r>
              <a:rPr lang="en-GB" sz="2400" dirty="0">
                <a:solidFill>
                  <a:schemeClr val="tx1"/>
                </a:solidFill>
              </a:rPr>
              <a:t>Multiple participants may be used but each ‘case’ is treated as unique and examined in isolation. A very small number of participants are used.</a:t>
            </a:r>
            <a:endParaRPr lang="en-GB" sz="2400" dirty="0"/>
          </a:p>
          <a:p>
            <a:pPr lvl="1">
              <a:buFont typeface="Arial" panose="020B0604020202020204" pitchFamily="34" charset="0"/>
              <a:buChar char="•"/>
            </a:pPr>
            <a:r>
              <a:rPr lang="en-GB" sz="2400" i="1" dirty="0"/>
              <a:t>How does an individual athlete cope with a career-ending injury? </a:t>
            </a:r>
          </a:p>
          <a:p>
            <a:pPr lvl="1"/>
            <a:endParaRPr lang="en-GB" dirty="0"/>
          </a:p>
        </p:txBody>
      </p:sp>
      <p:grpSp>
        <p:nvGrpSpPr>
          <p:cNvPr id="6" name="Group 5"/>
          <p:cNvGrpSpPr/>
          <p:nvPr/>
        </p:nvGrpSpPr>
        <p:grpSpPr>
          <a:xfrm>
            <a:off x="107504" y="548680"/>
            <a:ext cx="2357819" cy="2564758"/>
            <a:chOff x="3201380" y="3102496"/>
            <a:chExt cx="1872208" cy="1980220"/>
          </a:xfrm>
          <a:solidFill>
            <a:schemeClr val="accent4">
              <a:lumMod val="60000"/>
              <a:lumOff val="40000"/>
            </a:schemeClr>
          </a:solidFill>
        </p:grpSpPr>
        <p:sp>
          <p:nvSpPr>
            <p:cNvPr id="7" name="Hexagon 6"/>
            <p:cNvSpPr/>
            <p:nvPr/>
          </p:nvSpPr>
          <p:spPr>
            <a:xfrm rot="5400000">
              <a:off x="3147374" y="3156502"/>
              <a:ext cx="1980220" cy="1872208"/>
            </a:xfrm>
            <a:prstGeom prst="hexagon">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3454389" y="3635406"/>
              <a:ext cx="1162000" cy="831708"/>
            </a:xfrm>
            <a:prstGeom prst="rect">
              <a:avLst/>
            </a:prstGeom>
            <a:noFill/>
          </p:spPr>
          <p:txBody>
            <a:bodyPr wrap="square" rtlCol="0">
              <a:spAutoFit/>
            </a:bodyPr>
            <a:lstStyle/>
            <a:p>
              <a:pPr algn="ctr"/>
              <a:r>
                <a:rPr lang="en-GB" sz="3200" dirty="0"/>
                <a:t>Case Study</a:t>
              </a:r>
            </a:p>
          </p:txBody>
        </p:sp>
      </p:grpSp>
      <p:sp>
        <p:nvSpPr>
          <p:cNvPr id="9" name="Content Placeholder 2"/>
          <p:cNvSpPr txBox="1">
            <a:spLocks/>
          </p:cNvSpPr>
          <p:nvPr/>
        </p:nvSpPr>
        <p:spPr>
          <a:xfrm>
            <a:off x="2465324" y="1238899"/>
            <a:ext cx="6678676" cy="1077219"/>
          </a:xfrm>
          <a:prstGeom prst="rect">
            <a:avLst/>
          </a:prstGeom>
        </p:spPr>
        <p:txBody>
          <a:bodyPr vert="horz">
            <a:norm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109728" indent="0">
              <a:buNone/>
            </a:pPr>
            <a:r>
              <a:rPr lang="en-GB" dirty="0"/>
              <a:t>A particular issue is investigated with one person or one environment</a:t>
            </a:r>
          </a:p>
        </p:txBody>
      </p:sp>
    </p:spTree>
    <p:extLst>
      <p:ext uri="{BB962C8B-B14F-4D97-AF65-F5344CB8AC3E}">
        <p14:creationId xmlns:p14="http://schemas.microsoft.com/office/powerpoint/2010/main" val="130546100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txBox="1">
            <a:spLocks noGrp="1"/>
          </p:cNvSpPr>
          <p:nvPr>
            <p:ph idx="1"/>
          </p:nvPr>
        </p:nvSpPr>
        <p:spPr>
          <a:xfrm>
            <a:off x="2771800" y="332656"/>
            <a:ext cx="6192688" cy="2677656"/>
          </a:xfrm>
          <a:prstGeom prst="rect">
            <a:avLst/>
          </a:prstGeom>
          <a:noFill/>
        </p:spPr>
        <p:txBody>
          <a:bodyPr wrap="square" rtlCol="0">
            <a:spAutoFit/>
          </a:bodyPr>
          <a:lstStyle/>
          <a:p>
            <a:pPr marL="109728" indent="0">
              <a:buNone/>
            </a:pPr>
            <a:r>
              <a:rPr lang="en-GB" dirty="0"/>
              <a:t>Grounded Theory: Data is collected to generate theory, then the theory is tested</a:t>
            </a:r>
          </a:p>
          <a:p>
            <a:endParaRPr lang="en-GB" b="1" dirty="0"/>
          </a:p>
          <a:p>
            <a:endParaRPr lang="en-GB" sz="2800" b="1" dirty="0"/>
          </a:p>
        </p:txBody>
      </p:sp>
      <p:grpSp>
        <p:nvGrpSpPr>
          <p:cNvPr id="8" name="Group 7"/>
          <p:cNvGrpSpPr/>
          <p:nvPr/>
        </p:nvGrpSpPr>
        <p:grpSpPr>
          <a:xfrm>
            <a:off x="207368" y="332656"/>
            <a:ext cx="2357819" cy="2564758"/>
            <a:chOff x="2150509" y="2207946"/>
            <a:chExt cx="2357819" cy="2564758"/>
          </a:xfrm>
        </p:grpSpPr>
        <p:sp>
          <p:nvSpPr>
            <p:cNvPr id="7" name="Hexagon 6"/>
            <p:cNvSpPr/>
            <p:nvPr/>
          </p:nvSpPr>
          <p:spPr>
            <a:xfrm rot="5400000">
              <a:off x="2047040" y="2311415"/>
              <a:ext cx="2564758" cy="2357819"/>
            </a:xfrm>
            <a:prstGeom prst="hexagon">
              <a:avLst/>
            </a:prstGeom>
            <a:solidFill>
              <a:srgbClr val="D2E7EC"/>
            </a:solidFill>
            <a:ln>
              <a:solidFill>
                <a:srgbClr val="D2E7E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2150510" y="2874771"/>
              <a:ext cx="2172352" cy="1231106"/>
            </a:xfrm>
            <a:prstGeom prst="rect">
              <a:avLst/>
            </a:prstGeom>
            <a:noFill/>
          </p:spPr>
          <p:txBody>
            <a:bodyPr wrap="square" rtlCol="0">
              <a:spAutoFit/>
            </a:bodyPr>
            <a:lstStyle/>
            <a:p>
              <a:pPr algn="ctr"/>
              <a:r>
                <a:rPr lang="en-GB" sz="2800" b="1" dirty="0"/>
                <a:t>Grounded Theory</a:t>
              </a:r>
            </a:p>
            <a:p>
              <a:endParaRPr lang="en-GB" dirty="0"/>
            </a:p>
          </p:txBody>
        </p:sp>
      </p:grpSp>
      <p:sp>
        <p:nvSpPr>
          <p:cNvPr id="6" name="Content Placeholder 2"/>
          <p:cNvSpPr txBox="1">
            <a:spLocks/>
          </p:cNvSpPr>
          <p:nvPr/>
        </p:nvSpPr>
        <p:spPr>
          <a:xfrm>
            <a:off x="179512" y="2897413"/>
            <a:ext cx="8760027" cy="2697163"/>
          </a:xfrm>
          <a:prstGeom prst="rect">
            <a:avLst/>
          </a:prstGeom>
        </p:spPr>
        <p:txBody>
          <a:bodyPr vert="horz">
            <a:norm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r>
              <a:rPr lang="en-GB" dirty="0"/>
              <a:t>For example:</a:t>
            </a:r>
          </a:p>
          <a:p>
            <a:pPr lvl="1">
              <a:buClrTx/>
            </a:pPr>
            <a:r>
              <a:rPr lang="en-GB" i="1" dirty="0">
                <a:solidFill>
                  <a:schemeClr val="tx1"/>
                </a:solidFill>
              </a:rPr>
              <a:t>How do the family members of patients perceive the quality of care provided in hospices? </a:t>
            </a:r>
          </a:p>
          <a:p>
            <a:pPr lvl="1">
              <a:buClrTx/>
            </a:pPr>
            <a:r>
              <a:rPr lang="en-GB" dirty="0">
                <a:solidFill>
                  <a:schemeClr val="tx1"/>
                </a:solidFill>
              </a:rPr>
              <a:t>Qualitative approach whereby a theory or data is generated from the data itself (rather than being applied to it retrospectively) </a:t>
            </a:r>
            <a:endParaRPr lang="en-GB" dirty="0"/>
          </a:p>
          <a:p>
            <a:pPr lvl="1">
              <a:buClrTx/>
            </a:pPr>
            <a:endParaRPr lang="en-GB" dirty="0"/>
          </a:p>
          <a:p>
            <a:pPr lvl="1"/>
            <a:endParaRPr lang="en-GB" dirty="0"/>
          </a:p>
        </p:txBody>
      </p:sp>
    </p:spTree>
    <p:extLst>
      <p:ext uri="{BB962C8B-B14F-4D97-AF65-F5344CB8AC3E}">
        <p14:creationId xmlns:p14="http://schemas.microsoft.com/office/powerpoint/2010/main" val="402102985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FF7C4-6DE4-4C34-8570-6C314C5DD2B6}"/>
              </a:ext>
            </a:extLst>
          </p:cNvPr>
          <p:cNvSpPr>
            <a:spLocks noGrp="1"/>
          </p:cNvSpPr>
          <p:nvPr>
            <p:ph type="title"/>
          </p:nvPr>
        </p:nvSpPr>
        <p:spPr/>
        <p:txBody>
          <a:bodyPr/>
          <a:lstStyle/>
          <a:p>
            <a:pPr algn="ctr"/>
            <a:r>
              <a:rPr lang="en-GB" b="1" dirty="0"/>
              <a:t>Activity </a:t>
            </a:r>
          </a:p>
        </p:txBody>
      </p:sp>
      <p:sp>
        <p:nvSpPr>
          <p:cNvPr id="3" name="Content Placeholder 2">
            <a:extLst>
              <a:ext uri="{FF2B5EF4-FFF2-40B4-BE49-F238E27FC236}">
                <a16:creationId xmlns:a16="http://schemas.microsoft.com/office/drawing/2014/main" id="{5E0DD10E-00F2-4E8E-93BF-F342148C1FF8}"/>
              </a:ext>
            </a:extLst>
          </p:cNvPr>
          <p:cNvSpPr>
            <a:spLocks noGrp="1"/>
          </p:cNvSpPr>
          <p:nvPr>
            <p:ph idx="1"/>
          </p:nvPr>
        </p:nvSpPr>
        <p:spPr/>
        <p:txBody>
          <a:bodyPr>
            <a:normAutofit/>
          </a:bodyPr>
          <a:lstStyle/>
          <a:p>
            <a:pPr marL="0" indent="0">
              <a:buNone/>
            </a:pPr>
            <a:r>
              <a:rPr lang="en-GB" dirty="0"/>
              <a:t>Watch the video below then discuss</a:t>
            </a:r>
          </a:p>
          <a:p>
            <a:endParaRPr lang="en-GB" dirty="0"/>
          </a:p>
          <a:p>
            <a:endParaRPr lang="en-GB" dirty="0"/>
          </a:p>
          <a:p>
            <a:r>
              <a:rPr lang="en-GB" sz="2400" dirty="0">
                <a:hlinkClick r:id="rId3"/>
              </a:rPr>
              <a:t>https://www.youtube.com/watch?v=ZNo-M1ldPZ8</a:t>
            </a:r>
            <a:endParaRPr lang="en-GB" sz="2400" dirty="0"/>
          </a:p>
          <a:p>
            <a:endParaRPr lang="en-GB" dirty="0"/>
          </a:p>
          <a:p>
            <a:pPr algn="ctr"/>
            <a:r>
              <a:rPr lang="en-GB" b="1" dirty="0"/>
              <a:t>Feedback to the whole class</a:t>
            </a:r>
          </a:p>
          <a:p>
            <a:pPr algn="ctr"/>
            <a:endParaRPr lang="en-GB" dirty="0"/>
          </a:p>
          <a:p>
            <a:endParaRPr lang="en-GB" dirty="0"/>
          </a:p>
          <a:p>
            <a:endParaRPr lang="en-GB" dirty="0"/>
          </a:p>
        </p:txBody>
      </p:sp>
    </p:spTree>
    <p:extLst>
      <p:ext uri="{BB962C8B-B14F-4D97-AF65-F5344CB8AC3E}">
        <p14:creationId xmlns:p14="http://schemas.microsoft.com/office/powerpoint/2010/main" val="251686350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D7E32-8536-42AF-A6DC-E10189039B36}"/>
              </a:ext>
            </a:extLst>
          </p:cNvPr>
          <p:cNvSpPr>
            <a:spLocks noGrp="1"/>
          </p:cNvSpPr>
          <p:nvPr>
            <p:ph type="title"/>
          </p:nvPr>
        </p:nvSpPr>
        <p:spPr>
          <a:xfrm>
            <a:off x="457200" y="188640"/>
            <a:ext cx="8229600" cy="1066800"/>
          </a:xfrm>
        </p:spPr>
        <p:txBody>
          <a:bodyPr/>
          <a:lstStyle/>
          <a:p>
            <a:pPr algn="ctr"/>
            <a:r>
              <a:rPr lang="en-GB" b="1" dirty="0">
                <a:solidFill>
                  <a:schemeClr val="tx1"/>
                </a:solidFill>
              </a:rPr>
              <a:t>Research methods </a:t>
            </a:r>
          </a:p>
        </p:txBody>
      </p:sp>
      <p:sp>
        <p:nvSpPr>
          <p:cNvPr id="3" name="Content Placeholder 2">
            <a:extLst>
              <a:ext uri="{FF2B5EF4-FFF2-40B4-BE49-F238E27FC236}">
                <a16:creationId xmlns:a16="http://schemas.microsoft.com/office/drawing/2014/main" id="{269F871D-ECA4-4BA5-96DF-6EE43030BB21}"/>
              </a:ext>
            </a:extLst>
          </p:cNvPr>
          <p:cNvSpPr>
            <a:spLocks noGrp="1"/>
          </p:cNvSpPr>
          <p:nvPr>
            <p:ph idx="1"/>
          </p:nvPr>
        </p:nvSpPr>
        <p:spPr>
          <a:xfrm>
            <a:off x="457200" y="1412776"/>
            <a:ext cx="8229600" cy="4325112"/>
          </a:xfrm>
        </p:spPr>
        <p:txBody>
          <a:bodyPr>
            <a:normAutofit fontScale="92500" lnSpcReduction="10000"/>
          </a:bodyPr>
          <a:lstStyle/>
          <a:p>
            <a:r>
              <a:rPr lang="en-GB" dirty="0"/>
              <a:t>Research methods are specific procedures for collecting and analysing data. </a:t>
            </a:r>
          </a:p>
          <a:p>
            <a:r>
              <a:rPr lang="en-GB" dirty="0"/>
              <a:t>Developing your research methods is an integral part of your research design. </a:t>
            </a:r>
          </a:p>
          <a:p>
            <a:r>
              <a:rPr lang="en-GB" dirty="0"/>
              <a:t>When planning your methods, there are two key decisions you will make.</a:t>
            </a:r>
          </a:p>
          <a:p>
            <a:r>
              <a:rPr lang="en-GB" dirty="0"/>
              <a:t>First, decide how you will </a:t>
            </a:r>
            <a:r>
              <a:rPr lang="en-GB" b="1" dirty="0"/>
              <a:t>collect data</a:t>
            </a:r>
            <a:r>
              <a:rPr lang="en-GB" dirty="0"/>
              <a:t>. Your methods depend on what type of data you need to answer your research question:</a:t>
            </a:r>
          </a:p>
        </p:txBody>
      </p:sp>
    </p:spTree>
    <p:extLst>
      <p:ext uri="{BB962C8B-B14F-4D97-AF65-F5344CB8AC3E}">
        <p14:creationId xmlns:p14="http://schemas.microsoft.com/office/powerpoint/2010/main" val="303840313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A9CA0-8B13-1F74-35DC-BF3CB6D5B97E}"/>
              </a:ext>
            </a:extLst>
          </p:cNvPr>
          <p:cNvSpPr>
            <a:spLocks noGrp="1"/>
          </p:cNvSpPr>
          <p:nvPr>
            <p:ph type="title"/>
          </p:nvPr>
        </p:nvSpPr>
        <p:spPr>
          <a:xfrm>
            <a:off x="469776" y="2348880"/>
            <a:ext cx="8204448" cy="720080"/>
          </a:xfrm>
        </p:spPr>
        <p:txBody>
          <a:bodyPr>
            <a:normAutofit/>
          </a:bodyPr>
          <a:lstStyle/>
          <a:p>
            <a:pPr algn="ctr"/>
            <a:r>
              <a:rPr lang="en-GB" i="1" dirty="0"/>
              <a:t>What is a data?</a:t>
            </a:r>
          </a:p>
        </p:txBody>
      </p:sp>
      <p:pic>
        <p:nvPicPr>
          <p:cNvPr id="4" name="Picture 3" descr="A picture containing vector graphics&#10;&#10;Description automatically generated">
            <a:extLst>
              <a:ext uri="{FF2B5EF4-FFF2-40B4-BE49-F238E27FC236}">
                <a16:creationId xmlns:a16="http://schemas.microsoft.com/office/drawing/2014/main" id="{92D700FC-BDB8-E030-77E8-4C43A0FC51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07049" y="3789040"/>
            <a:ext cx="1731196" cy="1899435"/>
          </a:xfrm>
          <a:prstGeom prst="rect">
            <a:avLst/>
          </a:prstGeom>
        </p:spPr>
      </p:pic>
    </p:spTree>
    <p:extLst>
      <p:ext uri="{BB962C8B-B14F-4D97-AF65-F5344CB8AC3E}">
        <p14:creationId xmlns:p14="http://schemas.microsoft.com/office/powerpoint/2010/main" val="102476771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1B688-00EC-44BC-B2DE-73D202618E92}"/>
              </a:ext>
            </a:extLst>
          </p:cNvPr>
          <p:cNvSpPr>
            <a:spLocks noGrp="1"/>
          </p:cNvSpPr>
          <p:nvPr>
            <p:ph type="title"/>
          </p:nvPr>
        </p:nvSpPr>
        <p:spPr>
          <a:xfrm>
            <a:off x="520996" y="116632"/>
            <a:ext cx="8229600" cy="1066800"/>
          </a:xfrm>
        </p:spPr>
        <p:txBody>
          <a:bodyPr/>
          <a:lstStyle/>
          <a:p>
            <a:pPr algn="ctr"/>
            <a:r>
              <a:rPr lang="en-GB" b="1" dirty="0"/>
              <a:t>Data</a:t>
            </a:r>
          </a:p>
        </p:txBody>
      </p:sp>
      <p:sp>
        <p:nvSpPr>
          <p:cNvPr id="3" name="Content Placeholder 2">
            <a:extLst>
              <a:ext uri="{FF2B5EF4-FFF2-40B4-BE49-F238E27FC236}">
                <a16:creationId xmlns:a16="http://schemas.microsoft.com/office/drawing/2014/main" id="{F3F43B64-A448-4EFA-8BCA-5C914881A026}"/>
              </a:ext>
            </a:extLst>
          </p:cNvPr>
          <p:cNvSpPr>
            <a:spLocks noGrp="1"/>
          </p:cNvSpPr>
          <p:nvPr>
            <p:ph idx="1"/>
          </p:nvPr>
        </p:nvSpPr>
        <p:spPr>
          <a:xfrm>
            <a:off x="520996" y="1556792"/>
            <a:ext cx="8229600" cy="4325112"/>
          </a:xfrm>
        </p:spPr>
        <p:txBody>
          <a:bodyPr>
            <a:normAutofit/>
          </a:bodyPr>
          <a:lstStyle/>
          <a:p>
            <a:r>
              <a:rPr lang="en-GB" sz="3200" b="1" dirty="0"/>
              <a:t>Data</a:t>
            </a:r>
            <a:r>
              <a:rPr lang="en-GB" sz="3200" dirty="0"/>
              <a:t> is the information that you collect for the purposes of answering your </a:t>
            </a:r>
            <a:r>
              <a:rPr lang="en-GB" sz="3200" b="1" dirty="0"/>
              <a:t>research question</a:t>
            </a:r>
            <a:r>
              <a:rPr lang="en-GB" sz="3200" dirty="0"/>
              <a:t>. </a:t>
            </a:r>
          </a:p>
          <a:p>
            <a:endParaRPr lang="en-GB" sz="3200" dirty="0"/>
          </a:p>
          <a:p>
            <a:r>
              <a:rPr lang="en-GB" sz="3200" dirty="0"/>
              <a:t>The type of data you need depends on the aims of your research.</a:t>
            </a:r>
          </a:p>
        </p:txBody>
      </p:sp>
    </p:spTree>
    <p:extLst>
      <p:ext uri="{BB962C8B-B14F-4D97-AF65-F5344CB8AC3E}">
        <p14:creationId xmlns:p14="http://schemas.microsoft.com/office/powerpoint/2010/main" val="227240866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408428-67BD-4886-9E99-F5DD39B6215A}"/>
              </a:ext>
            </a:extLst>
          </p:cNvPr>
          <p:cNvSpPr>
            <a:spLocks noGrp="1"/>
          </p:cNvSpPr>
          <p:nvPr>
            <p:ph type="title"/>
          </p:nvPr>
        </p:nvSpPr>
        <p:spPr/>
        <p:txBody>
          <a:bodyPr/>
          <a:lstStyle/>
          <a:p>
            <a:pPr algn="ctr"/>
            <a:r>
              <a:rPr lang="en-GB" b="1" dirty="0"/>
              <a:t>Methods for collecting data</a:t>
            </a:r>
          </a:p>
        </p:txBody>
      </p:sp>
      <p:sp>
        <p:nvSpPr>
          <p:cNvPr id="3" name="Content Placeholder 2">
            <a:extLst>
              <a:ext uri="{FF2B5EF4-FFF2-40B4-BE49-F238E27FC236}">
                <a16:creationId xmlns:a16="http://schemas.microsoft.com/office/drawing/2014/main" id="{658C7039-E4C1-44B8-A328-78F49F6CA502}"/>
              </a:ext>
            </a:extLst>
          </p:cNvPr>
          <p:cNvSpPr>
            <a:spLocks noGrp="1"/>
          </p:cNvSpPr>
          <p:nvPr>
            <p:ph idx="1"/>
          </p:nvPr>
        </p:nvSpPr>
        <p:spPr/>
        <p:txBody>
          <a:bodyPr>
            <a:normAutofit fontScale="92500" lnSpcReduction="20000"/>
          </a:bodyPr>
          <a:lstStyle/>
          <a:p>
            <a:r>
              <a:rPr lang="en-GB" b="1" dirty="0"/>
              <a:t>Qualitative vs. quantitative</a:t>
            </a:r>
            <a:r>
              <a:rPr lang="en-GB" dirty="0"/>
              <a:t>: Will your data take the form of words or numbers?</a:t>
            </a:r>
          </a:p>
          <a:p>
            <a:r>
              <a:rPr lang="en-GB" b="1" dirty="0"/>
              <a:t>Primary vs. secondary</a:t>
            </a:r>
            <a:r>
              <a:rPr lang="en-GB" dirty="0"/>
              <a:t>: Will you collect original data yourself, or will you use data that has already been collected by someone else?</a:t>
            </a:r>
          </a:p>
          <a:p>
            <a:r>
              <a:rPr lang="en-GB" b="1" dirty="0"/>
              <a:t>Descriptive vs. experimental</a:t>
            </a:r>
            <a:r>
              <a:rPr lang="en-GB" dirty="0"/>
              <a:t>: Will you take measurements of something as it is, or will you perform an experiment?</a:t>
            </a:r>
          </a:p>
        </p:txBody>
      </p:sp>
    </p:spTree>
    <p:extLst>
      <p:ext uri="{BB962C8B-B14F-4D97-AF65-F5344CB8AC3E}">
        <p14:creationId xmlns:p14="http://schemas.microsoft.com/office/powerpoint/2010/main" val="267414374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52ACD-0199-4C99-8FA5-E21AB537B5E3}"/>
              </a:ext>
            </a:extLst>
          </p:cNvPr>
          <p:cNvSpPr>
            <a:spLocks noGrp="1"/>
          </p:cNvSpPr>
          <p:nvPr>
            <p:ph type="title"/>
          </p:nvPr>
        </p:nvSpPr>
        <p:spPr/>
        <p:txBody>
          <a:bodyPr/>
          <a:lstStyle/>
          <a:p>
            <a:pPr algn="ctr"/>
            <a:r>
              <a:rPr lang="en-GB" b="1" dirty="0">
                <a:solidFill>
                  <a:schemeClr val="tx1"/>
                </a:solidFill>
              </a:rPr>
              <a:t>Types of Data</a:t>
            </a:r>
          </a:p>
        </p:txBody>
      </p:sp>
      <p:sp>
        <p:nvSpPr>
          <p:cNvPr id="3" name="Content Placeholder 2">
            <a:extLst>
              <a:ext uri="{FF2B5EF4-FFF2-40B4-BE49-F238E27FC236}">
                <a16:creationId xmlns:a16="http://schemas.microsoft.com/office/drawing/2014/main" id="{7CD4FC25-B38F-4CCF-8F6D-477D7CCC458B}"/>
              </a:ext>
            </a:extLst>
          </p:cNvPr>
          <p:cNvSpPr>
            <a:spLocks noGrp="1"/>
          </p:cNvSpPr>
          <p:nvPr>
            <p:ph idx="1"/>
          </p:nvPr>
        </p:nvSpPr>
        <p:spPr/>
        <p:txBody>
          <a:bodyPr>
            <a:normAutofit fontScale="92500" lnSpcReduction="10000"/>
          </a:bodyPr>
          <a:lstStyle/>
          <a:p>
            <a:r>
              <a:rPr lang="en-GB" dirty="0"/>
              <a:t>Second, decide how you will analyse the data.</a:t>
            </a:r>
          </a:p>
          <a:p>
            <a:endParaRPr lang="en-GB" dirty="0"/>
          </a:p>
          <a:p>
            <a:r>
              <a:rPr lang="en-GB" dirty="0"/>
              <a:t>For </a:t>
            </a:r>
            <a:r>
              <a:rPr lang="en-GB" b="1" dirty="0"/>
              <a:t>quantitative data</a:t>
            </a:r>
            <a:r>
              <a:rPr lang="en-GB" dirty="0"/>
              <a:t>, you can use statistical analysis methods to test relationships between variables.</a:t>
            </a:r>
          </a:p>
          <a:p>
            <a:r>
              <a:rPr lang="en-GB" dirty="0"/>
              <a:t>For </a:t>
            </a:r>
            <a:r>
              <a:rPr lang="en-GB" b="1" dirty="0"/>
              <a:t>qualitative data</a:t>
            </a:r>
            <a:r>
              <a:rPr lang="en-GB" dirty="0"/>
              <a:t>, you can use methods such as thematic analysis to interpret patterns and meanings in the data.</a:t>
            </a:r>
          </a:p>
        </p:txBody>
      </p:sp>
    </p:spTree>
    <p:extLst>
      <p:ext uri="{BB962C8B-B14F-4D97-AF65-F5344CB8AC3E}">
        <p14:creationId xmlns:p14="http://schemas.microsoft.com/office/powerpoint/2010/main" val="193937923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A3DDD-AB3F-4895-94EF-1F2804FDA404}"/>
              </a:ext>
            </a:extLst>
          </p:cNvPr>
          <p:cNvSpPr>
            <a:spLocks noGrp="1"/>
          </p:cNvSpPr>
          <p:nvPr>
            <p:ph type="title"/>
          </p:nvPr>
        </p:nvSpPr>
        <p:spPr/>
        <p:txBody>
          <a:bodyPr>
            <a:normAutofit fontScale="90000"/>
          </a:bodyPr>
          <a:lstStyle/>
          <a:p>
            <a:r>
              <a:rPr lang="en-GB" b="1" dirty="0"/>
              <a:t>Qualitative vs. quantitative data</a:t>
            </a:r>
          </a:p>
        </p:txBody>
      </p:sp>
      <p:sp>
        <p:nvSpPr>
          <p:cNvPr id="3" name="Content Placeholder 2">
            <a:extLst>
              <a:ext uri="{FF2B5EF4-FFF2-40B4-BE49-F238E27FC236}">
                <a16:creationId xmlns:a16="http://schemas.microsoft.com/office/drawing/2014/main" id="{ADB8248B-E0F4-4208-B91D-E5A1F39437EE}"/>
              </a:ext>
            </a:extLst>
          </p:cNvPr>
          <p:cNvSpPr>
            <a:spLocks noGrp="1"/>
          </p:cNvSpPr>
          <p:nvPr>
            <p:ph idx="1"/>
          </p:nvPr>
        </p:nvSpPr>
        <p:spPr/>
        <p:txBody>
          <a:bodyPr>
            <a:normAutofit lnSpcReduction="10000"/>
          </a:bodyPr>
          <a:lstStyle/>
          <a:p>
            <a:r>
              <a:rPr lang="en-GB" dirty="0"/>
              <a:t>Your choice of qualitative or quantitative data collection depends on the type of knowledge you want to develop.</a:t>
            </a:r>
          </a:p>
          <a:p>
            <a:endParaRPr lang="en-GB" dirty="0"/>
          </a:p>
          <a:p>
            <a:r>
              <a:rPr lang="en-GB" dirty="0"/>
              <a:t>For questions about ideas, experiences and meanings, or to study something that can’t be described numerically, collect </a:t>
            </a:r>
            <a:r>
              <a:rPr lang="en-GB" b="1" dirty="0"/>
              <a:t>qualitative data.</a:t>
            </a:r>
          </a:p>
        </p:txBody>
      </p:sp>
    </p:spTree>
    <p:extLst>
      <p:ext uri="{BB962C8B-B14F-4D97-AF65-F5344CB8AC3E}">
        <p14:creationId xmlns:p14="http://schemas.microsoft.com/office/powerpoint/2010/main" val="195891381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034F3-17E9-4B96-8FEB-517AAAB768A1}"/>
              </a:ext>
            </a:extLst>
          </p:cNvPr>
          <p:cNvSpPr>
            <a:spLocks noGrp="1"/>
          </p:cNvSpPr>
          <p:nvPr>
            <p:ph type="title"/>
          </p:nvPr>
        </p:nvSpPr>
        <p:spPr>
          <a:xfrm>
            <a:off x="539552" y="275878"/>
            <a:ext cx="8229600" cy="1066800"/>
          </a:xfrm>
        </p:spPr>
        <p:txBody>
          <a:bodyPr>
            <a:normAutofit fontScale="90000"/>
          </a:bodyPr>
          <a:lstStyle/>
          <a:p>
            <a:r>
              <a:rPr lang="en-GB" b="1" dirty="0"/>
              <a:t>Qualitative vs. quantitative data</a:t>
            </a:r>
          </a:p>
        </p:txBody>
      </p:sp>
      <p:sp>
        <p:nvSpPr>
          <p:cNvPr id="3" name="Content Placeholder 2">
            <a:extLst>
              <a:ext uri="{FF2B5EF4-FFF2-40B4-BE49-F238E27FC236}">
                <a16:creationId xmlns:a16="http://schemas.microsoft.com/office/drawing/2014/main" id="{08518BD8-E075-425C-BA5E-5218A8A93880}"/>
              </a:ext>
            </a:extLst>
          </p:cNvPr>
          <p:cNvSpPr>
            <a:spLocks noGrp="1"/>
          </p:cNvSpPr>
          <p:nvPr>
            <p:ph idx="1"/>
          </p:nvPr>
        </p:nvSpPr>
        <p:spPr>
          <a:xfrm>
            <a:off x="457200" y="1628800"/>
            <a:ext cx="8229600" cy="3917032"/>
          </a:xfrm>
        </p:spPr>
        <p:txBody>
          <a:bodyPr/>
          <a:lstStyle/>
          <a:p>
            <a:r>
              <a:rPr lang="en-GB" dirty="0"/>
              <a:t>If you want to develop a more mechanistic understanding of a topic, or your research involves hypothesis testing, then collect </a:t>
            </a:r>
            <a:r>
              <a:rPr lang="en-GB" b="1" dirty="0"/>
              <a:t>quantitative data.</a:t>
            </a:r>
          </a:p>
        </p:txBody>
      </p:sp>
    </p:spTree>
    <p:extLst>
      <p:ext uri="{BB962C8B-B14F-4D97-AF65-F5344CB8AC3E}">
        <p14:creationId xmlns:p14="http://schemas.microsoft.com/office/powerpoint/2010/main" val="4347748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3625B-0F77-4595-A083-90F9C2472F20}"/>
              </a:ext>
            </a:extLst>
          </p:cNvPr>
          <p:cNvSpPr>
            <a:spLocks noGrp="1"/>
          </p:cNvSpPr>
          <p:nvPr>
            <p:ph type="title"/>
          </p:nvPr>
        </p:nvSpPr>
        <p:spPr>
          <a:xfrm>
            <a:off x="457200" y="0"/>
            <a:ext cx="8229600" cy="1066800"/>
          </a:xfrm>
        </p:spPr>
        <p:txBody>
          <a:bodyPr>
            <a:normAutofit fontScale="90000"/>
          </a:bodyPr>
          <a:lstStyle/>
          <a:p>
            <a:r>
              <a:rPr lang="en-GB" b="1" dirty="0"/>
              <a:t>Qualitative vs. quantitative data</a:t>
            </a:r>
          </a:p>
        </p:txBody>
      </p:sp>
      <p:graphicFrame>
        <p:nvGraphicFramePr>
          <p:cNvPr id="4" name="Content Placeholder 3">
            <a:extLst>
              <a:ext uri="{FF2B5EF4-FFF2-40B4-BE49-F238E27FC236}">
                <a16:creationId xmlns:a16="http://schemas.microsoft.com/office/drawing/2014/main" id="{ECE22B91-E919-456C-B6B4-97D904D09F8B}"/>
              </a:ext>
            </a:extLst>
          </p:cNvPr>
          <p:cNvGraphicFramePr>
            <a:graphicFrameLocks noGrp="1"/>
          </p:cNvGraphicFramePr>
          <p:nvPr>
            <p:ph idx="1"/>
            <p:extLst>
              <p:ext uri="{D42A27DB-BD31-4B8C-83A1-F6EECF244321}">
                <p14:modId xmlns:p14="http://schemas.microsoft.com/office/powerpoint/2010/main" val="2530483331"/>
              </p:ext>
            </p:extLst>
          </p:nvPr>
        </p:nvGraphicFramePr>
        <p:xfrm>
          <a:off x="539552" y="908720"/>
          <a:ext cx="8229600" cy="4846320"/>
        </p:xfrm>
        <a:graphic>
          <a:graphicData uri="http://schemas.openxmlformats.org/drawingml/2006/table">
            <a:tbl>
              <a:tblPr/>
              <a:tblGrid>
                <a:gridCol w="2743200">
                  <a:extLst>
                    <a:ext uri="{9D8B030D-6E8A-4147-A177-3AD203B41FA5}">
                      <a16:colId xmlns:a16="http://schemas.microsoft.com/office/drawing/2014/main" val="2822359620"/>
                    </a:ext>
                  </a:extLst>
                </a:gridCol>
                <a:gridCol w="2743200">
                  <a:extLst>
                    <a:ext uri="{9D8B030D-6E8A-4147-A177-3AD203B41FA5}">
                      <a16:colId xmlns:a16="http://schemas.microsoft.com/office/drawing/2014/main" val="1078241626"/>
                    </a:ext>
                  </a:extLst>
                </a:gridCol>
                <a:gridCol w="2743200">
                  <a:extLst>
                    <a:ext uri="{9D8B030D-6E8A-4147-A177-3AD203B41FA5}">
                      <a16:colId xmlns:a16="http://schemas.microsoft.com/office/drawing/2014/main" val="3966246199"/>
                    </a:ext>
                  </a:extLst>
                </a:gridCol>
              </a:tblGrid>
              <a:tr h="0">
                <a:tc>
                  <a:txBody>
                    <a:bodyPr/>
                    <a:lstStyle/>
                    <a:p>
                      <a:pPr algn="l" fontAlgn="t">
                        <a:buFont typeface="Arial" panose="020B0604020202020204" pitchFamily="34" charset="0"/>
                        <a:buNone/>
                      </a:pPr>
                      <a:endParaRPr lang="en-GB" dirty="0">
                        <a:effectLst/>
                      </a:endParaRPr>
                    </a:p>
                  </a:txBody>
                  <a:tcPr>
                    <a:lnL>
                      <a:noFill/>
                    </a:lnL>
                    <a:lnR>
                      <a:noFill/>
                    </a:lnR>
                    <a:lnT>
                      <a:noFill/>
                    </a:lnT>
                    <a:lnB>
                      <a:noFill/>
                    </a:lnB>
                  </a:tcPr>
                </a:tc>
                <a:tc>
                  <a:txBody>
                    <a:bodyPr/>
                    <a:lstStyle/>
                    <a:p>
                      <a:pPr algn="l" fontAlgn="t">
                        <a:buFont typeface="Arial" panose="020B0604020202020204" pitchFamily="34" charset="0"/>
                        <a:buChar char="•"/>
                      </a:pPr>
                      <a:r>
                        <a:rPr lang="en-GB" sz="2000" dirty="0">
                          <a:effectLst/>
                        </a:rPr>
                        <a:t>Pros</a:t>
                      </a:r>
                    </a:p>
                  </a:txBody>
                  <a:tcPr>
                    <a:lnL>
                      <a:noFill/>
                    </a:lnL>
                    <a:lnR>
                      <a:noFill/>
                    </a:lnR>
                    <a:lnT>
                      <a:noFill/>
                    </a:lnT>
                    <a:lnB>
                      <a:noFill/>
                    </a:lnB>
                  </a:tcPr>
                </a:tc>
                <a:tc>
                  <a:txBody>
                    <a:bodyPr/>
                    <a:lstStyle/>
                    <a:p>
                      <a:r>
                        <a:rPr lang="en-GB" sz="2000" dirty="0"/>
                        <a:t>Cons</a:t>
                      </a:r>
                    </a:p>
                  </a:txBody>
                  <a:tcPr>
                    <a:lnL>
                      <a:noFill/>
                    </a:lnL>
                  </a:tcPr>
                </a:tc>
                <a:extLst>
                  <a:ext uri="{0D108BD9-81ED-4DB2-BD59-A6C34878D82A}">
                    <a16:rowId xmlns:a16="http://schemas.microsoft.com/office/drawing/2014/main" val="2951097411"/>
                  </a:ext>
                </a:extLst>
              </a:tr>
              <a:tr h="0">
                <a:tc>
                  <a:txBody>
                    <a:bodyPr/>
                    <a:lstStyle/>
                    <a:p>
                      <a:pPr algn="l" fontAlgn="t"/>
                      <a:r>
                        <a:rPr lang="en-GB" dirty="0">
                          <a:effectLst/>
                        </a:rPr>
                        <a:t>Qualitative</a:t>
                      </a:r>
                    </a:p>
                  </a:txBody>
                  <a:tcPr>
                    <a:lnL>
                      <a:noFill/>
                    </a:lnL>
                    <a:lnR w="6350" cap="flat" cmpd="sng" algn="ctr">
                      <a:solidFill>
                        <a:srgbClr val="EFEEE9"/>
                      </a:solidFill>
                      <a:prstDash val="solid"/>
                      <a:round/>
                      <a:headEnd type="none" w="med" len="med"/>
                      <a:tailEnd type="none" w="med" len="med"/>
                    </a:lnR>
                    <a:lnT>
                      <a:noFill/>
                    </a:lnT>
                    <a:lnB w="6350" cap="flat" cmpd="sng" algn="ctr">
                      <a:solidFill>
                        <a:srgbClr val="EFEEE9"/>
                      </a:solidFill>
                      <a:prstDash val="solid"/>
                      <a:round/>
                      <a:headEnd type="none" w="med" len="med"/>
                      <a:tailEnd type="none" w="med" len="med"/>
                    </a:lnB>
                  </a:tcPr>
                </a:tc>
                <a:tc>
                  <a:txBody>
                    <a:bodyPr/>
                    <a:lstStyle/>
                    <a:p>
                      <a:pPr fontAlgn="t">
                        <a:buFont typeface="Arial" panose="020B0604020202020204" pitchFamily="34" charset="0"/>
                        <a:buChar char="•"/>
                      </a:pPr>
                      <a:r>
                        <a:rPr lang="en-GB" sz="2000" dirty="0">
                          <a:effectLst/>
                        </a:rPr>
                        <a:t>Flexible – you can often adjust your methods as you go to develop new knowledge.</a:t>
                      </a:r>
                    </a:p>
                    <a:p>
                      <a:pPr fontAlgn="t">
                        <a:buFont typeface="Arial" panose="020B0604020202020204" pitchFamily="34" charset="0"/>
                        <a:buChar char="•"/>
                      </a:pPr>
                      <a:r>
                        <a:rPr lang="en-GB" sz="2000" dirty="0">
                          <a:effectLst/>
                        </a:rPr>
                        <a:t>Can be conducted with small samples.</a:t>
                      </a:r>
                    </a:p>
                  </a:txBody>
                  <a:tcPr>
                    <a:lnL w="6350" cap="flat" cmpd="sng" algn="ctr">
                      <a:solidFill>
                        <a:srgbClr val="EFEEE9"/>
                      </a:solidFill>
                      <a:prstDash val="solid"/>
                      <a:round/>
                      <a:headEnd type="none" w="med" len="med"/>
                      <a:tailEnd type="none" w="med" len="med"/>
                    </a:lnL>
                    <a:lnR>
                      <a:noFill/>
                    </a:lnR>
                    <a:lnT>
                      <a:noFill/>
                    </a:lnT>
                    <a:lnB w="6350" cap="flat" cmpd="sng" algn="ctr">
                      <a:solidFill>
                        <a:srgbClr val="EFEEE9"/>
                      </a:solidFill>
                      <a:prstDash val="solid"/>
                      <a:round/>
                      <a:headEnd type="none" w="med" len="med"/>
                      <a:tailEnd type="none" w="med" len="med"/>
                    </a:lnB>
                  </a:tcPr>
                </a:tc>
                <a:tc>
                  <a:txBody>
                    <a:bodyPr/>
                    <a:lstStyle/>
                    <a:p>
                      <a:pPr fontAlgn="t">
                        <a:buFont typeface="Arial" panose="020B0604020202020204" pitchFamily="34" charset="0"/>
                        <a:buChar char="•"/>
                      </a:pPr>
                      <a:r>
                        <a:rPr lang="en-GB" sz="2000" dirty="0">
                          <a:effectLst/>
                        </a:rPr>
                        <a:t>Can’t be </a:t>
                      </a:r>
                      <a:r>
                        <a:rPr lang="en-GB" sz="2000" dirty="0" err="1">
                          <a:effectLst/>
                        </a:rPr>
                        <a:t>analyzed</a:t>
                      </a:r>
                      <a:r>
                        <a:rPr lang="en-GB" sz="2000" dirty="0">
                          <a:effectLst/>
                        </a:rPr>
                        <a:t> statistically or generalized to broader populations.</a:t>
                      </a:r>
                    </a:p>
                    <a:p>
                      <a:pPr fontAlgn="t">
                        <a:buFont typeface="Arial" panose="020B0604020202020204" pitchFamily="34" charset="0"/>
                        <a:buChar char="•"/>
                      </a:pPr>
                      <a:r>
                        <a:rPr lang="en-GB" sz="2000" dirty="0">
                          <a:effectLst/>
                        </a:rPr>
                        <a:t>Difficult to standardize research.</a:t>
                      </a:r>
                    </a:p>
                  </a:txBody>
                  <a:tcPr>
                    <a:lnL>
                      <a:noFill/>
                    </a:lnL>
                    <a:lnR>
                      <a:noFill/>
                    </a:lnR>
                    <a:lnB w="6350" cap="flat" cmpd="sng" algn="ctr">
                      <a:solidFill>
                        <a:srgbClr val="EFEEE9"/>
                      </a:solidFill>
                      <a:prstDash val="solid"/>
                      <a:round/>
                      <a:headEnd type="none" w="med" len="med"/>
                      <a:tailEnd type="none" w="med" len="med"/>
                    </a:lnB>
                  </a:tcPr>
                </a:tc>
                <a:extLst>
                  <a:ext uri="{0D108BD9-81ED-4DB2-BD59-A6C34878D82A}">
                    <a16:rowId xmlns:a16="http://schemas.microsoft.com/office/drawing/2014/main" val="2870016930"/>
                  </a:ext>
                </a:extLst>
              </a:tr>
              <a:tr h="0">
                <a:tc>
                  <a:txBody>
                    <a:bodyPr/>
                    <a:lstStyle/>
                    <a:p>
                      <a:pPr algn="l" fontAlgn="t"/>
                      <a:r>
                        <a:rPr lang="en-GB">
                          <a:effectLst/>
                        </a:rPr>
                        <a:t>Quantitative</a:t>
                      </a:r>
                    </a:p>
                  </a:txBody>
                  <a:tcPr>
                    <a:lnL>
                      <a:noFill/>
                    </a:lnL>
                    <a:lnR w="6350" cap="flat" cmpd="sng" algn="ctr">
                      <a:solidFill>
                        <a:srgbClr val="EFEEE9"/>
                      </a:solidFill>
                      <a:prstDash val="solid"/>
                      <a:round/>
                      <a:headEnd type="none" w="med" len="med"/>
                      <a:tailEnd type="none" w="med" len="med"/>
                    </a:lnR>
                    <a:lnT w="6350" cap="flat" cmpd="sng" algn="ctr">
                      <a:solidFill>
                        <a:srgbClr val="EFEEE9"/>
                      </a:solidFill>
                      <a:prstDash val="solid"/>
                      <a:round/>
                      <a:headEnd type="none" w="med" len="med"/>
                      <a:tailEnd type="none" w="med" len="med"/>
                    </a:lnT>
                    <a:lnB>
                      <a:noFill/>
                    </a:lnB>
                  </a:tcPr>
                </a:tc>
                <a:tc>
                  <a:txBody>
                    <a:bodyPr/>
                    <a:lstStyle/>
                    <a:p>
                      <a:pPr fontAlgn="t">
                        <a:buFont typeface="Arial" panose="020B0604020202020204" pitchFamily="34" charset="0"/>
                        <a:buChar char="•"/>
                      </a:pPr>
                      <a:r>
                        <a:rPr lang="en-GB" sz="2000" dirty="0">
                          <a:effectLst/>
                        </a:rPr>
                        <a:t>Can be used to systematically describe large collections of things.</a:t>
                      </a:r>
                    </a:p>
                    <a:p>
                      <a:pPr fontAlgn="t">
                        <a:buFont typeface="Arial" panose="020B0604020202020204" pitchFamily="34" charset="0"/>
                        <a:buChar char="•"/>
                      </a:pPr>
                      <a:r>
                        <a:rPr lang="en-GB" sz="2000" dirty="0">
                          <a:effectLst/>
                        </a:rPr>
                        <a:t>Generates reproducible knowledge.</a:t>
                      </a:r>
                    </a:p>
                  </a:txBody>
                  <a:tcPr>
                    <a:lnL w="6350" cap="flat" cmpd="sng" algn="ctr">
                      <a:solidFill>
                        <a:srgbClr val="EFEEE9"/>
                      </a:solidFill>
                      <a:prstDash val="solid"/>
                      <a:round/>
                      <a:headEnd type="none" w="med" len="med"/>
                      <a:tailEnd type="none" w="med" len="med"/>
                    </a:lnL>
                    <a:lnR>
                      <a:noFill/>
                    </a:lnR>
                    <a:lnT w="6350" cap="flat" cmpd="sng" algn="ctr">
                      <a:solidFill>
                        <a:srgbClr val="EFEEE9"/>
                      </a:solidFill>
                      <a:prstDash val="solid"/>
                      <a:round/>
                      <a:headEnd type="none" w="med" len="med"/>
                      <a:tailEnd type="none" w="med" len="med"/>
                    </a:lnT>
                    <a:lnB>
                      <a:noFill/>
                    </a:lnB>
                  </a:tcPr>
                </a:tc>
                <a:tc>
                  <a:txBody>
                    <a:bodyPr/>
                    <a:lstStyle/>
                    <a:p>
                      <a:pPr fontAlgn="t">
                        <a:buFont typeface="Arial" panose="020B0604020202020204" pitchFamily="34" charset="0"/>
                        <a:buChar char="•"/>
                      </a:pPr>
                      <a:r>
                        <a:rPr lang="en-GB" sz="2000" dirty="0">
                          <a:effectLst/>
                        </a:rPr>
                        <a:t>Requires statistical training to </a:t>
                      </a:r>
                      <a:r>
                        <a:rPr lang="en-GB" sz="2000" dirty="0" err="1">
                          <a:effectLst/>
                        </a:rPr>
                        <a:t>analyze</a:t>
                      </a:r>
                      <a:r>
                        <a:rPr lang="en-GB" sz="2000" dirty="0">
                          <a:effectLst/>
                        </a:rPr>
                        <a:t> data.</a:t>
                      </a:r>
                    </a:p>
                    <a:p>
                      <a:pPr fontAlgn="t">
                        <a:buFont typeface="Arial" panose="020B0604020202020204" pitchFamily="34" charset="0"/>
                        <a:buChar char="•"/>
                      </a:pPr>
                      <a:r>
                        <a:rPr lang="en-GB" sz="2000" dirty="0">
                          <a:effectLst/>
                        </a:rPr>
                        <a:t>Requires larger </a:t>
                      </a:r>
                      <a:r>
                        <a:rPr lang="en-GB" sz="2000" u="none" strike="noStrike" dirty="0">
                          <a:solidFill>
                            <a:srgbClr val="1F80E8"/>
                          </a:solidFill>
                          <a:effectLst/>
                          <a:latin typeface="inherit"/>
                          <a:hlinkClick r:id="rId2"/>
                        </a:rPr>
                        <a:t>samples</a:t>
                      </a:r>
                      <a:r>
                        <a:rPr lang="en-GB" sz="2000" dirty="0">
                          <a:effectLst/>
                          <a:latin typeface="inherit"/>
                        </a:rPr>
                        <a:t>.</a:t>
                      </a:r>
                      <a:endParaRPr lang="en-GB" sz="2000" dirty="0">
                        <a:effectLst/>
                      </a:endParaRPr>
                    </a:p>
                  </a:txBody>
                  <a:tcPr>
                    <a:lnL>
                      <a:noFill/>
                    </a:lnL>
                    <a:lnR>
                      <a:noFill/>
                    </a:lnR>
                    <a:lnT w="6350" cap="flat" cmpd="sng" algn="ctr">
                      <a:solidFill>
                        <a:srgbClr val="EFEEE9"/>
                      </a:solidFill>
                      <a:prstDash val="solid"/>
                      <a:round/>
                      <a:headEnd type="none" w="med" len="med"/>
                      <a:tailEnd type="none" w="med" len="med"/>
                    </a:lnT>
                    <a:lnB>
                      <a:noFill/>
                    </a:lnB>
                  </a:tcPr>
                </a:tc>
                <a:extLst>
                  <a:ext uri="{0D108BD9-81ED-4DB2-BD59-A6C34878D82A}">
                    <a16:rowId xmlns:a16="http://schemas.microsoft.com/office/drawing/2014/main" val="1843884381"/>
                  </a:ext>
                </a:extLst>
              </a:tr>
            </a:tbl>
          </a:graphicData>
        </a:graphic>
      </p:graphicFrame>
    </p:spTree>
    <p:extLst>
      <p:ext uri="{BB962C8B-B14F-4D97-AF65-F5344CB8AC3E}">
        <p14:creationId xmlns:p14="http://schemas.microsoft.com/office/powerpoint/2010/main" val="104517997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D4786-7E46-4FCD-AB7F-25763EAA5BDC}"/>
              </a:ext>
            </a:extLst>
          </p:cNvPr>
          <p:cNvSpPr>
            <a:spLocks noGrp="1"/>
          </p:cNvSpPr>
          <p:nvPr>
            <p:ph type="title"/>
          </p:nvPr>
        </p:nvSpPr>
        <p:spPr/>
        <p:txBody>
          <a:bodyPr>
            <a:normAutofit fontScale="90000"/>
          </a:bodyPr>
          <a:lstStyle/>
          <a:p>
            <a:r>
              <a:rPr lang="en-GB" b="1" dirty="0"/>
              <a:t>Qualitative vs. quantitative data</a:t>
            </a:r>
          </a:p>
        </p:txBody>
      </p:sp>
      <p:sp>
        <p:nvSpPr>
          <p:cNvPr id="3" name="Content Placeholder 2">
            <a:extLst>
              <a:ext uri="{FF2B5EF4-FFF2-40B4-BE49-F238E27FC236}">
                <a16:creationId xmlns:a16="http://schemas.microsoft.com/office/drawing/2014/main" id="{5B9F2B61-5D3A-48F5-A966-CCEFF34DA38B}"/>
              </a:ext>
            </a:extLst>
          </p:cNvPr>
          <p:cNvSpPr>
            <a:spLocks noGrp="1"/>
          </p:cNvSpPr>
          <p:nvPr>
            <p:ph idx="1"/>
          </p:nvPr>
        </p:nvSpPr>
        <p:spPr/>
        <p:txBody>
          <a:bodyPr/>
          <a:lstStyle/>
          <a:p>
            <a:r>
              <a:rPr lang="en-GB" dirty="0"/>
              <a:t>You can also take a mixed methods approach, where you use both qualitative and quantitative research methods.</a:t>
            </a:r>
          </a:p>
        </p:txBody>
      </p:sp>
    </p:spTree>
    <p:extLst>
      <p:ext uri="{BB962C8B-B14F-4D97-AF65-F5344CB8AC3E}">
        <p14:creationId xmlns:p14="http://schemas.microsoft.com/office/powerpoint/2010/main" val="158106809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A9CA0-8B13-1F74-35DC-BF3CB6D5B97E}"/>
              </a:ext>
            </a:extLst>
          </p:cNvPr>
          <p:cNvSpPr>
            <a:spLocks noGrp="1"/>
          </p:cNvSpPr>
          <p:nvPr>
            <p:ph type="title"/>
          </p:nvPr>
        </p:nvSpPr>
        <p:spPr>
          <a:xfrm>
            <a:off x="469776" y="2348880"/>
            <a:ext cx="8204448" cy="720080"/>
          </a:xfrm>
        </p:spPr>
        <p:txBody>
          <a:bodyPr>
            <a:normAutofit fontScale="90000"/>
          </a:bodyPr>
          <a:lstStyle/>
          <a:p>
            <a:pPr algn="ctr"/>
            <a:r>
              <a:rPr lang="en-GB" i="1" dirty="0"/>
              <a:t>What are Primary vs. secondary data?</a:t>
            </a:r>
          </a:p>
        </p:txBody>
      </p:sp>
      <p:pic>
        <p:nvPicPr>
          <p:cNvPr id="4" name="Picture 3" descr="A picture containing vector graphics&#10;&#10;Description automatically generated">
            <a:extLst>
              <a:ext uri="{FF2B5EF4-FFF2-40B4-BE49-F238E27FC236}">
                <a16:creationId xmlns:a16="http://schemas.microsoft.com/office/drawing/2014/main" id="{92D700FC-BDB8-E030-77E8-4C43A0FC51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07049" y="3789040"/>
            <a:ext cx="1731196" cy="1899435"/>
          </a:xfrm>
          <a:prstGeom prst="rect">
            <a:avLst/>
          </a:prstGeom>
        </p:spPr>
      </p:pic>
    </p:spTree>
    <p:extLst>
      <p:ext uri="{BB962C8B-B14F-4D97-AF65-F5344CB8AC3E}">
        <p14:creationId xmlns:p14="http://schemas.microsoft.com/office/powerpoint/2010/main" val="99538990"/>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D2B8C-C3B3-4EE2-AC5C-F68F2F1D0184}"/>
              </a:ext>
            </a:extLst>
          </p:cNvPr>
          <p:cNvSpPr>
            <a:spLocks noGrp="1"/>
          </p:cNvSpPr>
          <p:nvPr>
            <p:ph type="title"/>
          </p:nvPr>
        </p:nvSpPr>
        <p:spPr>
          <a:xfrm>
            <a:off x="467833" y="159296"/>
            <a:ext cx="8229600" cy="1066800"/>
          </a:xfrm>
        </p:spPr>
        <p:txBody>
          <a:bodyPr/>
          <a:lstStyle/>
          <a:p>
            <a:pPr algn="ctr"/>
            <a:r>
              <a:rPr lang="en-GB" b="1" dirty="0"/>
              <a:t>Primary vs. secondary data</a:t>
            </a:r>
          </a:p>
        </p:txBody>
      </p:sp>
      <p:sp>
        <p:nvSpPr>
          <p:cNvPr id="3" name="Content Placeholder 2">
            <a:extLst>
              <a:ext uri="{FF2B5EF4-FFF2-40B4-BE49-F238E27FC236}">
                <a16:creationId xmlns:a16="http://schemas.microsoft.com/office/drawing/2014/main" id="{1BC93CAF-75C7-4CDC-AE6D-DE09DBB6D776}"/>
              </a:ext>
            </a:extLst>
          </p:cNvPr>
          <p:cNvSpPr>
            <a:spLocks noGrp="1"/>
          </p:cNvSpPr>
          <p:nvPr>
            <p:ph idx="1"/>
          </p:nvPr>
        </p:nvSpPr>
        <p:spPr>
          <a:xfrm>
            <a:off x="457200" y="1340768"/>
            <a:ext cx="8229600" cy="4325112"/>
          </a:xfrm>
        </p:spPr>
        <p:txBody>
          <a:bodyPr>
            <a:normAutofit fontScale="92500" lnSpcReduction="10000"/>
          </a:bodyPr>
          <a:lstStyle/>
          <a:p>
            <a:r>
              <a:rPr lang="en-GB" dirty="0"/>
              <a:t>Primary data is any original information that you collect for the purposes of answering your research question (e.g. through surveys, observations and experiments). </a:t>
            </a:r>
          </a:p>
          <a:p>
            <a:endParaRPr lang="en-GB" dirty="0"/>
          </a:p>
          <a:p>
            <a:r>
              <a:rPr lang="en-GB" dirty="0"/>
              <a:t>Secondary data is information that has already been collected by other researchers (e.g. in a government census or previous scientific studies).</a:t>
            </a:r>
          </a:p>
          <a:p>
            <a:endParaRPr lang="en-GB" dirty="0"/>
          </a:p>
          <a:p>
            <a:endParaRPr lang="en-GB" dirty="0"/>
          </a:p>
        </p:txBody>
      </p:sp>
    </p:spTree>
    <p:extLst>
      <p:ext uri="{BB962C8B-B14F-4D97-AF65-F5344CB8AC3E}">
        <p14:creationId xmlns:p14="http://schemas.microsoft.com/office/powerpoint/2010/main" val="2050307828"/>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D8B10B-8477-4179-98D3-DEE2E5B231A0}"/>
              </a:ext>
            </a:extLst>
          </p:cNvPr>
          <p:cNvSpPr>
            <a:spLocks noGrp="1"/>
          </p:cNvSpPr>
          <p:nvPr>
            <p:ph type="title"/>
          </p:nvPr>
        </p:nvSpPr>
        <p:spPr>
          <a:xfrm>
            <a:off x="457200" y="188640"/>
            <a:ext cx="8229600" cy="1066800"/>
          </a:xfrm>
        </p:spPr>
        <p:txBody>
          <a:bodyPr/>
          <a:lstStyle/>
          <a:p>
            <a:pPr algn="ctr"/>
            <a:r>
              <a:rPr lang="en-GB" b="1" dirty="0">
                <a:solidFill>
                  <a:schemeClr val="tx1"/>
                </a:solidFill>
              </a:rPr>
              <a:t>Primary vs. secondary data</a:t>
            </a:r>
          </a:p>
        </p:txBody>
      </p:sp>
      <p:sp>
        <p:nvSpPr>
          <p:cNvPr id="3" name="Content Placeholder 2">
            <a:extLst>
              <a:ext uri="{FF2B5EF4-FFF2-40B4-BE49-F238E27FC236}">
                <a16:creationId xmlns:a16="http://schemas.microsoft.com/office/drawing/2014/main" id="{5D15A60D-528A-4C0E-BDFA-06E0C9C46BCA}"/>
              </a:ext>
            </a:extLst>
          </p:cNvPr>
          <p:cNvSpPr>
            <a:spLocks noGrp="1"/>
          </p:cNvSpPr>
          <p:nvPr>
            <p:ph idx="1"/>
          </p:nvPr>
        </p:nvSpPr>
        <p:spPr>
          <a:xfrm>
            <a:off x="539552" y="1340768"/>
            <a:ext cx="8229600" cy="4325112"/>
          </a:xfrm>
        </p:spPr>
        <p:txBody>
          <a:bodyPr/>
          <a:lstStyle/>
          <a:p>
            <a:r>
              <a:rPr lang="en-GB" dirty="0"/>
              <a:t>If you are exploring a novel research question, you’ll probably need to collect </a:t>
            </a:r>
            <a:r>
              <a:rPr lang="en-GB" b="1" dirty="0"/>
              <a:t>primary data. </a:t>
            </a:r>
          </a:p>
          <a:p>
            <a:endParaRPr lang="en-GB" dirty="0"/>
          </a:p>
          <a:p>
            <a:r>
              <a:rPr lang="en-GB" dirty="0"/>
              <a:t>But if you want to synthesize existing knowledge, analyse historical trends, or identify patterns on a large scale, </a:t>
            </a:r>
            <a:r>
              <a:rPr lang="en-GB" b="1" dirty="0"/>
              <a:t>secondary data </a:t>
            </a:r>
            <a:r>
              <a:rPr lang="en-GB" dirty="0"/>
              <a:t>might be a better choice.</a:t>
            </a:r>
          </a:p>
        </p:txBody>
      </p:sp>
    </p:spTree>
    <p:extLst>
      <p:ext uri="{BB962C8B-B14F-4D97-AF65-F5344CB8AC3E}">
        <p14:creationId xmlns:p14="http://schemas.microsoft.com/office/powerpoint/2010/main" val="1532868757"/>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F526D-6226-429E-ADE2-9AF2959306C2}"/>
              </a:ext>
            </a:extLst>
          </p:cNvPr>
          <p:cNvSpPr>
            <a:spLocks noGrp="1"/>
          </p:cNvSpPr>
          <p:nvPr>
            <p:ph type="title"/>
          </p:nvPr>
        </p:nvSpPr>
        <p:spPr>
          <a:xfrm>
            <a:off x="457200" y="0"/>
            <a:ext cx="8229600" cy="1066800"/>
          </a:xfrm>
        </p:spPr>
        <p:txBody>
          <a:bodyPr/>
          <a:lstStyle/>
          <a:p>
            <a:pPr algn="ctr"/>
            <a:r>
              <a:rPr lang="en-GB" b="1" dirty="0"/>
              <a:t>Primary vs. secondary data</a:t>
            </a:r>
          </a:p>
        </p:txBody>
      </p:sp>
      <p:graphicFrame>
        <p:nvGraphicFramePr>
          <p:cNvPr id="4" name="Content Placeholder 3">
            <a:extLst>
              <a:ext uri="{FF2B5EF4-FFF2-40B4-BE49-F238E27FC236}">
                <a16:creationId xmlns:a16="http://schemas.microsoft.com/office/drawing/2014/main" id="{D882B201-B6F4-404B-99E0-26E40E06C346}"/>
              </a:ext>
            </a:extLst>
          </p:cNvPr>
          <p:cNvGraphicFramePr>
            <a:graphicFrameLocks noGrp="1"/>
          </p:cNvGraphicFramePr>
          <p:nvPr>
            <p:ph idx="1"/>
            <p:extLst>
              <p:ext uri="{D42A27DB-BD31-4B8C-83A1-F6EECF244321}">
                <p14:modId xmlns:p14="http://schemas.microsoft.com/office/powerpoint/2010/main" val="2484944836"/>
              </p:ext>
            </p:extLst>
          </p:nvPr>
        </p:nvGraphicFramePr>
        <p:xfrm>
          <a:off x="611559" y="1268760"/>
          <a:ext cx="7920882" cy="4905592"/>
        </p:xfrm>
        <a:graphic>
          <a:graphicData uri="http://schemas.openxmlformats.org/drawingml/2006/table">
            <a:tbl>
              <a:tblPr/>
              <a:tblGrid>
                <a:gridCol w="2640294">
                  <a:extLst>
                    <a:ext uri="{9D8B030D-6E8A-4147-A177-3AD203B41FA5}">
                      <a16:colId xmlns:a16="http://schemas.microsoft.com/office/drawing/2014/main" val="873112893"/>
                    </a:ext>
                  </a:extLst>
                </a:gridCol>
                <a:gridCol w="2640294">
                  <a:extLst>
                    <a:ext uri="{9D8B030D-6E8A-4147-A177-3AD203B41FA5}">
                      <a16:colId xmlns:a16="http://schemas.microsoft.com/office/drawing/2014/main" val="2662824931"/>
                    </a:ext>
                  </a:extLst>
                </a:gridCol>
                <a:gridCol w="2640294">
                  <a:extLst>
                    <a:ext uri="{9D8B030D-6E8A-4147-A177-3AD203B41FA5}">
                      <a16:colId xmlns:a16="http://schemas.microsoft.com/office/drawing/2014/main" val="2243520342"/>
                    </a:ext>
                  </a:extLst>
                </a:gridCol>
              </a:tblGrid>
              <a:tr h="0">
                <a:tc>
                  <a:txBody>
                    <a:bodyPr/>
                    <a:lstStyle/>
                    <a:p>
                      <a:pPr algn="l" fontAlgn="t">
                        <a:buFont typeface="Arial" panose="020B0604020202020204" pitchFamily="34" charset="0"/>
                        <a:buChar char="•"/>
                      </a:pPr>
                      <a:br>
                        <a:rPr lang="en-GB" sz="1800" dirty="0">
                          <a:effectLst/>
                        </a:rPr>
                      </a:br>
                      <a:endParaRPr lang="en-GB" sz="1800" dirty="0">
                        <a:effectLst/>
                      </a:endParaRPr>
                    </a:p>
                  </a:txBody>
                  <a:tcPr marL="55440" marR="55440" marT="27720" marB="27720">
                    <a:lnL>
                      <a:noFill/>
                    </a:lnL>
                    <a:lnR>
                      <a:noFill/>
                    </a:lnR>
                    <a:lnT>
                      <a:noFill/>
                    </a:lnT>
                    <a:lnB>
                      <a:noFill/>
                    </a:lnB>
                    <a:solidFill>
                      <a:srgbClr val="FFFFFF"/>
                    </a:solidFill>
                  </a:tcPr>
                </a:tc>
                <a:tc>
                  <a:txBody>
                    <a:bodyPr/>
                    <a:lstStyle/>
                    <a:p>
                      <a:pPr algn="l" fontAlgn="t">
                        <a:buFont typeface="Arial" panose="020B0604020202020204" pitchFamily="34" charset="0"/>
                        <a:buChar char="•"/>
                      </a:pPr>
                      <a:r>
                        <a:rPr lang="en-GB" sz="1600" dirty="0">
                          <a:effectLst/>
                        </a:rPr>
                        <a:t>Pros</a:t>
                      </a:r>
                    </a:p>
                  </a:txBody>
                  <a:tcPr marL="55440" marR="55440" marT="27720" marB="27720">
                    <a:lnL>
                      <a:noFill/>
                    </a:lnL>
                    <a:lnR>
                      <a:noFill/>
                    </a:lnR>
                    <a:lnT>
                      <a:noFill/>
                    </a:lnT>
                    <a:lnB>
                      <a:noFill/>
                    </a:lnB>
                    <a:solidFill>
                      <a:srgbClr val="FFFFFF"/>
                    </a:solidFill>
                  </a:tcPr>
                </a:tc>
                <a:tc>
                  <a:txBody>
                    <a:bodyPr/>
                    <a:lstStyle/>
                    <a:p>
                      <a:r>
                        <a:rPr lang="en-GB" sz="1100" dirty="0"/>
                        <a:t>Cons</a:t>
                      </a:r>
                    </a:p>
                  </a:txBody>
                  <a:tcPr marL="55440" marR="55440" marT="27720" marB="27720">
                    <a:lnL>
                      <a:noFill/>
                    </a:lnL>
                  </a:tcPr>
                </a:tc>
                <a:extLst>
                  <a:ext uri="{0D108BD9-81ED-4DB2-BD59-A6C34878D82A}">
                    <a16:rowId xmlns:a16="http://schemas.microsoft.com/office/drawing/2014/main" val="1491342697"/>
                  </a:ext>
                </a:extLst>
              </a:tr>
              <a:tr h="2241633">
                <a:tc>
                  <a:txBody>
                    <a:bodyPr/>
                    <a:lstStyle/>
                    <a:p>
                      <a:pPr algn="l" fontAlgn="t"/>
                      <a:r>
                        <a:rPr lang="en-GB" sz="1800">
                          <a:effectLst/>
                        </a:rPr>
                        <a:t>Primary</a:t>
                      </a:r>
                    </a:p>
                  </a:txBody>
                  <a:tcPr marL="55440" marR="55440" marT="27720" marB="27720">
                    <a:lnL>
                      <a:noFill/>
                    </a:lnL>
                    <a:lnR w="6350" cap="flat" cmpd="sng" algn="ctr">
                      <a:solidFill>
                        <a:srgbClr val="EFEEE9"/>
                      </a:solidFill>
                      <a:prstDash val="solid"/>
                      <a:round/>
                      <a:headEnd type="none" w="med" len="med"/>
                      <a:tailEnd type="none" w="med" len="med"/>
                    </a:lnR>
                    <a:lnT>
                      <a:noFill/>
                    </a:lnT>
                    <a:lnB w="6350" cap="flat" cmpd="sng" algn="ctr">
                      <a:solidFill>
                        <a:srgbClr val="EFEEE9"/>
                      </a:solidFill>
                      <a:prstDash val="solid"/>
                      <a:round/>
                      <a:headEnd type="none" w="med" len="med"/>
                      <a:tailEnd type="none" w="med" len="med"/>
                    </a:lnB>
                    <a:solidFill>
                      <a:srgbClr val="FFFFFF"/>
                    </a:solidFill>
                  </a:tcPr>
                </a:tc>
                <a:tc>
                  <a:txBody>
                    <a:bodyPr/>
                    <a:lstStyle/>
                    <a:p>
                      <a:pPr fontAlgn="t">
                        <a:buFont typeface="Arial" panose="020B0604020202020204" pitchFamily="34" charset="0"/>
                        <a:buChar char="•"/>
                      </a:pPr>
                      <a:r>
                        <a:rPr lang="en-GB" sz="1800" dirty="0">
                          <a:effectLst/>
                        </a:rPr>
                        <a:t>Can be collected to answer your specific research question.</a:t>
                      </a:r>
                    </a:p>
                    <a:p>
                      <a:pPr fontAlgn="t">
                        <a:buFont typeface="Arial" panose="020B0604020202020204" pitchFamily="34" charset="0"/>
                        <a:buChar char="•"/>
                      </a:pPr>
                      <a:r>
                        <a:rPr lang="en-GB" sz="1800" dirty="0">
                          <a:effectLst/>
                        </a:rPr>
                        <a:t>You have control over the sampling and measurement methods.</a:t>
                      </a:r>
                    </a:p>
                  </a:txBody>
                  <a:tcPr marL="55440" marR="55440" marT="27720" marB="27720">
                    <a:lnL w="6350" cap="flat" cmpd="sng" algn="ctr">
                      <a:solidFill>
                        <a:srgbClr val="EFEEE9"/>
                      </a:solidFill>
                      <a:prstDash val="solid"/>
                      <a:round/>
                      <a:headEnd type="none" w="med" len="med"/>
                      <a:tailEnd type="none" w="med" len="med"/>
                    </a:lnL>
                    <a:lnR>
                      <a:noFill/>
                    </a:lnR>
                    <a:lnT>
                      <a:noFill/>
                    </a:lnT>
                    <a:lnB w="6350" cap="flat" cmpd="sng" algn="ctr">
                      <a:solidFill>
                        <a:srgbClr val="EFEEE9"/>
                      </a:solidFill>
                      <a:prstDash val="solid"/>
                      <a:round/>
                      <a:headEnd type="none" w="med" len="med"/>
                      <a:tailEnd type="none" w="med" len="med"/>
                    </a:lnB>
                    <a:solidFill>
                      <a:srgbClr val="FFFFFF"/>
                    </a:solidFill>
                  </a:tcPr>
                </a:tc>
                <a:tc>
                  <a:txBody>
                    <a:bodyPr/>
                    <a:lstStyle/>
                    <a:p>
                      <a:pPr fontAlgn="t">
                        <a:buFont typeface="Arial" panose="020B0604020202020204" pitchFamily="34" charset="0"/>
                        <a:buChar char="•"/>
                      </a:pPr>
                      <a:r>
                        <a:rPr lang="en-GB" sz="1800" dirty="0">
                          <a:effectLst/>
                        </a:rPr>
                        <a:t>More expensive and time-consuming to collect.</a:t>
                      </a:r>
                    </a:p>
                    <a:p>
                      <a:pPr fontAlgn="t">
                        <a:buFont typeface="Arial" panose="020B0604020202020204" pitchFamily="34" charset="0"/>
                        <a:buChar char="•"/>
                      </a:pPr>
                      <a:r>
                        <a:rPr lang="en-GB" sz="1800" dirty="0">
                          <a:effectLst/>
                        </a:rPr>
                        <a:t>Requires training in data collection methods.</a:t>
                      </a:r>
                    </a:p>
                  </a:txBody>
                  <a:tcPr marL="55440" marR="55440" marT="27720" marB="27720">
                    <a:lnL>
                      <a:noFill/>
                    </a:lnL>
                    <a:lnR>
                      <a:noFill/>
                    </a:lnR>
                    <a:lnB w="6350"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2423540515"/>
                  </a:ext>
                </a:extLst>
              </a:tr>
              <a:tr h="2059879">
                <a:tc>
                  <a:txBody>
                    <a:bodyPr/>
                    <a:lstStyle/>
                    <a:p>
                      <a:pPr algn="l" fontAlgn="t"/>
                      <a:r>
                        <a:rPr lang="en-GB" sz="1800" dirty="0">
                          <a:effectLst/>
                        </a:rPr>
                        <a:t>Secondary</a:t>
                      </a:r>
                    </a:p>
                  </a:txBody>
                  <a:tcPr marL="55440" marR="55440" marT="27720" marB="27720">
                    <a:lnL>
                      <a:noFill/>
                    </a:lnL>
                    <a:lnR w="6350" cap="flat" cmpd="sng" algn="ctr">
                      <a:solidFill>
                        <a:srgbClr val="EFEEE9"/>
                      </a:solidFill>
                      <a:prstDash val="solid"/>
                      <a:round/>
                      <a:headEnd type="none" w="med" len="med"/>
                      <a:tailEnd type="none" w="med" len="med"/>
                    </a:lnR>
                    <a:lnT w="6350" cap="flat" cmpd="sng" algn="ctr">
                      <a:solidFill>
                        <a:srgbClr val="EFEEE9"/>
                      </a:solidFill>
                      <a:prstDash val="solid"/>
                      <a:round/>
                      <a:headEnd type="none" w="med" len="med"/>
                      <a:tailEnd type="none" w="med" len="med"/>
                    </a:lnT>
                    <a:lnB>
                      <a:noFill/>
                    </a:lnB>
                    <a:solidFill>
                      <a:srgbClr val="FFFFFF"/>
                    </a:solidFill>
                  </a:tcPr>
                </a:tc>
                <a:tc>
                  <a:txBody>
                    <a:bodyPr/>
                    <a:lstStyle/>
                    <a:p>
                      <a:pPr fontAlgn="t">
                        <a:buFont typeface="Arial" panose="020B0604020202020204" pitchFamily="34" charset="0"/>
                        <a:buChar char="•"/>
                      </a:pPr>
                      <a:r>
                        <a:rPr lang="en-GB" sz="1800" dirty="0">
                          <a:effectLst/>
                        </a:rPr>
                        <a:t>Easier and faster to access.</a:t>
                      </a:r>
                    </a:p>
                    <a:p>
                      <a:pPr fontAlgn="t">
                        <a:buFont typeface="Arial" panose="020B0604020202020204" pitchFamily="34" charset="0"/>
                        <a:buChar char="•"/>
                      </a:pPr>
                      <a:r>
                        <a:rPr lang="en-GB" sz="1800" dirty="0">
                          <a:effectLst/>
                        </a:rPr>
                        <a:t>You can collect data that spans longer timescales and broader geographical locations.</a:t>
                      </a:r>
                    </a:p>
                  </a:txBody>
                  <a:tcPr marL="55440" marR="55440" marT="27720" marB="27720">
                    <a:lnL w="6350" cap="flat" cmpd="sng" algn="ctr">
                      <a:solidFill>
                        <a:srgbClr val="EFEEE9"/>
                      </a:solidFill>
                      <a:prstDash val="solid"/>
                      <a:round/>
                      <a:headEnd type="none" w="med" len="med"/>
                      <a:tailEnd type="none" w="med" len="med"/>
                    </a:lnL>
                    <a:lnR>
                      <a:noFill/>
                    </a:lnR>
                    <a:lnT w="6350" cap="flat" cmpd="sng" algn="ctr">
                      <a:solidFill>
                        <a:srgbClr val="EFEEE9"/>
                      </a:solidFill>
                      <a:prstDash val="solid"/>
                      <a:round/>
                      <a:headEnd type="none" w="med" len="med"/>
                      <a:tailEnd type="none" w="med" len="med"/>
                    </a:lnT>
                    <a:lnB>
                      <a:noFill/>
                    </a:lnB>
                    <a:solidFill>
                      <a:srgbClr val="FFFFFF"/>
                    </a:solidFill>
                  </a:tcPr>
                </a:tc>
                <a:tc>
                  <a:txBody>
                    <a:bodyPr/>
                    <a:lstStyle/>
                    <a:p>
                      <a:pPr fontAlgn="t">
                        <a:buFont typeface="Arial" panose="020B0604020202020204" pitchFamily="34" charset="0"/>
                        <a:buChar char="•"/>
                      </a:pPr>
                      <a:r>
                        <a:rPr lang="en-GB" sz="1800" dirty="0">
                          <a:effectLst/>
                        </a:rPr>
                        <a:t>No control over how data was generated.</a:t>
                      </a:r>
                    </a:p>
                    <a:p>
                      <a:pPr fontAlgn="t">
                        <a:buFont typeface="Arial" panose="020B0604020202020204" pitchFamily="34" charset="0"/>
                        <a:buChar char="•"/>
                      </a:pPr>
                      <a:r>
                        <a:rPr lang="en-GB" sz="1800" dirty="0">
                          <a:effectLst/>
                        </a:rPr>
                        <a:t>Requires extra processing to make sure it works for your analysis.</a:t>
                      </a:r>
                    </a:p>
                  </a:txBody>
                  <a:tcPr marL="55440" marR="55440" marT="27720" marB="27720">
                    <a:lnL>
                      <a:noFill/>
                    </a:lnL>
                    <a:lnR>
                      <a:noFill/>
                    </a:lnR>
                    <a:lnT w="6350" cap="flat" cmpd="sng" algn="ctr">
                      <a:solidFill>
                        <a:srgbClr val="EFEEE9"/>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360659207"/>
                  </a:ext>
                </a:extLst>
              </a:tr>
            </a:tbl>
          </a:graphicData>
        </a:graphic>
      </p:graphicFrame>
    </p:spTree>
    <p:extLst>
      <p:ext uri="{BB962C8B-B14F-4D97-AF65-F5344CB8AC3E}">
        <p14:creationId xmlns:p14="http://schemas.microsoft.com/office/powerpoint/2010/main" val="3287395372"/>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F6F84-0599-41BC-A1B8-1AA5A8D8739F}"/>
              </a:ext>
            </a:extLst>
          </p:cNvPr>
          <p:cNvSpPr>
            <a:spLocks noGrp="1"/>
          </p:cNvSpPr>
          <p:nvPr>
            <p:ph type="title"/>
          </p:nvPr>
        </p:nvSpPr>
        <p:spPr>
          <a:xfrm>
            <a:off x="476250" y="260648"/>
            <a:ext cx="8229600" cy="1066800"/>
          </a:xfrm>
        </p:spPr>
        <p:txBody>
          <a:bodyPr>
            <a:normAutofit fontScale="90000"/>
          </a:bodyPr>
          <a:lstStyle/>
          <a:p>
            <a:r>
              <a:rPr lang="en-GB" b="1" dirty="0"/>
              <a:t>Descriptive vs. experimental data</a:t>
            </a:r>
          </a:p>
        </p:txBody>
      </p:sp>
      <p:sp>
        <p:nvSpPr>
          <p:cNvPr id="3" name="Content Placeholder 2">
            <a:extLst>
              <a:ext uri="{FF2B5EF4-FFF2-40B4-BE49-F238E27FC236}">
                <a16:creationId xmlns:a16="http://schemas.microsoft.com/office/drawing/2014/main" id="{EE5B10C2-5668-403A-84A6-7729F9D0C424}"/>
              </a:ext>
            </a:extLst>
          </p:cNvPr>
          <p:cNvSpPr>
            <a:spLocks noGrp="1"/>
          </p:cNvSpPr>
          <p:nvPr>
            <p:ph idx="1"/>
          </p:nvPr>
        </p:nvSpPr>
        <p:spPr>
          <a:xfrm>
            <a:off x="523875" y="1484784"/>
            <a:ext cx="8229600" cy="4325112"/>
          </a:xfrm>
        </p:spPr>
        <p:txBody>
          <a:bodyPr>
            <a:normAutofit fontScale="92500" lnSpcReduction="10000"/>
          </a:bodyPr>
          <a:lstStyle/>
          <a:p>
            <a:r>
              <a:rPr lang="en-GB" dirty="0"/>
              <a:t>In </a:t>
            </a:r>
            <a:r>
              <a:rPr lang="en-GB" b="1" dirty="0"/>
              <a:t>descriptive research</a:t>
            </a:r>
            <a:r>
              <a:rPr lang="en-GB" dirty="0"/>
              <a:t>, you collect data about your study subject without intervening. The validity of your research will depend on your sampling method.</a:t>
            </a:r>
          </a:p>
          <a:p>
            <a:endParaRPr lang="en-GB" dirty="0"/>
          </a:p>
          <a:p>
            <a:r>
              <a:rPr lang="en-GB" dirty="0"/>
              <a:t>In </a:t>
            </a:r>
            <a:r>
              <a:rPr lang="en-GB" b="1" dirty="0"/>
              <a:t>experimental research</a:t>
            </a:r>
            <a:r>
              <a:rPr lang="en-GB" dirty="0"/>
              <a:t>, you systematically intervene in a process and measure the outcome. The validity of your research will depend on your experimental design.</a:t>
            </a:r>
          </a:p>
        </p:txBody>
      </p:sp>
    </p:spTree>
    <p:extLst>
      <p:ext uri="{BB962C8B-B14F-4D97-AF65-F5344CB8AC3E}">
        <p14:creationId xmlns:p14="http://schemas.microsoft.com/office/powerpoint/2010/main" val="900163886"/>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D9418-F8F9-4B94-B0B4-3E916378715E}"/>
              </a:ext>
            </a:extLst>
          </p:cNvPr>
          <p:cNvSpPr>
            <a:spLocks noGrp="1"/>
          </p:cNvSpPr>
          <p:nvPr>
            <p:ph type="title"/>
          </p:nvPr>
        </p:nvSpPr>
        <p:spPr/>
        <p:txBody>
          <a:bodyPr>
            <a:normAutofit fontScale="90000"/>
          </a:bodyPr>
          <a:lstStyle/>
          <a:p>
            <a:r>
              <a:rPr lang="en-GB" b="1" dirty="0"/>
              <a:t>Descriptive vs. experimental data</a:t>
            </a:r>
          </a:p>
        </p:txBody>
      </p:sp>
      <p:sp>
        <p:nvSpPr>
          <p:cNvPr id="3" name="Content Placeholder 2">
            <a:extLst>
              <a:ext uri="{FF2B5EF4-FFF2-40B4-BE49-F238E27FC236}">
                <a16:creationId xmlns:a16="http://schemas.microsoft.com/office/drawing/2014/main" id="{282D2F30-4877-415C-856B-5A17FE6CE1B4}"/>
              </a:ext>
            </a:extLst>
          </p:cNvPr>
          <p:cNvSpPr>
            <a:spLocks noGrp="1"/>
          </p:cNvSpPr>
          <p:nvPr>
            <p:ph idx="1"/>
          </p:nvPr>
        </p:nvSpPr>
        <p:spPr/>
        <p:txBody>
          <a:bodyPr>
            <a:normAutofit fontScale="92500"/>
          </a:bodyPr>
          <a:lstStyle/>
          <a:p>
            <a:r>
              <a:rPr lang="en-GB" b="0" i="0" dirty="0">
                <a:effectLst/>
                <a:latin typeface="Georgia" panose="02040502050405020303" pitchFamily="18" charset="0"/>
              </a:rPr>
              <a:t>To conduct an experiment, you need to be able to vary your independent variable, precisely measure your dependent variable, and control for confounding variables.</a:t>
            </a:r>
          </a:p>
          <a:p>
            <a:r>
              <a:rPr lang="en-GB" b="0" i="0" dirty="0">
                <a:effectLst/>
                <a:latin typeface="Georgia" panose="02040502050405020303" pitchFamily="18" charset="0"/>
              </a:rPr>
              <a:t> If it’s practically and ethically possible, this method is the best choice for answering questions about cause and effect.</a:t>
            </a:r>
            <a:endParaRPr lang="en-GB" dirty="0">
              <a:latin typeface="Georgia" panose="02040502050405020303" pitchFamily="18" charset="0"/>
            </a:endParaRPr>
          </a:p>
        </p:txBody>
      </p:sp>
    </p:spTree>
    <p:extLst>
      <p:ext uri="{BB962C8B-B14F-4D97-AF65-F5344CB8AC3E}">
        <p14:creationId xmlns:p14="http://schemas.microsoft.com/office/powerpoint/2010/main" val="324302053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A0729-59E3-465A-A982-8DCC94453E6B}"/>
              </a:ext>
            </a:extLst>
          </p:cNvPr>
          <p:cNvSpPr>
            <a:spLocks noGrp="1"/>
          </p:cNvSpPr>
          <p:nvPr>
            <p:ph type="title"/>
          </p:nvPr>
        </p:nvSpPr>
        <p:spPr/>
        <p:txBody>
          <a:bodyPr/>
          <a:lstStyle/>
          <a:p>
            <a:pPr algn="ctr"/>
            <a:r>
              <a:rPr lang="en-GB" b="1" dirty="0"/>
              <a:t>Activity</a:t>
            </a:r>
          </a:p>
        </p:txBody>
      </p:sp>
      <p:sp>
        <p:nvSpPr>
          <p:cNvPr id="3" name="Content Placeholder 2">
            <a:extLst>
              <a:ext uri="{FF2B5EF4-FFF2-40B4-BE49-F238E27FC236}">
                <a16:creationId xmlns:a16="http://schemas.microsoft.com/office/drawing/2014/main" id="{B06F96D3-1CDA-427F-9273-BFF915A1DD1E}"/>
              </a:ext>
            </a:extLst>
          </p:cNvPr>
          <p:cNvSpPr>
            <a:spLocks noGrp="1"/>
          </p:cNvSpPr>
          <p:nvPr>
            <p:ph idx="1"/>
          </p:nvPr>
        </p:nvSpPr>
        <p:spPr/>
        <p:txBody>
          <a:bodyPr>
            <a:normAutofit fontScale="92500"/>
          </a:bodyPr>
          <a:lstStyle/>
          <a:p>
            <a:pPr marL="0" indent="0">
              <a:buNone/>
            </a:pPr>
            <a:r>
              <a:rPr lang="en-GB" dirty="0"/>
              <a:t>Working in groups research the term</a:t>
            </a:r>
          </a:p>
          <a:p>
            <a:endParaRPr lang="en-GB" dirty="0"/>
          </a:p>
          <a:p>
            <a:pPr marL="0" indent="0">
              <a:buNone/>
            </a:pPr>
            <a:r>
              <a:rPr lang="en-GB" b="1" dirty="0"/>
              <a:t>confounding variables</a:t>
            </a:r>
          </a:p>
          <a:p>
            <a:endParaRPr lang="en-GB" dirty="0"/>
          </a:p>
          <a:p>
            <a:endParaRPr lang="en-GB" dirty="0"/>
          </a:p>
          <a:p>
            <a:endParaRPr lang="en-GB" dirty="0"/>
          </a:p>
          <a:p>
            <a:r>
              <a:rPr lang="en-GB" b="1" dirty="0"/>
              <a:t>Feedback your findings to the whole class</a:t>
            </a:r>
          </a:p>
          <a:p>
            <a:endParaRPr lang="en-GB" dirty="0"/>
          </a:p>
        </p:txBody>
      </p:sp>
    </p:spTree>
    <p:extLst>
      <p:ext uri="{BB962C8B-B14F-4D97-AF65-F5344CB8AC3E}">
        <p14:creationId xmlns:p14="http://schemas.microsoft.com/office/powerpoint/2010/main" val="3131241174"/>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82240-B382-46D8-A5CA-70C719D7060A}"/>
              </a:ext>
            </a:extLst>
          </p:cNvPr>
          <p:cNvSpPr>
            <a:spLocks noGrp="1"/>
          </p:cNvSpPr>
          <p:nvPr>
            <p:ph type="title"/>
          </p:nvPr>
        </p:nvSpPr>
        <p:spPr/>
        <p:txBody>
          <a:bodyPr>
            <a:normAutofit/>
          </a:bodyPr>
          <a:lstStyle/>
          <a:p>
            <a:pPr algn="ctr"/>
            <a:r>
              <a:rPr lang="en-GB" dirty="0"/>
              <a:t> </a:t>
            </a:r>
            <a:r>
              <a:rPr lang="en-GB" b="1" dirty="0">
                <a:solidFill>
                  <a:schemeClr val="tx1"/>
                </a:solidFill>
              </a:rPr>
              <a:t>Answer to Activity</a:t>
            </a:r>
          </a:p>
        </p:txBody>
      </p:sp>
      <p:sp>
        <p:nvSpPr>
          <p:cNvPr id="3" name="Content Placeholder 2">
            <a:extLst>
              <a:ext uri="{FF2B5EF4-FFF2-40B4-BE49-F238E27FC236}">
                <a16:creationId xmlns:a16="http://schemas.microsoft.com/office/drawing/2014/main" id="{45BE7838-BCDE-4BB6-BED6-577E0D2F93E2}"/>
              </a:ext>
            </a:extLst>
          </p:cNvPr>
          <p:cNvSpPr>
            <a:spLocks noGrp="1"/>
          </p:cNvSpPr>
          <p:nvPr>
            <p:ph idx="1"/>
          </p:nvPr>
        </p:nvSpPr>
        <p:spPr/>
        <p:txBody>
          <a:bodyPr>
            <a:normAutofit lnSpcReduction="10000"/>
          </a:bodyPr>
          <a:lstStyle/>
          <a:p>
            <a:r>
              <a:rPr lang="en-GB" b="1" dirty="0"/>
              <a:t>Confounding variables</a:t>
            </a:r>
          </a:p>
          <a:p>
            <a:pPr marL="109728" indent="0">
              <a:buNone/>
            </a:pPr>
            <a:endParaRPr lang="en-GB" dirty="0"/>
          </a:p>
          <a:p>
            <a:r>
              <a:rPr lang="en-GB" dirty="0"/>
              <a:t>A variable that hides the true effect of another variable in your experiment. This can happen when another variable is closely related to a variable you are interested in, but you haven’t controlled it in your experiment.</a:t>
            </a:r>
          </a:p>
        </p:txBody>
      </p:sp>
    </p:spTree>
    <p:extLst>
      <p:ext uri="{BB962C8B-B14F-4D97-AF65-F5344CB8AC3E}">
        <p14:creationId xmlns:p14="http://schemas.microsoft.com/office/powerpoint/2010/main" val="704462523"/>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A4FF8-495C-4CB4-82F6-AEE2D87BB9CC}"/>
              </a:ext>
            </a:extLst>
          </p:cNvPr>
          <p:cNvSpPr>
            <a:spLocks noGrp="1"/>
          </p:cNvSpPr>
          <p:nvPr>
            <p:ph type="title"/>
          </p:nvPr>
        </p:nvSpPr>
        <p:spPr>
          <a:xfrm>
            <a:off x="565213" y="0"/>
            <a:ext cx="8229600" cy="1066800"/>
          </a:xfrm>
        </p:spPr>
        <p:txBody>
          <a:bodyPr>
            <a:normAutofit fontScale="90000"/>
          </a:bodyPr>
          <a:lstStyle/>
          <a:p>
            <a:r>
              <a:rPr lang="en-GB" b="1" dirty="0"/>
              <a:t>Descriptive vs. experimental data</a:t>
            </a:r>
          </a:p>
        </p:txBody>
      </p:sp>
      <p:graphicFrame>
        <p:nvGraphicFramePr>
          <p:cNvPr id="4" name="Content Placeholder 3">
            <a:extLst>
              <a:ext uri="{FF2B5EF4-FFF2-40B4-BE49-F238E27FC236}">
                <a16:creationId xmlns:a16="http://schemas.microsoft.com/office/drawing/2014/main" id="{8B25BE75-E908-4C4C-8D75-9E4C58A182C4}"/>
              </a:ext>
            </a:extLst>
          </p:cNvPr>
          <p:cNvGraphicFramePr>
            <a:graphicFrameLocks noGrp="1"/>
          </p:cNvGraphicFramePr>
          <p:nvPr>
            <p:ph idx="1"/>
            <p:extLst>
              <p:ext uri="{D42A27DB-BD31-4B8C-83A1-F6EECF244321}">
                <p14:modId xmlns:p14="http://schemas.microsoft.com/office/powerpoint/2010/main" val="1596482289"/>
              </p:ext>
            </p:extLst>
          </p:nvPr>
        </p:nvGraphicFramePr>
        <p:xfrm>
          <a:off x="827584" y="1196752"/>
          <a:ext cx="7704858" cy="4617548"/>
        </p:xfrm>
        <a:graphic>
          <a:graphicData uri="http://schemas.openxmlformats.org/drawingml/2006/table">
            <a:tbl>
              <a:tblPr/>
              <a:tblGrid>
                <a:gridCol w="2568286">
                  <a:extLst>
                    <a:ext uri="{9D8B030D-6E8A-4147-A177-3AD203B41FA5}">
                      <a16:colId xmlns:a16="http://schemas.microsoft.com/office/drawing/2014/main" val="3770438155"/>
                    </a:ext>
                  </a:extLst>
                </a:gridCol>
                <a:gridCol w="2568286">
                  <a:extLst>
                    <a:ext uri="{9D8B030D-6E8A-4147-A177-3AD203B41FA5}">
                      <a16:colId xmlns:a16="http://schemas.microsoft.com/office/drawing/2014/main" val="921244178"/>
                    </a:ext>
                  </a:extLst>
                </a:gridCol>
                <a:gridCol w="2568286">
                  <a:extLst>
                    <a:ext uri="{9D8B030D-6E8A-4147-A177-3AD203B41FA5}">
                      <a16:colId xmlns:a16="http://schemas.microsoft.com/office/drawing/2014/main" val="365970262"/>
                    </a:ext>
                  </a:extLst>
                </a:gridCol>
              </a:tblGrid>
              <a:tr h="499120">
                <a:tc>
                  <a:txBody>
                    <a:bodyPr/>
                    <a:lstStyle/>
                    <a:p>
                      <a:pPr algn="l" fontAlgn="t">
                        <a:buFont typeface="Arial" panose="020B0604020202020204" pitchFamily="34" charset="0"/>
                        <a:buNone/>
                      </a:pPr>
                      <a:endParaRPr lang="en-GB" sz="1800" dirty="0">
                        <a:effectLst/>
                      </a:endParaRPr>
                    </a:p>
                  </a:txBody>
                  <a:tcPr marL="51480" marR="51480" marT="25740" marB="25740">
                    <a:lnL>
                      <a:noFill/>
                    </a:lnL>
                    <a:lnR>
                      <a:noFill/>
                    </a:lnR>
                    <a:lnT>
                      <a:noFill/>
                    </a:lnT>
                    <a:lnB>
                      <a:noFill/>
                    </a:lnB>
                    <a:solidFill>
                      <a:srgbClr val="FFFFFF"/>
                    </a:solidFill>
                  </a:tcPr>
                </a:tc>
                <a:tc>
                  <a:txBody>
                    <a:bodyPr/>
                    <a:lstStyle/>
                    <a:p>
                      <a:pPr algn="l" fontAlgn="t">
                        <a:buFont typeface="Arial" panose="020B0604020202020204" pitchFamily="34" charset="0"/>
                        <a:buChar char="•"/>
                      </a:pPr>
                      <a:r>
                        <a:rPr lang="en-GB" sz="1800" dirty="0">
                          <a:effectLst/>
                        </a:rPr>
                        <a:t>Pros </a:t>
                      </a:r>
                    </a:p>
                  </a:txBody>
                  <a:tcPr marL="51480" marR="51480" marT="25740" marB="25740">
                    <a:lnL>
                      <a:noFill/>
                    </a:lnL>
                    <a:lnR>
                      <a:noFill/>
                    </a:lnR>
                    <a:lnT>
                      <a:noFill/>
                    </a:lnT>
                    <a:lnB>
                      <a:noFill/>
                    </a:lnB>
                    <a:solidFill>
                      <a:srgbClr val="FFFFFF"/>
                    </a:solidFill>
                  </a:tcPr>
                </a:tc>
                <a:tc>
                  <a:txBody>
                    <a:bodyPr/>
                    <a:lstStyle/>
                    <a:p>
                      <a:r>
                        <a:rPr lang="en-GB" sz="1800" dirty="0"/>
                        <a:t>Cons</a:t>
                      </a:r>
                    </a:p>
                  </a:txBody>
                  <a:tcPr marL="51480" marR="51480" marT="25740" marB="25740">
                    <a:lnL>
                      <a:noFill/>
                    </a:lnL>
                  </a:tcPr>
                </a:tc>
                <a:extLst>
                  <a:ext uri="{0D108BD9-81ED-4DB2-BD59-A6C34878D82A}">
                    <a16:rowId xmlns:a16="http://schemas.microsoft.com/office/drawing/2014/main" val="1246823126"/>
                  </a:ext>
                </a:extLst>
              </a:tr>
              <a:tr h="2059214">
                <a:tc>
                  <a:txBody>
                    <a:bodyPr/>
                    <a:lstStyle/>
                    <a:p>
                      <a:pPr algn="l" fontAlgn="t"/>
                      <a:r>
                        <a:rPr lang="en-GB" sz="1800">
                          <a:effectLst/>
                        </a:rPr>
                        <a:t>Descriptive</a:t>
                      </a:r>
                    </a:p>
                  </a:txBody>
                  <a:tcPr marL="51480" marR="51480" marT="25740" marB="25740">
                    <a:lnL>
                      <a:noFill/>
                    </a:lnL>
                    <a:lnR w="6350" cap="flat" cmpd="sng" algn="ctr">
                      <a:solidFill>
                        <a:srgbClr val="EFEEE9"/>
                      </a:solidFill>
                      <a:prstDash val="solid"/>
                      <a:round/>
                      <a:headEnd type="none" w="med" len="med"/>
                      <a:tailEnd type="none" w="med" len="med"/>
                    </a:lnR>
                    <a:lnT>
                      <a:noFill/>
                    </a:lnT>
                    <a:lnB w="6350" cap="flat" cmpd="sng" algn="ctr">
                      <a:solidFill>
                        <a:srgbClr val="EFEEE9"/>
                      </a:solidFill>
                      <a:prstDash val="solid"/>
                      <a:round/>
                      <a:headEnd type="none" w="med" len="med"/>
                      <a:tailEnd type="none" w="med" len="med"/>
                    </a:lnB>
                    <a:solidFill>
                      <a:srgbClr val="FFFFFF"/>
                    </a:solidFill>
                  </a:tcPr>
                </a:tc>
                <a:tc>
                  <a:txBody>
                    <a:bodyPr/>
                    <a:lstStyle/>
                    <a:p>
                      <a:pPr fontAlgn="t">
                        <a:buFont typeface="Arial" panose="020B0604020202020204" pitchFamily="34" charset="0"/>
                        <a:buChar char="•"/>
                      </a:pPr>
                      <a:r>
                        <a:rPr lang="en-GB" sz="1800">
                          <a:effectLst/>
                        </a:rPr>
                        <a:t>Allows you to describe your research subject without influencing it.</a:t>
                      </a:r>
                    </a:p>
                    <a:p>
                      <a:pPr fontAlgn="t">
                        <a:buFont typeface="Arial" panose="020B0604020202020204" pitchFamily="34" charset="0"/>
                        <a:buChar char="•"/>
                      </a:pPr>
                      <a:r>
                        <a:rPr lang="en-GB" sz="1800">
                          <a:effectLst/>
                        </a:rPr>
                        <a:t>Accessible – you can gather more data on a larger scale.</a:t>
                      </a:r>
                    </a:p>
                  </a:txBody>
                  <a:tcPr marL="51480" marR="51480" marT="25740" marB="25740">
                    <a:lnL w="6350" cap="flat" cmpd="sng" algn="ctr">
                      <a:solidFill>
                        <a:srgbClr val="EFEEE9"/>
                      </a:solidFill>
                      <a:prstDash val="solid"/>
                      <a:round/>
                      <a:headEnd type="none" w="med" len="med"/>
                      <a:tailEnd type="none" w="med" len="med"/>
                    </a:lnL>
                    <a:lnR>
                      <a:noFill/>
                    </a:lnR>
                    <a:lnT>
                      <a:noFill/>
                    </a:lnT>
                    <a:lnB w="6350" cap="flat" cmpd="sng" algn="ctr">
                      <a:solidFill>
                        <a:srgbClr val="EFEEE9"/>
                      </a:solidFill>
                      <a:prstDash val="solid"/>
                      <a:round/>
                      <a:headEnd type="none" w="med" len="med"/>
                      <a:tailEnd type="none" w="med" len="med"/>
                    </a:lnB>
                    <a:solidFill>
                      <a:srgbClr val="FFFFFF"/>
                    </a:solidFill>
                  </a:tcPr>
                </a:tc>
                <a:tc>
                  <a:txBody>
                    <a:bodyPr/>
                    <a:lstStyle/>
                    <a:p>
                      <a:pPr fontAlgn="t">
                        <a:buFont typeface="Arial" panose="020B0604020202020204" pitchFamily="34" charset="0"/>
                        <a:buChar char="•"/>
                      </a:pPr>
                      <a:r>
                        <a:rPr lang="en-GB" sz="1800">
                          <a:effectLst/>
                        </a:rPr>
                        <a:t>No control over confounding variables.</a:t>
                      </a:r>
                    </a:p>
                    <a:p>
                      <a:pPr fontAlgn="t">
                        <a:buFont typeface="Arial" panose="020B0604020202020204" pitchFamily="34" charset="0"/>
                        <a:buChar char="•"/>
                      </a:pPr>
                      <a:r>
                        <a:rPr lang="en-GB" sz="1800">
                          <a:effectLst/>
                        </a:rPr>
                        <a:t>Can’t establish cause and effect relationships.</a:t>
                      </a:r>
                    </a:p>
                  </a:txBody>
                  <a:tcPr marL="51480" marR="51480" marT="25740" marB="25740">
                    <a:lnL>
                      <a:noFill/>
                    </a:lnL>
                    <a:lnR>
                      <a:noFill/>
                    </a:lnR>
                    <a:lnB w="6350"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2449872586"/>
                  </a:ext>
                </a:extLst>
              </a:tr>
              <a:tr h="2059214">
                <a:tc>
                  <a:txBody>
                    <a:bodyPr/>
                    <a:lstStyle/>
                    <a:p>
                      <a:pPr algn="l" fontAlgn="t"/>
                      <a:r>
                        <a:rPr lang="en-GB" sz="1800" dirty="0">
                          <a:effectLst/>
                        </a:rPr>
                        <a:t>Experimental</a:t>
                      </a:r>
                    </a:p>
                  </a:txBody>
                  <a:tcPr marL="51480" marR="51480" marT="25740" marB="25740">
                    <a:lnL>
                      <a:noFill/>
                    </a:lnL>
                    <a:lnR w="6350" cap="flat" cmpd="sng" algn="ctr">
                      <a:solidFill>
                        <a:srgbClr val="EFEEE9"/>
                      </a:solidFill>
                      <a:prstDash val="solid"/>
                      <a:round/>
                      <a:headEnd type="none" w="med" len="med"/>
                      <a:tailEnd type="none" w="med" len="med"/>
                    </a:lnR>
                    <a:lnT w="6350" cap="flat" cmpd="sng" algn="ctr">
                      <a:solidFill>
                        <a:srgbClr val="EFEEE9"/>
                      </a:solidFill>
                      <a:prstDash val="solid"/>
                      <a:round/>
                      <a:headEnd type="none" w="med" len="med"/>
                      <a:tailEnd type="none" w="med" len="med"/>
                    </a:lnT>
                    <a:lnB>
                      <a:noFill/>
                    </a:lnB>
                    <a:solidFill>
                      <a:srgbClr val="FFFFFF"/>
                    </a:solidFill>
                  </a:tcPr>
                </a:tc>
                <a:tc>
                  <a:txBody>
                    <a:bodyPr/>
                    <a:lstStyle/>
                    <a:p>
                      <a:pPr fontAlgn="t">
                        <a:buFont typeface="Arial" panose="020B0604020202020204" pitchFamily="34" charset="0"/>
                        <a:buChar char="•"/>
                      </a:pPr>
                      <a:r>
                        <a:rPr lang="en-GB" sz="1800" dirty="0">
                          <a:effectLst/>
                        </a:rPr>
                        <a:t>More control over confounding variables.</a:t>
                      </a:r>
                    </a:p>
                    <a:p>
                      <a:pPr fontAlgn="t">
                        <a:buFont typeface="Arial" panose="020B0604020202020204" pitchFamily="34" charset="0"/>
                        <a:buChar char="•"/>
                      </a:pPr>
                      <a:r>
                        <a:rPr lang="en-GB" sz="1800" dirty="0">
                          <a:effectLst/>
                        </a:rPr>
                        <a:t>Can establish cause and effect relationships.</a:t>
                      </a:r>
                    </a:p>
                  </a:txBody>
                  <a:tcPr marL="51480" marR="51480" marT="25740" marB="25740">
                    <a:lnL w="6350" cap="flat" cmpd="sng" algn="ctr">
                      <a:solidFill>
                        <a:srgbClr val="EFEEE9"/>
                      </a:solidFill>
                      <a:prstDash val="solid"/>
                      <a:round/>
                      <a:headEnd type="none" w="med" len="med"/>
                      <a:tailEnd type="none" w="med" len="med"/>
                    </a:lnL>
                    <a:lnR>
                      <a:noFill/>
                    </a:lnR>
                    <a:lnT w="6350" cap="flat" cmpd="sng" algn="ctr">
                      <a:solidFill>
                        <a:srgbClr val="EFEEE9"/>
                      </a:solidFill>
                      <a:prstDash val="solid"/>
                      <a:round/>
                      <a:headEnd type="none" w="med" len="med"/>
                      <a:tailEnd type="none" w="med" len="med"/>
                    </a:lnT>
                    <a:lnB>
                      <a:noFill/>
                    </a:lnB>
                    <a:solidFill>
                      <a:srgbClr val="FFFFFF"/>
                    </a:solidFill>
                  </a:tcPr>
                </a:tc>
                <a:tc>
                  <a:txBody>
                    <a:bodyPr/>
                    <a:lstStyle/>
                    <a:p>
                      <a:pPr fontAlgn="t">
                        <a:buFont typeface="Arial" panose="020B0604020202020204" pitchFamily="34" charset="0"/>
                        <a:buChar char="•"/>
                      </a:pPr>
                      <a:r>
                        <a:rPr lang="en-GB" sz="1800" dirty="0">
                          <a:effectLst/>
                        </a:rPr>
                        <a:t>You might influence your research subject in unexpected ways.</a:t>
                      </a:r>
                    </a:p>
                    <a:p>
                      <a:pPr fontAlgn="t">
                        <a:buFont typeface="Arial" panose="020B0604020202020204" pitchFamily="34" charset="0"/>
                        <a:buChar char="•"/>
                      </a:pPr>
                      <a:r>
                        <a:rPr lang="en-GB" sz="1800" dirty="0">
                          <a:effectLst/>
                        </a:rPr>
                        <a:t>Usually requires more expertise and resources to collect data.</a:t>
                      </a:r>
                    </a:p>
                  </a:txBody>
                  <a:tcPr marL="51480" marR="51480" marT="25740" marB="25740">
                    <a:lnL>
                      <a:noFill/>
                    </a:lnL>
                    <a:lnR>
                      <a:noFill/>
                    </a:lnR>
                    <a:lnT w="6350" cap="flat" cmpd="sng" algn="ctr">
                      <a:solidFill>
                        <a:srgbClr val="EFEEE9"/>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10704145"/>
                  </a:ext>
                </a:extLst>
              </a:tr>
            </a:tbl>
          </a:graphicData>
        </a:graphic>
      </p:graphicFrame>
    </p:spTree>
    <p:extLst>
      <p:ext uri="{BB962C8B-B14F-4D97-AF65-F5344CB8AC3E}">
        <p14:creationId xmlns:p14="http://schemas.microsoft.com/office/powerpoint/2010/main" val="2068715427"/>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DAF3D-886E-48EE-88D3-82C84B6FE82A}"/>
              </a:ext>
            </a:extLst>
          </p:cNvPr>
          <p:cNvSpPr>
            <a:spLocks noGrp="1"/>
          </p:cNvSpPr>
          <p:nvPr>
            <p:ph type="title"/>
          </p:nvPr>
        </p:nvSpPr>
        <p:spPr>
          <a:xfrm>
            <a:off x="489098" y="0"/>
            <a:ext cx="8229600" cy="1066800"/>
          </a:xfrm>
        </p:spPr>
        <p:txBody>
          <a:bodyPr>
            <a:normAutofit/>
          </a:bodyPr>
          <a:lstStyle/>
          <a:p>
            <a:r>
              <a:rPr lang="en-GB" sz="3600" b="1" dirty="0"/>
              <a:t>Research methods for collecting data</a:t>
            </a:r>
          </a:p>
        </p:txBody>
      </p:sp>
      <p:graphicFrame>
        <p:nvGraphicFramePr>
          <p:cNvPr id="4" name="Content Placeholder 3">
            <a:extLst>
              <a:ext uri="{FF2B5EF4-FFF2-40B4-BE49-F238E27FC236}">
                <a16:creationId xmlns:a16="http://schemas.microsoft.com/office/drawing/2014/main" id="{968DDF27-171E-4A05-AD7E-88323C9165D3}"/>
              </a:ext>
            </a:extLst>
          </p:cNvPr>
          <p:cNvGraphicFramePr>
            <a:graphicFrameLocks noGrp="1"/>
          </p:cNvGraphicFramePr>
          <p:nvPr>
            <p:ph idx="1"/>
            <p:extLst>
              <p:ext uri="{D42A27DB-BD31-4B8C-83A1-F6EECF244321}">
                <p14:modId xmlns:p14="http://schemas.microsoft.com/office/powerpoint/2010/main" val="75889709"/>
              </p:ext>
            </p:extLst>
          </p:nvPr>
        </p:nvGraphicFramePr>
        <p:xfrm>
          <a:off x="489098" y="1079401"/>
          <a:ext cx="8534636" cy="4873512"/>
        </p:xfrm>
        <a:graphic>
          <a:graphicData uri="http://schemas.openxmlformats.org/drawingml/2006/table">
            <a:tbl>
              <a:tblPr/>
              <a:tblGrid>
                <a:gridCol w="2133659">
                  <a:extLst>
                    <a:ext uri="{9D8B030D-6E8A-4147-A177-3AD203B41FA5}">
                      <a16:colId xmlns:a16="http://schemas.microsoft.com/office/drawing/2014/main" val="612561124"/>
                    </a:ext>
                  </a:extLst>
                </a:gridCol>
                <a:gridCol w="2133659">
                  <a:extLst>
                    <a:ext uri="{9D8B030D-6E8A-4147-A177-3AD203B41FA5}">
                      <a16:colId xmlns:a16="http://schemas.microsoft.com/office/drawing/2014/main" val="4075208240"/>
                    </a:ext>
                  </a:extLst>
                </a:gridCol>
                <a:gridCol w="2133659">
                  <a:extLst>
                    <a:ext uri="{9D8B030D-6E8A-4147-A177-3AD203B41FA5}">
                      <a16:colId xmlns:a16="http://schemas.microsoft.com/office/drawing/2014/main" val="1483002577"/>
                    </a:ext>
                  </a:extLst>
                </a:gridCol>
                <a:gridCol w="2133659">
                  <a:extLst>
                    <a:ext uri="{9D8B030D-6E8A-4147-A177-3AD203B41FA5}">
                      <a16:colId xmlns:a16="http://schemas.microsoft.com/office/drawing/2014/main" val="2630047757"/>
                    </a:ext>
                  </a:extLst>
                </a:gridCol>
              </a:tblGrid>
              <a:tr h="400000">
                <a:tc>
                  <a:txBody>
                    <a:bodyPr/>
                    <a:lstStyle/>
                    <a:p>
                      <a:pPr algn="l" fontAlgn="t"/>
                      <a:r>
                        <a:rPr lang="en-GB" sz="1400" b="1" dirty="0">
                          <a:effectLst/>
                        </a:rPr>
                        <a:t>Research method</a:t>
                      </a:r>
                    </a:p>
                  </a:txBody>
                  <a:tcPr marL="22317" marR="22317" marT="11158" marB="11158">
                    <a:lnL>
                      <a:noFill/>
                    </a:lnL>
                    <a:lnR>
                      <a:noFill/>
                    </a:lnR>
                    <a:lnT>
                      <a:noFill/>
                    </a:lnT>
                    <a:lnB>
                      <a:noFill/>
                    </a:lnB>
                    <a:solidFill>
                      <a:srgbClr val="FFFFFF"/>
                    </a:solidFill>
                  </a:tcPr>
                </a:tc>
                <a:tc>
                  <a:txBody>
                    <a:bodyPr/>
                    <a:lstStyle/>
                    <a:p>
                      <a:pPr algn="l" fontAlgn="t"/>
                      <a:r>
                        <a:rPr lang="en-GB" sz="1400" b="1" dirty="0">
                          <a:effectLst/>
                        </a:rPr>
                        <a:t>Primary or secondary?</a:t>
                      </a:r>
                    </a:p>
                  </a:txBody>
                  <a:tcPr marL="22317" marR="22317" marT="11158" marB="11158">
                    <a:lnL>
                      <a:noFill/>
                    </a:lnL>
                    <a:lnR>
                      <a:noFill/>
                    </a:lnR>
                    <a:lnT>
                      <a:noFill/>
                    </a:lnT>
                    <a:lnB>
                      <a:noFill/>
                    </a:lnB>
                    <a:solidFill>
                      <a:srgbClr val="FFFFFF"/>
                    </a:solidFill>
                  </a:tcPr>
                </a:tc>
                <a:tc>
                  <a:txBody>
                    <a:bodyPr/>
                    <a:lstStyle/>
                    <a:p>
                      <a:pPr algn="l" fontAlgn="t"/>
                      <a:r>
                        <a:rPr lang="en-GB" sz="1400" b="1" dirty="0">
                          <a:effectLst/>
                        </a:rPr>
                        <a:t>Qualitative or quantitative?</a:t>
                      </a:r>
                    </a:p>
                  </a:txBody>
                  <a:tcPr marL="22317" marR="22317" marT="11158" marB="11158">
                    <a:lnL>
                      <a:noFill/>
                    </a:lnL>
                    <a:lnR>
                      <a:noFill/>
                    </a:lnR>
                    <a:lnT>
                      <a:noFill/>
                    </a:lnT>
                    <a:lnB>
                      <a:noFill/>
                    </a:lnB>
                    <a:solidFill>
                      <a:srgbClr val="FFFFFF"/>
                    </a:solidFill>
                  </a:tcPr>
                </a:tc>
                <a:tc>
                  <a:txBody>
                    <a:bodyPr/>
                    <a:lstStyle/>
                    <a:p>
                      <a:pPr algn="l" fontAlgn="t"/>
                      <a:r>
                        <a:rPr lang="en-GB" sz="1400" b="1" dirty="0">
                          <a:effectLst/>
                        </a:rPr>
                        <a:t>When to use</a:t>
                      </a:r>
                    </a:p>
                  </a:txBody>
                  <a:tcPr marL="22317" marR="22317" marT="11158" marB="11158">
                    <a:lnL>
                      <a:noFill/>
                    </a:lnL>
                    <a:lnR>
                      <a:noFill/>
                    </a:lnR>
                    <a:lnT>
                      <a:noFill/>
                    </a:lnT>
                    <a:lnB>
                      <a:noFill/>
                    </a:lnB>
                    <a:solidFill>
                      <a:srgbClr val="FFFFFF"/>
                    </a:solidFill>
                  </a:tcPr>
                </a:tc>
                <a:extLst>
                  <a:ext uri="{0D108BD9-81ED-4DB2-BD59-A6C34878D82A}">
                    <a16:rowId xmlns:a16="http://schemas.microsoft.com/office/drawing/2014/main" val="1312730675"/>
                  </a:ext>
                </a:extLst>
              </a:tr>
              <a:tr h="400000">
                <a:tc>
                  <a:txBody>
                    <a:bodyPr/>
                    <a:lstStyle/>
                    <a:p>
                      <a:pPr algn="l" fontAlgn="t"/>
                      <a:r>
                        <a:rPr lang="en-GB" sz="1400" b="1" dirty="0">
                          <a:effectLst/>
                        </a:rPr>
                        <a:t>Experiment</a:t>
                      </a:r>
                    </a:p>
                    <a:p>
                      <a:pPr algn="l" fontAlgn="t"/>
                      <a:endParaRPr lang="en-GB" sz="1400" dirty="0">
                        <a:effectLst/>
                      </a:endParaRPr>
                    </a:p>
                  </a:txBody>
                  <a:tcPr marL="22317" marR="22317" marT="11158" marB="11158">
                    <a:lnL>
                      <a:noFill/>
                    </a:lnL>
                    <a:lnR w="6350" cap="flat" cmpd="sng" algn="ctr">
                      <a:solidFill>
                        <a:srgbClr val="EFEEE9"/>
                      </a:solidFill>
                      <a:prstDash val="solid"/>
                      <a:round/>
                      <a:headEnd type="none" w="med" len="med"/>
                      <a:tailEnd type="none" w="med" len="med"/>
                    </a:lnR>
                    <a:lnT>
                      <a:noFill/>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1400">
                          <a:effectLst/>
                        </a:rPr>
                        <a:t>Primary</a:t>
                      </a:r>
                    </a:p>
                  </a:txBody>
                  <a:tcPr marL="22317" marR="22317" marT="11158" marB="11158">
                    <a:lnL w="6350" cap="flat" cmpd="sng" algn="ctr">
                      <a:solidFill>
                        <a:srgbClr val="EFEEE9"/>
                      </a:solidFill>
                      <a:prstDash val="solid"/>
                      <a:round/>
                      <a:headEnd type="none" w="med" len="med"/>
                      <a:tailEnd type="none" w="med" len="med"/>
                    </a:lnL>
                    <a:lnR>
                      <a:noFill/>
                    </a:lnR>
                    <a:lnT>
                      <a:noFill/>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1400">
                          <a:effectLst/>
                        </a:rPr>
                        <a:t>Quantitative</a:t>
                      </a:r>
                    </a:p>
                  </a:txBody>
                  <a:tcPr marL="22317" marR="22317" marT="11158" marB="11158">
                    <a:lnL>
                      <a:noFill/>
                    </a:lnL>
                    <a:lnR>
                      <a:noFill/>
                    </a:lnR>
                    <a:lnT>
                      <a:noFill/>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1400">
                          <a:effectLst/>
                        </a:rPr>
                        <a:t>To test cause-and-effect relationships.</a:t>
                      </a:r>
                    </a:p>
                  </a:txBody>
                  <a:tcPr marL="22317" marR="22317" marT="11158" marB="11158">
                    <a:lnL>
                      <a:noFill/>
                    </a:lnL>
                    <a:lnR>
                      <a:noFill/>
                    </a:lnR>
                    <a:lnT>
                      <a:noFill/>
                    </a:lnT>
                    <a:lnB w="6350"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1160770871"/>
                  </a:ext>
                </a:extLst>
              </a:tr>
              <a:tr h="685776">
                <a:tc>
                  <a:txBody>
                    <a:bodyPr/>
                    <a:lstStyle/>
                    <a:p>
                      <a:pPr algn="l" fontAlgn="t"/>
                      <a:r>
                        <a:rPr lang="en-GB" sz="1400" b="1" dirty="0">
                          <a:effectLst/>
                        </a:rPr>
                        <a:t>Survey</a:t>
                      </a:r>
                    </a:p>
                    <a:p>
                      <a:pPr algn="l" fontAlgn="t"/>
                      <a:endParaRPr lang="en-GB" sz="1400" dirty="0">
                        <a:effectLst/>
                      </a:endParaRPr>
                    </a:p>
                  </a:txBody>
                  <a:tcPr marL="22317" marR="22317" marT="11158" marB="11158">
                    <a:lnL>
                      <a:noFill/>
                    </a:lnL>
                    <a:lnR w="6350" cap="flat" cmpd="sng" algn="ctr">
                      <a:solidFill>
                        <a:srgbClr val="EFEEE9"/>
                      </a:solidFill>
                      <a:prstDash val="solid"/>
                      <a:round/>
                      <a:headEnd type="none" w="med" len="med"/>
                      <a:tailEnd type="none" w="med" len="med"/>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1400">
                          <a:effectLst/>
                        </a:rPr>
                        <a:t>Primary</a:t>
                      </a:r>
                    </a:p>
                  </a:txBody>
                  <a:tcPr marL="22317" marR="22317" marT="11158" marB="11158">
                    <a:lnL w="6350" cap="flat" cmpd="sng" algn="ctr">
                      <a:solidFill>
                        <a:srgbClr val="EFEEE9"/>
                      </a:solidFill>
                      <a:prstDash val="solid"/>
                      <a:round/>
                      <a:headEnd type="none" w="med" len="med"/>
                      <a:tailEnd type="none" w="med" len="med"/>
                    </a:lnL>
                    <a:lnR>
                      <a:noFill/>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1400">
                          <a:effectLst/>
                        </a:rPr>
                        <a:t>Quantitative</a:t>
                      </a:r>
                    </a:p>
                  </a:txBody>
                  <a:tcPr marL="22317" marR="22317" marT="11158" marB="11158">
                    <a:lnL>
                      <a:noFill/>
                    </a:lnL>
                    <a:lnR>
                      <a:noFill/>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1400">
                          <a:effectLst/>
                        </a:rPr>
                        <a:t>To understand general characteristics of a population.</a:t>
                      </a:r>
                    </a:p>
                  </a:txBody>
                  <a:tcPr marL="22317" marR="22317" marT="11158" marB="11158">
                    <a:lnL>
                      <a:noFill/>
                    </a:lnL>
                    <a:lnR>
                      <a:noFill/>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1366669023"/>
                  </a:ext>
                </a:extLst>
              </a:tr>
              <a:tr h="400000">
                <a:tc>
                  <a:txBody>
                    <a:bodyPr/>
                    <a:lstStyle/>
                    <a:p>
                      <a:pPr algn="l" fontAlgn="t"/>
                      <a:r>
                        <a:rPr lang="en-GB" sz="1400" b="1" dirty="0">
                          <a:effectLst/>
                        </a:rPr>
                        <a:t>Interview/focus group</a:t>
                      </a:r>
                    </a:p>
                  </a:txBody>
                  <a:tcPr marL="22317" marR="22317" marT="11158" marB="11158">
                    <a:lnL>
                      <a:noFill/>
                    </a:lnL>
                    <a:lnR w="6350" cap="flat" cmpd="sng" algn="ctr">
                      <a:solidFill>
                        <a:srgbClr val="EFEEE9"/>
                      </a:solidFill>
                      <a:prstDash val="solid"/>
                      <a:round/>
                      <a:headEnd type="none" w="med" len="med"/>
                      <a:tailEnd type="none" w="med" len="med"/>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1400">
                          <a:effectLst/>
                        </a:rPr>
                        <a:t>Primary</a:t>
                      </a:r>
                    </a:p>
                  </a:txBody>
                  <a:tcPr marL="22317" marR="22317" marT="11158" marB="11158">
                    <a:lnL w="6350" cap="flat" cmpd="sng" algn="ctr">
                      <a:solidFill>
                        <a:srgbClr val="EFEEE9"/>
                      </a:solidFill>
                      <a:prstDash val="solid"/>
                      <a:round/>
                      <a:headEnd type="none" w="med" len="med"/>
                      <a:tailEnd type="none" w="med" len="med"/>
                    </a:lnL>
                    <a:lnR>
                      <a:noFill/>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1400">
                          <a:effectLst/>
                        </a:rPr>
                        <a:t>Qualitative</a:t>
                      </a:r>
                    </a:p>
                  </a:txBody>
                  <a:tcPr marL="22317" marR="22317" marT="11158" marB="11158">
                    <a:lnL>
                      <a:noFill/>
                    </a:lnL>
                    <a:lnR>
                      <a:noFill/>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1400">
                          <a:effectLst/>
                        </a:rPr>
                        <a:t>To gain more in-depth understanding of a topic.</a:t>
                      </a:r>
                    </a:p>
                  </a:txBody>
                  <a:tcPr marL="22317" marR="22317" marT="11158" marB="11158">
                    <a:lnL>
                      <a:noFill/>
                    </a:lnL>
                    <a:lnR>
                      <a:noFill/>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1378983609"/>
                  </a:ext>
                </a:extLst>
              </a:tr>
              <a:tr h="590060">
                <a:tc>
                  <a:txBody>
                    <a:bodyPr/>
                    <a:lstStyle/>
                    <a:p>
                      <a:pPr algn="l" fontAlgn="t"/>
                      <a:r>
                        <a:rPr lang="en-GB" sz="1400" b="1" dirty="0">
                          <a:effectLst/>
                        </a:rPr>
                        <a:t>Observation</a:t>
                      </a:r>
                    </a:p>
                  </a:txBody>
                  <a:tcPr marL="22317" marR="22317" marT="11158" marB="11158">
                    <a:lnL>
                      <a:noFill/>
                    </a:lnL>
                    <a:lnR w="6350" cap="flat" cmpd="sng" algn="ctr">
                      <a:solidFill>
                        <a:srgbClr val="EFEEE9"/>
                      </a:solidFill>
                      <a:prstDash val="solid"/>
                      <a:round/>
                      <a:headEnd type="none" w="med" len="med"/>
                      <a:tailEnd type="none" w="med" len="med"/>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1400">
                          <a:effectLst/>
                        </a:rPr>
                        <a:t>Primary</a:t>
                      </a:r>
                    </a:p>
                  </a:txBody>
                  <a:tcPr marL="22317" marR="22317" marT="11158" marB="11158">
                    <a:lnL w="6350" cap="flat" cmpd="sng" algn="ctr">
                      <a:solidFill>
                        <a:srgbClr val="EFEEE9"/>
                      </a:solidFill>
                      <a:prstDash val="solid"/>
                      <a:round/>
                      <a:headEnd type="none" w="med" len="med"/>
                      <a:tailEnd type="none" w="med" len="med"/>
                    </a:lnL>
                    <a:lnR>
                      <a:noFill/>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1400">
                          <a:effectLst/>
                        </a:rPr>
                        <a:t>Either</a:t>
                      </a:r>
                    </a:p>
                  </a:txBody>
                  <a:tcPr marL="22317" marR="22317" marT="11158" marB="11158">
                    <a:lnL>
                      <a:noFill/>
                    </a:lnL>
                    <a:lnR>
                      <a:noFill/>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1400">
                          <a:effectLst/>
                        </a:rPr>
                        <a:t>To understand how something occurs in its natural setting.</a:t>
                      </a:r>
                    </a:p>
                  </a:txBody>
                  <a:tcPr marL="22317" marR="22317" marT="11158" marB="11158">
                    <a:lnL>
                      <a:noFill/>
                    </a:lnL>
                    <a:lnR>
                      <a:noFill/>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3327339004"/>
                  </a:ext>
                </a:extLst>
              </a:tr>
              <a:tr h="780120">
                <a:tc>
                  <a:txBody>
                    <a:bodyPr/>
                    <a:lstStyle/>
                    <a:p>
                      <a:pPr algn="l" fontAlgn="t"/>
                      <a:r>
                        <a:rPr lang="en-GB" sz="1400" b="1" dirty="0">
                          <a:effectLst/>
                        </a:rPr>
                        <a:t>Literature review</a:t>
                      </a:r>
                    </a:p>
                    <a:p>
                      <a:pPr algn="l" fontAlgn="t"/>
                      <a:endParaRPr lang="en-GB" sz="1400" dirty="0">
                        <a:effectLst/>
                      </a:endParaRPr>
                    </a:p>
                  </a:txBody>
                  <a:tcPr marL="22317" marR="22317" marT="11158" marB="11158">
                    <a:lnL>
                      <a:noFill/>
                    </a:lnL>
                    <a:lnR w="6350" cap="flat" cmpd="sng" algn="ctr">
                      <a:solidFill>
                        <a:srgbClr val="EFEEE9"/>
                      </a:solidFill>
                      <a:prstDash val="solid"/>
                      <a:round/>
                      <a:headEnd type="none" w="med" len="med"/>
                      <a:tailEnd type="none" w="med" len="med"/>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1400">
                          <a:effectLst/>
                        </a:rPr>
                        <a:t>Secondary</a:t>
                      </a:r>
                    </a:p>
                  </a:txBody>
                  <a:tcPr marL="22317" marR="22317" marT="11158" marB="11158">
                    <a:lnL w="6350" cap="flat" cmpd="sng" algn="ctr">
                      <a:solidFill>
                        <a:srgbClr val="EFEEE9"/>
                      </a:solidFill>
                      <a:prstDash val="solid"/>
                      <a:round/>
                      <a:headEnd type="none" w="med" len="med"/>
                      <a:tailEnd type="none" w="med" len="med"/>
                    </a:lnL>
                    <a:lnR>
                      <a:noFill/>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1400">
                          <a:effectLst/>
                        </a:rPr>
                        <a:t>Either</a:t>
                      </a:r>
                    </a:p>
                  </a:txBody>
                  <a:tcPr marL="22317" marR="22317" marT="11158" marB="11158">
                    <a:lnL>
                      <a:noFill/>
                    </a:lnL>
                    <a:lnR>
                      <a:noFill/>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solidFill>
                      <a:srgbClr val="FFFFFF"/>
                    </a:solidFill>
                  </a:tcPr>
                </a:tc>
                <a:tc>
                  <a:txBody>
                    <a:bodyPr/>
                    <a:lstStyle/>
                    <a:p>
                      <a:pPr fontAlgn="t"/>
                      <a:r>
                        <a:rPr lang="en-GB" sz="1400">
                          <a:effectLst/>
                        </a:rPr>
                        <a:t>To situate your research in an existing body of work, or to evaluate trends within a research topic.</a:t>
                      </a:r>
                    </a:p>
                  </a:txBody>
                  <a:tcPr marL="22317" marR="22317" marT="11158" marB="11158">
                    <a:lnL>
                      <a:noFill/>
                    </a:lnL>
                    <a:lnR>
                      <a:noFill/>
                    </a:lnR>
                    <a:lnT w="6350" cap="flat" cmpd="sng" algn="ctr">
                      <a:solidFill>
                        <a:srgbClr val="EFEEE9"/>
                      </a:solidFill>
                      <a:prstDash val="solid"/>
                      <a:round/>
                      <a:headEnd type="none" w="med" len="med"/>
                      <a:tailEnd type="none" w="med" len="med"/>
                    </a:lnT>
                    <a:lnB w="6350"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613683948"/>
                  </a:ext>
                </a:extLst>
              </a:tr>
              <a:tr h="1160241">
                <a:tc>
                  <a:txBody>
                    <a:bodyPr/>
                    <a:lstStyle/>
                    <a:p>
                      <a:pPr algn="l" fontAlgn="t"/>
                      <a:r>
                        <a:rPr lang="en-GB" sz="1400" b="1" dirty="0">
                          <a:effectLst/>
                        </a:rPr>
                        <a:t>Case study</a:t>
                      </a:r>
                    </a:p>
                    <a:p>
                      <a:pPr algn="l" fontAlgn="t"/>
                      <a:endParaRPr lang="en-GB" sz="1400" dirty="0">
                        <a:effectLst/>
                      </a:endParaRPr>
                    </a:p>
                  </a:txBody>
                  <a:tcPr marL="22317" marR="22317" marT="11158" marB="11158">
                    <a:lnL>
                      <a:noFill/>
                    </a:lnL>
                    <a:lnR w="6350" cap="flat" cmpd="sng" algn="ctr">
                      <a:solidFill>
                        <a:srgbClr val="EFEEE9"/>
                      </a:solidFill>
                      <a:prstDash val="solid"/>
                      <a:round/>
                      <a:headEnd type="none" w="med" len="med"/>
                      <a:tailEnd type="none" w="med" len="med"/>
                    </a:lnR>
                    <a:lnT w="6350" cap="flat" cmpd="sng" algn="ctr">
                      <a:solidFill>
                        <a:srgbClr val="EFEEE9"/>
                      </a:solidFill>
                      <a:prstDash val="solid"/>
                      <a:round/>
                      <a:headEnd type="none" w="med" len="med"/>
                      <a:tailEnd type="none" w="med" len="med"/>
                    </a:lnT>
                    <a:lnB>
                      <a:noFill/>
                    </a:lnB>
                    <a:solidFill>
                      <a:srgbClr val="FFFFFF"/>
                    </a:solidFill>
                  </a:tcPr>
                </a:tc>
                <a:tc>
                  <a:txBody>
                    <a:bodyPr/>
                    <a:lstStyle/>
                    <a:p>
                      <a:pPr fontAlgn="t"/>
                      <a:r>
                        <a:rPr lang="en-GB" sz="1400">
                          <a:effectLst/>
                        </a:rPr>
                        <a:t>Either</a:t>
                      </a:r>
                    </a:p>
                  </a:txBody>
                  <a:tcPr marL="22317" marR="22317" marT="11158" marB="11158">
                    <a:lnL w="6350" cap="flat" cmpd="sng" algn="ctr">
                      <a:solidFill>
                        <a:srgbClr val="EFEEE9"/>
                      </a:solidFill>
                      <a:prstDash val="solid"/>
                      <a:round/>
                      <a:headEnd type="none" w="med" len="med"/>
                      <a:tailEnd type="none" w="med" len="med"/>
                    </a:lnL>
                    <a:lnR>
                      <a:noFill/>
                    </a:lnR>
                    <a:lnT w="6350" cap="flat" cmpd="sng" algn="ctr">
                      <a:solidFill>
                        <a:srgbClr val="EFEEE9"/>
                      </a:solidFill>
                      <a:prstDash val="solid"/>
                      <a:round/>
                      <a:headEnd type="none" w="med" len="med"/>
                      <a:tailEnd type="none" w="med" len="med"/>
                    </a:lnT>
                    <a:lnB>
                      <a:noFill/>
                    </a:lnB>
                    <a:solidFill>
                      <a:srgbClr val="FFFFFF"/>
                    </a:solidFill>
                  </a:tcPr>
                </a:tc>
                <a:tc>
                  <a:txBody>
                    <a:bodyPr/>
                    <a:lstStyle/>
                    <a:p>
                      <a:pPr fontAlgn="t"/>
                      <a:r>
                        <a:rPr lang="en-GB" sz="1400" dirty="0">
                          <a:effectLst/>
                        </a:rPr>
                        <a:t>Either</a:t>
                      </a:r>
                    </a:p>
                  </a:txBody>
                  <a:tcPr marL="22317" marR="22317" marT="11158" marB="11158">
                    <a:lnL>
                      <a:noFill/>
                    </a:lnL>
                    <a:lnR>
                      <a:noFill/>
                    </a:lnR>
                    <a:lnT w="6350" cap="flat" cmpd="sng" algn="ctr">
                      <a:solidFill>
                        <a:srgbClr val="EFEEE9"/>
                      </a:solidFill>
                      <a:prstDash val="solid"/>
                      <a:round/>
                      <a:headEnd type="none" w="med" len="med"/>
                      <a:tailEnd type="none" w="med" len="med"/>
                    </a:lnT>
                    <a:lnB>
                      <a:noFill/>
                    </a:lnB>
                    <a:solidFill>
                      <a:srgbClr val="FFFFFF"/>
                    </a:solidFill>
                  </a:tcPr>
                </a:tc>
                <a:tc>
                  <a:txBody>
                    <a:bodyPr/>
                    <a:lstStyle/>
                    <a:p>
                      <a:pPr fontAlgn="t"/>
                      <a:r>
                        <a:rPr lang="en-GB" sz="1400" dirty="0">
                          <a:effectLst/>
                        </a:rPr>
                        <a:t>To gain an in-depth understanding of a specific group or context, or when you don’t have the resources for a large study.</a:t>
                      </a:r>
                    </a:p>
                  </a:txBody>
                  <a:tcPr marL="22317" marR="22317" marT="11158" marB="11158">
                    <a:lnL>
                      <a:noFill/>
                    </a:lnL>
                    <a:lnR>
                      <a:noFill/>
                    </a:lnR>
                    <a:lnT w="6350" cap="flat" cmpd="sng" algn="ctr">
                      <a:solidFill>
                        <a:srgbClr val="EFEEE9"/>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2257825164"/>
                  </a:ext>
                </a:extLst>
              </a:tr>
            </a:tbl>
          </a:graphicData>
        </a:graphic>
      </p:graphicFrame>
    </p:spTree>
    <p:extLst>
      <p:ext uri="{BB962C8B-B14F-4D97-AF65-F5344CB8AC3E}">
        <p14:creationId xmlns:p14="http://schemas.microsoft.com/office/powerpoint/2010/main" val="2128750005"/>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CFC55-005A-4D6E-87DA-29055D3C0E07}"/>
              </a:ext>
            </a:extLst>
          </p:cNvPr>
          <p:cNvSpPr>
            <a:spLocks noGrp="1"/>
          </p:cNvSpPr>
          <p:nvPr>
            <p:ph type="title"/>
          </p:nvPr>
        </p:nvSpPr>
        <p:spPr>
          <a:xfrm>
            <a:off x="466725" y="260648"/>
            <a:ext cx="8229600" cy="1066800"/>
          </a:xfrm>
        </p:spPr>
        <p:txBody>
          <a:bodyPr/>
          <a:lstStyle/>
          <a:p>
            <a:pPr algn="ctr"/>
            <a:r>
              <a:rPr lang="en-GB" b="1" dirty="0">
                <a:latin typeface="Arial" panose="020B0604020202020204" pitchFamily="34" charset="0"/>
                <a:cs typeface="Arial" panose="020B0604020202020204" pitchFamily="34" charset="0"/>
              </a:rPr>
              <a:t>Activity  </a:t>
            </a:r>
            <a:endParaRPr lang="en-GB" dirty="0"/>
          </a:p>
        </p:txBody>
      </p:sp>
      <p:sp>
        <p:nvSpPr>
          <p:cNvPr id="3" name="Content Placeholder 2">
            <a:extLst>
              <a:ext uri="{FF2B5EF4-FFF2-40B4-BE49-F238E27FC236}">
                <a16:creationId xmlns:a16="http://schemas.microsoft.com/office/drawing/2014/main" id="{58F4E264-F399-4DFA-A2B2-7086FF896ED9}"/>
              </a:ext>
            </a:extLst>
          </p:cNvPr>
          <p:cNvSpPr>
            <a:spLocks noGrp="1"/>
          </p:cNvSpPr>
          <p:nvPr>
            <p:ph idx="1"/>
          </p:nvPr>
        </p:nvSpPr>
        <p:spPr>
          <a:xfrm>
            <a:off x="514350" y="1484784"/>
            <a:ext cx="8229600" cy="4325112"/>
          </a:xfrm>
        </p:spPr>
        <p:txBody>
          <a:bodyPr/>
          <a:lstStyle/>
          <a:p>
            <a:pPr marL="0" indent="0">
              <a:buNone/>
            </a:pPr>
            <a:r>
              <a:rPr lang="en-GB" dirty="0"/>
              <a:t>Watch the video below then discuss</a:t>
            </a:r>
          </a:p>
          <a:p>
            <a:endParaRPr lang="en-GB" dirty="0"/>
          </a:p>
          <a:p>
            <a:r>
              <a:rPr lang="en-GB" sz="2400" dirty="0">
                <a:hlinkClick r:id="rId3"/>
              </a:rPr>
              <a:t>https://www.youtube.com/watch?v=q17s84ADGfA</a:t>
            </a:r>
            <a:endParaRPr lang="en-GB" sz="2400" dirty="0"/>
          </a:p>
          <a:p>
            <a:endParaRPr lang="en-GB" sz="2400" dirty="0"/>
          </a:p>
          <a:p>
            <a:endParaRPr lang="en-GB" sz="2400" dirty="0"/>
          </a:p>
          <a:p>
            <a:endParaRPr lang="en-GB" dirty="0"/>
          </a:p>
          <a:p>
            <a:pPr algn="ctr"/>
            <a:r>
              <a:rPr lang="en-GB" b="1" dirty="0"/>
              <a:t>Feedback to the whole class</a:t>
            </a:r>
          </a:p>
          <a:p>
            <a:endParaRPr lang="en-GB" dirty="0"/>
          </a:p>
        </p:txBody>
      </p:sp>
    </p:spTree>
    <p:extLst>
      <p:ext uri="{BB962C8B-B14F-4D97-AF65-F5344CB8AC3E}">
        <p14:creationId xmlns:p14="http://schemas.microsoft.com/office/powerpoint/2010/main" val="504846859"/>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9792" y="-28153"/>
            <a:ext cx="8229600" cy="1066800"/>
          </a:xfrm>
        </p:spPr>
        <p:txBody>
          <a:bodyPr>
            <a:normAutofit fontScale="90000"/>
          </a:bodyPr>
          <a:lstStyle/>
          <a:p>
            <a:pPr algn="ctr"/>
            <a:r>
              <a:rPr lang="en-GB" b="1" dirty="0">
                <a:latin typeface="+mn-lt"/>
              </a:rPr>
              <a:t>Structuring a methods section…</a:t>
            </a:r>
          </a:p>
        </p:txBody>
      </p:sp>
      <p:sp>
        <p:nvSpPr>
          <p:cNvPr id="4" name="Rectangle 3"/>
          <p:cNvSpPr txBox="1">
            <a:spLocks noChangeArrowheads="1"/>
          </p:cNvSpPr>
          <p:nvPr/>
        </p:nvSpPr>
        <p:spPr>
          <a:xfrm>
            <a:off x="319792" y="1038647"/>
            <a:ext cx="8528924" cy="3263504"/>
          </a:xfrm>
          <a:prstGeom prst="rect">
            <a:avLst/>
          </a:prstGeom>
        </p:spPr>
        <p:txBody>
          <a:bodyPr vert="horz">
            <a:no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109728" indent="0">
              <a:lnSpc>
                <a:spcPct val="90000"/>
              </a:lnSpc>
              <a:buNone/>
            </a:pPr>
            <a:r>
              <a:rPr lang="en-GB" sz="2700" dirty="0">
                <a:latin typeface="Georgia" panose="02040502050405020303" pitchFamily="18" charset="0"/>
              </a:rPr>
              <a:t>Traditionally, when the methodology of a research study are reported, the following sub-sections are provided:</a:t>
            </a:r>
          </a:p>
          <a:p>
            <a:pPr marL="109728" indent="0">
              <a:lnSpc>
                <a:spcPct val="90000"/>
              </a:lnSpc>
              <a:buNone/>
            </a:pPr>
            <a:endParaRPr lang="en-GB" sz="2700" dirty="0">
              <a:latin typeface="Georgia" panose="02040502050405020303" pitchFamily="18" charset="0"/>
            </a:endParaRPr>
          </a:p>
          <a:p>
            <a:pPr>
              <a:lnSpc>
                <a:spcPct val="90000"/>
              </a:lnSpc>
            </a:pPr>
            <a:r>
              <a:rPr lang="en-GB" sz="2400" b="1" u="sng" dirty="0">
                <a:latin typeface="Georgia" panose="02040502050405020303" pitchFamily="18" charset="0"/>
              </a:rPr>
              <a:t>Participants</a:t>
            </a:r>
            <a:r>
              <a:rPr lang="en-GB" sz="2400" dirty="0">
                <a:latin typeface="Georgia" panose="02040502050405020303" pitchFamily="18" charset="0"/>
              </a:rPr>
              <a:t> – how many people took part, what was their demographic information etc.</a:t>
            </a:r>
          </a:p>
          <a:p>
            <a:pPr>
              <a:lnSpc>
                <a:spcPct val="90000"/>
              </a:lnSpc>
            </a:pPr>
            <a:r>
              <a:rPr lang="en-GB" sz="2400" b="1" u="sng" dirty="0">
                <a:latin typeface="Georgia" panose="02040502050405020303" pitchFamily="18" charset="0"/>
              </a:rPr>
              <a:t>Design</a:t>
            </a:r>
            <a:r>
              <a:rPr lang="en-GB" sz="2400" dirty="0">
                <a:latin typeface="Georgia" panose="02040502050405020303" pitchFamily="18" charset="0"/>
              </a:rPr>
              <a:t> – was a </a:t>
            </a:r>
            <a:r>
              <a:rPr lang="en-GB" sz="2400" dirty="0" err="1">
                <a:latin typeface="Georgia" panose="02040502050405020303" pitchFamily="18" charset="0"/>
              </a:rPr>
              <a:t>quali</a:t>
            </a:r>
            <a:r>
              <a:rPr lang="en-GB" sz="2400" dirty="0">
                <a:latin typeface="Georgia" panose="02040502050405020303" pitchFamily="18" charset="0"/>
              </a:rPr>
              <a:t>/</a:t>
            </a:r>
            <a:r>
              <a:rPr lang="en-GB" sz="2400" dirty="0" err="1">
                <a:latin typeface="Georgia" panose="02040502050405020303" pitchFamily="18" charset="0"/>
              </a:rPr>
              <a:t>quanti</a:t>
            </a:r>
            <a:r>
              <a:rPr lang="en-GB" sz="2400" dirty="0">
                <a:latin typeface="Georgia" panose="02040502050405020303" pitchFamily="18" charset="0"/>
              </a:rPr>
              <a:t> approach adopted. What specific method(s) was used and why?</a:t>
            </a:r>
          </a:p>
          <a:p>
            <a:pPr>
              <a:lnSpc>
                <a:spcPct val="90000"/>
              </a:lnSpc>
            </a:pPr>
            <a:r>
              <a:rPr lang="en-GB" sz="2400" b="1" u="sng" dirty="0">
                <a:latin typeface="Georgia" panose="02040502050405020303" pitchFamily="18" charset="0"/>
              </a:rPr>
              <a:t>Procedure</a:t>
            </a:r>
            <a:r>
              <a:rPr lang="en-GB" sz="2400" dirty="0">
                <a:latin typeface="Georgia" panose="02040502050405020303" pitchFamily="18" charset="0"/>
              </a:rPr>
              <a:t> – how was the study conducted? What processes were followed? How would this study be replicated?</a:t>
            </a:r>
          </a:p>
          <a:p>
            <a:pPr>
              <a:lnSpc>
                <a:spcPct val="90000"/>
              </a:lnSpc>
            </a:pPr>
            <a:r>
              <a:rPr lang="en-GB" sz="2400" b="1" u="sng" dirty="0">
                <a:latin typeface="Georgia" panose="02040502050405020303" pitchFamily="18" charset="0"/>
              </a:rPr>
              <a:t>Analysis</a:t>
            </a:r>
            <a:r>
              <a:rPr lang="en-GB" sz="2400" dirty="0">
                <a:latin typeface="Georgia" panose="02040502050405020303" pitchFamily="18" charset="0"/>
              </a:rPr>
              <a:t> – how were the data analysed?</a:t>
            </a:r>
            <a:endParaRPr lang="en-GB" sz="2400" b="1" u="sng" dirty="0">
              <a:latin typeface="Georgia" panose="02040502050405020303" pitchFamily="18" charset="0"/>
            </a:endParaRPr>
          </a:p>
        </p:txBody>
      </p:sp>
    </p:spTree>
    <p:extLst>
      <p:ext uri="{BB962C8B-B14F-4D97-AF65-F5344CB8AC3E}">
        <p14:creationId xmlns:p14="http://schemas.microsoft.com/office/powerpoint/2010/main" val="2975043511"/>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CFC55-005A-4D6E-87DA-29055D3C0E07}"/>
              </a:ext>
            </a:extLst>
          </p:cNvPr>
          <p:cNvSpPr>
            <a:spLocks noGrp="1"/>
          </p:cNvSpPr>
          <p:nvPr>
            <p:ph type="title"/>
          </p:nvPr>
        </p:nvSpPr>
        <p:spPr>
          <a:xfrm>
            <a:off x="495300" y="65748"/>
            <a:ext cx="8229600" cy="1066800"/>
          </a:xfrm>
        </p:spPr>
        <p:txBody>
          <a:bodyPr/>
          <a:lstStyle/>
          <a:p>
            <a:pPr algn="ctr"/>
            <a:r>
              <a:rPr lang="en-GB" b="1" dirty="0">
                <a:solidFill>
                  <a:schemeClr val="tx1"/>
                </a:solidFill>
                <a:latin typeface="Arial" panose="020B0604020202020204" pitchFamily="34" charset="0"/>
                <a:cs typeface="Arial" panose="020B0604020202020204" pitchFamily="34" charset="0"/>
              </a:rPr>
              <a:t>Activity  </a:t>
            </a:r>
            <a:endParaRPr lang="en-GB" b="1" dirty="0">
              <a:solidFill>
                <a:schemeClr val="tx1"/>
              </a:solidFill>
            </a:endParaRPr>
          </a:p>
        </p:txBody>
      </p:sp>
      <p:sp>
        <p:nvSpPr>
          <p:cNvPr id="3" name="Content Placeholder 2">
            <a:extLst>
              <a:ext uri="{FF2B5EF4-FFF2-40B4-BE49-F238E27FC236}">
                <a16:creationId xmlns:a16="http://schemas.microsoft.com/office/drawing/2014/main" id="{58F4E264-F399-4DFA-A2B2-7086FF896ED9}"/>
              </a:ext>
            </a:extLst>
          </p:cNvPr>
          <p:cNvSpPr>
            <a:spLocks noGrp="1"/>
          </p:cNvSpPr>
          <p:nvPr>
            <p:ph idx="1"/>
          </p:nvPr>
        </p:nvSpPr>
        <p:spPr>
          <a:xfrm>
            <a:off x="457200" y="1266444"/>
            <a:ext cx="8229600" cy="4325112"/>
          </a:xfrm>
        </p:spPr>
        <p:txBody>
          <a:bodyPr/>
          <a:lstStyle/>
          <a:p>
            <a:pPr marL="0" indent="0">
              <a:buNone/>
            </a:pPr>
            <a:r>
              <a:rPr lang="en-GB" dirty="0"/>
              <a:t>Watch the video below then discuss</a:t>
            </a:r>
          </a:p>
          <a:p>
            <a:endParaRPr lang="en-GB" dirty="0"/>
          </a:p>
          <a:p>
            <a:r>
              <a:rPr lang="en-GB" sz="2400" dirty="0">
                <a:hlinkClick r:id="rId3"/>
              </a:rPr>
              <a:t>https://www.youtube.com/watch?v=yplWZs3dqNQ</a:t>
            </a:r>
            <a:endParaRPr lang="en-GB" sz="2400" dirty="0"/>
          </a:p>
          <a:p>
            <a:endParaRPr lang="en-GB" sz="2400" dirty="0"/>
          </a:p>
          <a:p>
            <a:endParaRPr lang="en-GB" sz="2400" dirty="0"/>
          </a:p>
          <a:p>
            <a:endParaRPr lang="en-GB" dirty="0"/>
          </a:p>
          <a:p>
            <a:pPr marL="0" indent="0" algn="ctr">
              <a:buNone/>
            </a:pPr>
            <a:r>
              <a:rPr lang="en-GB" b="1" dirty="0"/>
              <a:t>Feedback to the whole class</a:t>
            </a:r>
          </a:p>
          <a:p>
            <a:endParaRPr lang="en-GB" dirty="0"/>
          </a:p>
        </p:txBody>
      </p:sp>
    </p:spTree>
    <p:extLst>
      <p:ext uri="{BB962C8B-B14F-4D97-AF65-F5344CB8AC3E}">
        <p14:creationId xmlns:p14="http://schemas.microsoft.com/office/powerpoint/2010/main" val="26410697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41C78B1F6210C4E9A58F73BA6479D21" ma:contentTypeVersion="2" ma:contentTypeDescription="Create a new document." ma:contentTypeScope="" ma:versionID="52f795333ace41bef08649b18825776b">
  <xsd:schema xmlns:xsd="http://www.w3.org/2001/XMLSchema" xmlns:xs="http://www.w3.org/2001/XMLSchema" xmlns:p="http://schemas.microsoft.com/office/2006/metadata/properties" xmlns:ns3="f856874f-9946-48cd-ac29-4cb76853c4c1" targetNamespace="http://schemas.microsoft.com/office/2006/metadata/properties" ma:root="true" ma:fieldsID="7a6da204620c827d4f9b8b623575ef93" ns3:_="">
    <xsd:import namespace="f856874f-9946-48cd-ac29-4cb76853c4c1"/>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56874f-9946-48cd-ac29-4cb76853c4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f856874f-9946-48cd-ac29-4cb76853c4c1"/>
    <ds:schemaRef ds:uri="http://www.w3.org/XML/1998/namespace"/>
    <ds:schemaRef ds:uri="http://purl.org/dc/dcmitype/"/>
  </ds:schemaRefs>
</ds:datastoreItem>
</file>

<file path=customXml/itemProps3.xml><?xml version="1.0" encoding="utf-8"?>
<ds:datastoreItem xmlns:ds="http://schemas.openxmlformats.org/officeDocument/2006/customXml" ds:itemID="{03D7929B-5B4C-4CAE-8D27-458BB31CA3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56874f-9946-48cd-ac29-4cb76853c4c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4675</Words>
  <Application>Microsoft Office PowerPoint</Application>
  <PresentationFormat>On-screen Show (4:3)</PresentationFormat>
  <Paragraphs>579</Paragraphs>
  <Slides>102</Slides>
  <Notes>19</Notes>
  <HiddenSlides>55</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102</vt:i4>
      </vt:variant>
    </vt:vector>
  </HeadingPairs>
  <TitlesOfParts>
    <vt:vector size="111" baseType="lpstr">
      <vt:lpstr>inherit</vt:lpstr>
      <vt:lpstr>Inter</vt:lpstr>
      <vt:lpstr>Myriad Pro</vt:lpstr>
      <vt:lpstr>Arial</vt:lpstr>
      <vt:lpstr>Calibri</vt:lpstr>
      <vt:lpstr>Georgia</vt:lpstr>
      <vt:lpstr>Trebuchet MS</vt:lpstr>
      <vt:lpstr>Wingdings</vt:lpstr>
      <vt:lpstr>20140311PresentationUWTSDTemplate</vt:lpstr>
      <vt:lpstr> Practice-based Research  Methodological considerations   </vt:lpstr>
      <vt:lpstr>Important notice &amp; timelines</vt:lpstr>
      <vt:lpstr>Learning outcomes</vt:lpstr>
      <vt:lpstr>Module Summary</vt:lpstr>
      <vt:lpstr>Session Aims</vt:lpstr>
      <vt:lpstr>Key Terminologies in Research  What is a hypothesis?</vt:lpstr>
      <vt:lpstr>Hypothesis </vt:lpstr>
      <vt:lpstr>Hypothesis </vt:lpstr>
      <vt:lpstr>Hypothesis </vt:lpstr>
      <vt:lpstr>What are the two features of a hypothesis?</vt:lpstr>
      <vt:lpstr>Two features of a hypothesis</vt:lpstr>
      <vt:lpstr>Hypothesis</vt:lpstr>
      <vt:lpstr>Hypothesis</vt:lpstr>
      <vt:lpstr>What is variables?</vt:lpstr>
      <vt:lpstr>What are the two major variables required to formulate an hypothesis?</vt:lpstr>
      <vt:lpstr>Variable</vt:lpstr>
      <vt:lpstr>Variables in hypotheses</vt:lpstr>
      <vt:lpstr>Independent and dependent variables </vt:lpstr>
      <vt:lpstr>Independent and dependent variables </vt:lpstr>
      <vt:lpstr>Independent and dependent variables </vt:lpstr>
      <vt:lpstr>Variables in hypotheses</vt:lpstr>
      <vt:lpstr>For example:</vt:lpstr>
      <vt:lpstr>For example:</vt:lpstr>
      <vt:lpstr>Hypothesis examples</vt:lpstr>
      <vt:lpstr>Hypothesis examples</vt:lpstr>
      <vt:lpstr>Activity  </vt:lpstr>
      <vt:lpstr>Activity  </vt:lpstr>
      <vt:lpstr>Recap: Types of hypothesis/research question</vt:lpstr>
      <vt:lpstr>What is a Research Process?</vt:lpstr>
      <vt:lpstr>Research Process</vt:lpstr>
      <vt:lpstr>Research Process</vt:lpstr>
      <vt:lpstr>Research Process</vt:lpstr>
      <vt:lpstr>The Research Process</vt:lpstr>
      <vt:lpstr>Research Process</vt:lpstr>
      <vt:lpstr>Activity  </vt:lpstr>
      <vt:lpstr>Short Break</vt:lpstr>
      <vt:lpstr>Methodology</vt:lpstr>
      <vt:lpstr>What is a Research Paradigm?</vt:lpstr>
      <vt:lpstr>Research </vt:lpstr>
      <vt:lpstr>Activity</vt:lpstr>
      <vt:lpstr>Theoretical framework </vt:lpstr>
      <vt:lpstr>Activity</vt:lpstr>
      <vt:lpstr>Research Paradigm</vt:lpstr>
      <vt:lpstr>Paradigm</vt:lpstr>
      <vt:lpstr>Paradigm</vt:lpstr>
      <vt:lpstr>Activity</vt:lpstr>
      <vt:lpstr>Philosophical principle</vt:lpstr>
      <vt:lpstr>Paradigm</vt:lpstr>
      <vt:lpstr>Positivism</vt:lpstr>
      <vt:lpstr>Positivism</vt:lpstr>
      <vt:lpstr>Interpretivism</vt:lpstr>
      <vt:lpstr>Interpretivism</vt:lpstr>
      <vt:lpstr>Pragmatism</vt:lpstr>
      <vt:lpstr>Research methodology Philosophy </vt:lpstr>
      <vt:lpstr>In summary</vt:lpstr>
      <vt:lpstr>PowerPoint Presentation</vt:lpstr>
      <vt:lpstr>Summary: Activity</vt:lpstr>
      <vt:lpstr>What are deductive and inductive approaches?</vt:lpstr>
      <vt:lpstr>Deductive research approach </vt:lpstr>
      <vt:lpstr>Deductive research approach </vt:lpstr>
      <vt:lpstr>Inductive research approach</vt:lpstr>
      <vt:lpstr>Inductive research approach</vt:lpstr>
      <vt:lpstr>PowerPoint Presentation</vt:lpstr>
      <vt:lpstr>Inductive and Deductive Research Approach</vt:lpstr>
      <vt:lpstr>Inductive and Deductive Research Approach</vt:lpstr>
      <vt:lpstr>Inductive and Deductive Research Approach</vt:lpstr>
      <vt:lpstr>Activity </vt:lpstr>
      <vt:lpstr>Activity</vt:lpstr>
      <vt:lpstr>Activity  </vt:lpstr>
      <vt:lpstr>Summary of Quantitative/Qualitative Distinction</vt:lpstr>
      <vt:lpstr>The Quanti/Quali Distinction: Summary</vt:lpstr>
      <vt:lpstr>Quantitative Research Cold hard numerical data as it deals with statistical calculations, computed data, and mathematical derivations (e.g. how many people in the UK did not comply with the COVID-19 lockdown?) Figure 2: Aspects of Quantitative Research Design (Cresswell, 2017)</vt:lpstr>
      <vt:lpstr>Qualitative Research This data collection method is used for answers to “deep dive” issues and yields narrative (story type written account) of research findings often organised into themes (e.g. fear, poor health literacy) Figure One: Aspects of Qualitative Research (Battendfield, 2019)</vt:lpstr>
      <vt:lpstr>Some Common Methodologies</vt:lpstr>
      <vt:lpstr>PowerPoint Presentation</vt:lpstr>
      <vt:lpstr>PowerPoint Presentation</vt:lpstr>
      <vt:lpstr>PowerPoint Presentation</vt:lpstr>
      <vt:lpstr>PowerPoint Presentation</vt:lpstr>
      <vt:lpstr>PowerPoint Presentation</vt:lpstr>
      <vt:lpstr>Activity </vt:lpstr>
      <vt:lpstr>Research methods </vt:lpstr>
      <vt:lpstr>What is a data?</vt:lpstr>
      <vt:lpstr>Data</vt:lpstr>
      <vt:lpstr>Methods for collecting data</vt:lpstr>
      <vt:lpstr>Types of Data</vt:lpstr>
      <vt:lpstr>Qualitative vs. quantitative data</vt:lpstr>
      <vt:lpstr>Qualitative vs. quantitative data</vt:lpstr>
      <vt:lpstr>Qualitative vs. quantitative data</vt:lpstr>
      <vt:lpstr>Qualitative vs. quantitative data</vt:lpstr>
      <vt:lpstr>What are Primary vs. secondary data?</vt:lpstr>
      <vt:lpstr>Primary vs. secondary data</vt:lpstr>
      <vt:lpstr>Primary vs. secondary data</vt:lpstr>
      <vt:lpstr>Primary vs. secondary data</vt:lpstr>
      <vt:lpstr>Descriptive vs. experimental data</vt:lpstr>
      <vt:lpstr>Descriptive vs. experimental data</vt:lpstr>
      <vt:lpstr>Activity</vt:lpstr>
      <vt:lpstr> Answer to Activity</vt:lpstr>
      <vt:lpstr>Descriptive vs. experimental data</vt:lpstr>
      <vt:lpstr>Research methods for collecting data</vt:lpstr>
      <vt:lpstr>Activity  </vt:lpstr>
      <vt:lpstr>Structuring a methods section…</vt:lpstr>
      <vt:lpstr>Activity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Diola Bijlhout</cp:lastModifiedBy>
  <cp:revision>41</cp:revision>
  <dcterms:created xsi:type="dcterms:W3CDTF">2015-04-14T15:21:28Z</dcterms:created>
  <dcterms:modified xsi:type="dcterms:W3CDTF">2023-11-08T20:07:42Z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0x010100341C78B1F6210C4E9A58F73BA6479D21</vt:lpwstr>
  </property>
</Properties>
</file>