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364" autoAdjust="0"/>
  </p:normalViewPr>
  <p:slideViewPr>
    <p:cSldViewPr snapToGrid="0">
      <p:cViewPr>
        <p:scale>
          <a:sx n="50" d="100"/>
          <a:sy n="50" d="100"/>
        </p:scale>
        <p:origin x="1500" y="498"/>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260A46-D7D1-4010-952E-03A9EB4F82A7}" type="datetimeFigureOut">
              <a:rPr lang="en-IN" smtClean="0"/>
              <a:t>24-04-2024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DD009D-7507-47E4-9D37-B1EC53B653CB}" type="slidenum">
              <a:rPr lang="en-IN" smtClean="0"/>
              <a:t>‹#›</a:t>
            </a:fld>
            <a:endParaRPr lang="en-IN"/>
          </a:p>
        </p:txBody>
      </p:sp>
    </p:spTree>
    <p:extLst>
      <p:ext uri="{BB962C8B-B14F-4D97-AF65-F5344CB8AC3E}">
        <p14:creationId xmlns:p14="http://schemas.microsoft.com/office/powerpoint/2010/main" val="3807432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Bef>
                <a:spcPts val="1200"/>
              </a:spcBef>
              <a:buFont typeface="+mj-lt"/>
              <a:buAutoNum type="arabicPeriod"/>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research will focus on managing people at two major organizations Marriott and H&amp;M. It will include an organizational overview of the firms as well as the influence of different external and internal environments in changes while forming the people management strategies within these forms. The next part of the assignment discusses the approaches of organizations towards people management. Further, the key people management issues within H&amp;M and Marriott are been discussed as well as the role and impact of various technology advancements on people management strategies are also being mentioned. Lastly, there are certain recommendations provided based on the concerns that are faced by the firms.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DDD009D-7507-47E4-9D37-B1EC53B653CB}" type="slidenum">
              <a:rPr lang="en-IN" smtClean="0"/>
              <a:t>3</a:t>
            </a:fld>
            <a:endParaRPr lang="en-IN"/>
          </a:p>
        </p:txBody>
      </p:sp>
    </p:spTree>
    <p:extLst>
      <p:ext uri="{BB962C8B-B14F-4D97-AF65-F5344CB8AC3E}">
        <p14:creationId xmlns:p14="http://schemas.microsoft.com/office/powerpoint/2010/main" val="4039080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Organisational Overview  </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2.1 H&amp;M</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Hennes &amp; Mauritz AB is a retailer of home textiles, apparel, accessories, shoes, and makeup. Accessories, pants, cosmetics, athletics and other items of clothing for men, women and kids are among the products offered by the company. H&amp;M, COS, Monki, Weekday and Other Stories, Cheap Monday, H&amp;M Home, and ARKET are some of its brands. Erling Persson established the business in 1947, and its main office is in Stockholm, Sweden. More than 76,000 people work at H&amp;M, which operates stores in 37 different countries (Shen, 2014). The business model of H&amp;M is really obvious. They have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skillfully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handled every aspect of HRM to guarantee that, despite cultural and national variances, basic ideals are upheld in every department. Their well-thought-out and methodical strategy acknowledges that an organization's most significant resources are its employees.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2.2 Marriot</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Willard Marriot and his wife, Alice, created Marriott International in 1927. In Washington, D.C., the two opened a beer bar first. The organization's human resources staff is well-managed and works to build a cohesive team. She recognises that in the hospitality sector, the calibre of an organization's human resources services is crucial to its success. Employee wellbeing is the responsibility of the human resources department (Marriott et al., 2005). Planning, implementing, hiring, training, keeping, and terminating personnel fall within the purview of this department. The staff of Marriott's HR division is robust and well-versed.</a:t>
            </a:r>
            <a:endParaRPr lang="en-IN" dirty="0"/>
          </a:p>
        </p:txBody>
      </p:sp>
      <p:sp>
        <p:nvSpPr>
          <p:cNvPr id="4" name="Slide Number Placeholder 3"/>
          <p:cNvSpPr>
            <a:spLocks noGrp="1"/>
          </p:cNvSpPr>
          <p:nvPr>
            <p:ph type="sldNum" sz="quarter" idx="5"/>
          </p:nvPr>
        </p:nvSpPr>
        <p:spPr/>
        <p:txBody>
          <a:bodyPr/>
          <a:lstStyle/>
          <a:p>
            <a:fld id="{1DDD009D-7507-47E4-9D37-B1EC53B653CB}" type="slidenum">
              <a:rPr lang="en-IN" smtClean="0"/>
              <a:t>4</a:t>
            </a:fld>
            <a:endParaRPr lang="en-IN"/>
          </a:p>
        </p:txBody>
      </p:sp>
    </p:spTree>
    <p:extLst>
      <p:ext uri="{BB962C8B-B14F-4D97-AF65-F5344CB8AC3E}">
        <p14:creationId xmlns:p14="http://schemas.microsoft.com/office/powerpoint/2010/main" val="565840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Internal factors </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H&amp;M's people management strategies are influenced by internal environmental changes, such as changes in company culture, organizational structure, and workforce demographics. These changes can influence employee interactions, communication, and collaboration. For instance, if H&amp;M values innovation and creativity, its people management strategy might focus on fostering a culture of idea-sharing. Instead, if the corporation is moving to sustainability, HR strategies might arrange hiring persons allied with the business's values and training. Organizational structure fluctuations can also shape HR policies, as division rearrangement or new technologies may necessitate reconsidering job parts and tasks (Purcell et al., 2008). Fluctuations in guidance or management styles can also affect employee administration. Changes in staff demographics require adaptable HR performance, such as applying flexible work preparations or submission assortment and enclosure training. By continuing efficient on these deviations, H&amp;M can successfully fund its employees and determine administrative accomplishment.</a:t>
            </a: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Similarly,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Marriott's people management approaches are prejudiced by inner environmental deviations, including organizational structure, philosophy, and workers demographics. These deviations affect employee engagement, talent gaining, and retaining tactics. As Marriott advances, it may need to regulate its management style to confirm inclusivity and equivalent occasions for all workforces. Talent achievement approaches may need to be familiar to encounter new aspects, such as technology implementation (Armstrong et al., 2010). Organizational structure and leadership undercurrents may also variate, demanding careful reflection of broadcasting lines, executive processes, and team changing aspects. By remaining in harmony to these deviations, Marriott can acclimate its people management approaches to orbit growing workforce suggestions, adopted employee engagement, charm and hold top talent, and maintain a consistent organizational culture. This practical tactic permits Marriott to influence its human principal efficiently and drive sustainable development in a inexpensive market (Cabrera and Cabrera, 2005).</a:t>
            </a:r>
          </a:p>
          <a:p>
            <a:pPr algn="just">
              <a:lnSpc>
                <a:spcPct val="15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External factors </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H&amp;M's people management policies are prejudiced by various outdoor factors, counting the global economic situation, technological developments, socio-cultural changes, legislative fluctuations, and market competition. Economic slumps may demand modifications to workforce development, while technological progressions like e-commerce and mechanization require staffs with digital skills. Socio-cultural changes, such as sustainability, inspiration H&amp;M's method to employee assignation and corporate responsibility. Legislative fluctuations, such as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labor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laws and principles, outline H&amp;M's human resource policies, necessitating alterations in recruitment performs, benefits correspondences, and office policies (Marchington and Wilkinson, 2002). Market competition also drives H&amp;M to refine its people management strategies, identifying groundbreaking HR methods and adapting therefore. To reply to these fluctuations, H&amp;M efforts on quickness and elasticity, measuring market circumstances, technology inclinations, and supervisory sceneries to notify staffing, training, and worker expansion ingenuities. By remaining in concurrence to exterior undercurrents, H&amp;M can proactively speech emerging trials and leverage chances to foster a interested and flexible staff.</a:t>
            </a: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Likewise,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Marriott's persons management strategies are prejudiced by exterior conservational deviations, such as financial fluctuations, technological progressions, regulatory requirements, and socio-cultural tendencies. Economic slumps can decrease travel and friendliness expenditure, upsetting hotel tenancy rates and income (Zhang et al., 2015). Marriott may regulate recruitment levels, tool cost-saving events, and proposal groundbreaking services to attract customers. Employee training and data analytics are now priorities due to the revolutionary manner that technological advancements like mobile platforms and applications have changed client interactions. To guarantee justice and legal compliance, Marriott's human resources policies are impacted by changes in regulations, including labour laws and environmental restrictions. What workers desire in terms of diversity, inclusiveness, and a balance between work and life can be influenced by cultural and societal shifts such as changing demographics and attitudes. To recruit and retain top personnel, Marriott is addressing this issue by establishing a work environment that offers employment opportunities and encouraging diversity and inclusion initiatives (Hoffman,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Tadelis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2021).</a:t>
            </a:r>
          </a:p>
          <a:p>
            <a:endParaRPr lang="en-IN" dirty="0"/>
          </a:p>
        </p:txBody>
      </p:sp>
      <p:sp>
        <p:nvSpPr>
          <p:cNvPr id="4" name="Slide Number Placeholder 3"/>
          <p:cNvSpPr>
            <a:spLocks noGrp="1"/>
          </p:cNvSpPr>
          <p:nvPr>
            <p:ph type="sldNum" sz="quarter" idx="5"/>
          </p:nvPr>
        </p:nvSpPr>
        <p:spPr/>
        <p:txBody>
          <a:bodyPr/>
          <a:lstStyle/>
          <a:p>
            <a:fld id="{1DDD009D-7507-47E4-9D37-B1EC53B653CB}" type="slidenum">
              <a:rPr lang="en-IN" smtClean="0"/>
              <a:t>5</a:t>
            </a:fld>
            <a:endParaRPr lang="en-IN"/>
          </a:p>
        </p:txBody>
      </p:sp>
    </p:spTree>
    <p:extLst>
      <p:ext uri="{BB962C8B-B14F-4D97-AF65-F5344CB8AC3E}">
        <p14:creationId xmlns:p14="http://schemas.microsoft.com/office/powerpoint/2010/main" val="506043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smtClean="0">
                <a:solidFill>
                  <a:schemeClr val="tx1"/>
                </a:solidFill>
                <a:effectLst/>
                <a:latin typeface="+mn-lt"/>
                <a:ea typeface="+mn-ea"/>
                <a:cs typeface="+mn-cs"/>
              </a:rPr>
              <a:t>Factors</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H&amp;M</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Marriot</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Size </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In regions where H&amp;M operates on a large scale, such as major cities or densely populated areas, the company may implement centralized HR systems and processes to manage a large workforce efficiently. </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In larger Marriott properties or chains, such as resorts or international hotels, people management strategies tend to be more standardized and structured. HR departments are frequently greater and more particular, concentrating on staffing, training, and growth plans custom-made to exact job roles and vocation paths inside the association (</a:t>
            </a:r>
            <a:r>
              <a:rPr lang="en-GB" sz="1200" b="0" i="0" u="none" strike="noStrike" kern="1200" dirty="0" err="1" smtClean="0">
                <a:solidFill>
                  <a:schemeClr val="tx1"/>
                </a:solidFill>
                <a:effectLst/>
                <a:latin typeface="+mn-lt"/>
                <a:ea typeface="+mn-ea"/>
                <a:cs typeface="+mn-cs"/>
              </a:rPr>
              <a:t>Hotho</a:t>
            </a:r>
            <a:r>
              <a:rPr lang="en-GB" sz="1200" b="0" i="0" u="none" strike="noStrike" kern="1200" dirty="0" smtClean="0">
                <a:solidFill>
                  <a:schemeClr val="tx1"/>
                </a:solidFill>
                <a:effectLst/>
                <a:latin typeface="+mn-lt"/>
                <a:ea typeface="+mn-ea"/>
                <a:cs typeface="+mn-cs"/>
              </a:rPr>
              <a:t> and Champion, 2011). </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Reach</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H&amp;M's global footmark necessitates a miscellaneous and comprehensive tactic to people management to quarter diverse cultures, languages, and legal necessities. The business may order assortment and presence creativities to guarantee a diverse workforce and stand-in an intellect of going among staff worldwide.</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In counties where Marriott has a noteworthy world-wide attendance, such as Europe, Asia, or the Americas, people organisation policies often contain educational compassion and localization. Marriott may modify HR policies and applies to observe with resident </a:t>
            </a:r>
            <a:r>
              <a:rPr lang="en-GB" sz="1200" b="0" i="0" u="none" strike="noStrike" kern="1200" dirty="0" err="1" smtClean="0">
                <a:solidFill>
                  <a:schemeClr val="tx1"/>
                </a:solidFill>
                <a:effectLst/>
                <a:latin typeface="+mn-lt"/>
                <a:ea typeface="+mn-ea"/>
                <a:cs typeface="+mn-cs"/>
              </a:rPr>
              <a:t>labor</a:t>
            </a:r>
            <a:r>
              <a:rPr lang="en-GB" sz="1200" b="0" i="0" u="none" strike="noStrike" kern="1200" dirty="0" smtClean="0">
                <a:solidFill>
                  <a:schemeClr val="tx1"/>
                </a:solidFill>
                <a:effectLst/>
                <a:latin typeface="+mn-lt"/>
                <a:ea typeface="+mn-ea"/>
                <a:cs typeface="+mn-cs"/>
              </a:rPr>
              <a:t> laws and social averages, while also endorsing assortment and enclosure enterprises to quarter a varied workforce.</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Sector </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Maintaining a focus on sales and customer service abilities is essential for H&amp;M's main retail operation. Companies may therefore concentrate on dealing with prospective clients who have retail experience or offer thorough training to enhance staff members' product and customer service skills. Both sales targets and benchmarks for customer satisfaction can be connected to performance metrics.</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Personal management strategies are used in Marriott's main amenities area with an emphasis on both solution quality and customer pleasure. Programmes for employee training frequently emphasise qualities of customer service as well as standards to guarantee good standards throughout all dwellings. To address increasing and decreasing demands, organisations should also prioritise organisational flexibility and cross-training employees to fulfil diverse jobs (</a:t>
            </a:r>
            <a:r>
              <a:rPr lang="en-GB" sz="1200" b="0" i="0" u="none" strike="noStrike" kern="1200" dirty="0" err="1" smtClean="0">
                <a:solidFill>
                  <a:schemeClr val="tx1"/>
                </a:solidFill>
                <a:effectLst/>
                <a:latin typeface="+mn-lt"/>
                <a:ea typeface="+mn-ea"/>
                <a:cs typeface="+mn-cs"/>
              </a:rPr>
              <a:t>Knies</a:t>
            </a:r>
            <a:r>
              <a:rPr lang="en-GB" sz="1200" b="0" i="0" u="none" strike="noStrike" kern="1200" dirty="0" smtClean="0">
                <a:solidFill>
                  <a:schemeClr val="tx1"/>
                </a:solidFill>
                <a:effectLst/>
                <a:latin typeface="+mn-lt"/>
                <a:ea typeface="+mn-ea"/>
                <a:cs typeface="+mn-cs"/>
              </a:rPr>
              <a:t> and </a:t>
            </a:r>
            <a:r>
              <a:rPr lang="en-GB" sz="1200" b="0" i="0" u="none" strike="noStrike" kern="1200" dirty="0" err="1" smtClean="0">
                <a:solidFill>
                  <a:schemeClr val="tx1"/>
                </a:solidFill>
                <a:effectLst/>
                <a:latin typeface="+mn-lt"/>
                <a:ea typeface="+mn-ea"/>
                <a:cs typeface="+mn-cs"/>
              </a:rPr>
              <a:t>Leisink</a:t>
            </a:r>
            <a:r>
              <a:rPr lang="en-GB" sz="1200" b="0" i="0" u="none" strike="noStrike" kern="1200" dirty="0" smtClean="0">
                <a:solidFill>
                  <a:schemeClr val="tx1"/>
                </a:solidFill>
                <a:effectLst/>
                <a:latin typeface="+mn-lt"/>
                <a:ea typeface="+mn-ea"/>
                <a:cs typeface="+mn-cs"/>
              </a:rPr>
              <a:t>, 2014).</a:t>
            </a:r>
            <a:endParaRPr lang="en-US" sz="1200" b="0" i="0" u="none" strike="noStrike"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D009D-7507-47E4-9D37-B1EC53B653CB}" type="slidenum">
              <a:rPr lang="en-IN" smtClean="0"/>
              <a:t>6</a:t>
            </a:fld>
            <a:endParaRPr lang="en-IN"/>
          </a:p>
        </p:txBody>
      </p:sp>
    </p:spTree>
    <p:extLst>
      <p:ext uri="{BB962C8B-B14F-4D97-AF65-F5344CB8AC3E}">
        <p14:creationId xmlns:p14="http://schemas.microsoft.com/office/powerpoint/2010/main" val="666498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Role and Impact of technological advancements on people management strategies</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3.4.1 H&amp;M</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Technology aims to simplify people's lives. The purpose of H&amp;M’s departments, including finance, marketing, research, and human resources, is to come up with innovative solutions for the challenges that contemporary technology presents to employers in managing their workforce. Despite their heavy reliance on technology, it still requires innovative approaches to problem-solving to effectively respond to changing circumstances. Senior managers should utilise this software not just to handle the procedures and operations related to human resources but also to monitor employee performance metrics like productivity and efficiency. In these kinds of roles, review management software plays a major role in supporting the HR department of the firm (Jackson, 2002). Any system, or combination of technologies, that assists managers in reaching the best possible business choices is referred to as HR technology. HR managers at H&amp;M may work more productively and effectively, make better business decisions, and use employee potential with the aid of technology.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3.4.2 Marriott</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goal of employee management is to help each worker reach their full potential within Marriott. Goals for the firm are so accomplished. This covers hiring, paying employees, and managing personnel. Performance management is using this kind of employee involvement more and more. The HR department of Marriott may access several strategies through the many platforms of the centrally controlled system, which also gives workers a voice within the organization. Work procedures are becoming automated in Marriott. Through interactive capabilities found in most performance management modules, staff members can offer feedback as part of a process known as "continuous performance management." Employees may increase productivity and foster stronger employer-employee connections with the use of such continuous performance tools (Wiig, 2012). The majority of training programs offered at Marriott are set up digitally based on the needs of each student. The HR staff keeps a close eye on developments and keeps assessing how well-defined objectives are working. Organisational development webinars and online training are presented by groups of HR specialists.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DDD009D-7507-47E4-9D37-B1EC53B653CB}" type="slidenum">
              <a:rPr lang="en-IN" smtClean="0"/>
              <a:t>7</a:t>
            </a:fld>
            <a:endParaRPr lang="en-IN"/>
          </a:p>
        </p:txBody>
      </p:sp>
    </p:spTree>
    <p:extLst>
      <p:ext uri="{BB962C8B-B14F-4D97-AF65-F5344CB8AC3E}">
        <p14:creationId xmlns:p14="http://schemas.microsoft.com/office/powerpoint/2010/main" val="1075417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conclusion, it can be stated that managing people within an organization is an important aspect that is to be focused by the human resource department. There are various internal as well as external factors affecting the business as well as strategies that are formed. Hence it becomes crucial to understand and mitigate these impacts efficiently. The report has discussed key people management issues within H&amp;M as well as Marriott. It has also discussed the external and internal factors as well as the approaches used by the organization towards people management. The key issues within the organizations are been discussed thoroughly in the report.</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Recommendations </a:t>
            </a:r>
            <a:endPar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If H&amp;M's strategy didn't correspond with the elements influencing its business, they would be worthless. Thus, the business should think about how the present plan fits with the changing economic landscape and anticipate a better return on investment when it comes to training and development expenses. Appropriate steps must be taken to cut back on pointless company expenses and increase human resource investment. Employees may think about switching to a competitor's workplace if they start to experience the effects. Streamlining the company's personnel management process strategically to align it with the broader business plan is the key to managing a motivated staff. In the end, staff retention will be determined by Marriott's operational performance.</a:t>
            </a:r>
            <a:endParaRPr lang="en-IN" dirty="0"/>
          </a:p>
        </p:txBody>
      </p:sp>
      <p:sp>
        <p:nvSpPr>
          <p:cNvPr id="4" name="Slide Number Placeholder 3"/>
          <p:cNvSpPr>
            <a:spLocks noGrp="1"/>
          </p:cNvSpPr>
          <p:nvPr>
            <p:ph type="sldNum" sz="quarter" idx="5"/>
          </p:nvPr>
        </p:nvSpPr>
        <p:spPr/>
        <p:txBody>
          <a:bodyPr/>
          <a:lstStyle/>
          <a:p>
            <a:fld id="{1DDD009D-7507-47E4-9D37-B1EC53B653CB}" type="slidenum">
              <a:rPr lang="en-IN" smtClean="0"/>
              <a:t>8</a:t>
            </a:fld>
            <a:endParaRPr lang="en-IN"/>
          </a:p>
        </p:txBody>
      </p:sp>
    </p:spTree>
    <p:extLst>
      <p:ext uri="{BB962C8B-B14F-4D97-AF65-F5344CB8AC3E}">
        <p14:creationId xmlns:p14="http://schemas.microsoft.com/office/powerpoint/2010/main" val="4118449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Armstrong, M., (2010). Armstrong's essential human resource management practice: A guide to people management. Kogan Page Publishers.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Cabrera, E.F. and Cabrera, A., (2005). Fostering knowledge sharing through people management practices. The international journal of human resource management, 16(5), pp.720-735.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Drucker, P., (2013). People and performance. Routledge.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Hoffman, M.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Tadelis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(2021). People management skills, employee attrition, and manager rewards: An empirical analysis. Journal of political economy, 129(1), pp.243-285.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Hotho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and Champion, K., (2011). Small businesses in the new creative industries: innovation as a people management challenge. Management Decision, 49(1), pp.29-54.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Jackson, T., (2002). The management of people across cultures: Valuing people differently. Human Resource Management: Published in Cooperation with the School of Business Administration, The University of Michigan and in alliance with the Society of Human Resources Management, 41(4), pp.455-475.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Knies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Leisink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 (2014). Linking people management and extra‐role behaviour: results of a longitudinal study. Human Resource Management Journal, 24(1), pp.57-76.</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Maddock, S., (2002). Making modernisation work: new narratives, change strategies and people management in the public sector. International Journal of Public Sector Management, 15(1), pp.13-43.</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Mandip, G., (2012). Green HRM: People management commitment to environmental sustainability. Research Journal of Recent Sciences, ISSN, 2277, p.2502.</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Marchington, M. and Wilkinson, A., (2002). People management and development: Human resource management at work. CIPD Publishing.</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Marriott, S., Ridley, G., Wallace, I., Finn, M., Foster, 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Kovarik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Benay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B., Rhodes, R. and Estes, A., (2005). Marriott. Lemon Recordings.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Purcell, J.,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Kinnie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 Swart, J.,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Rayton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B. and Hutchinson, S., (2008). People management and performance. Routledge.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Shen, B., (2014). Sustainable fashion supply chain: Lessons from H&amp;M. Sustainability, 6(9), pp.6236-6249.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Wiig, K., (2012). People-focused knowledge management. Routledge.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Zhang, Y., Waldman, D.A., Han, Y.L. and Li, X.B., (2015). Paradoxical leader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in people management: Antecedents and consequences. Academy of management journal, 58(2), pp.538-566.</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DDD009D-7507-47E4-9D37-B1EC53B653CB}" type="slidenum">
              <a:rPr lang="en-IN" smtClean="0"/>
              <a:t>9</a:t>
            </a:fld>
            <a:endParaRPr lang="en-IN"/>
          </a:p>
        </p:txBody>
      </p:sp>
    </p:spTree>
    <p:extLst>
      <p:ext uri="{BB962C8B-B14F-4D97-AF65-F5344CB8AC3E}">
        <p14:creationId xmlns:p14="http://schemas.microsoft.com/office/powerpoint/2010/main" val="496436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E8EB7E8-5482-4C39-A472-01E6CD25771C}" type="datetimeFigureOut">
              <a:rPr lang="en-IN" smtClean="0"/>
              <a:t>24-04-2024</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935484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8EB7E8-5482-4C39-A472-01E6CD25771C}" type="datetimeFigureOut">
              <a:rPr lang="en-IN" smtClean="0"/>
              <a:t>24-04-2024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3813263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8EB7E8-5482-4C39-A472-01E6CD25771C}" type="datetimeFigureOut">
              <a:rPr lang="en-IN" smtClean="0"/>
              <a:t>24-04-2024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1376663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E8EB7E8-5482-4C39-A472-01E6CD25771C}" type="datetimeFigureOut">
              <a:rPr lang="en-IN" smtClean="0"/>
              <a:t>24-04-2024</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1253417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E8EB7E8-5482-4C39-A472-01E6CD25771C}" type="datetimeFigureOut">
              <a:rPr lang="en-IN" smtClean="0"/>
              <a:t>24-04-2024</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3970437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E8EB7E8-5482-4C39-A472-01E6CD25771C}" type="datetimeFigureOut">
              <a:rPr lang="en-IN" smtClean="0"/>
              <a:t>24-04-2024</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2917669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8EB7E8-5482-4C39-A472-01E6CD25771C}" type="datetimeFigureOut">
              <a:rPr lang="en-IN" smtClean="0"/>
              <a:t>24-04-2024</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3100965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8EB7E8-5482-4C39-A472-01E6CD25771C}" type="datetimeFigureOut">
              <a:rPr lang="en-IN" smtClean="0"/>
              <a:t>24-04-2024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2268399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8EB7E8-5482-4C39-A472-01E6CD25771C}" type="datetimeFigureOut">
              <a:rPr lang="en-IN" smtClean="0"/>
              <a:t>24-04-2024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577475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8EB7E8-5482-4C39-A472-01E6CD25771C}" type="datetimeFigureOut">
              <a:rPr lang="en-IN" smtClean="0"/>
              <a:t>24-04-2024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2200836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8EB7E8-5482-4C39-A472-01E6CD25771C}" type="datetimeFigureOut">
              <a:rPr lang="en-IN" smtClean="0"/>
              <a:t>24-04-2024</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DE30664-BF20-473C-BE0B-32FAFEAA6635}"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944788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E8EB7E8-5482-4C39-A472-01E6CD25771C}" type="datetimeFigureOut">
              <a:rPr lang="en-IN" smtClean="0"/>
              <a:t>24-04-2024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3471514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E8EB7E8-5482-4C39-A472-01E6CD25771C}" type="datetimeFigureOut">
              <a:rPr lang="en-IN" smtClean="0"/>
              <a:t>24-04-2024</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E30664-BF20-473C-BE0B-32FAFEAA6635}"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116543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E8EB7E8-5482-4C39-A472-01E6CD25771C}" type="datetimeFigureOut">
              <a:rPr lang="en-IN" smtClean="0"/>
              <a:t>24-04-2024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37906408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8EB7E8-5482-4C39-A472-01E6CD25771C}" type="datetimeFigureOut">
              <a:rPr lang="en-IN" smtClean="0"/>
              <a:t>24-04-2024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1871971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8EB7E8-5482-4C39-A472-01E6CD25771C}" type="datetimeFigureOut">
              <a:rPr lang="en-IN" smtClean="0"/>
              <a:t>24-04-2024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DE30664-BF20-473C-BE0B-32FAFEAA6635}" type="slidenum">
              <a:rPr lang="en-IN" smtClean="0"/>
              <a:t>‹#›</a:t>
            </a:fld>
            <a:endParaRPr lang="en-IN"/>
          </a:p>
        </p:txBody>
      </p:sp>
    </p:spTree>
    <p:extLst>
      <p:ext uri="{BB962C8B-B14F-4D97-AF65-F5344CB8AC3E}">
        <p14:creationId xmlns:p14="http://schemas.microsoft.com/office/powerpoint/2010/main" val="3330218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E8EB7E8-5482-4C39-A472-01E6CD25771C}" type="datetimeFigureOut">
              <a:rPr lang="en-IN" smtClean="0"/>
              <a:t>24-04-2024</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DE30664-BF20-473C-BE0B-32FAFEAA6635}" type="slidenum">
              <a:rPr lang="en-IN" smtClean="0"/>
              <a:t>‹#›</a:t>
            </a:fld>
            <a:endParaRPr lang="en-IN"/>
          </a:p>
        </p:txBody>
      </p:sp>
    </p:spTree>
    <p:extLst>
      <p:ext uri="{BB962C8B-B14F-4D97-AF65-F5344CB8AC3E}">
        <p14:creationId xmlns:p14="http://schemas.microsoft.com/office/powerpoint/2010/main" val="1907588500"/>
      </p:ext>
    </p:extLst>
  </p:cSld>
  <p:clrMap bg1="lt1" tx1="dk1" bg2="lt2" tx2="dk2" accent1="accent1" accent2="accent2" accent3="accent3" accent4="accent4" accent5="accent5" accent6="accent6" hlink="hlink" folHlink="folHlink"/>
  <p:sldLayoutIdLst>
    <p:sldLayoutId id="2147484099" r:id="rId1"/>
    <p:sldLayoutId id="2147484100" r:id="rId2"/>
    <p:sldLayoutId id="2147484101" r:id="rId3"/>
    <p:sldLayoutId id="2147484102" r:id="rId4"/>
    <p:sldLayoutId id="2147484103" r:id="rId5"/>
    <p:sldLayoutId id="2147484104" r:id="rId6"/>
    <p:sldLayoutId id="2147484105" r:id="rId7"/>
    <p:sldLayoutId id="2147484106" r:id="rId8"/>
    <p:sldLayoutId id="2147484107" r:id="rId9"/>
    <p:sldLayoutId id="2147484108" r:id="rId10"/>
    <p:sldLayoutId id="2147484109" r:id="rId11"/>
    <p:sldLayoutId id="2147484110" r:id="rId12"/>
    <p:sldLayoutId id="2147484111" r:id="rId13"/>
    <p:sldLayoutId id="2147484112" r:id="rId14"/>
    <p:sldLayoutId id="2147484113" r:id="rId15"/>
    <p:sldLayoutId id="214748411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uowtsd-my.sharepoint.com/:v:/g/personal/2314596_student_uwtsd_ac_uk/ERXO1uNIgbtFqu6umzaIxEsBiAZ06hBp4i4SIDJR2oICiw?e=NhWmAh"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744D30-6FCB-7B78-16FC-3C21269F7D54}"/>
              </a:ext>
            </a:extLst>
          </p:cNvPr>
          <p:cNvSpPr>
            <a:spLocks noGrp="1"/>
          </p:cNvSpPr>
          <p:nvPr>
            <p:ph type="ctrTitle"/>
          </p:nvPr>
        </p:nvSpPr>
        <p:spPr>
          <a:xfrm>
            <a:off x="1532586" y="2047741"/>
            <a:ext cx="9556124" cy="669701"/>
          </a:xfrm>
        </p:spPr>
        <p:txBody>
          <a:bodyPr>
            <a:normAutofit/>
          </a:bodyPr>
          <a:lstStyle/>
          <a:p>
            <a:pPr algn="ctr"/>
            <a:r>
              <a:rPr lang="en-US" sz="2400" b="1" dirty="0">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IMPROVEMENT OF AN HR PRIORITY AREA</a:t>
            </a:r>
            <a:endParaRPr lang="en-IN" sz="2400" dirty="0">
              <a:solidFill>
                <a:schemeClr val="tx1"/>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xmlns="" id="{523A0E45-CCC5-C697-C3CE-D675E33618A4}"/>
              </a:ext>
            </a:extLst>
          </p:cNvPr>
          <p:cNvSpPr>
            <a:spLocks noGrp="1"/>
          </p:cNvSpPr>
          <p:nvPr>
            <p:ph type="subTitle" idx="1"/>
          </p:nvPr>
        </p:nvSpPr>
        <p:spPr>
          <a:xfrm>
            <a:off x="7431110" y="4101353"/>
            <a:ext cx="4025783" cy="1537447"/>
          </a:xfrm>
        </p:spPr>
        <p:txBody>
          <a:bodyPr>
            <a:normAutofit/>
          </a:bodyPr>
          <a:lstStyle/>
          <a:p>
            <a:r>
              <a:rPr lang="en-IN"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a:t>
            </a:r>
            <a:r>
              <a:rPr lang="en-IN"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FORAM SONI</a:t>
            </a:r>
          </a:p>
          <a:p>
            <a:r>
              <a:rPr lang="en-IN"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a:t>
            </a:r>
            <a:r>
              <a:rPr lang="en-IN"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ID</a:t>
            </a:r>
            <a:r>
              <a:rPr lang="en-IN"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2314596	</a:t>
            </a:r>
            <a:endParaRPr lang="en-IN"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IN"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941C20EC-A33E-A2D0-BE6E-2B28CA0BED42}"/>
              </a:ext>
            </a:extLst>
          </p:cNvPr>
          <p:cNvSpPr txBox="1"/>
          <p:nvPr/>
        </p:nvSpPr>
        <p:spPr>
          <a:xfrm>
            <a:off x="2820472" y="849868"/>
            <a:ext cx="7405353" cy="523220"/>
          </a:xfrm>
          <a:prstGeom prst="rect">
            <a:avLst/>
          </a:prstGeom>
          <a:noFill/>
        </p:spPr>
        <p:txBody>
          <a:bodyPr wrap="square">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LEVEL 7 ASSESSMENT SPECIFICATION </a:t>
            </a:r>
            <a:endParaRPr lang="en-IN" sz="2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701523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43CCB5-385D-A0BB-8B6F-7DFB21241117}"/>
              </a:ext>
            </a:extLst>
          </p:cNvPr>
          <p:cNvSpPr>
            <a:spLocks noGrp="1"/>
          </p:cNvSpPr>
          <p:nvPr>
            <p:ph type="title"/>
          </p:nvPr>
        </p:nvSpPr>
        <p:spPr>
          <a:xfrm>
            <a:off x="685800" y="338667"/>
            <a:ext cx="10131425" cy="1047222"/>
          </a:xfrm>
        </p:spPr>
        <p:txBody>
          <a:bodyPr>
            <a:normAutofit/>
          </a:bodyPr>
          <a:lstStyle/>
          <a:p>
            <a:pPr algn="ctr"/>
            <a:r>
              <a:rPr lang="en-IN" sz="4000" b="1" dirty="0">
                <a:latin typeface="Times New Roman" panose="02020603050405020304" pitchFamily="18" charset="0"/>
                <a:cs typeface="Times New Roman" panose="02020603050405020304" pitchFamily="18" charset="0"/>
              </a:rPr>
              <a:t>Table of content</a:t>
            </a:r>
          </a:p>
        </p:txBody>
      </p:sp>
      <p:sp>
        <p:nvSpPr>
          <p:cNvPr id="3" name="Content Placeholder 2">
            <a:extLst>
              <a:ext uri="{FF2B5EF4-FFF2-40B4-BE49-F238E27FC236}">
                <a16:creationId xmlns:a16="http://schemas.microsoft.com/office/drawing/2014/main" xmlns="" id="{960FA63C-2032-0BFD-FB55-25D1B464B7F0}"/>
              </a:ext>
            </a:extLst>
          </p:cNvPr>
          <p:cNvSpPr>
            <a:spLocks noGrp="1"/>
          </p:cNvSpPr>
          <p:nvPr>
            <p:ph idx="1"/>
          </p:nvPr>
        </p:nvSpPr>
        <p:spPr>
          <a:xfrm>
            <a:off x="557214" y="1604433"/>
            <a:ext cx="10603845" cy="5038414"/>
          </a:xfrm>
        </p:spPr>
        <p:txBody>
          <a:bodyPr>
            <a:normAutofit/>
          </a:bodyPr>
          <a:lstStyle/>
          <a:p>
            <a:r>
              <a:rPr lang="en-IN" sz="22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SLIDE 3: INTRODUCTION</a:t>
            </a:r>
          </a:p>
          <a:p>
            <a:r>
              <a:rPr lang="en-IN" sz="22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SLIDE 4: ORGANIZATIONAL OVERVIEW</a:t>
            </a:r>
          </a:p>
          <a:p>
            <a:r>
              <a:rPr lang="en-IN" sz="22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SLIDE 5: INFLUENCE OF EXTERNAL AND INTERNAL ENVIRONMENT</a:t>
            </a:r>
          </a:p>
          <a:p>
            <a:r>
              <a:rPr lang="en-IN" sz="22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SLIDE 6: </a:t>
            </a:r>
            <a:r>
              <a:rPr lang="en-GB" sz="2200" b="1" dirty="0">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APPROACHES OF THE ORGANIZATION TOWARD PEOPLE MANAGEMENT </a:t>
            </a:r>
          </a:p>
          <a:p>
            <a:r>
              <a:rPr lang="en-GB" sz="2200" b="1" dirty="0">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SLIDE 7: </a:t>
            </a:r>
            <a:r>
              <a:rPr lang="en-GB" sz="2200" b="1" kern="100" dirty="0">
                <a:solidFill>
                  <a:schemeClr val="tx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ROLE AND IMPACT OF TECHNOLOGICAL ADVANCEMENTS ON PEOPLE MANAGEMENT STRATEGIES</a:t>
            </a:r>
          </a:p>
          <a:p>
            <a:r>
              <a:rPr lang="en-GB" sz="2200" b="1" kern="100" dirty="0">
                <a:solidFill>
                  <a:schemeClr val="tx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SLIDE 8: CONCLUSION &amp; RECOMMENDATIONS</a:t>
            </a:r>
          </a:p>
          <a:p>
            <a:r>
              <a:rPr lang="en-IN" sz="2200" b="1" kern="100" dirty="0">
                <a:solidFill>
                  <a:schemeClr val="tx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SLIDE 9: REFERENCES</a:t>
            </a:r>
          </a:p>
          <a:p>
            <a:pPr marL="0" indent="0">
              <a:buNone/>
            </a:pPr>
            <a:r>
              <a:rPr lang="en-IN" sz="18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a:r>
            <a:br>
              <a:rPr lang="en-IN" sz="18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effectLst>
                <a:outerShdw blurRad="38100" dist="38100" dir="2700000" algn="tl">
                  <a:srgbClr val="000000">
                    <a:alpha val="43137"/>
                  </a:srgbClr>
                </a:outerShdw>
              </a:effectLst>
            </a:endParaRPr>
          </a:p>
          <a:p>
            <a:endParaRPr lang="en-IN"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75356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938B54-1F25-0924-FF7E-AEFC4EB83EB4}"/>
              </a:ext>
            </a:extLst>
          </p:cNvPr>
          <p:cNvSpPr>
            <a:spLocks noGrp="1"/>
          </p:cNvSpPr>
          <p:nvPr>
            <p:ph type="title"/>
          </p:nvPr>
        </p:nvSpPr>
        <p:spPr>
          <a:xfrm>
            <a:off x="685801" y="609601"/>
            <a:ext cx="10131425" cy="895350"/>
          </a:xfrm>
        </p:spPr>
        <p:txBody>
          <a:bodyPr/>
          <a:lstStyle/>
          <a:p>
            <a:pPr algn="ctr"/>
            <a:r>
              <a:rPr lang="en-IN"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en-IN" dirty="0"/>
          </a:p>
        </p:txBody>
      </p:sp>
      <p:sp>
        <p:nvSpPr>
          <p:cNvPr id="3" name="Content Placeholder 2">
            <a:extLst>
              <a:ext uri="{FF2B5EF4-FFF2-40B4-BE49-F238E27FC236}">
                <a16:creationId xmlns:a16="http://schemas.microsoft.com/office/drawing/2014/main" xmlns="" id="{7472FDB2-9969-D754-2C29-DE7BF79B37F5}"/>
              </a:ext>
            </a:extLst>
          </p:cNvPr>
          <p:cNvSpPr>
            <a:spLocks noGrp="1"/>
          </p:cNvSpPr>
          <p:nvPr>
            <p:ph idx="1"/>
          </p:nvPr>
        </p:nvSpPr>
        <p:spPr>
          <a:xfrm>
            <a:off x="385763" y="1504951"/>
            <a:ext cx="11329987" cy="5053011"/>
          </a:xfrm>
        </p:spPr>
        <p:txBody>
          <a:bodyPr>
            <a:normAutofit/>
          </a:bodyPr>
          <a:lstStyle/>
          <a:p>
            <a:pPr algn="just"/>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This research will focus on managing people at two major organizations Marriott and H&amp;M. </a:t>
            </a:r>
          </a:p>
          <a:p>
            <a:pPr algn="just"/>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It will include an organizational overview of the firms as well as the influence of different external and internal environments in changes while forming the people management strategies within these forms.  </a:t>
            </a:r>
          </a:p>
          <a:p>
            <a:pPr algn="just"/>
            <a:r>
              <a:rPr lang="en-GB" sz="2400" kern="100" dirty="0">
                <a:latin typeface="Times New Roman" panose="02020603050405020304" pitchFamily="18" charset="0"/>
                <a:ea typeface="Calibri" panose="020F0502020204030204" pitchFamily="34" charset="0"/>
                <a:cs typeface="Times New Roman" panose="02020603050405020304" pitchFamily="18" charset="0"/>
              </a:rPr>
              <a:t>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he key people management issues within H&amp;M and Marriott are been discussed.</a:t>
            </a:r>
          </a:p>
          <a:p>
            <a:pPr algn="just"/>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There are certain recommendations provided based on the concerns that are faced by the firms.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IN" sz="2400" dirty="0"/>
          </a:p>
        </p:txBody>
      </p:sp>
    </p:spTree>
    <p:extLst>
      <p:ext uri="{BB962C8B-B14F-4D97-AF65-F5344CB8AC3E}">
        <p14:creationId xmlns:p14="http://schemas.microsoft.com/office/powerpoint/2010/main" val="4978801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6851E3-5DD1-0400-0F1E-A644DA01C0C7}"/>
              </a:ext>
            </a:extLst>
          </p:cNvPr>
          <p:cNvSpPr>
            <a:spLocks noGrp="1"/>
          </p:cNvSpPr>
          <p:nvPr>
            <p:ph type="title"/>
          </p:nvPr>
        </p:nvSpPr>
        <p:spPr>
          <a:xfrm>
            <a:off x="537884" y="609600"/>
            <a:ext cx="10131425" cy="753034"/>
          </a:xfrm>
        </p:spPr>
        <p:txBody>
          <a:bodyPr>
            <a:normAutofit fontScale="90000"/>
          </a:bodyPr>
          <a:lstStyle/>
          <a:p>
            <a:pPr algn="ctr"/>
            <a:r>
              <a:rPr lang="en-IN"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ORGANIZATIONAL OVERVIEW</a:t>
            </a:r>
            <a:br>
              <a:rPr lang="en-IN"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GB"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IN" sz="36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xmlns="" id="{53D7499A-A2FD-A910-F649-2F4396B2DF13}"/>
              </a:ext>
            </a:extLst>
          </p:cNvPr>
          <p:cNvSpPr>
            <a:spLocks noGrp="1"/>
          </p:cNvSpPr>
          <p:nvPr>
            <p:ph idx="1"/>
          </p:nvPr>
        </p:nvSpPr>
        <p:spPr>
          <a:xfrm>
            <a:off x="341969" y="1308849"/>
            <a:ext cx="10603938" cy="4939551"/>
          </a:xfrm>
        </p:spPr>
        <p:txBody>
          <a:bodyPr>
            <a:normAutofit fontScale="77500" lnSpcReduction="20000"/>
          </a:bodyPr>
          <a:lstStyle/>
          <a:p>
            <a:pPr algn="just">
              <a:lnSpc>
                <a:spcPct val="150000"/>
              </a:lnSpc>
              <a:spcBef>
                <a:spcPts val="200"/>
              </a:spcBef>
            </a:pPr>
            <a:r>
              <a:rPr lang="en-GB" sz="3100" b="1" kern="100" dirty="0">
                <a:effectLst/>
                <a:latin typeface="Times New Roman" panose="02020603050405020304" pitchFamily="18" charset="0"/>
                <a:ea typeface="Times New Roman" panose="02020603050405020304" pitchFamily="18" charset="0"/>
                <a:cs typeface="Times New Roman" panose="02020603050405020304" pitchFamily="18" charset="0"/>
              </a:rPr>
              <a:t>H&amp;M</a:t>
            </a:r>
            <a:endParaRPr lang="en-IN" sz="31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60000"/>
              </a:lnSpc>
              <a:spcAft>
                <a:spcPts val="800"/>
              </a:spcAft>
            </a:pPr>
            <a:r>
              <a:rPr lang="en-GB" sz="2100" kern="100" dirty="0">
                <a:effectLst/>
                <a:latin typeface="Times New Roman" panose="02020603050405020304" pitchFamily="18" charset="0"/>
                <a:ea typeface="Calibri" panose="020F0502020204030204" pitchFamily="34" charset="0"/>
                <a:cs typeface="Times New Roman" panose="02020603050405020304" pitchFamily="18" charset="0"/>
              </a:rPr>
              <a:t>Hennes &amp; Mauritz AB is a retailer of home textiles, apparel, accessories, shoes, and makeup. </a:t>
            </a:r>
          </a:p>
          <a:p>
            <a:pPr algn="just">
              <a:lnSpc>
                <a:spcPct val="160000"/>
              </a:lnSpc>
              <a:spcAft>
                <a:spcPts val="800"/>
              </a:spcAft>
            </a:pPr>
            <a:r>
              <a:rPr lang="en-GB" sz="2100" kern="100" dirty="0">
                <a:effectLst/>
                <a:latin typeface="Times New Roman" panose="02020603050405020304" pitchFamily="18" charset="0"/>
                <a:ea typeface="Calibri" panose="020F0502020204030204" pitchFamily="34" charset="0"/>
                <a:cs typeface="Times New Roman" panose="02020603050405020304" pitchFamily="18" charset="0"/>
              </a:rPr>
              <a:t>Erling Persson established the business in 1947, and its main office is in Stockholm, Sweden. More than 76,000 people work at H&amp;M, which operates stores in 37 different countries (Shen, 2014). </a:t>
            </a:r>
          </a:p>
          <a:p>
            <a:pPr algn="just">
              <a:lnSpc>
                <a:spcPct val="160000"/>
              </a:lnSpc>
              <a:spcAft>
                <a:spcPts val="800"/>
              </a:spcAft>
            </a:pPr>
            <a:r>
              <a:rPr lang="en-GB" sz="2100" kern="100" dirty="0">
                <a:effectLst/>
                <a:latin typeface="Times New Roman" panose="02020603050405020304" pitchFamily="18" charset="0"/>
                <a:ea typeface="Calibri" panose="020F0502020204030204" pitchFamily="34" charset="0"/>
                <a:cs typeface="Times New Roman" panose="02020603050405020304" pitchFamily="18" charset="0"/>
              </a:rPr>
              <a:t>H&amp;M has </a:t>
            </a:r>
            <a:r>
              <a:rPr lang="en-GB" sz="2100" kern="100" dirty="0" smtClean="0">
                <a:effectLst/>
                <a:latin typeface="Times New Roman" panose="02020603050405020304" pitchFamily="18" charset="0"/>
                <a:ea typeface="Calibri" panose="020F0502020204030204" pitchFamily="34" charset="0"/>
                <a:cs typeface="Times New Roman" panose="02020603050405020304" pitchFamily="18" charset="0"/>
              </a:rPr>
              <a:t>skilfully </a:t>
            </a:r>
            <a:r>
              <a:rPr lang="en-GB" sz="2100" kern="100" dirty="0">
                <a:effectLst/>
                <a:latin typeface="Times New Roman" panose="02020603050405020304" pitchFamily="18" charset="0"/>
                <a:ea typeface="Calibri" panose="020F0502020204030204" pitchFamily="34" charset="0"/>
                <a:cs typeface="Times New Roman" panose="02020603050405020304" pitchFamily="18" charset="0"/>
              </a:rPr>
              <a:t>handled every aspect of HRM to guarantee that, despite cultural and national variances, basic ideals are upheld in every department.</a:t>
            </a:r>
          </a:p>
          <a:p>
            <a:pPr algn="just">
              <a:lnSpc>
                <a:spcPct val="150000"/>
              </a:lnSpc>
              <a:spcBef>
                <a:spcPts val="200"/>
              </a:spcBef>
            </a:pPr>
            <a:r>
              <a:rPr lang="en-GB" sz="2800" b="1" kern="100" dirty="0">
                <a:effectLst/>
                <a:latin typeface="Times New Roman" panose="02020603050405020304" pitchFamily="18" charset="0"/>
                <a:ea typeface="Times New Roman" panose="02020603050405020304" pitchFamily="18" charset="0"/>
                <a:cs typeface="Times New Roman" panose="02020603050405020304" pitchFamily="18" charset="0"/>
              </a:rPr>
              <a:t>Marriot</a:t>
            </a:r>
            <a:endParaRPr lang="en-IN" sz="21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60000"/>
              </a:lnSpc>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Willard Marriot and his wife, Alice, created Marriott International in 1927. </a:t>
            </a:r>
          </a:p>
          <a:p>
            <a:pPr>
              <a:lnSpc>
                <a:spcPct val="160000"/>
              </a:lnSpc>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Employee well-being is the responsibility of the human resources department (Marriott et al., 2005). </a:t>
            </a:r>
          </a:p>
          <a:p>
            <a:pPr>
              <a:lnSpc>
                <a:spcPct val="160000"/>
              </a:lnSpc>
            </a:pP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Planning, implementing, hiring, training, keeping, and terminating personnel fall within the purview of this department. </a:t>
            </a:r>
            <a:endParaRPr lang="en-IN" sz="2100" dirty="0">
              <a:latin typeface="Times New Roman" panose="02020603050405020304" pitchFamily="18" charset="0"/>
              <a:cs typeface="Times New Roman" panose="02020603050405020304" pitchFamily="18" charset="0"/>
            </a:endParaRPr>
          </a:p>
          <a:p>
            <a:pPr algn="just">
              <a:lnSpc>
                <a:spcPct val="150000"/>
              </a:lnSpc>
              <a:spcAft>
                <a:spcPts val="800"/>
              </a:spcAft>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2052" name="Picture 4" descr="H&amp;M Logo and symbol, meaning, history, PNG, brand">
            <a:extLst>
              <a:ext uri="{FF2B5EF4-FFF2-40B4-BE49-F238E27FC236}">
                <a16:creationId xmlns:a16="http://schemas.microsoft.com/office/drawing/2014/main" xmlns="" id="{98565C05-1102-1CB7-87C5-878DA5DC6FE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69303" y="284012"/>
            <a:ext cx="2884813" cy="21572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4" name="Picture 6" descr="Marriott Hotels | Marriott News Center">
            <a:extLst>
              <a:ext uri="{FF2B5EF4-FFF2-40B4-BE49-F238E27FC236}">
                <a16:creationId xmlns:a16="http://schemas.microsoft.com/office/drawing/2014/main" xmlns="" id="{4A956C91-4C09-587A-61A0-872C8894B6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67285" y="3736735"/>
            <a:ext cx="2157243" cy="21572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3573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3F9A69-0121-5F2E-0A58-8216BA512BD5}"/>
              </a:ext>
            </a:extLst>
          </p:cNvPr>
          <p:cNvSpPr>
            <a:spLocks noGrp="1"/>
          </p:cNvSpPr>
          <p:nvPr>
            <p:ph type="title"/>
          </p:nvPr>
        </p:nvSpPr>
        <p:spPr>
          <a:xfrm>
            <a:off x="-668524" y="210672"/>
            <a:ext cx="10131425" cy="708211"/>
          </a:xfrm>
        </p:spPr>
        <p:txBody>
          <a:bodyPr>
            <a:normAutofit/>
          </a:bodyPr>
          <a:lstStyle/>
          <a:p>
            <a:pPr algn="ctr"/>
            <a:r>
              <a:rPr lang="en-IN"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INFLUENCE OF EXTERNAL AND INTERNAL ENVIRONMENT</a:t>
            </a:r>
            <a:endParaRPr lang="en-IN" sz="4000" b="1" dirty="0"/>
          </a:p>
        </p:txBody>
      </p:sp>
      <p:sp>
        <p:nvSpPr>
          <p:cNvPr id="3" name="Content Placeholder 2">
            <a:extLst>
              <a:ext uri="{FF2B5EF4-FFF2-40B4-BE49-F238E27FC236}">
                <a16:creationId xmlns:a16="http://schemas.microsoft.com/office/drawing/2014/main" xmlns="" id="{548ED5B1-B495-281A-0ADE-76E96C750E4A}"/>
              </a:ext>
            </a:extLst>
          </p:cNvPr>
          <p:cNvSpPr>
            <a:spLocks noGrp="1"/>
          </p:cNvSpPr>
          <p:nvPr>
            <p:ph idx="1"/>
          </p:nvPr>
        </p:nvSpPr>
        <p:spPr>
          <a:xfrm>
            <a:off x="268941" y="1573306"/>
            <a:ext cx="9789459" cy="5051611"/>
          </a:xfrm>
        </p:spPr>
        <p:txBody>
          <a:bodyPr>
            <a:normAutofit/>
          </a:bodyPr>
          <a:lstStyle/>
          <a:p>
            <a:pPr algn="just"/>
            <a:r>
              <a:rPr lang="en-GB" b="1" kern="100" dirty="0">
                <a:effectLst/>
                <a:latin typeface="Times New Roman" panose="02020603050405020304" pitchFamily="18" charset="0"/>
                <a:ea typeface="Times New Roman" panose="02020603050405020304" pitchFamily="18" charset="0"/>
                <a:cs typeface="Times New Roman" panose="02020603050405020304" pitchFamily="18" charset="0"/>
              </a:rPr>
              <a:t>Internal factors</a:t>
            </a:r>
          </a:p>
          <a:p>
            <a:pPr algn="just"/>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H&amp;M's people management strategies are influenced by internal environmental changes, such as changes in company culture, organizational structure, and workforce demographics</a:t>
            </a:r>
            <a:endParaRPr lang="en-GB" sz="1800" b="1" kern="1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Organizational structure fluctuations can also shape HR policies, as division rearrangement or new technologies may necessitate reconsidering job parts and tasks (Purcell et al., 2008). </a:t>
            </a:r>
          </a:p>
          <a:p>
            <a:pPr algn="just"/>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Similarly, </a:t>
            </a:r>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Marriott's people management approaches are prejudiced by inner environmental deviations, including organizational structure, philosophy, and workers demographics.</a:t>
            </a:r>
            <a:endParaRPr lang="en-IN" sz="18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b="1" kern="100" dirty="0">
                <a:effectLst/>
                <a:latin typeface="Times New Roman" panose="02020603050405020304" pitchFamily="18" charset="0"/>
                <a:ea typeface="Times New Roman" panose="02020603050405020304" pitchFamily="18" charset="0"/>
                <a:cs typeface="Times New Roman" panose="02020603050405020304" pitchFamily="18" charset="0"/>
              </a:rPr>
              <a:t>External factors </a:t>
            </a:r>
            <a:endParaRPr lang="en-IN"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H&amp;M's people management policies are prejudiced by various outdoor factors, including the global economic situation, technological developments, sociocultural changes, legislative fluctuations, and market competition</a:t>
            </a:r>
          </a:p>
          <a:p>
            <a:pPr algn="just"/>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Legislative fluctuations, such as </a:t>
            </a:r>
            <a:r>
              <a:rPr lang="en-IN" sz="1600" kern="100" dirty="0" err="1">
                <a:effectLst/>
                <a:latin typeface="Times New Roman" panose="02020603050405020304" pitchFamily="18" charset="0"/>
                <a:ea typeface="Calibri" panose="020F0502020204030204" pitchFamily="34" charset="0"/>
                <a:cs typeface="Times New Roman" panose="02020603050405020304" pitchFamily="18" charset="0"/>
              </a:rPr>
              <a:t>labor</a:t>
            </a:r>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 laws and principles, outline H&amp;M’s human resource policies, necessitating alterations in recruitment performance, benefits correspondences, and office policies (Marchington and Wilkinson, 2002). </a:t>
            </a:r>
          </a:p>
          <a:p>
            <a:pPr algn="just"/>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Likewise, </a:t>
            </a:r>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Marriott’s person management strategies are prejudiced by exterior conservational deviations, such as financial fluctuations, technological progressions, regulatory requirements, and socio-cultural tendencies</a:t>
            </a:r>
          </a:p>
          <a:p>
            <a:pPr algn="just"/>
            <a:endParaRPr lang="en-IN" sz="1800" dirty="0"/>
          </a:p>
        </p:txBody>
      </p:sp>
      <p:pic>
        <p:nvPicPr>
          <p:cNvPr id="3074" name="Picture 2" descr="Layers of Startup: External, Internal, Key, and Core Factors - RAISE  fosters startup growth and scale-up within and across Europe">
            <a:extLst>
              <a:ext uri="{FF2B5EF4-FFF2-40B4-BE49-F238E27FC236}">
                <a16:creationId xmlns:a16="http://schemas.microsoft.com/office/drawing/2014/main" xmlns="" id="{F7FF8491-4315-1887-BB2D-B0AC5A2A426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56494" y="0"/>
            <a:ext cx="3666565" cy="204395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5665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CB216E-1E0F-1B13-B6DA-3A96DBBD6F06}"/>
              </a:ext>
            </a:extLst>
          </p:cNvPr>
          <p:cNvSpPr>
            <a:spLocks noGrp="1"/>
          </p:cNvSpPr>
          <p:nvPr>
            <p:ph type="title"/>
          </p:nvPr>
        </p:nvSpPr>
        <p:spPr>
          <a:xfrm>
            <a:off x="618566" y="188345"/>
            <a:ext cx="10131425" cy="654424"/>
          </a:xfrm>
        </p:spPr>
        <p:txBody>
          <a:bodyPr/>
          <a:lstStyle/>
          <a:p>
            <a:pPr algn="ctr"/>
            <a:r>
              <a:rPr lang="en-GB" sz="1800" b="1" dirty="0">
                <a:effectLst/>
                <a:latin typeface="Times New Roman" panose="02020603050405020304" pitchFamily="18" charset="0"/>
                <a:ea typeface="Calibri" panose="020F0502020204030204" pitchFamily="34" charset="0"/>
              </a:rPr>
              <a:t>APPROACHES OF THE ORGANIZATION TOWARDS PEOPLE MANAGEMENT </a:t>
            </a:r>
            <a:endParaRPr lang="en-IN" b="1" dirty="0"/>
          </a:p>
        </p:txBody>
      </p:sp>
      <p:graphicFrame>
        <p:nvGraphicFramePr>
          <p:cNvPr id="5" name="Table 4">
            <a:extLst>
              <a:ext uri="{FF2B5EF4-FFF2-40B4-BE49-F238E27FC236}">
                <a16:creationId xmlns:a16="http://schemas.microsoft.com/office/drawing/2014/main" xmlns="" id="{F8288E08-0092-AFCA-54F8-592E4C51F2FF}"/>
              </a:ext>
            </a:extLst>
          </p:cNvPr>
          <p:cNvGraphicFramePr>
            <a:graphicFrameLocks noGrp="1"/>
          </p:cNvGraphicFramePr>
          <p:nvPr>
            <p:extLst>
              <p:ext uri="{D42A27DB-BD31-4B8C-83A1-F6EECF244321}">
                <p14:modId xmlns:p14="http://schemas.microsoft.com/office/powerpoint/2010/main" val="195337964"/>
              </p:ext>
            </p:extLst>
          </p:nvPr>
        </p:nvGraphicFramePr>
        <p:xfrm>
          <a:off x="268194" y="1117600"/>
          <a:ext cx="11268636" cy="4775200"/>
        </p:xfrm>
        <a:graphic>
          <a:graphicData uri="http://schemas.openxmlformats.org/drawingml/2006/table">
            <a:tbl>
              <a:tblPr firstRow="1" firstCol="1" bandRow="1">
                <a:tableStyleId>{5C22544A-7EE6-4342-B048-85BDC9FD1C3A}</a:tableStyleId>
              </a:tblPr>
              <a:tblGrid>
                <a:gridCol w="1290918">
                  <a:extLst>
                    <a:ext uri="{9D8B030D-6E8A-4147-A177-3AD203B41FA5}">
                      <a16:colId xmlns:a16="http://schemas.microsoft.com/office/drawing/2014/main" xmlns="" val="3201624357"/>
                    </a:ext>
                  </a:extLst>
                </a:gridCol>
                <a:gridCol w="4464423">
                  <a:extLst>
                    <a:ext uri="{9D8B030D-6E8A-4147-A177-3AD203B41FA5}">
                      <a16:colId xmlns:a16="http://schemas.microsoft.com/office/drawing/2014/main" xmlns="" val="3151718461"/>
                    </a:ext>
                  </a:extLst>
                </a:gridCol>
                <a:gridCol w="5513295">
                  <a:extLst>
                    <a:ext uri="{9D8B030D-6E8A-4147-A177-3AD203B41FA5}">
                      <a16:colId xmlns:a16="http://schemas.microsoft.com/office/drawing/2014/main" xmlns="" val="2213097435"/>
                    </a:ext>
                  </a:extLst>
                </a:gridCol>
              </a:tblGrid>
              <a:tr h="363629">
                <a:tc>
                  <a:txBody>
                    <a:bodyPr/>
                    <a:lstStyle/>
                    <a:p>
                      <a:pPr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Factors</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H&amp;M</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Marriot</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extLst>
                  <a:ext uri="{0D108BD9-81ED-4DB2-BD59-A6C34878D82A}">
                    <a16:rowId xmlns:a16="http://schemas.microsoft.com/office/drawing/2014/main" xmlns="" val="2550046039"/>
                  </a:ext>
                </a:extLst>
              </a:tr>
              <a:tr h="1265058">
                <a:tc>
                  <a:txBody>
                    <a:bodyPr/>
                    <a:lstStyle/>
                    <a:p>
                      <a:pPr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Size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In regions where H&amp;M operates on a large scale, such as major cities or densely populated </a:t>
                      </a:r>
                      <a:r>
                        <a:rPr lang="en-GB" sz="1200" kern="100" dirty="0" smtClean="0">
                          <a:effectLst/>
                          <a:latin typeface="Times New Roman" panose="02020603050405020304" pitchFamily="18" charset="0"/>
                          <a:cs typeface="Times New Roman" panose="02020603050405020304" pitchFamily="18" charset="0"/>
                        </a:rPr>
                        <a:t>areas.</a:t>
                      </a:r>
                      <a:r>
                        <a:rPr lang="en-GB" sz="1200" kern="100" baseline="0" dirty="0" smtClean="0">
                          <a:effectLst/>
                          <a:latin typeface="Times New Roman" panose="02020603050405020304" pitchFamily="18" charset="0"/>
                          <a:cs typeface="Times New Roman" panose="02020603050405020304" pitchFamily="18" charset="0"/>
                        </a:rPr>
                        <a:t>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In larger Marriott properties or chains, such as resorts or international hotels, people management strategies tend to be more standardized and </a:t>
                      </a:r>
                      <a:r>
                        <a:rPr lang="en-GB" sz="1200" kern="100" dirty="0" smtClean="0">
                          <a:effectLst/>
                          <a:latin typeface="Times New Roman" panose="02020603050405020304" pitchFamily="18" charset="0"/>
                          <a:cs typeface="Times New Roman" panose="02020603050405020304" pitchFamily="18" charset="0"/>
                        </a:rPr>
                        <a:t>structured</a:t>
                      </a:r>
                      <a:r>
                        <a:rPr lang="en-GB" sz="1200" kern="100" baseline="0" dirty="0" smtClean="0">
                          <a:effectLst/>
                          <a:latin typeface="Times New Roman" panose="02020603050405020304" pitchFamily="18" charset="0"/>
                          <a:cs typeface="Times New Roman" panose="02020603050405020304" pitchFamily="18" charset="0"/>
                        </a:rPr>
                        <a:t> </a:t>
                      </a:r>
                      <a:r>
                        <a:rPr lang="en-GB" sz="1200" kern="100" dirty="0" smtClean="0">
                          <a:effectLst/>
                          <a:latin typeface="Times New Roman" panose="02020603050405020304" pitchFamily="18" charset="0"/>
                          <a:cs typeface="Times New Roman" panose="02020603050405020304" pitchFamily="18" charset="0"/>
                        </a:rPr>
                        <a:t>(</a:t>
                      </a:r>
                      <a:r>
                        <a:rPr lang="en-GB" sz="1200" kern="100" dirty="0" err="1" smtClean="0">
                          <a:effectLst/>
                          <a:latin typeface="Times New Roman" panose="02020603050405020304" pitchFamily="18" charset="0"/>
                          <a:cs typeface="Times New Roman" panose="02020603050405020304" pitchFamily="18" charset="0"/>
                        </a:rPr>
                        <a:t>Hotho</a:t>
                      </a:r>
                      <a:r>
                        <a:rPr lang="en-GB" sz="1200" kern="100" dirty="0" smtClean="0">
                          <a:effectLst/>
                          <a:latin typeface="Times New Roman" panose="02020603050405020304" pitchFamily="18" charset="0"/>
                          <a:cs typeface="Times New Roman" panose="02020603050405020304" pitchFamily="18" charset="0"/>
                        </a:rPr>
                        <a:t> </a:t>
                      </a:r>
                      <a:r>
                        <a:rPr lang="en-GB" sz="1200" kern="100" dirty="0">
                          <a:effectLst/>
                          <a:latin typeface="Times New Roman" panose="02020603050405020304" pitchFamily="18" charset="0"/>
                          <a:cs typeface="Times New Roman" panose="02020603050405020304" pitchFamily="18" charset="0"/>
                        </a:rPr>
                        <a:t>and Champion, 2011).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extLst>
                  <a:ext uri="{0D108BD9-81ED-4DB2-BD59-A6C34878D82A}">
                    <a16:rowId xmlns:a16="http://schemas.microsoft.com/office/drawing/2014/main" xmlns="" val="196712590"/>
                  </a:ext>
                </a:extLst>
              </a:tr>
              <a:tr h="1446965">
                <a:tc>
                  <a:txBody>
                    <a:bodyPr/>
                    <a:lstStyle/>
                    <a:p>
                      <a:pPr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Reach</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H&amp;M's global footmark necessitates a miscellaneous and comprehensive tactic to people management to quarter diverse cultures, languages, and legal necessities.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In counties where Marriott has a noteworthy world-wide attendance, such as Europe, Asia, or the Americas, people organisation policies often contain educational compassion and localization.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extLst>
                  <a:ext uri="{0D108BD9-81ED-4DB2-BD59-A6C34878D82A}">
                    <a16:rowId xmlns:a16="http://schemas.microsoft.com/office/drawing/2014/main" xmlns="" val="2474253212"/>
                  </a:ext>
                </a:extLst>
              </a:tr>
              <a:tr h="1699548">
                <a:tc>
                  <a:txBody>
                    <a:bodyPr/>
                    <a:lstStyle/>
                    <a:p>
                      <a:pPr algn="just">
                        <a:lnSpc>
                          <a:spcPct val="150000"/>
                        </a:lnSpc>
                        <a:spcAft>
                          <a:spcPts val="800"/>
                        </a:spcAft>
                      </a:pPr>
                      <a:r>
                        <a:rPr lang="en-GB" sz="1200" kern="100">
                          <a:effectLst/>
                          <a:latin typeface="Times New Roman" panose="02020603050405020304" pitchFamily="18" charset="0"/>
                          <a:cs typeface="Times New Roman" panose="02020603050405020304" pitchFamily="18" charset="0"/>
                        </a:rPr>
                        <a:t>Sector </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Maintaining a focus on sales and customer service abilities is essential for H&amp;M's main retail operation.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tc>
                  <a:txBody>
                    <a:bodyPr/>
                    <a:lstStyle/>
                    <a:p>
                      <a:pPr algn="just">
                        <a:lnSpc>
                          <a:spcPct val="150000"/>
                        </a:lnSpc>
                        <a:spcAft>
                          <a:spcPts val="800"/>
                        </a:spcAft>
                      </a:pPr>
                      <a:r>
                        <a:rPr lang="en-GB" sz="1200" kern="100" dirty="0">
                          <a:effectLst/>
                          <a:latin typeface="Times New Roman" panose="02020603050405020304" pitchFamily="18" charset="0"/>
                          <a:cs typeface="Times New Roman" panose="02020603050405020304" pitchFamily="18" charset="0"/>
                        </a:rPr>
                        <a:t>Personal management strategies are used in Marriott's main amenities area with an emphasis on both solution quality and customer pleasure.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0044" marR="20044" marT="0" marB="0"/>
                </a:tc>
                <a:extLst>
                  <a:ext uri="{0D108BD9-81ED-4DB2-BD59-A6C34878D82A}">
                    <a16:rowId xmlns:a16="http://schemas.microsoft.com/office/drawing/2014/main" xmlns="" val="4087860149"/>
                  </a:ext>
                </a:extLst>
              </a:tr>
            </a:tbl>
          </a:graphicData>
        </a:graphic>
      </p:graphicFrame>
    </p:spTree>
    <p:extLst>
      <p:ext uri="{BB962C8B-B14F-4D97-AF65-F5344CB8AC3E}">
        <p14:creationId xmlns:p14="http://schemas.microsoft.com/office/powerpoint/2010/main" val="17667498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ECA30B-6D84-84BF-A165-E1DEAFC1D644}"/>
              </a:ext>
            </a:extLst>
          </p:cNvPr>
          <p:cNvSpPr>
            <a:spLocks noGrp="1"/>
          </p:cNvSpPr>
          <p:nvPr>
            <p:ph type="title"/>
          </p:nvPr>
        </p:nvSpPr>
        <p:spPr>
          <a:xfrm>
            <a:off x="685800" y="152401"/>
            <a:ext cx="10131425" cy="914400"/>
          </a:xfrm>
        </p:spPr>
        <p:txBody>
          <a:bodyPr>
            <a:noAutofit/>
          </a:bodyPr>
          <a:lstStyle/>
          <a:p>
            <a:pPr algn="ctr"/>
            <a:r>
              <a:rPr lang="en-GB" sz="20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ROLE AND IMPACT OF TECHNOLOGICAL ADVANCEMENTS ON PEOPLE MANAGEMENT STRATEGIES</a:t>
            </a:r>
            <a:endParaRPr lang="en-IN" sz="2000" dirty="0"/>
          </a:p>
        </p:txBody>
      </p:sp>
      <p:sp>
        <p:nvSpPr>
          <p:cNvPr id="3" name="Content Placeholder 2">
            <a:extLst>
              <a:ext uri="{FF2B5EF4-FFF2-40B4-BE49-F238E27FC236}">
                <a16:creationId xmlns:a16="http://schemas.microsoft.com/office/drawing/2014/main" xmlns="" id="{D3A3C3E5-7315-A94E-1783-4741AEDF38E3}"/>
              </a:ext>
            </a:extLst>
          </p:cNvPr>
          <p:cNvSpPr>
            <a:spLocks noGrp="1"/>
          </p:cNvSpPr>
          <p:nvPr>
            <p:ph idx="1"/>
          </p:nvPr>
        </p:nvSpPr>
        <p:spPr>
          <a:xfrm>
            <a:off x="448797" y="820271"/>
            <a:ext cx="9649944" cy="5217458"/>
          </a:xfrm>
        </p:spPr>
        <p:txBody>
          <a:bodyPr>
            <a:normAutofit lnSpcReduction="10000"/>
          </a:bodyPr>
          <a:lstStyle/>
          <a:p>
            <a:pPr marL="0" indent="0" algn="just">
              <a:lnSpc>
                <a:spcPct val="150000"/>
              </a:lnSpc>
              <a:spcBef>
                <a:spcPts val="200"/>
              </a:spcBef>
              <a:buNone/>
            </a:pPr>
            <a:endParaRPr lang="en-GB" sz="1600" b="1" kern="10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Bef>
                <a:spcPts val="200"/>
              </a:spcBef>
              <a:buNone/>
            </a:pPr>
            <a:r>
              <a:rPr lang="en-GB" sz="1600" b="1" kern="100" dirty="0" smtClean="0">
                <a:effectLst/>
                <a:latin typeface="Times New Roman" panose="02020603050405020304" pitchFamily="18" charset="0"/>
                <a:ea typeface="Times New Roman" panose="02020603050405020304" pitchFamily="18" charset="0"/>
                <a:cs typeface="Times New Roman" panose="02020603050405020304" pitchFamily="18" charset="0"/>
              </a:rPr>
              <a:t>H&amp;M</a:t>
            </a:r>
            <a:endParaRPr lang="en-GB" sz="16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00"/>
              </a:spcBef>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purpose of H&amp;M’s departments, including finance, marketing, research, and human resources, is to come up with innovative solutions for the challenges that contemporary technology presents to employers in managing their workforce. </a:t>
            </a:r>
          </a:p>
          <a:p>
            <a:pPr algn="just">
              <a:lnSpc>
                <a:spcPct val="150000"/>
              </a:lnSpc>
              <a:spcBef>
                <a:spcPts val="200"/>
              </a:spcBef>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Despite their heavy reliance on technology, it still requires innovative approaches to problem-solving to effectively respond to changing circumstances.</a:t>
            </a:r>
          </a:p>
          <a:p>
            <a:pPr marL="0" indent="0" algn="just">
              <a:lnSpc>
                <a:spcPct val="150000"/>
              </a:lnSpc>
              <a:spcBef>
                <a:spcPts val="200"/>
              </a:spcBef>
              <a:buNone/>
            </a:pPr>
            <a:r>
              <a:rPr lang="en-GB" sz="1600" b="1" kern="100" dirty="0">
                <a:effectLst/>
                <a:latin typeface="Times New Roman" panose="02020603050405020304" pitchFamily="18" charset="0"/>
                <a:ea typeface="Times New Roman" panose="02020603050405020304" pitchFamily="18" charset="0"/>
                <a:cs typeface="Times New Roman" panose="02020603050405020304" pitchFamily="18" charset="0"/>
              </a:rPr>
              <a:t>Marriott</a:t>
            </a:r>
            <a:endParaRPr lang="en-IN" sz="16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goal of employee management is to help each worker reach their full potential within Marriott. </a:t>
            </a:r>
          </a:p>
          <a:p>
            <a:pPr algn="just">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This covers hiring, paying employees, and managing personnel. Performance management is using this kind of employee involvement more and more. </a:t>
            </a:r>
          </a:p>
          <a:p>
            <a:pPr algn="just">
              <a:lnSpc>
                <a:spcPct val="150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HR department of Marriott may access several strategies through the many platforms of the centrally controlled system, which also gives workers a voice within the organization. </a:t>
            </a:r>
          </a:p>
        </p:txBody>
      </p:sp>
      <p:pic>
        <p:nvPicPr>
          <p:cNvPr id="4098" name="Picture 2" descr="IMPACT OF TECHNOLOGY ON MANAGEMENT AND ORGANIZATIONS">
            <a:extLst>
              <a:ext uri="{FF2B5EF4-FFF2-40B4-BE49-F238E27FC236}">
                <a16:creationId xmlns:a16="http://schemas.microsoft.com/office/drawing/2014/main" xmlns="" id="{B057DE04-58F0-92CD-DBDD-3B89551991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537" t="7647" r="6986" b="8353"/>
          <a:stretch/>
        </p:blipFill>
        <p:spPr bwMode="auto">
          <a:xfrm>
            <a:off x="9276361" y="2658035"/>
            <a:ext cx="2915639" cy="178845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903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17F503-0818-F115-D2D9-0AF27D711E75}"/>
              </a:ext>
            </a:extLst>
          </p:cNvPr>
          <p:cNvSpPr>
            <a:spLocks noGrp="1"/>
          </p:cNvSpPr>
          <p:nvPr>
            <p:ph type="title"/>
          </p:nvPr>
        </p:nvSpPr>
        <p:spPr>
          <a:xfrm>
            <a:off x="533400" y="255494"/>
            <a:ext cx="10131425" cy="847165"/>
          </a:xfrm>
        </p:spPr>
        <p:txBody>
          <a:bodyPr>
            <a:normAutofit/>
          </a:bodyPr>
          <a:lstStyle/>
          <a:p>
            <a:pPr algn="ctr"/>
            <a:r>
              <a:rPr lang="en-GB" sz="20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CONCLUSION &amp; RECOMMENDATIONS</a:t>
            </a:r>
            <a:endParaRPr lang="en-IN" sz="2000" dirty="0"/>
          </a:p>
        </p:txBody>
      </p:sp>
      <p:sp>
        <p:nvSpPr>
          <p:cNvPr id="3" name="Content Placeholder 2">
            <a:extLst>
              <a:ext uri="{FF2B5EF4-FFF2-40B4-BE49-F238E27FC236}">
                <a16:creationId xmlns:a16="http://schemas.microsoft.com/office/drawing/2014/main" xmlns="" id="{9D20DEF2-9054-0BD4-BBDC-32EC718E0638}"/>
              </a:ext>
            </a:extLst>
          </p:cNvPr>
          <p:cNvSpPr>
            <a:spLocks noGrp="1"/>
          </p:cNvSpPr>
          <p:nvPr>
            <p:ph idx="1"/>
          </p:nvPr>
        </p:nvSpPr>
        <p:spPr>
          <a:xfrm>
            <a:off x="322731" y="1225674"/>
            <a:ext cx="11268634" cy="4406651"/>
          </a:xfrm>
        </p:spPr>
        <p:txBody>
          <a:bodyPr>
            <a:normAutofit fontScale="92500" lnSpcReduction="20000"/>
          </a:bodyPr>
          <a:lstStyle/>
          <a:p>
            <a:r>
              <a:rPr lang="en-GB" sz="2400" kern="100" dirty="0" smtClean="0">
                <a:effectLst/>
                <a:latin typeface="Times New Roman" panose="02020603050405020304" pitchFamily="18" charset="0"/>
                <a:ea typeface="Calibri" panose="020F0502020204030204" pitchFamily="34" charset="0"/>
                <a:cs typeface="Times New Roman" panose="02020603050405020304" pitchFamily="18" charset="0"/>
              </a:rPr>
              <a:t>It </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can be stated that managing people within an organization is an important aspect that is to be focused by the human resource department. </a:t>
            </a:r>
          </a:p>
          <a:p>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There are various internal as well as external factors affecting the business as well as strategies that are formed. </a:t>
            </a:r>
          </a:p>
          <a:p>
            <a:r>
              <a:rPr lang="en-GB" sz="2400" dirty="0">
                <a:effectLst/>
                <a:latin typeface="Times New Roman" panose="02020603050405020304" pitchFamily="18" charset="0"/>
                <a:ea typeface="Calibri" panose="020F0502020204030204" pitchFamily="34" charset="0"/>
              </a:rPr>
              <a:t>The business should think about how the present plan fits with the changing economic landscape and anticipate a better return on investment when it comes to training and development expenses.</a:t>
            </a:r>
          </a:p>
          <a:p>
            <a:r>
              <a:rPr lang="en-GB" sz="2400" dirty="0">
                <a:effectLst/>
                <a:latin typeface="Times New Roman" panose="02020603050405020304" pitchFamily="18" charset="0"/>
                <a:ea typeface="Calibri" panose="020F0502020204030204" pitchFamily="34" charset="0"/>
              </a:rPr>
              <a:t> Appropriate steps must be taken to cut back on pointless company expenses and increase human resource investment. </a:t>
            </a:r>
          </a:p>
          <a:p>
            <a:r>
              <a:rPr lang="en-GB" sz="2400" dirty="0">
                <a:effectLst/>
                <a:latin typeface="Times New Roman" panose="02020603050405020304" pitchFamily="18" charset="0"/>
                <a:ea typeface="Calibri" panose="020F0502020204030204" pitchFamily="34" charset="0"/>
              </a:rPr>
              <a:t>Employees may think about switching to a competitor's workplace if they start to experience the effects.</a:t>
            </a:r>
          </a:p>
          <a:p>
            <a:r>
              <a:rPr lang="en-GB" sz="2400" dirty="0">
                <a:effectLst/>
                <a:latin typeface="Times New Roman" panose="02020603050405020304" pitchFamily="18" charset="0"/>
                <a:ea typeface="Calibri" panose="020F0502020204030204" pitchFamily="34" charset="0"/>
              </a:rPr>
              <a:t> Streamlining the company's personnel management process strategically to align it with the broader business plan is the key to managing a motivated staff. </a:t>
            </a:r>
            <a:endParaRPr lang="en-GB" sz="2400" kern="100" dirty="0">
              <a:latin typeface="Times New Roman" panose="02020603050405020304" pitchFamily="18" charset="0"/>
              <a:ea typeface="Calibri" panose="020F0502020204030204" pitchFamily="34" charset="0"/>
              <a:cs typeface="Times New Roman" panose="02020603050405020304" pitchFamily="18" charset="0"/>
            </a:endParaRPr>
          </a:p>
          <a:p>
            <a:endParaRPr lang="en-IN" sz="2400" dirty="0"/>
          </a:p>
        </p:txBody>
      </p:sp>
    </p:spTree>
    <p:extLst>
      <p:ext uri="{BB962C8B-B14F-4D97-AF65-F5344CB8AC3E}">
        <p14:creationId xmlns:p14="http://schemas.microsoft.com/office/powerpoint/2010/main" val="30603583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C0C25A-606D-AE16-BEAE-BB43D7D89132}"/>
              </a:ext>
            </a:extLst>
          </p:cNvPr>
          <p:cNvSpPr>
            <a:spLocks noGrp="1"/>
          </p:cNvSpPr>
          <p:nvPr>
            <p:ph type="title"/>
          </p:nvPr>
        </p:nvSpPr>
        <p:spPr>
          <a:xfrm>
            <a:off x="685801" y="338667"/>
            <a:ext cx="10131425" cy="925358"/>
          </a:xfrm>
        </p:spPr>
        <p:txBody>
          <a:bodyPr>
            <a:normAutofit/>
          </a:bodyPr>
          <a:lstStyle/>
          <a:p>
            <a:pPr algn="ctr"/>
            <a:r>
              <a:rPr lang="en-IN" sz="2000" b="1" dirty="0">
                <a:latin typeface="Times New Roman" panose="02020603050405020304" pitchFamily="18" charset="0"/>
                <a:cs typeface="Times New Roman" panose="02020603050405020304" pitchFamily="18" charset="0"/>
              </a:rPr>
              <a:t>REFERENCES</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F486682E-373D-3AD2-A5C9-4FE8E966261E}"/>
              </a:ext>
            </a:extLst>
          </p:cNvPr>
          <p:cNvSpPr>
            <a:spLocks noGrp="1"/>
          </p:cNvSpPr>
          <p:nvPr>
            <p:ph idx="1"/>
          </p:nvPr>
        </p:nvSpPr>
        <p:spPr>
          <a:xfrm>
            <a:off x="685801" y="1216709"/>
            <a:ext cx="11187952" cy="5302624"/>
          </a:xfrm>
        </p:spPr>
        <p:txBody>
          <a:bodyPr>
            <a:normAutofit fontScale="62500" lnSpcReduction="20000"/>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Armstrong, M., (2010). Armstrong's essential human resource management practice: A guide to people management. Kogan Page Publishers.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Cabrera, E.F. and Cabrera, A., (2005). Fostering knowledge sharing through people management practices. The international journal of human resource management, 16(5), pp.720-735.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Drucker, P., (2013). People and performance. Routledge.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Hoffman, M.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Tadelis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(2021). People management skills, employee attrition, and manager rewards: An empirical analysis. Journal of political economy, 129(1), pp.243-285.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Hotho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 and Champion, K., (2011). Small businesses in the new creative industries: innovation as a people management challenge. Management Decision, 49(1), pp.29-54.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Jackson, T., (2002). The management of people across cultures: Valuing people differently. Human Resource Management: Published in Cooperation with the School of Business Administration, The University of Michigan and in alliance with the Society of Human Resources Management, 41(4), pp.455-475.</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Knies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Leisink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 (2014). Linking people management and extra‐role behaviour: results of a longitudinal study. Human Resource Management Journal, 24(1), pp.57-76.</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Maddock, S., (2002). Making modernisation work: new narratives, change strategies and people management in the public sector. International Journal of Public Sector Management, 15(1), pp.13-43.</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6834464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92925" y="624110"/>
            <a:ext cx="8911687" cy="590541"/>
          </a:xfrm>
        </p:spPr>
        <p:txBody>
          <a:bodyPr>
            <a:normAutofit/>
          </a:bodyPr>
          <a:lstStyle/>
          <a:p>
            <a:r>
              <a:rPr lang="en-US" sz="2400" b="1" dirty="0" smtClean="0"/>
              <a:t>Add presentation link</a:t>
            </a:r>
            <a:endParaRPr lang="en-IN" sz="2400" b="1" dirty="0"/>
          </a:p>
        </p:txBody>
      </p:sp>
      <p:sp>
        <p:nvSpPr>
          <p:cNvPr id="11" name="Rectangle 6"/>
          <p:cNvSpPr>
            <a:spLocks noGrp="1" noChangeArrowheads="1"/>
          </p:cNvSpPr>
          <p:nvPr>
            <p:ph idx="1"/>
          </p:nvPr>
        </p:nvSpPr>
        <p:spPr bwMode="auto">
          <a:xfrm>
            <a:off x="2589213" y="928785"/>
            <a:ext cx="8915400"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ClrTx/>
              <a:buNone/>
            </a:pPr>
            <a:endParaRPr lang="en-US" b="1" u="sng" dirty="0" smtClean="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r>
              <a:rPr lang="en-US" b="1" u="sng" dirty="0" smtClean="0">
                <a:solidFill>
                  <a:schemeClr val="tx1"/>
                </a:solidFill>
                <a:latin typeface="+mj-lt"/>
              </a:rPr>
              <a:t>All can access:</a:t>
            </a:r>
          </a:p>
          <a:p>
            <a:pPr marL="0" lvl="0" indent="0" defTabSz="914400" eaLnBrk="0" fontAlgn="base" hangingPunct="0">
              <a:spcBef>
                <a:spcPct val="0"/>
              </a:spcBef>
              <a:spcAft>
                <a:spcPct val="0"/>
              </a:spcAft>
              <a:buClrTx/>
              <a:buNone/>
            </a:pPr>
            <a:endParaRPr lang="en-US"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r>
              <a:rPr lang="en-US" dirty="0" smtClean="0">
                <a:solidFill>
                  <a:schemeClr val="tx1"/>
                </a:solidFill>
                <a:latin typeface="Arial" panose="020B0604020202020204" pitchFamily="34" charset="0"/>
              </a:rPr>
              <a:t>https</a:t>
            </a:r>
            <a:r>
              <a:rPr lang="en-US" dirty="0">
                <a:solidFill>
                  <a:schemeClr val="tx1"/>
                </a:solidFill>
                <a:latin typeface="Arial" panose="020B0604020202020204" pitchFamily="34" charset="0"/>
              </a:rPr>
              <a:t>://uowtsd-my.sharepoint.com/personal/2314596_student_uwtsd_ac_uk/_layouts/15/stream.aspx?id=%</a:t>
            </a:r>
            <a:r>
              <a:rPr lang="en-US" dirty="0" smtClean="0">
                <a:solidFill>
                  <a:schemeClr val="tx1"/>
                </a:solidFill>
                <a:latin typeface="Arial" panose="020B0604020202020204" pitchFamily="34" charset="0"/>
              </a:rPr>
              <a:t>2Fpersonal%2F2314596%5Fstudent%5Fuwtsd%5Fac%5Fuk%2FDocuments%2FRecordings%2FManaging%20People%20in%20Organisations%2D20240424%5F224913%2DMeeting%20Recording%2Emp4&amp;ga=1&amp;referrer=StreamWebApp%2EWeb&amp;referrerScenario=AddressBarCopied%2Eview</a:t>
            </a:r>
          </a:p>
          <a:p>
            <a:pPr marL="0" lvl="0" indent="0" defTabSz="914400" eaLnBrk="0" fontAlgn="base" hangingPunct="0">
              <a:spcBef>
                <a:spcPct val="0"/>
              </a:spcBef>
              <a:spcAft>
                <a:spcPct val="0"/>
              </a:spcAft>
              <a:buClrTx/>
              <a:buNone/>
            </a:pPr>
            <a:r>
              <a:rPr lang="en-US" dirty="0" smtClean="0">
                <a:solidFill>
                  <a:schemeClr val="tx1"/>
                </a:solidFill>
                <a:latin typeface="Arial" panose="020B0604020202020204" pitchFamily="34" charset="0"/>
              </a:rPr>
              <a:t> </a:t>
            </a:r>
          </a:p>
          <a:p>
            <a:pPr marL="0" lvl="0" indent="0" defTabSz="914400" eaLnBrk="0" fontAlgn="base" hangingPunct="0">
              <a:spcBef>
                <a:spcPct val="0"/>
              </a:spcBef>
              <a:spcAft>
                <a:spcPct val="0"/>
              </a:spcAft>
              <a:buClrTx/>
              <a:buNone/>
            </a:pPr>
            <a:r>
              <a:rPr lang="en-US" dirty="0">
                <a:solidFill>
                  <a:schemeClr val="tx1"/>
                </a:solidFill>
                <a:latin typeface="Arial" panose="020B0604020202020204" pitchFamily="34" charset="0"/>
              </a:rPr>
              <a:t> </a:t>
            </a:r>
            <a:r>
              <a:rPr lang="en-US" dirty="0" smtClean="0">
                <a:solidFill>
                  <a:schemeClr val="tx1"/>
                </a:solidFill>
                <a:latin typeface="Arial" panose="020B0604020202020204" pitchFamily="34" charset="0"/>
              </a:rPr>
              <a:t>       or</a:t>
            </a:r>
          </a:p>
          <a:p>
            <a:pPr marL="0" lvl="0" indent="0" defTabSz="914400" eaLnBrk="0" fontAlgn="base" hangingPunct="0">
              <a:spcBef>
                <a:spcPct val="0"/>
              </a:spcBef>
              <a:spcAft>
                <a:spcPct val="0"/>
              </a:spcAft>
              <a:buClrTx/>
              <a:buNone/>
            </a:pPr>
            <a:endParaRPr lang="en-US"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endParaRPr lang="en-US" dirty="0" smtClean="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r>
              <a:rPr lang="en-US" b="1" dirty="0" smtClean="0">
                <a:solidFill>
                  <a:schemeClr val="tx1"/>
                </a:solidFill>
                <a:latin typeface="+mj-lt"/>
              </a:rPr>
              <a:t>For University account users: </a:t>
            </a:r>
            <a:endParaRPr lang="en-US" b="1" dirty="0">
              <a:solidFill>
                <a:schemeClr val="tx1"/>
              </a:solidFill>
              <a:latin typeface="+mj-lt"/>
            </a:endParaRPr>
          </a:p>
          <a:p>
            <a:pPr marL="0" indent="0" defTabSz="914400" eaLnBrk="0" fontAlgn="base" hangingPunct="0">
              <a:spcBef>
                <a:spcPct val="0"/>
              </a:spcBef>
              <a:spcAft>
                <a:spcPct val="0"/>
              </a:spcAft>
              <a:buClrTx/>
              <a:buNone/>
            </a:pPr>
            <a:r>
              <a:rPr lang="en-US" dirty="0" smtClean="0">
                <a:solidFill>
                  <a:schemeClr val="tx1"/>
                </a:solidFill>
                <a:latin typeface="Arial" panose="020B0604020202020204" pitchFamily="34" charset="0"/>
                <a:hlinkClick r:id="rId2"/>
              </a:rPr>
              <a:t>Managing </a:t>
            </a:r>
            <a:r>
              <a:rPr lang="en-US" dirty="0">
                <a:solidFill>
                  <a:schemeClr val="tx1"/>
                </a:solidFill>
                <a:latin typeface="Arial" panose="020B0604020202020204" pitchFamily="34" charset="0"/>
                <a:hlinkClick r:id="rId2"/>
              </a:rPr>
              <a:t>People in Organisations-20240424_224913-Meeting Recording.mp4</a:t>
            </a:r>
            <a:endParaRPr lang="en-US"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endParaRPr lang="en-US" dirty="0" smtClean="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endParaRPr kumimoji="0" lang="en-US" sz="1800" b="0" i="0" u="none" strike="noStrike" cap="none" normalizeH="0" baseline="0" dirty="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None/>
            </a:pPr>
            <a:endParaRPr lang="en-US" dirty="0" smtClean="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endParaRPr kumimoji="0" lang="en-US" sz="1800" b="0" i="0" u="none" strike="noStrike" cap="none" normalizeH="0" baseline="0" dirty="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None/>
            </a:pPr>
            <a:endParaRPr lang="en-US" dirty="0" smtClean="0">
              <a:solidFill>
                <a:schemeClr val="tx1"/>
              </a:solidFill>
              <a:latin typeface="Arial" panose="020B0604020202020204" pitchFamily="34" charset="0"/>
            </a:endParaRPr>
          </a:p>
          <a:p>
            <a:pPr marL="0" lvl="0" indent="0" defTabSz="914400" eaLnBrk="0" fontAlgn="base" hangingPunct="0">
              <a:spcBef>
                <a:spcPct val="0"/>
              </a:spcBef>
              <a:spcAft>
                <a:spcPct val="0"/>
              </a:spcAft>
              <a:buClrTx/>
              <a:buNone/>
            </a:pPr>
            <a:endParaRPr kumimoji="0" lang="en-US" sz="1800" b="0" i="0" u="none" strike="noStrike" cap="none" normalizeH="0" baseline="0" dirty="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None/>
            </a:pPr>
            <a:endParaRPr kumimoji="0" 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058031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4000" dirty="0" smtClean="0"/>
              <a:t>Thank you </a:t>
            </a:r>
            <a:endParaRPr lang="en-IN" sz="4000" dirty="0"/>
          </a:p>
        </p:txBody>
      </p:sp>
    </p:spTree>
    <p:extLst>
      <p:ext uri="{BB962C8B-B14F-4D97-AF65-F5344CB8AC3E}">
        <p14:creationId xmlns:p14="http://schemas.microsoft.com/office/powerpoint/2010/main" val="3933547984"/>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204</TotalTime>
  <Words>3714</Words>
  <Application>Microsoft Office PowerPoint</Application>
  <PresentationFormat>Widescreen</PresentationFormat>
  <Paragraphs>147</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Wisp</vt:lpstr>
      <vt:lpstr>IMPROVEMENT OF AN HR PRIORITY AREA</vt:lpstr>
      <vt:lpstr>Table of content</vt:lpstr>
      <vt:lpstr>INTRODUCTION</vt:lpstr>
      <vt:lpstr>ORGANIZATIONAL OVERVIEW     </vt:lpstr>
      <vt:lpstr>INFLUENCE OF EXTERNAL AND INTERNAL ENVIRONMENT</vt:lpstr>
      <vt:lpstr>APPROACHES OF THE ORGANIZATION TOWARDS PEOPLE MANAGEMENT </vt:lpstr>
      <vt:lpstr>ROLE AND IMPACT OF TECHNOLOGICAL ADVANCEMENTS ON PEOPLE MANAGEMENT STRATEGIES</vt:lpstr>
      <vt:lpstr>CONCLUSION &amp; RECOMMENDATIONS</vt:lpstr>
      <vt:lpstr>REFERENCES</vt:lpstr>
      <vt:lpstr>Add presentation link</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IMPROVEMENT OF AN HR PRIORITY AREA</dc:title>
  <dc:creator>acer</dc:creator>
  <cp:lastModifiedBy>acer</cp:lastModifiedBy>
  <cp:revision>5</cp:revision>
  <dcterms:created xsi:type="dcterms:W3CDTF">2024-04-17T19:33:25Z</dcterms:created>
  <dcterms:modified xsi:type="dcterms:W3CDTF">2024-04-25T00:09:50Z</dcterms:modified>
</cp:coreProperties>
</file>