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57" r:id="rId4"/>
    <p:sldId id="261" r:id="rId5"/>
    <p:sldId id="268" r:id="rId6"/>
    <p:sldId id="264" r:id="rId7"/>
    <p:sldId id="258" r:id="rId8"/>
    <p:sldId id="262" r:id="rId9"/>
    <p:sldId id="263" r:id="rId10"/>
    <p:sldId id="269" r:id="rId11"/>
    <p:sldId id="270" r:id="rId12"/>
    <p:sldId id="265" r:id="rId13"/>
    <p:sldId id="266" r:id="rId14"/>
    <p:sldId id="267" r:id="rId15"/>
    <p:sldId id="26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-11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695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10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95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94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55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594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466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049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071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003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848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E32F47-E8F8-6C4D-8B35-25789C357F8C}" type="datetimeFigureOut">
              <a:rPr lang="en-US" smtClean="0"/>
              <a:t>01/03/2016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0A819D-C1C4-3D4E-88E5-8A6F08299A8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556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4" Type="http://schemas.openxmlformats.org/officeDocument/2006/relationships/image" Target="../media/image8.jpg"/><Relationship Id="rId5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jpg"/><Relationship Id="rId3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4" Type="http://schemas.openxmlformats.org/officeDocument/2006/relationships/image" Target="../media/image16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jpg"/><Relationship Id="rId3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94342" y="6377541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Lecturer: Rhys Kaminski-Jones (</a:t>
            </a:r>
            <a:r>
              <a:rPr lang="en-US" sz="2600" dirty="0" err="1" smtClean="0">
                <a:solidFill>
                  <a:schemeClr val="bg1"/>
                </a:solidFill>
                <a:latin typeface="Cambria"/>
                <a:cs typeface="Cambria"/>
              </a:rPr>
              <a:t>dafydd.r.jones@cymru.ac.uk</a:t>
            </a:r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) </a:t>
            </a:r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Cambria"/>
                <a:cs typeface="Cambria"/>
              </a:rPr>
              <a:t>Challenging the </a:t>
            </a:r>
            <a:r>
              <a:rPr lang="en-GB" sz="3200" dirty="0" smtClean="0">
                <a:solidFill>
                  <a:srgbClr val="FFFFFF"/>
                </a:solidFill>
                <a:latin typeface="Cambria"/>
                <a:cs typeface="Cambria"/>
              </a:rPr>
              <a:t>Conservative Order?</a:t>
            </a:r>
          </a:p>
          <a:p>
            <a:pPr algn="ctr"/>
            <a:r>
              <a:rPr lang="en-GB" sz="3200" dirty="0" smtClean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lang="en-GB" sz="3200" dirty="0">
                <a:solidFill>
                  <a:srgbClr val="FFFFFF"/>
                </a:solidFill>
                <a:latin typeface="Cambria"/>
                <a:cs typeface="Cambria"/>
              </a:rPr>
              <a:t>Political Reform in 19</a:t>
            </a:r>
            <a:r>
              <a:rPr lang="en-GB" sz="3200" baseline="30000" dirty="0">
                <a:solidFill>
                  <a:srgbClr val="FFFFFF"/>
                </a:solidFill>
                <a:latin typeface="Cambria"/>
                <a:cs typeface="Cambria"/>
              </a:rPr>
              <a:t>th</a:t>
            </a:r>
            <a:r>
              <a:rPr lang="en-GB" sz="3200" dirty="0">
                <a:solidFill>
                  <a:srgbClr val="FFFFFF"/>
                </a:solidFill>
                <a:latin typeface="Cambria"/>
                <a:cs typeface="Cambria"/>
              </a:rPr>
              <a:t> Century Britain</a:t>
            </a:r>
            <a:r>
              <a:rPr lang="en-GB" sz="3200" dirty="0" smtClean="0">
                <a:solidFill>
                  <a:srgbClr val="FFFFFF"/>
                </a:solidFill>
                <a:effectLst/>
                <a:latin typeface="Cambria"/>
                <a:cs typeface="Cambria"/>
              </a:rPr>
              <a:t> </a:t>
            </a:r>
            <a:endParaRPr lang="en-US" sz="3200" dirty="0">
              <a:solidFill>
                <a:srgbClr val="FFFFFF"/>
              </a:solidFill>
              <a:latin typeface="Cambria"/>
              <a:cs typeface="Cambria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995174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FFFFFF"/>
                </a:solidFill>
                <a:latin typeface="Cambria"/>
                <a:cs typeface="Cambria"/>
              </a:rPr>
              <a:t>AHHI </a:t>
            </a:r>
            <a:r>
              <a:rPr lang="en-GB" sz="2400" dirty="0" smtClean="0">
                <a:solidFill>
                  <a:srgbClr val="FFFFFF"/>
                </a:solidFill>
                <a:latin typeface="Cambria"/>
                <a:cs typeface="Cambria"/>
              </a:rPr>
              <a:t>5003: Modern </a:t>
            </a:r>
            <a:r>
              <a:rPr lang="en-GB" sz="2400" dirty="0">
                <a:solidFill>
                  <a:srgbClr val="FFFFFF"/>
                </a:solidFill>
                <a:latin typeface="Cambria"/>
                <a:cs typeface="Cambria"/>
              </a:rPr>
              <a:t>Britain 1776-</a:t>
            </a:r>
            <a:r>
              <a:rPr lang="en-GB" sz="2400" dirty="0" smtClean="0">
                <a:solidFill>
                  <a:srgbClr val="FFFFFF"/>
                </a:solidFill>
                <a:latin typeface="Cambria"/>
                <a:cs typeface="Cambria"/>
              </a:rPr>
              <a:t>1997</a:t>
            </a:r>
            <a:endParaRPr lang="en-GB" sz="2400" dirty="0">
              <a:solidFill>
                <a:srgbClr val="FFFFFF"/>
              </a:solidFill>
              <a:latin typeface="Cambria"/>
              <a:cs typeface="Cambria"/>
            </a:endParaRPr>
          </a:p>
        </p:txBody>
      </p:sp>
      <p:pic>
        <p:nvPicPr>
          <p:cNvPr id="2" name="Picture 1" descr="AN00072994_001_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28" y="1456839"/>
            <a:ext cx="7456713" cy="5000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4849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99571" y="40914"/>
            <a:ext cx="8708572" cy="6709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000" b="1" u="sng" dirty="0" smtClean="0">
                <a:solidFill>
                  <a:schemeClr val="bg1"/>
                </a:solidFill>
                <a:latin typeface="Cambria"/>
                <a:cs typeface="Cambria"/>
              </a:rPr>
              <a:t>3 Things To </a:t>
            </a:r>
            <a:r>
              <a:rPr lang="en-US" sz="3000" b="1" u="sng" dirty="0">
                <a:solidFill>
                  <a:schemeClr val="bg1"/>
                </a:solidFill>
                <a:latin typeface="Cambria"/>
                <a:cs typeface="Cambria"/>
              </a:rPr>
              <a:t>B</a:t>
            </a:r>
            <a:r>
              <a:rPr lang="en-US" sz="3000" b="1" u="sng" dirty="0" smtClean="0">
                <a:solidFill>
                  <a:schemeClr val="bg1"/>
                </a:solidFill>
                <a:latin typeface="Cambria"/>
                <a:cs typeface="Cambria"/>
              </a:rPr>
              <a:t>e VERY CAREFUL ABOUT </a:t>
            </a:r>
            <a:r>
              <a:rPr lang="en-US" sz="3000" b="1" u="sng" dirty="0">
                <a:solidFill>
                  <a:schemeClr val="bg1"/>
                </a:solidFill>
                <a:latin typeface="Cambria"/>
                <a:cs typeface="Cambria"/>
              </a:rPr>
              <a:t>W</a:t>
            </a:r>
            <a:r>
              <a:rPr lang="en-US" sz="3000" b="1" u="sng" dirty="0" smtClean="0">
                <a:solidFill>
                  <a:schemeClr val="bg1"/>
                </a:solidFill>
                <a:latin typeface="Cambria"/>
                <a:cs typeface="Cambria"/>
              </a:rPr>
              <a:t>hen Researching  Reform</a:t>
            </a:r>
            <a:endParaRPr lang="en-US" sz="3000" b="1" u="sng" dirty="0">
              <a:solidFill>
                <a:schemeClr val="bg1"/>
              </a:solidFill>
              <a:latin typeface="Cambria"/>
              <a:cs typeface="Cambria"/>
            </a:endParaRPr>
          </a:p>
          <a:p>
            <a:pPr algn="ctr"/>
            <a:endParaRPr lang="en-US" sz="1400" u="sng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Cambria"/>
                <a:cs typeface="Cambria"/>
              </a:rPr>
              <a:t>When someone (including a historian) invokes “the People”, don’t take it at face value. What do they actually mean? All adults? All men (excluding women)? All property owners?</a:t>
            </a:r>
          </a:p>
          <a:p>
            <a:pPr marL="457200" indent="-457200" algn="just">
              <a:buFont typeface="Arial"/>
              <a:buChar char="•"/>
            </a:pPr>
            <a:endParaRPr lang="en-US" sz="1000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Cambria"/>
                <a:cs typeface="Cambria"/>
              </a:rPr>
              <a:t>Radical attacks on government were not always accurate: read Philip Harling’s essay ‘Rethinking Old Corruption’ </a:t>
            </a:r>
            <a:r>
              <a:rPr lang="en-US" sz="2800" i="1" dirty="0" smtClean="0">
                <a:solidFill>
                  <a:schemeClr val="bg1"/>
                </a:solidFill>
                <a:latin typeface="Cambria"/>
                <a:cs typeface="Cambria"/>
              </a:rPr>
              <a:t>Past &amp; Present</a:t>
            </a:r>
            <a:r>
              <a:rPr lang="en-US" sz="2800" dirty="0" smtClean="0">
                <a:solidFill>
                  <a:schemeClr val="bg1"/>
                </a:solidFill>
                <a:latin typeface="Cambria"/>
                <a:cs typeface="Cambria"/>
              </a:rPr>
              <a:t> (1995), and tread carefully.</a:t>
            </a:r>
          </a:p>
          <a:p>
            <a:pPr marL="457200" indent="-457200" algn="just">
              <a:buFont typeface="Arial"/>
              <a:buChar char="•"/>
            </a:pPr>
            <a:endParaRPr lang="en-US" sz="1000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Cambria"/>
                <a:cs typeface="Cambria"/>
              </a:rPr>
              <a:t>Avoid lazy narratives of progress. Think critically about ways in which pre-Reform Parliaments </a:t>
            </a:r>
            <a:r>
              <a:rPr lang="en-US" sz="2800" u="sng" dirty="0" smtClean="0">
                <a:solidFill>
                  <a:schemeClr val="bg1"/>
                </a:solidFill>
                <a:latin typeface="Cambria"/>
                <a:cs typeface="Cambria"/>
              </a:rPr>
              <a:t>did</a:t>
            </a:r>
            <a:r>
              <a:rPr lang="en-US" sz="2800" dirty="0" smtClean="0">
                <a:solidFill>
                  <a:schemeClr val="bg1"/>
                </a:solidFill>
                <a:latin typeface="Cambria"/>
                <a:cs typeface="Cambria"/>
              </a:rPr>
              <a:t> represent “the People”, and about how post-Reform Parliaments failed to do so.</a:t>
            </a:r>
            <a:endParaRPr lang="en-US" sz="28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6765632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-42674"/>
            <a:ext cx="9144000" cy="69095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u="sng" dirty="0" smtClean="0">
                <a:solidFill>
                  <a:schemeClr val="bg1"/>
                </a:solidFill>
                <a:latin typeface="Cambria"/>
                <a:cs typeface="Cambria"/>
              </a:rPr>
              <a:t>The Pre-Reform Parliamentary System</a:t>
            </a:r>
          </a:p>
          <a:p>
            <a:pPr algn="just"/>
            <a:endParaRPr lang="en-US" sz="1000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500" dirty="0" smtClean="0">
                <a:solidFill>
                  <a:schemeClr val="bg1"/>
                </a:solidFill>
                <a:latin typeface="Cambria"/>
                <a:cs typeface="Cambria"/>
              </a:rPr>
              <a:t>Around 658 MPs elected to represent county and borough constituencies under a franchise system relatively unchanged since the Middle </a:t>
            </a:r>
            <a:r>
              <a:rPr lang="en-US" sz="2500" dirty="0">
                <a:solidFill>
                  <a:schemeClr val="bg1"/>
                </a:solidFill>
                <a:latin typeface="Cambria"/>
                <a:cs typeface="Cambria"/>
              </a:rPr>
              <a:t>A</a:t>
            </a:r>
            <a:r>
              <a:rPr lang="en-US" sz="2500" dirty="0" smtClean="0">
                <a:solidFill>
                  <a:schemeClr val="bg1"/>
                </a:solidFill>
                <a:latin typeface="Cambria"/>
                <a:cs typeface="Cambria"/>
              </a:rPr>
              <a:t>ges.</a:t>
            </a:r>
          </a:p>
          <a:p>
            <a:pPr algn="just"/>
            <a:endParaRPr lang="en-US" sz="1000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500" dirty="0" smtClean="0">
                <a:solidFill>
                  <a:schemeClr val="bg1"/>
                </a:solidFill>
                <a:latin typeface="Cambria"/>
                <a:cs typeface="Cambria"/>
              </a:rPr>
              <a:t>Very small electorate (around 11% of the adult male population in 1831) based on the principle that only those with a genuine stake in the country could vote. This was usually based on property ownership, but could also involve rate-paying or membership of a borough corporation.</a:t>
            </a:r>
          </a:p>
          <a:p>
            <a:pPr marL="457200" indent="-457200" algn="just">
              <a:buFont typeface="Arial"/>
              <a:buChar char="•"/>
            </a:pPr>
            <a:endParaRPr lang="en-US" sz="1000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500" dirty="0" smtClean="0">
                <a:solidFill>
                  <a:schemeClr val="bg1"/>
                </a:solidFill>
                <a:latin typeface="Cambria"/>
                <a:cs typeface="Cambria"/>
              </a:rPr>
              <a:t>By 1831, many borough constituencies made little rational sense. Some barely-inhabited rural boroughs elected 2 MPs, whilst large urban </a:t>
            </a:r>
            <a:r>
              <a:rPr lang="en-US" sz="2500" dirty="0" err="1" smtClean="0">
                <a:solidFill>
                  <a:schemeClr val="bg1"/>
                </a:solidFill>
                <a:latin typeface="Cambria"/>
                <a:cs typeface="Cambria"/>
              </a:rPr>
              <a:t>centres</a:t>
            </a:r>
            <a:r>
              <a:rPr lang="en-US" sz="2500" dirty="0" smtClean="0">
                <a:solidFill>
                  <a:schemeClr val="bg1"/>
                </a:solidFill>
                <a:latin typeface="Cambria"/>
                <a:cs typeface="Cambria"/>
              </a:rPr>
              <a:t> like Manchester or Birmingham had none. What is more, many smaller boroughs were thoroughly corrupt, and under the control of wealthy landowners.</a:t>
            </a:r>
          </a:p>
          <a:p>
            <a:pPr marL="457200" indent="-457200" algn="just">
              <a:buFont typeface="Arial"/>
              <a:buChar char="•"/>
            </a:pPr>
            <a:endParaRPr lang="en-US" sz="1000" dirty="0">
              <a:solidFill>
                <a:schemeClr val="bg1"/>
              </a:solidFill>
              <a:latin typeface="Cambria"/>
              <a:cs typeface="Cambria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500" dirty="0" smtClean="0">
                <a:solidFill>
                  <a:schemeClr val="bg1"/>
                </a:solidFill>
                <a:latin typeface="Cambria"/>
                <a:cs typeface="Cambria"/>
              </a:rPr>
              <a:t>Voting happened in public, and bribing of voters (with money, food and alcohol) was legal and commonplace.</a:t>
            </a:r>
            <a:endParaRPr lang="en-US" sz="25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32867850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0" y="19533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William Hogarth, </a:t>
            </a:r>
            <a:r>
              <a:rPr lang="en-US" sz="2600" i="1" smtClean="0">
                <a:solidFill>
                  <a:schemeClr val="bg1"/>
                </a:solidFill>
                <a:latin typeface="Cambria"/>
                <a:cs typeface="Cambria"/>
              </a:rPr>
              <a:t>Election Entertainment </a:t>
            </a:r>
            <a:r>
              <a:rPr lang="en-US" sz="2600" smtClean="0">
                <a:solidFill>
                  <a:schemeClr val="bg1"/>
                </a:solidFill>
                <a:latin typeface="Cambria"/>
                <a:cs typeface="Cambria"/>
              </a:rPr>
              <a:t>(</a:t>
            </a:r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1755)</a:t>
            </a:r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pic>
        <p:nvPicPr>
          <p:cNvPr id="3" name="Picture 2" descr="756px-William_Hogarth_0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142" y="625929"/>
            <a:ext cx="720090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9959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0" y="19533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William Hogarth, </a:t>
            </a:r>
            <a:r>
              <a:rPr lang="en-US" sz="2600" i="1" dirty="0" smtClean="0">
                <a:solidFill>
                  <a:schemeClr val="bg1"/>
                </a:solidFill>
                <a:latin typeface="Cambria"/>
                <a:cs typeface="Cambria"/>
              </a:rPr>
              <a:t>The Polling </a:t>
            </a:r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and </a:t>
            </a:r>
            <a:r>
              <a:rPr lang="en-US" sz="2600" i="1" dirty="0" smtClean="0">
                <a:solidFill>
                  <a:schemeClr val="bg1"/>
                </a:solidFill>
                <a:latin typeface="Cambria"/>
                <a:cs typeface="Cambria"/>
              </a:rPr>
              <a:t>Chairing the Member </a:t>
            </a:r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(1755)</a:t>
            </a:r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pic>
        <p:nvPicPr>
          <p:cNvPr id="2" name="Picture 1" descr="616px-William_Hogarth_031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90"/>
          <a:stretch/>
        </p:blipFill>
        <p:spPr>
          <a:xfrm>
            <a:off x="163286" y="758198"/>
            <a:ext cx="4263572" cy="5858345"/>
          </a:xfrm>
          <a:prstGeom prst="rect">
            <a:avLst/>
          </a:prstGeom>
        </p:spPr>
      </p:pic>
      <p:pic>
        <p:nvPicPr>
          <p:cNvPr id="3" name="Picture 2" descr="619px-William_Hogarth_029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80" r="1681"/>
          <a:stretch/>
        </p:blipFill>
        <p:spPr>
          <a:xfrm>
            <a:off x="4564262" y="758198"/>
            <a:ext cx="4452738" cy="5858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017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0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600" i="1" dirty="0" smtClean="0">
                <a:solidFill>
                  <a:schemeClr val="bg1"/>
                </a:solidFill>
                <a:latin typeface="Cambria"/>
                <a:cs typeface="Cambria"/>
              </a:rPr>
              <a:t>Old </a:t>
            </a:r>
            <a:r>
              <a:rPr lang="en-US" sz="2600" i="1" dirty="0" err="1" smtClean="0">
                <a:solidFill>
                  <a:schemeClr val="bg1"/>
                </a:solidFill>
                <a:latin typeface="Cambria"/>
                <a:cs typeface="Cambria"/>
              </a:rPr>
              <a:t>Sarum</a:t>
            </a:r>
            <a:r>
              <a:rPr lang="en-US" sz="2600" dirty="0" smtClean="0">
                <a:solidFill>
                  <a:schemeClr val="bg1"/>
                </a:solidFill>
                <a:latin typeface="Cambria"/>
                <a:cs typeface="Cambria"/>
              </a:rPr>
              <a:t>, by John Constable (1834)</a:t>
            </a:r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pic>
        <p:nvPicPr>
          <p:cNvPr id="2" name="Picture 1" descr="oldsarumconstabl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72" y="1339850"/>
            <a:ext cx="7620000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109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pic>
        <p:nvPicPr>
          <p:cNvPr id="2" name="Picture 1" descr="2935-1-h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636" y="0"/>
            <a:ext cx="2263322" cy="2263322"/>
          </a:xfrm>
          <a:prstGeom prst="rect">
            <a:avLst/>
          </a:prstGeom>
        </p:spPr>
      </p:pic>
      <p:pic>
        <p:nvPicPr>
          <p:cNvPr id="4" name="Picture 3" descr="220px-Christopher_Wyvill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5" t="13759" r="4545" b="22247"/>
          <a:stretch/>
        </p:blipFill>
        <p:spPr>
          <a:xfrm>
            <a:off x="6669314" y="14788"/>
            <a:ext cx="2474686" cy="2273932"/>
          </a:xfrm>
          <a:prstGeom prst="rect">
            <a:avLst/>
          </a:prstGeom>
        </p:spPr>
      </p:pic>
      <p:pic>
        <p:nvPicPr>
          <p:cNvPr id="5" name="Picture 4" descr="220px-John_Jebb_(1736–1786)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9" t="15082" r="15788" b="31973"/>
          <a:stretch/>
        </p:blipFill>
        <p:spPr>
          <a:xfrm>
            <a:off x="4717143" y="14788"/>
            <a:ext cx="1952171" cy="1884995"/>
          </a:xfrm>
          <a:prstGeom prst="rect">
            <a:avLst/>
          </a:prstGeom>
        </p:spPr>
      </p:pic>
      <p:pic>
        <p:nvPicPr>
          <p:cNvPr id="6" name="Picture 5" descr="imgres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62" r="2606" b="26374"/>
          <a:stretch/>
        </p:blipFill>
        <p:spPr>
          <a:xfrm>
            <a:off x="2220686" y="14788"/>
            <a:ext cx="2496456" cy="1884995"/>
          </a:xfrm>
          <a:prstGeom prst="rect">
            <a:avLst/>
          </a:prstGeom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2220686" y="1894119"/>
            <a:ext cx="4448627" cy="430887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200" dirty="0" smtClean="0">
                <a:solidFill>
                  <a:srgbClr val="FFFFFF"/>
                </a:solidFill>
              </a:rPr>
              <a:t>Parliamentary Reformers Pre-1789</a:t>
            </a:r>
            <a:endParaRPr lang="en-US" sz="2200" dirty="0">
              <a:solidFill>
                <a:srgbClr val="FFFFFF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-42636" y="2467429"/>
            <a:ext cx="9186636" cy="4154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 smtClean="0">
                <a:solidFill>
                  <a:srgbClr val="FFFFFF"/>
                </a:solidFill>
              </a:rPr>
              <a:t>John Wilkes (1725-97), first M.P. to call for reform in Parliament in 1776.</a:t>
            </a:r>
          </a:p>
          <a:p>
            <a:endParaRPr lang="en-US" sz="2400" dirty="0" smtClean="0">
              <a:solidFill>
                <a:srgbClr val="FFFFFF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solidFill>
                  <a:srgbClr val="FFFFFF"/>
                </a:solidFill>
              </a:rPr>
              <a:t>John Horne [Tooke] (1736-1812), follower of Wilkes who later fell out with him. Argued for annual parliaments.</a:t>
            </a:r>
          </a:p>
          <a:p>
            <a:endParaRPr lang="en-US" sz="2400" dirty="0">
              <a:solidFill>
                <a:srgbClr val="FFFFFF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John </a:t>
            </a:r>
            <a:r>
              <a:rPr lang="en-US" sz="2400" dirty="0" err="1">
                <a:solidFill>
                  <a:srgbClr val="FFFFFF"/>
                </a:solidFill>
              </a:rPr>
              <a:t>Jebb</a:t>
            </a:r>
            <a:r>
              <a:rPr lang="en-US" sz="2400" dirty="0">
                <a:solidFill>
                  <a:srgbClr val="FFFFFF"/>
                </a:solidFill>
              </a:rPr>
              <a:t> (1736</a:t>
            </a:r>
            <a:r>
              <a:rPr lang="en-US" sz="2400" dirty="0" smtClean="0">
                <a:solidFill>
                  <a:srgbClr val="FFFFFF"/>
                </a:solidFill>
              </a:rPr>
              <a:t>-</a:t>
            </a:r>
            <a:r>
              <a:rPr lang="en-US" sz="2400" dirty="0">
                <a:solidFill>
                  <a:srgbClr val="FFFFFF"/>
                </a:solidFill>
              </a:rPr>
              <a:t>8</a:t>
            </a:r>
            <a:r>
              <a:rPr lang="en-US" sz="2400" dirty="0" smtClean="0">
                <a:solidFill>
                  <a:srgbClr val="FFFFFF"/>
                </a:solidFill>
              </a:rPr>
              <a:t>6</a:t>
            </a:r>
            <a:r>
              <a:rPr lang="en-US" sz="2400" dirty="0">
                <a:solidFill>
                  <a:srgbClr val="FFFFFF"/>
                </a:solidFill>
              </a:rPr>
              <a:t>), founder of the  Society for Promoting Constitutional </a:t>
            </a:r>
            <a:r>
              <a:rPr lang="en-US" sz="2400" dirty="0" smtClean="0">
                <a:solidFill>
                  <a:srgbClr val="FFFFFF"/>
                </a:solidFill>
              </a:rPr>
              <a:t>Information. Advocate </a:t>
            </a:r>
            <a:r>
              <a:rPr lang="en-US" sz="2400" dirty="0">
                <a:solidFill>
                  <a:srgbClr val="FFFFFF"/>
                </a:solidFill>
              </a:rPr>
              <a:t>of Universal Manhood Suffrage.</a:t>
            </a:r>
          </a:p>
          <a:p>
            <a:pPr marL="342900" indent="-342900">
              <a:buFont typeface="Arial"/>
              <a:buChar char="•"/>
            </a:pPr>
            <a:endParaRPr lang="en-US" sz="2400" dirty="0" smtClean="0">
              <a:solidFill>
                <a:srgbClr val="FFFFFF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solidFill>
                  <a:srgbClr val="FFFFFF"/>
                </a:solidFill>
              </a:rPr>
              <a:t>Christopher </a:t>
            </a:r>
            <a:r>
              <a:rPr lang="en-US" sz="2400" dirty="0" err="1" smtClean="0">
                <a:solidFill>
                  <a:srgbClr val="FFFFFF"/>
                </a:solidFill>
              </a:rPr>
              <a:t>Wyvill</a:t>
            </a:r>
            <a:r>
              <a:rPr lang="en-US" sz="2400" dirty="0" smtClean="0">
                <a:solidFill>
                  <a:srgbClr val="FFFFFF"/>
                </a:solidFill>
              </a:rPr>
              <a:t> (1738-1822), country gentleman who advocated conservative reform that </a:t>
            </a:r>
            <a:r>
              <a:rPr lang="en-US" sz="2400" dirty="0" err="1" smtClean="0">
                <a:solidFill>
                  <a:srgbClr val="FFFFFF"/>
                </a:solidFill>
              </a:rPr>
              <a:t>favoured</a:t>
            </a:r>
            <a:r>
              <a:rPr lang="en-US" sz="2400" dirty="0" smtClean="0">
                <a:solidFill>
                  <a:srgbClr val="FFFFFF"/>
                </a:solidFill>
              </a:rPr>
              <a:t> property-owners.</a:t>
            </a: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847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" y="-1141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u="sng" dirty="0" smtClean="0">
                <a:solidFill>
                  <a:schemeClr val="bg1"/>
                </a:solidFill>
                <a:latin typeface="Cambria"/>
                <a:cs typeface="Cambria"/>
              </a:rPr>
              <a:t>Effects of the French Revolution – Inspiration and Fear</a:t>
            </a:r>
            <a:endParaRPr lang="en-US" sz="2800" b="1" u="sng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24102" y="610136"/>
            <a:ext cx="0" cy="6099802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1" y="621891"/>
            <a:ext cx="435428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 smtClean="0">
                <a:solidFill>
                  <a:srgbClr val="FFFFFF"/>
                </a:solidFill>
              </a:rPr>
              <a:t>Thomas Paine publishes the </a:t>
            </a:r>
            <a:r>
              <a:rPr lang="en-US" sz="2000" i="1" dirty="0" smtClean="0">
                <a:solidFill>
                  <a:srgbClr val="FFFFFF"/>
                </a:solidFill>
              </a:rPr>
              <a:t>Rights of Man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r>
              <a:rPr lang="en-US" sz="2000" dirty="0" smtClean="0">
                <a:solidFill>
                  <a:srgbClr val="FFFFFF"/>
                </a:solidFill>
              </a:rPr>
              <a:t>(1791), defending the revolution, and calling for universal male suffrage, an end to monarchy, and suggesting some forms of state welfare. Around 50,000 copies circulated</a:t>
            </a:r>
          </a:p>
          <a:p>
            <a:pPr marL="285750" indent="-285750">
              <a:buFont typeface="Arial"/>
              <a:buChar char="•"/>
            </a:pPr>
            <a:endParaRPr lang="en-US" sz="1000" dirty="0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solidFill>
                  <a:srgbClr val="FFFFFF"/>
                </a:solidFill>
              </a:rPr>
              <a:t>Radical groups like the London Corresponding Society (LCS), the United Irishmen, and the Edinburgh Friends of the People formed to press for major constitutional change.</a:t>
            </a:r>
          </a:p>
          <a:p>
            <a:pPr marL="285750" indent="-285750">
              <a:buFont typeface="Arial"/>
              <a:buChar char="•"/>
            </a:pPr>
            <a:endParaRPr lang="en-US" sz="1000" dirty="0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solidFill>
                  <a:srgbClr val="FFFFFF"/>
                </a:solidFill>
              </a:rPr>
              <a:t>Many were energized and radicalized  by the excitement of the </a:t>
            </a:r>
            <a:r>
              <a:rPr lang="en-US" sz="2000" dirty="0">
                <a:solidFill>
                  <a:srgbClr val="FFFFFF"/>
                </a:solidFill>
              </a:rPr>
              <a:t>R</a:t>
            </a:r>
            <a:r>
              <a:rPr lang="en-US" sz="2000" dirty="0" smtClean="0">
                <a:solidFill>
                  <a:srgbClr val="FFFFFF"/>
                </a:solidFill>
              </a:rPr>
              <a:t>evolution, as recalled in Wordsworth’s </a:t>
            </a:r>
            <a:r>
              <a:rPr lang="en-US" sz="2000" i="1" dirty="0" smtClean="0">
                <a:solidFill>
                  <a:srgbClr val="FFFFFF"/>
                </a:solidFill>
              </a:rPr>
              <a:t>Prelude </a:t>
            </a:r>
            <a:r>
              <a:rPr lang="en-US" sz="2000" dirty="0" smtClean="0">
                <a:solidFill>
                  <a:srgbClr val="FFFFFF"/>
                </a:solidFill>
              </a:rPr>
              <a:t>(1805): ‘Bliss was it in that dawn to be alive, / </a:t>
            </a:r>
            <a:r>
              <a:rPr lang="en-US" sz="2000" dirty="0">
                <a:solidFill>
                  <a:srgbClr val="FFFFFF"/>
                </a:solidFill>
              </a:rPr>
              <a:t>B</a:t>
            </a:r>
            <a:r>
              <a:rPr lang="en-US" sz="2000" dirty="0" smtClean="0">
                <a:solidFill>
                  <a:srgbClr val="FFFFFF"/>
                </a:solidFill>
              </a:rPr>
              <a:t>ut to be young was very heaven!’</a:t>
            </a: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753429" y="585602"/>
            <a:ext cx="419100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 smtClean="0">
                <a:solidFill>
                  <a:srgbClr val="FFFFFF"/>
                </a:solidFill>
              </a:rPr>
              <a:t>Against the prevailing mood, Edmund Burke’s </a:t>
            </a:r>
            <a:r>
              <a:rPr lang="en-US" sz="2000" i="1" dirty="0" smtClean="0">
                <a:solidFill>
                  <a:srgbClr val="FFFFFF"/>
                </a:solidFill>
              </a:rPr>
              <a:t>Reflections on the Revolution in France </a:t>
            </a:r>
            <a:r>
              <a:rPr lang="en-US" sz="2000" dirty="0" smtClean="0">
                <a:solidFill>
                  <a:srgbClr val="FFFFFF"/>
                </a:solidFill>
              </a:rPr>
              <a:t>(1790)</a:t>
            </a:r>
            <a:r>
              <a:rPr lang="en-US" sz="2000" i="1" dirty="0" smtClean="0">
                <a:solidFill>
                  <a:srgbClr val="FFFFFF"/>
                </a:solidFill>
              </a:rPr>
              <a:t> </a:t>
            </a:r>
            <a:r>
              <a:rPr lang="en-US" sz="2000" dirty="0" smtClean="0">
                <a:solidFill>
                  <a:srgbClr val="FFFFFF"/>
                </a:solidFill>
              </a:rPr>
              <a:t>attacks the revolution. After the execution of Louis XVI in 1793, most in the establishment agree with him.</a:t>
            </a:r>
          </a:p>
          <a:p>
            <a:pPr marL="285750" indent="-285750">
              <a:buFont typeface="Arial"/>
              <a:buChar char="•"/>
            </a:pPr>
            <a:endParaRPr lang="en-US" sz="1000" i="1" dirty="0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solidFill>
                  <a:srgbClr val="FFFFFF"/>
                </a:solidFill>
              </a:rPr>
              <a:t>A wave of loyalist societies spring up from 1793, inspired by John Reeves’s anti-revolutionary “Crown and Anchor Association”. Radical groups and harshly repressed by Pitt the Younger’s  government.</a:t>
            </a:r>
          </a:p>
          <a:p>
            <a:pPr marL="285750" indent="-285750">
              <a:buFont typeface="Arial"/>
              <a:buChar char="•"/>
            </a:pPr>
            <a:endParaRPr lang="en-US" sz="1000" dirty="0">
              <a:solidFill>
                <a:srgbClr val="FFFFFF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 smtClean="0">
                <a:solidFill>
                  <a:srgbClr val="FFFFFF"/>
                </a:solidFill>
              </a:rPr>
              <a:t>Significant reform became almost  impossible in a Parliament terrified of revolution. Pitt had formerly been a moderate reformist, now his government criminalized many reformers.</a:t>
            </a: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0891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N00062821_001_l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1" r="4054"/>
          <a:stretch/>
        </p:blipFill>
        <p:spPr>
          <a:xfrm>
            <a:off x="5243286" y="175040"/>
            <a:ext cx="3501571" cy="53043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5577915"/>
            <a:ext cx="9144000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</a:rPr>
              <a:t>Further Reading: Mark </a:t>
            </a:r>
            <a:r>
              <a:rPr lang="en-US" sz="2400" dirty="0" err="1" smtClean="0">
                <a:solidFill>
                  <a:schemeClr val="bg1"/>
                </a:solidFill>
              </a:rPr>
              <a:t>Philp</a:t>
            </a:r>
            <a:r>
              <a:rPr lang="en-US" sz="2400" dirty="0">
                <a:solidFill>
                  <a:schemeClr val="bg1"/>
                </a:solidFill>
              </a:rPr>
              <a:t>, </a:t>
            </a:r>
            <a:r>
              <a:rPr lang="en-US" sz="2400" i="1" dirty="0">
                <a:solidFill>
                  <a:schemeClr val="bg1"/>
                </a:solidFill>
              </a:rPr>
              <a:t>Reforming Ideas in Britain: Politics and Language in the Shadow of the French Revolution 1798-1815 </a:t>
            </a:r>
            <a:r>
              <a:rPr lang="en-US" sz="2400" dirty="0" smtClean="0">
                <a:solidFill>
                  <a:schemeClr val="bg1"/>
                </a:solidFill>
              </a:rPr>
              <a:t>(Cambridge, 2014)</a:t>
            </a: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4" name="Picture 3" descr="AN00046507_001_l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3" t="3587" r="2532" b="11241"/>
          <a:stretch/>
        </p:blipFill>
        <p:spPr>
          <a:xfrm>
            <a:off x="163286" y="1197430"/>
            <a:ext cx="4892342" cy="357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1479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00684437_001_l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45" y="193221"/>
            <a:ext cx="3539866" cy="5116286"/>
          </a:xfrm>
          <a:prstGeom prst="rect">
            <a:avLst/>
          </a:prstGeom>
        </p:spPr>
      </p:pic>
      <p:pic>
        <p:nvPicPr>
          <p:cNvPr id="4" name="Picture 3" descr="imgr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9699" y="193221"/>
            <a:ext cx="3259129" cy="51162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5497286"/>
            <a:ext cx="8527143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rgbClr val="FFFFFF"/>
                </a:solidFill>
              </a:rPr>
              <a:t>Further Reading: </a:t>
            </a:r>
            <a:r>
              <a:rPr lang="en-US" sz="2400" dirty="0" err="1" smtClean="0">
                <a:solidFill>
                  <a:srgbClr val="FFFFFF"/>
                </a:solidFill>
              </a:rPr>
              <a:t>Hobsbawm</a:t>
            </a:r>
            <a:r>
              <a:rPr lang="en-US" sz="2400" dirty="0" smtClean="0">
                <a:solidFill>
                  <a:srgbClr val="FFFFFF"/>
                </a:solidFill>
              </a:rPr>
              <a:t> &amp; </a:t>
            </a:r>
            <a:r>
              <a:rPr lang="en-US" sz="2400" dirty="0" err="1" smtClean="0">
                <a:solidFill>
                  <a:srgbClr val="FFFFFF"/>
                </a:solidFill>
              </a:rPr>
              <a:t>Rudé</a:t>
            </a:r>
            <a:r>
              <a:rPr lang="en-US" sz="2400" i="1" dirty="0" smtClean="0">
                <a:solidFill>
                  <a:srgbClr val="FFFFFF"/>
                </a:solidFill>
              </a:rPr>
              <a:t>, Captain Swing </a:t>
            </a:r>
            <a:r>
              <a:rPr lang="en-US" sz="2400" dirty="0" smtClean="0">
                <a:solidFill>
                  <a:srgbClr val="FFFFFF"/>
                </a:solidFill>
              </a:rPr>
              <a:t>(1985/2014), Carl J. Griffin, </a:t>
            </a:r>
            <a:r>
              <a:rPr lang="en-US" sz="2400" i="1" dirty="0" smtClean="0">
                <a:solidFill>
                  <a:srgbClr val="FFFFFF"/>
                </a:solidFill>
              </a:rPr>
              <a:t>The Rural War </a:t>
            </a:r>
            <a:r>
              <a:rPr lang="en-US" sz="2400" dirty="0" smtClean="0">
                <a:solidFill>
                  <a:srgbClr val="FFFFFF"/>
                </a:solidFill>
              </a:rPr>
              <a:t>(2012) Gwyn A. Williams, </a:t>
            </a:r>
            <a:r>
              <a:rPr lang="en-US" sz="2400" i="1" dirty="0" smtClean="0">
                <a:solidFill>
                  <a:srgbClr val="FFFFFF"/>
                </a:solidFill>
              </a:rPr>
              <a:t>The </a:t>
            </a:r>
            <a:r>
              <a:rPr lang="en-US" sz="2400" i="1" dirty="0" err="1" smtClean="0">
                <a:solidFill>
                  <a:srgbClr val="FFFFFF"/>
                </a:solidFill>
              </a:rPr>
              <a:t>Merthyr</a:t>
            </a:r>
            <a:r>
              <a:rPr lang="en-US" sz="2400" i="1" dirty="0" smtClean="0">
                <a:solidFill>
                  <a:srgbClr val="FFFFFF"/>
                </a:solidFill>
              </a:rPr>
              <a:t> Rising,</a:t>
            </a:r>
            <a:r>
              <a:rPr lang="en-US" sz="2400" dirty="0" smtClean="0">
                <a:solidFill>
                  <a:srgbClr val="FFFFFF"/>
                </a:solidFill>
              </a:rPr>
              <a:t> 2</a:t>
            </a:r>
            <a:r>
              <a:rPr lang="en-US" sz="2400" baseline="30000" dirty="0" smtClean="0">
                <a:solidFill>
                  <a:srgbClr val="FFFFFF"/>
                </a:solidFill>
              </a:rPr>
              <a:t>nd</a:t>
            </a:r>
            <a:r>
              <a:rPr lang="en-US" sz="2400" dirty="0" smtClean="0">
                <a:solidFill>
                  <a:srgbClr val="FFFFFF"/>
                </a:solidFill>
              </a:rPr>
              <a:t> Ed</a:t>
            </a:r>
            <a:r>
              <a:rPr lang="en-US" sz="2400" i="1" dirty="0" smtClean="0">
                <a:solidFill>
                  <a:srgbClr val="FFFFFF"/>
                </a:solidFill>
              </a:rPr>
              <a:t> </a:t>
            </a:r>
            <a:r>
              <a:rPr lang="en-US" sz="2400" dirty="0" smtClean="0">
                <a:solidFill>
                  <a:srgbClr val="FFFFFF"/>
                </a:solidFill>
              </a:rPr>
              <a:t>(1998/2013)</a:t>
            </a: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2338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20px-Arthur_Wellesley,_1st_Duke_of_Wellington_by_John_Jacks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5286" y="694663"/>
            <a:ext cx="1923143" cy="2465120"/>
          </a:xfrm>
          <a:prstGeom prst="rect">
            <a:avLst/>
          </a:prstGeom>
        </p:spPr>
      </p:pic>
      <p:pic>
        <p:nvPicPr>
          <p:cNvPr id="6" name="Picture 5" descr="Sir_Edward_Knatchbull,_9th_Barone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571" y="1245418"/>
            <a:ext cx="1701654" cy="2127068"/>
          </a:xfrm>
          <a:prstGeom prst="rect">
            <a:avLst/>
          </a:prstGeom>
        </p:spPr>
      </p:pic>
      <p:pic>
        <p:nvPicPr>
          <p:cNvPr id="7" name="Picture 6" descr="200px-William_Huskisson_by_Richard_Rothwell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57" y="1245419"/>
            <a:ext cx="1669673" cy="213718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9571" y="26404"/>
            <a:ext cx="8944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 smtClean="0">
                <a:solidFill>
                  <a:srgbClr val="FFFFFF"/>
                </a:solidFill>
              </a:rPr>
              <a:t>Disintegration of Wellington’s Tory Party 1828-30 </a:t>
            </a:r>
            <a:endParaRPr lang="en-US" sz="2800" u="sng" dirty="0">
              <a:solidFill>
                <a:srgbClr val="FFFFFF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20143" y="3159783"/>
            <a:ext cx="2413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u="sng" dirty="0" smtClean="0">
                <a:solidFill>
                  <a:srgbClr val="FFFFFF"/>
                </a:solidFill>
              </a:rPr>
              <a:t>Duke of Wellington, Prime Minister 1828-30</a:t>
            </a:r>
            <a:endParaRPr lang="en-US" sz="2000" u="sng" dirty="0">
              <a:solidFill>
                <a:srgbClr val="FFFFFF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4175446"/>
            <a:ext cx="41547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FFFF"/>
                </a:solidFill>
              </a:rPr>
              <a:t>Split with the liberal </a:t>
            </a:r>
            <a:r>
              <a:rPr lang="en-US" sz="2400" dirty="0" err="1" smtClean="0">
                <a:solidFill>
                  <a:srgbClr val="FFFFFF"/>
                </a:solidFill>
              </a:rPr>
              <a:t>Canningite</a:t>
            </a:r>
            <a:r>
              <a:rPr lang="en-US" sz="2400" dirty="0" smtClean="0">
                <a:solidFill>
                  <a:srgbClr val="FFFFFF"/>
                </a:solidFill>
              </a:rPr>
              <a:t>/</a:t>
            </a:r>
            <a:r>
              <a:rPr lang="en-US" sz="2400" dirty="0" err="1" smtClean="0">
                <a:solidFill>
                  <a:srgbClr val="FFFFFF"/>
                </a:solidFill>
              </a:rPr>
              <a:t>Huskissonite</a:t>
            </a:r>
            <a:r>
              <a:rPr lang="en-US" sz="2400" dirty="0" smtClean="0">
                <a:solidFill>
                  <a:srgbClr val="FFFFFF"/>
                </a:solidFill>
              </a:rPr>
              <a:t> Tories over the Corn Laws in 1828. Around a dozen ex-Tory MPs  (including future Prime Minister Lord </a:t>
            </a:r>
            <a:r>
              <a:rPr lang="en-US" sz="2400" dirty="0" err="1" smtClean="0">
                <a:solidFill>
                  <a:srgbClr val="FFFFFF"/>
                </a:solidFill>
              </a:rPr>
              <a:t>Palmerston</a:t>
            </a:r>
            <a:r>
              <a:rPr lang="en-US" sz="2400" dirty="0" smtClean="0">
                <a:solidFill>
                  <a:srgbClr val="FFFFFF"/>
                </a:solidFill>
              </a:rPr>
              <a:t>)  end up joining the Whigs.</a:t>
            </a: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953001" y="4150828"/>
            <a:ext cx="4191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 smtClean="0">
                <a:solidFill>
                  <a:srgbClr val="FFFFFF"/>
                </a:solidFill>
              </a:rPr>
              <a:t>Anglican “Ultra-Tories” furious with Wellington for allowing Catholic Emancipation in 1829. Start pushing for limited parliamentary reform in the hope that this would stop further concessions  </a:t>
            </a:r>
            <a:endParaRPr lang="en-US" sz="24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4475480" y="4338732"/>
            <a:ext cx="0" cy="233783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199571" y="3382600"/>
            <a:ext cx="2140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 smtClean="0">
                <a:solidFill>
                  <a:srgbClr val="FFFFFF"/>
                </a:solidFill>
              </a:rPr>
              <a:t>William </a:t>
            </a:r>
            <a:r>
              <a:rPr lang="en-US" u="sng" dirty="0" err="1" smtClean="0">
                <a:solidFill>
                  <a:srgbClr val="FFFFFF"/>
                </a:solidFill>
              </a:rPr>
              <a:t>Huskisson</a:t>
            </a:r>
            <a:endParaRPr lang="en-US" u="sng" dirty="0">
              <a:solidFill>
                <a:srgbClr val="FFFFFF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386286" y="3372486"/>
            <a:ext cx="2558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 smtClean="0">
                <a:solidFill>
                  <a:srgbClr val="FFFFFF"/>
                </a:solidFill>
              </a:rPr>
              <a:t>Sir Edward </a:t>
            </a:r>
            <a:r>
              <a:rPr lang="en-US" u="sng" dirty="0" err="1" smtClean="0">
                <a:solidFill>
                  <a:srgbClr val="FFFFFF"/>
                </a:solidFill>
              </a:rPr>
              <a:t>Knatchbull</a:t>
            </a:r>
            <a:endParaRPr lang="en-US" u="sng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77803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99572" y="46819"/>
            <a:ext cx="867228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smtClean="0">
                <a:solidFill>
                  <a:srgbClr val="FFFFFF"/>
                </a:solidFill>
              </a:rPr>
              <a:t>1832 Reform Acts (aka “The </a:t>
            </a:r>
            <a:r>
              <a:rPr lang="en-US" sz="3200" b="1" u="sng" dirty="0">
                <a:solidFill>
                  <a:srgbClr val="FFFFFF"/>
                </a:solidFill>
              </a:rPr>
              <a:t>G</a:t>
            </a:r>
            <a:r>
              <a:rPr lang="en-US" sz="3200" b="1" u="sng" dirty="0" smtClean="0">
                <a:solidFill>
                  <a:srgbClr val="FFFFFF"/>
                </a:solidFill>
              </a:rPr>
              <a:t>reat Reform Act”)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649738"/>
            <a:ext cx="9144000" cy="76328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400" dirty="0" smtClean="0">
                <a:solidFill>
                  <a:srgbClr val="FFFFFF"/>
                </a:solidFill>
              </a:rPr>
              <a:t>Contexts: War with France finished in 1815, Anti-reform Tory party split on religious issues, Whig party in government for first time since 1807, growing middle- and </a:t>
            </a:r>
            <a:r>
              <a:rPr lang="en-US" sz="2400" dirty="0" err="1" smtClean="0">
                <a:solidFill>
                  <a:srgbClr val="FFFFFF"/>
                </a:solidFill>
              </a:rPr>
              <a:t>labouring</a:t>
            </a:r>
            <a:r>
              <a:rPr lang="en-US" sz="2400" dirty="0" smtClean="0">
                <a:solidFill>
                  <a:srgbClr val="FFFFFF"/>
                </a:solidFill>
              </a:rPr>
              <a:t>-class protest in </a:t>
            </a:r>
            <a:r>
              <a:rPr lang="en-US" sz="2400" dirty="0" err="1" smtClean="0">
                <a:solidFill>
                  <a:srgbClr val="FFFFFF"/>
                </a:solidFill>
              </a:rPr>
              <a:t>favour</a:t>
            </a:r>
            <a:r>
              <a:rPr lang="en-US" sz="2400" dirty="0" smtClean="0">
                <a:solidFill>
                  <a:srgbClr val="FFFFFF"/>
                </a:solidFill>
              </a:rPr>
              <a:t> of reform, rioting and popular insurrection leading to fears of a revolution.</a:t>
            </a:r>
          </a:p>
          <a:p>
            <a:pPr algn="just"/>
            <a:endParaRPr lang="en-US" sz="1000" dirty="0" smtClean="0">
              <a:solidFill>
                <a:srgbClr val="FFFFFF"/>
              </a:solidFill>
            </a:endParaRPr>
          </a:p>
          <a:p>
            <a:pPr marL="285750" indent="-285750" algn="just">
              <a:buFont typeface="Arial"/>
              <a:buChar char="•"/>
            </a:pPr>
            <a:r>
              <a:rPr lang="en-US" sz="2400" dirty="0" smtClean="0">
                <a:solidFill>
                  <a:srgbClr val="FFFFFF"/>
                </a:solidFill>
              </a:rPr>
              <a:t>(Some of) What the Acts changed:</a:t>
            </a:r>
          </a:p>
          <a:p>
            <a:pPr marL="779850" indent="-457200" algn="just">
              <a:buFont typeface="+mj-lt"/>
              <a:buAutoNum type="arabicParenR"/>
            </a:pPr>
            <a:r>
              <a:rPr lang="en-US" sz="2400" dirty="0" smtClean="0">
                <a:solidFill>
                  <a:srgbClr val="FFFFFF"/>
                </a:solidFill>
              </a:rPr>
              <a:t>Many smaller boroughs disenfranchised or reduced to 1 MP, and new more-populous boroughs created, including in the industrial North and Midlands, and in </a:t>
            </a:r>
            <a:r>
              <a:rPr lang="en-US" sz="2400" dirty="0" err="1" smtClean="0">
                <a:solidFill>
                  <a:srgbClr val="FFFFFF"/>
                </a:solidFill>
              </a:rPr>
              <a:t>Merthyr</a:t>
            </a:r>
            <a:r>
              <a:rPr lang="en-US" sz="2400" dirty="0" smtClean="0">
                <a:solidFill>
                  <a:srgbClr val="FFFFFF"/>
                </a:solidFill>
              </a:rPr>
              <a:t> </a:t>
            </a:r>
            <a:r>
              <a:rPr lang="en-US" sz="2400" dirty="0" err="1" smtClean="0">
                <a:solidFill>
                  <a:srgbClr val="FFFFFF"/>
                </a:solidFill>
              </a:rPr>
              <a:t>Tydfil</a:t>
            </a:r>
            <a:r>
              <a:rPr lang="en-US" sz="2400" smtClean="0">
                <a:solidFill>
                  <a:srgbClr val="FFFFFF"/>
                </a:solidFill>
              </a:rPr>
              <a:t>.</a:t>
            </a:r>
            <a:endParaRPr lang="en-US" sz="2400" dirty="0" smtClean="0">
              <a:solidFill>
                <a:srgbClr val="FFFFFF"/>
              </a:solidFill>
            </a:endParaRPr>
          </a:p>
          <a:p>
            <a:pPr marL="779850" indent="-457200" algn="just">
              <a:buFont typeface="+mj-lt"/>
              <a:buAutoNum type="arabicParenR"/>
            </a:pPr>
            <a:r>
              <a:rPr lang="en-US" sz="2400" dirty="0" smtClean="0">
                <a:solidFill>
                  <a:srgbClr val="FFFFFF"/>
                </a:solidFill>
              </a:rPr>
              <a:t>Complicated qualifications for borough vote standardized to occupancy of a property worth £10. System of voter registration introduced.</a:t>
            </a:r>
          </a:p>
          <a:p>
            <a:pPr marL="779850" indent="-457200" algn="just">
              <a:buFont typeface="+mj-lt"/>
              <a:buAutoNum type="arabicParenR"/>
            </a:pPr>
            <a:r>
              <a:rPr lang="en-US" sz="2400" dirty="0" smtClean="0">
                <a:solidFill>
                  <a:srgbClr val="FFFFFF"/>
                </a:solidFill>
              </a:rPr>
              <a:t>‘</a:t>
            </a:r>
            <a:r>
              <a:rPr lang="en-US" sz="2400" dirty="0" err="1" smtClean="0">
                <a:solidFill>
                  <a:srgbClr val="FFFFFF"/>
                </a:solidFill>
              </a:rPr>
              <a:t>Chandos</a:t>
            </a:r>
            <a:r>
              <a:rPr lang="en-US" sz="2400" dirty="0" smtClean="0">
                <a:solidFill>
                  <a:srgbClr val="FFFFFF"/>
                </a:solidFill>
              </a:rPr>
              <a:t> amendment’ gave vote to tenants paying £50 p.a. rent.</a:t>
            </a:r>
          </a:p>
          <a:p>
            <a:pPr marL="779850" indent="-457200" algn="just">
              <a:buFont typeface="+mj-lt"/>
              <a:buAutoNum type="arabicParenR"/>
            </a:pPr>
            <a:r>
              <a:rPr lang="en-US" sz="2400" dirty="0">
                <a:solidFill>
                  <a:srgbClr val="FFFFFF"/>
                </a:solidFill>
              </a:rPr>
              <a:t>Vote given to more people because of changes to property qualifications (mainly small landowners, tenant farmers, and shopkeepers). Rose from c. 11% adult males to c. 20%.</a:t>
            </a:r>
          </a:p>
          <a:p>
            <a:pPr marL="322650" algn="just"/>
            <a:endParaRPr lang="en-US" sz="2400" dirty="0" smtClean="0">
              <a:solidFill>
                <a:srgbClr val="FFFFFF"/>
              </a:solidFill>
            </a:endParaRPr>
          </a:p>
          <a:p>
            <a:pPr marL="779850" indent="-457200" algn="just">
              <a:buFont typeface="+mj-lt"/>
              <a:buAutoNum type="arabicParenR"/>
            </a:pPr>
            <a:endParaRPr lang="en-US" sz="2400" dirty="0" smtClean="0">
              <a:solidFill>
                <a:srgbClr val="FFFFFF"/>
              </a:solidFill>
            </a:endParaRPr>
          </a:p>
          <a:p>
            <a:pPr algn="just"/>
            <a:endParaRPr lang="en-US" sz="2400" dirty="0">
              <a:solidFill>
                <a:srgbClr val="FFFFFF"/>
              </a:solidFill>
            </a:endParaRPr>
          </a:p>
          <a:p>
            <a:pPr marL="285750" indent="-285750" algn="just">
              <a:buFont typeface="Arial"/>
              <a:buChar char="•"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8593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edi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3142" y="0"/>
            <a:ext cx="5079999" cy="3788178"/>
          </a:xfrm>
          <a:prstGeom prst="rect">
            <a:avLst/>
          </a:prstGeom>
        </p:spPr>
      </p:pic>
      <p:pic>
        <p:nvPicPr>
          <p:cNvPr id="6" name="Picture 5" descr="Poor Man's Guardian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14"/>
          <a:stretch/>
        </p:blipFill>
        <p:spPr>
          <a:xfrm>
            <a:off x="544286" y="3643035"/>
            <a:ext cx="8204200" cy="3064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0060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le Suffrag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48" y="834571"/>
            <a:ext cx="8751866" cy="5134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3787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88257" y="265755"/>
            <a:ext cx="91440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600" dirty="0">
              <a:solidFill>
                <a:schemeClr val="bg1"/>
              </a:solidFill>
              <a:latin typeface="Cambria"/>
              <a:cs typeface="Cambria"/>
            </a:endParaRPr>
          </a:p>
        </p:txBody>
      </p:sp>
      <p:pic>
        <p:nvPicPr>
          <p:cNvPr id="2" name="Picture 1" descr="UK Franchise (1831 to1930)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257" y="138755"/>
            <a:ext cx="8642514" cy="578757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0" y="5984329"/>
            <a:ext cx="9143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solidFill>
                  <a:schemeClr val="bg1"/>
                </a:solidFill>
              </a:rPr>
              <a:t>Taken From François </a:t>
            </a:r>
            <a:r>
              <a:rPr lang="en-US" sz="2400" dirty="0" err="1" smtClean="0">
                <a:solidFill>
                  <a:schemeClr val="bg1"/>
                </a:solidFill>
              </a:rPr>
              <a:t>Bédarida</a:t>
            </a:r>
            <a:r>
              <a:rPr lang="en-US" sz="2400" dirty="0" smtClean="0">
                <a:solidFill>
                  <a:schemeClr val="bg1"/>
                </a:solidFill>
              </a:rPr>
              <a:t>, </a:t>
            </a:r>
            <a:r>
              <a:rPr lang="en-US" sz="2400" i="1" dirty="0" smtClean="0">
                <a:solidFill>
                  <a:schemeClr val="bg1"/>
                </a:solidFill>
              </a:rPr>
              <a:t>A Social History of England: 1851-1990 </a:t>
            </a:r>
            <a:r>
              <a:rPr lang="en-US" sz="2400" dirty="0" smtClean="0">
                <a:solidFill>
                  <a:schemeClr val="bg1"/>
                </a:solidFill>
              </a:rPr>
              <a:t>(1991), 142.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599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5093</TotalTime>
  <Words>999</Words>
  <Application>Microsoft Macintosh PowerPoint</Application>
  <PresentationFormat>On-screen Show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Dafydd Rhys Jones</dc:creator>
  <cp:lastModifiedBy>Dafydd Rhys Jones</cp:lastModifiedBy>
  <cp:revision>49</cp:revision>
  <dcterms:created xsi:type="dcterms:W3CDTF">2016-02-17T11:07:34Z</dcterms:created>
  <dcterms:modified xsi:type="dcterms:W3CDTF">2016-03-01T12:40:32Z</dcterms:modified>
</cp:coreProperties>
</file>