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65" r:id="rId4"/>
    <p:sldId id="260" r:id="rId5"/>
    <p:sldId id="266" r:id="rId6"/>
    <p:sldId id="261" r:id="rId7"/>
    <p:sldId id="262" r:id="rId8"/>
    <p:sldId id="263" r:id="rId9"/>
    <p:sldId id="267" r:id="rId10"/>
    <p:sldId id="272" r:id="rId11"/>
    <p:sldId id="271" r:id="rId12"/>
  </p:sldIdLst>
  <p:sldSz cx="12192000" cy="6858000"/>
  <p:notesSz cx="6888163" cy="9671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60123DC-1FD5-4C95-93BE-DA7535365FF6}"/>
              </a:ext>
            </a:extLst>
          </p:cNvPr>
          <p:cNvSpPr txBox="1">
            <a:spLocks noGrp="1"/>
          </p:cNvSpPr>
          <p:nvPr>
            <p:ph type="hdr" sz="quarter"/>
          </p:nvPr>
        </p:nvSpPr>
        <p:spPr>
          <a:xfrm>
            <a:off x="0" y="0"/>
            <a:ext cx="2984866" cy="485235"/>
          </a:xfrm>
          <a:prstGeom prst="rect">
            <a:avLst/>
          </a:prstGeom>
          <a:noFill/>
          <a:ln>
            <a:noFill/>
          </a:ln>
        </p:spPr>
        <p:txBody>
          <a:bodyPr vert="horz" wrap="square" lIns="94622" tIns="47311" rIns="94622" bIns="47311" anchor="t" anchorCtr="0" compatLnSpc="1">
            <a:noAutofit/>
          </a:bodyPr>
          <a:lstStyle>
            <a:lvl1pPr marL="0" marR="0" lvl="0" indent="0" algn="l" defTabSz="946221"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B8B5C554-CB49-47EE-BB16-B349D5899552}"/>
              </a:ext>
            </a:extLst>
          </p:cNvPr>
          <p:cNvSpPr txBox="1">
            <a:spLocks noGrp="1"/>
          </p:cNvSpPr>
          <p:nvPr>
            <p:ph type="dt" idx="1"/>
          </p:nvPr>
        </p:nvSpPr>
        <p:spPr>
          <a:xfrm>
            <a:off x="3901689" y="0"/>
            <a:ext cx="2984866" cy="485235"/>
          </a:xfrm>
          <a:prstGeom prst="rect">
            <a:avLst/>
          </a:prstGeom>
          <a:noFill/>
          <a:ln>
            <a:noFill/>
          </a:ln>
        </p:spPr>
        <p:txBody>
          <a:bodyPr vert="horz" wrap="square" lIns="94622" tIns="47311" rIns="94622" bIns="47311" anchor="t" anchorCtr="0" compatLnSpc="1">
            <a:noAutofit/>
          </a:bodyPr>
          <a:lstStyle>
            <a:lvl1pPr marL="0" marR="0" lvl="0" indent="0" algn="r" defTabSz="946221"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564A2F6-02F8-49B6-B898-E6D2860ABA82}" type="datetime1">
              <a:rPr lang="en-GB"/>
              <a:pPr lvl="0"/>
              <a:t>09/11/2021</a:t>
            </a:fld>
            <a:endParaRPr lang="en-GB"/>
          </a:p>
        </p:txBody>
      </p:sp>
      <p:sp>
        <p:nvSpPr>
          <p:cNvPr id="4" name="Slide Image Placeholder 3">
            <a:extLst>
              <a:ext uri="{FF2B5EF4-FFF2-40B4-BE49-F238E27FC236}">
                <a16:creationId xmlns:a16="http://schemas.microsoft.com/office/drawing/2014/main" id="{ABDA3BD2-C128-4B97-A666-37032CD4F23B}"/>
              </a:ext>
            </a:extLst>
          </p:cNvPr>
          <p:cNvSpPr>
            <a:spLocks noGrp="1" noRot="1" noChangeAspect="1"/>
          </p:cNvSpPr>
          <p:nvPr>
            <p:ph type="sldImg" idx="2"/>
          </p:nvPr>
        </p:nvSpPr>
        <p:spPr>
          <a:xfrm>
            <a:off x="542925" y="1209678"/>
            <a:ext cx="5802316" cy="3263895"/>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7418D2D-AC3C-4322-BEC3-C4B8610EED5C}"/>
              </a:ext>
            </a:extLst>
          </p:cNvPr>
          <p:cNvSpPr txBox="1">
            <a:spLocks noGrp="1"/>
          </p:cNvSpPr>
          <p:nvPr>
            <p:ph type="body" sz="quarter" idx="3"/>
          </p:nvPr>
        </p:nvSpPr>
        <p:spPr>
          <a:xfrm>
            <a:off x="688817" y="4654195"/>
            <a:ext cx="5510531" cy="3807973"/>
          </a:xfrm>
          <a:prstGeom prst="rect">
            <a:avLst/>
          </a:prstGeom>
          <a:noFill/>
          <a:ln>
            <a:noFill/>
          </a:ln>
        </p:spPr>
        <p:txBody>
          <a:bodyPr vert="horz" wrap="square" lIns="94622" tIns="47311" rIns="94622" bIns="47311"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C8315D87-47ED-428B-AA7A-1591A93AE522}"/>
              </a:ext>
            </a:extLst>
          </p:cNvPr>
          <p:cNvSpPr txBox="1">
            <a:spLocks noGrp="1"/>
          </p:cNvSpPr>
          <p:nvPr>
            <p:ph type="ftr" sz="quarter" idx="4"/>
          </p:nvPr>
        </p:nvSpPr>
        <p:spPr>
          <a:xfrm>
            <a:off x="0" y="9185815"/>
            <a:ext cx="2984866" cy="485235"/>
          </a:xfrm>
          <a:prstGeom prst="rect">
            <a:avLst/>
          </a:prstGeom>
          <a:noFill/>
          <a:ln>
            <a:noFill/>
          </a:ln>
        </p:spPr>
        <p:txBody>
          <a:bodyPr vert="horz" wrap="square" lIns="94622" tIns="47311" rIns="94622" bIns="47311" anchor="b" anchorCtr="0" compatLnSpc="1">
            <a:noAutofit/>
          </a:bodyPr>
          <a:lstStyle>
            <a:lvl1pPr marL="0" marR="0" lvl="0" indent="0" algn="l" defTabSz="946221"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1AFCE465-8F42-4329-8EB4-27C2AF86B6E3}"/>
              </a:ext>
            </a:extLst>
          </p:cNvPr>
          <p:cNvSpPr txBox="1">
            <a:spLocks noGrp="1"/>
          </p:cNvSpPr>
          <p:nvPr>
            <p:ph type="sldNum" sz="quarter" idx="5"/>
          </p:nvPr>
        </p:nvSpPr>
        <p:spPr>
          <a:xfrm>
            <a:off x="3901689" y="9185815"/>
            <a:ext cx="2984866" cy="485235"/>
          </a:xfrm>
          <a:prstGeom prst="rect">
            <a:avLst/>
          </a:prstGeom>
          <a:noFill/>
          <a:ln>
            <a:noFill/>
          </a:ln>
        </p:spPr>
        <p:txBody>
          <a:bodyPr vert="horz" wrap="square" lIns="94622" tIns="47311" rIns="94622" bIns="47311" anchor="b" anchorCtr="0" compatLnSpc="1">
            <a:noAutofit/>
          </a:bodyPr>
          <a:lstStyle>
            <a:lvl1pPr marL="0" marR="0" lvl="0" indent="0" algn="r" defTabSz="946221"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BEE57E4-4F5C-418B-88A2-E63E2BF6CB53}" type="slidenum">
              <a:t>‹#›</a:t>
            </a:fld>
            <a:endParaRPr lang="en-GB"/>
          </a:p>
        </p:txBody>
      </p:sp>
    </p:spTree>
    <p:extLst>
      <p:ext uri="{BB962C8B-B14F-4D97-AF65-F5344CB8AC3E}">
        <p14:creationId xmlns:p14="http://schemas.microsoft.com/office/powerpoint/2010/main" val="66955035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3D279D-E71C-4D69-8C8F-768394F30498}"/>
              </a:ext>
            </a:extLst>
          </p:cNvPr>
          <p:cNvSpPr>
            <a:spLocks noGrp="1" noRot="1" noChangeAspect="1"/>
          </p:cNvSpPr>
          <p:nvPr>
            <p:ph type="sldImg"/>
          </p:nvPr>
        </p:nvSpPr>
        <p:spPr>
          <a:xfrm>
            <a:off x="542925" y="1208086"/>
            <a:ext cx="5802316" cy="3265486"/>
          </a:xfrm>
        </p:spPr>
      </p:sp>
      <p:sp>
        <p:nvSpPr>
          <p:cNvPr id="3" name="Notes Placeholder 2">
            <a:extLst>
              <a:ext uri="{FF2B5EF4-FFF2-40B4-BE49-F238E27FC236}">
                <a16:creationId xmlns:a16="http://schemas.microsoft.com/office/drawing/2014/main" id="{6073BC38-C45B-4B58-B3D0-8A54FBE34DD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A99E064-8694-46F2-90A1-6D1254F3421E}"/>
              </a:ext>
            </a:extLst>
          </p:cNvPr>
          <p:cNvSpPr txBox="1"/>
          <p:nvPr/>
        </p:nvSpPr>
        <p:spPr>
          <a:xfrm>
            <a:off x="3901689" y="9185815"/>
            <a:ext cx="2984866" cy="485235"/>
          </a:xfrm>
          <a:prstGeom prst="rect">
            <a:avLst/>
          </a:prstGeom>
          <a:noFill/>
          <a:ln cap="flat">
            <a:noFill/>
          </a:ln>
        </p:spPr>
        <p:txBody>
          <a:bodyPr vert="horz" wrap="square" lIns="94622" tIns="47311" rIns="94622" bIns="47311" anchor="b" anchorCtr="0" compatLnSpc="1">
            <a:noAutofit/>
          </a:bodyPr>
          <a:lstStyle/>
          <a:p>
            <a:pPr marL="0" marR="0" lvl="0" indent="0" algn="r" defTabSz="946221"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1A1DC0B-B7FD-4196-A6C2-2E7162F27D87}" type="slidenum">
              <a:t>6</a:t>
            </a:fld>
            <a:endParaRPr lang="en-GB" sz="1200" b="0" i="0" u="none" strike="noStrike" kern="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40FA-7749-4A0A-B380-DEE9EFE506C0}"/>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C9CE5F5A-129F-47E3-9C10-768CA70562C0}"/>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BAC08C50-0C82-4077-BDCB-0F2E927B3257}"/>
              </a:ext>
            </a:extLst>
          </p:cNvPr>
          <p:cNvSpPr txBox="1">
            <a:spLocks noGrp="1"/>
          </p:cNvSpPr>
          <p:nvPr>
            <p:ph type="dt" sz="half" idx="7"/>
          </p:nvPr>
        </p:nvSpPr>
        <p:spPr/>
        <p:txBody>
          <a:bodyPr/>
          <a:lstStyle>
            <a:lvl1pPr>
              <a:defRPr/>
            </a:lvl1pPr>
          </a:lstStyle>
          <a:p>
            <a:pPr lvl="0"/>
            <a:fld id="{C2F23C4D-45B6-4BBA-9A4D-8BA9AD2A96F2}" type="datetime1">
              <a:rPr lang="en-GB"/>
              <a:pPr lvl="0"/>
              <a:t>09/11/2021</a:t>
            </a:fld>
            <a:endParaRPr lang="en-GB"/>
          </a:p>
        </p:txBody>
      </p:sp>
      <p:sp>
        <p:nvSpPr>
          <p:cNvPr id="5" name="Footer Placeholder 4">
            <a:extLst>
              <a:ext uri="{FF2B5EF4-FFF2-40B4-BE49-F238E27FC236}">
                <a16:creationId xmlns:a16="http://schemas.microsoft.com/office/drawing/2014/main" id="{4086AD74-59B6-463E-B2C2-6ED73413251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555BF37-8632-4CC5-A81D-3098C07CC10A}"/>
              </a:ext>
            </a:extLst>
          </p:cNvPr>
          <p:cNvSpPr txBox="1">
            <a:spLocks noGrp="1"/>
          </p:cNvSpPr>
          <p:nvPr>
            <p:ph type="sldNum" sz="quarter" idx="8"/>
          </p:nvPr>
        </p:nvSpPr>
        <p:spPr/>
        <p:txBody>
          <a:bodyPr/>
          <a:lstStyle>
            <a:lvl1pPr>
              <a:defRPr/>
            </a:lvl1pPr>
          </a:lstStyle>
          <a:p>
            <a:pPr lvl="0"/>
            <a:fld id="{886C1BEA-3CEF-4F21-8683-5F0C74AD7AA1}" type="slidenum">
              <a:t>‹#›</a:t>
            </a:fld>
            <a:endParaRPr lang="en-GB"/>
          </a:p>
        </p:txBody>
      </p:sp>
    </p:spTree>
    <p:extLst>
      <p:ext uri="{BB962C8B-B14F-4D97-AF65-F5344CB8AC3E}">
        <p14:creationId xmlns:p14="http://schemas.microsoft.com/office/powerpoint/2010/main" val="365099514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13E7A-4689-476A-BE72-667FCA3EDE8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C1E596A-D5F2-4FB5-9AA0-7AE9B4523E4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A19ED8-2113-4690-8036-15C54AB82C06}"/>
              </a:ext>
            </a:extLst>
          </p:cNvPr>
          <p:cNvSpPr txBox="1">
            <a:spLocks noGrp="1"/>
          </p:cNvSpPr>
          <p:nvPr>
            <p:ph type="dt" sz="half" idx="7"/>
          </p:nvPr>
        </p:nvSpPr>
        <p:spPr/>
        <p:txBody>
          <a:bodyPr/>
          <a:lstStyle>
            <a:lvl1pPr>
              <a:defRPr/>
            </a:lvl1pPr>
          </a:lstStyle>
          <a:p>
            <a:pPr lvl="0"/>
            <a:fld id="{4C797DFF-2EE0-470A-B412-C4A0360E36FF}" type="datetime1">
              <a:rPr lang="en-GB"/>
              <a:pPr lvl="0"/>
              <a:t>09/11/2021</a:t>
            </a:fld>
            <a:endParaRPr lang="en-GB"/>
          </a:p>
        </p:txBody>
      </p:sp>
      <p:sp>
        <p:nvSpPr>
          <p:cNvPr id="5" name="Footer Placeholder 4">
            <a:extLst>
              <a:ext uri="{FF2B5EF4-FFF2-40B4-BE49-F238E27FC236}">
                <a16:creationId xmlns:a16="http://schemas.microsoft.com/office/drawing/2014/main" id="{BDC8F193-D50B-4D25-A564-EE5AFE0959D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F0E197-4418-4869-92FD-02AAC5C3FBAC}"/>
              </a:ext>
            </a:extLst>
          </p:cNvPr>
          <p:cNvSpPr txBox="1">
            <a:spLocks noGrp="1"/>
          </p:cNvSpPr>
          <p:nvPr>
            <p:ph type="sldNum" sz="quarter" idx="8"/>
          </p:nvPr>
        </p:nvSpPr>
        <p:spPr/>
        <p:txBody>
          <a:bodyPr/>
          <a:lstStyle>
            <a:lvl1pPr>
              <a:defRPr/>
            </a:lvl1pPr>
          </a:lstStyle>
          <a:p>
            <a:pPr lvl="0"/>
            <a:fld id="{3DA6DA62-80BB-490E-81F3-875CFC3D876F}" type="slidenum">
              <a:t>‹#›</a:t>
            </a:fld>
            <a:endParaRPr lang="en-GB"/>
          </a:p>
        </p:txBody>
      </p:sp>
    </p:spTree>
    <p:extLst>
      <p:ext uri="{BB962C8B-B14F-4D97-AF65-F5344CB8AC3E}">
        <p14:creationId xmlns:p14="http://schemas.microsoft.com/office/powerpoint/2010/main" val="44365793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18104-586E-47A2-8F62-88653577106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E3EEF4C-5268-476C-8D24-0823493775EB}"/>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445847C-EBFC-47A8-BD49-18E5529FB562}"/>
              </a:ext>
            </a:extLst>
          </p:cNvPr>
          <p:cNvSpPr txBox="1">
            <a:spLocks noGrp="1"/>
          </p:cNvSpPr>
          <p:nvPr>
            <p:ph type="dt" sz="half" idx="7"/>
          </p:nvPr>
        </p:nvSpPr>
        <p:spPr/>
        <p:txBody>
          <a:bodyPr/>
          <a:lstStyle>
            <a:lvl1pPr>
              <a:defRPr/>
            </a:lvl1pPr>
          </a:lstStyle>
          <a:p>
            <a:pPr lvl="0"/>
            <a:fld id="{BAF571B1-ABE5-449C-A0D5-77C0823AE5FB}" type="datetime1">
              <a:rPr lang="en-GB"/>
              <a:pPr lvl="0"/>
              <a:t>09/11/2021</a:t>
            </a:fld>
            <a:endParaRPr lang="en-GB"/>
          </a:p>
        </p:txBody>
      </p:sp>
      <p:sp>
        <p:nvSpPr>
          <p:cNvPr id="5" name="Footer Placeholder 4">
            <a:extLst>
              <a:ext uri="{FF2B5EF4-FFF2-40B4-BE49-F238E27FC236}">
                <a16:creationId xmlns:a16="http://schemas.microsoft.com/office/drawing/2014/main" id="{8F4C3289-5DAE-481B-9FEF-3D2D1C9F2AD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73970B2-AE52-44FA-8DEF-4EAB3B61C983}"/>
              </a:ext>
            </a:extLst>
          </p:cNvPr>
          <p:cNvSpPr txBox="1">
            <a:spLocks noGrp="1"/>
          </p:cNvSpPr>
          <p:nvPr>
            <p:ph type="sldNum" sz="quarter" idx="8"/>
          </p:nvPr>
        </p:nvSpPr>
        <p:spPr/>
        <p:txBody>
          <a:bodyPr/>
          <a:lstStyle>
            <a:lvl1pPr>
              <a:defRPr/>
            </a:lvl1pPr>
          </a:lstStyle>
          <a:p>
            <a:pPr lvl="0"/>
            <a:fld id="{018FC8C0-8547-40B1-8B48-17153CE4CE83}" type="slidenum">
              <a:t>‹#›</a:t>
            </a:fld>
            <a:endParaRPr lang="en-GB"/>
          </a:p>
        </p:txBody>
      </p:sp>
    </p:spTree>
    <p:extLst>
      <p:ext uri="{BB962C8B-B14F-4D97-AF65-F5344CB8AC3E}">
        <p14:creationId xmlns:p14="http://schemas.microsoft.com/office/powerpoint/2010/main" val="3453294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8F37A-BFC2-48E2-A1D9-38B7154DFDF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5122DC5-F2BE-449C-8720-9B54C28D4EBD}"/>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69387D-1F81-44F6-8AF4-2F45C829AA6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E515F5-EEBE-40BD-9F74-AD56EF195EF2}"/>
              </a:ext>
            </a:extLst>
          </p:cNvPr>
          <p:cNvSpPr txBox="1">
            <a:spLocks noGrp="1"/>
          </p:cNvSpPr>
          <p:nvPr>
            <p:ph type="dt" sz="half" idx="7"/>
          </p:nvPr>
        </p:nvSpPr>
        <p:spPr/>
        <p:txBody>
          <a:bodyPr/>
          <a:lstStyle>
            <a:lvl1pPr>
              <a:defRPr/>
            </a:lvl1pPr>
          </a:lstStyle>
          <a:p>
            <a:pPr lvl="0"/>
            <a:fld id="{52790720-A49E-4767-86D6-E4909D74CEF4}" type="datetime1">
              <a:rPr lang="en-GB"/>
              <a:pPr lvl="0"/>
              <a:t>09/11/2021</a:t>
            </a:fld>
            <a:endParaRPr lang="en-GB"/>
          </a:p>
        </p:txBody>
      </p:sp>
      <p:sp>
        <p:nvSpPr>
          <p:cNvPr id="6" name="Footer Placeholder 5">
            <a:extLst>
              <a:ext uri="{FF2B5EF4-FFF2-40B4-BE49-F238E27FC236}">
                <a16:creationId xmlns:a16="http://schemas.microsoft.com/office/drawing/2014/main" id="{7CA7FA6A-6ED9-404A-A0C4-DB4DB101283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1D8FDD6-B32B-4F3E-B537-861A73D7BDE8}"/>
              </a:ext>
            </a:extLst>
          </p:cNvPr>
          <p:cNvSpPr txBox="1">
            <a:spLocks noGrp="1"/>
          </p:cNvSpPr>
          <p:nvPr>
            <p:ph type="sldNum" sz="quarter" idx="8"/>
          </p:nvPr>
        </p:nvSpPr>
        <p:spPr/>
        <p:txBody>
          <a:bodyPr/>
          <a:lstStyle>
            <a:lvl1pPr>
              <a:defRPr/>
            </a:lvl1pPr>
          </a:lstStyle>
          <a:p>
            <a:pPr lvl="0"/>
            <a:fld id="{FCD06DDD-5908-4BC8-83CF-94A25E80C225}" type="slidenum">
              <a:t>‹#›</a:t>
            </a:fld>
            <a:endParaRPr lang="en-GB"/>
          </a:p>
        </p:txBody>
      </p:sp>
    </p:spTree>
    <p:extLst>
      <p:ext uri="{BB962C8B-B14F-4D97-AF65-F5344CB8AC3E}">
        <p14:creationId xmlns:p14="http://schemas.microsoft.com/office/powerpoint/2010/main" val="352011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64500-58A1-41CF-BBEB-B3ADF480E4CA}"/>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CE8B345-9611-41D5-9967-70F27923BA1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716D67D-0A49-4B9B-A9B0-BA9F482F65D8}"/>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FF135A-59A7-4047-901E-E392BCF6E62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1A18A079-A01D-41CF-9C1E-F906B0E32ECA}"/>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AE9412-70FA-4941-BC73-F2178494A060}"/>
              </a:ext>
            </a:extLst>
          </p:cNvPr>
          <p:cNvSpPr txBox="1">
            <a:spLocks noGrp="1"/>
          </p:cNvSpPr>
          <p:nvPr>
            <p:ph type="dt" sz="half" idx="7"/>
          </p:nvPr>
        </p:nvSpPr>
        <p:spPr/>
        <p:txBody>
          <a:bodyPr/>
          <a:lstStyle>
            <a:lvl1pPr>
              <a:defRPr/>
            </a:lvl1pPr>
          </a:lstStyle>
          <a:p>
            <a:pPr lvl="0"/>
            <a:fld id="{F653041A-CC58-4208-A8A5-52FD650B381C}" type="datetime1">
              <a:rPr lang="en-GB"/>
              <a:pPr lvl="0"/>
              <a:t>09/11/2021</a:t>
            </a:fld>
            <a:endParaRPr lang="en-GB"/>
          </a:p>
        </p:txBody>
      </p:sp>
      <p:sp>
        <p:nvSpPr>
          <p:cNvPr id="8" name="Footer Placeholder 7">
            <a:extLst>
              <a:ext uri="{FF2B5EF4-FFF2-40B4-BE49-F238E27FC236}">
                <a16:creationId xmlns:a16="http://schemas.microsoft.com/office/drawing/2014/main" id="{834E969E-2978-4751-987D-FA26408895C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F60569F-9094-487B-922A-06FA0C66C2F3}"/>
              </a:ext>
            </a:extLst>
          </p:cNvPr>
          <p:cNvSpPr txBox="1">
            <a:spLocks noGrp="1"/>
          </p:cNvSpPr>
          <p:nvPr>
            <p:ph type="sldNum" sz="quarter" idx="8"/>
          </p:nvPr>
        </p:nvSpPr>
        <p:spPr/>
        <p:txBody>
          <a:bodyPr/>
          <a:lstStyle>
            <a:lvl1pPr>
              <a:defRPr/>
            </a:lvl1pPr>
          </a:lstStyle>
          <a:p>
            <a:pPr lvl="0"/>
            <a:fld id="{455822D0-E5D0-46B4-BDEE-E72EBA459A0A}" type="slidenum">
              <a:t>‹#›</a:t>
            </a:fld>
            <a:endParaRPr lang="en-GB"/>
          </a:p>
        </p:txBody>
      </p:sp>
    </p:spTree>
    <p:extLst>
      <p:ext uri="{BB962C8B-B14F-4D97-AF65-F5344CB8AC3E}">
        <p14:creationId xmlns:p14="http://schemas.microsoft.com/office/powerpoint/2010/main" val="2146186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6D10D-93C6-4D0A-9042-0907DA0AFF9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DF460DB6-145B-4EF7-9715-E37AA038DE6A}"/>
              </a:ext>
            </a:extLst>
          </p:cNvPr>
          <p:cNvSpPr txBox="1">
            <a:spLocks noGrp="1"/>
          </p:cNvSpPr>
          <p:nvPr>
            <p:ph type="dt" sz="half" idx="7"/>
          </p:nvPr>
        </p:nvSpPr>
        <p:spPr/>
        <p:txBody>
          <a:bodyPr/>
          <a:lstStyle>
            <a:lvl1pPr>
              <a:defRPr/>
            </a:lvl1pPr>
          </a:lstStyle>
          <a:p>
            <a:pPr lvl="0"/>
            <a:fld id="{B2983FAD-EDF3-42C5-A3A0-CEE36F8E180E}" type="datetime1">
              <a:rPr lang="en-GB"/>
              <a:pPr lvl="0"/>
              <a:t>09/11/2021</a:t>
            </a:fld>
            <a:endParaRPr lang="en-GB"/>
          </a:p>
        </p:txBody>
      </p:sp>
      <p:sp>
        <p:nvSpPr>
          <p:cNvPr id="4" name="Footer Placeholder 3">
            <a:extLst>
              <a:ext uri="{FF2B5EF4-FFF2-40B4-BE49-F238E27FC236}">
                <a16:creationId xmlns:a16="http://schemas.microsoft.com/office/drawing/2014/main" id="{5CADA71C-9BBF-4F0C-843F-38EBFAB4507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59BD73C-6CF4-4283-8EC8-4231486BADD8}"/>
              </a:ext>
            </a:extLst>
          </p:cNvPr>
          <p:cNvSpPr txBox="1">
            <a:spLocks noGrp="1"/>
          </p:cNvSpPr>
          <p:nvPr>
            <p:ph type="sldNum" sz="quarter" idx="8"/>
          </p:nvPr>
        </p:nvSpPr>
        <p:spPr/>
        <p:txBody>
          <a:bodyPr/>
          <a:lstStyle>
            <a:lvl1pPr>
              <a:defRPr/>
            </a:lvl1pPr>
          </a:lstStyle>
          <a:p>
            <a:pPr lvl="0"/>
            <a:fld id="{90322919-B211-4592-B29A-21A55A616BF8}" type="slidenum">
              <a:t>‹#›</a:t>
            </a:fld>
            <a:endParaRPr lang="en-GB"/>
          </a:p>
        </p:txBody>
      </p:sp>
    </p:spTree>
    <p:extLst>
      <p:ext uri="{BB962C8B-B14F-4D97-AF65-F5344CB8AC3E}">
        <p14:creationId xmlns:p14="http://schemas.microsoft.com/office/powerpoint/2010/main" val="2231469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5A64E6-D763-436E-AD5D-3B29DE7BD4A7}"/>
              </a:ext>
            </a:extLst>
          </p:cNvPr>
          <p:cNvSpPr txBox="1">
            <a:spLocks noGrp="1"/>
          </p:cNvSpPr>
          <p:nvPr>
            <p:ph type="dt" sz="half" idx="7"/>
          </p:nvPr>
        </p:nvSpPr>
        <p:spPr/>
        <p:txBody>
          <a:bodyPr/>
          <a:lstStyle>
            <a:lvl1pPr>
              <a:defRPr/>
            </a:lvl1pPr>
          </a:lstStyle>
          <a:p>
            <a:pPr lvl="0"/>
            <a:fld id="{CF4A3829-5494-43E4-BE86-1CFF2287F998}" type="datetime1">
              <a:rPr lang="en-GB"/>
              <a:pPr lvl="0"/>
              <a:t>09/11/2021</a:t>
            </a:fld>
            <a:endParaRPr lang="en-GB"/>
          </a:p>
        </p:txBody>
      </p:sp>
      <p:sp>
        <p:nvSpPr>
          <p:cNvPr id="3" name="Footer Placeholder 2">
            <a:extLst>
              <a:ext uri="{FF2B5EF4-FFF2-40B4-BE49-F238E27FC236}">
                <a16:creationId xmlns:a16="http://schemas.microsoft.com/office/drawing/2014/main" id="{22D03AB0-A6D4-46AB-8CC8-3C1919B6B00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8EBF3F0-185E-4FD6-97AE-C8CA4B4658E9}"/>
              </a:ext>
            </a:extLst>
          </p:cNvPr>
          <p:cNvSpPr txBox="1">
            <a:spLocks noGrp="1"/>
          </p:cNvSpPr>
          <p:nvPr>
            <p:ph type="sldNum" sz="quarter" idx="8"/>
          </p:nvPr>
        </p:nvSpPr>
        <p:spPr/>
        <p:txBody>
          <a:bodyPr/>
          <a:lstStyle>
            <a:lvl1pPr>
              <a:defRPr/>
            </a:lvl1pPr>
          </a:lstStyle>
          <a:p>
            <a:pPr lvl="0"/>
            <a:fld id="{A4509E96-774C-4278-B4A9-D67635DA66C3}" type="slidenum">
              <a:t>‹#›</a:t>
            </a:fld>
            <a:endParaRPr lang="en-GB"/>
          </a:p>
        </p:txBody>
      </p:sp>
    </p:spTree>
    <p:extLst>
      <p:ext uri="{BB962C8B-B14F-4D97-AF65-F5344CB8AC3E}">
        <p14:creationId xmlns:p14="http://schemas.microsoft.com/office/powerpoint/2010/main" val="3112204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9444A-E409-423F-BB57-8860F975DDD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DC3CC0E-7FEC-4BAD-934A-726AC5B8A551}"/>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2D5421-C71F-48BD-8E5E-1A9C7D5B3ED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E694A43-2BC3-46E2-9064-BA8C04358838}"/>
              </a:ext>
            </a:extLst>
          </p:cNvPr>
          <p:cNvSpPr txBox="1">
            <a:spLocks noGrp="1"/>
          </p:cNvSpPr>
          <p:nvPr>
            <p:ph type="dt" sz="half" idx="7"/>
          </p:nvPr>
        </p:nvSpPr>
        <p:spPr/>
        <p:txBody>
          <a:bodyPr/>
          <a:lstStyle>
            <a:lvl1pPr>
              <a:defRPr/>
            </a:lvl1pPr>
          </a:lstStyle>
          <a:p>
            <a:pPr lvl="0"/>
            <a:fld id="{350C3F56-E36B-4C90-A8AA-3DB7921DB0E6}" type="datetime1">
              <a:rPr lang="en-GB"/>
              <a:pPr lvl="0"/>
              <a:t>09/11/2021</a:t>
            </a:fld>
            <a:endParaRPr lang="en-GB"/>
          </a:p>
        </p:txBody>
      </p:sp>
      <p:sp>
        <p:nvSpPr>
          <p:cNvPr id="6" name="Footer Placeholder 5">
            <a:extLst>
              <a:ext uri="{FF2B5EF4-FFF2-40B4-BE49-F238E27FC236}">
                <a16:creationId xmlns:a16="http://schemas.microsoft.com/office/drawing/2014/main" id="{2C6018A4-4E80-48A5-8B41-7FB7C1417F0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E5648D9-4F4A-4107-A9DE-C3DD6F0755A1}"/>
              </a:ext>
            </a:extLst>
          </p:cNvPr>
          <p:cNvSpPr txBox="1">
            <a:spLocks noGrp="1"/>
          </p:cNvSpPr>
          <p:nvPr>
            <p:ph type="sldNum" sz="quarter" idx="8"/>
          </p:nvPr>
        </p:nvSpPr>
        <p:spPr/>
        <p:txBody>
          <a:bodyPr/>
          <a:lstStyle>
            <a:lvl1pPr>
              <a:defRPr/>
            </a:lvl1pPr>
          </a:lstStyle>
          <a:p>
            <a:pPr lvl="0"/>
            <a:fld id="{1C3605B2-8557-4689-B45C-FD3C74B25F50}" type="slidenum">
              <a:t>‹#›</a:t>
            </a:fld>
            <a:endParaRPr lang="en-GB"/>
          </a:p>
        </p:txBody>
      </p:sp>
    </p:spTree>
    <p:extLst>
      <p:ext uri="{BB962C8B-B14F-4D97-AF65-F5344CB8AC3E}">
        <p14:creationId xmlns:p14="http://schemas.microsoft.com/office/powerpoint/2010/main" val="2325040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94222-D341-4D33-B983-5A1D5CEE78FC}"/>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0690E6C6-79FB-42A0-9356-317F11BA322D}"/>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0F4C50DE-D4CE-4044-982C-29A0E18239D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2CB6127-802B-49DE-A97F-F257BCE84695}"/>
              </a:ext>
            </a:extLst>
          </p:cNvPr>
          <p:cNvSpPr txBox="1">
            <a:spLocks noGrp="1"/>
          </p:cNvSpPr>
          <p:nvPr>
            <p:ph type="dt" sz="half" idx="7"/>
          </p:nvPr>
        </p:nvSpPr>
        <p:spPr/>
        <p:txBody>
          <a:bodyPr/>
          <a:lstStyle>
            <a:lvl1pPr>
              <a:defRPr/>
            </a:lvl1pPr>
          </a:lstStyle>
          <a:p>
            <a:pPr lvl="0"/>
            <a:fld id="{98F39713-F0FD-4E93-8AAA-47BF62FFA700}" type="datetime1">
              <a:rPr lang="en-GB"/>
              <a:pPr lvl="0"/>
              <a:t>09/11/2021</a:t>
            </a:fld>
            <a:endParaRPr lang="en-GB"/>
          </a:p>
        </p:txBody>
      </p:sp>
      <p:sp>
        <p:nvSpPr>
          <p:cNvPr id="6" name="Footer Placeholder 5">
            <a:extLst>
              <a:ext uri="{FF2B5EF4-FFF2-40B4-BE49-F238E27FC236}">
                <a16:creationId xmlns:a16="http://schemas.microsoft.com/office/drawing/2014/main" id="{B476B133-00EE-4B2D-8B16-C61F71C57F3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5B9BA55-CC83-480C-A696-A511AF1248AD}"/>
              </a:ext>
            </a:extLst>
          </p:cNvPr>
          <p:cNvSpPr txBox="1">
            <a:spLocks noGrp="1"/>
          </p:cNvSpPr>
          <p:nvPr>
            <p:ph type="sldNum" sz="quarter" idx="8"/>
          </p:nvPr>
        </p:nvSpPr>
        <p:spPr/>
        <p:txBody>
          <a:bodyPr/>
          <a:lstStyle>
            <a:lvl1pPr>
              <a:defRPr/>
            </a:lvl1pPr>
          </a:lstStyle>
          <a:p>
            <a:pPr lvl="0"/>
            <a:fld id="{3F1D37EC-6991-4A44-9653-E0CE8224BC84}" type="slidenum">
              <a:t>‹#›</a:t>
            </a:fld>
            <a:endParaRPr lang="en-GB"/>
          </a:p>
        </p:txBody>
      </p:sp>
    </p:spTree>
    <p:extLst>
      <p:ext uri="{BB962C8B-B14F-4D97-AF65-F5344CB8AC3E}">
        <p14:creationId xmlns:p14="http://schemas.microsoft.com/office/powerpoint/2010/main" val="1692052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D57B-E358-49A6-AC1E-163667C4DAC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5C6F58F-BB20-4043-B6C4-A5E644B5D51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E9E0AD-9664-45E3-AE17-81BF9942733E}"/>
              </a:ext>
            </a:extLst>
          </p:cNvPr>
          <p:cNvSpPr txBox="1">
            <a:spLocks noGrp="1"/>
          </p:cNvSpPr>
          <p:nvPr>
            <p:ph type="dt" sz="half" idx="7"/>
          </p:nvPr>
        </p:nvSpPr>
        <p:spPr/>
        <p:txBody>
          <a:bodyPr/>
          <a:lstStyle>
            <a:lvl1pPr>
              <a:defRPr/>
            </a:lvl1pPr>
          </a:lstStyle>
          <a:p>
            <a:pPr lvl="0"/>
            <a:fld id="{B829C466-2F16-4FFA-8F5A-0E07AFD4D5EC}" type="datetime1">
              <a:rPr lang="en-GB"/>
              <a:pPr lvl="0"/>
              <a:t>09/11/2021</a:t>
            </a:fld>
            <a:endParaRPr lang="en-GB"/>
          </a:p>
        </p:txBody>
      </p:sp>
      <p:sp>
        <p:nvSpPr>
          <p:cNvPr id="5" name="Footer Placeholder 4">
            <a:extLst>
              <a:ext uri="{FF2B5EF4-FFF2-40B4-BE49-F238E27FC236}">
                <a16:creationId xmlns:a16="http://schemas.microsoft.com/office/drawing/2014/main" id="{06D2C537-628E-4FBF-BCFF-D2193FA3695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5B1352B-0D5F-4915-9180-272EA11DE92D}"/>
              </a:ext>
            </a:extLst>
          </p:cNvPr>
          <p:cNvSpPr txBox="1">
            <a:spLocks noGrp="1"/>
          </p:cNvSpPr>
          <p:nvPr>
            <p:ph type="sldNum" sz="quarter" idx="8"/>
          </p:nvPr>
        </p:nvSpPr>
        <p:spPr/>
        <p:txBody>
          <a:bodyPr/>
          <a:lstStyle>
            <a:lvl1pPr>
              <a:defRPr/>
            </a:lvl1pPr>
          </a:lstStyle>
          <a:p>
            <a:pPr lvl="0"/>
            <a:fld id="{85DDF897-842B-489E-99F3-260E1832164E}" type="slidenum">
              <a:t>‹#›</a:t>
            </a:fld>
            <a:endParaRPr lang="en-GB"/>
          </a:p>
        </p:txBody>
      </p:sp>
    </p:spTree>
    <p:extLst>
      <p:ext uri="{BB962C8B-B14F-4D97-AF65-F5344CB8AC3E}">
        <p14:creationId xmlns:p14="http://schemas.microsoft.com/office/powerpoint/2010/main" val="311067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04E886-A73B-4F97-839A-36A3A31977E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2DBF11A-E3D1-46A5-A897-50F862F44305}"/>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9F38EE-5B54-465B-9802-8D67D41A9421}"/>
              </a:ext>
            </a:extLst>
          </p:cNvPr>
          <p:cNvSpPr txBox="1">
            <a:spLocks noGrp="1"/>
          </p:cNvSpPr>
          <p:nvPr>
            <p:ph type="dt" sz="half" idx="7"/>
          </p:nvPr>
        </p:nvSpPr>
        <p:spPr/>
        <p:txBody>
          <a:bodyPr/>
          <a:lstStyle>
            <a:lvl1pPr>
              <a:defRPr/>
            </a:lvl1pPr>
          </a:lstStyle>
          <a:p>
            <a:pPr lvl="0"/>
            <a:fld id="{91FD1E7F-51E8-48B5-84EA-5F63E2E1144E}" type="datetime1">
              <a:rPr lang="en-GB"/>
              <a:pPr lvl="0"/>
              <a:t>09/11/2021</a:t>
            </a:fld>
            <a:endParaRPr lang="en-GB"/>
          </a:p>
        </p:txBody>
      </p:sp>
      <p:sp>
        <p:nvSpPr>
          <p:cNvPr id="5" name="Footer Placeholder 4">
            <a:extLst>
              <a:ext uri="{FF2B5EF4-FFF2-40B4-BE49-F238E27FC236}">
                <a16:creationId xmlns:a16="http://schemas.microsoft.com/office/drawing/2014/main" id="{07209E92-49CB-4B97-84F3-EA8C3F219C3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349BE7B-5DC7-486E-AFA3-2C06D13375F4}"/>
              </a:ext>
            </a:extLst>
          </p:cNvPr>
          <p:cNvSpPr txBox="1">
            <a:spLocks noGrp="1"/>
          </p:cNvSpPr>
          <p:nvPr>
            <p:ph type="sldNum" sz="quarter" idx="8"/>
          </p:nvPr>
        </p:nvSpPr>
        <p:spPr/>
        <p:txBody>
          <a:bodyPr/>
          <a:lstStyle>
            <a:lvl1pPr>
              <a:defRPr/>
            </a:lvl1pPr>
          </a:lstStyle>
          <a:p>
            <a:pPr lvl="0"/>
            <a:fld id="{2B8DD80F-3B4B-46AD-95FF-208C806EC57E}" type="slidenum">
              <a:t>‹#›</a:t>
            </a:fld>
            <a:endParaRPr lang="en-GB"/>
          </a:p>
        </p:txBody>
      </p:sp>
    </p:spTree>
    <p:extLst>
      <p:ext uri="{BB962C8B-B14F-4D97-AF65-F5344CB8AC3E}">
        <p14:creationId xmlns:p14="http://schemas.microsoft.com/office/powerpoint/2010/main" val="1716468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C571E4-F04D-498E-A1E8-7CA2CB75C0B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75D6B36-DA51-41DB-818E-DFF95C3071E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C8D1A-6BD7-40DB-BDF4-234E11D00C8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1A2D325-2374-4338-851E-BC9AB98598F0}" type="datetime1">
              <a:rPr lang="en-GB"/>
              <a:pPr lvl="0"/>
              <a:t>09/11/2021</a:t>
            </a:fld>
            <a:endParaRPr lang="en-GB"/>
          </a:p>
        </p:txBody>
      </p:sp>
      <p:sp>
        <p:nvSpPr>
          <p:cNvPr id="5" name="Footer Placeholder 4">
            <a:extLst>
              <a:ext uri="{FF2B5EF4-FFF2-40B4-BE49-F238E27FC236}">
                <a16:creationId xmlns:a16="http://schemas.microsoft.com/office/drawing/2014/main" id="{97AFABCD-6A6F-4D2D-96A8-5260FED9F47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49CA9D99-DA7A-4A2A-BEF2-5159E69C305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E736D23-B272-4AB3-A323-DA34F6E9D0C3}"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81735-8C06-4463-B9E8-8CFD378046DB}"/>
              </a:ext>
            </a:extLst>
          </p:cNvPr>
          <p:cNvSpPr txBox="1">
            <a:spLocks noGrp="1"/>
          </p:cNvSpPr>
          <p:nvPr>
            <p:ph type="ctrTitle"/>
          </p:nvPr>
        </p:nvSpPr>
        <p:spPr>
          <a:xfrm>
            <a:off x="2650196" y="469727"/>
            <a:ext cx="9144000" cy="2387598"/>
          </a:xfrm>
        </p:spPr>
        <p:txBody>
          <a:bodyPr/>
          <a:lstStyle/>
          <a:p>
            <a:pPr lvl="0"/>
            <a:r>
              <a:rPr lang="en-GB" sz="5400"/>
              <a:t>Presentation on problem solving and decision making united kingdom </a:t>
            </a:r>
          </a:p>
        </p:txBody>
      </p:sp>
      <p:sp>
        <p:nvSpPr>
          <p:cNvPr id="3" name="Subtitle 2">
            <a:extLst>
              <a:ext uri="{FF2B5EF4-FFF2-40B4-BE49-F238E27FC236}">
                <a16:creationId xmlns:a16="http://schemas.microsoft.com/office/drawing/2014/main" id="{C3260727-1ABA-4790-A2CB-9638C0E2F3C6}"/>
              </a:ext>
            </a:extLst>
          </p:cNvPr>
          <p:cNvSpPr txBox="1">
            <a:spLocks noGrp="1"/>
          </p:cNvSpPr>
          <p:nvPr>
            <p:ph type="subTitle" idx="1"/>
          </p:nvPr>
        </p:nvSpPr>
        <p:spPr>
          <a:xfrm>
            <a:off x="1524003" y="3602041"/>
            <a:ext cx="9144000" cy="2133596"/>
          </a:xfrm>
        </p:spPr>
        <p:txBody>
          <a:bodyPr/>
          <a:lstStyle/>
          <a:p>
            <a:pPr lvl="0"/>
            <a:r>
              <a:rPr lang="en-GB"/>
              <a:t>Olajumoke Olaide Owolawase</a:t>
            </a:r>
          </a:p>
          <a:p>
            <a:pPr lvl="0"/>
            <a:r>
              <a:rPr lang="en-GB"/>
              <a:t>ID :2026205</a:t>
            </a:r>
          </a:p>
          <a:p>
            <a:pPr lvl="0"/>
            <a:r>
              <a:rPr lang="en-GB"/>
              <a:t>Module. BMSW 4004 </a:t>
            </a:r>
          </a:p>
          <a:p>
            <a:pPr lvl="0"/>
            <a:r>
              <a:rPr lang="en-GB"/>
              <a:t>Lecturer : chijioke Uba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7C68D9C-DA21-46FB-9F05-2649A0397C29}"/>
              </a:ext>
            </a:extLst>
          </p:cNvPr>
          <p:cNvSpPr txBox="1">
            <a:spLocks noGrp="1"/>
          </p:cNvSpPr>
          <p:nvPr>
            <p:ph idx="1"/>
          </p:nvPr>
        </p:nvSpPr>
        <p:spPr>
          <a:xfrm>
            <a:off x="904972" y="1863336"/>
            <a:ext cx="10515600" cy="4994663"/>
          </a:xfrm>
        </p:spPr>
        <p:txBody>
          <a:bodyPr>
            <a:noAutofit/>
          </a:bodyPr>
          <a:lstStyle/>
          <a:p>
            <a:pPr marL="0" lvl="0" indent="0">
              <a:lnSpc>
                <a:spcPct val="60000"/>
              </a:lnSpc>
              <a:buNone/>
            </a:pPr>
            <a:r>
              <a:rPr lang="en-GB" sz="1800" b="1"/>
              <a:t>A. Nature of the problem:</a:t>
            </a:r>
          </a:p>
          <a:p>
            <a:pPr marL="0" lvl="0" indent="0">
              <a:lnSpc>
                <a:spcPct val="60000"/>
              </a:lnSpc>
              <a:buNone/>
            </a:pPr>
            <a:endParaRPr lang="en-GB" sz="1800" b="1"/>
          </a:p>
          <a:p>
            <a:pPr lvl="0">
              <a:lnSpc>
                <a:spcPct val="60000"/>
              </a:lnSpc>
            </a:pPr>
            <a:r>
              <a:rPr lang="en-GB" sz="1800"/>
              <a:t>The nature of the problem is work related polities  . /work loaded</a:t>
            </a:r>
          </a:p>
          <a:p>
            <a:pPr lvl="0">
              <a:lnSpc>
                <a:spcPct val="60000"/>
              </a:lnSpc>
            </a:pPr>
            <a:r>
              <a:rPr lang="en-GB" sz="1800"/>
              <a:t>Scope is that it affecting all uk, because is a strategic problem . That is a longer term, wide-ranging problem that is affecting the performance of employee</a:t>
            </a:r>
          </a:p>
          <a:p>
            <a:pPr lvl="0">
              <a:lnSpc>
                <a:spcPct val="60000"/>
              </a:lnSpc>
            </a:pPr>
            <a:endParaRPr lang="en-GB" sz="1800"/>
          </a:p>
          <a:p>
            <a:pPr marL="0" lvl="0" indent="0">
              <a:lnSpc>
                <a:spcPct val="60000"/>
              </a:lnSpc>
              <a:buNone/>
            </a:pPr>
            <a:r>
              <a:rPr lang="en-GB" sz="1800" b="1"/>
              <a:t>B. Impact of the problem:</a:t>
            </a:r>
          </a:p>
          <a:p>
            <a:pPr marL="0" lvl="0" indent="0">
              <a:lnSpc>
                <a:spcPct val="60000"/>
              </a:lnSpc>
              <a:buNone/>
            </a:pPr>
            <a:endParaRPr lang="en-GB" sz="1800" b="1"/>
          </a:p>
          <a:p>
            <a:pPr marL="0" lvl="0" indent="0">
              <a:lnSpc>
                <a:spcPct val="60000"/>
              </a:lnSpc>
              <a:buNone/>
            </a:pPr>
            <a:r>
              <a:rPr lang="en-GB" sz="1800" b="1"/>
              <a:t>Impact of workload stress on employee performance </a:t>
            </a:r>
            <a:r>
              <a:rPr lang="en-GB" sz="1800"/>
              <a:t>‘</a:t>
            </a:r>
          </a:p>
          <a:p>
            <a:pPr lvl="0">
              <a:lnSpc>
                <a:spcPct val="60000"/>
              </a:lnSpc>
            </a:pPr>
            <a:r>
              <a:rPr lang="en-GB" sz="1800"/>
              <a:t>Staff falling sick </a:t>
            </a:r>
          </a:p>
          <a:p>
            <a:pPr lvl="0">
              <a:lnSpc>
                <a:spcPct val="60000"/>
              </a:lnSpc>
            </a:pPr>
            <a:r>
              <a:rPr lang="en-GB" sz="1800"/>
              <a:t>Absence of staff due to health problem </a:t>
            </a:r>
          </a:p>
          <a:p>
            <a:pPr lvl="0">
              <a:lnSpc>
                <a:spcPct val="60000"/>
              </a:lnSpc>
            </a:pPr>
            <a:r>
              <a:rPr lang="en-GB" sz="1800"/>
              <a:t>Poor quality of work </a:t>
            </a:r>
          </a:p>
          <a:p>
            <a:pPr lvl="0">
              <a:lnSpc>
                <a:spcPct val="60000"/>
              </a:lnSpc>
            </a:pPr>
            <a:r>
              <a:rPr lang="en-GB" sz="1800"/>
              <a:t>Losing job </a:t>
            </a:r>
          </a:p>
          <a:p>
            <a:pPr marL="0" lvl="0" indent="0">
              <a:lnSpc>
                <a:spcPct val="60000"/>
              </a:lnSpc>
              <a:buNone/>
            </a:pPr>
            <a:r>
              <a:rPr lang="en-GB" sz="1800" b="1"/>
              <a:t>Impact  on organisation .</a:t>
            </a:r>
          </a:p>
          <a:p>
            <a:pPr lvl="0">
              <a:lnSpc>
                <a:spcPct val="60000"/>
              </a:lnSpc>
            </a:pPr>
            <a:r>
              <a:rPr lang="en-GB" sz="1800"/>
              <a:t>Losing money </a:t>
            </a:r>
          </a:p>
          <a:p>
            <a:pPr lvl="0">
              <a:lnSpc>
                <a:spcPct val="60000"/>
              </a:lnSpc>
            </a:pPr>
            <a:r>
              <a:rPr lang="en-GB" sz="1800"/>
              <a:t>Poor motives </a:t>
            </a:r>
          </a:p>
          <a:p>
            <a:pPr lvl="0">
              <a:lnSpc>
                <a:spcPct val="60000"/>
              </a:lnSpc>
            </a:pPr>
            <a:r>
              <a:rPr lang="en-GB" sz="1800"/>
              <a:t>Hight labour turnover </a:t>
            </a:r>
          </a:p>
          <a:p>
            <a:pPr lvl="0">
              <a:lnSpc>
                <a:spcPct val="60000"/>
              </a:lnSpc>
            </a:pPr>
            <a:endParaRPr lang="en-GB" sz="1800"/>
          </a:p>
          <a:p>
            <a:pPr marL="0" lvl="0" indent="0">
              <a:lnSpc>
                <a:spcPct val="60000"/>
              </a:lnSpc>
              <a:buNone/>
            </a:pPr>
            <a:endParaRPr lang="en-GB" sz="1800"/>
          </a:p>
          <a:p>
            <a:pPr marL="0" lvl="0" indent="0">
              <a:lnSpc>
                <a:spcPct val="60000"/>
              </a:lnSpc>
              <a:buNone/>
            </a:pPr>
            <a:r>
              <a:rPr lang="en-GB" sz="1800"/>
              <a:t>                                   </a:t>
            </a:r>
          </a:p>
          <a:p>
            <a:pPr lvl="0">
              <a:lnSpc>
                <a:spcPct val="60000"/>
              </a:lnSpc>
            </a:pPr>
            <a:endParaRPr lang="en-GB" sz="1800"/>
          </a:p>
        </p:txBody>
      </p:sp>
      <p:sp>
        <p:nvSpPr>
          <p:cNvPr id="3" name="Title 4">
            <a:extLst>
              <a:ext uri="{FF2B5EF4-FFF2-40B4-BE49-F238E27FC236}">
                <a16:creationId xmlns:a16="http://schemas.microsoft.com/office/drawing/2014/main" id="{C7F1BA0E-AC8B-4E29-883D-9A34BAA3E340}"/>
              </a:ext>
            </a:extLst>
          </p:cNvPr>
          <p:cNvSpPr txBox="1">
            <a:spLocks noGrp="1"/>
          </p:cNvSpPr>
          <p:nvPr>
            <p:ph type="title"/>
          </p:nvPr>
        </p:nvSpPr>
        <p:spPr>
          <a:xfrm>
            <a:off x="838203" y="346274"/>
            <a:ext cx="10515600" cy="1325559"/>
          </a:xfrm>
        </p:spPr>
        <p:txBody>
          <a:bodyPr/>
          <a:lstStyle/>
          <a:p>
            <a:pPr lvl="0"/>
            <a:r>
              <a:rPr lang="en-GB" sz="4000"/>
              <a:t>Nature and impact of the of the workload stress on  uk employee </a:t>
            </a:r>
            <a:br>
              <a:rPr lang="en-GB" sz="4000"/>
            </a:br>
            <a:r>
              <a:rPr lang="en-GB" sz="400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0CEC5-C5B8-4A72-8CEA-A43B66BA4E75}"/>
              </a:ext>
            </a:extLst>
          </p:cNvPr>
          <p:cNvSpPr txBox="1">
            <a:spLocks noGrp="1"/>
          </p:cNvSpPr>
          <p:nvPr>
            <p:ph type="title"/>
          </p:nvPr>
        </p:nvSpPr>
        <p:spPr/>
        <p:txBody>
          <a:bodyPr/>
          <a:lstStyle/>
          <a:p>
            <a:pPr lvl="0"/>
            <a:r>
              <a:rPr lang="en-GB"/>
              <a:t>Understanding the causes of the problem</a:t>
            </a:r>
          </a:p>
        </p:txBody>
      </p:sp>
      <p:sp>
        <p:nvSpPr>
          <p:cNvPr id="3" name="Content Placeholder 2">
            <a:extLst>
              <a:ext uri="{FF2B5EF4-FFF2-40B4-BE49-F238E27FC236}">
                <a16:creationId xmlns:a16="http://schemas.microsoft.com/office/drawing/2014/main" id="{264262E2-BD15-4961-AD63-DFD3D547AC5E}"/>
              </a:ext>
            </a:extLst>
          </p:cNvPr>
          <p:cNvSpPr txBox="1">
            <a:spLocks noGrp="1"/>
          </p:cNvSpPr>
          <p:nvPr>
            <p:ph idx="1"/>
          </p:nvPr>
        </p:nvSpPr>
        <p:spPr/>
        <p:txBody>
          <a:bodyPr/>
          <a:lstStyle/>
          <a:p>
            <a:pPr lvl="0"/>
            <a:r>
              <a:rPr lang="en-GB"/>
              <a:t>To solve any problem, the root causes must be identified</a:t>
            </a:r>
          </a:p>
          <a:p>
            <a:pPr lvl="0"/>
            <a:r>
              <a:rPr lang="en-GB"/>
              <a:t>To do this, a Fishbone has been used</a:t>
            </a:r>
          </a:p>
          <a:p>
            <a:pPr lvl="0"/>
            <a:r>
              <a:rPr lang="en-GB"/>
              <a:t>A Fishbone is relent for Cause and effect analysis, so good for identifying the causes of work related stress</a:t>
            </a:r>
          </a:p>
          <a:p>
            <a:pPr lvl="0"/>
            <a:r>
              <a:rPr lang="en-GB"/>
              <a:t>The Fishbone slide is discussed next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44">
            <a:extLst>
              <a:ext uri="{FF2B5EF4-FFF2-40B4-BE49-F238E27FC236}">
                <a16:creationId xmlns:a16="http://schemas.microsoft.com/office/drawing/2014/main" id="{7DF14426-ED91-45BB-8E8E-3FF8D16F6547}"/>
              </a:ext>
            </a:extLst>
          </p:cNvPr>
          <p:cNvSpPr/>
          <p:nvPr/>
        </p:nvSpPr>
        <p:spPr>
          <a:xfrm>
            <a:off x="979029" y="1119618"/>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02">
            <a:extLst>
              <a:ext uri="{FF2B5EF4-FFF2-40B4-BE49-F238E27FC236}">
                <a16:creationId xmlns:a16="http://schemas.microsoft.com/office/drawing/2014/main" id="{B623A0A1-2EDB-43EC-AA16-686442C0739B}"/>
              </a:ext>
            </a:extLst>
          </p:cNvPr>
          <p:cNvSpPr txBox="1">
            <a:spLocks noGrp="1"/>
          </p:cNvSpPr>
          <p:nvPr>
            <p:ph type="title"/>
          </p:nvPr>
        </p:nvSpPr>
        <p:spPr>
          <a:xfrm>
            <a:off x="368713" y="-3455325"/>
            <a:ext cx="10985089" cy="1458010"/>
          </a:xfrm>
        </p:spPr>
        <p:txBody>
          <a:bodyPr/>
          <a:lstStyle/>
          <a:p>
            <a:pPr lvl="0"/>
            <a:br>
              <a:rPr lang="en-GB" sz="4000"/>
            </a:br>
            <a:r>
              <a:rPr lang="en-GB" sz="4000"/>
              <a:t> Using this diagram help to identify root  the problem by brainstorming .</a:t>
            </a:r>
          </a:p>
        </p:txBody>
      </p:sp>
      <p:sp>
        <p:nvSpPr>
          <p:cNvPr id="4" name="Line 177">
            <a:extLst>
              <a:ext uri="{FF2B5EF4-FFF2-40B4-BE49-F238E27FC236}">
                <a16:creationId xmlns:a16="http://schemas.microsoft.com/office/drawing/2014/main" id="{849BEA6E-DFE2-4E1A-B68A-3B6EC6865C62}"/>
              </a:ext>
            </a:extLst>
          </p:cNvPr>
          <p:cNvSpPr/>
          <p:nvPr/>
        </p:nvSpPr>
        <p:spPr>
          <a:xfrm>
            <a:off x="577845" y="1535113"/>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 Box 176">
            <a:extLst>
              <a:ext uri="{FF2B5EF4-FFF2-40B4-BE49-F238E27FC236}">
                <a16:creationId xmlns:a16="http://schemas.microsoft.com/office/drawing/2014/main" id="{B8C383D8-3F5F-4C8E-9ABA-63F87C452BB5}"/>
              </a:ext>
            </a:extLst>
          </p:cNvPr>
          <p:cNvSpPr txBox="1"/>
          <p:nvPr/>
        </p:nvSpPr>
        <p:spPr>
          <a:xfrm>
            <a:off x="-495303" y="1339852"/>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Shortage of staff</a:t>
            </a:r>
            <a:endParaRPr lang="en-GB" sz="1800" b="0" i="0" u="none" strike="noStrike" kern="1200" cap="none" spc="0" baseline="0">
              <a:solidFill>
                <a:srgbClr val="000000"/>
              </a:solidFill>
              <a:uFillTx/>
              <a:latin typeface="Arial" pitchFamily="34"/>
            </a:endParaRPr>
          </a:p>
        </p:txBody>
      </p:sp>
      <p:sp>
        <p:nvSpPr>
          <p:cNvPr id="6" name="Line 175">
            <a:extLst>
              <a:ext uri="{FF2B5EF4-FFF2-40B4-BE49-F238E27FC236}">
                <a16:creationId xmlns:a16="http://schemas.microsoft.com/office/drawing/2014/main" id="{32239A56-EB08-45E8-BCB3-69184F9FAF1F}"/>
              </a:ext>
            </a:extLst>
          </p:cNvPr>
          <p:cNvSpPr/>
          <p:nvPr/>
        </p:nvSpPr>
        <p:spPr>
          <a:xfrm>
            <a:off x="1179511" y="2136779"/>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ext Box 174">
            <a:extLst>
              <a:ext uri="{FF2B5EF4-FFF2-40B4-BE49-F238E27FC236}">
                <a16:creationId xmlns:a16="http://schemas.microsoft.com/office/drawing/2014/main" id="{D419B533-3305-493F-BED6-0AED47E911DF}"/>
              </a:ext>
            </a:extLst>
          </p:cNvPr>
          <p:cNvSpPr txBox="1"/>
          <p:nvPr/>
        </p:nvSpPr>
        <p:spPr>
          <a:xfrm>
            <a:off x="104771" y="1939927"/>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Staff turnover </a:t>
            </a:r>
            <a:endParaRPr lang="en-GB" sz="1800" b="0" i="0" u="none" strike="noStrike" kern="1200" cap="none" spc="0" baseline="0">
              <a:solidFill>
                <a:srgbClr val="000000"/>
              </a:solidFill>
              <a:uFillTx/>
              <a:latin typeface="Arial" pitchFamily="34"/>
            </a:endParaRPr>
          </a:p>
        </p:txBody>
      </p:sp>
      <p:sp>
        <p:nvSpPr>
          <p:cNvPr id="8" name="Line 173">
            <a:extLst>
              <a:ext uri="{FF2B5EF4-FFF2-40B4-BE49-F238E27FC236}">
                <a16:creationId xmlns:a16="http://schemas.microsoft.com/office/drawing/2014/main" id="{835C9EA9-89A6-45A8-AC41-E427C432A641}"/>
              </a:ext>
            </a:extLst>
          </p:cNvPr>
          <p:cNvSpPr/>
          <p:nvPr/>
        </p:nvSpPr>
        <p:spPr>
          <a:xfrm>
            <a:off x="1731965" y="2689222"/>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Text Box 172">
            <a:extLst>
              <a:ext uri="{FF2B5EF4-FFF2-40B4-BE49-F238E27FC236}">
                <a16:creationId xmlns:a16="http://schemas.microsoft.com/office/drawing/2014/main" id="{F5DF6A39-63C7-4288-95F1-0EA23AEA7772}"/>
              </a:ext>
            </a:extLst>
          </p:cNvPr>
          <p:cNvSpPr txBox="1"/>
          <p:nvPr/>
        </p:nvSpPr>
        <p:spPr>
          <a:xfrm>
            <a:off x="657225" y="2492370"/>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Overwork for staff </a:t>
            </a:r>
            <a:endParaRPr lang="en-GB" sz="1800" b="0" i="0" u="none" strike="noStrike" kern="1200" cap="none" spc="0" baseline="0">
              <a:solidFill>
                <a:srgbClr val="000000"/>
              </a:solidFill>
              <a:uFillTx/>
              <a:latin typeface="Arial" pitchFamily="34"/>
            </a:endParaRPr>
          </a:p>
        </p:txBody>
      </p:sp>
      <p:sp>
        <p:nvSpPr>
          <p:cNvPr id="10" name="Line 171">
            <a:extLst>
              <a:ext uri="{FF2B5EF4-FFF2-40B4-BE49-F238E27FC236}">
                <a16:creationId xmlns:a16="http://schemas.microsoft.com/office/drawing/2014/main" id="{75C6D93C-DAC1-4400-BC17-E819963075A5}"/>
              </a:ext>
            </a:extLst>
          </p:cNvPr>
          <p:cNvSpPr/>
          <p:nvPr/>
        </p:nvSpPr>
        <p:spPr>
          <a:xfrm>
            <a:off x="2922586" y="1543050"/>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Text Box 170">
            <a:extLst>
              <a:ext uri="{FF2B5EF4-FFF2-40B4-BE49-F238E27FC236}">
                <a16:creationId xmlns:a16="http://schemas.microsoft.com/office/drawing/2014/main" id="{50D6815A-7F34-4094-8188-B532516C4EF3}"/>
              </a:ext>
            </a:extLst>
          </p:cNvPr>
          <p:cNvSpPr txBox="1"/>
          <p:nvPr/>
        </p:nvSpPr>
        <p:spPr>
          <a:xfrm>
            <a:off x="1601791" y="1247771"/>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000000"/>
                </a:solidFill>
                <a:uFillTx/>
                <a:latin typeface="Arial" pitchFamily="34"/>
              </a:rPr>
              <a:t>behaviour</a:t>
            </a:r>
            <a:endParaRPr lang="en-GB" sz="1800" b="0" i="0" u="none" strike="noStrike" kern="1200" cap="none" spc="0" baseline="0">
              <a:solidFill>
                <a:srgbClr val="000000"/>
              </a:solidFill>
              <a:uFillTx/>
              <a:latin typeface="Arial" pitchFamily="34"/>
            </a:endParaRPr>
          </a:p>
        </p:txBody>
      </p:sp>
      <p:sp>
        <p:nvSpPr>
          <p:cNvPr id="12" name="Line 169">
            <a:extLst>
              <a:ext uri="{FF2B5EF4-FFF2-40B4-BE49-F238E27FC236}">
                <a16:creationId xmlns:a16="http://schemas.microsoft.com/office/drawing/2014/main" id="{84B30BFB-FF03-48B0-99CA-106CFE932BBE}"/>
              </a:ext>
            </a:extLst>
          </p:cNvPr>
          <p:cNvSpPr/>
          <p:nvPr/>
        </p:nvSpPr>
        <p:spPr>
          <a:xfrm>
            <a:off x="3465511" y="2143125"/>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Text Box 168">
            <a:extLst>
              <a:ext uri="{FF2B5EF4-FFF2-40B4-BE49-F238E27FC236}">
                <a16:creationId xmlns:a16="http://schemas.microsoft.com/office/drawing/2014/main" id="{3FAD4005-1871-4E0F-AEC3-6350BDAA7CD9}"/>
              </a:ext>
            </a:extLst>
          </p:cNvPr>
          <p:cNvSpPr txBox="1"/>
          <p:nvPr/>
        </p:nvSpPr>
        <p:spPr>
          <a:xfrm>
            <a:off x="2390771" y="1939927"/>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rPr>
              <a:t>attitude</a:t>
            </a:r>
            <a:endParaRPr lang="en-GB" sz="1800" b="0" i="0" u="none" strike="noStrike" kern="1200" cap="none" spc="0" baseline="0">
              <a:solidFill>
                <a:srgbClr val="000000"/>
              </a:solidFill>
              <a:uFillTx/>
              <a:latin typeface="Arial" pitchFamily="34"/>
            </a:endParaRPr>
          </a:p>
        </p:txBody>
      </p:sp>
      <p:sp>
        <p:nvSpPr>
          <p:cNvPr id="14" name="Line 167">
            <a:extLst>
              <a:ext uri="{FF2B5EF4-FFF2-40B4-BE49-F238E27FC236}">
                <a16:creationId xmlns:a16="http://schemas.microsoft.com/office/drawing/2014/main" id="{D5D52702-42B6-4641-BB9E-F739FEC375C9}"/>
              </a:ext>
            </a:extLst>
          </p:cNvPr>
          <p:cNvSpPr/>
          <p:nvPr/>
        </p:nvSpPr>
        <p:spPr>
          <a:xfrm>
            <a:off x="4017965" y="2695578"/>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Text Box 166">
            <a:extLst>
              <a:ext uri="{FF2B5EF4-FFF2-40B4-BE49-F238E27FC236}">
                <a16:creationId xmlns:a16="http://schemas.microsoft.com/office/drawing/2014/main" id="{5653C0FA-D5A7-435F-BC9F-9CF1E125B682}"/>
              </a:ext>
            </a:extLst>
          </p:cNvPr>
          <p:cNvSpPr txBox="1"/>
          <p:nvPr/>
        </p:nvSpPr>
        <p:spPr>
          <a:xfrm>
            <a:off x="2943225" y="2492370"/>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000000"/>
                </a:solidFill>
                <a:uFillTx/>
                <a:latin typeface="Arial" pitchFamily="34"/>
              </a:rPr>
              <a:t>conduct</a:t>
            </a:r>
            <a:endParaRPr lang="en-GB" sz="1800" b="0" i="0" u="none" strike="noStrike" kern="1200" cap="none" spc="0" baseline="0">
              <a:solidFill>
                <a:srgbClr val="000000"/>
              </a:solidFill>
              <a:uFillTx/>
              <a:latin typeface="Arial" pitchFamily="34"/>
            </a:endParaRPr>
          </a:p>
        </p:txBody>
      </p:sp>
      <p:sp>
        <p:nvSpPr>
          <p:cNvPr id="16" name="Line 165">
            <a:extLst>
              <a:ext uri="{FF2B5EF4-FFF2-40B4-BE49-F238E27FC236}">
                <a16:creationId xmlns:a16="http://schemas.microsoft.com/office/drawing/2014/main" id="{3B1B333F-B4A2-4E99-89B0-C729F1D7DCEB}"/>
              </a:ext>
            </a:extLst>
          </p:cNvPr>
          <p:cNvSpPr/>
          <p:nvPr/>
        </p:nvSpPr>
        <p:spPr>
          <a:xfrm>
            <a:off x="5129217" y="1527176"/>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Text Box 164">
            <a:extLst>
              <a:ext uri="{FF2B5EF4-FFF2-40B4-BE49-F238E27FC236}">
                <a16:creationId xmlns:a16="http://schemas.microsoft.com/office/drawing/2014/main" id="{332A8AAB-A296-437D-BCB2-BC70788060C8}"/>
              </a:ext>
            </a:extLst>
          </p:cNvPr>
          <p:cNvSpPr txBox="1"/>
          <p:nvPr/>
        </p:nvSpPr>
        <p:spPr>
          <a:xfrm>
            <a:off x="4054477" y="1339852"/>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Circulatory issue </a:t>
            </a:r>
            <a:endParaRPr lang="en-GB" sz="1800" b="0" i="0" u="none" strike="noStrike" kern="1200" cap="none" spc="0" baseline="0">
              <a:solidFill>
                <a:srgbClr val="000000"/>
              </a:solidFill>
              <a:uFillTx/>
              <a:latin typeface="Arial" pitchFamily="34"/>
            </a:endParaRPr>
          </a:p>
        </p:txBody>
      </p:sp>
      <p:sp>
        <p:nvSpPr>
          <p:cNvPr id="18" name="Line 163">
            <a:extLst>
              <a:ext uri="{FF2B5EF4-FFF2-40B4-BE49-F238E27FC236}">
                <a16:creationId xmlns:a16="http://schemas.microsoft.com/office/drawing/2014/main" id="{6D212069-A40F-4089-861B-DA94F24BC486}"/>
              </a:ext>
            </a:extLst>
          </p:cNvPr>
          <p:cNvSpPr/>
          <p:nvPr/>
        </p:nvSpPr>
        <p:spPr>
          <a:xfrm>
            <a:off x="5730873" y="2128842"/>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Text Box 162">
            <a:extLst>
              <a:ext uri="{FF2B5EF4-FFF2-40B4-BE49-F238E27FC236}">
                <a16:creationId xmlns:a16="http://schemas.microsoft.com/office/drawing/2014/main" id="{AD0A0A86-9489-4A90-A6FF-E4F2D982425B}"/>
              </a:ext>
            </a:extLst>
          </p:cNvPr>
          <p:cNvSpPr txBox="1"/>
          <p:nvPr/>
        </p:nvSpPr>
        <p:spPr>
          <a:xfrm>
            <a:off x="4656133" y="1939927"/>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Chest pain</a:t>
            </a:r>
            <a:endParaRPr lang="en-GB" sz="1800" b="0" i="0" u="none" strike="noStrike" kern="1200" cap="none" spc="0" baseline="0">
              <a:solidFill>
                <a:srgbClr val="000000"/>
              </a:solidFill>
              <a:uFillTx/>
              <a:latin typeface="Arial" pitchFamily="34"/>
            </a:endParaRPr>
          </a:p>
        </p:txBody>
      </p:sp>
      <p:sp>
        <p:nvSpPr>
          <p:cNvPr id="20" name="Line 161">
            <a:extLst>
              <a:ext uri="{FF2B5EF4-FFF2-40B4-BE49-F238E27FC236}">
                <a16:creationId xmlns:a16="http://schemas.microsoft.com/office/drawing/2014/main" id="{7F8BAA11-376E-44E6-B496-095090FEA59F}"/>
              </a:ext>
            </a:extLst>
          </p:cNvPr>
          <p:cNvSpPr/>
          <p:nvPr/>
        </p:nvSpPr>
        <p:spPr>
          <a:xfrm>
            <a:off x="6283327" y="2681285"/>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Text Box 160">
            <a:extLst>
              <a:ext uri="{FF2B5EF4-FFF2-40B4-BE49-F238E27FC236}">
                <a16:creationId xmlns:a16="http://schemas.microsoft.com/office/drawing/2014/main" id="{964D4F03-A8AF-439D-AF12-D65F98F53B02}"/>
              </a:ext>
            </a:extLst>
          </p:cNvPr>
          <p:cNvSpPr txBox="1"/>
          <p:nvPr/>
        </p:nvSpPr>
        <p:spPr>
          <a:xfrm>
            <a:off x="5208586" y="2492370"/>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Gastroenteritis issue</a:t>
            </a:r>
            <a:endParaRPr lang="en-GB" sz="1800" b="0" i="0" u="none" strike="noStrike" kern="1200" cap="none" spc="0" baseline="0">
              <a:solidFill>
                <a:srgbClr val="000000"/>
              </a:solidFill>
              <a:uFillTx/>
              <a:latin typeface="Arial" pitchFamily="34"/>
            </a:endParaRPr>
          </a:p>
        </p:txBody>
      </p:sp>
      <p:sp>
        <p:nvSpPr>
          <p:cNvPr id="22" name="Line 159">
            <a:extLst>
              <a:ext uri="{FF2B5EF4-FFF2-40B4-BE49-F238E27FC236}">
                <a16:creationId xmlns:a16="http://schemas.microsoft.com/office/drawing/2014/main" id="{D0C43547-7924-43ED-BEC0-DCCC5933D3F6}"/>
              </a:ext>
            </a:extLst>
          </p:cNvPr>
          <p:cNvSpPr/>
          <p:nvPr/>
        </p:nvSpPr>
        <p:spPr>
          <a:xfrm>
            <a:off x="5318122" y="3473448"/>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Text Box 158">
            <a:extLst>
              <a:ext uri="{FF2B5EF4-FFF2-40B4-BE49-F238E27FC236}">
                <a16:creationId xmlns:a16="http://schemas.microsoft.com/office/drawing/2014/main" id="{07CF8001-A0D5-4FE8-80EE-2E01214197AC}"/>
              </a:ext>
            </a:extLst>
          </p:cNvPr>
          <p:cNvSpPr txBox="1"/>
          <p:nvPr/>
        </p:nvSpPr>
        <p:spPr>
          <a:xfrm>
            <a:off x="4243392" y="3284533"/>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Unemployment </a:t>
            </a:r>
            <a:endParaRPr lang="en-GB" sz="1800" b="0" i="0" u="none" strike="noStrike" kern="1200" cap="none" spc="0" baseline="0">
              <a:solidFill>
                <a:srgbClr val="000000"/>
              </a:solidFill>
              <a:uFillTx/>
              <a:latin typeface="Arial" pitchFamily="34"/>
            </a:endParaRPr>
          </a:p>
        </p:txBody>
      </p:sp>
      <p:sp>
        <p:nvSpPr>
          <p:cNvPr id="24" name="Line 157">
            <a:extLst>
              <a:ext uri="{FF2B5EF4-FFF2-40B4-BE49-F238E27FC236}">
                <a16:creationId xmlns:a16="http://schemas.microsoft.com/office/drawing/2014/main" id="{4349EFBF-2253-4C5A-8E8A-107C5F607DD9}"/>
              </a:ext>
            </a:extLst>
          </p:cNvPr>
          <p:cNvSpPr/>
          <p:nvPr/>
        </p:nvSpPr>
        <p:spPr>
          <a:xfrm>
            <a:off x="4794254" y="4030666"/>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5" name="Text Box 156">
            <a:extLst>
              <a:ext uri="{FF2B5EF4-FFF2-40B4-BE49-F238E27FC236}">
                <a16:creationId xmlns:a16="http://schemas.microsoft.com/office/drawing/2014/main" id="{D48A66D6-4853-47DD-8EC4-0F1F1417D4F0}"/>
              </a:ext>
            </a:extLst>
          </p:cNvPr>
          <p:cNvSpPr txBox="1"/>
          <p:nvPr/>
        </p:nvSpPr>
        <p:spPr>
          <a:xfrm>
            <a:off x="3719514" y="3841751"/>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Low pay </a:t>
            </a:r>
            <a:endParaRPr lang="en-GB" sz="1800" b="0" i="0" u="none" strike="noStrike" kern="1200" cap="none" spc="0" baseline="0">
              <a:solidFill>
                <a:srgbClr val="000000"/>
              </a:solidFill>
              <a:uFillTx/>
              <a:latin typeface="Arial" pitchFamily="34"/>
            </a:endParaRPr>
          </a:p>
        </p:txBody>
      </p:sp>
      <p:sp>
        <p:nvSpPr>
          <p:cNvPr id="26" name="Line 155">
            <a:extLst>
              <a:ext uri="{FF2B5EF4-FFF2-40B4-BE49-F238E27FC236}">
                <a16:creationId xmlns:a16="http://schemas.microsoft.com/office/drawing/2014/main" id="{32B290D2-AAA8-42C9-B537-6908A72E2E87}"/>
              </a:ext>
            </a:extLst>
          </p:cNvPr>
          <p:cNvSpPr/>
          <p:nvPr/>
        </p:nvSpPr>
        <p:spPr>
          <a:xfrm>
            <a:off x="4295778" y="4583109"/>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Text Box 154">
            <a:extLst>
              <a:ext uri="{FF2B5EF4-FFF2-40B4-BE49-F238E27FC236}">
                <a16:creationId xmlns:a16="http://schemas.microsoft.com/office/drawing/2014/main" id="{12E214ED-C8CD-41FF-B533-698B8EBA0A0F}"/>
              </a:ext>
            </a:extLst>
          </p:cNvPr>
          <p:cNvSpPr txBox="1"/>
          <p:nvPr/>
        </p:nvSpPr>
        <p:spPr>
          <a:xfrm>
            <a:off x="3221038" y="4394204"/>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Losing job</a:t>
            </a:r>
            <a:endParaRPr lang="en-GB" sz="1800" b="0" i="0" u="none" strike="noStrike" kern="1200" cap="none" spc="0" baseline="0">
              <a:solidFill>
                <a:srgbClr val="000000"/>
              </a:solidFill>
              <a:uFillTx/>
              <a:latin typeface="Arial" pitchFamily="34"/>
            </a:endParaRPr>
          </a:p>
        </p:txBody>
      </p:sp>
      <p:sp>
        <p:nvSpPr>
          <p:cNvPr id="28" name="Line 153">
            <a:extLst>
              <a:ext uri="{FF2B5EF4-FFF2-40B4-BE49-F238E27FC236}">
                <a16:creationId xmlns:a16="http://schemas.microsoft.com/office/drawing/2014/main" id="{F10A4F64-8A9E-40B4-95BE-1A626C470FEC}"/>
              </a:ext>
            </a:extLst>
          </p:cNvPr>
          <p:cNvSpPr/>
          <p:nvPr/>
        </p:nvSpPr>
        <p:spPr>
          <a:xfrm>
            <a:off x="2790821" y="3443292"/>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Text Box 152">
            <a:extLst>
              <a:ext uri="{FF2B5EF4-FFF2-40B4-BE49-F238E27FC236}">
                <a16:creationId xmlns:a16="http://schemas.microsoft.com/office/drawing/2014/main" id="{3D7F172F-C7D9-4EC3-BBA4-3DC1C761744F}"/>
              </a:ext>
            </a:extLst>
          </p:cNvPr>
          <p:cNvSpPr txBox="1"/>
          <p:nvPr/>
        </p:nvSpPr>
        <p:spPr>
          <a:xfrm>
            <a:off x="1717672" y="3254377"/>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noise</a:t>
            </a:r>
            <a:endParaRPr lang="en-GB" sz="1800" b="0" i="0" u="none" strike="noStrike" kern="1200" cap="none" spc="0" baseline="0">
              <a:solidFill>
                <a:srgbClr val="000000"/>
              </a:solidFill>
              <a:uFillTx/>
              <a:latin typeface="Arial" pitchFamily="34"/>
            </a:endParaRPr>
          </a:p>
        </p:txBody>
      </p:sp>
      <p:sp>
        <p:nvSpPr>
          <p:cNvPr id="30" name="Line 151">
            <a:extLst>
              <a:ext uri="{FF2B5EF4-FFF2-40B4-BE49-F238E27FC236}">
                <a16:creationId xmlns:a16="http://schemas.microsoft.com/office/drawing/2014/main" id="{EC891FCD-4386-4B6D-A286-7986730F462D}"/>
              </a:ext>
            </a:extLst>
          </p:cNvPr>
          <p:cNvSpPr/>
          <p:nvPr/>
        </p:nvSpPr>
        <p:spPr>
          <a:xfrm>
            <a:off x="2341558" y="4000500"/>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1" name="Text Box 150">
            <a:extLst>
              <a:ext uri="{FF2B5EF4-FFF2-40B4-BE49-F238E27FC236}">
                <a16:creationId xmlns:a16="http://schemas.microsoft.com/office/drawing/2014/main" id="{D09BF61E-AF02-4214-B687-8C869B3C3E3F}"/>
              </a:ext>
            </a:extLst>
          </p:cNvPr>
          <p:cNvSpPr txBox="1"/>
          <p:nvPr/>
        </p:nvSpPr>
        <p:spPr>
          <a:xfrm>
            <a:off x="1266828" y="3813176"/>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Arial" pitchFamily="34"/>
                <a:ea typeface="Times New Roman" pitchFamily="18"/>
              </a:rPr>
              <a:t>Little space</a:t>
            </a:r>
            <a:endParaRPr lang="en-GB" sz="1800" b="0" i="0" u="none" strike="noStrike" kern="1200" cap="none" spc="0" baseline="0">
              <a:solidFill>
                <a:srgbClr val="000000"/>
              </a:solidFill>
              <a:uFillTx/>
              <a:latin typeface="Arial" pitchFamily="34"/>
            </a:endParaRPr>
          </a:p>
        </p:txBody>
      </p:sp>
      <p:sp>
        <p:nvSpPr>
          <p:cNvPr id="32" name="Line 149">
            <a:extLst>
              <a:ext uri="{FF2B5EF4-FFF2-40B4-BE49-F238E27FC236}">
                <a16:creationId xmlns:a16="http://schemas.microsoft.com/office/drawing/2014/main" id="{1A64ECC4-0837-41EC-AA78-84994C37FA2A}"/>
              </a:ext>
            </a:extLst>
          </p:cNvPr>
          <p:cNvSpPr/>
          <p:nvPr/>
        </p:nvSpPr>
        <p:spPr>
          <a:xfrm>
            <a:off x="1841501" y="4552953"/>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3" name="Text Box 148">
            <a:extLst>
              <a:ext uri="{FF2B5EF4-FFF2-40B4-BE49-F238E27FC236}">
                <a16:creationId xmlns:a16="http://schemas.microsoft.com/office/drawing/2014/main" id="{0F70F698-A1E7-4DA6-9E57-93AE7F88C6B2}"/>
              </a:ext>
            </a:extLst>
          </p:cNvPr>
          <p:cNvSpPr txBox="1"/>
          <p:nvPr/>
        </p:nvSpPr>
        <p:spPr>
          <a:xfrm>
            <a:off x="768352" y="4365629"/>
            <a:ext cx="1060447" cy="363538"/>
          </a:xfrm>
          <a:prstGeom prst="rect">
            <a:avLst/>
          </a:prstGeom>
          <a:no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000000"/>
                </a:solidFill>
                <a:uFillTx/>
                <a:latin typeface="Arial" pitchFamily="34"/>
              </a:rPr>
              <a:t>location</a:t>
            </a:r>
            <a:endParaRPr lang="en-GB" sz="1800" b="0" i="0" u="none" strike="noStrike" kern="1200" cap="none" spc="0" baseline="0">
              <a:solidFill>
                <a:srgbClr val="000000"/>
              </a:solidFill>
              <a:uFillTx/>
              <a:latin typeface="Arial" pitchFamily="34"/>
            </a:endParaRPr>
          </a:p>
        </p:txBody>
      </p:sp>
      <p:sp>
        <p:nvSpPr>
          <p:cNvPr id="34" name="Rectangle 147">
            <a:extLst>
              <a:ext uri="{FF2B5EF4-FFF2-40B4-BE49-F238E27FC236}">
                <a16:creationId xmlns:a16="http://schemas.microsoft.com/office/drawing/2014/main" id="{C3195F3E-9D75-482B-801C-65BE024BEF48}"/>
              </a:ext>
            </a:extLst>
          </p:cNvPr>
          <p:cNvSpPr/>
          <p:nvPr/>
        </p:nvSpPr>
        <p:spPr>
          <a:xfrm>
            <a:off x="228600" y="627058"/>
            <a:ext cx="998533" cy="487366"/>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0" cap="none" spc="0" baseline="0">
                <a:solidFill>
                  <a:srgbClr val="000000"/>
                </a:solidFill>
                <a:uFillTx/>
                <a:latin typeface="Arial" pitchFamily="34"/>
              </a:rPr>
              <a:t>Work loaded polities stree</a:t>
            </a:r>
            <a:endParaRPr lang="en-GB" sz="1800" b="0" i="0" u="none" strike="noStrike" kern="1200" cap="none" spc="0" baseline="0">
              <a:solidFill>
                <a:srgbClr val="000000"/>
              </a:solidFill>
              <a:uFillTx/>
              <a:latin typeface="Arial" pitchFamily="34"/>
            </a:endParaRPr>
          </a:p>
        </p:txBody>
      </p:sp>
      <p:sp>
        <p:nvSpPr>
          <p:cNvPr id="35" name="Rectangle 146">
            <a:extLst>
              <a:ext uri="{FF2B5EF4-FFF2-40B4-BE49-F238E27FC236}">
                <a16:creationId xmlns:a16="http://schemas.microsoft.com/office/drawing/2014/main" id="{4D4A324B-2396-48F3-AAF8-C9849DE02C45}"/>
              </a:ext>
            </a:extLst>
          </p:cNvPr>
          <p:cNvSpPr/>
          <p:nvPr/>
        </p:nvSpPr>
        <p:spPr>
          <a:xfrm>
            <a:off x="2563813" y="627058"/>
            <a:ext cx="998533" cy="487366"/>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performance </a:t>
            </a:r>
            <a:endParaRPr lang="en-GB" sz="1800" b="0" i="0" u="none" strike="noStrike" kern="1200" cap="none" spc="0" baseline="0">
              <a:solidFill>
                <a:srgbClr val="000000"/>
              </a:solidFill>
              <a:uFillTx/>
              <a:latin typeface="Arial" pitchFamily="34"/>
            </a:endParaRPr>
          </a:p>
        </p:txBody>
      </p:sp>
      <p:sp>
        <p:nvSpPr>
          <p:cNvPr id="36" name="Rectangle 145">
            <a:extLst>
              <a:ext uri="{FF2B5EF4-FFF2-40B4-BE49-F238E27FC236}">
                <a16:creationId xmlns:a16="http://schemas.microsoft.com/office/drawing/2014/main" id="{6862DBC6-978A-45A8-A9DF-7C88B6155FC8}"/>
              </a:ext>
            </a:extLst>
          </p:cNvPr>
          <p:cNvSpPr/>
          <p:nvPr/>
        </p:nvSpPr>
        <p:spPr>
          <a:xfrm>
            <a:off x="4803772" y="627058"/>
            <a:ext cx="998533" cy="487366"/>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Health stress  </a:t>
            </a:r>
            <a:endParaRPr lang="en-GB" sz="1800" b="0" i="0" u="none" strike="noStrike" kern="1200" cap="none" spc="0" baseline="0">
              <a:solidFill>
                <a:srgbClr val="000000"/>
              </a:solidFill>
              <a:uFillTx/>
              <a:latin typeface="Arial" pitchFamily="34"/>
            </a:endParaRPr>
          </a:p>
        </p:txBody>
      </p:sp>
      <p:sp>
        <p:nvSpPr>
          <p:cNvPr id="37" name="Line 144">
            <a:extLst>
              <a:ext uri="{FF2B5EF4-FFF2-40B4-BE49-F238E27FC236}">
                <a16:creationId xmlns:a16="http://schemas.microsoft.com/office/drawing/2014/main" id="{DD3E7E37-D721-40DC-868C-C0126D5ACE22}"/>
              </a:ext>
            </a:extLst>
          </p:cNvPr>
          <p:cNvSpPr/>
          <p:nvPr/>
        </p:nvSpPr>
        <p:spPr>
          <a:xfrm>
            <a:off x="-177795" y="3021013"/>
            <a:ext cx="8012109" cy="1591"/>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8" name="Line 143">
            <a:extLst>
              <a:ext uri="{FF2B5EF4-FFF2-40B4-BE49-F238E27FC236}">
                <a16:creationId xmlns:a16="http://schemas.microsoft.com/office/drawing/2014/main" id="{41539D4D-C56A-466F-BD7E-5084B7A084D9}"/>
              </a:ext>
            </a:extLst>
          </p:cNvPr>
          <p:cNvSpPr/>
          <p:nvPr/>
        </p:nvSpPr>
        <p:spPr>
          <a:xfrm>
            <a:off x="727076" y="1119189"/>
            <a:ext cx="1865311" cy="1901823"/>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9" name="Line 142">
            <a:extLst>
              <a:ext uri="{FF2B5EF4-FFF2-40B4-BE49-F238E27FC236}">
                <a16:creationId xmlns:a16="http://schemas.microsoft.com/office/drawing/2014/main" id="{DC679076-F1B1-4C1E-B065-5FD93FA6B7AC}"/>
              </a:ext>
            </a:extLst>
          </p:cNvPr>
          <p:cNvSpPr/>
          <p:nvPr/>
        </p:nvSpPr>
        <p:spPr>
          <a:xfrm>
            <a:off x="3063870" y="1119189"/>
            <a:ext cx="1797052" cy="1901823"/>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0" name="Line 141">
            <a:extLst>
              <a:ext uri="{FF2B5EF4-FFF2-40B4-BE49-F238E27FC236}">
                <a16:creationId xmlns:a16="http://schemas.microsoft.com/office/drawing/2014/main" id="{7D74C27B-7ABB-49E8-90FC-1072E324723E}"/>
              </a:ext>
            </a:extLst>
          </p:cNvPr>
          <p:cNvSpPr/>
          <p:nvPr/>
        </p:nvSpPr>
        <p:spPr>
          <a:xfrm>
            <a:off x="5303840" y="1119189"/>
            <a:ext cx="1825627" cy="1901823"/>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1" name="Rectangle 140">
            <a:extLst>
              <a:ext uri="{FF2B5EF4-FFF2-40B4-BE49-F238E27FC236}">
                <a16:creationId xmlns:a16="http://schemas.microsoft.com/office/drawing/2014/main" id="{1137F7C8-2325-47DA-B643-A46B91CBB3F4}"/>
              </a:ext>
            </a:extLst>
          </p:cNvPr>
          <p:cNvSpPr/>
          <p:nvPr/>
        </p:nvSpPr>
        <p:spPr>
          <a:xfrm>
            <a:off x="1570033" y="4956176"/>
            <a:ext cx="998533" cy="500067"/>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environment stress</a:t>
            </a:r>
            <a:endParaRPr lang="en-GB" sz="1800" b="0" i="0" u="none" strike="noStrike" kern="1200" cap="none" spc="0" baseline="0">
              <a:solidFill>
                <a:srgbClr val="000000"/>
              </a:solidFill>
              <a:uFillTx/>
              <a:latin typeface="Arial" pitchFamily="34"/>
            </a:endParaRPr>
          </a:p>
        </p:txBody>
      </p:sp>
      <p:sp>
        <p:nvSpPr>
          <p:cNvPr id="42" name="Line 139">
            <a:extLst>
              <a:ext uri="{FF2B5EF4-FFF2-40B4-BE49-F238E27FC236}">
                <a16:creationId xmlns:a16="http://schemas.microsoft.com/office/drawing/2014/main" id="{4C0E6AA5-9053-4E16-ADCC-DA0193E3210D}"/>
              </a:ext>
            </a:extLst>
          </p:cNvPr>
          <p:cNvSpPr/>
          <p:nvPr/>
        </p:nvSpPr>
        <p:spPr>
          <a:xfrm flipV="1">
            <a:off x="2068509" y="3021013"/>
            <a:ext cx="1612901" cy="1930398"/>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3" name="Rectangle 138">
            <a:extLst>
              <a:ext uri="{FF2B5EF4-FFF2-40B4-BE49-F238E27FC236}">
                <a16:creationId xmlns:a16="http://schemas.microsoft.com/office/drawing/2014/main" id="{51A79A5A-6BAA-4D7D-B801-EB74B26DF556}"/>
              </a:ext>
            </a:extLst>
          </p:cNvPr>
          <p:cNvSpPr/>
          <p:nvPr/>
        </p:nvSpPr>
        <p:spPr>
          <a:xfrm>
            <a:off x="4032247" y="4956176"/>
            <a:ext cx="996952" cy="500067"/>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Financial problem </a:t>
            </a:r>
            <a:endParaRPr lang="en-GB" sz="1800" b="0" i="0" u="none" strike="noStrike" kern="1200" cap="none" spc="0" baseline="0">
              <a:solidFill>
                <a:srgbClr val="000000"/>
              </a:solidFill>
              <a:uFillTx/>
              <a:latin typeface="Arial" pitchFamily="34"/>
            </a:endParaRPr>
          </a:p>
        </p:txBody>
      </p:sp>
      <p:sp>
        <p:nvSpPr>
          <p:cNvPr id="44" name="Line 137">
            <a:extLst>
              <a:ext uri="{FF2B5EF4-FFF2-40B4-BE49-F238E27FC236}">
                <a16:creationId xmlns:a16="http://schemas.microsoft.com/office/drawing/2014/main" id="{A87A1E21-158B-4AE4-B325-68D5E57E9470}"/>
              </a:ext>
            </a:extLst>
          </p:cNvPr>
          <p:cNvSpPr/>
          <p:nvPr/>
        </p:nvSpPr>
        <p:spPr>
          <a:xfrm flipV="1">
            <a:off x="4530723" y="3021013"/>
            <a:ext cx="1671642" cy="1930398"/>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5" name="Rectangle 136">
            <a:extLst>
              <a:ext uri="{FF2B5EF4-FFF2-40B4-BE49-F238E27FC236}">
                <a16:creationId xmlns:a16="http://schemas.microsoft.com/office/drawing/2014/main" id="{B916BA21-27D0-4008-97A9-D57E8C6D03E1}"/>
              </a:ext>
            </a:extLst>
          </p:cNvPr>
          <p:cNvSpPr/>
          <p:nvPr/>
        </p:nvSpPr>
        <p:spPr>
          <a:xfrm>
            <a:off x="7797802" y="2540002"/>
            <a:ext cx="1028700" cy="211134"/>
          </a:xfrm>
          <a:prstGeom prst="rect">
            <a:avLst/>
          </a:prstGeom>
          <a:noFill/>
          <a:ln w="10158" cap="flat">
            <a:solidFill>
              <a:srgbClr val="FFFFFF"/>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6" name="Text Box 135">
            <a:extLst>
              <a:ext uri="{FF2B5EF4-FFF2-40B4-BE49-F238E27FC236}">
                <a16:creationId xmlns:a16="http://schemas.microsoft.com/office/drawing/2014/main" id="{8DE04813-4D13-448F-82AC-3C368E9F683D}"/>
              </a:ext>
            </a:extLst>
          </p:cNvPr>
          <p:cNvSpPr txBox="1"/>
          <p:nvPr/>
        </p:nvSpPr>
        <p:spPr>
          <a:xfrm>
            <a:off x="7843842" y="2633664"/>
            <a:ext cx="1060447" cy="765179"/>
          </a:xfrm>
          <a:prstGeom prst="rect">
            <a:avLst/>
          </a:prstGeom>
          <a:solidFill>
            <a:srgbClr val="FFFF99"/>
          </a:solidFill>
          <a:ln w="9528" cap="rnd">
            <a:solidFill>
              <a:srgbClr val="000000"/>
            </a:solidFill>
            <a:custDash>
              <a:ds d="3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cs typeface="Arial" pitchFamily="34"/>
              </a:rPr>
              <a:t>Work related Polites </a:t>
            </a:r>
            <a:endParaRPr lang="en-GB" sz="1800" b="0" i="0" u="none" strike="noStrike" kern="1200" cap="none" spc="0" baseline="0">
              <a:solidFill>
                <a:srgbClr val="000000"/>
              </a:solidFill>
              <a:uFillTx/>
              <a:latin typeface="Arial" pitchFamily="34"/>
            </a:endParaRPr>
          </a:p>
        </p:txBody>
      </p:sp>
      <p:sp>
        <p:nvSpPr>
          <p:cNvPr id="47" name="Rectangle 178">
            <a:extLst>
              <a:ext uri="{FF2B5EF4-FFF2-40B4-BE49-F238E27FC236}">
                <a16:creationId xmlns:a16="http://schemas.microsoft.com/office/drawing/2014/main" id="{06433758-D91B-477C-B71E-B9B8D613B520}"/>
              </a:ext>
            </a:extLst>
          </p:cNvPr>
          <p:cNvSpPr/>
          <p:nvPr/>
        </p:nvSpPr>
        <p:spPr>
          <a:xfrm>
            <a:off x="0" y="678429"/>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8" name="Rectangle 201">
            <a:extLst>
              <a:ext uri="{FF2B5EF4-FFF2-40B4-BE49-F238E27FC236}">
                <a16:creationId xmlns:a16="http://schemas.microsoft.com/office/drawing/2014/main" id="{A27FB4AF-FE30-4920-945D-3642DD82A44C}"/>
              </a:ext>
            </a:extLst>
          </p:cNvPr>
          <p:cNvSpPr/>
          <p:nvPr/>
        </p:nvSpPr>
        <p:spPr>
          <a:xfrm>
            <a:off x="0" y="457200"/>
            <a:ext cx="12191996" cy="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0B22D-87C1-4772-815D-81FC0D1AB1BB}"/>
              </a:ext>
            </a:extLst>
          </p:cNvPr>
          <p:cNvSpPr txBox="1">
            <a:spLocks noGrp="1"/>
          </p:cNvSpPr>
          <p:nvPr>
            <p:ph type="title"/>
          </p:nvPr>
        </p:nvSpPr>
        <p:spPr/>
        <p:txBody>
          <a:bodyPr/>
          <a:lstStyle/>
          <a:p>
            <a:pPr lvl="0"/>
            <a:r>
              <a:rPr lang="en-GB"/>
              <a:t>Identifying possible solution from the fish born </a:t>
            </a:r>
          </a:p>
        </p:txBody>
      </p:sp>
      <p:sp>
        <p:nvSpPr>
          <p:cNvPr id="3" name="Content Placeholder 2">
            <a:extLst>
              <a:ext uri="{FF2B5EF4-FFF2-40B4-BE49-F238E27FC236}">
                <a16:creationId xmlns:a16="http://schemas.microsoft.com/office/drawing/2014/main" id="{BEDDC843-2B76-4C5B-B2D8-CB0335116EEF}"/>
              </a:ext>
            </a:extLst>
          </p:cNvPr>
          <p:cNvSpPr txBox="1">
            <a:spLocks noGrp="1"/>
          </p:cNvSpPr>
          <p:nvPr>
            <p:ph idx="1"/>
          </p:nvPr>
        </p:nvSpPr>
        <p:spPr/>
        <p:txBody>
          <a:bodyPr/>
          <a:lstStyle/>
          <a:p>
            <a:pPr marL="0" lvl="0" indent="0">
              <a:lnSpc>
                <a:spcPct val="70000"/>
              </a:lnSpc>
              <a:buNone/>
            </a:pPr>
            <a:r>
              <a:rPr lang="en-GB" sz="2200"/>
              <a:t>A </a:t>
            </a:r>
            <a:r>
              <a:rPr lang="en-GB" sz="2200" b="1"/>
              <a:t>]three main causes from FB</a:t>
            </a:r>
          </a:p>
          <a:p>
            <a:pPr marL="0" lvl="0" indent="0">
              <a:lnSpc>
                <a:spcPct val="70000"/>
              </a:lnSpc>
              <a:buNone/>
            </a:pPr>
            <a:r>
              <a:rPr lang="en-GB" sz="2200"/>
              <a:t>1. Employed more staffs</a:t>
            </a:r>
          </a:p>
          <a:p>
            <a:pPr marL="0" lvl="0" indent="0">
              <a:lnSpc>
                <a:spcPct val="70000"/>
              </a:lnSpc>
              <a:buNone/>
            </a:pPr>
            <a:r>
              <a:rPr lang="en-GB" sz="2200"/>
              <a:t>2. Give regular break</a:t>
            </a:r>
          </a:p>
          <a:p>
            <a:pPr marL="0" lvl="0" indent="0">
              <a:lnSpc>
                <a:spcPct val="70000"/>
              </a:lnSpc>
              <a:buNone/>
            </a:pPr>
            <a:r>
              <a:rPr lang="en-GB" sz="2200"/>
              <a:t>3.Give flexible hour   </a:t>
            </a:r>
          </a:p>
          <a:p>
            <a:pPr marL="0" lvl="0" indent="0">
              <a:lnSpc>
                <a:spcPct val="70000"/>
              </a:lnSpc>
              <a:buNone/>
            </a:pPr>
            <a:endParaRPr lang="en-GB" sz="2200"/>
          </a:p>
          <a:p>
            <a:pPr marL="0" lvl="0" indent="0">
              <a:lnSpc>
                <a:spcPct val="70000"/>
              </a:lnSpc>
              <a:buNone/>
            </a:pPr>
            <a:r>
              <a:rPr lang="en-GB" sz="2200"/>
              <a:t>B</a:t>
            </a:r>
            <a:r>
              <a:rPr lang="en-GB" sz="2200" b="1"/>
              <a:t>] Four main PESTEL factors affect on organisation </a:t>
            </a:r>
          </a:p>
          <a:p>
            <a:pPr lvl="0">
              <a:lnSpc>
                <a:spcPct val="70000"/>
              </a:lnSpc>
            </a:pPr>
            <a:r>
              <a:rPr lang="en-GB" sz="2200"/>
              <a:t>1.pollical factor</a:t>
            </a:r>
          </a:p>
          <a:p>
            <a:pPr marL="0" lvl="0" indent="0">
              <a:lnSpc>
                <a:spcPct val="70000"/>
              </a:lnSpc>
              <a:buNone/>
            </a:pPr>
            <a:r>
              <a:rPr lang="en-GB" sz="2200"/>
              <a:t>2.Enomic factor</a:t>
            </a:r>
          </a:p>
          <a:p>
            <a:pPr marL="0" lvl="0" indent="0">
              <a:lnSpc>
                <a:spcPct val="70000"/>
              </a:lnSpc>
              <a:buNone/>
            </a:pPr>
            <a:r>
              <a:rPr lang="en-GB" sz="2200"/>
              <a:t>3.Social  factor</a:t>
            </a:r>
          </a:p>
          <a:p>
            <a:pPr marL="0" lvl="0" indent="0">
              <a:lnSpc>
                <a:spcPct val="70000"/>
              </a:lnSpc>
              <a:buNone/>
            </a:pPr>
            <a:r>
              <a:rPr lang="en-GB" sz="2200"/>
              <a:t>4 .legal factor</a:t>
            </a:r>
          </a:p>
          <a:p>
            <a:pPr lvl="0">
              <a:lnSpc>
                <a:spcPct val="70000"/>
              </a:lnSpc>
            </a:pPr>
            <a:endParaRPr lang="en-GB" sz="2200"/>
          </a:p>
          <a:p>
            <a:pPr lvl="0">
              <a:lnSpc>
                <a:spcPct val="70000"/>
              </a:lnSpc>
            </a:pPr>
            <a:r>
              <a:rPr lang="en-GB" sz="2200"/>
              <a:t>Possible solutions to address them discussed next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4CA8-7936-40DC-8585-0CCF519C972D}"/>
              </a:ext>
            </a:extLst>
          </p:cNvPr>
          <p:cNvSpPr txBox="1">
            <a:spLocks noGrp="1"/>
          </p:cNvSpPr>
          <p:nvPr>
            <p:ph type="title"/>
          </p:nvPr>
        </p:nvSpPr>
        <p:spPr/>
        <p:txBody>
          <a:bodyPr/>
          <a:lstStyle/>
          <a:p>
            <a:pPr lvl="0"/>
            <a:r>
              <a:rPr lang="en-GB" sz="3600" b="1">
                <a:latin typeface="Arial" pitchFamily="34"/>
                <a:cs typeface="Arial" pitchFamily="34"/>
              </a:rPr>
              <a:t>External factors that affect the organisation</a:t>
            </a:r>
          </a:p>
        </p:txBody>
      </p:sp>
      <p:sp>
        <p:nvSpPr>
          <p:cNvPr id="3" name="Content Placeholder 2">
            <a:extLst>
              <a:ext uri="{FF2B5EF4-FFF2-40B4-BE49-F238E27FC236}">
                <a16:creationId xmlns:a16="http://schemas.microsoft.com/office/drawing/2014/main" id="{869C3BF7-3F1F-45B1-8E53-89C80B4387EE}"/>
              </a:ext>
            </a:extLst>
          </p:cNvPr>
          <p:cNvSpPr txBox="1">
            <a:spLocks noGrp="1"/>
          </p:cNvSpPr>
          <p:nvPr>
            <p:ph idx="1"/>
          </p:nvPr>
        </p:nvSpPr>
        <p:spPr/>
        <p:txBody>
          <a:bodyPr/>
          <a:lstStyle/>
          <a:p>
            <a:pPr marL="0" lvl="0" indent="0">
              <a:lnSpc>
                <a:spcPct val="70000"/>
              </a:lnSpc>
              <a:buNone/>
            </a:pPr>
            <a:r>
              <a:rPr lang="en-GB" sz="2200"/>
              <a:t>Only the relevant PESTEL factors are discussed</a:t>
            </a:r>
          </a:p>
          <a:p>
            <a:pPr lvl="0">
              <a:lnSpc>
                <a:spcPct val="70000"/>
              </a:lnSpc>
            </a:pPr>
            <a:endParaRPr lang="en-GB" sz="2200" b="1"/>
          </a:p>
          <a:p>
            <a:pPr lvl="0">
              <a:lnSpc>
                <a:spcPct val="70000"/>
              </a:lnSpc>
            </a:pPr>
            <a:r>
              <a:rPr lang="en-GB" sz="2200" b="1"/>
              <a:t>pollical   factors  </a:t>
            </a:r>
            <a:r>
              <a:rPr lang="en-GB" sz="2200"/>
              <a:t>. Government policy ,if the government change it can affect the organisation and employee either directly or indirectly </a:t>
            </a:r>
          </a:p>
          <a:p>
            <a:pPr lvl="0">
              <a:lnSpc>
                <a:spcPct val="70000"/>
              </a:lnSpc>
            </a:pPr>
            <a:r>
              <a:rPr lang="en-GB" sz="2200" b="1"/>
              <a:t>Economic factors: </a:t>
            </a:r>
            <a:r>
              <a:rPr lang="en-GB" sz="2200"/>
              <a:t>exchanges rate may affect the organisation when dealing with export or import .that is exchange rate might affect how much a organisation has to pay to it international supplier to satisfy them, which can affect their profit limits and a lot of resources to stay on top</a:t>
            </a:r>
          </a:p>
          <a:p>
            <a:pPr lvl="0">
              <a:lnSpc>
                <a:spcPct val="70000"/>
              </a:lnSpc>
            </a:pPr>
            <a:r>
              <a:rPr lang="en-GB" sz="2200" b="1"/>
              <a:t>Social factor– </a:t>
            </a:r>
            <a:r>
              <a:rPr lang="en-GB" sz="2200"/>
              <a:t>relationship between angry customers leading to stress</a:t>
            </a:r>
          </a:p>
          <a:p>
            <a:pPr lvl="0">
              <a:lnSpc>
                <a:spcPct val="70000"/>
              </a:lnSpc>
            </a:pPr>
            <a:r>
              <a:rPr lang="en-GB" sz="2200" b="1"/>
              <a:t>Teleology factor : </a:t>
            </a:r>
            <a:r>
              <a:rPr lang="en-GB" sz="2200"/>
              <a:t>by creating of using teleology in a place of work so that people can buy or shopping on line .</a:t>
            </a:r>
          </a:p>
          <a:p>
            <a:pPr lvl="0">
              <a:lnSpc>
                <a:spcPct val="70000"/>
              </a:lnSpc>
            </a:pPr>
            <a:r>
              <a:rPr lang="en-GB" sz="2200" b="1"/>
              <a:t>Legal: </a:t>
            </a:r>
            <a:r>
              <a:rPr lang="en-GB" sz="2200"/>
              <a:t> government law , such as discrimination law ,health and safety ,employment law. The origination needs to know all this law if not it will affect the organisation and the employed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FBF71-4240-436A-AE7B-B899423EB490}"/>
              </a:ext>
            </a:extLst>
          </p:cNvPr>
          <p:cNvSpPr txBox="1">
            <a:spLocks noGrp="1"/>
          </p:cNvSpPr>
          <p:nvPr>
            <p:ph type="title"/>
          </p:nvPr>
        </p:nvSpPr>
        <p:spPr/>
        <p:txBody>
          <a:bodyPr/>
          <a:lstStyle/>
          <a:p>
            <a:pPr lvl="0"/>
            <a:r>
              <a:rPr lang="en-GB"/>
              <a:t>Solution </a:t>
            </a:r>
          </a:p>
        </p:txBody>
      </p:sp>
      <p:sp>
        <p:nvSpPr>
          <p:cNvPr id="3" name="Content Placeholder 2">
            <a:extLst>
              <a:ext uri="{FF2B5EF4-FFF2-40B4-BE49-F238E27FC236}">
                <a16:creationId xmlns:a16="http://schemas.microsoft.com/office/drawing/2014/main" id="{2E160D8A-738D-4DD9-BFFF-9F5155925F60}"/>
              </a:ext>
            </a:extLst>
          </p:cNvPr>
          <p:cNvSpPr txBox="1">
            <a:spLocks noGrp="1"/>
          </p:cNvSpPr>
          <p:nvPr>
            <p:ph idx="1"/>
          </p:nvPr>
        </p:nvSpPr>
        <p:spPr/>
        <p:txBody>
          <a:bodyPr/>
          <a:lstStyle/>
          <a:p>
            <a:pPr marL="0" lvl="0" indent="0">
              <a:lnSpc>
                <a:spcPct val="70000"/>
              </a:lnSpc>
              <a:buNone/>
            </a:pPr>
            <a:endParaRPr lang="en-GB" sz="2400"/>
          </a:p>
          <a:p>
            <a:pPr marL="0" lvl="0" indent="0">
              <a:lnSpc>
                <a:spcPct val="70000"/>
              </a:lnSpc>
              <a:buNone/>
            </a:pPr>
            <a:r>
              <a:rPr lang="en-GB" sz="2400"/>
              <a:t>1.Organisation should </a:t>
            </a:r>
            <a:r>
              <a:rPr lang="en-GB" sz="2400" b="1"/>
              <a:t>employed more staffs</a:t>
            </a:r>
            <a:r>
              <a:rPr lang="en-GB" sz="2400"/>
              <a:t>; This will allow staffs to share the job and if possible give each employee their different role  this will reduce the stress instead of few people do the job .</a:t>
            </a:r>
          </a:p>
          <a:p>
            <a:pPr marL="0" lvl="0" indent="0">
              <a:lnSpc>
                <a:spcPct val="70000"/>
              </a:lnSpc>
              <a:buNone/>
            </a:pPr>
            <a:endParaRPr lang="en-GB" sz="2400"/>
          </a:p>
          <a:p>
            <a:pPr marL="0" lvl="0" indent="0">
              <a:lnSpc>
                <a:spcPct val="70000"/>
              </a:lnSpc>
              <a:buNone/>
            </a:pPr>
            <a:r>
              <a:rPr lang="en-GB" sz="2400"/>
              <a:t>2  Organisation should give  </a:t>
            </a:r>
            <a:r>
              <a:rPr lang="en-GB" sz="2400" b="1"/>
              <a:t>staffs regular break </a:t>
            </a:r>
            <a:r>
              <a:rPr lang="en-GB" sz="2400"/>
              <a:t>– this will helps staffs to regain and refresh   their Strengths to continue their work. Such taking to friends  on phone .</a:t>
            </a:r>
          </a:p>
          <a:p>
            <a:pPr lvl="0">
              <a:lnSpc>
                <a:spcPct val="70000"/>
              </a:lnSpc>
            </a:pPr>
            <a:endParaRPr lang="en-GB" sz="2400"/>
          </a:p>
          <a:p>
            <a:pPr lvl="0">
              <a:lnSpc>
                <a:spcPct val="70000"/>
              </a:lnSpc>
            </a:pPr>
            <a:endParaRPr lang="en-GB" sz="2400"/>
          </a:p>
          <a:p>
            <a:pPr marL="0" lvl="0" indent="0">
              <a:lnSpc>
                <a:spcPct val="70000"/>
              </a:lnSpc>
              <a:buNone/>
            </a:pPr>
            <a:r>
              <a:rPr lang="en-GB" sz="2400"/>
              <a:t>3 .</a:t>
            </a:r>
            <a:r>
              <a:rPr lang="en-GB" sz="2400" b="1"/>
              <a:t>Flexible hours </a:t>
            </a:r>
            <a:r>
              <a:rPr lang="en-GB" sz="2400"/>
              <a:t>to staffs instead of long hours . The employee should be giving flexible hours because they will able to attend to their family needs on time and they will have time for other things and also help the staff Mental health </a:t>
            </a:r>
          </a:p>
          <a:p>
            <a:pPr lvl="0">
              <a:lnSpc>
                <a:spcPct val="70000"/>
              </a:lnSpc>
            </a:pPr>
            <a:endParaRPr lang="en-GB" sz="2400"/>
          </a:p>
          <a:p>
            <a:pPr marL="0" lvl="0" indent="0">
              <a:lnSpc>
                <a:spcPct val="70000"/>
              </a:lnSpc>
              <a:buNone/>
            </a:pPr>
            <a:endParaRPr lang="en-GB" sz="2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6AB0-105A-495C-82EF-3031E92F1E56}"/>
              </a:ext>
            </a:extLst>
          </p:cNvPr>
          <p:cNvSpPr txBox="1">
            <a:spLocks noGrp="1"/>
          </p:cNvSpPr>
          <p:nvPr>
            <p:ph type="title"/>
          </p:nvPr>
        </p:nvSpPr>
        <p:spPr/>
        <p:txBody>
          <a:bodyPr/>
          <a:lstStyle/>
          <a:p>
            <a:pPr lvl="0"/>
            <a:r>
              <a:rPr lang="en-GB"/>
              <a:t>USING PLUE ,MINUSAND INTERESTING </a:t>
            </a:r>
          </a:p>
        </p:txBody>
      </p:sp>
      <p:sp>
        <p:nvSpPr>
          <p:cNvPr id="3" name="Content Placeholder 2">
            <a:extLst>
              <a:ext uri="{FF2B5EF4-FFF2-40B4-BE49-F238E27FC236}">
                <a16:creationId xmlns:a16="http://schemas.microsoft.com/office/drawing/2014/main" id="{B1606984-3988-4487-BDCA-5F20FC8D162E}"/>
              </a:ext>
            </a:extLst>
          </p:cNvPr>
          <p:cNvSpPr txBox="1">
            <a:spLocks noGrp="1"/>
          </p:cNvSpPr>
          <p:nvPr>
            <p:ph idx="1"/>
          </p:nvPr>
        </p:nvSpPr>
        <p:spPr>
          <a:xfrm>
            <a:off x="954158" y="1212576"/>
            <a:ext cx="10599212" cy="6848060"/>
          </a:xfrm>
        </p:spPr>
        <p:txBody>
          <a:bodyPr/>
          <a:lstStyle/>
          <a:p>
            <a:pPr marL="0" lvl="0" indent="0">
              <a:buNone/>
            </a:pPr>
            <a:r>
              <a:rPr lang="en-GB"/>
              <a:t>USING PIM DESCION  it help to brain storming decision making and significant  thinking. that is weighting the pro and cons of decision my rate will between 1to 10</a:t>
            </a:r>
          </a:p>
          <a:p>
            <a:pPr marL="0" lvl="0" indent="0">
              <a:buNone/>
            </a:pPr>
            <a:r>
              <a:rPr lang="en-GB"/>
              <a:t> </a:t>
            </a:r>
          </a:p>
        </p:txBody>
      </p:sp>
      <p:graphicFrame>
        <p:nvGraphicFramePr>
          <p:cNvPr id="4" name="Table 8">
            <a:extLst>
              <a:ext uri="{FF2B5EF4-FFF2-40B4-BE49-F238E27FC236}">
                <a16:creationId xmlns:a16="http://schemas.microsoft.com/office/drawing/2014/main" id="{9F90125B-02CD-4500-B105-501620E2B27B}"/>
              </a:ext>
            </a:extLst>
          </p:cNvPr>
          <p:cNvGraphicFramePr>
            <a:graphicFrameLocks noGrp="1"/>
          </p:cNvGraphicFramePr>
          <p:nvPr/>
        </p:nvGraphicFramePr>
        <p:xfrm>
          <a:off x="2902854" y="2345637"/>
          <a:ext cx="7881259" cy="5902250"/>
        </p:xfrm>
        <a:graphic>
          <a:graphicData uri="http://schemas.openxmlformats.org/drawingml/2006/table">
            <a:tbl>
              <a:tblPr firstRow="1" bandRow="1">
                <a:effectLst/>
                <a:tableStyleId>{5C22544A-7EE6-4342-B048-85BDC9FD1C3A}</a:tableStyleId>
              </a:tblPr>
              <a:tblGrid>
                <a:gridCol w="1970312">
                  <a:extLst>
                    <a:ext uri="{9D8B030D-6E8A-4147-A177-3AD203B41FA5}">
                      <a16:colId xmlns:a16="http://schemas.microsoft.com/office/drawing/2014/main" val="3472374458"/>
                    </a:ext>
                  </a:extLst>
                </a:gridCol>
                <a:gridCol w="1970312">
                  <a:extLst>
                    <a:ext uri="{9D8B030D-6E8A-4147-A177-3AD203B41FA5}">
                      <a16:colId xmlns:a16="http://schemas.microsoft.com/office/drawing/2014/main" val="1566310970"/>
                    </a:ext>
                  </a:extLst>
                </a:gridCol>
                <a:gridCol w="1970312">
                  <a:extLst>
                    <a:ext uri="{9D8B030D-6E8A-4147-A177-3AD203B41FA5}">
                      <a16:colId xmlns:a16="http://schemas.microsoft.com/office/drawing/2014/main" val="3210769755"/>
                    </a:ext>
                  </a:extLst>
                </a:gridCol>
                <a:gridCol w="1970312">
                  <a:extLst>
                    <a:ext uri="{9D8B030D-6E8A-4147-A177-3AD203B41FA5}">
                      <a16:colId xmlns:a16="http://schemas.microsoft.com/office/drawing/2014/main" val="3116301266"/>
                    </a:ext>
                  </a:extLst>
                </a:gridCol>
              </a:tblGrid>
              <a:tr h="978874">
                <a:tc>
                  <a:txBody>
                    <a:bodyPr/>
                    <a:lstStyle/>
                    <a:p>
                      <a:pPr lvl="0"/>
                      <a:r>
                        <a:rPr lang="en-GB"/>
                        <a:t>   pulse</a:t>
                      </a:r>
                    </a:p>
                  </a:txBody>
                  <a:tcPr/>
                </a:tc>
                <a:tc>
                  <a:txBody>
                    <a:bodyPr/>
                    <a:lstStyle/>
                    <a:p>
                      <a:pPr lvl="0"/>
                      <a:r>
                        <a:rPr lang="en-GB"/>
                        <a:t>minus</a:t>
                      </a:r>
                    </a:p>
                  </a:txBody>
                  <a:tcPr/>
                </a:tc>
                <a:tc>
                  <a:txBody>
                    <a:bodyPr/>
                    <a:lstStyle/>
                    <a:p>
                      <a:pPr lvl="0"/>
                      <a:r>
                        <a:rPr lang="en-GB"/>
                        <a:t>interesting</a:t>
                      </a:r>
                    </a:p>
                  </a:txBody>
                  <a:tcPr/>
                </a:tc>
                <a:tc>
                  <a:txBody>
                    <a:bodyPr/>
                    <a:lstStyle/>
                    <a:p>
                      <a:pPr lvl="0"/>
                      <a:endParaRPr lang="en-GB"/>
                    </a:p>
                  </a:txBody>
                  <a:tcPr/>
                </a:tc>
                <a:extLst>
                  <a:ext uri="{0D108BD9-81ED-4DB2-BD59-A6C34878D82A}">
                    <a16:rowId xmlns:a16="http://schemas.microsoft.com/office/drawing/2014/main" val="1630931358"/>
                  </a:ext>
                </a:extLst>
              </a:tr>
              <a:tr h="662135">
                <a:tc>
                  <a:txBody>
                    <a:bodyPr/>
                    <a:lstStyle/>
                    <a:p>
                      <a:pPr lvl="0"/>
                      <a:r>
                        <a:rPr lang="en-GB"/>
                        <a:t>Employed more staff+8</a:t>
                      </a:r>
                    </a:p>
                  </a:txBody>
                  <a:tcPr/>
                </a:tc>
                <a:tc>
                  <a:txBody>
                    <a:bodyPr/>
                    <a:lstStyle/>
                    <a:p>
                      <a:pPr lvl="0"/>
                      <a:r>
                        <a:rPr lang="en-GB"/>
                        <a:t>Organisation will pay more money or more time in training new staff_6</a:t>
                      </a:r>
                    </a:p>
                  </a:txBody>
                  <a:tcPr/>
                </a:tc>
                <a:tc>
                  <a:txBody>
                    <a:bodyPr/>
                    <a:lstStyle/>
                    <a:p>
                      <a:pPr lvl="0"/>
                      <a:r>
                        <a:rPr lang="en-GB"/>
                        <a:t>Share the job and more staff to do the job+6</a:t>
                      </a:r>
                    </a:p>
                  </a:txBody>
                  <a:tcPr/>
                </a:tc>
                <a:tc>
                  <a:txBody>
                    <a:bodyPr/>
                    <a:lstStyle/>
                    <a:p>
                      <a:pPr lvl="0"/>
                      <a:endParaRPr lang="en-GB"/>
                    </a:p>
                  </a:txBody>
                  <a:tcPr/>
                </a:tc>
                <a:extLst>
                  <a:ext uri="{0D108BD9-81ED-4DB2-BD59-A6C34878D82A}">
                    <a16:rowId xmlns:a16="http://schemas.microsoft.com/office/drawing/2014/main" val="2907275461"/>
                  </a:ext>
                </a:extLst>
              </a:tr>
              <a:tr h="662135">
                <a:tc>
                  <a:txBody>
                    <a:bodyPr/>
                    <a:lstStyle/>
                    <a:p>
                      <a:pPr lvl="0"/>
                      <a:r>
                        <a:rPr lang="en-GB"/>
                        <a:t>Regular break for staff +9</a:t>
                      </a:r>
                    </a:p>
                  </a:txBody>
                  <a:tcPr/>
                </a:tc>
                <a:tc>
                  <a:txBody>
                    <a:bodyPr/>
                    <a:lstStyle/>
                    <a:p>
                      <a:pPr lvl="0"/>
                      <a:r>
                        <a:rPr lang="en-GB"/>
                        <a:t> less productivity _6</a:t>
                      </a:r>
                    </a:p>
                  </a:txBody>
                  <a:tcPr/>
                </a:tc>
                <a:tc>
                  <a:txBody>
                    <a:bodyPr/>
                    <a:lstStyle/>
                    <a:p>
                      <a:pPr lvl="0"/>
                      <a:r>
                        <a:rPr lang="en-GB"/>
                        <a:t>Able to relax  +9</a:t>
                      </a:r>
                    </a:p>
                  </a:txBody>
                  <a:tcPr/>
                </a:tc>
                <a:tc>
                  <a:txBody>
                    <a:bodyPr/>
                    <a:lstStyle/>
                    <a:p>
                      <a:pPr lvl="0"/>
                      <a:endParaRPr lang="en-GB"/>
                    </a:p>
                  </a:txBody>
                  <a:tcPr/>
                </a:tc>
                <a:extLst>
                  <a:ext uri="{0D108BD9-81ED-4DB2-BD59-A6C34878D82A}">
                    <a16:rowId xmlns:a16="http://schemas.microsoft.com/office/drawing/2014/main" val="1769356501"/>
                  </a:ext>
                </a:extLst>
              </a:tr>
              <a:tr h="421657">
                <a:tc>
                  <a:txBody>
                    <a:bodyPr/>
                    <a:lstStyle/>
                    <a:p>
                      <a:pPr lvl="0"/>
                      <a:r>
                        <a:rPr lang="en-GB"/>
                        <a:t>Flexible hours +9</a:t>
                      </a:r>
                    </a:p>
                  </a:txBody>
                  <a:tcPr/>
                </a:tc>
                <a:tc>
                  <a:txBody>
                    <a:bodyPr/>
                    <a:lstStyle/>
                    <a:p>
                      <a:pPr lvl="0"/>
                      <a:r>
                        <a:rPr lang="en-GB"/>
                        <a:t>Low wages/unemployment_5</a:t>
                      </a:r>
                    </a:p>
                  </a:txBody>
                  <a:tcPr/>
                </a:tc>
                <a:tc>
                  <a:txBody>
                    <a:bodyPr/>
                    <a:lstStyle/>
                    <a:p>
                      <a:pPr lvl="0"/>
                      <a:r>
                        <a:rPr lang="en-GB"/>
                        <a:t>Not able to go on holiday _9</a:t>
                      </a:r>
                    </a:p>
                  </a:txBody>
                  <a:tcPr/>
                </a:tc>
                <a:tc>
                  <a:txBody>
                    <a:bodyPr/>
                    <a:lstStyle/>
                    <a:p>
                      <a:pPr lvl="0"/>
                      <a:endParaRPr lang="en-GB"/>
                    </a:p>
                  </a:txBody>
                  <a:tcPr/>
                </a:tc>
                <a:extLst>
                  <a:ext uri="{0D108BD9-81ED-4DB2-BD59-A6C34878D82A}">
                    <a16:rowId xmlns:a16="http://schemas.microsoft.com/office/drawing/2014/main" val="456204126"/>
                  </a:ext>
                </a:extLst>
              </a:tr>
              <a:tr h="662135">
                <a:tc>
                  <a:txBody>
                    <a:bodyPr/>
                    <a:lstStyle/>
                    <a:p>
                      <a:pPr lvl="0"/>
                      <a:r>
                        <a:rPr lang="en-GB"/>
                        <a:t>Total is =+26</a:t>
                      </a:r>
                    </a:p>
                  </a:txBody>
                  <a:tcPr/>
                </a:tc>
                <a:tc>
                  <a:txBody>
                    <a:bodyPr/>
                    <a:lstStyle/>
                    <a:p>
                      <a:pPr lvl="0"/>
                      <a:r>
                        <a:rPr lang="en-GB"/>
                        <a:t>Total =_5</a:t>
                      </a:r>
                    </a:p>
                  </a:txBody>
                  <a:tcPr/>
                </a:tc>
                <a:tc>
                  <a:txBody>
                    <a:bodyPr/>
                    <a:lstStyle/>
                    <a:p>
                      <a:pPr lvl="0"/>
                      <a:r>
                        <a:rPr lang="en-GB"/>
                        <a:t>Total=_6</a:t>
                      </a:r>
                    </a:p>
                  </a:txBody>
                  <a:tcPr/>
                </a:tc>
                <a:tc>
                  <a:txBody>
                    <a:bodyPr/>
                    <a:lstStyle/>
                    <a:p>
                      <a:pPr lvl="0"/>
                      <a:endParaRPr lang="en-GB"/>
                    </a:p>
                  </a:txBody>
                  <a:tcPr/>
                </a:tc>
                <a:extLst>
                  <a:ext uri="{0D108BD9-81ED-4DB2-BD59-A6C34878D82A}">
                    <a16:rowId xmlns:a16="http://schemas.microsoft.com/office/drawing/2014/main" val="3319496669"/>
                  </a:ext>
                </a:extLst>
              </a:tr>
              <a:tr h="421657">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2326002492"/>
                  </a:ext>
                </a:extLst>
              </a:tr>
              <a:tr h="421657">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304191709"/>
                  </a:ext>
                </a:extLst>
              </a:tr>
              <a:tr h="378360">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1856079632"/>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4D69581F-C406-480C-B143-5188F68648CD}"/>
              </a:ext>
            </a:extLst>
          </p:cNvPr>
          <p:cNvSpPr txBox="1">
            <a:spLocks noGrp="1"/>
          </p:cNvSpPr>
          <p:nvPr>
            <p:ph type="title"/>
          </p:nvPr>
        </p:nvSpPr>
        <p:spPr/>
        <p:txBody>
          <a:bodyPr/>
          <a:lstStyle/>
          <a:p>
            <a:pPr lvl="0"/>
            <a:r>
              <a:rPr lang="en-GB"/>
              <a:t>Result from the pro and cons</a:t>
            </a:r>
          </a:p>
        </p:txBody>
      </p:sp>
      <p:sp>
        <p:nvSpPr>
          <p:cNvPr id="3" name="Vertical Text Placeholder 2">
            <a:extLst>
              <a:ext uri="{FF2B5EF4-FFF2-40B4-BE49-F238E27FC236}">
                <a16:creationId xmlns:a16="http://schemas.microsoft.com/office/drawing/2014/main" id="{C567484F-6FA3-45FB-AF02-AE207A192531}"/>
              </a:ext>
            </a:extLst>
          </p:cNvPr>
          <p:cNvSpPr txBox="1">
            <a:spLocks noGrp="1"/>
          </p:cNvSpPr>
          <p:nvPr>
            <p:ph idx="1"/>
          </p:nvPr>
        </p:nvSpPr>
        <p:spPr/>
        <p:txBody>
          <a:bodyPr/>
          <a:lstStyle/>
          <a:p>
            <a:pPr lvl="0"/>
            <a:r>
              <a:rPr lang="en-GB"/>
              <a:t>Pule is=+26</a:t>
            </a:r>
          </a:p>
          <a:p>
            <a:pPr lvl="0"/>
            <a:r>
              <a:rPr lang="en-GB"/>
              <a:t>Minus =_5</a:t>
            </a:r>
          </a:p>
          <a:p>
            <a:pPr lvl="0"/>
            <a:r>
              <a:rPr lang="en-GB"/>
              <a:t>Interesting=-6</a:t>
            </a:r>
          </a:p>
        </p:txBody>
      </p:sp>
      <p:sp>
        <p:nvSpPr>
          <p:cNvPr id="4" name="Rectangle 2">
            <a:extLst>
              <a:ext uri="{FF2B5EF4-FFF2-40B4-BE49-F238E27FC236}">
                <a16:creationId xmlns:a16="http://schemas.microsoft.com/office/drawing/2014/main" id="{4EE98F2B-BBE9-4815-BAE3-6E3C560FE023}"/>
              </a:ext>
            </a:extLst>
          </p:cNvPr>
          <p:cNvSpPr/>
          <p:nvPr/>
        </p:nvSpPr>
        <p:spPr>
          <a:xfrm>
            <a:off x="0" y="0"/>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3">
            <a:extLst>
              <a:ext uri="{FF2B5EF4-FFF2-40B4-BE49-F238E27FC236}">
                <a16:creationId xmlns:a16="http://schemas.microsoft.com/office/drawing/2014/main" id="{1A6C1B9C-93C4-4D7F-9B30-1941705A40AF}"/>
              </a:ext>
            </a:extLst>
          </p:cNvPr>
          <p:cNvSpPr/>
          <p:nvPr/>
        </p:nvSpPr>
        <p:spPr>
          <a:xfrm>
            <a:off x="0" y="457200"/>
            <a:ext cx="12191996" cy="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5">
            <a:extLst>
              <a:ext uri="{FF2B5EF4-FFF2-40B4-BE49-F238E27FC236}">
                <a16:creationId xmlns:a16="http://schemas.microsoft.com/office/drawing/2014/main" id="{FF7EE1C8-141B-431E-AFFD-385391DAFF28}"/>
              </a:ext>
            </a:extLst>
          </p:cNvPr>
          <p:cNvSpPr/>
          <p:nvPr/>
        </p:nvSpPr>
        <p:spPr>
          <a:xfrm>
            <a:off x="152403" y="152403"/>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Rectangle 6">
            <a:extLst>
              <a:ext uri="{FF2B5EF4-FFF2-40B4-BE49-F238E27FC236}">
                <a16:creationId xmlns:a16="http://schemas.microsoft.com/office/drawing/2014/main" id="{FE9804A2-5AA1-4450-BE2B-371A74C6C57B}"/>
              </a:ext>
            </a:extLst>
          </p:cNvPr>
          <p:cNvSpPr/>
          <p:nvPr/>
        </p:nvSpPr>
        <p:spPr>
          <a:xfrm>
            <a:off x="152403" y="609603"/>
            <a:ext cx="12191996" cy="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9">
            <a:extLst>
              <a:ext uri="{FF2B5EF4-FFF2-40B4-BE49-F238E27FC236}">
                <a16:creationId xmlns:a16="http://schemas.microsoft.com/office/drawing/2014/main" id="{F0AE1034-2172-43DD-BCA7-A0D58B6DB73C}"/>
              </a:ext>
            </a:extLst>
          </p:cNvPr>
          <p:cNvSpPr/>
          <p:nvPr/>
        </p:nvSpPr>
        <p:spPr>
          <a:xfrm>
            <a:off x="304796" y="761996"/>
            <a:ext cx="12191996" cy="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363A9-D656-4A76-ADF8-386BCED24544}"/>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1DF7EC-9331-4263-BBCF-0B5B61E431FE}"/>
              </a:ext>
            </a:extLst>
          </p:cNvPr>
          <p:cNvSpPr txBox="1">
            <a:spLocks noGrp="1"/>
          </p:cNvSpPr>
          <p:nvPr>
            <p:ph idx="1"/>
          </p:nvPr>
        </p:nvSpPr>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3A55B-D327-449C-9445-722F19FF9DB4}"/>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3EC8BC-D812-4673-AE86-B9E4505CB4E4}"/>
              </a:ext>
            </a:extLst>
          </p:cNvPr>
          <p:cNvSpPr txBox="1">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18692</TotalTime>
  <Words>695</Words>
  <Application>Microsoft Office PowerPoint</Application>
  <PresentationFormat>Widescreen</PresentationFormat>
  <Paragraphs>104</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Presentation on problem solving and decision making united kingdom </vt:lpstr>
      <vt:lpstr>Nature and impact of the of the workload stress on  uk employee   </vt:lpstr>
      <vt:lpstr>Understanding the causes of the problem</vt:lpstr>
      <vt:lpstr>  Using this diagram help to identify root  the problem by brainstorming .</vt:lpstr>
      <vt:lpstr>Identifying possible solution from the fish born </vt:lpstr>
      <vt:lpstr>External factors that affect the organisation</vt:lpstr>
      <vt:lpstr>Solution </vt:lpstr>
      <vt:lpstr>USING PLUE ,MINUSAND INTERESTING </vt:lpstr>
      <vt:lpstr>Result from the pro and cons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work  stress in the uk</dc:title>
  <dc:creator>Olajumoke Olaide</dc:creator>
  <cp:lastModifiedBy>Olajumoke Olaide Owolawase (2026205)</cp:lastModifiedBy>
  <cp:revision>72</cp:revision>
  <cp:lastPrinted>2021-11-08T00:28:07Z</cp:lastPrinted>
  <dcterms:created xsi:type="dcterms:W3CDTF">2021-10-15T11:22:41Z</dcterms:created>
  <dcterms:modified xsi:type="dcterms:W3CDTF">2021-11-09T13:30:19Z</dcterms:modified>
</cp:coreProperties>
</file>