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023" autoAdjust="0"/>
  </p:normalViewPr>
  <p:slideViewPr>
    <p:cSldViewPr>
      <p:cViewPr varScale="1">
        <p:scale>
          <a:sx n="68" d="100"/>
          <a:sy n="68" d="100"/>
        </p:scale>
        <p:origin x="1446"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9AFE1DF-3D1D-4EBB-B289-639F982D15E6}" type="datetimeFigureOut">
              <a:rPr lang="en-US" smtClean="0"/>
              <a:t>3/13/2023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49186A5-7743-4395-ACD3-586132FF59D2}" type="slidenum">
              <a:rPr lang="en-US" smtClean="0"/>
              <a:t>‹#›</a:t>
            </a:fld>
            <a:endParaRPr lang="en-US"/>
          </a:p>
        </p:txBody>
      </p:sp>
    </p:spTree>
    <p:extLst>
      <p:ext uri="{BB962C8B-B14F-4D97-AF65-F5344CB8AC3E}">
        <p14:creationId xmlns:p14="http://schemas.microsoft.com/office/powerpoint/2010/main" val="118326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www.iastatedigitalpress.com/itaa/article/13537/galley/14098/download/" TargetMode="External" /><Relationship Id="rId3" Type="http://schemas.openxmlformats.org/officeDocument/2006/relationships/hyperlink" Target="https://www.researchgate.net/profile/Anoop-Saxena-7/publication/366275011_Changing_Paradigm_in_Commerce_and_Management_Practices/links/639a0dec484e65005b0cbc9b/Changing-Paradigm-in-Commerce-and-Management-Practices.pdf" TargetMode="External" /><Relationship Id="rId7" Type="http://schemas.openxmlformats.org/officeDocument/2006/relationships/hyperlink" Target="https://irep.ntu.ac.uk/id/eprint/34228/1/11676_Oxborrow.pdf" TargetMode="External" /><Relationship Id="rId2" Type="http://schemas.openxmlformats.org/officeDocument/2006/relationships/slide" Target="../slides/slide11.xml" /><Relationship Id="rId1" Type="http://schemas.openxmlformats.org/officeDocument/2006/relationships/notesMaster" Target="../notesMasters/notesMaster1.xml" /><Relationship Id="rId6" Type="http://schemas.openxmlformats.org/officeDocument/2006/relationships/hyperlink" Target="https://www.inderscienceonline.com/doi/abs/10.1504/IJFIP.2020.111221" TargetMode="External" /><Relationship Id="rId5" Type="http://schemas.openxmlformats.org/officeDocument/2006/relationships/hyperlink" Target="https://rgs-ibg.onlinelibrary.wiley.com/doi/pdf/10.1111/geoj.12366" TargetMode="External" /><Relationship Id="rId10" Type="http://schemas.openxmlformats.org/officeDocument/2006/relationships/hyperlink" Target="https://www.emerald.com/insight/content/doi/10.1108/APJML-03-2021-0189/full/html" TargetMode="External" /><Relationship Id="rId4" Type="http://schemas.openxmlformats.org/officeDocument/2006/relationships/hyperlink" Target="https://onlinelibrary.wiley.com/doi/abs/10.1002/ijfe.2298" TargetMode="External" /><Relationship Id="rId9" Type="http://schemas.openxmlformats.org/officeDocument/2006/relationships/hyperlink" Target="https://www.researchgate.net/profile/Ruth-Endam-Mbah/publication/359512955_Russian-Ukraine_2022_War_A_Review_of_the_Economic_Impact_of_Russian-Ukraine_Crisis_on_the_USA/links/6241fcdd21077329f2dd2c3d/Russian-Ukraine-2022-War-A-Review-of-the-Economic-Impact-of-Russian-Ukraine-Crisis-on-the-USA.pdf" TargetMode="Externa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this report, the nature of the concerns and the impact of the problems faced by T M Lewin such as supply chain concerns, inflation, and the cost of living crisis is discussed and explored. In addition to this, external concerns driving these concerns such as cost increase and consumer behavior are elaborated. Moreover, an evaluation of the cause and effect of the concerns is explored along with an evaluation of solutions to these concerns.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2</a:t>
            </a:fld>
            <a:endParaRPr lang="en-US"/>
          </a:p>
        </p:txBody>
      </p:sp>
    </p:spTree>
    <p:extLst>
      <p:ext uri="{BB962C8B-B14F-4D97-AF65-F5344CB8AC3E}">
        <p14:creationId xmlns:p14="http://schemas.microsoft.com/office/powerpoint/2010/main" val="3242299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main problems faced by T M Lewin are the high variation in consumer demand, lack of adaptability allowing for rapid reaction to changes, and meeting expectations of consumers in the marketplace. Lack of staff has slowed down and has prevented companies like T M Lewin from making and delivering services and goods which had a knock-on impact further down the supply chain. The retail industry which T M Lewin belongs to after the pandemic has exacerbated shortages of staff for reasons such as Brexit and pandemic restrictions.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3</a:t>
            </a:fld>
            <a:endParaRPr lang="en-US"/>
          </a:p>
        </p:txBody>
      </p:sp>
    </p:spTree>
    <p:extLst>
      <p:ext uri="{BB962C8B-B14F-4D97-AF65-F5344CB8AC3E}">
        <p14:creationId xmlns:p14="http://schemas.microsoft.com/office/powerpoint/2010/main" val="3734142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price increase in global commodities, the weakness of the pound, and the increasing costs of labour have resulted in an increase in input prices. For example, T M Lewin has been affected by an increase in the price of cotton over the past 6 months during and after the pandemic.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Cost of living crisis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As mentioned by Kim and Kim (2022, p. 160), the yearly rate of inflation increased to 11.1% in 2022, a high of 41 years, which has adversely affected the affordability of services and goods for households. The retail industry in the UK has failed to take advantage of the boost offered by post-lockdown activity as high energy price bills and the crisis in the cost of living have forced households in the UK to cut down on spending. For example, the fall in disposable incomes has affected consumer spending on clothing at T M Lewin. The pressures of costs that are driven by higher rents, online shopping, and increasing parking costs have been contributing to the cost of living crisis.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4</a:t>
            </a:fld>
            <a:endParaRPr lang="en-US"/>
          </a:p>
        </p:txBody>
      </p:sp>
    </p:spTree>
    <p:extLst>
      <p:ext uri="{BB962C8B-B14F-4D97-AF65-F5344CB8AC3E}">
        <p14:creationId xmlns:p14="http://schemas.microsoft.com/office/powerpoint/2010/main" val="3648317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 total of 49 jobs are vulnerable at present in addition to 600 jobs that were eliminated through the shutting of stores as part of the administration of pre-pack nature (tmlewin.co.uk). In addition to this, the Covid-19 pandemic has brought insecurity and financial uncertainty in the clothing industry as spending on clothing declined. Sales of T M Lewin have declined sharply due to restrictions in travel, social distancing measures, and consumers resorting to cuts in the budget.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Supply chain concerns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As per </a:t>
            </a:r>
            <a:r>
              <a:rPr lang="en-GB" sz="1200" kern="1200" dirty="0" err="1">
                <a:solidFill>
                  <a:schemeClr val="tx1"/>
                </a:solidFill>
                <a:latin typeface="+mn-lt"/>
                <a:ea typeface="+mn-ea"/>
                <a:cs typeface="+mn-cs"/>
              </a:rPr>
              <a:t>Muthu</a:t>
            </a:r>
            <a:r>
              <a:rPr lang="en-GB" sz="1200" kern="1200" dirty="0">
                <a:solidFill>
                  <a:schemeClr val="tx1"/>
                </a:solidFill>
                <a:latin typeface="+mn-lt"/>
                <a:ea typeface="+mn-ea"/>
                <a:cs typeface="+mn-cs"/>
              </a:rPr>
              <a:t> (2020), the issues of the supply chain faced by T M Lewin have been exacerbated due to inflation and increase in energy costs. The inflation has put a dent into the affordability of clothing assets as well as services and goods for households in the UK. The price of cotton has suffered a sharp decline but there is no demand. The inventory accumulation happening downstream has undulated through the supply chain and has produced imbalances between the demand and supply.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5</a:t>
            </a:fld>
            <a:endParaRPr lang="en-US"/>
          </a:p>
        </p:txBody>
      </p:sp>
    </p:spTree>
    <p:extLst>
      <p:ext uri="{BB962C8B-B14F-4D97-AF65-F5344CB8AC3E}">
        <p14:creationId xmlns:p14="http://schemas.microsoft.com/office/powerpoint/2010/main" val="12822469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As products at T M Lewin are of good quality but high priced, therefore, in the event of a cost of living crisis these luxury purchases are the items that get negatively affected the most because consumers decline to spend their money on clothing accessories.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6</a:t>
            </a:fld>
            <a:endParaRPr lang="en-US"/>
          </a:p>
        </p:txBody>
      </p:sp>
    </p:spTree>
    <p:extLst>
      <p:ext uri="{BB962C8B-B14F-4D97-AF65-F5344CB8AC3E}">
        <p14:creationId xmlns:p14="http://schemas.microsoft.com/office/powerpoint/2010/main" val="4242326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sz="1200" b="1" kern="1200" dirty="0">
                <a:solidFill>
                  <a:schemeClr val="tx1"/>
                </a:solidFill>
                <a:latin typeface="+mn-lt"/>
                <a:ea typeface="+mn-ea"/>
                <a:cs typeface="+mn-cs"/>
              </a:rPr>
              <a:t>Factors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Description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Impact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Political </a:t>
            </a:r>
            <a:endParaRPr lang="en-US" sz="1200"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Government stability </a:t>
            </a:r>
            <a:endParaRPr lang="en-US" sz="1200" u="none" strike="noStrike"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Brexit </a:t>
            </a:r>
            <a:endParaRPr lang="en-US"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The political stability has impacted constructive clothing companies such as T M Lewin; however, the uncertainty due to Brexit has been a cause for concern as the UK imports clothes worth 10 billion pounds from Europe each year (</a:t>
            </a:r>
            <a:r>
              <a:rPr lang="en-GB" sz="1200" kern="1200" dirty="0" err="1">
                <a:solidFill>
                  <a:schemeClr val="tx1"/>
                </a:solidFill>
                <a:latin typeface="+mn-lt"/>
                <a:ea typeface="+mn-ea"/>
                <a:cs typeface="+mn-cs"/>
              </a:rPr>
              <a:t>Goworek</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2020). Therefore, companies like T M Lewin needs accessibility to trade supplies across the border and uncertainties due to Brexit could be a barrier.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Economical </a:t>
            </a:r>
            <a:endParaRPr lang="en-US" sz="1200"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High inflation </a:t>
            </a:r>
            <a:endParaRPr lang="en-US" sz="1200" u="none" strike="noStrike"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Cost of living </a:t>
            </a:r>
            <a:endParaRPr lang="en-US"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As manufacturing clothes are expensive in the UK, therefore, retailers like T M Lewin operate their manufacturing abroad due to low production cost and affordability. According to </a:t>
            </a:r>
            <a:r>
              <a:rPr lang="en-GB" sz="1200" kern="1200" dirty="0" err="1">
                <a:solidFill>
                  <a:schemeClr val="tx1"/>
                </a:solidFill>
                <a:latin typeface="+mn-lt"/>
                <a:ea typeface="+mn-ea"/>
                <a:cs typeface="+mn-cs"/>
              </a:rPr>
              <a:t>Akhtar</a:t>
            </a:r>
            <a:r>
              <a:rPr lang="en-GB" sz="1200" kern="1200" dirty="0">
                <a:solidFill>
                  <a:schemeClr val="tx1"/>
                </a:solidFill>
                <a:latin typeface="+mn-lt"/>
                <a:ea typeface="+mn-ea"/>
                <a:cs typeface="+mn-cs"/>
              </a:rPr>
              <a:t> and Farooque (2021),  high annual inflation of 11.1% in October in the year 2022 has made the profits of T M Lewin decline in addition to the costs of living crisis in which consumers have curbed their spending on clothing accessories.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Social </a:t>
            </a:r>
            <a:endParaRPr lang="en-US" sz="1200"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Unemployment </a:t>
            </a:r>
            <a:endParaRPr lang="en-US" sz="1200" u="none" strike="noStrike"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Consumer behavior</a:t>
            </a:r>
            <a:endParaRPr lang="en-US"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As mentioned by Pang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(2022), increases in the cost of living, and food and energy prices have negatively affected the clothing retailers like T M Lewin as they are forced to shut stores in order to curb their losses. This has resulted in the loss of 600 jobs during the pandemic and an additional 49 jobs are vulnerable at present. High inflation in addition to high costs of living has made consumers spend less on clothing accessories which as a result has declined profits of clothing retailers like T M Lewin.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Technological </a:t>
            </a:r>
            <a:endParaRPr lang="en-US" sz="1200"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Online shopping </a:t>
            </a:r>
            <a:endParaRPr lang="en-US" sz="1200" u="none" strike="noStrike"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Advance technology </a:t>
            </a:r>
            <a:endParaRPr lang="en-US"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As postulated by Kim and Kim (2022, p. 160), one of the common consequences of the pandemic and the subsequent restrictions it had brought on mobility have resulted in consumers switching to online shopping encounters. Advanced technology has made clothing retailers showcase their clothing products to a huge online audience through AI and Virtual reality.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Legal </a:t>
            </a:r>
            <a:endParaRPr lang="en-US" sz="1200"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Equality act </a:t>
            </a:r>
            <a:endParaRPr lang="en-US" sz="1200" u="none" strike="noStrike"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Employee rights act </a:t>
            </a:r>
            <a:endParaRPr lang="en-US"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The Equality act of 2010 safeguards the UK clothing industry employees from discrimination at the workplace along with the Employee rights act of 1996 safeguarding the rights of the employees from unfair dismissal and terminations.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Environmental </a:t>
            </a:r>
            <a:endParaRPr lang="en-US" sz="1200"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Climate change </a:t>
            </a:r>
            <a:endParaRPr lang="en-US" sz="1200" u="none" strike="noStrike"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Sustainability</a:t>
            </a:r>
            <a:endParaRPr lang="en-US"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The clothing industry is responsible for a considerable amount of greenhouse gases that adversely affect climate change (Brydges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2021). Companies like T M Lewin have concentrated on sustainability concerns by executing green initiatives.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7</a:t>
            </a:fld>
            <a:endParaRPr lang="en-US"/>
          </a:p>
        </p:txBody>
      </p:sp>
    </p:spTree>
    <p:extLst>
      <p:ext uri="{BB962C8B-B14F-4D97-AF65-F5344CB8AC3E}">
        <p14:creationId xmlns:p14="http://schemas.microsoft.com/office/powerpoint/2010/main" val="28631686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kern="1200" dirty="0">
                <a:solidFill>
                  <a:schemeClr val="tx1"/>
                </a:solidFill>
                <a:latin typeface="+mn-lt"/>
                <a:ea typeface="+mn-ea"/>
                <a:cs typeface="+mn-cs"/>
              </a:rPr>
              <a:t>Why were the people panicking about the pandemic situation?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During the pandemic situation, most people felt out of control as well as making it not clear what to do (Al et al., 2022, p. 2784). At that time, most people in the UK experienced stress, anxiety as well as fear. They did not understand what they would do so they bought their necessary items extra and in the market the supply was short. Major issues faced by T M Lewin are the high variation in customer demand as well as lack of adaptability permitting rapid reactions in order to change as well as meeting expectations of customers in the market.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Why did T M Lewin fulfil the demand of customers after the pandemic situation?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It has been found that the high inflation rate is another problem that is faced by the United Kingdom in recent days (</a:t>
            </a:r>
            <a:r>
              <a:rPr lang="en-GB" sz="1200" kern="1200" dirty="0" err="1">
                <a:solidFill>
                  <a:schemeClr val="tx1"/>
                </a:solidFill>
                <a:latin typeface="+mn-lt"/>
                <a:ea typeface="+mn-ea"/>
                <a:cs typeface="+mn-cs"/>
              </a:rPr>
              <a:t>Mbah</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Wasum</a:t>
            </a:r>
            <a:r>
              <a:rPr lang="en-GB" sz="1200" kern="1200" dirty="0">
                <a:solidFill>
                  <a:schemeClr val="tx1"/>
                </a:solidFill>
                <a:latin typeface="+mn-lt"/>
                <a:ea typeface="+mn-ea"/>
                <a:cs typeface="+mn-cs"/>
              </a:rPr>
              <a:t>, 2022, p. 144). It is not possible for T M Lewin to </a:t>
            </a:r>
            <a:r>
              <a:rPr lang="en-GB" sz="1200" kern="1200" dirty="0" err="1">
                <a:solidFill>
                  <a:schemeClr val="tx1"/>
                </a:solidFill>
                <a:latin typeface="+mn-lt"/>
                <a:ea typeface="+mn-ea"/>
                <a:cs typeface="+mn-cs"/>
              </a:rPr>
              <a:t>fulfill</a:t>
            </a:r>
            <a:r>
              <a:rPr lang="en-GB" sz="1200" kern="1200" dirty="0">
                <a:solidFill>
                  <a:schemeClr val="tx1"/>
                </a:solidFill>
                <a:latin typeface="+mn-lt"/>
                <a:ea typeface="+mn-ea"/>
                <a:cs typeface="+mn-cs"/>
              </a:rPr>
              <a:t> the demand of customers because there was not a sufficient supply of the items in a proper way. On the other hand, due to high inflation, the prices enhanced in global commodities, and weaknesses of pounds and this organization have been impacted by an increase in the prices of cotton over the last six months after the Covid.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Why did T M Lewin control the prices of cotton?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Due to low supply as well as high inflation T M Lewin could not control its cotton prices in a proper way. On the other hand, the cost of living crisis is another problem that is faced by the organization in recent times.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Why did the cost of living crisis happen?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Due to the low GDP rate as well as the increased unemployment rate the cost of living crisis happened in the UK and T M Lewin faced lots of issues at that time and it was impossible for them to mitigate this challenge.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8</a:t>
            </a:fld>
            <a:endParaRPr lang="en-US"/>
          </a:p>
        </p:txBody>
      </p:sp>
    </p:spTree>
    <p:extLst>
      <p:ext uri="{BB962C8B-B14F-4D97-AF65-F5344CB8AC3E}">
        <p14:creationId xmlns:p14="http://schemas.microsoft.com/office/powerpoint/2010/main" val="3315059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i="1" kern="1200" dirty="0">
                <a:solidFill>
                  <a:schemeClr val="tx1"/>
                </a:solidFill>
                <a:latin typeface="+mn-lt"/>
                <a:ea typeface="+mn-ea"/>
                <a:cs typeface="+mn-cs"/>
              </a:rPr>
              <a:t>Use SEO in a proper way</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Search engine optimization is widely used by lots of organizations to reach their target customers, it can be said that T M Lewin could use SEO in a proper way to reach their target audiences as well as grow their business in a proper way. SEO would help this business to enhance sales as well as revenue in a systematic way.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9</a:t>
            </a:fld>
            <a:endParaRPr lang="en-US"/>
          </a:p>
        </p:txBody>
      </p:sp>
    </p:spTree>
    <p:extLst>
      <p:ext uri="{BB962C8B-B14F-4D97-AF65-F5344CB8AC3E}">
        <p14:creationId xmlns:p14="http://schemas.microsoft.com/office/powerpoint/2010/main" val="2880215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addition to this, an analysis of the cause and effect utilizing the Fishbone diagram is made along with an evaluation of alternative solutions that could mitigate these concerns.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10</a:t>
            </a:fld>
            <a:endParaRPr lang="en-US"/>
          </a:p>
        </p:txBody>
      </p:sp>
    </p:spTree>
    <p:extLst>
      <p:ext uri="{BB962C8B-B14F-4D97-AF65-F5344CB8AC3E}">
        <p14:creationId xmlns:p14="http://schemas.microsoft.com/office/powerpoint/2010/main" val="37143590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1" kern="1200" dirty="0">
                <a:solidFill>
                  <a:schemeClr val="tx1"/>
                </a:solidFill>
                <a:latin typeface="+mn-lt"/>
                <a:ea typeface="+mn-ea"/>
                <a:cs typeface="+mn-cs"/>
              </a:rPr>
              <a:t>Journals</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Akhtar</a:t>
            </a:r>
            <a:r>
              <a:rPr lang="en-GB" sz="1200" kern="1200" dirty="0">
                <a:solidFill>
                  <a:schemeClr val="tx1"/>
                </a:solidFill>
                <a:latin typeface="+mn-lt"/>
                <a:ea typeface="+mn-ea"/>
                <a:cs typeface="+mn-cs"/>
              </a:rPr>
              <a:t>, M.S.A.D.M. and Farooque, A., 2021 THE IMPACT OF LOCKDOWN AND OPPORTUNITIES OF UNLOCKING IN RETAIL SECTOR DURING THIS PANDEMIC. </a:t>
            </a:r>
            <a:r>
              <a:rPr lang="en-GB" sz="1200" i="1" kern="1200" dirty="0">
                <a:solidFill>
                  <a:schemeClr val="tx1"/>
                </a:solidFill>
                <a:latin typeface="+mn-lt"/>
                <a:ea typeface="+mn-ea"/>
                <a:cs typeface="+mn-cs"/>
              </a:rPr>
              <a:t>Changing Paradigm in Commerce and Management Practices</a:t>
            </a:r>
            <a:r>
              <a:rPr lang="en-GB" sz="1200" kern="1200" dirty="0">
                <a:solidFill>
                  <a:schemeClr val="tx1"/>
                </a:solidFill>
                <a:latin typeface="+mn-lt"/>
                <a:ea typeface="+mn-ea"/>
                <a:cs typeface="+mn-cs"/>
              </a:rPr>
              <a:t>, p.81.</a:t>
            </a:r>
            <a:r>
              <a:rPr lang="en-GB" sz="1200" kern="1200" dirty="0">
                <a:solidFill>
                  <a:schemeClr val="tx1"/>
                </a:solidFill>
                <a:latin typeface="+mn-lt"/>
                <a:ea typeface="+mn-ea"/>
                <a:cs typeface="+mn-cs"/>
                <a:hlinkClick r:id="rId3"/>
              </a:rPr>
              <a:t>https://</a:t>
            </a:r>
            <a:r>
              <a:rPr lang="en-GB" sz="1200" kern="1200" dirty="0" err="1">
                <a:solidFill>
                  <a:schemeClr val="tx1"/>
                </a:solidFill>
                <a:latin typeface="+mn-lt"/>
                <a:ea typeface="+mn-ea"/>
                <a:cs typeface="+mn-cs"/>
                <a:hlinkClick r:id="rId3"/>
              </a:rPr>
              <a:t>www.researchgate.net</a:t>
            </a:r>
            <a:r>
              <a:rPr lang="en-GB" sz="1200" kern="1200" dirty="0">
                <a:solidFill>
                  <a:schemeClr val="tx1"/>
                </a:solidFill>
                <a:latin typeface="+mn-lt"/>
                <a:ea typeface="+mn-ea"/>
                <a:cs typeface="+mn-cs"/>
                <a:hlinkClick r:id="rId3"/>
              </a:rPr>
              <a:t>/profile/Anoop-Saxena-7/publication/366275011_Changing_Paradigm_in_Commerce_and_Management_Practices/links/639a0dec484e65005b0cbc9b/Changing-Paradigm-in-Commerce-and-Management-</a:t>
            </a:r>
            <a:r>
              <a:rPr lang="en-GB" sz="1200" kern="1200" dirty="0" err="1">
                <a:solidFill>
                  <a:schemeClr val="tx1"/>
                </a:solidFill>
                <a:latin typeface="+mn-lt"/>
                <a:ea typeface="+mn-ea"/>
                <a:cs typeface="+mn-cs"/>
                <a:hlinkClick r:id="rId3"/>
              </a:rPr>
              <a:t>Practices.pdf#page</a:t>
            </a:r>
            <a:r>
              <a:rPr lang="en-GB" sz="1200" kern="1200" dirty="0">
                <a:solidFill>
                  <a:schemeClr val="tx1"/>
                </a:solidFill>
                <a:latin typeface="+mn-lt"/>
                <a:ea typeface="+mn-ea"/>
                <a:cs typeface="+mn-cs"/>
                <a:hlinkClick r:id="rId3"/>
              </a:rPr>
              <a:t>=91</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Al‐</a:t>
            </a:r>
            <a:r>
              <a:rPr lang="en-GB" sz="1200" kern="1200" dirty="0" err="1">
                <a:solidFill>
                  <a:schemeClr val="tx1"/>
                </a:solidFill>
                <a:latin typeface="+mn-lt"/>
                <a:ea typeface="+mn-ea"/>
                <a:cs typeface="+mn-cs"/>
              </a:rPr>
              <a:t>Thaqeb</a:t>
            </a:r>
            <a:r>
              <a:rPr lang="en-GB" sz="1200" kern="1200" dirty="0">
                <a:solidFill>
                  <a:schemeClr val="tx1"/>
                </a:solidFill>
                <a:latin typeface="+mn-lt"/>
                <a:ea typeface="+mn-ea"/>
                <a:cs typeface="+mn-cs"/>
              </a:rPr>
              <a:t>, S.A., </a:t>
            </a:r>
            <a:r>
              <a:rPr lang="en-GB" sz="1200" kern="1200" dirty="0" err="1">
                <a:solidFill>
                  <a:schemeClr val="tx1"/>
                </a:solidFill>
                <a:latin typeface="+mn-lt"/>
                <a:ea typeface="+mn-ea"/>
                <a:cs typeface="+mn-cs"/>
              </a:rPr>
              <a:t>Algharabali</a:t>
            </a:r>
            <a:r>
              <a:rPr lang="en-GB" sz="1200" kern="1200" dirty="0">
                <a:solidFill>
                  <a:schemeClr val="tx1"/>
                </a:solidFill>
                <a:latin typeface="+mn-lt"/>
                <a:ea typeface="+mn-ea"/>
                <a:cs typeface="+mn-cs"/>
              </a:rPr>
              <a:t>, B.G. and </a:t>
            </a:r>
            <a:r>
              <a:rPr lang="en-GB" sz="1200" kern="1200" dirty="0" err="1">
                <a:solidFill>
                  <a:schemeClr val="tx1"/>
                </a:solidFill>
                <a:latin typeface="+mn-lt"/>
                <a:ea typeface="+mn-ea"/>
                <a:cs typeface="+mn-cs"/>
              </a:rPr>
              <a:t>Alabdulghafour</a:t>
            </a:r>
            <a:r>
              <a:rPr lang="en-GB" sz="1200" kern="1200" dirty="0">
                <a:solidFill>
                  <a:schemeClr val="tx1"/>
                </a:solidFill>
                <a:latin typeface="+mn-lt"/>
                <a:ea typeface="+mn-ea"/>
                <a:cs typeface="+mn-cs"/>
              </a:rPr>
              <a:t>, K.T., 2022. The pandemic and economic policy uncertainty. </a:t>
            </a:r>
            <a:r>
              <a:rPr lang="en-GB" sz="1200" i="1" kern="1200" dirty="0">
                <a:solidFill>
                  <a:schemeClr val="tx1"/>
                </a:solidFill>
                <a:latin typeface="+mn-lt"/>
                <a:ea typeface="+mn-ea"/>
                <a:cs typeface="+mn-cs"/>
              </a:rPr>
              <a:t>International Journal of Finance &amp; Economics</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27</a:t>
            </a:r>
            <a:r>
              <a:rPr lang="en-GB" sz="1200" kern="1200" dirty="0">
                <a:solidFill>
                  <a:schemeClr val="tx1"/>
                </a:solidFill>
                <a:latin typeface="+mn-lt"/>
                <a:ea typeface="+mn-ea"/>
                <a:cs typeface="+mn-cs"/>
              </a:rPr>
              <a:t>(3), pp.2784-2794.</a:t>
            </a:r>
            <a:r>
              <a:rPr lang="en-GB" sz="1200" kern="1200" dirty="0">
                <a:solidFill>
                  <a:schemeClr val="tx1"/>
                </a:solidFill>
                <a:latin typeface="+mn-lt"/>
                <a:ea typeface="+mn-ea"/>
                <a:cs typeface="+mn-cs"/>
                <a:hlinkClick r:id="rId4"/>
              </a:rPr>
              <a:t>https://</a:t>
            </a:r>
            <a:r>
              <a:rPr lang="en-GB" sz="1200" kern="1200" dirty="0" err="1">
                <a:solidFill>
                  <a:schemeClr val="tx1"/>
                </a:solidFill>
                <a:latin typeface="+mn-lt"/>
                <a:ea typeface="+mn-ea"/>
                <a:cs typeface="+mn-cs"/>
                <a:hlinkClick r:id="rId4"/>
              </a:rPr>
              <a:t>onlinelibrary.wiley.com</a:t>
            </a:r>
            <a:r>
              <a:rPr lang="en-GB" sz="1200" kern="1200" dirty="0">
                <a:solidFill>
                  <a:schemeClr val="tx1"/>
                </a:solidFill>
                <a:latin typeface="+mn-lt"/>
                <a:ea typeface="+mn-ea"/>
                <a:cs typeface="+mn-cs"/>
                <a:hlinkClick r:id="rId4"/>
              </a:rPr>
              <a:t>/</a:t>
            </a:r>
            <a:r>
              <a:rPr lang="en-GB" sz="1200" kern="1200" dirty="0" err="1">
                <a:solidFill>
                  <a:schemeClr val="tx1"/>
                </a:solidFill>
                <a:latin typeface="+mn-lt"/>
                <a:ea typeface="+mn-ea"/>
                <a:cs typeface="+mn-cs"/>
                <a:hlinkClick r:id="rId4"/>
              </a:rPr>
              <a:t>doi</a:t>
            </a:r>
            <a:r>
              <a:rPr lang="en-GB" sz="1200" kern="1200" dirty="0">
                <a:solidFill>
                  <a:schemeClr val="tx1"/>
                </a:solidFill>
                <a:latin typeface="+mn-lt"/>
                <a:ea typeface="+mn-ea"/>
                <a:cs typeface="+mn-cs"/>
                <a:hlinkClick r:id="rId4"/>
              </a:rPr>
              <a:t>/abs/10.1002/ijfe.2298</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Brydges, T., Heinze, L., </a:t>
            </a:r>
            <a:r>
              <a:rPr lang="en-GB" sz="1200" kern="1200" dirty="0" err="1">
                <a:solidFill>
                  <a:schemeClr val="tx1"/>
                </a:solidFill>
                <a:latin typeface="+mn-lt"/>
                <a:ea typeface="+mn-ea"/>
                <a:cs typeface="+mn-cs"/>
              </a:rPr>
              <a:t>Retamal</a:t>
            </a:r>
            <a:r>
              <a:rPr lang="en-GB" sz="1200" kern="1200" dirty="0">
                <a:solidFill>
                  <a:schemeClr val="tx1"/>
                </a:solidFill>
                <a:latin typeface="+mn-lt"/>
                <a:ea typeface="+mn-ea"/>
                <a:cs typeface="+mn-cs"/>
              </a:rPr>
              <a:t>, M. and </a:t>
            </a:r>
            <a:r>
              <a:rPr lang="en-GB" sz="1200" kern="1200" dirty="0" err="1">
                <a:solidFill>
                  <a:schemeClr val="tx1"/>
                </a:solidFill>
                <a:latin typeface="+mn-lt"/>
                <a:ea typeface="+mn-ea"/>
                <a:cs typeface="+mn-cs"/>
              </a:rPr>
              <a:t>Henninger</a:t>
            </a:r>
            <a:r>
              <a:rPr lang="en-GB" sz="1200" kern="1200" dirty="0">
                <a:solidFill>
                  <a:schemeClr val="tx1"/>
                </a:solidFill>
                <a:latin typeface="+mn-lt"/>
                <a:ea typeface="+mn-ea"/>
                <a:cs typeface="+mn-cs"/>
              </a:rPr>
              <a:t>, C.E., 2021. Platforms and the pandemic: A case study of fashion rental platforms during COVID‐19. </a:t>
            </a:r>
            <a:r>
              <a:rPr lang="en-GB" sz="1200" i="1" kern="1200" dirty="0">
                <a:solidFill>
                  <a:schemeClr val="tx1"/>
                </a:solidFill>
                <a:latin typeface="+mn-lt"/>
                <a:ea typeface="+mn-ea"/>
                <a:cs typeface="+mn-cs"/>
              </a:rPr>
              <a:t>The Geographical Journal</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187</a:t>
            </a:r>
            <a:r>
              <a:rPr lang="en-GB" sz="1200" kern="1200" dirty="0">
                <a:solidFill>
                  <a:schemeClr val="tx1"/>
                </a:solidFill>
                <a:latin typeface="+mn-lt"/>
                <a:ea typeface="+mn-ea"/>
                <a:cs typeface="+mn-cs"/>
              </a:rPr>
              <a:t>(1), pp.57-63.</a:t>
            </a:r>
            <a:r>
              <a:rPr lang="en-GB" sz="1200" kern="1200" dirty="0">
                <a:solidFill>
                  <a:schemeClr val="tx1"/>
                </a:solidFill>
                <a:latin typeface="+mn-lt"/>
                <a:ea typeface="+mn-ea"/>
                <a:cs typeface="+mn-cs"/>
                <a:hlinkClick r:id="rId5"/>
              </a:rPr>
              <a:t>https://</a:t>
            </a:r>
            <a:r>
              <a:rPr lang="en-GB" sz="1200" kern="1200" dirty="0" err="1">
                <a:solidFill>
                  <a:schemeClr val="tx1"/>
                </a:solidFill>
                <a:latin typeface="+mn-lt"/>
                <a:ea typeface="+mn-ea"/>
                <a:cs typeface="+mn-cs"/>
                <a:hlinkClick r:id="rId5"/>
              </a:rPr>
              <a:t>rgs-ibg.onlinelibrary.wiley.com</a:t>
            </a:r>
            <a:r>
              <a:rPr lang="en-GB" sz="1200" kern="1200" dirty="0">
                <a:solidFill>
                  <a:schemeClr val="tx1"/>
                </a:solidFill>
                <a:latin typeface="+mn-lt"/>
                <a:ea typeface="+mn-ea"/>
                <a:cs typeface="+mn-cs"/>
                <a:hlinkClick r:id="rId5"/>
              </a:rPr>
              <a:t>/</a:t>
            </a:r>
            <a:r>
              <a:rPr lang="en-GB" sz="1200" kern="1200" dirty="0" err="1">
                <a:solidFill>
                  <a:schemeClr val="tx1"/>
                </a:solidFill>
                <a:latin typeface="+mn-lt"/>
                <a:ea typeface="+mn-ea"/>
                <a:cs typeface="+mn-cs"/>
                <a:hlinkClick r:id="rId5"/>
              </a:rPr>
              <a:t>doi</a:t>
            </a:r>
            <a:r>
              <a:rPr lang="en-GB" sz="1200" kern="1200" dirty="0">
                <a:solidFill>
                  <a:schemeClr val="tx1"/>
                </a:solidFill>
                <a:latin typeface="+mn-lt"/>
                <a:ea typeface="+mn-ea"/>
                <a:cs typeface="+mn-cs"/>
                <a:hlinkClick r:id="rId5"/>
              </a:rPr>
              <a:t>/</a:t>
            </a:r>
            <a:r>
              <a:rPr lang="en-GB" sz="1200" kern="1200" dirty="0" err="1">
                <a:solidFill>
                  <a:schemeClr val="tx1"/>
                </a:solidFill>
                <a:latin typeface="+mn-lt"/>
                <a:ea typeface="+mn-ea"/>
                <a:cs typeface="+mn-cs"/>
                <a:hlinkClick r:id="rId5"/>
              </a:rPr>
              <a:t>pdf</a:t>
            </a:r>
            <a:r>
              <a:rPr lang="en-GB" sz="1200" kern="1200" dirty="0">
                <a:solidFill>
                  <a:schemeClr val="tx1"/>
                </a:solidFill>
                <a:latin typeface="+mn-lt"/>
                <a:ea typeface="+mn-ea"/>
                <a:cs typeface="+mn-cs"/>
                <a:hlinkClick r:id="rId5"/>
              </a:rPr>
              <a:t>/10.1111/geoj.12366</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Coccia</a:t>
            </a:r>
            <a:r>
              <a:rPr lang="en-GB" sz="1200" kern="1200" dirty="0">
                <a:solidFill>
                  <a:schemeClr val="tx1"/>
                </a:solidFill>
                <a:latin typeface="+mn-lt"/>
                <a:ea typeface="+mn-ea"/>
                <a:cs typeface="+mn-cs"/>
              </a:rPr>
              <a:t>, M., 2020. Fishbone diagram for technological analysis and foresight. </a:t>
            </a:r>
            <a:r>
              <a:rPr lang="en-GB" sz="1200" i="1" kern="1200" dirty="0">
                <a:solidFill>
                  <a:schemeClr val="tx1"/>
                </a:solidFill>
                <a:latin typeface="+mn-lt"/>
                <a:ea typeface="+mn-ea"/>
                <a:cs typeface="+mn-cs"/>
              </a:rPr>
              <a:t>International Journal of Foresight and Innovation Policy</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14</a:t>
            </a:r>
            <a:r>
              <a:rPr lang="en-GB" sz="1200" kern="1200" dirty="0">
                <a:solidFill>
                  <a:schemeClr val="tx1"/>
                </a:solidFill>
                <a:latin typeface="+mn-lt"/>
                <a:ea typeface="+mn-ea"/>
                <a:cs typeface="+mn-cs"/>
              </a:rPr>
              <a:t>(2-4), pp.225-247.</a:t>
            </a:r>
            <a:r>
              <a:rPr lang="en-GB" sz="1200" kern="1200" dirty="0">
                <a:solidFill>
                  <a:schemeClr val="tx1"/>
                </a:solidFill>
                <a:latin typeface="+mn-lt"/>
                <a:ea typeface="+mn-ea"/>
                <a:cs typeface="+mn-cs"/>
                <a:hlinkClick r:id="rId6"/>
              </a:rPr>
              <a:t>https://</a:t>
            </a:r>
            <a:r>
              <a:rPr lang="en-GB" sz="1200" kern="1200" dirty="0" err="1">
                <a:solidFill>
                  <a:schemeClr val="tx1"/>
                </a:solidFill>
                <a:latin typeface="+mn-lt"/>
                <a:ea typeface="+mn-ea"/>
                <a:cs typeface="+mn-cs"/>
                <a:hlinkClick r:id="rId6"/>
              </a:rPr>
              <a:t>www.inderscienceonline.com</a:t>
            </a:r>
            <a:r>
              <a:rPr lang="en-GB" sz="1200" kern="1200" dirty="0">
                <a:solidFill>
                  <a:schemeClr val="tx1"/>
                </a:solidFill>
                <a:latin typeface="+mn-lt"/>
                <a:ea typeface="+mn-ea"/>
                <a:cs typeface="+mn-cs"/>
                <a:hlinkClick r:id="rId6"/>
              </a:rPr>
              <a:t>/</a:t>
            </a:r>
            <a:r>
              <a:rPr lang="en-GB" sz="1200" kern="1200" dirty="0" err="1">
                <a:solidFill>
                  <a:schemeClr val="tx1"/>
                </a:solidFill>
                <a:latin typeface="+mn-lt"/>
                <a:ea typeface="+mn-ea"/>
                <a:cs typeface="+mn-cs"/>
                <a:hlinkClick r:id="rId6"/>
              </a:rPr>
              <a:t>doi</a:t>
            </a:r>
            <a:r>
              <a:rPr lang="en-GB" sz="1200" kern="1200" dirty="0">
                <a:solidFill>
                  <a:schemeClr val="tx1"/>
                </a:solidFill>
                <a:latin typeface="+mn-lt"/>
                <a:ea typeface="+mn-ea"/>
                <a:cs typeface="+mn-cs"/>
                <a:hlinkClick r:id="rId6"/>
              </a:rPr>
              <a:t>/abs/10.1504/IJFIP.2020.111221</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Goworek</a:t>
            </a:r>
            <a:r>
              <a:rPr lang="en-GB" sz="1200" kern="1200" dirty="0">
                <a:solidFill>
                  <a:schemeClr val="tx1"/>
                </a:solidFill>
                <a:latin typeface="+mn-lt"/>
                <a:ea typeface="+mn-ea"/>
                <a:cs typeface="+mn-cs"/>
              </a:rPr>
              <a:t>, H., </a:t>
            </a:r>
            <a:r>
              <a:rPr lang="en-GB" sz="1200" kern="1200" dirty="0" err="1">
                <a:solidFill>
                  <a:schemeClr val="tx1"/>
                </a:solidFill>
                <a:latin typeface="+mn-lt"/>
                <a:ea typeface="+mn-ea"/>
                <a:cs typeface="+mn-cs"/>
              </a:rPr>
              <a:t>Oxborrow</a:t>
            </a:r>
            <a:r>
              <a:rPr lang="en-GB" sz="1200" kern="1200" dirty="0">
                <a:solidFill>
                  <a:schemeClr val="tx1"/>
                </a:solidFill>
                <a:latin typeface="+mn-lt"/>
                <a:ea typeface="+mn-ea"/>
                <a:cs typeface="+mn-cs"/>
              </a:rPr>
              <a:t>, L., Claxton, S., McLaren, A., Cooper, T. and Hill, H., 2020. Managing sustainability in the fashion business: Challenges in product development for clothing longevity in the UK. </a:t>
            </a:r>
            <a:r>
              <a:rPr lang="en-GB" sz="1200" i="1" kern="1200" dirty="0">
                <a:solidFill>
                  <a:schemeClr val="tx1"/>
                </a:solidFill>
                <a:latin typeface="+mn-lt"/>
                <a:ea typeface="+mn-ea"/>
                <a:cs typeface="+mn-cs"/>
              </a:rPr>
              <a:t>Journal of Business Research</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117</a:t>
            </a:r>
            <a:r>
              <a:rPr lang="en-GB" sz="1200" kern="1200" dirty="0">
                <a:solidFill>
                  <a:schemeClr val="tx1"/>
                </a:solidFill>
                <a:latin typeface="+mn-lt"/>
                <a:ea typeface="+mn-ea"/>
                <a:cs typeface="+mn-cs"/>
              </a:rPr>
              <a:t>, pp.629-641.</a:t>
            </a:r>
            <a:r>
              <a:rPr lang="en-GB" sz="1200" kern="1200" dirty="0">
                <a:solidFill>
                  <a:schemeClr val="tx1"/>
                </a:solidFill>
                <a:latin typeface="+mn-lt"/>
                <a:ea typeface="+mn-ea"/>
                <a:cs typeface="+mn-cs"/>
                <a:hlinkClick r:id="rId7"/>
              </a:rPr>
              <a:t>https://</a:t>
            </a:r>
            <a:r>
              <a:rPr lang="en-GB" sz="1200" kern="1200" dirty="0" err="1">
                <a:solidFill>
                  <a:schemeClr val="tx1"/>
                </a:solidFill>
                <a:latin typeface="+mn-lt"/>
                <a:ea typeface="+mn-ea"/>
                <a:cs typeface="+mn-cs"/>
                <a:hlinkClick r:id="rId7"/>
              </a:rPr>
              <a:t>irep.ntu.ac.uk</a:t>
            </a:r>
            <a:r>
              <a:rPr lang="en-GB" sz="1200" kern="1200" dirty="0">
                <a:solidFill>
                  <a:schemeClr val="tx1"/>
                </a:solidFill>
                <a:latin typeface="+mn-lt"/>
                <a:ea typeface="+mn-ea"/>
                <a:cs typeface="+mn-cs"/>
                <a:hlinkClick r:id="rId7"/>
              </a:rPr>
              <a:t>/id/</a:t>
            </a:r>
            <a:r>
              <a:rPr lang="en-GB" sz="1200" kern="1200" dirty="0" err="1">
                <a:solidFill>
                  <a:schemeClr val="tx1"/>
                </a:solidFill>
                <a:latin typeface="+mn-lt"/>
                <a:ea typeface="+mn-ea"/>
                <a:cs typeface="+mn-cs"/>
                <a:hlinkClick r:id="rId7"/>
              </a:rPr>
              <a:t>eprint</a:t>
            </a:r>
            <a:r>
              <a:rPr lang="en-GB" sz="1200" kern="1200" dirty="0">
                <a:solidFill>
                  <a:schemeClr val="tx1"/>
                </a:solidFill>
                <a:latin typeface="+mn-lt"/>
                <a:ea typeface="+mn-ea"/>
                <a:cs typeface="+mn-cs"/>
                <a:hlinkClick r:id="rId7"/>
              </a:rPr>
              <a:t>/34228/1/11676_Oxborrow.pdf</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Kim, N.L. and Kim, T.H., 2022. Why buy used clothing during the pandemic? Examining the impact of COVID-19 on consumers’ </a:t>
            </a:r>
            <a:r>
              <a:rPr lang="en-GB" sz="1200" kern="1200" dirty="0" err="1">
                <a:solidFill>
                  <a:schemeClr val="tx1"/>
                </a:solidFill>
                <a:latin typeface="+mn-lt"/>
                <a:ea typeface="+mn-ea"/>
                <a:cs typeface="+mn-cs"/>
              </a:rPr>
              <a:t>secondhand</a:t>
            </a:r>
            <a:r>
              <a:rPr lang="en-GB" sz="1200" kern="1200" dirty="0">
                <a:solidFill>
                  <a:schemeClr val="tx1"/>
                </a:solidFill>
                <a:latin typeface="+mn-lt"/>
                <a:ea typeface="+mn-ea"/>
                <a:cs typeface="+mn-cs"/>
              </a:rPr>
              <a:t> fashion consumption motivations. </a:t>
            </a:r>
            <a:r>
              <a:rPr lang="en-GB" sz="1200" i="1" kern="1200" dirty="0">
                <a:solidFill>
                  <a:schemeClr val="tx1"/>
                </a:solidFill>
                <a:latin typeface="+mn-lt"/>
                <a:ea typeface="+mn-ea"/>
                <a:cs typeface="+mn-cs"/>
              </a:rPr>
              <a:t>The International Review of Retail, Distribution and Consumer Research</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32</a:t>
            </a:r>
            <a:r>
              <a:rPr lang="en-GB" sz="1200" kern="1200" dirty="0">
                <a:solidFill>
                  <a:schemeClr val="tx1"/>
                </a:solidFill>
                <a:latin typeface="+mn-lt"/>
                <a:ea typeface="+mn-ea"/>
                <a:cs typeface="+mn-cs"/>
              </a:rPr>
              <a:t>(2), pp.151-166.</a:t>
            </a:r>
            <a:r>
              <a:rPr lang="en-GB" sz="1200" kern="1200" dirty="0">
                <a:solidFill>
                  <a:schemeClr val="tx1"/>
                </a:solidFill>
                <a:latin typeface="+mn-lt"/>
                <a:ea typeface="+mn-ea"/>
                <a:cs typeface="+mn-cs"/>
                <a:hlinkClick r:id="rId8"/>
              </a:rPr>
              <a:t>https://</a:t>
            </a:r>
            <a:r>
              <a:rPr lang="en-GB" sz="1200" kern="1200" dirty="0" err="1">
                <a:solidFill>
                  <a:schemeClr val="tx1"/>
                </a:solidFill>
                <a:latin typeface="+mn-lt"/>
                <a:ea typeface="+mn-ea"/>
                <a:cs typeface="+mn-cs"/>
                <a:hlinkClick r:id="rId8"/>
              </a:rPr>
              <a:t>www.iastatedigitalpress.com</a:t>
            </a:r>
            <a:r>
              <a:rPr lang="en-GB" sz="1200" kern="1200" dirty="0">
                <a:solidFill>
                  <a:schemeClr val="tx1"/>
                </a:solidFill>
                <a:latin typeface="+mn-lt"/>
                <a:ea typeface="+mn-ea"/>
                <a:cs typeface="+mn-cs"/>
                <a:hlinkClick r:id="rId8"/>
              </a:rPr>
              <a:t>/</a:t>
            </a:r>
            <a:r>
              <a:rPr lang="en-GB" sz="1200" kern="1200" dirty="0" err="1">
                <a:solidFill>
                  <a:schemeClr val="tx1"/>
                </a:solidFill>
                <a:latin typeface="+mn-lt"/>
                <a:ea typeface="+mn-ea"/>
                <a:cs typeface="+mn-cs"/>
                <a:hlinkClick r:id="rId8"/>
              </a:rPr>
              <a:t>itaa</a:t>
            </a:r>
            <a:r>
              <a:rPr lang="en-GB" sz="1200" kern="1200" dirty="0">
                <a:solidFill>
                  <a:schemeClr val="tx1"/>
                </a:solidFill>
                <a:latin typeface="+mn-lt"/>
                <a:ea typeface="+mn-ea"/>
                <a:cs typeface="+mn-cs"/>
                <a:hlinkClick r:id="rId8"/>
              </a:rPr>
              <a:t>/article/13537/galley/14098/download/</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Mbah</a:t>
            </a:r>
            <a:r>
              <a:rPr lang="en-GB" sz="1200" kern="1200" dirty="0">
                <a:solidFill>
                  <a:schemeClr val="tx1"/>
                </a:solidFill>
                <a:latin typeface="+mn-lt"/>
                <a:ea typeface="+mn-ea"/>
                <a:cs typeface="+mn-cs"/>
              </a:rPr>
              <a:t>, R.E. and </a:t>
            </a:r>
            <a:r>
              <a:rPr lang="en-GB" sz="1200" kern="1200" dirty="0" err="1">
                <a:solidFill>
                  <a:schemeClr val="tx1"/>
                </a:solidFill>
                <a:latin typeface="+mn-lt"/>
                <a:ea typeface="+mn-ea"/>
                <a:cs typeface="+mn-cs"/>
              </a:rPr>
              <a:t>Wasum</a:t>
            </a:r>
            <a:r>
              <a:rPr lang="en-GB" sz="1200" kern="1200" dirty="0">
                <a:solidFill>
                  <a:schemeClr val="tx1"/>
                </a:solidFill>
                <a:latin typeface="+mn-lt"/>
                <a:ea typeface="+mn-ea"/>
                <a:cs typeface="+mn-cs"/>
              </a:rPr>
              <a:t>, D.F., 2022. Russian-Ukraine 2022 War: A review of the economic impact of Russian-Ukraine crisis on the USA, UK, Canada, and Europe. </a:t>
            </a:r>
            <a:r>
              <a:rPr lang="en-GB" sz="1200" i="1" kern="1200" dirty="0">
                <a:solidFill>
                  <a:schemeClr val="tx1"/>
                </a:solidFill>
                <a:latin typeface="+mn-lt"/>
                <a:ea typeface="+mn-ea"/>
                <a:cs typeface="+mn-cs"/>
              </a:rPr>
              <a:t>Advances in Social Sciences Research Journal</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9</a:t>
            </a:r>
            <a:r>
              <a:rPr lang="en-GB" sz="1200" kern="1200" dirty="0">
                <a:solidFill>
                  <a:schemeClr val="tx1"/>
                </a:solidFill>
                <a:latin typeface="+mn-lt"/>
                <a:ea typeface="+mn-ea"/>
                <a:cs typeface="+mn-cs"/>
              </a:rPr>
              <a:t>(3), pp.144-153.</a:t>
            </a:r>
            <a:r>
              <a:rPr lang="en-GB" sz="1200" kern="1200" dirty="0">
                <a:solidFill>
                  <a:schemeClr val="tx1"/>
                </a:solidFill>
                <a:latin typeface="+mn-lt"/>
                <a:ea typeface="+mn-ea"/>
                <a:cs typeface="+mn-cs"/>
                <a:hlinkClick r:id="rId9"/>
              </a:rPr>
              <a:t>https://</a:t>
            </a:r>
            <a:r>
              <a:rPr lang="en-GB" sz="1200" kern="1200" dirty="0" err="1">
                <a:solidFill>
                  <a:schemeClr val="tx1"/>
                </a:solidFill>
                <a:latin typeface="+mn-lt"/>
                <a:ea typeface="+mn-ea"/>
                <a:cs typeface="+mn-cs"/>
                <a:hlinkClick r:id="rId9"/>
              </a:rPr>
              <a:t>www.researchgate.net</a:t>
            </a:r>
            <a:r>
              <a:rPr lang="en-GB" sz="1200" kern="1200" dirty="0">
                <a:solidFill>
                  <a:schemeClr val="tx1"/>
                </a:solidFill>
                <a:latin typeface="+mn-lt"/>
                <a:ea typeface="+mn-ea"/>
                <a:cs typeface="+mn-cs"/>
                <a:hlinkClick r:id="rId9"/>
              </a:rPr>
              <a:t>/profile/Ruth-</a:t>
            </a:r>
            <a:r>
              <a:rPr lang="en-GB" sz="1200" kern="1200" dirty="0" err="1">
                <a:solidFill>
                  <a:schemeClr val="tx1"/>
                </a:solidFill>
                <a:latin typeface="+mn-lt"/>
                <a:ea typeface="+mn-ea"/>
                <a:cs typeface="+mn-cs"/>
                <a:hlinkClick r:id="rId9"/>
              </a:rPr>
              <a:t>Endam</a:t>
            </a:r>
            <a:r>
              <a:rPr lang="en-GB" sz="1200" kern="1200" dirty="0">
                <a:solidFill>
                  <a:schemeClr val="tx1"/>
                </a:solidFill>
                <a:latin typeface="+mn-lt"/>
                <a:ea typeface="+mn-ea"/>
                <a:cs typeface="+mn-cs"/>
                <a:hlinkClick r:id="rId9"/>
              </a:rPr>
              <a:t>-</a:t>
            </a:r>
            <a:r>
              <a:rPr lang="en-GB" sz="1200" kern="1200" dirty="0" err="1">
                <a:solidFill>
                  <a:schemeClr val="tx1"/>
                </a:solidFill>
                <a:latin typeface="+mn-lt"/>
                <a:ea typeface="+mn-ea"/>
                <a:cs typeface="+mn-cs"/>
                <a:hlinkClick r:id="rId9"/>
              </a:rPr>
              <a:t>Mbah</a:t>
            </a:r>
            <a:r>
              <a:rPr lang="en-GB" sz="1200" kern="1200" dirty="0">
                <a:solidFill>
                  <a:schemeClr val="tx1"/>
                </a:solidFill>
                <a:latin typeface="+mn-lt"/>
                <a:ea typeface="+mn-ea"/>
                <a:cs typeface="+mn-cs"/>
                <a:hlinkClick r:id="rId9"/>
              </a:rPr>
              <a:t>/publication/359512955_Russian-Ukraine_2022_War_A_Review_of_the_Economic_Impact_of_Russian-Ukraine_Crisis_on_the_USA/links/6241fcdd21077329f2dd2c3d/Russian-Ukraine-2022-War-A-Review-of-the-Economic-Impact-of-Russian-Ukraine-Crisis-on-the-USA.pdf</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Pang, W., </a:t>
            </a:r>
            <a:r>
              <a:rPr lang="en-GB" sz="1200" kern="1200" dirty="0" err="1">
                <a:solidFill>
                  <a:schemeClr val="tx1"/>
                </a:solidFill>
                <a:latin typeface="+mn-lt"/>
                <a:ea typeface="+mn-ea"/>
                <a:cs typeface="+mn-cs"/>
              </a:rPr>
              <a:t>Ko</a:t>
            </a:r>
            <a:r>
              <a:rPr lang="en-GB" sz="1200" kern="1200" dirty="0">
                <a:solidFill>
                  <a:schemeClr val="tx1"/>
                </a:solidFill>
                <a:latin typeface="+mn-lt"/>
                <a:ea typeface="+mn-ea"/>
                <a:cs typeface="+mn-cs"/>
              </a:rPr>
              <a:t>, J., Kim, S.J. and </a:t>
            </a:r>
            <a:r>
              <a:rPr lang="en-GB" sz="1200" kern="1200" dirty="0" err="1">
                <a:solidFill>
                  <a:schemeClr val="tx1"/>
                </a:solidFill>
                <a:latin typeface="+mn-lt"/>
                <a:ea typeface="+mn-ea"/>
                <a:cs typeface="+mn-cs"/>
              </a:rPr>
              <a:t>Ko</a:t>
            </a:r>
            <a:r>
              <a:rPr lang="en-GB" sz="1200" kern="1200" dirty="0">
                <a:solidFill>
                  <a:schemeClr val="tx1"/>
                </a:solidFill>
                <a:latin typeface="+mn-lt"/>
                <a:ea typeface="+mn-ea"/>
                <a:cs typeface="+mn-cs"/>
              </a:rPr>
              <a:t>, E., 2022. Impact of COVID-19 pandemic upon fashion consumer behavior: focus on mass and luxury products. </a:t>
            </a:r>
            <a:r>
              <a:rPr lang="en-GB" sz="1200" i="1" kern="1200" dirty="0">
                <a:solidFill>
                  <a:schemeClr val="tx1"/>
                </a:solidFill>
                <a:latin typeface="+mn-lt"/>
                <a:ea typeface="+mn-ea"/>
                <a:cs typeface="+mn-cs"/>
              </a:rPr>
              <a:t>Asia Pacific Journal of Marketing and Logistics</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34</a:t>
            </a:r>
            <a:r>
              <a:rPr lang="en-GB" sz="1200" kern="1200" dirty="0">
                <a:solidFill>
                  <a:schemeClr val="tx1"/>
                </a:solidFill>
                <a:latin typeface="+mn-lt"/>
                <a:ea typeface="+mn-ea"/>
                <a:cs typeface="+mn-cs"/>
              </a:rPr>
              <a:t>(10), pp.2149-2164.</a:t>
            </a:r>
            <a:r>
              <a:rPr lang="en-GB" sz="1200" kern="1200" dirty="0">
                <a:solidFill>
                  <a:schemeClr val="tx1"/>
                </a:solidFill>
                <a:latin typeface="+mn-lt"/>
                <a:ea typeface="+mn-ea"/>
                <a:cs typeface="+mn-cs"/>
                <a:hlinkClick r:id="rId10"/>
              </a:rPr>
              <a:t>https://</a:t>
            </a:r>
            <a:r>
              <a:rPr lang="en-GB" sz="1200" kern="1200" dirty="0" err="1">
                <a:solidFill>
                  <a:schemeClr val="tx1"/>
                </a:solidFill>
                <a:latin typeface="+mn-lt"/>
                <a:ea typeface="+mn-ea"/>
                <a:cs typeface="+mn-cs"/>
                <a:hlinkClick r:id="rId10"/>
              </a:rPr>
              <a:t>www.emerald.com</a:t>
            </a:r>
            <a:r>
              <a:rPr lang="en-GB" sz="1200" kern="1200" dirty="0">
                <a:solidFill>
                  <a:schemeClr val="tx1"/>
                </a:solidFill>
                <a:latin typeface="+mn-lt"/>
                <a:ea typeface="+mn-ea"/>
                <a:cs typeface="+mn-cs"/>
                <a:hlinkClick r:id="rId10"/>
              </a:rPr>
              <a:t>/insight/content/</a:t>
            </a:r>
            <a:r>
              <a:rPr lang="en-GB" sz="1200" kern="1200" dirty="0" err="1">
                <a:solidFill>
                  <a:schemeClr val="tx1"/>
                </a:solidFill>
                <a:latin typeface="+mn-lt"/>
                <a:ea typeface="+mn-ea"/>
                <a:cs typeface="+mn-cs"/>
                <a:hlinkClick r:id="rId10"/>
              </a:rPr>
              <a:t>doi</a:t>
            </a:r>
            <a:r>
              <a:rPr lang="en-GB" sz="1200" kern="1200" dirty="0">
                <a:solidFill>
                  <a:schemeClr val="tx1"/>
                </a:solidFill>
                <a:latin typeface="+mn-lt"/>
                <a:ea typeface="+mn-ea"/>
                <a:cs typeface="+mn-cs"/>
                <a:hlinkClick r:id="rId10"/>
              </a:rPr>
              <a:t>/10.1108/APJML-03-2021-0189/full/html</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11</a:t>
            </a:fld>
            <a:endParaRPr lang="en-US"/>
          </a:p>
        </p:txBody>
      </p:sp>
    </p:spTree>
    <p:extLst>
      <p:ext uri="{BB962C8B-B14F-4D97-AF65-F5344CB8AC3E}">
        <p14:creationId xmlns:p14="http://schemas.microsoft.com/office/powerpoint/2010/main" val="31501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5DA39E6-2B33-4B4A-AC5E-59D893F69415}" type="datetimeFigureOut">
              <a:rPr lang="en-US" smtClean="0"/>
              <a:t>3/13/2023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DA39E6-2B33-4B4A-AC5E-59D893F69415}" type="datetimeFigureOut">
              <a:rPr lang="en-US" smtClean="0"/>
              <a:t>3/13/2023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DA39E6-2B33-4B4A-AC5E-59D893F69415}" type="datetimeFigureOut">
              <a:rPr lang="en-US" smtClean="0"/>
              <a:t>3/13/2023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5DA39E6-2B33-4B4A-AC5E-59D893F69415}" type="datetimeFigureOut">
              <a:rPr lang="en-US" smtClean="0"/>
              <a:t>3/13/2023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5DA39E6-2B33-4B4A-AC5E-59D893F69415}" type="datetimeFigureOut">
              <a:rPr lang="en-US" smtClean="0"/>
              <a:t>3/13/2023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5DA39E6-2B33-4B4A-AC5E-59D893F69415}" type="datetimeFigureOut">
              <a:rPr lang="en-US" smtClean="0"/>
              <a:t>3/13/2023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DA39E6-2B33-4B4A-AC5E-59D893F69415}" type="datetimeFigureOut">
              <a:rPr lang="en-US" smtClean="0"/>
              <a:t>3/13/2023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DA39E6-2B33-4B4A-AC5E-59D893F69415}" type="datetimeFigureOut">
              <a:rPr lang="en-US" smtClean="0"/>
              <a:t>3/13/2023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DA39E6-2B33-4B4A-AC5E-59D893F69415}" type="datetimeFigureOut">
              <a:rPr lang="en-US" smtClean="0"/>
              <a:t>3/13/2023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DA39E6-2B33-4B4A-AC5E-59D893F69415}" type="datetimeFigureOut">
              <a:rPr lang="en-US" smtClean="0"/>
              <a:t>3/13/2023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DA39E6-2B33-4B4A-AC5E-59D893F69415}" type="datetimeFigureOut">
              <a:rPr lang="en-US" smtClean="0"/>
              <a:t>3/13/2023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DA39E6-2B33-4B4A-AC5E-59D893F69415}" type="datetimeFigureOut">
              <a:rPr lang="en-US" smtClean="0"/>
              <a:t>3/13/2023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7B573D-920D-47D4-A92D-CD00AA993075}"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4.png" /></Relationships>
</file>

<file path=ppt/slides/_rels/slide3.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6.png" /></Relationships>
</file>

<file path=ppt/slides/_rels/slide4.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8.png" /></Relationships>
</file>

<file path=ppt/slides/_rels/slide5.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image" Target="../media/image11.png"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7.xml" /><Relationship Id="rId1" Type="http://schemas.openxmlformats.org/officeDocument/2006/relationships/slideLayout" Target="../slideLayouts/slideLayout2.xml" /><Relationship Id="rId4" Type="http://schemas.openxmlformats.org/officeDocument/2006/relationships/image" Target="../media/image13.png" /></Relationships>
</file>

<file path=ppt/slides/_rels/slide9.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8.xml" /><Relationship Id="rId1" Type="http://schemas.openxmlformats.org/officeDocument/2006/relationships/slideLayout" Target="../slideLayouts/slideLayout2.xml" /><Relationship Id="rId4" Type="http://schemas.openxmlformats.org/officeDocument/2006/relationships/image" Target="../media/image15.png" /></Relationships>
</file>

<file path=ppt/slides/_rels/slide10.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hyperlink" Target="https://books.google.com/books?hl=en&amp;lr=&amp;id=XijYDwAAQBAJ&amp;oi=fnd&amp;pg=PP1&amp;dq=supply+chain+issues+in+clothing+industry+UK&amp;ots=aam_EWjGVB&amp;sig=pvHQzcOpsQPsYnMY_wtx5LP_P_U" TargetMode="External"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17.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00100" y="1371601"/>
            <a:ext cx="7772400" cy="1447799"/>
          </a:xfrm>
        </p:spPr>
        <p:txBody>
          <a:bodyPr>
            <a:normAutofit fontScale="90000"/>
          </a:bodyPr>
          <a:lstStyle/>
          <a:p>
            <a:r>
              <a:rPr lang="en-GB" b="1" dirty="0">
                <a:latin typeface="Arial" pitchFamily="34" charset="0"/>
                <a:cs typeface="Arial" pitchFamily="34" charset="0"/>
              </a:rPr>
              <a:t>Problem Solving and Decision making</a:t>
            </a:r>
            <a:br>
              <a:rPr lang="en-US" dirty="0">
                <a:latin typeface="Arial" pitchFamily="34" charset="0"/>
                <a:cs typeface="Arial" pitchFamily="34" charset="0"/>
              </a:rPr>
            </a:br>
            <a:endParaRPr lang="en-US" dirty="0">
              <a:latin typeface="Arial" pitchFamily="34" charset="0"/>
              <a:cs typeface="Arial" pitchFamily="34" charset="0"/>
            </a:endParaRPr>
          </a:p>
        </p:txBody>
      </p:sp>
      <p:sp>
        <p:nvSpPr>
          <p:cNvPr id="3" name="Subtitle 2"/>
          <p:cNvSpPr>
            <a:spLocks noGrp="1"/>
          </p:cNvSpPr>
          <p:nvPr>
            <p:ph type="subTitle" idx="1"/>
          </p:nvPr>
        </p:nvSpPr>
        <p:spPr>
          <a:xfrm>
            <a:off x="1371600" y="4495800"/>
            <a:ext cx="6400800" cy="1143000"/>
          </a:xfrm>
        </p:spPr>
        <p:txBody>
          <a:bodyPr>
            <a:normAutofit fontScale="55000" lnSpcReduction="20000"/>
          </a:bodyPr>
          <a:lstStyle/>
          <a:p>
            <a:r>
              <a:rPr lang="en-GB" b="1" i="1" dirty="0"/>
              <a:t>Student Name:</a:t>
            </a:r>
            <a:r>
              <a:rPr lang="ro-RO" b="1" i="1" dirty="0"/>
              <a:t>Andreea Elena </a:t>
            </a:r>
            <a:r>
              <a:rPr lang="ro-RO" b="1" i="1" dirty="0" err="1"/>
              <a:t>Patrut</a:t>
            </a:r>
            <a:endParaRPr lang="en-US" dirty="0"/>
          </a:p>
          <a:p>
            <a:r>
              <a:rPr lang="en-GB" b="1" i="1" dirty="0"/>
              <a:t>Student ID:</a:t>
            </a:r>
            <a:r>
              <a:rPr lang="ro-RO" b="1" i="1" dirty="0"/>
              <a:t>2109716</a:t>
            </a:r>
            <a:endParaRPr lang="en-US" dirty="0"/>
          </a:p>
          <a:p>
            <a:r>
              <a:rPr lang="en-GB" b="1" i="1" dirty="0"/>
              <a:t>Course Name:</a:t>
            </a:r>
            <a:r>
              <a:rPr lang="ro-RO" b="1" i="1" dirty="0"/>
              <a:t>Problem </a:t>
            </a:r>
            <a:r>
              <a:rPr lang="ro-RO" b="1" i="1" dirty="0" err="1"/>
              <a:t>Solving</a:t>
            </a:r>
            <a:r>
              <a:rPr lang="ro-RO" b="1" i="1" dirty="0"/>
              <a:t> </a:t>
            </a:r>
            <a:r>
              <a:rPr lang="ro-RO" b="1" i="1" dirty="0" err="1"/>
              <a:t>and</a:t>
            </a:r>
            <a:r>
              <a:rPr lang="ro-RO" b="1" i="1" dirty="0"/>
              <a:t> </a:t>
            </a:r>
            <a:r>
              <a:rPr lang="ro-RO" b="1" i="1" dirty="0" err="1"/>
              <a:t>Decision</a:t>
            </a:r>
            <a:r>
              <a:rPr lang="ro-RO" b="1" i="1" dirty="0"/>
              <a:t> </a:t>
            </a:r>
            <a:r>
              <a:rPr lang="ro-RO" b="1" i="1" dirty="0" err="1"/>
              <a:t>Making</a:t>
            </a:r>
            <a:endParaRPr lang="en-US" dirty="0"/>
          </a:p>
          <a:p>
            <a:r>
              <a:rPr lang="ro-RO" b="1" i="1" dirty="0" err="1"/>
              <a:t>Assignment</a:t>
            </a:r>
            <a:r>
              <a:rPr lang="ro-RO" b="1" i="1" dirty="0"/>
              <a:t> </a:t>
            </a:r>
            <a:r>
              <a:rPr lang="ro-RO" b="1" i="1" dirty="0" err="1"/>
              <a:t>Title</a:t>
            </a:r>
            <a:r>
              <a:rPr lang="en-GB" b="1" i="1" dirty="0"/>
              <a:t>:</a:t>
            </a:r>
            <a:r>
              <a:rPr lang="ro-RO" b="1" i="1" dirty="0"/>
              <a:t>Problem </a:t>
            </a:r>
            <a:r>
              <a:rPr lang="ro-RO" b="1" i="1" dirty="0" err="1"/>
              <a:t>Solving</a:t>
            </a:r>
            <a:r>
              <a:rPr lang="ro-RO" b="1" i="1" dirty="0"/>
              <a:t> </a:t>
            </a:r>
            <a:r>
              <a:rPr lang="ro-RO" b="1" i="1" dirty="0" err="1"/>
              <a:t>and</a:t>
            </a:r>
            <a:r>
              <a:rPr lang="ro-RO" b="1" i="1" dirty="0"/>
              <a:t> </a:t>
            </a:r>
            <a:r>
              <a:rPr lang="ro-RO" b="1" i="1" dirty="0" err="1"/>
              <a:t>Decision</a:t>
            </a:r>
            <a:r>
              <a:rPr lang="ro-RO" b="1" i="1" dirty="0"/>
              <a:t> </a:t>
            </a:r>
            <a:r>
              <a:rPr lang="ro-RO" b="1" i="1" dirty="0" err="1"/>
              <a:t>Making</a:t>
            </a:r>
            <a:endParaRPr lang="en-US" dirty="0"/>
          </a:p>
          <a:p>
            <a:endParaRPr lang="en-US" dirty="0"/>
          </a:p>
        </p:txBody>
      </p:sp>
      <p:sp>
        <p:nvSpPr>
          <p:cNvPr id="1026" name="AutoShape 2" descr="Creative Problem Solving Process | InnovationTraining.or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28" name="AutoShape 4" descr="Creative Problem Solving Process | InnovationTraining.or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29" name="Picture 5"/>
          <p:cNvPicPr>
            <a:picLocks noChangeAspect="1" noChangeArrowheads="1"/>
          </p:cNvPicPr>
          <p:nvPr/>
        </p:nvPicPr>
        <p:blipFill>
          <a:blip r:embed="rId2"/>
          <a:srcRect/>
          <a:stretch>
            <a:fillRect/>
          </a:stretch>
        </p:blipFill>
        <p:spPr bwMode="auto">
          <a:xfrm>
            <a:off x="2743200" y="2895600"/>
            <a:ext cx="1943100" cy="1104900"/>
          </a:xfrm>
          <a:prstGeom prst="rect">
            <a:avLst/>
          </a:prstGeom>
          <a:noFill/>
          <a:ln w="9525">
            <a:noFill/>
            <a:miter lim="800000"/>
            <a:headEnd/>
            <a:tailEnd/>
          </a:ln>
          <a:effectLst/>
        </p:spPr>
      </p:pic>
      <p:pic>
        <p:nvPicPr>
          <p:cNvPr id="1030" name="Picture 6"/>
          <p:cNvPicPr>
            <a:picLocks noChangeAspect="1" noChangeArrowheads="1"/>
          </p:cNvPicPr>
          <p:nvPr/>
        </p:nvPicPr>
        <p:blipFill>
          <a:blip r:embed="rId3"/>
          <a:srcRect/>
          <a:stretch>
            <a:fillRect/>
          </a:stretch>
        </p:blipFill>
        <p:spPr bwMode="auto">
          <a:xfrm>
            <a:off x="5486400" y="2819400"/>
            <a:ext cx="2028825" cy="1228725"/>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itchFamily="34" charset="0"/>
                <a:cs typeface="Arial" pitchFamily="34" charset="0"/>
              </a:rPr>
              <a:t>Introduction </a:t>
            </a:r>
            <a:br>
              <a:rPr lang="en-US" b="1" dirty="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idx="1"/>
          </p:nvPr>
        </p:nvSpPr>
        <p:spPr>
          <a:xfrm>
            <a:off x="457200" y="4038600"/>
            <a:ext cx="8229600" cy="2087563"/>
          </a:xfrm>
        </p:spPr>
        <p:txBody>
          <a:bodyPr>
            <a:normAutofit fontScale="70000" lnSpcReduction="20000"/>
          </a:bodyPr>
          <a:lstStyle/>
          <a:p>
            <a:r>
              <a:rPr lang="en-GB" dirty="0"/>
              <a:t>According to Brydges </a:t>
            </a:r>
            <a:r>
              <a:rPr lang="en-GB" i="1" dirty="0"/>
              <a:t>et al., </a:t>
            </a:r>
            <a:r>
              <a:rPr lang="en-GB" dirty="0"/>
              <a:t>(2021), problem-solving refers to the procedure of recognizing a problem, producing probable solutions, and executing the proper course of activities.</a:t>
            </a:r>
          </a:p>
          <a:p>
            <a:r>
              <a:rPr lang="en-GB" dirty="0"/>
              <a:t> In the case of decision-making, a careful evaluation of alternative solutions is assessed before implementing these courses of activities. </a:t>
            </a:r>
            <a:endParaRPr lang="en-US" dirty="0"/>
          </a:p>
        </p:txBody>
      </p:sp>
      <p:pic>
        <p:nvPicPr>
          <p:cNvPr id="4098" name="Picture 2"/>
          <p:cNvPicPr>
            <a:picLocks noChangeAspect="1" noChangeArrowheads="1"/>
          </p:cNvPicPr>
          <p:nvPr/>
        </p:nvPicPr>
        <p:blipFill>
          <a:blip r:embed="rId3"/>
          <a:srcRect/>
          <a:stretch>
            <a:fillRect/>
          </a:stretch>
        </p:blipFill>
        <p:spPr bwMode="auto">
          <a:xfrm>
            <a:off x="1905000" y="1792477"/>
            <a:ext cx="2447925" cy="1826431"/>
          </a:xfrm>
          <a:prstGeom prst="rect">
            <a:avLst/>
          </a:prstGeom>
          <a:noFill/>
          <a:ln w="9525">
            <a:noFill/>
            <a:miter lim="800000"/>
            <a:headEnd/>
            <a:tailEnd/>
          </a:ln>
          <a:effectLst/>
        </p:spPr>
      </p:pic>
      <p:pic>
        <p:nvPicPr>
          <p:cNvPr id="4099" name="Picture 3"/>
          <p:cNvPicPr>
            <a:picLocks noChangeAspect="1" noChangeArrowheads="1"/>
          </p:cNvPicPr>
          <p:nvPr/>
        </p:nvPicPr>
        <p:blipFill>
          <a:blip r:embed="rId4"/>
          <a:srcRect/>
          <a:stretch>
            <a:fillRect/>
          </a:stretch>
        </p:blipFill>
        <p:spPr bwMode="auto">
          <a:xfrm>
            <a:off x="5181600" y="1828799"/>
            <a:ext cx="2209800" cy="1636889"/>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latin typeface="Arial" pitchFamily="34" charset="0"/>
                <a:cs typeface="Arial" pitchFamily="34" charset="0"/>
              </a:rPr>
              <a:t>Nature of the problem faced by T M Lewin </a:t>
            </a:r>
            <a:br>
              <a:rPr lang="en-US" sz="2800" b="1" dirty="0">
                <a:latin typeface="Arial" pitchFamily="34" charset="0"/>
                <a:cs typeface="Arial" pitchFamily="34" charset="0"/>
              </a:rPr>
            </a:br>
            <a:endParaRPr lang="en-US" sz="2800" dirty="0">
              <a:latin typeface="Arial" pitchFamily="34" charset="0"/>
              <a:cs typeface="Arial" pitchFamily="34" charset="0"/>
            </a:endParaRPr>
          </a:p>
        </p:txBody>
      </p:sp>
      <p:sp>
        <p:nvSpPr>
          <p:cNvPr id="3" name="Content Placeholder 2"/>
          <p:cNvSpPr>
            <a:spLocks noGrp="1"/>
          </p:cNvSpPr>
          <p:nvPr>
            <p:ph idx="1"/>
          </p:nvPr>
        </p:nvSpPr>
        <p:spPr>
          <a:xfrm>
            <a:off x="457200" y="4038600"/>
            <a:ext cx="8229600" cy="2087563"/>
          </a:xfrm>
        </p:spPr>
        <p:txBody>
          <a:bodyPr>
            <a:normAutofit fontScale="55000" lnSpcReduction="20000"/>
          </a:bodyPr>
          <a:lstStyle/>
          <a:p>
            <a:r>
              <a:rPr lang="en-GB" dirty="0"/>
              <a:t>There are various concerns faced by T M Lewin such as concerns of the supply chain, inflation, and cost of living crisis which are affecting consumer spending and behavior thus, resulting in declining profits for the company. </a:t>
            </a:r>
            <a:endParaRPr lang="en-US" dirty="0"/>
          </a:p>
          <a:p>
            <a:pPr>
              <a:buNone/>
            </a:pPr>
            <a:r>
              <a:rPr lang="en-GB" i="1" dirty="0"/>
              <a:t>Supply chain issues</a:t>
            </a:r>
            <a:endParaRPr lang="en-US" dirty="0"/>
          </a:p>
          <a:p>
            <a:r>
              <a:rPr lang="en-GB" dirty="0"/>
              <a:t>As per Pang </a:t>
            </a:r>
            <a:r>
              <a:rPr lang="en-GB" i="1" dirty="0"/>
              <a:t>et al.,</a:t>
            </a:r>
            <a:r>
              <a:rPr lang="en-GB" dirty="0"/>
              <a:t> (2022), the causes of the disruption of the supply chains in the UK are complex in nature. </a:t>
            </a:r>
          </a:p>
          <a:p>
            <a:r>
              <a:rPr lang="en-GB" dirty="0"/>
              <a:t>Shortages of labour, barriers due to Brexit trade restrictions addition to problems in global supply chains, and panic buying</a:t>
            </a:r>
            <a:endParaRPr lang="en-US" dirty="0"/>
          </a:p>
        </p:txBody>
      </p:sp>
      <p:pic>
        <p:nvPicPr>
          <p:cNvPr id="5122" name="Picture 2"/>
          <p:cNvPicPr>
            <a:picLocks noChangeAspect="1" noChangeArrowheads="1"/>
          </p:cNvPicPr>
          <p:nvPr/>
        </p:nvPicPr>
        <p:blipFill>
          <a:blip r:embed="rId3"/>
          <a:srcRect/>
          <a:stretch>
            <a:fillRect/>
          </a:stretch>
        </p:blipFill>
        <p:spPr bwMode="auto">
          <a:xfrm>
            <a:off x="1676400" y="1676400"/>
            <a:ext cx="2763187" cy="1612961"/>
          </a:xfrm>
          <a:prstGeom prst="rect">
            <a:avLst/>
          </a:prstGeom>
          <a:noFill/>
          <a:ln w="9525">
            <a:noFill/>
            <a:miter lim="800000"/>
            <a:headEnd/>
            <a:tailEnd/>
          </a:ln>
          <a:effectLst/>
        </p:spPr>
      </p:pic>
      <p:pic>
        <p:nvPicPr>
          <p:cNvPr id="5123" name="Picture 3"/>
          <p:cNvPicPr>
            <a:picLocks noChangeAspect="1" noChangeArrowheads="1"/>
          </p:cNvPicPr>
          <p:nvPr/>
        </p:nvPicPr>
        <p:blipFill>
          <a:blip r:embed="rId4"/>
          <a:srcRect/>
          <a:stretch>
            <a:fillRect/>
          </a:stretch>
        </p:blipFill>
        <p:spPr bwMode="auto">
          <a:xfrm>
            <a:off x="5562600" y="1752600"/>
            <a:ext cx="2292000" cy="15240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a:latin typeface="Arial" pitchFamily="34" charset="0"/>
                <a:cs typeface="Arial" pitchFamily="34" charset="0"/>
              </a:rPr>
              <a:t>Nature of the problem faced by T M Lewin (continuation)</a:t>
            </a:r>
            <a:br>
              <a:rPr lang="en-US" sz="2400" b="1" dirty="0">
                <a:latin typeface="Arial" pitchFamily="34" charset="0"/>
                <a:cs typeface="Arial" pitchFamily="34" charset="0"/>
              </a:rPr>
            </a:br>
            <a:endParaRPr lang="en-US" sz="2400" dirty="0"/>
          </a:p>
        </p:txBody>
      </p:sp>
      <p:sp>
        <p:nvSpPr>
          <p:cNvPr id="3" name="Content Placeholder 2"/>
          <p:cNvSpPr>
            <a:spLocks noGrp="1"/>
          </p:cNvSpPr>
          <p:nvPr>
            <p:ph idx="1"/>
          </p:nvPr>
        </p:nvSpPr>
        <p:spPr>
          <a:xfrm>
            <a:off x="457200" y="4191000"/>
            <a:ext cx="8229600" cy="1935163"/>
          </a:xfrm>
        </p:spPr>
        <p:txBody>
          <a:bodyPr>
            <a:normAutofit fontScale="62500" lnSpcReduction="20000"/>
          </a:bodyPr>
          <a:lstStyle/>
          <a:p>
            <a:pPr>
              <a:buNone/>
            </a:pPr>
            <a:r>
              <a:rPr lang="en-GB" i="1" dirty="0"/>
              <a:t>Inflation</a:t>
            </a:r>
            <a:endParaRPr lang="en-US" dirty="0"/>
          </a:p>
          <a:p>
            <a:r>
              <a:rPr lang="en-GB" dirty="0"/>
              <a:t>As cited by </a:t>
            </a:r>
            <a:r>
              <a:rPr lang="en-GB" dirty="0" err="1"/>
              <a:t>Goworek</a:t>
            </a:r>
            <a:r>
              <a:rPr lang="en-GB" dirty="0"/>
              <a:t> </a:t>
            </a:r>
            <a:r>
              <a:rPr lang="en-GB" i="1" dirty="0"/>
              <a:t>et al</a:t>
            </a:r>
            <a:r>
              <a:rPr lang="en-GB" dirty="0"/>
              <a:t>., (2020), the problem faced by the retail industry in the UK and companies like T M Lewin is that consumers and retailers are getting adversely impacted because of the fact that the present inflation is based on the supply side as opposed to driven by demand. </a:t>
            </a:r>
          </a:p>
          <a:p>
            <a:r>
              <a:rPr lang="en-GB" dirty="0"/>
              <a:t>An increase in prices is making consumers adjust their spending habits, thus, reflecting a new financial reality. </a:t>
            </a:r>
            <a:endParaRPr lang="en-US" dirty="0"/>
          </a:p>
        </p:txBody>
      </p:sp>
      <p:pic>
        <p:nvPicPr>
          <p:cNvPr id="6146" name="Picture 2"/>
          <p:cNvPicPr>
            <a:picLocks noChangeAspect="1" noChangeArrowheads="1"/>
          </p:cNvPicPr>
          <p:nvPr/>
        </p:nvPicPr>
        <p:blipFill>
          <a:blip r:embed="rId3"/>
          <a:srcRect/>
          <a:stretch>
            <a:fillRect/>
          </a:stretch>
        </p:blipFill>
        <p:spPr bwMode="auto">
          <a:xfrm>
            <a:off x="1447800" y="1905000"/>
            <a:ext cx="2514600" cy="1416856"/>
          </a:xfrm>
          <a:prstGeom prst="rect">
            <a:avLst/>
          </a:prstGeom>
          <a:noFill/>
          <a:ln w="9525">
            <a:noFill/>
            <a:miter lim="800000"/>
            <a:headEnd/>
            <a:tailEnd/>
          </a:ln>
          <a:effectLst/>
        </p:spPr>
      </p:pic>
      <p:pic>
        <p:nvPicPr>
          <p:cNvPr id="6147" name="Picture 3"/>
          <p:cNvPicPr>
            <a:picLocks noChangeAspect="1" noChangeArrowheads="1"/>
          </p:cNvPicPr>
          <p:nvPr/>
        </p:nvPicPr>
        <p:blipFill>
          <a:blip r:embed="rId4"/>
          <a:srcRect/>
          <a:stretch>
            <a:fillRect/>
          </a:stretch>
        </p:blipFill>
        <p:spPr bwMode="auto">
          <a:xfrm>
            <a:off x="5105400" y="1905000"/>
            <a:ext cx="2695573" cy="1504506"/>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latin typeface="Arial" pitchFamily="34" charset="0"/>
                <a:cs typeface="Arial" pitchFamily="34" charset="0"/>
              </a:rPr>
              <a:t>Impact of the concerns faced by T M Lewin </a:t>
            </a:r>
            <a:br>
              <a:rPr lang="en-US" sz="2800" b="1" dirty="0">
                <a:latin typeface="Arial" pitchFamily="34" charset="0"/>
                <a:cs typeface="Arial" pitchFamily="34" charset="0"/>
              </a:rPr>
            </a:br>
            <a:endParaRPr lang="en-US" sz="2800" dirty="0">
              <a:latin typeface="Arial" pitchFamily="34" charset="0"/>
              <a:cs typeface="Arial" pitchFamily="34" charset="0"/>
            </a:endParaRPr>
          </a:p>
        </p:txBody>
      </p:sp>
      <p:sp>
        <p:nvSpPr>
          <p:cNvPr id="3" name="Content Placeholder 2"/>
          <p:cNvSpPr>
            <a:spLocks noGrp="1"/>
          </p:cNvSpPr>
          <p:nvPr>
            <p:ph idx="1"/>
          </p:nvPr>
        </p:nvSpPr>
        <p:spPr>
          <a:xfrm>
            <a:off x="457200" y="4038600"/>
            <a:ext cx="8229600" cy="2087563"/>
          </a:xfrm>
        </p:spPr>
        <p:txBody>
          <a:bodyPr>
            <a:normAutofit fontScale="55000" lnSpcReduction="20000"/>
          </a:bodyPr>
          <a:lstStyle/>
          <a:p>
            <a:pPr>
              <a:buNone/>
            </a:pPr>
            <a:r>
              <a:rPr lang="en-GB" i="1" dirty="0"/>
              <a:t>Covid-19 pandemic</a:t>
            </a:r>
            <a:endParaRPr lang="en-US" dirty="0"/>
          </a:p>
          <a:p>
            <a:r>
              <a:rPr lang="en-GB" dirty="0"/>
              <a:t>As postulated by </a:t>
            </a:r>
            <a:r>
              <a:rPr lang="en-GB" dirty="0" err="1"/>
              <a:t>Akhtar</a:t>
            </a:r>
            <a:r>
              <a:rPr lang="en-GB" dirty="0"/>
              <a:t> and Farooque (2021), due to the restrictions imposed during the pandemic which has kept most of the office workers at home in addition to stopping social gatherings and events of large size, the menswear retailer T M Lewin had to go into administration again within two years as the demand for suits and formal tailoring declined. </a:t>
            </a:r>
          </a:p>
          <a:p>
            <a:r>
              <a:rPr lang="en-GB" dirty="0"/>
              <a:t>The ease of social distancing measures did not enhance the cash flow of the business either.</a:t>
            </a:r>
            <a:endParaRPr lang="en-US" dirty="0"/>
          </a:p>
        </p:txBody>
      </p:sp>
      <p:pic>
        <p:nvPicPr>
          <p:cNvPr id="7171" name="Picture 3"/>
          <p:cNvPicPr>
            <a:picLocks noChangeAspect="1" noChangeArrowheads="1"/>
          </p:cNvPicPr>
          <p:nvPr/>
        </p:nvPicPr>
        <p:blipFill>
          <a:blip r:embed="rId3"/>
          <a:srcRect/>
          <a:stretch>
            <a:fillRect/>
          </a:stretch>
        </p:blipFill>
        <p:spPr bwMode="auto">
          <a:xfrm>
            <a:off x="2743200" y="914400"/>
            <a:ext cx="4191000" cy="2926676"/>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400" b="1" dirty="0">
                <a:latin typeface="Arial" pitchFamily="34" charset="0"/>
                <a:cs typeface="Arial" pitchFamily="34" charset="0"/>
              </a:rPr>
              <a:t>Impact of the concerns faced by T M Lewin (Continuation)</a:t>
            </a:r>
            <a:br>
              <a:rPr lang="en-US" sz="2400" b="1" dirty="0">
                <a:latin typeface="Arial" pitchFamily="34" charset="0"/>
                <a:cs typeface="Arial" pitchFamily="34" charset="0"/>
              </a:rPr>
            </a:br>
            <a:endParaRPr lang="en-US" sz="2400" dirty="0"/>
          </a:p>
        </p:txBody>
      </p:sp>
      <p:sp>
        <p:nvSpPr>
          <p:cNvPr id="3" name="Content Placeholder 2"/>
          <p:cNvSpPr>
            <a:spLocks noGrp="1"/>
          </p:cNvSpPr>
          <p:nvPr>
            <p:ph idx="1"/>
          </p:nvPr>
        </p:nvSpPr>
        <p:spPr>
          <a:xfrm>
            <a:off x="457200" y="3733800"/>
            <a:ext cx="8229600" cy="2392363"/>
          </a:xfrm>
        </p:spPr>
        <p:txBody>
          <a:bodyPr>
            <a:normAutofit fontScale="55000" lnSpcReduction="20000"/>
          </a:bodyPr>
          <a:lstStyle/>
          <a:p>
            <a:pPr>
              <a:buNone/>
            </a:pPr>
            <a:r>
              <a:rPr lang="en-GB" i="1" dirty="0"/>
              <a:t>Costs of living crisis </a:t>
            </a:r>
            <a:endParaRPr lang="en-US" dirty="0"/>
          </a:p>
          <a:p>
            <a:r>
              <a:rPr lang="en-GB" dirty="0"/>
              <a:t>As cited by Brydges </a:t>
            </a:r>
            <a:r>
              <a:rPr lang="en-GB" i="1" dirty="0"/>
              <a:t>et al., </a:t>
            </a:r>
            <a:r>
              <a:rPr lang="en-GB" dirty="0"/>
              <a:t>(2021), the clothing industry and reputed brands saw a 2% year-on-year decline in sales and an 11% drop in the months of July-August in the year 2022 due to a sharp increase in the cost of essentials like food and fuel which made people save their spending on clothes and related accessories, thus, adversely impacting the profitability of T M Lewin from sales. </a:t>
            </a:r>
          </a:p>
          <a:p>
            <a:r>
              <a:rPr lang="en-GB" dirty="0"/>
              <a:t>The cost of living crisis has also adversely impacted clothing retailers as these business houses are curbing the overproduction of clothing items and are at present concentrating on the longevity and quality of their products.</a:t>
            </a:r>
            <a:endParaRPr lang="en-US" dirty="0"/>
          </a:p>
        </p:txBody>
      </p:sp>
      <p:pic>
        <p:nvPicPr>
          <p:cNvPr id="8194" name="Picture 2"/>
          <p:cNvPicPr>
            <a:picLocks noChangeAspect="1" noChangeArrowheads="1"/>
          </p:cNvPicPr>
          <p:nvPr/>
        </p:nvPicPr>
        <p:blipFill>
          <a:blip r:embed="rId3"/>
          <a:srcRect/>
          <a:stretch>
            <a:fillRect/>
          </a:stretch>
        </p:blipFill>
        <p:spPr bwMode="auto">
          <a:xfrm>
            <a:off x="1371600" y="1143000"/>
            <a:ext cx="3048000" cy="1678414"/>
          </a:xfrm>
          <a:prstGeom prst="rect">
            <a:avLst/>
          </a:prstGeom>
          <a:noFill/>
          <a:ln w="9525">
            <a:noFill/>
            <a:miter lim="800000"/>
            <a:headEnd/>
            <a:tailEnd/>
          </a:ln>
          <a:effectLst/>
        </p:spPr>
      </p:pic>
      <p:pic>
        <p:nvPicPr>
          <p:cNvPr id="8195" name="Picture 3"/>
          <p:cNvPicPr>
            <a:picLocks noChangeAspect="1" noChangeArrowheads="1"/>
          </p:cNvPicPr>
          <p:nvPr/>
        </p:nvPicPr>
        <p:blipFill>
          <a:blip r:embed="rId4"/>
          <a:srcRect/>
          <a:stretch>
            <a:fillRect/>
          </a:stretch>
        </p:blipFill>
        <p:spPr bwMode="auto">
          <a:xfrm>
            <a:off x="5562600" y="1371600"/>
            <a:ext cx="2362200" cy="1636316"/>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a:latin typeface="Arial" pitchFamily="34" charset="0"/>
                <a:cs typeface="Arial" pitchFamily="34" charset="0"/>
              </a:rPr>
              <a:t>PESTLE analysis of the external factors driving the concerns </a:t>
            </a:r>
            <a:br>
              <a:rPr lang="en-US" sz="2400" b="1" dirty="0">
                <a:latin typeface="Arial" pitchFamily="34" charset="0"/>
                <a:cs typeface="Arial" pitchFamily="34" charset="0"/>
              </a:rPr>
            </a:br>
            <a:endParaRPr lang="en-US" sz="2400" dirty="0">
              <a:latin typeface="Arial" pitchFamily="34" charset="0"/>
              <a:cs typeface="Arial" pitchFamily="34" charset="0"/>
            </a:endParaRPr>
          </a:p>
        </p:txBody>
      </p:sp>
      <p:graphicFrame>
        <p:nvGraphicFramePr>
          <p:cNvPr id="4" name="Table 3"/>
          <p:cNvGraphicFramePr>
            <a:graphicFrameLocks noGrp="1"/>
          </p:cNvGraphicFramePr>
          <p:nvPr/>
        </p:nvGraphicFramePr>
        <p:xfrm>
          <a:off x="0" y="1219200"/>
          <a:ext cx="8915400" cy="5646188"/>
        </p:xfrm>
        <a:graphic>
          <a:graphicData uri="http://schemas.openxmlformats.org/drawingml/2006/table">
            <a:tbl>
              <a:tblPr/>
              <a:tblGrid>
                <a:gridCol w="2971800">
                  <a:extLst>
                    <a:ext uri="{9D8B030D-6E8A-4147-A177-3AD203B41FA5}">
                      <a16:colId xmlns:a16="http://schemas.microsoft.com/office/drawing/2014/main" val="20000"/>
                    </a:ext>
                  </a:extLst>
                </a:gridCol>
                <a:gridCol w="2971800">
                  <a:extLst>
                    <a:ext uri="{9D8B030D-6E8A-4147-A177-3AD203B41FA5}">
                      <a16:colId xmlns:a16="http://schemas.microsoft.com/office/drawing/2014/main" val="20001"/>
                    </a:ext>
                  </a:extLst>
                </a:gridCol>
                <a:gridCol w="2971800">
                  <a:extLst>
                    <a:ext uri="{9D8B030D-6E8A-4147-A177-3AD203B41FA5}">
                      <a16:colId xmlns:a16="http://schemas.microsoft.com/office/drawing/2014/main" val="20002"/>
                    </a:ext>
                  </a:extLst>
                </a:gridCol>
              </a:tblGrid>
              <a:tr h="152443">
                <a:tc>
                  <a:txBody>
                    <a:bodyPr/>
                    <a:lstStyle/>
                    <a:p>
                      <a:pPr marL="0" marR="0">
                        <a:lnSpc>
                          <a:spcPct val="150000"/>
                        </a:lnSpc>
                        <a:spcBef>
                          <a:spcPts val="0"/>
                        </a:spcBef>
                        <a:spcAft>
                          <a:spcPts val="0"/>
                        </a:spcAft>
                      </a:pPr>
                      <a:r>
                        <a:rPr lang="en-GB" sz="600" b="1" dirty="0">
                          <a:latin typeface="Arial"/>
                          <a:ea typeface="Arial"/>
                        </a:rPr>
                        <a:t>Factors </a:t>
                      </a:r>
                      <a:endParaRPr lang="en-US" sz="600"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GB" sz="600" b="1">
                          <a:latin typeface="Arial"/>
                          <a:ea typeface="Arial"/>
                        </a:rPr>
                        <a:t>Description </a:t>
                      </a:r>
                      <a:endParaRPr lang="en-US" sz="60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GB" sz="600" b="1">
                          <a:latin typeface="Arial"/>
                          <a:ea typeface="Arial"/>
                        </a:rPr>
                        <a:t>Impact </a:t>
                      </a:r>
                      <a:endParaRPr lang="en-US" sz="60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66783">
                <a:tc>
                  <a:txBody>
                    <a:bodyPr/>
                    <a:lstStyle/>
                    <a:p>
                      <a:pPr marL="0" marR="0">
                        <a:lnSpc>
                          <a:spcPct val="150000"/>
                        </a:lnSpc>
                        <a:spcBef>
                          <a:spcPts val="0"/>
                        </a:spcBef>
                        <a:spcAft>
                          <a:spcPts val="0"/>
                        </a:spcAft>
                      </a:pPr>
                      <a:r>
                        <a:rPr lang="en-GB" sz="600" b="1" dirty="0">
                          <a:latin typeface="Arial"/>
                          <a:ea typeface="Arial"/>
                        </a:rPr>
                        <a:t>Political </a:t>
                      </a:r>
                      <a:endParaRPr lang="en-US" sz="600"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nSpc>
                          <a:spcPct val="150000"/>
                        </a:lnSpc>
                        <a:spcBef>
                          <a:spcPts val="0"/>
                        </a:spcBef>
                        <a:spcAft>
                          <a:spcPts val="0"/>
                        </a:spcAft>
                        <a:buFont typeface="Arial"/>
                        <a:buChar char="●"/>
                      </a:pPr>
                      <a:r>
                        <a:rPr lang="en-GB" sz="600" u="none" strike="noStrike" dirty="0">
                          <a:latin typeface="Arial"/>
                          <a:ea typeface="Arial"/>
                        </a:rPr>
                        <a:t>Government stability </a:t>
                      </a:r>
                      <a:endParaRPr lang="en-US" sz="600" u="none" strike="noStrike" dirty="0">
                        <a:latin typeface="Arial"/>
                        <a:ea typeface="Arial"/>
                      </a:endParaRPr>
                    </a:p>
                    <a:p>
                      <a:pPr marL="342900" marR="0" lvl="0" indent="-342900">
                        <a:lnSpc>
                          <a:spcPct val="150000"/>
                        </a:lnSpc>
                        <a:spcBef>
                          <a:spcPts val="0"/>
                        </a:spcBef>
                        <a:spcAft>
                          <a:spcPts val="0"/>
                        </a:spcAft>
                        <a:buFont typeface="Arial"/>
                        <a:buChar char="●"/>
                      </a:pPr>
                      <a:r>
                        <a:rPr lang="en-GB" sz="600" u="none" strike="noStrike" dirty="0">
                          <a:latin typeface="Arial"/>
                          <a:ea typeface="Arial"/>
                        </a:rPr>
                        <a:t>Brexit </a:t>
                      </a:r>
                      <a:endParaRPr lang="en-US" sz="600" u="none" strike="noStrike"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GB" sz="600">
                          <a:latin typeface="Arial"/>
                          <a:ea typeface="Arial"/>
                        </a:rPr>
                        <a:t>The political stability has impacted constructive clothing companies such as T M Lewin; however, the uncertainty due to Brexit has been a cause for concern as the UK imports clothes worth 10 billion pounds from Europe each year (</a:t>
                      </a:r>
                      <a:r>
                        <a:rPr lang="en-GB" sz="600">
                          <a:solidFill>
                            <a:srgbClr val="222222"/>
                          </a:solidFill>
                          <a:highlight>
                            <a:srgbClr val="FFFFFF"/>
                          </a:highlight>
                          <a:latin typeface="Arial"/>
                          <a:ea typeface="Arial"/>
                        </a:rPr>
                        <a:t>Goworek </a:t>
                      </a:r>
                      <a:r>
                        <a:rPr lang="en-GB" sz="600" i="1">
                          <a:solidFill>
                            <a:srgbClr val="222222"/>
                          </a:solidFill>
                          <a:highlight>
                            <a:srgbClr val="FFFFFF"/>
                          </a:highlight>
                          <a:latin typeface="Arial"/>
                          <a:ea typeface="Arial"/>
                        </a:rPr>
                        <a:t>et al</a:t>
                      </a:r>
                      <a:r>
                        <a:rPr lang="en-GB" sz="600">
                          <a:solidFill>
                            <a:srgbClr val="222222"/>
                          </a:solidFill>
                          <a:highlight>
                            <a:srgbClr val="FFFFFF"/>
                          </a:highlight>
                          <a:latin typeface="Arial"/>
                          <a:ea typeface="Arial"/>
                        </a:rPr>
                        <a:t>., 2020)</a:t>
                      </a:r>
                      <a:r>
                        <a:rPr lang="en-GB" sz="600">
                          <a:latin typeface="Arial"/>
                          <a:ea typeface="Arial"/>
                        </a:rPr>
                        <a:t>. Therefore, companies like T M Lewin needs accessibility to trade supplies across the border and uncertainties due to Brexit could be a barrier. </a:t>
                      </a:r>
                      <a:endParaRPr lang="en-US" sz="60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066783">
                <a:tc>
                  <a:txBody>
                    <a:bodyPr/>
                    <a:lstStyle/>
                    <a:p>
                      <a:pPr marL="0" marR="0">
                        <a:lnSpc>
                          <a:spcPct val="150000"/>
                        </a:lnSpc>
                        <a:spcBef>
                          <a:spcPts val="0"/>
                        </a:spcBef>
                        <a:spcAft>
                          <a:spcPts val="0"/>
                        </a:spcAft>
                      </a:pPr>
                      <a:r>
                        <a:rPr lang="en-GB" sz="600" b="1">
                          <a:latin typeface="Arial"/>
                          <a:ea typeface="Arial"/>
                        </a:rPr>
                        <a:t>Economical </a:t>
                      </a:r>
                      <a:endParaRPr lang="en-US" sz="60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nSpc>
                          <a:spcPct val="150000"/>
                        </a:lnSpc>
                        <a:spcBef>
                          <a:spcPts val="0"/>
                        </a:spcBef>
                        <a:spcAft>
                          <a:spcPts val="0"/>
                        </a:spcAft>
                        <a:buFont typeface="Arial"/>
                        <a:buChar char="●"/>
                      </a:pPr>
                      <a:r>
                        <a:rPr lang="en-GB" sz="600" u="none" strike="noStrike">
                          <a:latin typeface="Arial"/>
                          <a:ea typeface="Arial"/>
                        </a:rPr>
                        <a:t>High inflation </a:t>
                      </a:r>
                      <a:endParaRPr lang="en-US" sz="600" u="none" strike="noStrike">
                        <a:latin typeface="Arial"/>
                        <a:ea typeface="Arial"/>
                      </a:endParaRPr>
                    </a:p>
                    <a:p>
                      <a:pPr marL="342900" marR="0" lvl="0" indent="-342900">
                        <a:lnSpc>
                          <a:spcPct val="150000"/>
                        </a:lnSpc>
                        <a:spcBef>
                          <a:spcPts val="0"/>
                        </a:spcBef>
                        <a:spcAft>
                          <a:spcPts val="0"/>
                        </a:spcAft>
                        <a:buFont typeface="Arial"/>
                        <a:buChar char="●"/>
                      </a:pPr>
                      <a:r>
                        <a:rPr lang="en-GB" sz="600" u="none" strike="noStrike">
                          <a:latin typeface="Arial"/>
                          <a:ea typeface="Arial"/>
                        </a:rPr>
                        <a:t>Cost of living </a:t>
                      </a:r>
                      <a:endParaRPr lang="en-US" sz="600" u="none" strike="noStrike">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GB" sz="600">
                          <a:latin typeface="Arial"/>
                          <a:ea typeface="Arial"/>
                        </a:rPr>
                        <a:t>As manufacturing clothes are expensive in the UK, therefore, retailers like T M Lewin operate their manufacturing abroad due to low production cost and affordability. According to </a:t>
                      </a:r>
                      <a:r>
                        <a:rPr lang="en-GB" sz="600">
                          <a:solidFill>
                            <a:srgbClr val="222222"/>
                          </a:solidFill>
                          <a:highlight>
                            <a:srgbClr val="FFFFFF"/>
                          </a:highlight>
                          <a:latin typeface="Arial"/>
                          <a:ea typeface="Arial"/>
                        </a:rPr>
                        <a:t>Akhtar and Farooque (2021), </a:t>
                      </a:r>
                      <a:r>
                        <a:rPr lang="en-GB" sz="600">
                          <a:latin typeface="Arial"/>
                          <a:ea typeface="Arial"/>
                        </a:rPr>
                        <a:t> high annual inflation of 11.1% in October in the year 2022 has made the profits of T M Lewin decline in addition to the costs of living crisis in which consumers have curbed their spending on clothing accessories. </a:t>
                      </a:r>
                      <a:endParaRPr lang="en-US" sz="60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219173">
                <a:tc>
                  <a:txBody>
                    <a:bodyPr/>
                    <a:lstStyle/>
                    <a:p>
                      <a:pPr marL="0" marR="0">
                        <a:lnSpc>
                          <a:spcPct val="150000"/>
                        </a:lnSpc>
                        <a:spcBef>
                          <a:spcPts val="0"/>
                        </a:spcBef>
                        <a:spcAft>
                          <a:spcPts val="0"/>
                        </a:spcAft>
                      </a:pPr>
                      <a:r>
                        <a:rPr lang="en-GB" sz="600" b="1">
                          <a:latin typeface="Arial"/>
                          <a:ea typeface="Arial"/>
                        </a:rPr>
                        <a:t>Social </a:t>
                      </a:r>
                      <a:endParaRPr lang="en-US" sz="60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nSpc>
                          <a:spcPct val="150000"/>
                        </a:lnSpc>
                        <a:spcBef>
                          <a:spcPts val="0"/>
                        </a:spcBef>
                        <a:spcAft>
                          <a:spcPts val="0"/>
                        </a:spcAft>
                        <a:buFont typeface="Arial"/>
                        <a:buChar char="●"/>
                      </a:pPr>
                      <a:r>
                        <a:rPr lang="en-GB" sz="600" u="none" strike="noStrike">
                          <a:latin typeface="Arial"/>
                          <a:ea typeface="Arial"/>
                        </a:rPr>
                        <a:t>Unemployment </a:t>
                      </a:r>
                      <a:endParaRPr lang="en-US" sz="600" u="none" strike="noStrike">
                        <a:latin typeface="Arial"/>
                        <a:ea typeface="Arial"/>
                      </a:endParaRPr>
                    </a:p>
                    <a:p>
                      <a:pPr marL="342900" marR="0" lvl="0" indent="-342900">
                        <a:lnSpc>
                          <a:spcPct val="150000"/>
                        </a:lnSpc>
                        <a:spcBef>
                          <a:spcPts val="0"/>
                        </a:spcBef>
                        <a:spcAft>
                          <a:spcPts val="0"/>
                        </a:spcAft>
                        <a:buFont typeface="Arial"/>
                        <a:buChar char="●"/>
                      </a:pPr>
                      <a:r>
                        <a:rPr lang="en-GB" sz="600" u="none" strike="noStrike">
                          <a:latin typeface="Arial"/>
                          <a:ea typeface="Arial"/>
                        </a:rPr>
                        <a:t>Consumer behavior</a:t>
                      </a:r>
                      <a:endParaRPr lang="en-US" sz="600" u="none" strike="noStrike">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GB" sz="600" dirty="0">
                          <a:latin typeface="Arial"/>
                          <a:ea typeface="Arial"/>
                        </a:rPr>
                        <a:t>As mentioned by </a:t>
                      </a:r>
                      <a:r>
                        <a:rPr lang="en-GB" sz="600" dirty="0">
                          <a:solidFill>
                            <a:srgbClr val="222222"/>
                          </a:solidFill>
                          <a:highlight>
                            <a:srgbClr val="FFFFFF"/>
                          </a:highlight>
                          <a:latin typeface="Arial"/>
                          <a:ea typeface="Arial"/>
                        </a:rPr>
                        <a:t>Pang </a:t>
                      </a:r>
                      <a:r>
                        <a:rPr lang="en-GB" sz="600" i="1" dirty="0">
                          <a:solidFill>
                            <a:srgbClr val="222222"/>
                          </a:solidFill>
                          <a:highlight>
                            <a:srgbClr val="FFFFFF"/>
                          </a:highlight>
                          <a:latin typeface="Arial"/>
                          <a:ea typeface="Arial"/>
                        </a:rPr>
                        <a:t>et al.,</a:t>
                      </a:r>
                      <a:r>
                        <a:rPr lang="en-GB" sz="600" dirty="0">
                          <a:solidFill>
                            <a:srgbClr val="222222"/>
                          </a:solidFill>
                          <a:highlight>
                            <a:srgbClr val="FFFFFF"/>
                          </a:highlight>
                          <a:latin typeface="Arial"/>
                          <a:ea typeface="Arial"/>
                        </a:rPr>
                        <a:t> (2022), </a:t>
                      </a:r>
                      <a:r>
                        <a:rPr lang="en-GB" sz="600" dirty="0">
                          <a:latin typeface="Arial"/>
                          <a:ea typeface="Arial"/>
                        </a:rPr>
                        <a:t>increases in the cost of living, and food and energy prices have negatively affected the clothing retailers like T M Lewin as they are forced to shut stores in order to curb their losses. This has resulted in the loss of 600 jobs during the pandemic and an additional 49 jobs are vulnerable at present. High inflation in addition to high costs of living has made consumers spend less on clothing accessories which as a result has declined profits of clothing retailers like T M Lewin. </a:t>
                      </a:r>
                      <a:endParaRPr lang="en-US" sz="600"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914393">
                <a:tc>
                  <a:txBody>
                    <a:bodyPr/>
                    <a:lstStyle/>
                    <a:p>
                      <a:pPr marL="0" marR="0">
                        <a:lnSpc>
                          <a:spcPct val="150000"/>
                        </a:lnSpc>
                        <a:spcBef>
                          <a:spcPts val="0"/>
                        </a:spcBef>
                        <a:spcAft>
                          <a:spcPts val="0"/>
                        </a:spcAft>
                      </a:pPr>
                      <a:r>
                        <a:rPr lang="en-GB" sz="600" b="1">
                          <a:latin typeface="Arial"/>
                          <a:ea typeface="Arial"/>
                        </a:rPr>
                        <a:t>Technological </a:t>
                      </a:r>
                      <a:endParaRPr lang="en-US" sz="60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nSpc>
                          <a:spcPct val="150000"/>
                        </a:lnSpc>
                        <a:spcBef>
                          <a:spcPts val="0"/>
                        </a:spcBef>
                        <a:spcAft>
                          <a:spcPts val="0"/>
                        </a:spcAft>
                        <a:buFont typeface="Arial"/>
                        <a:buChar char="●"/>
                      </a:pPr>
                      <a:r>
                        <a:rPr lang="en-GB" sz="600" u="none" strike="noStrike">
                          <a:latin typeface="Arial"/>
                          <a:ea typeface="Arial"/>
                        </a:rPr>
                        <a:t>Online shopping </a:t>
                      </a:r>
                      <a:endParaRPr lang="en-US" sz="600" u="none" strike="noStrike">
                        <a:latin typeface="Arial"/>
                        <a:ea typeface="Arial"/>
                      </a:endParaRPr>
                    </a:p>
                    <a:p>
                      <a:pPr marL="342900" marR="0" lvl="0" indent="-342900">
                        <a:lnSpc>
                          <a:spcPct val="150000"/>
                        </a:lnSpc>
                        <a:spcBef>
                          <a:spcPts val="0"/>
                        </a:spcBef>
                        <a:spcAft>
                          <a:spcPts val="0"/>
                        </a:spcAft>
                        <a:buFont typeface="Arial"/>
                        <a:buChar char="●"/>
                      </a:pPr>
                      <a:r>
                        <a:rPr lang="en-GB" sz="600" u="none" strike="noStrike">
                          <a:latin typeface="Arial"/>
                          <a:ea typeface="Arial"/>
                        </a:rPr>
                        <a:t>Advance technology </a:t>
                      </a:r>
                      <a:endParaRPr lang="en-US" sz="600" u="none" strike="noStrike">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GB" sz="600" dirty="0">
                          <a:latin typeface="Arial"/>
                          <a:ea typeface="Arial"/>
                        </a:rPr>
                        <a:t>As postulated by </a:t>
                      </a:r>
                      <a:r>
                        <a:rPr lang="en-GB" sz="600" dirty="0">
                          <a:solidFill>
                            <a:srgbClr val="222222"/>
                          </a:solidFill>
                          <a:highlight>
                            <a:srgbClr val="FFFFFF"/>
                          </a:highlight>
                          <a:latin typeface="Arial"/>
                          <a:ea typeface="Arial"/>
                        </a:rPr>
                        <a:t>Kim and Kim (2022, p. 160), </a:t>
                      </a:r>
                      <a:r>
                        <a:rPr lang="en-GB" sz="600" dirty="0">
                          <a:latin typeface="Arial"/>
                          <a:ea typeface="Arial"/>
                        </a:rPr>
                        <a:t>one of the common consequences of the pandemic and the subsequent restrictions it had brought on mobility have resulted in consumers switching to online shopping encounters. Advanced technology has made clothing retailers showcase their clothing products to a huge online audience through AI and Virtual reality.  </a:t>
                      </a:r>
                      <a:endParaRPr lang="en-US" sz="600"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609613">
                <a:tc>
                  <a:txBody>
                    <a:bodyPr/>
                    <a:lstStyle/>
                    <a:p>
                      <a:pPr marL="0" marR="0">
                        <a:lnSpc>
                          <a:spcPct val="150000"/>
                        </a:lnSpc>
                        <a:spcBef>
                          <a:spcPts val="0"/>
                        </a:spcBef>
                        <a:spcAft>
                          <a:spcPts val="0"/>
                        </a:spcAft>
                      </a:pPr>
                      <a:r>
                        <a:rPr lang="en-GB" sz="600" b="1">
                          <a:latin typeface="Arial"/>
                          <a:ea typeface="Arial"/>
                        </a:rPr>
                        <a:t>Legal </a:t>
                      </a:r>
                      <a:endParaRPr lang="en-US" sz="60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nSpc>
                          <a:spcPct val="150000"/>
                        </a:lnSpc>
                        <a:spcBef>
                          <a:spcPts val="0"/>
                        </a:spcBef>
                        <a:spcAft>
                          <a:spcPts val="0"/>
                        </a:spcAft>
                        <a:buFont typeface="Arial"/>
                        <a:buChar char="●"/>
                      </a:pPr>
                      <a:r>
                        <a:rPr lang="en-GB" sz="600" u="none" strike="noStrike">
                          <a:latin typeface="Arial"/>
                          <a:ea typeface="Arial"/>
                        </a:rPr>
                        <a:t>Equality act </a:t>
                      </a:r>
                      <a:endParaRPr lang="en-US" sz="600" u="none" strike="noStrike">
                        <a:latin typeface="Arial"/>
                        <a:ea typeface="Arial"/>
                      </a:endParaRPr>
                    </a:p>
                    <a:p>
                      <a:pPr marL="342900" marR="0" lvl="0" indent="-342900">
                        <a:lnSpc>
                          <a:spcPct val="150000"/>
                        </a:lnSpc>
                        <a:spcBef>
                          <a:spcPts val="0"/>
                        </a:spcBef>
                        <a:spcAft>
                          <a:spcPts val="0"/>
                        </a:spcAft>
                        <a:buFont typeface="Arial"/>
                        <a:buChar char="●"/>
                      </a:pPr>
                      <a:r>
                        <a:rPr lang="en-GB" sz="600" u="none" strike="noStrike">
                          <a:latin typeface="Arial"/>
                          <a:ea typeface="Arial"/>
                        </a:rPr>
                        <a:t>Employee rights act </a:t>
                      </a:r>
                      <a:endParaRPr lang="en-US" sz="600" u="none" strike="noStrike">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GB" sz="600">
                          <a:latin typeface="Arial"/>
                          <a:ea typeface="Arial"/>
                        </a:rPr>
                        <a:t>The Equality act of 2010 safeguards the UK clothing industry employees from discrimination at the workplace along with the Employee rights act of 1996 safeguarding the rights of the employees from unfair dismissal and terminations. </a:t>
                      </a:r>
                      <a:endParaRPr lang="en-US" sz="60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609613">
                <a:tc>
                  <a:txBody>
                    <a:bodyPr/>
                    <a:lstStyle/>
                    <a:p>
                      <a:pPr marL="0" marR="0">
                        <a:lnSpc>
                          <a:spcPct val="150000"/>
                        </a:lnSpc>
                        <a:spcBef>
                          <a:spcPts val="0"/>
                        </a:spcBef>
                        <a:spcAft>
                          <a:spcPts val="0"/>
                        </a:spcAft>
                      </a:pPr>
                      <a:r>
                        <a:rPr lang="en-GB" sz="600" b="1">
                          <a:latin typeface="Arial"/>
                          <a:ea typeface="Arial"/>
                        </a:rPr>
                        <a:t>Environmental </a:t>
                      </a:r>
                      <a:endParaRPr lang="en-US" sz="60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nSpc>
                          <a:spcPct val="150000"/>
                        </a:lnSpc>
                        <a:spcBef>
                          <a:spcPts val="0"/>
                        </a:spcBef>
                        <a:spcAft>
                          <a:spcPts val="0"/>
                        </a:spcAft>
                        <a:buFont typeface="Arial"/>
                        <a:buChar char="●"/>
                      </a:pPr>
                      <a:r>
                        <a:rPr lang="en-GB" sz="600" u="none" strike="noStrike" dirty="0">
                          <a:latin typeface="Arial"/>
                          <a:ea typeface="Arial"/>
                        </a:rPr>
                        <a:t>Climate change </a:t>
                      </a:r>
                      <a:endParaRPr lang="en-US" sz="600" u="none" strike="noStrike" dirty="0">
                        <a:latin typeface="Arial"/>
                        <a:ea typeface="Arial"/>
                      </a:endParaRPr>
                    </a:p>
                    <a:p>
                      <a:pPr marL="342900" marR="0" lvl="0" indent="-342900">
                        <a:lnSpc>
                          <a:spcPct val="150000"/>
                        </a:lnSpc>
                        <a:spcBef>
                          <a:spcPts val="0"/>
                        </a:spcBef>
                        <a:spcAft>
                          <a:spcPts val="0"/>
                        </a:spcAft>
                        <a:buFont typeface="Arial"/>
                        <a:buChar char="●"/>
                      </a:pPr>
                      <a:r>
                        <a:rPr lang="en-GB" sz="600" u="none" strike="noStrike" dirty="0">
                          <a:latin typeface="Arial"/>
                          <a:ea typeface="Arial"/>
                        </a:rPr>
                        <a:t>Sustainability</a:t>
                      </a:r>
                      <a:endParaRPr lang="en-US" sz="600" u="none" strike="noStrike"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GB" sz="600" dirty="0">
                          <a:latin typeface="Arial"/>
                          <a:ea typeface="Arial"/>
                        </a:rPr>
                        <a:t>The clothing industry is responsible for a considerable amount of greenhouse gases that adversely affect climate change (</a:t>
                      </a:r>
                      <a:r>
                        <a:rPr lang="en-GB" sz="600" dirty="0">
                          <a:solidFill>
                            <a:srgbClr val="222222"/>
                          </a:solidFill>
                          <a:highlight>
                            <a:srgbClr val="FFFFFF"/>
                          </a:highlight>
                          <a:latin typeface="Arial"/>
                          <a:ea typeface="Arial"/>
                        </a:rPr>
                        <a:t>Brydges </a:t>
                      </a:r>
                      <a:r>
                        <a:rPr lang="en-GB" sz="600" i="1" dirty="0">
                          <a:solidFill>
                            <a:srgbClr val="222222"/>
                          </a:solidFill>
                          <a:highlight>
                            <a:srgbClr val="FFFFFF"/>
                          </a:highlight>
                          <a:latin typeface="Arial"/>
                          <a:ea typeface="Arial"/>
                        </a:rPr>
                        <a:t>et al.,</a:t>
                      </a:r>
                      <a:r>
                        <a:rPr lang="en-GB" sz="600" dirty="0">
                          <a:solidFill>
                            <a:srgbClr val="222222"/>
                          </a:solidFill>
                          <a:highlight>
                            <a:srgbClr val="FFFFFF"/>
                          </a:highlight>
                          <a:latin typeface="Arial"/>
                          <a:ea typeface="Arial"/>
                        </a:rPr>
                        <a:t> 2021)</a:t>
                      </a:r>
                      <a:r>
                        <a:rPr lang="en-GB" sz="600" dirty="0">
                          <a:latin typeface="Arial"/>
                          <a:ea typeface="Arial"/>
                        </a:rPr>
                        <a:t>. Companies like T M Lewin have concentrated on sustainability concerns by executing green initiatives.  </a:t>
                      </a:r>
                      <a:endParaRPr lang="en-US" sz="600"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a:latin typeface="Arial" pitchFamily="34" charset="0"/>
                <a:cs typeface="Arial" pitchFamily="34" charset="0"/>
              </a:rPr>
              <a:t>Cause and Effect Analysis using Fishbone diagram </a:t>
            </a:r>
            <a:br>
              <a:rPr lang="en-US" sz="2800" b="1" dirty="0">
                <a:latin typeface="Arial" pitchFamily="34" charset="0"/>
                <a:cs typeface="Arial" pitchFamily="34" charset="0"/>
              </a:rPr>
            </a:br>
            <a:endParaRPr lang="en-US" sz="2800" dirty="0">
              <a:latin typeface="Arial" pitchFamily="34" charset="0"/>
              <a:cs typeface="Arial" pitchFamily="34" charset="0"/>
            </a:endParaRPr>
          </a:p>
        </p:txBody>
      </p:sp>
      <p:sp>
        <p:nvSpPr>
          <p:cNvPr id="3" name="Content Placeholder 2"/>
          <p:cNvSpPr>
            <a:spLocks noGrp="1"/>
          </p:cNvSpPr>
          <p:nvPr>
            <p:ph idx="1"/>
          </p:nvPr>
        </p:nvSpPr>
        <p:spPr>
          <a:xfrm>
            <a:off x="457200" y="3962400"/>
            <a:ext cx="8229600" cy="2163763"/>
          </a:xfrm>
        </p:spPr>
        <p:txBody>
          <a:bodyPr>
            <a:normAutofit fontScale="47500" lnSpcReduction="20000"/>
          </a:bodyPr>
          <a:lstStyle/>
          <a:p>
            <a:r>
              <a:rPr lang="en-GB" dirty="0"/>
              <a:t>As stated by </a:t>
            </a:r>
            <a:r>
              <a:rPr lang="en-GB" dirty="0" err="1"/>
              <a:t>Coccia</a:t>
            </a:r>
            <a:r>
              <a:rPr lang="en-GB" dirty="0"/>
              <a:t>, (2020, p. 225), a fishbone diagram is one type of visual way in order to look at reason as well as effect. </a:t>
            </a:r>
          </a:p>
          <a:p>
            <a:r>
              <a:rPr lang="en-GB" dirty="0"/>
              <a:t>It can be said that a fishbone diagram is a more structured approach than some other tools available for brainstorming reasons for an issue. </a:t>
            </a:r>
            <a:endParaRPr lang="en-US" dirty="0"/>
          </a:p>
          <a:p>
            <a:r>
              <a:rPr lang="en-GB" i="1" dirty="0"/>
              <a:t>Why was the supply chain issue faced by T M Lewin?</a:t>
            </a:r>
            <a:endParaRPr lang="en-US" dirty="0"/>
          </a:p>
          <a:p>
            <a:r>
              <a:rPr lang="en-GB" dirty="0"/>
              <a:t>Researchers have found that the reasons for the disruption of the supply chain in the United Kingdom are not simple in nature. </a:t>
            </a:r>
          </a:p>
          <a:p>
            <a:r>
              <a:rPr lang="en-GB" dirty="0"/>
              <a:t>It has been observed that the shortage of workers, as well as panic buying during the pandemic situation, make the supply chain issue in the recent time that is one of the problems of T M Lewin.</a:t>
            </a:r>
            <a:endParaRPr lang="en-US" dirty="0"/>
          </a:p>
          <a:p>
            <a:endParaRPr lang="en-US" dirty="0"/>
          </a:p>
        </p:txBody>
      </p:sp>
      <p:pic>
        <p:nvPicPr>
          <p:cNvPr id="26626" name="Picture 2"/>
          <p:cNvPicPr>
            <a:picLocks noChangeAspect="1" noChangeArrowheads="1"/>
          </p:cNvPicPr>
          <p:nvPr/>
        </p:nvPicPr>
        <p:blipFill>
          <a:blip r:embed="rId3"/>
          <a:srcRect/>
          <a:stretch>
            <a:fillRect/>
          </a:stretch>
        </p:blipFill>
        <p:spPr bwMode="auto">
          <a:xfrm>
            <a:off x="1295400" y="1752600"/>
            <a:ext cx="3048000" cy="1679786"/>
          </a:xfrm>
          <a:prstGeom prst="rect">
            <a:avLst/>
          </a:prstGeom>
          <a:noFill/>
          <a:ln w="9525">
            <a:noFill/>
            <a:miter lim="800000"/>
            <a:headEnd/>
            <a:tailEnd/>
          </a:ln>
          <a:effectLst/>
        </p:spPr>
      </p:pic>
      <p:pic>
        <p:nvPicPr>
          <p:cNvPr id="26627" name="Picture 3"/>
          <p:cNvPicPr>
            <a:picLocks noChangeAspect="1" noChangeArrowheads="1"/>
          </p:cNvPicPr>
          <p:nvPr/>
        </p:nvPicPr>
        <p:blipFill>
          <a:blip r:embed="rId4"/>
          <a:srcRect/>
          <a:stretch>
            <a:fillRect/>
          </a:stretch>
        </p:blipFill>
        <p:spPr bwMode="auto">
          <a:xfrm>
            <a:off x="4953000" y="1828800"/>
            <a:ext cx="3163473" cy="16002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a:latin typeface="Arial" pitchFamily="34" charset="0"/>
                <a:cs typeface="Arial" pitchFamily="34" charset="0"/>
              </a:rPr>
              <a:t>Assessment of solutions to the concerns faced by the company </a:t>
            </a:r>
            <a:br>
              <a:rPr lang="en-US" sz="2800" b="1" dirty="0">
                <a:latin typeface="Arial" pitchFamily="34" charset="0"/>
                <a:cs typeface="Arial" pitchFamily="34" charset="0"/>
              </a:rPr>
            </a:br>
            <a:endParaRPr lang="en-US" sz="2800" dirty="0">
              <a:latin typeface="Arial" pitchFamily="34" charset="0"/>
              <a:cs typeface="Arial" pitchFamily="34" charset="0"/>
            </a:endParaRPr>
          </a:p>
        </p:txBody>
      </p:sp>
      <p:sp>
        <p:nvSpPr>
          <p:cNvPr id="3" name="Content Placeholder 2"/>
          <p:cNvSpPr>
            <a:spLocks noGrp="1"/>
          </p:cNvSpPr>
          <p:nvPr>
            <p:ph idx="1"/>
          </p:nvPr>
        </p:nvSpPr>
        <p:spPr>
          <a:xfrm>
            <a:off x="457200" y="3733800"/>
            <a:ext cx="8229600" cy="2392363"/>
          </a:xfrm>
        </p:spPr>
        <p:txBody>
          <a:bodyPr>
            <a:normAutofit fontScale="55000" lnSpcReduction="20000"/>
          </a:bodyPr>
          <a:lstStyle/>
          <a:p>
            <a:pPr>
              <a:buNone/>
            </a:pPr>
            <a:r>
              <a:rPr lang="en-GB" i="1" dirty="0"/>
              <a:t>Use motivational strategy</a:t>
            </a:r>
            <a:endParaRPr lang="en-US" dirty="0"/>
          </a:p>
          <a:p>
            <a:r>
              <a:rPr lang="en-GB" dirty="0"/>
              <a:t>A motivational strategy would help T M Lewin to mitigate its issues in the market. </a:t>
            </a:r>
          </a:p>
          <a:p>
            <a:r>
              <a:rPr lang="en-GB" dirty="0"/>
              <a:t>The higher authority could use a motivational strategy to motivate the staff members in the proper way to increase productivity as well as efficiency. </a:t>
            </a:r>
            <a:endParaRPr lang="en-US" dirty="0"/>
          </a:p>
          <a:p>
            <a:pPr>
              <a:buNone/>
            </a:pPr>
            <a:r>
              <a:rPr lang="en-GB" i="1" dirty="0"/>
              <a:t>Use upgraded technology</a:t>
            </a:r>
            <a:endParaRPr lang="en-US" dirty="0"/>
          </a:p>
          <a:p>
            <a:r>
              <a:rPr lang="en-GB" dirty="0"/>
              <a:t>Upgraded technology is one of the popular mediums to increase productivity. </a:t>
            </a:r>
          </a:p>
          <a:p>
            <a:r>
              <a:rPr lang="en-GB" dirty="0"/>
              <a:t>T M Lewin could use AI technology in their business because through Artificial Intelligence they would increase their efficiency in a short time. </a:t>
            </a:r>
            <a:endParaRPr lang="en-US" dirty="0"/>
          </a:p>
          <a:p>
            <a:endParaRPr lang="en-US" dirty="0"/>
          </a:p>
        </p:txBody>
      </p:sp>
      <p:pic>
        <p:nvPicPr>
          <p:cNvPr id="27650" name="Picture 2"/>
          <p:cNvPicPr>
            <a:picLocks noChangeAspect="1" noChangeArrowheads="1"/>
          </p:cNvPicPr>
          <p:nvPr/>
        </p:nvPicPr>
        <p:blipFill>
          <a:blip r:embed="rId3"/>
          <a:srcRect/>
          <a:stretch>
            <a:fillRect/>
          </a:stretch>
        </p:blipFill>
        <p:spPr bwMode="auto">
          <a:xfrm>
            <a:off x="1219200" y="1219200"/>
            <a:ext cx="3200400" cy="2329180"/>
          </a:xfrm>
          <a:prstGeom prst="rect">
            <a:avLst/>
          </a:prstGeom>
          <a:noFill/>
          <a:ln w="9525">
            <a:noFill/>
            <a:miter lim="800000"/>
            <a:headEnd/>
            <a:tailEnd/>
          </a:ln>
          <a:effectLst/>
        </p:spPr>
      </p:pic>
      <p:pic>
        <p:nvPicPr>
          <p:cNvPr id="27651" name="Picture 3"/>
          <p:cNvPicPr>
            <a:picLocks noChangeAspect="1" noChangeArrowheads="1"/>
          </p:cNvPicPr>
          <p:nvPr/>
        </p:nvPicPr>
        <p:blipFill>
          <a:blip r:embed="rId4"/>
          <a:srcRect/>
          <a:stretch>
            <a:fillRect/>
          </a:stretch>
        </p:blipFill>
        <p:spPr bwMode="auto">
          <a:xfrm>
            <a:off x="5410200" y="1371600"/>
            <a:ext cx="2971800" cy="2242524"/>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itchFamily="34" charset="0"/>
                <a:cs typeface="Arial" pitchFamily="34" charset="0"/>
              </a:rPr>
              <a:t>Conclusion </a:t>
            </a:r>
            <a:br>
              <a:rPr lang="en-US" b="1" dirty="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idx="1"/>
          </p:nvPr>
        </p:nvSpPr>
        <p:spPr>
          <a:xfrm>
            <a:off x="457200" y="4191000"/>
            <a:ext cx="8229600" cy="1935163"/>
          </a:xfrm>
        </p:spPr>
        <p:txBody>
          <a:bodyPr>
            <a:normAutofit fontScale="62500" lnSpcReduction="20000"/>
          </a:bodyPr>
          <a:lstStyle/>
          <a:p>
            <a:r>
              <a:rPr lang="en-GB" dirty="0"/>
              <a:t>It could be concluded that in this assignment, the nature as well as the impact of the problems faced by T M Lewin such as issues of the supply chain, inflation, and present cost of living which in turn impacts the spending of consumers are explored, and discussed elaborately. </a:t>
            </a:r>
          </a:p>
          <a:p>
            <a:r>
              <a:rPr lang="en-GB" dirty="0"/>
              <a:t>The external or macro-environmental aspects that are contributing to these concerns are also discussed</a:t>
            </a:r>
            <a:endParaRPr lang="en-US" dirty="0"/>
          </a:p>
        </p:txBody>
      </p:sp>
      <p:pic>
        <p:nvPicPr>
          <p:cNvPr id="28674" name="Picture 2"/>
          <p:cNvPicPr>
            <a:picLocks noChangeAspect="1" noChangeArrowheads="1"/>
          </p:cNvPicPr>
          <p:nvPr/>
        </p:nvPicPr>
        <p:blipFill>
          <a:blip r:embed="rId3"/>
          <a:srcRect/>
          <a:stretch>
            <a:fillRect/>
          </a:stretch>
        </p:blipFill>
        <p:spPr bwMode="auto">
          <a:xfrm>
            <a:off x="2362200" y="1143000"/>
            <a:ext cx="4267200" cy="251460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itchFamily="34" charset="0"/>
                <a:cs typeface="Arial" pitchFamily="34" charset="0"/>
              </a:rPr>
              <a:t>References</a:t>
            </a:r>
            <a:br>
              <a:rPr lang="en-US" b="1" dirty="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idx="1"/>
          </p:nvPr>
        </p:nvSpPr>
        <p:spPr/>
        <p:txBody>
          <a:bodyPr>
            <a:normAutofit fontScale="70000" lnSpcReduction="20000"/>
          </a:bodyPr>
          <a:lstStyle/>
          <a:p>
            <a:pPr>
              <a:buNone/>
            </a:pPr>
            <a:r>
              <a:rPr lang="en-US" b="1" dirty="0"/>
              <a:t>Task 1</a:t>
            </a:r>
            <a:endParaRPr lang="en-US" dirty="0"/>
          </a:p>
          <a:p>
            <a:pPr>
              <a:buNone/>
            </a:pPr>
            <a:r>
              <a:rPr lang="en-US" b="1" dirty="0"/>
              <a:t> </a:t>
            </a:r>
            <a:endParaRPr lang="en-US" dirty="0"/>
          </a:p>
          <a:p>
            <a:pPr>
              <a:buNone/>
            </a:pPr>
            <a:r>
              <a:rPr lang="en-US" b="1" dirty="0"/>
              <a:t>Website</a:t>
            </a:r>
            <a:endParaRPr lang="en-US" dirty="0"/>
          </a:p>
          <a:p>
            <a:pPr>
              <a:buNone/>
            </a:pPr>
            <a:r>
              <a:rPr lang="en-US" b="1" dirty="0"/>
              <a:t> </a:t>
            </a:r>
            <a:endParaRPr lang="en-US" dirty="0"/>
          </a:p>
          <a:p>
            <a:pPr algn="just"/>
            <a:r>
              <a:rPr lang="en-GB" dirty="0"/>
              <a:t>tmlewin.co.uk  (2023) </a:t>
            </a:r>
            <a:r>
              <a:rPr lang="en-GB" dirty="0" err="1"/>
              <a:t>tmlewinuk</a:t>
            </a:r>
            <a:r>
              <a:rPr lang="en-GB" dirty="0"/>
              <a:t>. Available at: https://tmlewin.co.uk/ (Accessed: March 8, 2023). </a:t>
            </a:r>
            <a:endParaRPr lang="en-US" dirty="0"/>
          </a:p>
          <a:p>
            <a:pPr>
              <a:buNone/>
            </a:pPr>
            <a:r>
              <a:rPr lang="en-GB" b="1" dirty="0"/>
              <a:t>Book</a:t>
            </a:r>
            <a:endParaRPr lang="en-US" dirty="0"/>
          </a:p>
          <a:p>
            <a:r>
              <a:rPr lang="en-GB" dirty="0" err="1"/>
              <a:t>Muthu</a:t>
            </a:r>
            <a:r>
              <a:rPr lang="en-GB" dirty="0"/>
              <a:t>, S.S., 2020. </a:t>
            </a:r>
            <a:r>
              <a:rPr lang="en-GB" i="1" dirty="0"/>
              <a:t>Assessing the environmental impact of textiles and the clothing supply chain</a:t>
            </a:r>
            <a:r>
              <a:rPr lang="en-GB" dirty="0"/>
              <a:t>. </a:t>
            </a:r>
            <a:r>
              <a:rPr lang="en-GB" dirty="0" err="1"/>
              <a:t>Woodhead</a:t>
            </a:r>
            <a:r>
              <a:rPr lang="en-GB" dirty="0"/>
              <a:t> </a:t>
            </a:r>
            <a:r>
              <a:rPr lang="en-GB" dirty="0" err="1"/>
              <a:t>publishing.</a:t>
            </a:r>
            <a:r>
              <a:rPr lang="en-GB" dirty="0" err="1">
                <a:hlinkClick r:id="rId3"/>
              </a:rPr>
              <a:t>https</a:t>
            </a:r>
            <a:r>
              <a:rPr lang="en-GB" dirty="0">
                <a:hlinkClick r:id="rId3"/>
              </a:rPr>
              <a:t>://</a:t>
            </a:r>
            <a:r>
              <a:rPr lang="en-GB" dirty="0" err="1">
                <a:hlinkClick r:id="rId3"/>
              </a:rPr>
              <a:t>books.google.com</a:t>
            </a:r>
            <a:r>
              <a:rPr lang="en-GB" dirty="0">
                <a:hlinkClick r:id="rId3"/>
              </a:rPr>
              <a:t>/</a:t>
            </a:r>
            <a:r>
              <a:rPr lang="en-GB" dirty="0" err="1">
                <a:hlinkClick r:id="rId3"/>
              </a:rPr>
              <a:t>books?hl</a:t>
            </a:r>
            <a:r>
              <a:rPr lang="en-GB" dirty="0">
                <a:hlinkClick r:id="rId3"/>
              </a:rPr>
              <a:t>=</a:t>
            </a:r>
            <a:r>
              <a:rPr lang="en-GB" dirty="0" err="1">
                <a:hlinkClick r:id="rId3"/>
              </a:rPr>
              <a:t>en&amp;lr</a:t>
            </a:r>
            <a:r>
              <a:rPr lang="en-GB" dirty="0">
                <a:hlinkClick r:id="rId3"/>
              </a:rPr>
              <a:t>=&amp;id=</a:t>
            </a:r>
            <a:r>
              <a:rPr lang="en-GB" dirty="0" err="1">
                <a:hlinkClick r:id="rId3"/>
              </a:rPr>
              <a:t>XijYDwAAQBAJ&amp;oi</a:t>
            </a:r>
            <a:r>
              <a:rPr lang="en-GB" dirty="0">
                <a:hlinkClick r:id="rId3"/>
              </a:rPr>
              <a:t>=</a:t>
            </a:r>
            <a:r>
              <a:rPr lang="en-GB" dirty="0" err="1">
                <a:hlinkClick r:id="rId3"/>
              </a:rPr>
              <a:t>fnd&amp;pg</a:t>
            </a:r>
            <a:r>
              <a:rPr lang="en-GB" dirty="0">
                <a:hlinkClick r:id="rId3"/>
              </a:rPr>
              <a:t>=PP1&amp;dq=</a:t>
            </a:r>
            <a:r>
              <a:rPr lang="en-GB" dirty="0" err="1">
                <a:hlinkClick r:id="rId3"/>
              </a:rPr>
              <a:t>supply+chain+issues+in+clothing+industry+UK&amp;ots</a:t>
            </a:r>
            <a:r>
              <a:rPr lang="en-GB" dirty="0">
                <a:hlinkClick r:id="rId3"/>
              </a:rPr>
              <a:t>=</a:t>
            </a:r>
            <a:r>
              <a:rPr lang="en-GB" dirty="0" err="1">
                <a:hlinkClick r:id="rId3"/>
              </a:rPr>
              <a:t>aam_EWjGVB&amp;sig</a:t>
            </a:r>
            <a:r>
              <a:rPr lang="en-GB" dirty="0">
                <a:hlinkClick r:id="rId3"/>
              </a:rPr>
              <a:t>=pvHQzcOpsQPsYnMY_wtx5LP_P_U</a:t>
            </a:r>
            <a:endParaRPr lang="en-US" dirty="0"/>
          </a:p>
          <a:p>
            <a:pPr>
              <a:buNone/>
            </a:pPr>
            <a:r>
              <a:rPr lang="en-GB" dirty="0"/>
              <a:t> </a:t>
            </a:r>
            <a:endParaRPr lang="en-US" dirty="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Vectors &amp; Illustrations for Free Download |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575" y="457199"/>
            <a:ext cx="8803301" cy="58674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TotalTime>
  <Words>3027</Words>
  <Application>Microsoft Office PowerPoint</Application>
  <PresentationFormat>Expunere pe ecran (4:3)</PresentationFormat>
  <Paragraphs>146</Paragraphs>
  <Slides>12</Slides>
  <Notes>10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Office Theme</vt:lpstr>
      <vt:lpstr>Problem Solving and Decision making </vt:lpstr>
      <vt:lpstr>Introduction  </vt:lpstr>
      <vt:lpstr>Nature of the problem faced by T M Lewin  </vt:lpstr>
      <vt:lpstr>Nature of the problem faced by T M Lewin (continuation) </vt:lpstr>
      <vt:lpstr>Impact of the concerns faced by T M Lewin  </vt:lpstr>
      <vt:lpstr>Impact of the concerns faced by T M Lewin (Continuation) </vt:lpstr>
      <vt:lpstr>PESTLE analysis of the external factors driving the concerns  </vt:lpstr>
      <vt:lpstr>Cause and Effect Analysis using Fishbone diagram  </vt:lpstr>
      <vt:lpstr>Assessment of solutions to the concerns faced by the company  </vt:lpstr>
      <vt:lpstr>Conclusion  </vt:lpstr>
      <vt:lpstr>References </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user</dc:creator>
  <cp:lastModifiedBy>andreeapatrut515@gmail.com</cp:lastModifiedBy>
  <cp:revision>5</cp:revision>
  <dcterms:created xsi:type="dcterms:W3CDTF">2023-03-08T12:38:14Z</dcterms:created>
  <dcterms:modified xsi:type="dcterms:W3CDTF">2023-03-13T22:44:50Z</dcterms:modified>
</cp:coreProperties>
</file>