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1" r:id="rId1"/>
  </p:sldMasterIdLst>
  <p:sldIdLst>
    <p:sldId id="256" r:id="rId2"/>
    <p:sldId id="257" r:id="rId3"/>
    <p:sldId id="258" r:id="rId4"/>
    <p:sldId id="259" r:id="rId5"/>
    <p:sldId id="260" r:id="rId6"/>
    <p:sldId id="262" r:id="rId7"/>
    <p:sldId id="263" r:id="rId8"/>
    <p:sldId id="264" r:id="rId9"/>
    <p:sldId id="265" r:id="rId10"/>
    <p:sldId id="261" r:id="rId11"/>
    <p:sldId id="266"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C8C57"/>
    <a:srgbClr val="5BC77F"/>
    <a:srgbClr val="78F5A8"/>
    <a:srgbClr val="4DB07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49CBAF-6EA0-612E-B69F-850C8E4338BD}" v="1537" dt="2026-03-15T19:54:07.2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3/15/2026</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429515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3/15/2026</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8296598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3/15/2026</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340776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3/15/2026</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5430615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3/15/2026</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9691985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3/15/2026</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1184152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3/15/2026</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7730585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3/15/2026</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4339054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3/15/2026</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8569520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3/15/2026</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7772413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3/15/2026</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0569089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3/15/2026</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156379222"/>
      </p:ext>
    </p:extLst>
  </p:cSld>
  <p:clrMap bg1="dk1" tx1="lt1" bg2="dk2" tx2="lt2" accent1="accent1" accent2="accent2" accent3="accent3" accent4="accent4" accent5="accent5" accent6="accent6" hlink="hlink" folHlink="folHlink"/>
  <p:sldLayoutIdLst>
    <p:sldLayoutId id="2147483856" r:id="rId1"/>
    <p:sldLayoutId id="2147483857" r:id="rId2"/>
    <p:sldLayoutId id="2147483858" r:id="rId3"/>
    <p:sldLayoutId id="2147483859" r:id="rId4"/>
    <p:sldLayoutId id="2147483860" r:id="rId5"/>
    <p:sldLayoutId id="2147483854" r:id="rId6"/>
    <p:sldLayoutId id="2147483850" r:id="rId7"/>
    <p:sldLayoutId id="2147483851" r:id="rId8"/>
    <p:sldLayoutId id="2147483852" r:id="rId9"/>
    <p:sldLayoutId id="2147483853" r:id="rId10"/>
    <p:sldLayoutId id="214748385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sv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4.sv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ncbi.nlm.nih.gov/books/NBK607994/v" TargetMode="External"/><Relationship Id="rId7" Type="http://schemas.openxmlformats.org/officeDocument/2006/relationships/image" Target="../media/image3.jpeg"/><Relationship Id="rId2" Type="http://schemas.openxmlformats.org/officeDocument/2006/relationships/hyperlink" Target="https://pestleanalysis.com/what-is-pestle-analysis/" TargetMode="External"/><Relationship Id="rId1" Type="http://schemas.openxmlformats.org/officeDocument/2006/relationships/slideLayout" Target="../slideLayouts/slideLayout7.xml"/><Relationship Id="rId6" Type="http://schemas.openxmlformats.org/officeDocument/2006/relationships/hyperlink" Target="https://online.wrexham.ac.uk/social-media-in-your-marketing-strategy" TargetMode="External"/><Relationship Id="rId5" Type="http://schemas.openxmlformats.org/officeDocument/2006/relationships/hyperlink" Target="https://www.cipd.org/uk/knowledge/factsheets/pestle-analysis-factsheet/" TargetMode="External"/><Relationship Id="rId4" Type="http://schemas.openxmlformats.org/officeDocument/2006/relationships/hyperlink" Target="https://fabriq.tech/en/2025/07/30/what-is-5w2h-and-why-it-matters-in-manufacturing-excellence/"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3C8C57"/>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31" name="Freeform: Shape 30">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33" name="Freeform: Shape 32">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35" name="Rectangle 34">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uzzle in brain">
            <a:extLst>
              <a:ext uri="{FF2B5EF4-FFF2-40B4-BE49-F238E27FC236}">
                <a16:creationId xmlns:a16="http://schemas.microsoft.com/office/drawing/2014/main" id="{D0BE208D-63F8-5FFE-1505-88F353547FCD}"/>
              </a:ext>
            </a:extLst>
          </p:cNvPr>
          <p:cNvPicPr>
            <a:picLocks noChangeAspect="1"/>
          </p:cNvPicPr>
          <p:nvPr/>
        </p:nvPicPr>
        <p:blipFill>
          <a:blip r:embed="rId2"/>
          <a:srcRect l="22848" r="7743" b="-1"/>
          <a:stretch>
            <a:fillRect/>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37" name="Freeform: Shape 36">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Subtitle 2"/>
          <p:cNvSpPr>
            <a:spLocks noGrp="1"/>
          </p:cNvSpPr>
          <p:nvPr>
            <p:ph type="subTitle" idx="1"/>
          </p:nvPr>
        </p:nvSpPr>
        <p:spPr>
          <a:xfrm>
            <a:off x="6096000" y="2286000"/>
            <a:ext cx="5334000" cy="3810001"/>
          </a:xfrm>
        </p:spPr>
        <p:txBody>
          <a:bodyPr vert="horz" lIns="91440" tIns="45720" rIns="91440" bIns="45720" rtlCol="0" anchor="t">
            <a:normAutofit/>
          </a:bodyPr>
          <a:lstStyle/>
          <a:p>
            <a:pPr algn="l"/>
            <a:br>
              <a:rPr lang="en-US" dirty="0"/>
            </a:br>
            <a:r>
              <a:rPr lang="en-US" sz="2800">
                <a:latin typeface="Arial"/>
                <a:cs typeface="Arial"/>
              </a:rPr>
              <a:t>Module code:LCLM4004</a:t>
            </a:r>
            <a:br>
              <a:rPr lang="en-US" sz="2800" dirty="0">
                <a:latin typeface="Arial"/>
                <a:cs typeface="Arial"/>
              </a:rPr>
            </a:br>
            <a:r>
              <a:rPr lang="en-US" sz="2800">
                <a:latin typeface="Arial"/>
                <a:cs typeface="Arial"/>
              </a:rPr>
              <a:t>Jackline Vanessa Gonzalez (2514958)</a:t>
            </a:r>
            <a:br>
              <a:rPr lang="en-US" sz="2800" dirty="0">
                <a:latin typeface="Arial"/>
                <a:cs typeface="Arial"/>
              </a:rPr>
            </a:br>
            <a:r>
              <a:rPr lang="en-US" sz="2800">
                <a:latin typeface="Arial"/>
                <a:cs typeface="Arial"/>
              </a:rPr>
              <a:t>Lecturer: Lloyd Beharry</a:t>
            </a:r>
            <a:br>
              <a:rPr lang="en-US" sz="2800" dirty="0">
                <a:latin typeface="Arial"/>
                <a:cs typeface="Arial"/>
              </a:rPr>
            </a:br>
            <a:r>
              <a:rPr lang="en-US" sz="2800">
                <a:latin typeface="Arial"/>
                <a:cs typeface="Arial"/>
              </a:rPr>
              <a:t>Assignment 1: presentatio</a:t>
            </a:r>
            <a:r>
              <a:rPr lang="en-US" sz="2800"/>
              <a:t>n</a:t>
            </a:r>
            <a:br>
              <a:rPr lang="en-US" sz="2800" dirty="0"/>
            </a:br>
            <a:endParaRPr lang="en-US" sz="2800">
              <a:solidFill>
                <a:srgbClr val="FFFFFF">
                  <a:alpha val="70000"/>
                </a:srgbClr>
              </a:solidFill>
            </a:endParaRPr>
          </a:p>
        </p:txBody>
      </p:sp>
      <p:sp>
        <p:nvSpPr>
          <p:cNvPr id="2" name="Title 1"/>
          <p:cNvSpPr>
            <a:spLocks noGrp="1"/>
          </p:cNvSpPr>
          <p:nvPr>
            <p:ph type="ctrTitle"/>
          </p:nvPr>
        </p:nvSpPr>
        <p:spPr>
          <a:xfrm>
            <a:off x="6096000" y="945444"/>
            <a:ext cx="5334000" cy="1524000"/>
          </a:xfrm>
        </p:spPr>
        <p:txBody>
          <a:bodyPr vert="horz" lIns="91440" tIns="45720" rIns="91440" bIns="45720" rtlCol="0" anchor="ctr">
            <a:noAutofit/>
          </a:bodyPr>
          <a:lstStyle/>
          <a:p>
            <a:pPr algn="l"/>
            <a:r>
              <a:rPr lang="en-US" sz="4000">
                <a:latin typeface="Arial"/>
                <a:cs typeface="Arial"/>
              </a:rPr>
              <a:t>Problem solving and decision making</a:t>
            </a:r>
            <a:br>
              <a:rPr lang="en-US" sz="4000" dirty="0">
                <a:latin typeface="Arial"/>
                <a:cs typeface="Arial"/>
              </a:rPr>
            </a:br>
            <a:endParaRPr lang="en-US" sz="4000"/>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8D3D81F-4634-D586-5F43-8195E834AFA5}"/>
              </a:ext>
            </a:extLst>
          </p:cNvPr>
          <p:cNvSpPr txBox="1"/>
          <p:nvPr/>
        </p:nvSpPr>
        <p:spPr>
          <a:xfrm>
            <a:off x="-127000" y="1"/>
            <a:ext cx="12572999" cy="6857999"/>
          </a:xfrm>
          <a:prstGeom prst="rect">
            <a:avLst/>
          </a:prstGeom>
          <a:solidFill>
            <a:srgbClr val="3C8C5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CFAB0FFD-D7DB-922D-8CB9-1BFDB726158E}"/>
              </a:ext>
            </a:extLst>
          </p:cNvPr>
          <p:cNvSpPr txBox="1"/>
          <p:nvPr/>
        </p:nvSpPr>
        <p:spPr>
          <a:xfrm>
            <a:off x="1213556" y="1072444"/>
            <a:ext cx="9764888" cy="5298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i="1">
                <a:solidFill>
                  <a:schemeClr val="tx1">
                    <a:lumMod val="95000"/>
                  </a:schemeClr>
                </a:solidFill>
                <a:latin typeface="Arial"/>
                <a:cs typeface="Arial"/>
              </a:rPr>
              <a:t>OVERVIEW</a:t>
            </a:r>
            <a:endParaRPr lang="en-US" sz="3200" i="1">
              <a:solidFill>
                <a:schemeClr val="tx1">
                  <a:lumMod val="95000"/>
                </a:schemeClr>
              </a:solidFill>
              <a:latin typeface="Arial"/>
              <a:cs typeface="Arial"/>
            </a:endParaRPr>
          </a:p>
          <a:p>
            <a:endParaRPr lang="en-GB" sz="2400" dirty="0">
              <a:solidFill>
                <a:schemeClr val="tx2">
                  <a:lumMod val="95000"/>
                </a:schemeClr>
              </a:solidFill>
              <a:latin typeface="Arial"/>
              <a:cs typeface="Arial"/>
            </a:endParaRPr>
          </a:p>
          <a:p>
            <a:pPr marL="342900" indent="-342900">
              <a:spcBef>
                <a:spcPts val="1000"/>
              </a:spcBef>
              <a:buFont typeface="Arial"/>
              <a:buChar char="•"/>
            </a:pPr>
            <a:r>
              <a:rPr lang="en-GB" sz="2800" b="1">
                <a:solidFill>
                  <a:schemeClr val="tx2">
                    <a:lumMod val="95000"/>
                  </a:schemeClr>
                </a:solidFill>
                <a:latin typeface="Arial"/>
                <a:cs typeface="Arial"/>
              </a:rPr>
              <a:t>Introduction </a:t>
            </a:r>
            <a:endParaRPr lang="en-US" sz="2800">
              <a:solidFill>
                <a:schemeClr val="tx2">
                  <a:lumMod val="95000"/>
                </a:schemeClr>
              </a:solidFill>
              <a:latin typeface="Arial"/>
              <a:cs typeface="Arial"/>
            </a:endParaRPr>
          </a:p>
          <a:p>
            <a:pPr marL="342900" indent="-342900">
              <a:spcBef>
                <a:spcPts val="1000"/>
              </a:spcBef>
              <a:buFont typeface="Arial"/>
              <a:buChar char="•"/>
            </a:pPr>
            <a:r>
              <a:rPr lang="en-GB" sz="2800" b="1">
                <a:solidFill>
                  <a:schemeClr val="tx2">
                    <a:lumMod val="95000"/>
                  </a:schemeClr>
                </a:solidFill>
                <a:latin typeface="Arial"/>
                <a:cs typeface="Arial"/>
              </a:rPr>
              <a:t>Company background</a:t>
            </a:r>
            <a:endParaRPr lang="en-US" sz="2800">
              <a:solidFill>
                <a:schemeClr val="tx2">
                  <a:lumMod val="95000"/>
                </a:schemeClr>
              </a:solidFill>
              <a:latin typeface="Arial"/>
              <a:cs typeface="Arial"/>
            </a:endParaRPr>
          </a:p>
          <a:p>
            <a:pPr marL="342900" indent="-342900">
              <a:spcBef>
                <a:spcPts val="1000"/>
              </a:spcBef>
              <a:buFont typeface="Arial"/>
              <a:buChar char="•"/>
            </a:pPr>
            <a:r>
              <a:rPr lang="en-GB" sz="2800" b="1">
                <a:solidFill>
                  <a:schemeClr val="tx2">
                    <a:lumMod val="95000"/>
                  </a:schemeClr>
                </a:solidFill>
                <a:latin typeface="Arial"/>
                <a:cs typeface="Arial"/>
              </a:rPr>
              <a:t>Problem: nature and scope</a:t>
            </a:r>
            <a:endParaRPr lang="en-US" sz="2800">
              <a:solidFill>
                <a:schemeClr val="tx2">
                  <a:lumMod val="95000"/>
                </a:schemeClr>
              </a:solidFill>
              <a:latin typeface="Arial"/>
              <a:cs typeface="Arial"/>
            </a:endParaRPr>
          </a:p>
          <a:p>
            <a:pPr marL="342900" indent="-342900">
              <a:spcBef>
                <a:spcPts val="1000"/>
              </a:spcBef>
              <a:buFont typeface="Arial"/>
              <a:buChar char="•"/>
            </a:pPr>
            <a:r>
              <a:rPr lang="en-GB" sz="2800" b="1">
                <a:solidFill>
                  <a:schemeClr val="tx2">
                    <a:lumMod val="95000"/>
                  </a:schemeClr>
                </a:solidFill>
                <a:latin typeface="Arial"/>
                <a:cs typeface="Arial"/>
              </a:rPr>
              <a:t>PESTLE ANALYSIS: Green Haven Florists</a:t>
            </a:r>
            <a:endParaRPr lang="en-US" sz="2800">
              <a:solidFill>
                <a:schemeClr val="tx2">
                  <a:lumMod val="95000"/>
                </a:schemeClr>
              </a:solidFill>
              <a:latin typeface="Arial"/>
              <a:cs typeface="Arial"/>
            </a:endParaRPr>
          </a:p>
          <a:p>
            <a:pPr marL="342900" indent="-342900">
              <a:spcBef>
                <a:spcPts val="1000"/>
              </a:spcBef>
              <a:buFont typeface="Arial"/>
              <a:buChar char="•"/>
            </a:pPr>
            <a:r>
              <a:rPr lang="en-GB" sz="2800" b="1">
                <a:solidFill>
                  <a:schemeClr val="tx2">
                    <a:lumMod val="95000"/>
                  </a:schemeClr>
                </a:solidFill>
                <a:latin typeface="Arial"/>
                <a:cs typeface="Arial"/>
              </a:rPr>
              <a:t>Cause and effect analysis: Fishbone diagram</a:t>
            </a:r>
            <a:endParaRPr lang="en-US" sz="2800">
              <a:solidFill>
                <a:schemeClr val="tx2">
                  <a:lumMod val="95000"/>
                </a:schemeClr>
              </a:solidFill>
              <a:latin typeface="Arial"/>
              <a:cs typeface="Arial"/>
            </a:endParaRPr>
          </a:p>
          <a:p>
            <a:pPr marL="342900" indent="-342900">
              <a:spcBef>
                <a:spcPts val="1000"/>
              </a:spcBef>
              <a:buFont typeface="Arial"/>
              <a:buChar char="•"/>
            </a:pPr>
            <a:r>
              <a:rPr lang="en-GB" sz="2800" b="1">
                <a:solidFill>
                  <a:schemeClr val="tx2">
                    <a:lumMod val="95000"/>
                  </a:schemeClr>
                </a:solidFill>
                <a:latin typeface="Arial"/>
                <a:cs typeface="Arial"/>
              </a:rPr>
              <a:t>Conclusion</a:t>
            </a:r>
            <a:endParaRPr lang="en-US" sz="2800">
              <a:solidFill>
                <a:schemeClr val="tx2">
                  <a:lumMod val="95000"/>
                </a:schemeClr>
              </a:solidFill>
              <a:latin typeface="Arial"/>
              <a:cs typeface="Arial"/>
            </a:endParaRPr>
          </a:p>
          <a:p>
            <a:pPr marL="342900" indent="-342900">
              <a:spcBef>
                <a:spcPts val="1000"/>
              </a:spcBef>
              <a:buFont typeface="Arial"/>
              <a:buChar char="•"/>
            </a:pPr>
            <a:r>
              <a:rPr lang="en-GB" sz="2800" b="1">
                <a:solidFill>
                  <a:schemeClr val="tx2">
                    <a:lumMod val="95000"/>
                  </a:schemeClr>
                </a:solidFill>
                <a:latin typeface="Arial"/>
                <a:cs typeface="Arial"/>
              </a:rPr>
              <a:t>References</a:t>
            </a:r>
            <a:endParaRPr lang="en-US" sz="2800">
              <a:solidFill>
                <a:schemeClr val="tx2">
                  <a:lumMod val="95000"/>
                </a:schemeClr>
              </a:solidFill>
              <a:latin typeface="Arial"/>
              <a:cs typeface="Arial"/>
            </a:endParaRPr>
          </a:p>
          <a:p>
            <a:endParaRPr lang="en-GB" sz="2800" dirty="0">
              <a:latin typeface="Arial"/>
              <a:cs typeface="Arial"/>
            </a:endParaRPr>
          </a:p>
        </p:txBody>
      </p:sp>
      <p:cxnSp>
        <p:nvCxnSpPr>
          <p:cNvPr id="6" name="Straight Arrow Connector 5">
            <a:extLst>
              <a:ext uri="{FF2B5EF4-FFF2-40B4-BE49-F238E27FC236}">
                <a16:creationId xmlns:a16="http://schemas.microsoft.com/office/drawing/2014/main" id="{C30CE64E-4883-4719-0B9D-14BCA7EC9DC3}"/>
              </a:ext>
            </a:extLst>
          </p:cNvPr>
          <p:cNvCxnSpPr/>
          <p:nvPr/>
        </p:nvCxnSpPr>
        <p:spPr>
          <a:xfrm flipV="1">
            <a:off x="620889" y="1608666"/>
            <a:ext cx="10992555" cy="42333"/>
          </a:xfrm>
          <a:prstGeom prst="straightConnector1">
            <a:avLst/>
          </a:prstGeom>
        </p:spPr>
        <p:style>
          <a:lnRef idx="3">
            <a:schemeClr val="accent4"/>
          </a:lnRef>
          <a:fillRef idx="0">
            <a:schemeClr val="accent4"/>
          </a:fillRef>
          <a:effectRef idx="2">
            <a:schemeClr val="accent4"/>
          </a:effectRef>
          <a:fontRef idx="minor">
            <a:schemeClr val="tx1"/>
          </a:fontRef>
        </p:style>
      </p:cxnSp>
      <p:pic>
        <p:nvPicPr>
          <p:cNvPr id="7" name="Graphic 6" descr="Flowers Bunch outline">
            <a:extLst>
              <a:ext uri="{FF2B5EF4-FFF2-40B4-BE49-F238E27FC236}">
                <a16:creationId xmlns:a16="http://schemas.microsoft.com/office/drawing/2014/main" id="{082321B3-41FB-27F0-4AD4-EF2A656697A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18840000">
            <a:off x="10958423" y="5574101"/>
            <a:ext cx="914400" cy="914400"/>
          </a:xfrm>
          <a:prstGeom prst="rect">
            <a:avLst/>
          </a:prstGeom>
        </p:spPr>
      </p:pic>
      <p:pic>
        <p:nvPicPr>
          <p:cNvPr id="9" name="Picture 8" descr="A large green leaves&#10;&#10;AI-generated content may be incorrect.">
            <a:extLst>
              <a:ext uri="{FF2B5EF4-FFF2-40B4-BE49-F238E27FC236}">
                <a16:creationId xmlns:a16="http://schemas.microsoft.com/office/drawing/2014/main" id="{A20858F9-B77B-1219-9698-8E998E6123DE}"/>
              </a:ext>
            </a:extLst>
          </p:cNvPr>
          <p:cNvPicPr>
            <a:picLocks noChangeAspect="1"/>
          </p:cNvPicPr>
          <p:nvPr/>
        </p:nvPicPr>
        <p:blipFill>
          <a:blip r:embed="rId3">
            <a:alphaModFix amt="12000"/>
          </a:blip>
          <a:stretch>
            <a:fillRect/>
          </a:stretch>
        </p:blipFill>
        <p:spPr>
          <a:xfrm>
            <a:off x="-127057" y="0"/>
            <a:ext cx="12575511" cy="6858000"/>
          </a:xfrm>
          <a:prstGeom prst="rect">
            <a:avLst/>
          </a:prstGeom>
        </p:spPr>
      </p:pic>
    </p:spTree>
    <p:extLst>
      <p:ext uri="{BB962C8B-B14F-4D97-AF65-F5344CB8AC3E}">
        <p14:creationId xmlns:p14="http://schemas.microsoft.com/office/powerpoint/2010/main" val="80573408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35D272B-62AB-56B1-CA5E-949B67B658D8}"/>
              </a:ext>
            </a:extLst>
          </p:cNvPr>
          <p:cNvSpPr txBox="1"/>
          <p:nvPr/>
        </p:nvSpPr>
        <p:spPr>
          <a:xfrm>
            <a:off x="-1" y="0"/>
            <a:ext cx="12192001" cy="6858000"/>
          </a:xfrm>
          <a:prstGeom prst="rect">
            <a:avLst/>
          </a:prstGeom>
          <a:solidFill>
            <a:srgbClr val="3C8C5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D0B80AC8-E2E9-2E98-75B5-74E09AFED38F}"/>
              </a:ext>
            </a:extLst>
          </p:cNvPr>
          <p:cNvSpPr txBox="1"/>
          <p:nvPr/>
        </p:nvSpPr>
        <p:spPr>
          <a:xfrm>
            <a:off x="1524000" y="917221"/>
            <a:ext cx="8861777" cy="62170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b="1" i="1">
                <a:solidFill>
                  <a:schemeClr val="tx1">
                    <a:lumMod val="95000"/>
                  </a:schemeClr>
                </a:solidFill>
                <a:latin typeface="Arial"/>
                <a:cs typeface="Arial"/>
              </a:rPr>
              <a:t>INTRODUCTION</a:t>
            </a:r>
            <a:endParaRPr lang="en-US" sz="2800" b="1" i="1">
              <a:solidFill>
                <a:schemeClr val="tx1">
                  <a:lumMod val="95000"/>
                </a:schemeClr>
              </a:solidFill>
              <a:latin typeface="Arial"/>
              <a:cs typeface="Arial"/>
            </a:endParaRPr>
          </a:p>
          <a:p>
            <a:pPr algn="ctr"/>
            <a:endParaRPr lang="en-GB" sz="2800" b="1" dirty="0">
              <a:solidFill>
                <a:schemeClr val="bg2">
                  <a:lumMod val="40000"/>
                  <a:lumOff val="60000"/>
                </a:schemeClr>
              </a:solidFill>
              <a:latin typeface="Arial"/>
              <a:cs typeface="Arial"/>
            </a:endParaRPr>
          </a:p>
          <a:p>
            <a:pPr algn="just"/>
            <a:r>
              <a:rPr lang="en-GB" sz="2800" dirty="0">
                <a:latin typeface="Arial"/>
                <a:ea typeface="+mn-lt"/>
                <a:cs typeface="Arial"/>
              </a:rPr>
              <a:t>Green Haven Florists is a small, independent flower shop situated in Norwich, UK. The shop became known thanks to its ecological awareness by using </a:t>
            </a:r>
            <a:r>
              <a:rPr lang="en-GB" sz="2800" dirty="0" err="1">
                <a:latin typeface="Arial"/>
                <a:ea typeface="+mn-lt"/>
                <a:cs typeface="Arial"/>
              </a:rPr>
              <a:t>ec</a:t>
            </a:r>
            <a:r>
              <a:rPr lang="en-GB" sz="2800" dirty="0">
                <a:latin typeface="Arial"/>
                <a:ea typeface="+mn-lt"/>
                <a:cs typeface="Arial"/>
              </a:rPr>
              <a:t>o-friendly products. Nevertheless, in the last year sales have declined as online sales have turn into the trend and owners are facing difficulties staying competitive. This presentation is designed to help owners comprehend the issues and identify the source of the sales decline.</a:t>
            </a:r>
            <a:endParaRPr lang="en-GB" sz="2800">
              <a:latin typeface="Arial"/>
              <a:cs typeface="Arial"/>
            </a:endParaRPr>
          </a:p>
          <a:p>
            <a:pPr algn="just"/>
            <a:endParaRPr lang="en-GB" dirty="0"/>
          </a:p>
          <a:p>
            <a:endParaRPr lang="en-GB" dirty="0"/>
          </a:p>
          <a:p>
            <a:endParaRPr lang="en-GB" dirty="0"/>
          </a:p>
          <a:p>
            <a:endParaRPr lang="en-GB" dirty="0"/>
          </a:p>
          <a:p>
            <a:endParaRPr lang="en-GB" dirty="0"/>
          </a:p>
        </p:txBody>
      </p:sp>
      <p:cxnSp>
        <p:nvCxnSpPr>
          <p:cNvPr id="6" name="Straight Arrow Connector 5">
            <a:extLst>
              <a:ext uri="{FF2B5EF4-FFF2-40B4-BE49-F238E27FC236}">
                <a16:creationId xmlns:a16="http://schemas.microsoft.com/office/drawing/2014/main" id="{4831B8D0-22DE-FFDD-19DD-197A9D767BBE}"/>
              </a:ext>
            </a:extLst>
          </p:cNvPr>
          <p:cNvCxnSpPr/>
          <p:nvPr/>
        </p:nvCxnSpPr>
        <p:spPr>
          <a:xfrm flipV="1">
            <a:off x="536222" y="1467556"/>
            <a:ext cx="10964331" cy="56444"/>
          </a:xfrm>
          <a:prstGeom prst="straightConnector1">
            <a:avLst/>
          </a:prstGeom>
        </p:spPr>
        <p:style>
          <a:lnRef idx="3">
            <a:schemeClr val="accent4"/>
          </a:lnRef>
          <a:fillRef idx="0">
            <a:schemeClr val="accent4"/>
          </a:fillRef>
          <a:effectRef idx="2">
            <a:schemeClr val="accent4"/>
          </a:effectRef>
          <a:fontRef idx="minor">
            <a:schemeClr val="tx1"/>
          </a:fontRef>
        </p:style>
      </p:cxnSp>
      <p:pic>
        <p:nvPicPr>
          <p:cNvPr id="2" name="Graphic 1" descr="Flowers Bunch outline">
            <a:extLst>
              <a:ext uri="{FF2B5EF4-FFF2-40B4-BE49-F238E27FC236}">
                <a16:creationId xmlns:a16="http://schemas.microsoft.com/office/drawing/2014/main" id="{4CEBE21D-499D-84CC-EF64-4828F88814A0}"/>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2880000">
            <a:off x="10944045" y="5530970"/>
            <a:ext cx="914400" cy="914400"/>
          </a:xfrm>
          <a:prstGeom prst="rect">
            <a:avLst/>
          </a:prstGeom>
        </p:spPr>
      </p:pic>
      <p:pic>
        <p:nvPicPr>
          <p:cNvPr id="7" name="Picture 6" descr="A large green leaves&#10;&#10;AI-generated content may be incorrect.">
            <a:extLst>
              <a:ext uri="{FF2B5EF4-FFF2-40B4-BE49-F238E27FC236}">
                <a16:creationId xmlns:a16="http://schemas.microsoft.com/office/drawing/2014/main" id="{BBBA7DEF-B860-DDAC-C710-069B9A278714}"/>
              </a:ext>
            </a:extLst>
          </p:cNvPr>
          <p:cNvPicPr>
            <a:picLocks noChangeAspect="1"/>
          </p:cNvPicPr>
          <p:nvPr/>
        </p:nvPicPr>
        <p:blipFill>
          <a:blip r:embed="rId3">
            <a:alphaModFix amt="11000"/>
          </a:blip>
          <a:stretch>
            <a:fillRect/>
          </a:stretch>
        </p:blipFill>
        <p:spPr>
          <a:xfrm>
            <a:off x="2339" y="0"/>
            <a:ext cx="12187322" cy="6858000"/>
          </a:xfrm>
          <a:prstGeom prst="rect">
            <a:avLst/>
          </a:prstGeom>
        </p:spPr>
      </p:pic>
    </p:spTree>
    <p:extLst>
      <p:ext uri="{BB962C8B-B14F-4D97-AF65-F5344CB8AC3E}">
        <p14:creationId xmlns:p14="http://schemas.microsoft.com/office/powerpoint/2010/main" val="170279394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3909386-191B-F2D5-7D41-642807F866F0}"/>
              </a:ext>
            </a:extLst>
          </p:cNvPr>
          <p:cNvSpPr txBox="1"/>
          <p:nvPr/>
        </p:nvSpPr>
        <p:spPr>
          <a:xfrm>
            <a:off x="0" y="0"/>
            <a:ext cx="12191999" cy="6860442"/>
          </a:xfrm>
          <a:prstGeom prst="rect">
            <a:avLst/>
          </a:prstGeom>
          <a:solidFill>
            <a:srgbClr val="3C8C5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34BC50A6-5C77-B2CD-7AD0-D648406D9D78}"/>
              </a:ext>
            </a:extLst>
          </p:cNvPr>
          <p:cNvSpPr txBox="1"/>
          <p:nvPr/>
        </p:nvSpPr>
        <p:spPr>
          <a:xfrm>
            <a:off x="1636888" y="699164"/>
            <a:ext cx="8918222"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i="1">
                <a:solidFill>
                  <a:schemeClr val="tx1">
                    <a:lumMod val="95000"/>
                  </a:schemeClr>
                </a:solidFill>
                <a:latin typeface="Arial"/>
                <a:cs typeface="Arial"/>
              </a:rPr>
              <a:t>Company background</a:t>
            </a:r>
            <a:endParaRPr lang="en-GB" sz="3200" i="1">
              <a:solidFill>
                <a:schemeClr val="tx1">
                  <a:lumMod val="95000"/>
                </a:schemeClr>
              </a:solidFill>
              <a:latin typeface="Arial"/>
              <a:cs typeface="Arial"/>
            </a:endParaRPr>
          </a:p>
          <a:p>
            <a:pPr algn="ctr"/>
            <a:endParaRPr lang="en-GB" sz="3200" b="1" dirty="0">
              <a:solidFill>
                <a:schemeClr val="tx2">
                  <a:lumMod val="95000"/>
                </a:schemeClr>
              </a:solidFill>
              <a:latin typeface="Arial"/>
              <a:cs typeface="Arial"/>
            </a:endParaRPr>
          </a:p>
          <a:p>
            <a:endParaRPr lang="en-GB" sz="2800" dirty="0">
              <a:solidFill>
                <a:schemeClr val="tx2">
                  <a:lumMod val="95000"/>
                </a:schemeClr>
              </a:solidFill>
              <a:latin typeface="Arial"/>
              <a:cs typeface="Arial"/>
            </a:endParaRPr>
          </a:p>
          <a:p>
            <a:endParaRPr lang="en-GB" dirty="0"/>
          </a:p>
          <a:p>
            <a:endParaRPr lang="en-GB" dirty="0"/>
          </a:p>
        </p:txBody>
      </p:sp>
      <p:cxnSp>
        <p:nvCxnSpPr>
          <p:cNvPr id="4" name="Straight Arrow Connector 3">
            <a:extLst>
              <a:ext uri="{FF2B5EF4-FFF2-40B4-BE49-F238E27FC236}">
                <a16:creationId xmlns:a16="http://schemas.microsoft.com/office/drawing/2014/main" id="{7E603B0C-988B-5633-E6A9-F73DC46FD19F}"/>
              </a:ext>
            </a:extLst>
          </p:cNvPr>
          <p:cNvCxnSpPr/>
          <p:nvPr/>
        </p:nvCxnSpPr>
        <p:spPr>
          <a:xfrm>
            <a:off x="747888" y="1406849"/>
            <a:ext cx="10682111" cy="14111"/>
          </a:xfrm>
          <a:prstGeom prst="straightConnector1">
            <a:avLst/>
          </a:prstGeom>
        </p:spPr>
        <p:style>
          <a:lnRef idx="3">
            <a:schemeClr val="accent4"/>
          </a:lnRef>
          <a:fillRef idx="0">
            <a:schemeClr val="accent4"/>
          </a:fillRef>
          <a:effectRef idx="2">
            <a:schemeClr val="accent4"/>
          </a:effectRef>
          <a:fontRef idx="minor">
            <a:schemeClr val="tx1"/>
          </a:fontRef>
        </p:style>
      </p:cxnSp>
      <p:pic>
        <p:nvPicPr>
          <p:cNvPr id="5" name="Picture 4" descr="A person wrapping flowers on a table&#10;&#10;AI-generated content may be incorrect.">
            <a:extLst>
              <a:ext uri="{FF2B5EF4-FFF2-40B4-BE49-F238E27FC236}">
                <a16:creationId xmlns:a16="http://schemas.microsoft.com/office/drawing/2014/main" id="{FEDE3501-C376-35C8-8547-A426545166DD}"/>
              </a:ext>
            </a:extLst>
          </p:cNvPr>
          <p:cNvPicPr>
            <a:picLocks noChangeAspect="1"/>
          </p:cNvPicPr>
          <p:nvPr/>
        </p:nvPicPr>
        <p:blipFill>
          <a:blip r:embed="rId2"/>
          <a:stretch>
            <a:fillRect/>
          </a:stretch>
        </p:blipFill>
        <p:spPr>
          <a:xfrm>
            <a:off x="8304916" y="1710905"/>
            <a:ext cx="2972134" cy="2055963"/>
          </a:xfrm>
          <a:prstGeom prst="ellipse">
            <a:avLst/>
          </a:prstGeom>
          <a:ln>
            <a:noFill/>
          </a:ln>
          <a:effectLst>
            <a:softEdge rad="112500"/>
          </a:effectLst>
        </p:spPr>
      </p:pic>
      <p:sp>
        <p:nvSpPr>
          <p:cNvPr id="6" name="TextBox 5">
            <a:extLst>
              <a:ext uri="{FF2B5EF4-FFF2-40B4-BE49-F238E27FC236}">
                <a16:creationId xmlns:a16="http://schemas.microsoft.com/office/drawing/2014/main" id="{F0520880-B24D-8A2E-1C1E-16DE4B5F39E6}"/>
              </a:ext>
            </a:extLst>
          </p:cNvPr>
          <p:cNvSpPr txBox="1"/>
          <p:nvPr/>
        </p:nvSpPr>
        <p:spPr>
          <a:xfrm>
            <a:off x="1143266" y="1728744"/>
            <a:ext cx="6658047" cy="51090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2800" dirty="0">
                <a:solidFill>
                  <a:schemeClr val="tx2">
                    <a:lumMod val="95000"/>
                  </a:schemeClr>
                </a:solidFill>
                <a:latin typeface="Arial"/>
                <a:cs typeface="Arial"/>
              </a:rPr>
              <a:t>Green haven Florists formed in 2016 by Liam and Priya Patel. The company specializes in selling floral arrangements for any occasion, focusing on the eco-conscious market with environmentally friendly products. The shop has a good reputation for its creative and unique floral arrangements, satisfying customer needs and creating a strong relationship with its </a:t>
            </a:r>
            <a:r>
              <a:rPr lang="en-GB" sz="2800">
                <a:solidFill>
                  <a:schemeClr val="tx2">
                    <a:lumMod val="95000"/>
                  </a:schemeClr>
                </a:solidFill>
                <a:latin typeface="Arial"/>
                <a:cs typeface="Arial"/>
              </a:rPr>
              <a:t>clientele; especially nature-friendly </a:t>
            </a:r>
            <a:r>
              <a:rPr lang="en-GB" sz="2800" dirty="0">
                <a:solidFill>
                  <a:schemeClr val="tx2">
                    <a:lumMod val="95000"/>
                  </a:schemeClr>
                </a:solidFill>
                <a:latin typeface="Arial"/>
                <a:cs typeface="Arial"/>
              </a:rPr>
              <a:t>consumers.</a:t>
            </a:r>
            <a:endParaRPr lang="en-US">
              <a:solidFill>
                <a:schemeClr val="tx2">
                  <a:lumMod val="95000"/>
                </a:schemeClr>
              </a:solidFill>
            </a:endParaRPr>
          </a:p>
          <a:p>
            <a:pPr algn="l"/>
            <a:endParaRPr lang="en-GB" dirty="0"/>
          </a:p>
        </p:txBody>
      </p:sp>
      <p:pic>
        <p:nvPicPr>
          <p:cNvPr id="8" name="Picture 7" descr="A group of buckets of flowers&#10;&#10;AI-generated content may be incorrect.">
            <a:extLst>
              <a:ext uri="{FF2B5EF4-FFF2-40B4-BE49-F238E27FC236}">
                <a16:creationId xmlns:a16="http://schemas.microsoft.com/office/drawing/2014/main" id="{8CB27E66-4339-4FAF-F239-134ED1A2C3F6}"/>
              </a:ext>
            </a:extLst>
          </p:cNvPr>
          <p:cNvPicPr>
            <a:picLocks noChangeAspect="1"/>
          </p:cNvPicPr>
          <p:nvPr/>
        </p:nvPicPr>
        <p:blipFill>
          <a:blip r:embed="rId3">
            <a:alphaModFix/>
          </a:blip>
          <a:stretch>
            <a:fillRect/>
          </a:stretch>
        </p:blipFill>
        <p:spPr>
          <a:xfrm>
            <a:off x="8250949" y="3766866"/>
            <a:ext cx="3065686" cy="2185361"/>
          </a:xfrm>
          <a:prstGeom prst="ellipse">
            <a:avLst/>
          </a:prstGeom>
          <a:ln>
            <a:noFill/>
          </a:ln>
          <a:effectLst>
            <a:softEdge rad="112500"/>
          </a:effectLst>
        </p:spPr>
      </p:pic>
      <p:pic>
        <p:nvPicPr>
          <p:cNvPr id="9" name="Picture 8" descr="A large green leaves&#10;&#10;AI-generated content may be incorrect.">
            <a:extLst>
              <a:ext uri="{FF2B5EF4-FFF2-40B4-BE49-F238E27FC236}">
                <a16:creationId xmlns:a16="http://schemas.microsoft.com/office/drawing/2014/main" id="{66A1122F-E792-ABE8-DE6F-C95C835890FD}"/>
              </a:ext>
            </a:extLst>
          </p:cNvPr>
          <p:cNvPicPr>
            <a:picLocks noChangeAspect="1"/>
          </p:cNvPicPr>
          <p:nvPr/>
        </p:nvPicPr>
        <p:blipFill>
          <a:blip r:embed="rId4">
            <a:alphaModFix amt="17000"/>
          </a:blip>
          <a:srcRect l="-99" t="-379" r="-19" b="190"/>
          <a:stretch>
            <a:fillRect/>
          </a:stretch>
        </p:blipFill>
        <p:spPr>
          <a:xfrm>
            <a:off x="-12038" y="-158151"/>
            <a:ext cx="12201727" cy="7605653"/>
          </a:xfrm>
          <a:prstGeom prst="rect">
            <a:avLst/>
          </a:prstGeom>
        </p:spPr>
      </p:pic>
    </p:spTree>
    <p:extLst>
      <p:ext uri="{BB962C8B-B14F-4D97-AF65-F5344CB8AC3E}">
        <p14:creationId xmlns:p14="http://schemas.microsoft.com/office/powerpoint/2010/main" val="27131697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CDA1F32-7C48-2064-D25B-6B305364087F}"/>
              </a:ext>
            </a:extLst>
          </p:cNvPr>
          <p:cNvSpPr txBox="1"/>
          <p:nvPr/>
        </p:nvSpPr>
        <p:spPr>
          <a:xfrm>
            <a:off x="0" y="0"/>
            <a:ext cx="12191999" cy="6857999"/>
          </a:xfrm>
          <a:prstGeom prst="rect">
            <a:avLst/>
          </a:prstGeom>
          <a:solidFill>
            <a:srgbClr val="3C8C57"/>
          </a:solidFill>
        </p:spPr>
        <p:style>
          <a:lnRef idx="0">
            <a:schemeClr val="accent4"/>
          </a:lnRef>
          <a:fillRef idx="3">
            <a:schemeClr val="accent4"/>
          </a:fillRef>
          <a:effectRef idx="3">
            <a:schemeClr val="accent4"/>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C1DBED0F-9206-2B77-49AC-686D69AE5EA4}"/>
              </a:ext>
            </a:extLst>
          </p:cNvPr>
          <p:cNvSpPr txBox="1"/>
          <p:nvPr/>
        </p:nvSpPr>
        <p:spPr>
          <a:xfrm>
            <a:off x="1425222" y="578555"/>
            <a:ext cx="9355666"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a:solidFill>
                  <a:schemeClr val="tx2">
                    <a:lumMod val="95000"/>
                  </a:schemeClr>
                </a:solidFill>
                <a:latin typeface="Century Gothic"/>
              </a:rPr>
              <a:t>Problem: nature and scope</a:t>
            </a:r>
            <a:endParaRPr lang="en-GB" sz="3200">
              <a:solidFill>
                <a:schemeClr val="tx2">
                  <a:lumMod val="95000"/>
                </a:schemeClr>
              </a:solidFill>
              <a:latin typeface="Century Gothic"/>
            </a:endParaRPr>
          </a:p>
          <a:p>
            <a:pPr algn="l"/>
            <a:endParaRPr lang="en-GB" dirty="0"/>
          </a:p>
        </p:txBody>
      </p:sp>
      <p:sp>
        <p:nvSpPr>
          <p:cNvPr id="4" name="TextBox 3">
            <a:extLst>
              <a:ext uri="{FF2B5EF4-FFF2-40B4-BE49-F238E27FC236}">
                <a16:creationId xmlns:a16="http://schemas.microsoft.com/office/drawing/2014/main" id="{773148D5-B571-906B-D5BC-7609F507CBFA}"/>
              </a:ext>
            </a:extLst>
          </p:cNvPr>
          <p:cNvSpPr txBox="1"/>
          <p:nvPr/>
        </p:nvSpPr>
        <p:spPr>
          <a:xfrm>
            <a:off x="604916" y="1296092"/>
            <a:ext cx="10977644" cy="46782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ts val="1000"/>
              </a:spcBef>
            </a:pPr>
            <a:r>
              <a:rPr lang="en-GB" sz="2000" b="1">
                <a:solidFill>
                  <a:schemeClr val="bg2">
                    <a:lumMod val="60000"/>
                    <a:lumOff val="40000"/>
                  </a:schemeClr>
                </a:solidFill>
                <a:latin typeface="Arial"/>
                <a:cs typeface="Arial"/>
              </a:rPr>
              <a:t>5W2H</a:t>
            </a:r>
            <a:endParaRPr lang="en-GB" sz="2000" b="1" dirty="0">
              <a:solidFill>
                <a:schemeClr val="bg2">
                  <a:lumMod val="60000"/>
                  <a:lumOff val="40000"/>
                </a:schemeClr>
              </a:solidFill>
              <a:latin typeface="Arial"/>
              <a:cs typeface="Arial"/>
            </a:endParaRPr>
          </a:p>
          <a:p>
            <a:pPr>
              <a:spcBef>
                <a:spcPts val="1000"/>
              </a:spcBef>
            </a:pPr>
            <a:r>
              <a:rPr lang="en-GB" sz="2000" b="1">
                <a:solidFill>
                  <a:schemeClr val="bg2">
                    <a:lumMod val="60000"/>
                    <a:lumOff val="40000"/>
                  </a:schemeClr>
                </a:solidFill>
                <a:latin typeface="Arial"/>
                <a:cs typeface="Arial"/>
              </a:rPr>
              <a:t>Who:</a:t>
            </a:r>
            <a:r>
              <a:rPr lang="en-GB" sz="2000" b="1" dirty="0">
                <a:solidFill>
                  <a:srgbClr val="FFFFFF"/>
                </a:solidFill>
                <a:latin typeface="Arial"/>
                <a:cs typeface="Arial"/>
              </a:rPr>
              <a:t> </a:t>
            </a:r>
            <a:r>
              <a:rPr lang="en-GB" sz="2000" dirty="0">
                <a:solidFill>
                  <a:srgbClr val="FFFFFF"/>
                </a:solidFill>
                <a:latin typeface="Arial"/>
                <a:cs typeface="Arial"/>
              </a:rPr>
              <a:t>Liam</a:t>
            </a:r>
            <a:r>
              <a:rPr lang="en-GB" sz="2000" dirty="0">
                <a:latin typeface="Arial"/>
                <a:cs typeface="Arial"/>
              </a:rPr>
              <a:t> and Priya Patel</a:t>
            </a:r>
            <a:endParaRPr lang="en-GB" sz="2000" dirty="0">
              <a:solidFill>
                <a:srgbClr val="FFFFFF"/>
              </a:solidFill>
              <a:latin typeface="Arial"/>
              <a:cs typeface="Arial"/>
            </a:endParaRPr>
          </a:p>
          <a:p>
            <a:pPr>
              <a:spcBef>
                <a:spcPts val="1000"/>
              </a:spcBef>
            </a:pPr>
            <a:r>
              <a:rPr lang="en-GB" sz="2000" b="1">
                <a:solidFill>
                  <a:schemeClr val="bg2">
                    <a:lumMod val="60000"/>
                    <a:lumOff val="40000"/>
                  </a:schemeClr>
                </a:solidFill>
                <a:latin typeface="Arial"/>
                <a:cs typeface="Arial"/>
              </a:rPr>
              <a:t>When: </a:t>
            </a:r>
            <a:r>
              <a:rPr lang="en-GB" sz="2000">
                <a:solidFill>
                  <a:srgbClr val="FFFFFF"/>
                </a:solidFill>
                <a:latin typeface="Arial"/>
                <a:cs typeface="Arial"/>
              </a:rPr>
              <a:t>over</a:t>
            </a:r>
            <a:r>
              <a:rPr lang="en-GB" sz="2000">
                <a:latin typeface="Arial"/>
                <a:cs typeface="Arial"/>
              </a:rPr>
              <a:t> the last year </a:t>
            </a:r>
            <a:endParaRPr lang="en-US" sz="2000">
              <a:solidFill>
                <a:srgbClr val="000000"/>
              </a:solidFill>
              <a:latin typeface="Arial"/>
              <a:ea typeface="+mn-lt"/>
              <a:cs typeface="Arial"/>
            </a:endParaRPr>
          </a:p>
          <a:p>
            <a:pPr>
              <a:spcBef>
                <a:spcPts val="1000"/>
              </a:spcBef>
            </a:pPr>
            <a:r>
              <a:rPr lang="en-GB" sz="2000" b="1">
                <a:solidFill>
                  <a:schemeClr val="bg2">
                    <a:lumMod val="60000"/>
                    <a:lumOff val="40000"/>
                  </a:schemeClr>
                </a:solidFill>
                <a:latin typeface="Arial"/>
                <a:ea typeface="+mn-lt"/>
                <a:cs typeface="Arial"/>
              </a:rPr>
              <a:t>What &amp; How much: </a:t>
            </a:r>
            <a:r>
              <a:rPr lang="en-GB" sz="2000">
                <a:solidFill>
                  <a:srgbClr val="FFFFFF"/>
                </a:solidFill>
                <a:latin typeface="Arial"/>
                <a:ea typeface="+mn-lt"/>
                <a:cs typeface="Arial"/>
              </a:rPr>
              <a:t>have</a:t>
            </a:r>
            <a:r>
              <a:rPr lang="en-GB" sz="2000">
                <a:latin typeface="Arial"/>
                <a:ea typeface="+mn-lt"/>
                <a:cs typeface="Arial"/>
              </a:rPr>
              <a:t> been experiencing a 30% decrease in sales due to less foot traffic as </a:t>
            </a:r>
            <a:r>
              <a:rPr lang="en-GB" sz="2000" dirty="0">
                <a:latin typeface="Arial"/>
                <a:ea typeface="+mn-lt"/>
                <a:cs typeface="Arial"/>
              </a:rPr>
              <a:t>well as significantly increased costs.</a:t>
            </a:r>
            <a:endParaRPr lang="en-US" sz="2000">
              <a:solidFill>
                <a:srgbClr val="000000"/>
              </a:solidFill>
              <a:latin typeface="Arial"/>
              <a:ea typeface="+mn-lt"/>
              <a:cs typeface="Arial"/>
            </a:endParaRPr>
          </a:p>
          <a:p>
            <a:pPr>
              <a:spcBef>
                <a:spcPts val="1000"/>
              </a:spcBef>
            </a:pPr>
            <a:r>
              <a:rPr lang="en-GB" sz="2000" b="1">
                <a:solidFill>
                  <a:schemeClr val="bg2">
                    <a:lumMod val="60000"/>
                    <a:lumOff val="40000"/>
                  </a:schemeClr>
                </a:solidFill>
                <a:latin typeface="Arial"/>
                <a:ea typeface="+mn-lt"/>
                <a:cs typeface="Arial"/>
              </a:rPr>
              <a:t>Where: </a:t>
            </a:r>
            <a:r>
              <a:rPr lang="en-GB" sz="2000">
                <a:solidFill>
                  <a:srgbClr val="FFFFFF"/>
                </a:solidFill>
                <a:latin typeface="Arial"/>
                <a:ea typeface="+mn-lt"/>
                <a:cs typeface="Arial"/>
              </a:rPr>
              <a:t>on</a:t>
            </a:r>
            <a:r>
              <a:rPr lang="en-GB" sz="2000">
                <a:latin typeface="Arial"/>
                <a:ea typeface="+mn-lt"/>
                <a:cs typeface="Arial"/>
              </a:rPr>
              <a:t> the high street situated in Norwich. </a:t>
            </a:r>
            <a:endParaRPr lang="en-US" sz="2000">
              <a:solidFill>
                <a:srgbClr val="000000"/>
              </a:solidFill>
              <a:latin typeface="Arial"/>
              <a:ea typeface="+mn-lt"/>
              <a:cs typeface="Arial"/>
            </a:endParaRPr>
          </a:p>
          <a:p>
            <a:pPr>
              <a:spcBef>
                <a:spcPts val="1000"/>
              </a:spcBef>
            </a:pPr>
            <a:r>
              <a:rPr lang="en-GB" sz="2000" b="1" dirty="0">
                <a:solidFill>
                  <a:schemeClr val="bg2">
                    <a:lumMod val="60000"/>
                    <a:lumOff val="40000"/>
                  </a:schemeClr>
                </a:solidFill>
                <a:latin typeface="Arial"/>
                <a:ea typeface="+mn-lt"/>
                <a:cs typeface="Arial"/>
              </a:rPr>
              <a:t>Why: </a:t>
            </a:r>
            <a:r>
              <a:rPr lang="en-GB" sz="2000" dirty="0">
                <a:solidFill>
                  <a:srgbClr val="FFFFFF"/>
                </a:solidFill>
                <a:latin typeface="Arial"/>
                <a:ea typeface="+mn-lt"/>
                <a:cs typeface="Arial"/>
              </a:rPr>
              <a:t>Being</a:t>
            </a:r>
            <a:r>
              <a:rPr lang="en-GB" sz="2000" dirty="0">
                <a:latin typeface="Arial"/>
                <a:ea typeface="+mn-lt"/>
                <a:cs typeface="Arial"/>
              </a:rPr>
              <a:t> one of the stores using environmentally conscious products, it is becoming more difficult to source these materials due to the cost is higher compared with non eco-friendly materials</a:t>
            </a:r>
            <a:endParaRPr lang="en-US" sz="2000">
              <a:solidFill>
                <a:srgbClr val="000000"/>
              </a:solidFill>
              <a:latin typeface="Arial"/>
              <a:ea typeface="+mn-lt"/>
              <a:cs typeface="Arial"/>
            </a:endParaRPr>
          </a:p>
          <a:p>
            <a:pPr>
              <a:spcBef>
                <a:spcPts val="1000"/>
              </a:spcBef>
            </a:pPr>
            <a:r>
              <a:rPr lang="en-GB" sz="2000" b="1" dirty="0">
                <a:solidFill>
                  <a:schemeClr val="bg2">
                    <a:lumMod val="60000"/>
                    <a:lumOff val="40000"/>
                  </a:schemeClr>
                </a:solidFill>
                <a:latin typeface="Arial"/>
                <a:ea typeface="+mn-lt"/>
                <a:cs typeface="Arial"/>
              </a:rPr>
              <a:t>How:</a:t>
            </a:r>
            <a:r>
              <a:rPr lang="en-GB" sz="2000" dirty="0">
                <a:latin typeface="Arial"/>
                <a:ea typeface="+mn-lt"/>
                <a:cs typeface="Arial"/>
              </a:rPr>
              <a:t> while customers have started purchasing cheaper floral arrangements from newer online stores that conveniently offer delivery at low prices. Customers have also expressed dissatisfaction with the website, which is outdated and complicated to use.</a:t>
            </a:r>
            <a:endParaRPr lang="en-US" sz="2000">
              <a:solidFill>
                <a:srgbClr val="000000"/>
              </a:solidFill>
              <a:latin typeface="Arial"/>
              <a:cs typeface="Arial"/>
            </a:endParaRPr>
          </a:p>
        </p:txBody>
      </p:sp>
      <p:cxnSp>
        <p:nvCxnSpPr>
          <p:cNvPr id="5" name="Straight Arrow Connector 4">
            <a:extLst>
              <a:ext uri="{FF2B5EF4-FFF2-40B4-BE49-F238E27FC236}">
                <a16:creationId xmlns:a16="http://schemas.microsoft.com/office/drawing/2014/main" id="{D737E60A-A4A7-762E-4739-3C32E4052D87}"/>
              </a:ext>
            </a:extLst>
          </p:cNvPr>
          <p:cNvCxnSpPr/>
          <p:nvPr/>
        </p:nvCxnSpPr>
        <p:spPr>
          <a:xfrm>
            <a:off x="903111" y="1214887"/>
            <a:ext cx="10385777" cy="28222"/>
          </a:xfrm>
          <a:prstGeom prst="straightConnector1">
            <a:avLst/>
          </a:prstGeom>
        </p:spPr>
        <p:style>
          <a:lnRef idx="3">
            <a:schemeClr val="accent4"/>
          </a:lnRef>
          <a:fillRef idx="0">
            <a:schemeClr val="accent4"/>
          </a:fillRef>
          <a:effectRef idx="2">
            <a:schemeClr val="accent4"/>
          </a:effectRef>
          <a:fontRef idx="minor">
            <a:schemeClr val="tx1"/>
          </a:fontRef>
        </p:style>
      </p:cxnSp>
      <p:pic>
        <p:nvPicPr>
          <p:cNvPr id="7" name="Picture 6" descr="A large green leaves&#10;&#10;AI-generated content may be incorrect.">
            <a:extLst>
              <a:ext uri="{FF2B5EF4-FFF2-40B4-BE49-F238E27FC236}">
                <a16:creationId xmlns:a16="http://schemas.microsoft.com/office/drawing/2014/main" id="{C6B8B8BA-451E-5867-2BB1-0CE90B37F7DC}"/>
              </a:ext>
            </a:extLst>
          </p:cNvPr>
          <p:cNvPicPr>
            <a:picLocks noChangeAspect="1"/>
          </p:cNvPicPr>
          <p:nvPr/>
        </p:nvPicPr>
        <p:blipFill>
          <a:blip r:embed="rId2">
            <a:alphaModFix amt="11000"/>
          </a:blip>
          <a:stretch>
            <a:fillRect/>
          </a:stretch>
        </p:blipFill>
        <p:spPr>
          <a:xfrm>
            <a:off x="2339" y="0"/>
            <a:ext cx="12187322" cy="6858000"/>
          </a:xfrm>
          <a:prstGeom prst="rect">
            <a:avLst/>
          </a:prstGeom>
        </p:spPr>
      </p:pic>
    </p:spTree>
    <p:extLst>
      <p:ext uri="{BB962C8B-B14F-4D97-AF65-F5344CB8AC3E}">
        <p14:creationId xmlns:p14="http://schemas.microsoft.com/office/powerpoint/2010/main" val="326148165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C62A32-56C7-9341-D249-3F6E142F162E}"/>
              </a:ext>
            </a:extLst>
          </p:cNvPr>
          <p:cNvSpPr txBox="1"/>
          <p:nvPr/>
        </p:nvSpPr>
        <p:spPr>
          <a:xfrm>
            <a:off x="-1" y="1864"/>
            <a:ext cx="12191999" cy="7464777"/>
          </a:xfrm>
          <a:prstGeom prst="rect">
            <a:avLst/>
          </a:prstGeom>
          <a:solidFill>
            <a:srgbClr val="3C8C5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A27502EA-FDF9-246B-D10C-66B3DA78094D}"/>
              </a:ext>
            </a:extLst>
          </p:cNvPr>
          <p:cNvSpPr txBox="1"/>
          <p:nvPr/>
        </p:nvSpPr>
        <p:spPr>
          <a:xfrm>
            <a:off x="860778" y="606777"/>
            <a:ext cx="10526888"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b="1">
                <a:solidFill>
                  <a:schemeClr val="tx1">
                    <a:lumMod val="95000"/>
                  </a:schemeClr>
                </a:solidFill>
                <a:latin typeface="Arial"/>
                <a:cs typeface="Arial"/>
              </a:rPr>
              <a:t>PESTLE ANALYSIS: Green Haven Florists</a:t>
            </a:r>
            <a:br>
              <a:rPr lang="en-GB" sz="2800" b="1" dirty="0">
                <a:solidFill>
                  <a:schemeClr val="tx1">
                    <a:lumMod val="95000"/>
                  </a:schemeClr>
                </a:solidFill>
                <a:latin typeface="Arial"/>
                <a:cs typeface="Arial"/>
              </a:rPr>
            </a:br>
            <a:endParaRPr lang="en-GB" sz="3600">
              <a:solidFill>
                <a:srgbClr val="000000"/>
              </a:solidFill>
              <a:latin typeface="Century Gothic"/>
            </a:endParaRPr>
          </a:p>
        </p:txBody>
      </p:sp>
      <p:sp>
        <p:nvSpPr>
          <p:cNvPr id="4" name="TextBox 3">
            <a:extLst>
              <a:ext uri="{FF2B5EF4-FFF2-40B4-BE49-F238E27FC236}">
                <a16:creationId xmlns:a16="http://schemas.microsoft.com/office/drawing/2014/main" id="{E3AF46EC-F30E-7D50-A920-E18DB55E625A}"/>
              </a:ext>
            </a:extLst>
          </p:cNvPr>
          <p:cNvSpPr txBox="1"/>
          <p:nvPr/>
        </p:nvSpPr>
        <p:spPr>
          <a:xfrm>
            <a:off x="832555" y="1905000"/>
            <a:ext cx="10145888" cy="4462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spcBef>
                <a:spcPts val="1000"/>
              </a:spcBef>
              <a:buFont typeface="Arial"/>
              <a:buChar char="•"/>
            </a:pPr>
            <a:r>
              <a:rPr lang="en-GB" sz="2000" b="1">
                <a:solidFill>
                  <a:schemeClr val="tx1">
                    <a:lumMod val="95000"/>
                  </a:schemeClr>
                </a:solidFill>
                <a:latin typeface="Arial"/>
                <a:cs typeface="Arial"/>
              </a:rPr>
              <a:t>POLITICAL</a:t>
            </a:r>
            <a:endParaRPr lang="en-US" sz="2000">
              <a:solidFill>
                <a:schemeClr val="tx1">
                  <a:lumMod val="95000"/>
                </a:schemeClr>
              </a:solidFill>
              <a:latin typeface="Arial"/>
              <a:cs typeface="Arial"/>
            </a:endParaRPr>
          </a:p>
          <a:p>
            <a:pPr>
              <a:spcBef>
                <a:spcPts val="1000"/>
              </a:spcBef>
            </a:pPr>
            <a:r>
              <a:rPr lang="en-GB" sz="2000">
                <a:solidFill>
                  <a:schemeClr val="tx1">
                    <a:lumMod val="95000"/>
                  </a:schemeClr>
                </a:solidFill>
                <a:ea typeface="+mn-lt"/>
                <a:cs typeface="+mn-lt"/>
              </a:rPr>
              <a:t>Changes in import rules could cause product shortages and price increases.</a:t>
            </a:r>
            <a:endParaRPr lang="en-GB"/>
          </a:p>
          <a:p>
            <a:pPr>
              <a:spcBef>
                <a:spcPts val="1000"/>
              </a:spcBef>
            </a:pPr>
            <a:r>
              <a:rPr lang="en-GB" sz="2000">
                <a:solidFill>
                  <a:schemeClr val="tx1">
                    <a:lumMod val="95000"/>
                  </a:schemeClr>
                </a:solidFill>
                <a:ea typeface="+mn-lt"/>
                <a:cs typeface="+mn-lt"/>
              </a:rPr>
              <a:t>Political issues in supplier countries could cause delays or disruptions in deliveries.</a:t>
            </a:r>
            <a:endParaRPr lang="en-GB"/>
          </a:p>
          <a:p>
            <a:pPr marL="342900" indent="-342900">
              <a:spcBef>
                <a:spcPts val="1000"/>
              </a:spcBef>
              <a:buFont typeface="Arial"/>
              <a:buChar char="•"/>
            </a:pPr>
            <a:r>
              <a:rPr lang="en-GB" sz="2000" b="1">
                <a:solidFill>
                  <a:schemeClr val="tx1">
                    <a:lumMod val="95000"/>
                  </a:schemeClr>
                </a:solidFill>
                <a:latin typeface="Arial"/>
                <a:cs typeface="Arial"/>
              </a:rPr>
              <a:t>ECONOMIC</a:t>
            </a:r>
            <a:endParaRPr lang="en-US" sz="2000">
              <a:solidFill>
                <a:schemeClr val="tx1">
                  <a:lumMod val="95000"/>
                </a:schemeClr>
              </a:solidFill>
              <a:latin typeface="Arial"/>
              <a:cs typeface="Arial"/>
            </a:endParaRPr>
          </a:p>
          <a:p>
            <a:pPr>
              <a:spcBef>
                <a:spcPts val="1000"/>
              </a:spcBef>
            </a:pPr>
            <a:r>
              <a:rPr lang="en-GB" sz="2000" dirty="0">
                <a:solidFill>
                  <a:schemeClr val="tx1">
                    <a:lumMod val="95000"/>
                  </a:schemeClr>
                </a:solidFill>
                <a:ea typeface="+mn-lt"/>
                <a:cs typeface="+mn-lt"/>
              </a:rPr>
              <a:t>Inflation increases the risk of low demand, given that flowers are considered a luxury and not a basic necessity.</a:t>
            </a:r>
            <a:endParaRPr lang="en-GB" dirty="0">
              <a:solidFill>
                <a:schemeClr val="tx1">
                  <a:lumMod val="95000"/>
                </a:schemeClr>
              </a:solidFill>
            </a:endParaRPr>
          </a:p>
          <a:p>
            <a:pPr>
              <a:spcBef>
                <a:spcPts val="1000"/>
              </a:spcBef>
            </a:pPr>
            <a:r>
              <a:rPr lang="en-GB" sz="2000" dirty="0">
                <a:solidFill>
                  <a:schemeClr val="tx1">
                    <a:lumMod val="95000"/>
                  </a:schemeClr>
                </a:solidFill>
                <a:ea typeface="+mn-lt"/>
                <a:cs typeface="+mn-lt"/>
              </a:rPr>
              <a:t>The costs of imported products might vary due to </a:t>
            </a:r>
            <a:r>
              <a:rPr lang="en-GB" sz="2000">
                <a:solidFill>
                  <a:schemeClr val="tx1">
                    <a:lumMod val="95000"/>
                  </a:schemeClr>
                </a:solidFill>
                <a:ea typeface="+mn-lt"/>
                <a:cs typeface="+mn-lt"/>
              </a:rPr>
              <a:t>exchange rate, af</a:t>
            </a:r>
            <a:r>
              <a:rPr lang="en-GB" sz="2000" dirty="0">
                <a:solidFill>
                  <a:schemeClr val="tx1">
                    <a:lumMod val="95000"/>
                  </a:schemeClr>
                </a:solidFill>
                <a:ea typeface="+mn-lt"/>
                <a:cs typeface="+mn-lt"/>
              </a:rPr>
              <a:t>fecting profit margins.</a:t>
            </a:r>
            <a:endParaRPr lang="en-GB" dirty="0">
              <a:solidFill>
                <a:schemeClr val="tx1">
                  <a:lumMod val="95000"/>
                </a:schemeClr>
              </a:solidFill>
            </a:endParaRPr>
          </a:p>
          <a:p>
            <a:pPr marL="342900" indent="-342900">
              <a:spcBef>
                <a:spcPts val="1000"/>
              </a:spcBef>
              <a:buFont typeface="Arial"/>
              <a:buChar char="•"/>
            </a:pPr>
            <a:r>
              <a:rPr lang="en-GB" sz="2000" b="1">
                <a:solidFill>
                  <a:schemeClr val="tx1">
                    <a:lumMod val="95000"/>
                  </a:schemeClr>
                </a:solidFill>
                <a:latin typeface="Arial"/>
                <a:cs typeface="Arial"/>
              </a:rPr>
              <a:t>SOCIAL</a:t>
            </a:r>
            <a:endParaRPr lang="en-US" sz="2000">
              <a:solidFill>
                <a:schemeClr val="tx1">
                  <a:lumMod val="95000"/>
                </a:schemeClr>
              </a:solidFill>
              <a:latin typeface="Arial"/>
              <a:cs typeface="Arial"/>
            </a:endParaRPr>
          </a:p>
          <a:p>
            <a:r>
              <a:rPr lang="en-GB" dirty="0">
                <a:solidFill>
                  <a:schemeClr val="tx1">
                    <a:lumMod val="95000"/>
                  </a:schemeClr>
                </a:solidFill>
                <a:ea typeface="+mn-lt"/>
                <a:cs typeface="+mn-lt"/>
              </a:rPr>
              <a:t>Consumer behaviour is influenced by social media to purchase certain trendy flower bouquets.</a:t>
            </a:r>
          </a:p>
          <a:p>
            <a:r>
              <a:rPr lang="en-GB" dirty="0">
                <a:solidFill>
                  <a:schemeClr val="tx1">
                    <a:lumMod val="95000"/>
                  </a:schemeClr>
                </a:solidFill>
                <a:ea typeface="+mn-lt"/>
                <a:cs typeface="+mn-lt"/>
              </a:rPr>
              <a:t>Consumers </a:t>
            </a:r>
            <a:r>
              <a:rPr lang="en-GB">
                <a:solidFill>
                  <a:schemeClr val="tx1">
                    <a:lumMod val="95000"/>
                  </a:schemeClr>
                </a:solidFill>
                <a:ea typeface="+mn-lt"/>
                <a:cs typeface="+mn-lt"/>
              </a:rPr>
              <a:t>show a preference</a:t>
            </a:r>
            <a:r>
              <a:rPr lang="en-GB" dirty="0">
                <a:solidFill>
                  <a:schemeClr val="tx1">
                    <a:lumMod val="95000"/>
                  </a:schemeClr>
                </a:solidFill>
                <a:ea typeface="+mn-lt"/>
                <a:cs typeface="+mn-lt"/>
              </a:rPr>
              <a:t> for accessible and effortless services such as stores that offer same-day delivery.</a:t>
            </a:r>
            <a:endParaRPr lang="en-GB" dirty="0">
              <a:solidFill>
                <a:schemeClr val="tx1">
                  <a:lumMod val="95000"/>
                </a:schemeClr>
              </a:solidFill>
            </a:endParaRPr>
          </a:p>
        </p:txBody>
      </p:sp>
      <p:cxnSp>
        <p:nvCxnSpPr>
          <p:cNvPr id="5" name="Straight Arrow Connector 4">
            <a:extLst>
              <a:ext uri="{FF2B5EF4-FFF2-40B4-BE49-F238E27FC236}">
                <a16:creationId xmlns:a16="http://schemas.microsoft.com/office/drawing/2014/main" id="{D22421CF-B14C-BE8A-ED7B-C7ADE709389F}"/>
              </a:ext>
            </a:extLst>
          </p:cNvPr>
          <p:cNvCxnSpPr/>
          <p:nvPr/>
        </p:nvCxnSpPr>
        <p:spPr>
          <a:xfrm>
            <a:off x="857936" y="1219199"/>
            <a:ext cx="10464363" cy="13332"/>
          </a:xfrm>
          <a:prstGeom prst="straightConnector1">
            <a:avLst/>
          </a:prstGeom>
          <a:ln/>
        </p:spPr>
        <p:style>
          <a:lnRef idx="3">
            <a:schemeClr val="accent4"/>
          </a:lnRef>
          <a:fillRef idx="0">
            <a:schemeClr val="accent4"/>
          </a:fillRef>
          <a:effectRef idx="2">
            <a:schemeClr val="accent4"/>
          </a:effectRef>
          <a:fontRef idx="minor">
            <a:schemeClr val="tx1"/>
          </a:fontRef>
        </p:style>
      </p:cxnSp>
      <p:pic>
        <p:nvPicPr>
          <p:cNvPr id="9" name="Picture 8" descr="A large green leaves&#10;&#10;AI-generated content may be incorrect.">
            <a:extLst>
              <a:ext uri="{FF2B5EF4-FFF2-40B4-BE49-F238E27FC236}">
                <a16:creationId xmlns:a16="http://schemas.microsoft.com/office/drawing/2014/main" id="{CC9BBB47-B755-1E78-28D5-75F182F46A88}"/>
              </a:ext>
            </a:extLst>
          </p:cNvPr>
          <p:cNvPicPr>
            <a:picLocks noChangeAspect="1"/>
          </p:cNvPicPr>
          <p:nvPr/>
        </p:nvPicPr>
        <p:blipFill>
          <a:blip r:embed="rId2">
            <a:alphaModFix amt="11000"/>
          </a:blip>
          <a:stretch>
            <a:fillRect/>
          </a:stretch>
        </p:blipFill>
        <p:spPr>
          <a:xfrm>
            <a:off x="2339" y="0"/>
            <a:ext cx="12187322" cy="6858000"/>
          </a:xfrm>
          <a:prstGeom prst="rect">
            <a:avLst/>
          </a:prstGeom>
        </p:spPr>
      </p:pic>
    </p:spTree>
    <p:extLst>
      <p:ext uri="{BB962C8B-B14F-4D97-AF65-F5344CB8AC3E}">
        <p14:creationId xmlns:p14="http://schemas.microsoft.com/office/powerpoint/2010/main" val="71814908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D7D4265-8AF8-BF68-FDC3-746AEF211220}"/>
              </a:ext>
            </a:extLst>
          </p:cNvPr>
          <p:cNvSpPr txBox="1"/>
          <p:nvPr/>
        </p:nvSpPr>
        <p:spPr>
          <a:xfrm>
            <a:off x="0" y="0"/>
            <a:ext cx="12191999" cy="7017306"/>
          </a:xfrm>
          <a:prstGeom prst="rect">
            <a:avLst/>
          </a:prstGeom>
          <a:solidFill>
            <a:srgbClr val="3C8C5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TextBox 3">
            <a:extLst>
              <a:ext uri="{FF2B5EF4-FFF2-40B4-BE49-F238E27FC236}">
                <a16:creationId xmlns:a16="http://schemas.microsoft.com/office/drawing/2014/main" id="{44499CF3-1ACA-7D2F-7F8D-5D94079A91C9}"/>
              </a:ext>
            </a:extLst>
          </p:cNvPr>
          <p:cNvSpPr txBox="1"/>
          <p:nvPr/>
        </p:nvSpPr>
        <p:spPr>
          <a:xfrm>
            <a:off x="1516278" y="460074"/>
            <a:ext cx="8960555"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a:solidFill>
                  <a:schemeClr val="tx1">
                    <a:lumMod val="95000"/>
                  </a:schemeClr>
                </a:solidFill>
                <a:latin typeface="Arial"/>
                <a:cs typeface="Arial"/>
              </a:rPr>
              <a:t>PESTLE ANALYSIS: Green Haven Florists</a:t>
            </a:r>
            <a:br>
              <a:rPr lang="en-GB" sz="3200" b="1" dirty="0">
                <a:latin typeface="Arial"/>
                <a:cs typeface="Arial"/>
              </a:rPr>
            </a:br>
            <a:endParaRPr lang="en-GB" sz="3200">
              <a:solidFill>
                <a:schemeClr val="tx1">
                  <a:lumMod val="95000"/>
                </a:schemeClr>
              </a:solidFill>
              <a:latin typeface="Arial"/>
              <a:cs typeface="Arial"/>
            </a:endParaRPr>
          </a:p>
        </p:txBody>
      </p:sp>
      <p:sp>
        <p:nvSpPr>
          <p:cNvPr id="5" name="TextBox 4">
            <a:extLst>
              <a:ext uri="{FF2B5EF4-FFF2-40B4-BE49-F238E27FC236}">
                <a16:creationId xmlns:a16="http://schemas.microsoft.com/office/drawing/2014/main" id="{DFF6392C-7D78-D5D0-7258-45F7FA8D9240}"/>
              </a:ext>
            </a:extLst>
          </p:cNvPr>
          <p:cNvSpPr txBox="1"/>
          <p:nvPr/>
        </p:nvSpPr>
        <p:spPr>
          <a:xfrm>
            <a:off x="861843" y="1297156"/>
            <a:ext cx="10287530" cy="54271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Bef>
                <a:spcPts val="1000"/>
              </a:spcBef>
              <a:buFont typeface="Arial"/>
              <a:buChar char="•"/>
            </a:pPr>
            <a:r>
              <a:rPr lang="en-GB" sz="2000" b="1">
                <a:solidFill>
                  <a:schemeClr val="tx1">
                    <a:lumMod val="95000"/>
                  </a:schemeClr>
                </a:solidFill>
                <a:latin typeface="Arial"/>
                <a:cs typeface="Arial"/>
              </a:rPr>
              <a:t>TECHNOLOGICAL</a:t>
            </a:r>
            <a:endParaRPr lang="en-US" sz="2000">
              <a:solidFill>
                <a:schemeClr val="tx1">
                  <a:lumMod val="95000"/>
                </a:schemeClr>
              </a:solidFill>
              <a:latin typeface="Arial"/>
              <a:cs typeface="Arial"/>
            </a:endParaRPr>
          </a:p>
          <a:p>
            <a:pPr>
              <a:spcBef>
                <a:spcPts val="1000"/>
              </a:spcBef>
            </a:pPr>
            <a:r>
              <a:rPr lang="en-GB" sz="2000" dirty="0">
                <a:solidFill>
                  <a:schemeClr val="tx1">
                    <a:lumMod val="95000"/>
                  </a:schemeClr>
                </a:solidFill>
                <a:ea typeface="+mn-lt"/>
                <a:cs typeface="+mn-lt"/>
              </a:rPr>
              <a:t>The importance of e-commerce and staying up-to-date with technology to meet customer needs; having a website that is easy to navigate and allo</a:t>
            </a:r>
            <a:r>
              <a:rPr lang="en-GB" sz="2000">
                <a:solidFill>
                  <a:schemeClr val="tx1">
                    <a:lumMod val="95000"/>
                  </a:schemeClr>
                </a:solidFill>
                <a:ea typeface="+mn-lt"/>
                <a:cs typeface="+mn-lt"/>
              </a:rPr>
              <a:t>ws costumers place orders.</a:t>
            </a:r>
            <a:endParaRPr lang="en-GB" sz="2000" dirty="0">
              <a:solidFill>
                <a:schemeClr val="tx1">
                  <a:lumMod val="95000"/>
                </a:schemeClr>
              </a:solidFill>
              <a:latin typeface="Arial"/>
              <a:cs typeface="Arial"/>
            </a:endParaRPr>
          </a:p>
          <a:p>
            <a:pPr>
              <a:spcBef>
                <a:spcPts val="1000"/>
              </a:spcBef>
            </a:pPr>
            <a:r>
              <a:rPr lang="en-GB" sz="2000">
                <a:solidFill>
                  <a:schemeClr val="tx1">
                    <a:lumMod val="95000"/>
                  </a:schemeClr>
                </a:solidFill>
                <a:ea typeface="+mn-lt"/>
                <a:cs typeface="+mn-lt"/>
              </a:rPr>
              <a:t>automated systems that help the shop with management.</a:t>
            </a:r>
            <a:endParaRPr lang="en-GB">
              <a:solidFill>
                <a:schemeClr val="tx1">
                  <a:lumMod val="95000"/>
                </a:schemeClr>
              </a:solidFill>
            </a:endParaRPr>
          </a:p>
          <a:p>
            <a:pPr marL="285750" indent="-285750">
              <a:spcBef>
                <a:spcPts val="1000"/>
              </a:spcBef>
              <a:buFont typeface="Arial"/>
              <a:buChar char="•"/>
            </a:pPr>
            <a:r>
              <a:rPr lang="en-GB" sz="2000" b="1">
                <a:solidFill>
                  <a:schemeClr val="tx1">
                    <a:lumMod val="95000"/>
                  </a:schemeClr>
                </a:solidFill>
                <a:latin typeface="Arial"/>
                <a:cs typeface="Arial"/>
              </a:rPr>
              <a:t>LEGAL</a:t>
            </a:r>
            <a:endParaRPr lang="en-US" sz="2000">
              <a:solidFill>
                <a:schemeClr val="tx1">
                  <a:lumMod val="95000"/>
                </a:schemeClr>
              </a:solidFill>
              <a:latin typeface="Arial"/>
              <a:cs typeface="Arial"/>
            </a:endParaRPr>
          </a:p>
          <a:p>
            <a:pPr>
              <a:spcBef>
                <a:spcPts val="1000"/>
              </a:spcBef>
            </a:pPr>
            <a:r>
              <a:rPr lang="en-GB" sz="2000" dirty="0">
                <a:solidFill>
                  <a:schemeClr val="tx1">
                    <a:lumMod val="95000"/>
                  </a:schemeClr>
                </a:solidFill>
                <a:ea typeface="+mn-lt"/>
                <a:cs typeface="+mn-lt"/>
              </a:rPr>
              <a:t>Should comply with customer privacy protection standards for online orders.</a:t>
            </a:r>
            <a:endParaRPr lang="en-GB" dirty="0">
              <a:solidFill>
                <a:schemeClr val="tx1">
                  <a:lumMod val="95000"/>
                </a:schemeClr>
              </a:solidFill>
            </a:endParaRPr>
          </a:p>
          <a:p>
            <a:pPr>
              <a:spcBef>
                <a:spcPts val="1000"/>
              </a:spcBef>
            </a:pPr>
            <a:r>
              <a:rPr lang="en-GB" sz="2000">
                <a:solidFill>
                  <a:schemeClr val="tx1">
                    <a:lumMod val="95000"/>
                  </a:schemeClr>
                </a:solidFill>
                <a:ea typeface="+mn-lt"/>
                <a:cs typeface="+mn-lt"/>
              </a:rPr>
              <a:t>Regulations for imports could change, affecting the availability of certain flowers.</a:t>
            </a:r>
            <a:endParaRPr lang="en-GB"/>
          </a:p>
          <a:p>
            <a:pPr marL="285750" indent="-285750">
              <a:spcBef>
                <a:spcPts val="1000"/>
              </a:spcBef>
              <a:buFont typeface="Arial"/>
              <a:buChar char="•"/>
            </a:pPr>
            <a:r>
              <a:rPr lang="en-GB" sz="2000" b="1">
                <a:solidFill>
                  <a:schemeClr val="tx1">
                    <a:lumMod val="95000"/>
                  </a:schemeClr>
                </a:solidFill>
                <a:latin typeface="Arial"/>
                <a:cs typeface="Arial"/>
              </a:rPr>
              <a:t>ENVIRONMENTAL </a:t>
            </a:r>
            <a:endParaRPr lang="en-US" sz="2000">
              <a:solidFill>
                <a:schemeClr val="tx1">
                  <a:lumMod val="95000"/>
                </a:schemeClr>
              </a:solidFill>
              <a:latin typeface="Arial"/>
              <a:cs typeface="Arial"/>
            </a:endParaRPr>
          </a:p>
          <a:p>
            <a:pPr>
              <a:spcBef>
                <a:spcPts val="1000"/>
              </a:spcBef>
            </a:pPr>
            <a:r>
              <a:rPr lang="en-GB" sz="2000">
                <a:solidFill>
                  <a:schemeClr val="tx1">
                    <a:lumMod val="95000"/>
                  </a:schemeClr>
                </a:solidFill>
                <a:ea typeface="+mn-lt"/>
                <a:cs typeface="+mn-lt"/>
              </a:rPr>
              <a:t>Climate change is a relevant factor for flower harvesting; extreme cold or prolonged rain can affect production.</a:t>
            </a:r>
            <a:endParaRPr lang="en-GB"/>
          </a:p>
          <a:p>
            <a:pPr>
              <a:spcBef>
                <a:spcPts val="1000"/>
              </a:spcBef>
            </a:pPr>
            <a:r>
              <a:rPr lang="en-GB" sz="2000">
                <a:solidFill>
                  <a:schemeClr val="tx1">
                    <a:lumMod val="95000"/>
                  </a:schemeClr>
                </a:solidFill>
                <a:ea typeface="+mn-lt"/>
                <a:cs typeface="+mn-lt"/>
              </a:rPr>
              <a:t>As environmental awareness becomes more common, consumers are showing more interest in environmentally friendly products.</a:t>
            </a:r>
            <a:endParaRPr lang="en-GB"/>
          </a:p>
          <a:p>
            <a:endParaRPr lang="en-GB" sz="2000" dirty="0">
              <a:solidFill>
                <a:schemeClr val="tx1">
                  <a:lumMod val="95000"/>
                </a:schemeClr>
              </a:solidFill>
              <a:latin typeface="Arial"/>
              <a:cs typeface="Arial"/>
            </a:endParaRPr>
          </a:p>
        </p:txBody>
      </p:sp>
      <p:cxnSp>
        <p:nvCxnSpPr>
          <p:cNvPr id="3" name="Straight Arrow Connector 2">
            <a:extLst>
              <a:ext uri="{FF2B5EF4-FFF2-40B4-BE49-F238E27FC236}">
                <a16:creationId xmlns:a16="http://schemas.microsoft.com/office/drawing/2014/main" id="{1FBBF8CC-E545-A66F-25F9-D4315C08A188}"/>
              </a:ext>
            </a:extLst>
          </p:cNvPr>
          <p:cNvCxnSpPr/>
          <p:nvPr/>
        </p:nvCxnSpPr>
        <p:spPr>
          <a:xfrm flipV="1">
            <a:off x="874518" y="1053609"/>
            <a:ext cx="10120409" cy="12189"/>
          </a:xfrm>
          <a:prstGeom prst="straightConnector1">
            <a:avLst/>
          </a:prstGeom>
        </p:spPr>
        <p:style>
          <a:lnRef idx="3">
            <a:schemeClr val="accent4"/>
          </a:lnRef>
          <a:fillRef idx="0">
            <a:schemeClr val="accent4"/>
          </a:fillRef>
          <a:effectRef idx="2">
            <a:schemeClr val="accent4"/>
          </a:effectRef>
          <a:fontRef idx="minor">
            <a:schemeClr val="tx1"/>
          </a:fontRef>
        </p:style>
      </p:cxnSp>
      <p:pic>
        <p:nvPicPr>
          <p:cNvPr id="7" name="Picture 6" descr="A large green leaves&#10;&#10;AI-generated content may be incorrect.">
            <a:extLst>
              <a:ext uri="{FF2B5EF4-FFF2-40B4-BE49-F238E27FC236}">
                <a16:creationId xmlns:a16="http://schemas.microsoft.com/office/drawing/2014/main" id="{427407C9-3ED0-42D0-4271-DDD1C4E6193F}"/>
              </a:ext>
            </a:extLst>
          </p:cNvPr>
          <p:cNvPicPr>
            <a:picLocks noChangeAspect="1"/>
          </p:cNvPicPr>
          <p:nvPr/>
        </p:nvPicPr>
        <p:blipFill>
          <a:blip r:embed="rId2">
            <a:alphaModFix amt="11000"/>
          </a:blip>
          <a:stretch>
            <a:fillRect/>
          </a:stretch>
        </p:blipFill>
        <p:spPr>
          <a:xfrm>
            <a:off x="2339" y="0"/>
            <a:ext cx="12187322" cy="6858000"/>
          </a:xfrm>
          <a:prstGeom prst="rect">
            <a:avLst/>
          </a:prstGeom>
        </p:spPr>
      </p:pic>
    </p:spTree>
    <p:extLst>
      <p:ext uri="{BB962C8B-B14F-4D97-AF65-F5344CB8AC3E}">
        <p14:creationId xmlns:p14="http://schemas.microsoft.com/office/powerpoint/2010/main" val="368487888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552792A-9AD1-F192-AE4B-8D85FD89DDA3}"/>
              </a:ext>
            </a:extLst>
          </p:cNvPr>
          <p:cNvSpPr txBox="1"/>
          <p:nvPr/>
        </p:nvSpPr>
        <p:spPr>
          <a:xfrm>
            <a:off x="0" y="-13845"/>
            <a:ext cx="12220222" cy="6872111"/>
          </a:xfrm>
          <a:prstGeom prst="rect">
            <a:avLst/>
          </a:prstGeom>
          <a:solidFill>
            <a:srgbClr val="3C8C5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F53A1835-D2F8-69FF-B983-07577F6FB57F}"/>
              </a:ext>
            </a:extLst>
          </p:cNvPr>
          <p:cNvSpPr txBox="1"/>
          <p:nvPr/>
        </p:nvSpPr>
        <p:spPr>
          <a:xfrm>
            <a:off x="1118772" y="461671"/>
            <a:ext cx="9835444"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a:solidFill>
                  <a:schemeClr val="tx1">
                    <a:lumMod val="95000"/>
                  </a:schemeClr>
                </a:solidFill>
                <a:latin typeface="Arial"/>
                <a:cs typeface="Arial"/>
              </a:rPr>
              <a:t>Cause and effect analysis: Fishbone diagram</a:t>
            </a:r>
            <a:endParaRPr lang="en-US"/>
          </a:p>
          <a:p>
            <a:pPr algn="ctr"/>
            <a:endParaRPr lang="en-GB" b="1" dirty="0">
              <a:solidFill>
                <a:schemeClr val="tx1">
                  <a:lumMod val="95000"/>
                </a:schemeClr>
              </a:solidFill>
              <a:latin typeface="Arial"/>
              <a:cs typeface="Arial"/>
            </a:endParaRPr>
          </a:p>
        </p:txBody>
      </p:sp>
      <p:pic>
        <p:nvPicPr>
          <p:cNvPr id="4" name="Picture 3" descr="A diagram of a fish&#10;&#10;AI-generated content may be incorrect.">
            <a:extLst>
              <a:ext uri="{FF2B5EF4-FFF2-40B4-BE49-F238E27FC236}">
                <a16:creationId xmlns:a16="http://schemas.microsoft.com/office/drawing/2014/main" id="{F54FC641-39F5-2280-A705-942C864FAB58}"/>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rcRect l="157" t="21471" r="1729" b="-184"/>
          <a:stretch>
            <a:fillRect/>
          </a:stretch>
        </p:blipFill>
        <p:spPr>
          <a:xfrm>
            <a:off x="718868" y="1052418"/>
            <a:ext cx="10639253" cy="6088297"/>
          </a:xfrm>
          <a:prstGeom prst="rect">
            <a:avLst/>
          </a:prstGeom>
        </p:spPr>
      </p:pic>
      <p:cxnSp>
        <p:nvCxnSpPr>
          <p:cNvPr id="5" name="Straight Arrow Connector 4">
            <a:extLst>
              <a:ext uri="{FF2B5EF4-FFF2-40B4-BE49-F238E27FC236}">
                <a16:creationId xmlns:a16="http://schemas.microsoft.com/office/drawing/2014/main" id="{F398B9BF-A28F-803B-AF82-C06A69A7CD3F}"/>
              </a:ext>
            </a:extLst>
          </p:cNvPr>
          <p:cNvCxnSpPr/>
          <p:nvPr/>
        </p:nvCxnSpPr>
        <p:spPr>
          <a:xfrm>
            <a:off x="877018" y="963283"/>
            <a:ext cx="10380452" cy="14377"/>
          </a:xfrm>
          <a:prstGeom prst="straightConnector1">
            <a:avLst/>
          </a:prstGeom>
        </p:spPr>
        <p:style>
          <a:lnRef idx="3">
            <a:schemeClr val="accent4"/>
          </a:lnRef>
          <a:fillRef idx="0">
            <a:schemeClr val="accent4"/>
          </a:fillRef>
          <a:effectRef idx="2">
            <a:schemeClr val="accent4"/>
          </a:effectRef>
          <a:fontRef idx="minor">
            <a:schemeClr val="tx1"/>
          </a:fontRef>
        </p:style>
      </p:cxnSp>
      <p:pic>
        <p:nvPicPr>
          <p:cNvPr id="7" name="Picture 6" descr="A large green leaves&#10;&#10;AI-generated content may be incorrect.">
            <a:extLst>
              <a:ext uri="{FF2B5EF4-FFF2-40B4-BE49-F238E27FC236}">
                <a16:creationId xmlns:a16="http://schemas.microsoft.com/office/drawing/2014/main" id="{F909FB69-F69C-F759-62ED-EFCA689E28F6}"/>
              </a:ext>
            </a:extLst>
          </p:cNvPr>
          <p:cNvPicPr>
            <a:picLocks noChangeAspect="1"/>
          </p:cNvPicPr>
          <p:nvPr/>
        </p:nvPicPr>
        <p:blipFill>
          <a:blip r:embed="rId4">
            <a:alphaModFix amt="11000"/>
          </a:blip>
          <a:stretch>
            <a:fillRect/>
          </a:stretch>
        </p:blipFill>
        <p:spPr>
          <a:xfrm>
            <a:off x="2339" y="0"/>
            <a:ext cx="12187322" cy="6858000"/>
          </a:xfrm>
          <a:prstGeom prst="rect">
            <a:avLst/>
          </a:prstGeom>
        </p:spPr>
      </p:pic>
    </p:spTree>
    <p:extLst>
      <p:ext uri="{BB962C8B-B14F-4D97-AF65-F5344CB8AC3E}">
        <p14:creationId xmlns:p14="http://schemas.microsoft.com/office/powerpoint/2010/main" val="314390265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10E7669-55D1-B52F-260C-140EF5C263E0}"/>
              </a:ext>
            </a:extLst>
          </p:cNvPr>
          <p:cNvSpPr txBox="1"/>
          <p:nvPr/>
        </p:nvSpPr>
        <p:spPr>
          <a:xfrm>
            <a:off x="-42333" y="0"/>
            <a:ext cx="12417777" cy="7013222"/>
          </a:xfrm>
          <a:prstGeom prst="rect">
            <a:avLst/>
          </a:prstGeom>
          <a:solidFill>
            <a:srgbClr val="3C8C5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F11A073E-555A-9DEC-397B-6AE76AF9F6DF}"/>
              </a:ext>
            </a:extLst>
          </p:cNvPr>
          <p:cNvSpPr txBox="1"/>
          <p:nvPr/>
        </p:nvSpPr>
        <p:spPr>
          <a:xfrm>
            <a:off x="1487258" y="502407"/>
            <a:ext cx="9228666"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a:solidFill>
                  <a:schemeClr val="tx1">
                    <a:lumMod val="95000"/>
                  </a:schemeClr>
                </a:solidFill>
                <a:latin typeface="Arial"/>
                <a:cs typeface="Arial"/>
              </a:rPr>
              <a:t>Conclusion</a:t>
            </a:r>
            <a:endParaRPr lang="en-GB" sz="3200">
              <a:solidFill>
                <a:schemeClr val="tx1">
                  <a:lumMod val="95000"/>
                </a:schemeClr>
              </a:solidFill>
              <a:latin typeface="Arial"/>
              <a:cs typeface="Arial"/>
            </a:endParaRPr>
          </a:p>
          <a:p>
            <a:pPr algn="l"/>
            <a:endParaRPr lang="en-GB" dirty="0"/>
          </a:p>
        </p:txBody>
      </p:sp>
      <p:pic>
        <p:nvPicPr>
          <p:cNvPr id="5" name="Picture 4" descr="A large green leaves&#10;&#10;AI-generated content may be incorrect.">
            <a:extLst>
              <a:ext uri="{FF2B5EF4-FFF2-40B4-BE49-F238E27FC236}">
                <a16:creationId xmlns:a16="http://schemas.microsoft.com/office/drawing/2014/main" id="{C554341F-C67F-18C9-7EE5-B6F28234BD40}"/>
              </a:ext>
            </a:extLst>
          </p:cNvPr>
          <p:cNvPicPr>
            <a:picLocks noChangeAspect="1"/>
          </p:cNvPicPr>
          <p:nvPr/>
        </p:nvPicPr>
        <p:blipFill>
          <a:blip r:embed="rId2">
            <a:alphaModFix amt="11000"/>
          </a:blip>
          <a:stretch>
            <a:fillRect/>
          </a:stretch>
        </p:blipFill>
        <p:spPr>
          <a:xfrm>
            <a:off x="-12038" y="1"/>
            <a:ext cx="12388605" cy="7016150"/>
          </a:xfrm>
          <a:prstGeom prst="rect">
            <a:avLst/>
          </a:prstGeom>
        </p:spPr>
      </p:pic>
      <p:cxnSp>
        <p:nvCxnSpPr>
          <p:cNvPr id="4" name="Straight Arrow Connector 3">
            <a:extLst>
              <a:ext uri="{FF2B5EF4-FFF2-40B4-BE49-F238E27FC236}">
                <a16:creationId xmlns:a16="http://schemas.microsoft.com/office/drawing/2014/main" id="{2470C7E9-336A-DDF8-7AAB-0EC5E293D790}"/>
              </a:ext>
            </a:extLst>
          </p:cNvPr>
          <p:cNvCxnSpPr/>
          <p:nvPr/>
        </p:nvCxnSpPr>
        <p:spPr>
          <a:xfrm>
            <a:off x="675736" y="1121434"/>
            <a:ext cx="10840528" cy="0"/>
          </a:xfrm>
          <a:prstGeom prst="straightConnector1">
            <a:avLst/>
          </a:prstGeom>
        </p:spPr>
        <p:style>
          <a:lnRef idx="3">
            <a:schemeClr val="accent4"/>
          </a:lnRef>
          <a:fillRef idx="0">
            <a:schemeClr val="accent4"/>
          </a:fillRef>
          <a:effectRef idx="2">
            <a:schemeClr val="accent4"/>
          </a:effectRef>
          <a:fontRef idx="minor">
            <a:schemeClr val="tx1"/>
          </a:fontRef>
        </p:style>
      </p:cxnSp>
      <p:sp>
        <p:nvSpPr>
          <p:cNvPr id="6" name="TextBox 5">
            <a:extLst>
              <a:ext uri="{FF2B5EF4-FFF2-40B4-BE49-F238E27FC236}">
                <a16:creationId xmlns:a16="http://schemas.microsoft.com/office/drawing/2014/main" id="{A14A0462-0A1D-B875-C47A-61FB213A9470}"/>
              </a:ext>
            </a:extLst>
          </p:cNvPr>
          <p:cNvSpPr txBox="1"/>
          <p:nvPr/>
        </p:nvSpPr>
        <p:spPr>
          <a:xfrm>
            <a:off x="1667773" y="1754037"/>
            <a:ext cx="9028981"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dirty="0"/>
              <a:t>Green Haven Florist is facing a challenging 30% decline in sales due to reduce foot </a:t>
            </a:r>
            <a:r>
              <a:rPr lang="en-GB" sz="2200" dirty="0" err="1"/>
              <a:t>traffict</a:t>
            </a:r>
            <a:r>
              <a:rPr lang="en-GB" sz="2200" dirty="0"/>
              <a:t>, rising costs, stronger competition, and a limited digital presence. However, the business is still operating and remain sustainable thanks to its loyal customers and strong reputation for high-quality floral arrangements.</a:t>
            </a:r>
          </a:p>
          <a:p>
            <a:r>
              <a:rPr lang="en-GB" sz="2200" dirty="0"/>
              <a:t>Liam and Priya mainly need to understand these issues and adapt their business model, particularly by  improving their digital presence. This will help them recover, strengthen their market position, and remain competitive.</a:t>
            </a:r>
          </a:p>
        </p:txBody>
      </p:sp>
    </p:spTree>
    <p:extLst>
      <p:ext uri="{BB962C8B-B14F-4D97-AF65-F5344CB8AC3E}">
        <p14:creationId xmlns:p14="http://schemas.microsoft.com/office/powerpoint/2010/main" val="264538272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AD9505D-4FB7-25A4-2B00-48273CD42C6A}"/>
              </a:ext>
            </a:extLst>
          </p:cNvPr>
          <p:cNvSpPr txBox="1"/>
          <p:nvPr/>
        </p:nvSpPr>
        <p:spPr>
          <a:xfrm>
            <a:off x="-1065" y="-1065"/>
            <a:ext cx="12192265" cy="6859597"/>
          </a:xfrm>
          <a:prstGeom prst="rect">
            <a:avLst/>
          </a:prstGeom>
          <a:solidFill>
            <a:srgbClr val="3C8C5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C59679A3-4DA2-3FA6-0F02-DE0BD93ABC3F}"/>
              </a:ext>
            </a:extLst>
          </p:cNvPr>
          <p:cNvSpPr txBox="1"/>
          <p:nvPr/>
        </p:nvSpPr>
        <p:spPr>
          <a:xfrm>
            <a:off x="1298221" y="691444"/>
            <a:ext cx="893233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a:solidFill>
                  <a:schemeClr val="tx1">
                    <a:lumMod val="95000"/>
                  </a:schemeClr>
                </a:solidFill>
                <a:latin typeface="Arial"/>
                <a:cs typeface="Arial"/>
              </a:rPr>
              <a:t>References</a:t>
            </a:r>
            <a:endParaRPr lang="en-US" sz="3200" b="1">
              <a:solidFill>
                <a:schemeClr val="tx1">
                  <a:lumMod val="95000"/>
                </a:schemeClr>
              </a:solidFill>
              <a:latin typeface="Arial"/>
              <a:cs typeface="Arial"/>
            </a:endParaRPr>
          </a:p>
        </p:txBody>
      </p:sp>
      <p:sp>
        <p:nvSpPr>
          <p:cNvPr id="4" name="TextBox 3">
            <a:extLst>
              <a:ext uri="{FF2B5EF4-FFF2-40B4-BE49-F238E27FC236}">
                <a16:creationId xmlns:a16="http://schemas.microsoft.com/office/drawing/2014/main" id="{C1D2C82C-1F99-EE18-DFC9-859C6F58E6D5}"/>
              </a:ext>
            </a:extLst>
          </p:cNvPr>
          <p:cNvSpPr txBox="1"/>
          <p:nvPr/>
        </p:nvSpPr>
        <p:spPr>
          <a:xfrm>
            <a:off x="1025052" y="1716497"/>
            <a:ext cx="10142161" cy="84382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ts val="1000"/>
              </a:spcBef>
            </a:pPr>
            <a:br>
              <a:rPr lang="en-GB" sz="2000" b="1" dirty="0">
                <a:solidFill>
                  <a:srgbClr val="FF0000"/>
                </a:solidFill>
                <a:latin typeface="Arial"/>
                <a:cs typeface="Arial"/>
              </a:rPr>
            </a:br>
            <a:r>
              <a:rPr lang="en-GB" dirty="0"/>
              <a:t> Makos, J. (2024) </a:t>
            </a:r>
            <a:r>
              <a:rPr lang="en-GB" i="1" dirty="0"/>
              <a:t>What is a PESTLE analysis </a:t>
            </a:r>
            <a:r>
              <a:rPr lang="en-GB" dirty="0"/>
              <a:t>Available at: </a:t>
            </a:r>
            <a:r>
              <a:rPr lang="en-GB" dirty="0">
                <a:solidFill>
                  <a:schemeClr val="accent2">
                    <a:lumMod val="76000"/>
                  </a:schemeClr>
                </a:solidFill>
                <a:ea typeface="+mn-lt"/>
                <a:cs typeface="+mn-lt"/>
                <a:hlinkClick r:id="rId2">
                  <a:extLst>
                    <a:ext uri="{A12FA001-AC4F-418D-AE19-62706E023703}">
                      <ahyp:hlinkClr xmlns:ahyp="http://schemas.microsoft.com/office/drawing/2018/hyperlinkcolor" val="tx"/>
                    </a:ext>
                  </a:extLst>
                </a:hlinkClick>
              </a:rPr>
              <a:t>https://pestleanalysis.com/what-is-pestle-analysis/</a:t>
            </a:r>
            <a:r>
              <a:rPr lang="en-GB" dirty="0">
                <a:ea typeface="+mn-lt"/>
                <a:cs typeface="+mn-lt"/>
              </a:rPr>
              <a:t>  (</a:t>
            </a:r>
            <a:r>
              <a:rPr lang="en-GB">
                <a:ea typeface="+mn-lt"/>
                <a:cs typeface="+mn-lt"/>
              </a:rPr>
              <a:t>Accessed: 13 September 2024)</a:t>
            </a:r>
            <a:endParaRPr lang="en-GB">
              <a:solidFill>
                <a:srgbClr val="000000"/>
              </a:solidFill>
              <a:latin typeface="Roboto"/>
              <a:ea typeface="Roboto"/>
              <a:cs typeface="Roboto"/>
            </a:endParaRPr>
          </a:p>
          <a:p>
            <a:pPr>
              <a:spcBef>
                <a:spcPts val="1000"/>
              </a:spcBef>
            </a:pPr>
            <a:r>
              <a:rPr lang="en-GB" dirty="0" err="1"/>
              <a:t>Tagaram</a:t>
            </a:r>
            <a:r>
              <a:rPr lang="en-GB" dirty="0"/>
              <a:t>, D. and Chen, C. (2024) </a:t>
            </a:r>
            <a:r>
              <a:rPr lang="en-GB" i="1" dirty="0">
                <a:solidFill>
                  <a:srgbClr val="FFFFFF"/>
                </a:solidFill>
                <a:latin typeface="Avenir Next LT Pro"/>
                <a:cs typeface="Arial"/>
              </a:rPr>
              <a:t>Quality Tools and Techniques (Fishbone Diagram) available at: </a:t>
            </a:r>
            <a:r>
              <a:rPr lang="en-GB" dirty="0">
                <a:solidFill>
                  <a:schemeClr val="accent2">
                    <a:lumMod val="76000"/>
                  </a:schemeClr>
                </a:solidFill>
                <a:ea typeface="+mn-lt"/>
                <a:cs typeface="+mn-lt"/>
                <a:hlinkClick r:id="rId3">
                  <a:extLst>
                    <a:ext uri="{A12FA001-AC4F-418D-AE19-62706E023703}">
                      <ahyp:hlinkClr xmlns:ahyp="http://schemas.microsoft.com/office/drawing/2018/hyperlinkcolor" val="tx"/>
                    </a:ext>
                  </a:extLst>
                </a:hlinkClick>
              </a:rPr>
              <a:t>https://www.ncbi.nlm.nih.gov/books/NBK607994/v</a:t>
            </a:r>
            <a:r>
              <a:rPr lang="en-GB" dirty="0">
                <a:solidFill>
                  <a:srgbClr val="FFFFFF"/>
                </a:solidFill>
                <a:ea typeface="+mn-lt"/>
                <a:cs typeface="+mn-lt"/>
              </a:rPr>
              <a:t> ( Accessed 06 September 2024)</a:t>
            </a:r>
          </a:p>
          <a:p>
            <a:pPr>
              <a:spcBef>
                <a:spcPts val="1000"/>
              </a:spcBef>
            </a:pPr>
            <a:r>
              <a:rPr lang="en-GB" dirty="0">
                <a:solidFill>
                  <a:srgbClr val="FFFFFF"/>
                </a:solidFill>
                <a:latin typeface="Avenir Next LT Pro"/>
                <a:cs typeface="Arial"/>
              </a:rPr>
              <a:t>Fabriq (2025) </a:t>
            </a:r>
            <a:r>
              <a:rPr lang="en-GB" i="1" dirty="0">
                <a:solidFill>
                  <a:schemeClr val="tx1">
                    <a:lumMod val="95000"/>
                  </a:schemeClr>
                </a:solidFill>
                <a:latin typeface="Arial"/>
                <a:cs typeface="Arial"/>
              </a:rPr>
              <a:t>What is 5W2H and Why It Matters in Manufacturing Excellence Available at: </a:t>
            </a:r>
            <a:r>
              <a:rPr lang="en-GB" dirty="0">
                <a:solidFill>
                  <a:schemeClr val="accent2">
                    <a:lumMod val="76000"/>
                  </a:schemeClr>
                </a:solidFill>
                <a:ea typeface="+mn-lt"/>
                <a:cs typeface="+mn-lt"/>
                <a:hlinkClick r:id="rId4">
                  <a:extLst>
                    <a:ext uri="{A12FA001-AC4F-418D-AE19-62706E023703}">
                      <ahyp:hlinkClr xmlns:ahyp="http://schemas.microsoft.com/office/drawing/2018/hyperlinkcolor" val="tx"/>
                    </a:ext>
                  </a:extLst>
                </a:hlinkClick>
              </a:rPr>
              <a:t>https://fabriq.tech/en/2025/07/30/what-is-5w2h-and-why-it-matters-in-manufacturing-excellence/</a:t>
            </a:r>
            <a:r>
              <a:rPr lang="en-GB" dirty="0">
                <a:solidFill>
                  <a:schemeClr val="accent2">
                    <a:lumMod val="76000"/>
                  </a:schemeClr>
                </a:solidFill>
                <a:ea typeface="+mn-lt"/>
                <a:cs typeface="+mn-lt"/>
              </a:rPr>
              <a:t> </a:t>
            </a:r>
            <a:r>
              <a:rPr lang="en-GB" dirty="0">
                <a:solidFill>
                  <a:schemeClr val="tx1">
                    <a:lumMod val="95000"/>
                  </a:schemeClr>
                </a:solidFill>
                <a:ea typeface="+mn-lt"/>
                <a:cs typeface="Arial"/>
              </a:rPr>
              <a:t>(</a:t>
            </a:r>
            <a:r>
              <a:rPr lang="en-GB" dirty="0" err="1">
                <a:solidFill>
                  <a:schemeClr val="tx1">
                    <a:lumMod val="95000"/>
                  </a:schemeClr>
                </a:solidFill>
                <a:ea typeface="+mn-lt"/>
                <a:cs typeface="Arial"/>
              </a:rPr>
              <a:t>Accesed</a:t>
            </a:r>
            <a:r>
              <a:rPr lang="en-GB" dirty="0">
                <a:solidFill>
                  <a:schemeClr val="tx1">
                    <a:lumMod val="95000"/>
                  </a:schemeClr>
                </a:solidFill>
                <a:ea typeface="+mn-lt"/>
                <a:cs typeface="Arial"/>
              </a:rPr>
              <a:t> 30 July 2025)</a:t>
            </a:r>
            <a:endParaRPr lang="en-GB" dirty="0">
              <a:solidFill>
                <a:schemeClr val="tx1">
                  <a:lumMod val="95000"/>
                </a:schemeClr>
              </a:solidFill>
              <a:latin typeface="Avenir Next LT Pro"/>
              <a:cs typeface="Arial"/>
              <a:hlinkClick r:id="">
                <a:extLst>
                  <a:ext uri="{A12FA001-AC4F-418D-AE19-62706E023703}">
                    <ahyp:hlinkClr xmlns:ahyp="http://schemas.microsoft.com/office/drawing/2018/hyperlinkcolor" val="tx"/>
                  </a:ext>
                </a:extLst>
              </a:hlinkClick>
            </a:endParaRPr>
          </a:p>
          <a:p>
            <a:pPr>
              <a:spcBef>
                <a:spcPts val="1000"/>
              </a:spcBef>
            </a:pPr>
            <a:r>
              <a:rPr lang="en-GB" dirty="0">
                <a:solidFill>
                  <a:schemeClr val="tx1">
                    <a:lumMod val="95000"/>
                  </a:schemeClr>
                </a:solidFill>
                <a:latin typeface="Avenir Next LT Pro"/>
                <a:cs typeface="Arial"/>
              </a:rPr>
              <a:t>Hayden, D.  </a:t>
            </a:r>
            <a:r>
              <a:rPr lang="en-GB" i="1" dirty="0">
                <a:solidFill>
                  <a:schemeClr val="tx1">
                    <a:lumMod val="95000"/>
                  </a:schemeClr>
                </a:solidFill>
                <a:latin typeface="Avenir Next LT Pro"/>
                <a:cs typeface="Arial"/>
              </a:rPr>
              <a:t>PESTLE Analysis </a:t>
            </a:r>
            <a:r>
              <a:rPr lang="en-GB" dirty="0">
                <a:solidFill>
                  <a:schemeClr val="tx1">
                    <a:lumMod val="95000"/>
                  </a:schemeClr>
                </a:solidFill>
                <a:latin typeface="Avenir Next LT Pro"/>
                <a:cs typeface="Arial"/>
              </a:rPr>
              <a:t>Available at:</a:t>
            </a:r>
            <a:r>
              <a:rPr lang="en-GB" i="1" dirty="0">
                <a:solidFill>
                  <a:schemeClr val="tx1">
                    <a:lumMod val="95000"/>
                  </a:schemeClr>
                </a:solidFill>
                <a:latin typeface="Avenir Next LT Pro"/>
                <a:cs typeface="Arial"/>
              </a:rPr>
              <a:t> </a:t>
            </a:r>
            <a:r>
              <a:rPr lang="en-GB" dirty="0">
                <a:solidFill>
                  <a:schemeClr val="accent2">
                    <a:lumMod val="76000"/>
                  </a:schemeClr>
                </a:solidFill>
                <a:ea typeface="+mn-lt"/>
                <a:cs typeface="+mn-lt"/>
                <a:hlinkClick r:id="rId5">
                  <a:extLst>
                    <a:ext uri="{A12FA001-AC4F-418D-AE19-62706E023703}">
                      <ahyp:hlinkClr xmlns:ahyp="http://schemas.microsoft.com/office/drawing/2018/hyperlinkcolor" val="tx"/>
                    </a:ext>
                  </a:extLst>
                </a:hlinkClick>
              </a:rPr>
              <a:t>https://www.cipd.org/uk/knowledge/factsheets/pestle-analysis-factsheet/</a:t>
            </a:r>
            <a:r>
              <a:rPr lang="en-GB" dirty="0">
                <a:solidFill>
                  <a:schemeClr val="accent2">
                    <a:lumMod val="76000"/>
                  </a:schemeClr>
                </a:solidFill>
                <a:ea typeface="+mn-lt"/>
                <a:cs typeface="+mn-lt"/>
              </a:rPr>
              <a:t> </a:t>
            </a:r>
            <a:r>
              <a:rPr lang="en-GB">
                <a:solidFill>
                  <a:schemeClr val="tx1">
                    <a:lumMod val="95000"/>
                  </a:schemeClr>
                </a:solidFill>
                <a:ea typeface="+mn-lt"/>
                <a:cs typeface="+mn-lt"/>
              </a:rPr>
              <a:t> (Accessed 21 March 2025)</a:t>
            </a:r>
            <a:endParaRPr lang="en-GB" i="1" dirty="0">
              <a:solidFill>
                <a:schemeClr val="tx1">
                  <a:lumMod val="95000"/>
                </a:schemeClr>
              </a:solidFill>
              <a:latin typeface="Avenir Next LT Pro"/>
              <a:cs typeface="Arial"/>
            </a:endParaRPr>
          </a:p>
          <a:p>
            <a:pPr>
              <a:spcBef>
                <a:spcPts val="1000"/>
              </a:spcBef>
            </a:pPr>
            <a:r>
              <a:rPr lang="en-GB" dirty="0">
                <a:solidFill>
                  <a:schemeClr val="tx1">
                    <a:lumMod val="95000"/>
                  </a:schemeClr>
                </a:solidFill>
                <a:latin typeface="Avenir Next LT Pro"/>
                <a:cs typeface="Arial"/>
              </a:rPr>
              <a:t>Brooks, R. </a:t>
            </a:r>
            <a:r>
              <a:rPr lang="en-GB" i="1" dirty="0">
                <a:solidFill>
                  <a:srgbClr val="FFFFFF"/>
                </a:solidFill>
              </a:rPr>
              <a:t>The best ways to leverage social media in your marketing strategy Available at: </a:t>
            </a:r>
            <a:r>
              <a:rPr lang="en-GB" dirty="0">
                <a:solidFill>
                  <a:srgbClr val="FFFFFF"/>
                </a:solidFill>
                <a:ea typeface="+mn-lt"/>
                <a:cs typeface="+mn-lt"/>
                <a:hlinkClick r:id="rId6"/>
              </a:rPr>
              <a:t>https://online.wrexham.ac.uk/social-media-in-your-marketing-strategy</a:t>
            </a:r>
            <a:r>
              <a:rPr lang="en-GB">
                <a:solidFill>
                  <a:srgbClr val="FFFFFF"/>
                </a:solidFill>
                <a:ea typeface="+mn-lt"/>
                <a:cs typeface="+mn-lt"/>
              </a:rPr>
              <a:t> (Accessed: 19 March 2025)</a:t>
            </a:r>
            <a:endParaRPr lang="en-GB" i="1" dirty="0" err="1">
              <a:solidFill>
                <a:schemeClr val="tx1">
                  <a:lumMod val="95000"/>
                </a:schemeClr>
              </a:solidFill>
              <a:latin typeface="Avenir Next LT Pro"/>
              <a:cs typeface="Arial"/>
            </a:endParaRPr>
          </a:p>
          <a:p>
            <a:pPr>
              <a:spcBef>
                <a:spcPts val="1000"/>
              </a:spcBef>
            </a:pPr>
            <a:endParaRPr lang="en-GB" dirty="0">
              <a:solidFill>
                <a:schemeClr val="tx1">
                  <a:lumMod val="95000"/>
                </a:schemeClr>
              </a:solidFill>
              <a:latin typeface="Avenir Next LT Pro"/>
              <a:cs typeface="Arial"/>
            </a:endParaRPr>
          </a:p>
          <a:p>
            <a:pPr>
              <a:spcBef>
                <a:spcPts val="1000"/>
              </a:spcBef>
            </a:pPr>
            <a:endParaRPr lang="en-GB" dirty="0">
              <a:solidFill>
                <a:srgbClr val="F2F2F2"/>
              </a:solidFill>
              <a:latin typeface="Avenir Next LT Pro"/>
              <a:cs typeface="Arial"/>
            </a:endParaRPr>
          </a:p>
          <a:p>
            <a:pPr>
              <a:spcBef>
                <a:spcPts val="1000"/>
              </a:spcBef>
            </a:pPr>
            <a:endParaRPr lang="en-GB" dirty="0">
              <a:solidFill>
                <a:srgbClr val="F2F2F2"/>
              </a:solidFill>
              <a:latin typeface="Avenir Next LT Pro"/>
              <a:cs typeface="Arial"/>
            </a:endParaRPr>
          </a:p>
          <a:p>
            <a:pPr>
              <a:spcBef>
                <a:spcPts val="1000"/>
              </a:spcBef>
            </a:pPr>
            <a:endParaRPr lang="en-GB" dirty="0">
              <a:solidFill>
                <a:srgbClr val="F2F2F2"/>
              </a:solidFill>
              <a:latin typeface="Avenir Next LT Pro"/>
              <a:cs typeface="Arial"/>
            </a:endParaRPr>
          </a:p>
          <a:p>
            <a:pPr>
              <a:spcBef>
                <a:spcPts val="1000"/>
              </a:spcBef>
            </a:pPr>
            <a:endParaRPr lang="en-GB" dirty="0">
              <a:solidFill>
                <a:srgbClr val="F2F2F2"/>
              </a:solidFill>
              <a:latin typeface="Avenir Next LT Pro"/>
              <a:cs typeface="Arial"/>
            </a:endParaRPr>
          </a:p>
          <a:p>
            <a:pPr>
              <a:spcBef>
                <a:spcPts val="1000"/>
              </a:spcBef>
            </a:pPr>
            <a:endParaRPr lang="en-GB" dirty="0">
              <a:solidFill>
                <a:srgbClr val="F2F2F2"/>
              </a:solidFill>
              <a:latin typeface="Avenir Next LT Pro"/>
              <a:cs typeface="Arial"/>
            </a:endParaRPr>
          </a:p>
          <a:p>
            <a:pPr>
              <a:spcBef>
                <a:spcPts val="1000"/>
              </a:spcBef>
            </a:pPr>
            <a:endParaRPr lang="en-GB" i="1" dirty="0">
              <a:solidFill>
                <a:srgbClr val="F2F2F2"/>
              </a:solidFill>
              <a:latin typeface="Arial"/>
              <a:cs typeface="Arial"/>
            </a:endParaRPr>
          </a:p>
          <a:p>
            <a:pPr>
              <a:spcBef>
                <a:spcPts val="1000"/>
              </a:spcBef>
            </a:pPr>
            <a:endParaRPr lang="en-GB" dirty="0">
              <a:solidFill>
                <a:srgbClr val="FFFFFF"/>
              </a:solidFill>
              <a:latin typeface="Avenir Next LT Pro"/>
              <a:cs typeface="Arial"/>
            </a:endParaRPr>
          </a:p>
          <a:p>
            <a:pPr>
              <a:spcBef>
                <a:spcPts val="1000"/>
              </a:spcBef>
            </a:pPr>
            <a:endParaRPr lang="en-GB">
              <a:solidFill>
                <a:srgbClr val="FFFFFF"/>
              </a:solidFill>
              <a:latin typeface="Avenir Next LT Pro"/>
              <a:cs typeface="Arial"/>
            </a:endParaRPr>
          </a:p>
          <a:p>
            <a:endParaRPr lang="en-GB">
              <a:solidFill>
                <a:srgbClr val="FFFFFF"/>
              </a:solidFill>
              <a:latin typeface="Avenir Next LT Pro"/>
              <a:cs typeface="Arial"/>
            </a:endParaRPr>
          </a:p>
        </p:txBody>
      </p:sp>
      <p:pic>
        <p:nvPicPr>
          <p:cNvPr id="6" name="Picture 5" descr="A large green leaves&#10;&#10;AI-generated content may be incorrect.">
            <a:extLst>
              <a:ext uri="{FF2B5EF4-FFF2-40B4-BE49-F238E27FC236}">
                <a16:creationId xmlns:a16="http://schemas.microsoft.com/office/drawing/2014/main" id="{5072D666-6464-3B08-0348-25C30787B4EF}"/>
              </a:ext>
            </a:extLst>
          </p:cNvPr>
          <p:cNvPicPr>
            <a:picLocks noChangeAspect="1"/>
          </p:cNvPicPr>
          <p:nvPr/>
        </p:nvPicPr>
        <p:blipFill>
          <a:blip r:embed="rId7">
            <a:alphaModFix amt="11000"/>
          </a:blip>
          <a:stretch>
            <a:fillRect/>
          </a:stretch>
        </p:blipFill>
        <p:spPr>
          <a:xfrm>
            <a:off x="2339" y="-1"/>
            <a:ext cx="12187322" cy="6858000"/>
          </a:xfrm>
          <a:prstGeom prst="rect">
            <a:avLst/>
          </a:prstGeom>
        </p:spPr>
      </p:pic>
      <p:cxnSp>
        <p:nvCxnSpPr>
          <p:cNvPr id="5" name="Straight Arrow Connector 4">
            <a:extLst>
              <a:ext uri="{FF2B5EF4-FFF2-40B4-BE49-F238E27FC236}">
                <a16:creationId xmlns:a16="http://schemas.microsoft.com/office/drawing/2014/main" id="{7C900624-682B-0E6F-8BED-CE72CB26D1B9}"/>
              </a:ext>
            </a:extLst>
          </p:cNvPr>
          <p:cNvCxnSpPr/>
          <p:nvPr/>
        </p:nvCxnSpPr>
        <p:spPr>
          <a:xfrm flipV="1">
            <a:off x="1020791" y="1279584"/>
            <a:ext cx="10150414" cy="14377"/>
          </a:xfrm>
          <a:prstGeom prst="straightConnector1">
            <a:avLst/>
          </a:prstGeom>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55642634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5000671-A141-F702-9827-083C15F94E16}"/>
              </a:ext>
            </a:extLst>
          </p:cNvPr>
          <p:cNvSpPr txBox="1"/>
          <p:nvPr/>
        </p:nvSpPr>
        <p:spPr>
          <a:xfrm>
            <a:off x="-1331" y="-533"/>
            <a:ext cx="12320330" cy="6857201"/>
          </a:xfrm>
          <a:prstGeom prst="rect">
            <a:avLst/>
          </a:prstGeom>
          <a:solidFill>
            <a:srgbClr val="3C8C5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4" name="Picture 3" descr="A question mark made of plants&#10;&#10;AI-generated content may be incorrect.">
            <a:extLst>
              <a:ext uri="{FF2B5EF4-FFF2-40B4-BE49-F238E27FC236}">
                <a16:creationId xmlns:a16="http://schemas.microsoft.com/office/drawing/2014/main" id="{EC26BA96-C6C1-D3CC-98D8-AF3771ACB0FC}"/>
              </a:ext>
            </a:extLst>
          </p:cNvPr>
          <p:cNvPicPr>
            <a:picLocks noChangeAspect="1"/>
          </p:cNvPicPr>
          <p:nvPr/>
        </p:nvPicPr>
        <p:blipFill>
          <a:blip r:embed="rId2">
            <a:alphaModFix amt="59000"/>
          </a:blip>
          <a:stretch>
            <a:fillRect/>
          </a:stretch>
        </p:blipFill>
        <p:spPr>
          <a:xfrm>
            <a:off x="2054" y="0"/>
            <a:ext cx="12317287" cy="6858000"/>
          </a:xfrm>
          <a:prstGeom prst="rect">
            <a:avLst/>
          </a:prstGeom>
        </p:spPr>
      </p:pic>
      <p:sp>
        <p:nvSpPr>
          <p:cNvPr id="3" name="TextBox 2">
            <a:extLst>
              <a:ext uri="{FF2B5EF4-FFF2-40B4-BE49-F238E27FC236}">
                <a16:creationId xmlns:a16="http://schemas.microsoft.com/office/drawing/2014/main" id="{7192529E-4A81-6BD1-4E08-E6270076407A}"/>
              </a:ext>
            </a:extLst>
          </p:cNvPr>
          <p:cNvSpPr txBox="1"/>
          <p:nvPr/>
        </p:nvSpPr>
        <p:spPr>
          <a:xfrm>
            <a:off x="8416080" y="4655069"/>
            <a:ext cx="3350723" cy="7838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400" b="1" dirty="0">
                <a:solidFill>
                  <a:schemeClr val="tx1">
                    <a:lumMod val="95000"/>
                  </a:schemeClr>
                </a:solidFill>
              </a:rPr>
              <a:t>Questio</a:t>
            </a:r>
            <a:r>
              <a:rPr lang="en-GB" sz="4400" b="1">
                <a:solidFill>
                  <a:schemeClr val="tx1">
                    <a:lumMod val="95000"/>
                  </a:schemeClr>
                </a:solidFill>
                <a:latin typeface="Avenir Next LT Pro"/>
              </a:rPr>
              <a:t>ns?</a:t>
            </a:r>
            <a:endParaRPr lang="en-GB">
              <a:solidFill>
                <a:schemeClr val="tx1">
                  <a:lumMod val="95000"/>
                </a:schemeClr>
              </a:solidFill>
            </a:endParaRPr>
          </a:p>
        </p:txBody>
      </p:sp>
      <p:sp>
        <p:nvSpPr>
          <p:cNvPr id="5" name="TextBox 4">
            <a:extLst>
              <a:ext uri="{FF2B5EF4-FFF2-40B4-BE49-F238E27FC236}">
                <a16:creationId xmlns:a16="http://schemas.microsoft.com/office/drawing/2014/main" id="{AA87DAC3-6CCB-86E6-735F-1F1C2F0D5ABE}"/>
              </a:ext>
            </a:extLst>
          </p:cNvPr>
          <p:cNvSpPr txBox="1"/>
          <p:nvPr/>
        </p:nvSpPr>
        <p:spPr>
          <a:xfrm>
            <a:off x="1035170" y="1164565"/>
            <a:ext cx="310551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b="1" dirty="0">
                <a:solidFill>
                  <a:schemeClr val="tx1">
                    <a:lumMod val="95000"/>
                  </a:schemeClr>
                </a:solidFill>
                <a:latin typeface="Freestyle Script"/>
              </a:rPr>
              <a:t>Thank you for your atte</a:t>
            </a:r>
            <a:r>
              <a:rPr lang="en-GB" sz="5400" b="1">
                <a:solidFill>
                  <a:schemeClr val="tx1">
                    <a:lumMod val="95000"/>
                  </a:schemeClr>
                </a:solidFill>
                <a:latin typeface="Freestyle Script"/>
              </a:rPr>
              <a:t>ntion!</a:t>
            </a:r>
            <a:endParaRPr lang="en-GB" sz="5400" b="1" dirty="0">
              <a:solidFill>
                <a:schemeClr val="tx1">
                  <a:lumMod val="95000"/>
                </a:schemeClr>
              </a:solidFill>
              <a:latin typeface="Freestyle Script"/>
            </a:endParaRPr>
          </a:p>
        </p:txBody>
      </p:sp>
    </p:spTree>
    <p:extLst>
      <p:ext uri="{BB962C8B-B14F-4D97-AF65-F5344CB8AC3E}">
        <p14:creationId xmlns:p14="http://schemas.microsoft.com/office/powerpoint/2010/main" val="399147163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PebbleVTI">
  <a:themeElements>
    <a:clrScheme name="Blush 3">
      <a:dk1>
        <a:sysClr val="windowText" lastClr="000000"/>
      </a:dk1>
      <a:lt1>
        <a:sysClr val="window" lastClr="FFFFFF"/>
      </a:lt1>
      <a:dk2>
        <a:srgbClr val="B15E4E"/>
      </a:dk2>
      <a:lt2>
        <a:srgbClr val="FFFFFF"/>
      </a:lt2>
      <a:accent1>
        <a:srgbClr val="C5B096"/>
      </a:accent1>
      <a:accent2>
        <a:srgbClr val="ECA855"/>
      </a:accent2>
      <a:accent3>
        <a:srgbClr val="9BBFB0"/>
      </a:accent3>
      <a:accent4>
        <a:srgbClr val="A9AEA7"/>
      </a:accent4>
      <a:accent5>
        <a:srgbClr val="6A787C"/>
      </a:accent5>
      <a:accent6>
        <a:srgbClr val="3B4345"/>
      </a:accent6>
      <a:hlink>
        <a:srgbClr val="ECA855"/>
      </a:hlink>
      <a:folHlink>
        <a:srgbClr val="6A392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PebbleVTI</vt:lpstr>
      <vt:lpstr>Problem solving and decision making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970</cp:revision>
  <dcterms:created xsi:type="dcterms:W3CDTF">2026-03-09T16:08:46Z</dcterms:created>
  <dcterms:modified xsi:type="dcterms:W3CDTF">2026-03-15T19:58:09Z</dcterms:modified>
</cp:coreProperties>
</file>