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  <p:sldId id="263" r:id="rId9"/>
    <p:sldId id="26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0748" y="118915"/>
            <a:ext cx="2163901" cy="2566204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radar.oreilly.com/2015/04/googles-physical-web-vs-apples-ibeacon.html" TargetMode="External"/><Relationship Id="rId2" Type="http://schemas.openxmlformats.org/officeDocument/2006/relationships/hyperlink" Target="https://google.github.io/physical-web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2195804"/>
            <a:ext cx="10131427" cy="1797697"/>
          </a:xfrm>
        </p:spPr>
        <p:txBody>
          <a:bodyPr>
            <a:normAutofit fontScale="90000"/>
          </a:bodyPr>
          <a:lstStyle/>
          <a:p>
            <a:pPr algn="l"/>
            <a:r>
              <a:rPr lang="en-GB" sz="6000" dirty="0" smtClean="0"/>
              <a:t>Learning Beacon </a:t>
            </a:r>
            <a:r>
              <a:rPr lang="en-GB" sz="6000" dirty="0" smtClean="0"/>
              <a:t>Project - Proposal</a:t>
            </a:r>
            <a:endParaRPr lang="en-GB" sz="6000" dirty="0"/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649749" y="4236439"/>
            <a:ext cx="5228537" cy="207946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800" kern="1200" cap="all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000" cap="none" dirty="0" smtClean="0"/>
              <a:t>Dr </a:t>
            </a:r>
            <a:r>
              <a:rPr lang="en-GB" sz="2000" cap="none" dirty="0"/>
              <a:t> </a:t>
            </a:r>
            <a:r>
              <a:rPr lang="en-GB" sz="2000" cap="none" dirty="0" smtClean="0"/>
              <a:t>Nik Whitehead</a:t>
            </a:r>
          </a:p>
          <a:p>
            <a:pPr algn="l"/>
            <a:r>
              <a:rPr lang="en-GB" sz="2000" cap="none" dirty="0" smtClean="0"/>
              <a:t>Associate Professor </a:t>
            </a:r>
          </a:p>
          <a:p>
            <a:pPr algn="l"/>
            <a:r>
              <a:rPr lang="en-GB" sz="2000" cap="none" dirty="0" smtClean="0"/>
              <a:t>Applied Computing</a:t>
            </a:r>
          </a:p>
          <a:p>
            <a:pPr algn="l"/>
            <a:r>
              <a:rPr lang="en-GB" sz="2000" cap="none" dirty="0" smtClean="0"/>
              <a:t>nik.whitehead@uwtsd.ac.uk</a:t>
            </a:r>
          </a:p>
          <a:p>
            <a:pPr algn="l"/>
            <a:r>
              <a:rPr lang="en-GB" sz="2000" cap="none" dirty="0" smtClean="0"/>
              <a:t>University Of Wales Trinity St David</a:t>
            </a:r>
            <a:endParaRPr lang="en-GB" sz="2000" cap="none" dirty="0"/>
          </a:p>
        </p:txBody>
      </p:sp>
    </p:spTree>
    <p:extLst>
      <p:ext uri="{BB962C8B-B14F-4D97-AF65-F5344CB8AC3E}">
        <p14:creationId xmlns:p14="http://schemas.microsoft.com/office/powerpoint/2010/main" val="3211227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beacon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4451916"/>
          </a:xfrm>
        </p:spPr>
        <p:txBody>
          <a:bodyPr>
            <a:normAutofit/>
          </a:bodyPr>
          <a:lstStyle/>
          <a:p>
            <a:r>
              <a:rPr lang="en-GB" sz="2800" dirty="0" smtClean="0"/>
              <a:t>Project Background</a:t>
            </a:r>
          </a:p>
          <a:p>
            <a:r>
              <a:rPr lang="en-GB" sz="2800" dirty="0"/>
              <a:t>What is the Physical Web?</a:t>
            </a:r>
          </a:p>
          <a:p>
            <a:r>
              <a:rPr lang="en-GB" sz="2800" dirty="0" smtClean="0"/>
              <a:t>Aims &amp; Objectives</a:t>
            </a:r>
            <a:endParaRPr lang="en-GB" sz="2800" dirty="0"/>
          </a:p>
          <a:p>
            <a:r>
              <a:rPr lang="en-GB" sz="2800" dirty="0" smtClean="0"/>
              <a:t>Methodology</a:t>
            </a:r>
          </a:p>
          <a:p>
            <a:r>
              <a:rPr lang="en-GB" sz="2800" dirty="0" smtClean="0"/>
              <a:t>Expected Outcomes</a:t>
            </a: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12955511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44004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Swansea School of Art includes the historic Welsh School of Architectural Glass (founded in 1935)</a:t>
            </a:r>
          </a:p>
          <a:p>
            <a:pPr lvl="1"/>
            <a:r>
              <a:rPr lang="en-GB" sz="2600" dirty="0" smtClean="0"/>
              <a:t>Teaches practical skills in both architectural and decorative glass</a:t>
            </a:r>
          </a:p>
          <a:p>
            <a:pPr marL="0" indent="0">
              <a:buNone/>
            </a:pPr>
            <a:r>
              <a:rPr lang="en-GB" sz="2800" dirty="0" smtClean="0"/>
              <a:t>Students have access to a set of workshops with specialised industrial machinery for cutting, heating, etching and treating glass</a:t>
            </a:r>
          </a:p>
          <a:p>
            <a:pPr marL="0" indent="0">
              <a:buNone/>
            </a:pPr>
            <a:r>
              <a:rPr lang="en-GB" sz="2800" dirty="0" smtClean="0"/>
              <a:t>High-quality Health &amp; Safety training is a legal requirement, and easy access to instruction manuals for these devices is essential</a:t>
            </a:r>
          </a:p>
          <a:p>
            <a:pPr lvl="1"/>
            <a:r>
              <a:rPr lang="en-GB" sz="2600" dirty="0" smtClean="0"/>
              <a:t>Currently paper copies of these are held in each workshop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974890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physical web?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531698" cy="41276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Google project relating to the Internet of Things (</a:t>
            </a:r>
            <a:r>
              <a:rPr lang="en-GB" sz="2800" dirty="0" err="1" smtClean="0"/>
              <a:t>IoT</a:t>
            </a:r>
            <a:r>
              <a:rPr lang="en-GB" sz="2800" dirty="0" smtClean="0"/>
              <a:t>)</a:t>
            </a:r>
          </a:p>
          <a:p>
            <a:pPr marL="0" indent="0">
              <a:buNone/>
            </a:pPr>
            <a:r>
              <a:rPr lang="en-GB" sz="2800" dirty="0" smtClean="0"/>
              <a:t>Aims to provide location-based information through Open Source technologies using Bluetooth Low Energy (BLE) beacons</a:t>
            </a:r>
          </a:p>
          <a:p>
            <a:pPr marL="0" indent="0">
              <a:buNone/>
            </a:pPr>
            <a:r>
              <a:rPr lang="en-GB" sz="2800" dirty="0" smtClean="0"/>
              <a:t>First launched in October 2014 via GitHub as a response to Apple’s  2013 launch of the iBeacon technology</a:t>
            </a:r>
          </a:p>
          <a:p>
            <a:pPr marL="0" indent="0">
              <a:buNone/>
            </a:pPr>
            <a:r>
              <a:rPr lang="en-GB" sz="2800" dirty="0" smtClean="0"/>
              <a:t>Uses </a:t>
            </a:r>
            <a:r>
              <a:rPr lang="en-GB" sz="2800" dirty="0" err="1" smtClean="0"/>
              <a:t>Eddystone</a:t>
            </a:r>
            <a:r>
              <a:rPr lang="en-GB" sz="2800" dirty="0" smtClean="0"/>
              <a:t> beacon profile (released July 2015)</a:t>
            </a:r>
          </a:p>
          <a:p>
            <a:pPr marL="0" indent="0">
              <a:buNone/>
            </a:pPr>
            <a:r>
              <a:rPr lang="en-GB" sz="2800" dirty="0" smtClean="0"/>
              <a:t>In September 2016 the Minister for Skills &amp; Science announced that the WAG wants Wales to become a leader in </a:t>
            </a:r>
            <a:r>
              <a:rPr lang="en-GB" sz="2800" dirty="0" err="1" smtClean="0"/>
              <a:t>IoT</a:t>
            </a:r>
            <a:r>
              <a:rPr lang="en-GB" sz="2800" dirty="0" smtClean="0"/>
              <a:t> technology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270457" y="6269725"/>
            <a:ext cx="109470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>
                <a:hlinkClick r:id="rId2"/>
              </a:rPr>
              <a:t>https://google.github.io/physical-web/</a:t>
            </a:r>
            <a:r>
              <a:rPr lang="en-GB" sz="1200" dirty="0"/>
              <a:t> </a:t>
            </a:r>
            <a:endParaRPr lang="en-GB" sz="1200" dirty="0" smtClean="0"/>
          </a:p>
          <a:p>
            <a:pPr algn="r"/>
            <a:r>
              <a:rPr lang="en-GB" sz="1200" dirty="0" smtClean="0">
                <a:hlinkClick r:id="rId3"/>
              </a:rPr>
              <a:t>http</a:t>
            </a:r>
            <a:r>
              <a:rPr lang="en-GB" sz="1200" dirty="0">
                <a:hlinkClick r:id="rId3"/>
              </a:rPr>
              <a:t>://</a:t>
            </a:r>
            <a:r>
              <a:rPr lang="en-GB" sz="1200" dirty="0" smtClean="0">
                <a:hlinkClick r:id="rId3"/>
              </a:rPr>
              <a:t>radar.oreilly.com/2015/04/googles-physical-web-vs-apples-ibeacon.html</a:t>
            </a:r>
            <a:r>
              <a:rPr lang="en-GB" sz="1200" dirty="0"/>
              <a:t>, </a:t>
            </a:r>
            <a:endParaRPr lang="en-GB" sz="1200" dirty="0" smtClean="0"/>
          </a:p>
        </p:txBody>
      </p:sp>
    </p:spTree>
    <p:extLst>
      <p:ext uri="{BB962C8B-B14F-4D97-AF65-F5344CB8AC3E}">
        <p14:creationId xmlns:p14="http://schemas.microsoft.com/office/powerpoint/2010/main" val="38378194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03842" y="2717441"/>
            <a:ext cx="3876541" cy="37146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err="1" smtClean="0"/>
              <a:t>UriBeacons</a:t>
            </a:r>
            <a:r>
              <a:rPr lang="en-GB" sz="2400" dirty="0" smtClean="0"/>
              <a:t> are available from multiple manufacturers from £12 each (retail) and last up to a year on a single CR 2032 Lithium cell</a:t>
            </a:r>
          </a:p>
          <a:p>
            <a:pPr marL="0" indent="0">
              <a:buNone/>
            </a:pPr>
            <a:r>
              <a:rPr lang="en-GB" sz="2400" dirty="0" err="1" smtClean="0"/>
              <a:t>UriBeacons</a:t>
            </a:r>
            <a:r>
              <a:rPr lang="en-GB" sz="2400" dirty="0" smtClean="0"/>
              <a:t> are detected using a specialised app or via a Chrome browser add-on</a:t>
            </a:r>
            <a:endParaRPr lang="en-GB" sz="2400" dirty="0"/>
          </a:p>
        </p:txBody>
      </p:sp>
      <p:pic>
        <p:nvPicPr>
          <p:cNvPr id="1026" name="Picture 2" descr="Physical_Web_How_it_Work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52" y="622120"/>
            <a:ext cx="7701566" cy="5809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31820" y="6488668"/>
            <a:ext cx="511556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http://radar.oreilly.com/2015/04/googles-physical-web-vs-apples-ibeacon.html</a:t>
            </a:r>
          </a:p>
        </p:txBody>
      </p:sp>
    </p:spTree>
    <p:extLst>
      <p:ext uri="{BB962C8B-B14F-4D97-AF65-F5344CB8AC3E}">
        <p14:creationId xmlns:p14="http://schemas.microsoft.com/office/powerpoint/2010/main" val="328620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and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274120" cy="4503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Aim: To investigate the use of Physical Web technology to provide users of the Glass Workshops with easily accessible Health &amp; Safety materials</a:t>
            </a:r>
          </a:p>
          <a:p>
            <a:pPr marL="0" indent="0">
              <a:buNone/>
            </a:pPr>
            <a:r>
              <a:rPr lang="en-GB" sz="2800" dirty="0" smtClean="0"/>
              <a:t>Objectives:</a:t>
            </a:r>
          </a:p>
          <a:p>
            <a:pPr lvl="1"/>
            <a:r>
              <a:rPr lang="en-GB" sz="2600" dirty="0" smtClean="0"/>
              <a:t>To produce high-quality Health &amp; Safety materials that can easily be accessed using mobile devices</a:t>
            </a:r>
          </a:p>
          <a:p>
            <a:pPr lvl="1"/>
            <a:r>
              <a:rPr lang="en-GB" sz="2600" dirty="0" smtClean="0"/>
              <a:t>To use </a:t>
            </a:r>
            <a:r>
              <a:rPr lang="en-GB" sz="2600" dirty="0" err="1" smtClean="0"/>
              <a:t>UriBeacons</a:t>
            </a:r>
            <a:r>
              <a:rPr lang="en-GB" sz="2600" dirty="0" smtClean="0"/>
              <a:t> to point users towards those materials</a:t>
            </a:r>
          </a:p>
          <a:p>
            <a:pPr lvl="1"/>
            <a:r>
              <a:rPr lang="en-GB" sz="2600" dirty="0" smtClean="0"/>
              <a:t>To record the usage of, and user responses to, such materials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415674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451631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M</a:t>
            </a:r>
            <a:r>
              <a:rPr lang="en-GB" sz="2800" dirty="0" smtClean="0"/>
              <a:t>ultimedia H&amp;S materials </a:t>
            </a:r>
            <a:r>
              <a:rPr lang="en-GB" sz="2800" dirty="0" smtClean="0"/>
              <a:t>will</a:t>
            </a:r>
            <a:r>
              <a:rPr lang="en-GB" sz="2800" dirty="0" smtClean="0"/>
              <a:t> be </a:t>
            </a:r>
            <a:r>
              <a:rPr lang="en-GB" sz="2800" dirty="0" smtClean="0"/>
              <a:t>produced in collaboration with the Glass Support Staff and the Technology-Enhanced Learning Unit</a:t>
            </a:r>
            <a:endParaRPr lang="en-GB" sz="2600" dirty="0" smtClean="0"/>
          </a:p>
          <a:p>
            <a:pPr marL="0" indent="0">
              <a:buNone/>
            </a:pPr>
            <a:r>
              <a:rPr lang="en-GB" sz="2800" dirty="0" smtClean="0"/>
              <a:t>These materials </a:t>
            </a:r>
            <a:r>
              <a:rPr lang="en-GB" sz="2800" dirty="0" smtClean="0"/>
              <a:t>will be</a:t>
            </a:r>
            <a:r>
              <a:rPr lang="en-GB" sz="2800" dirty="0" smtClean="0"/>
              <a:t> </a:t>
            </a:r>
            <a:r>
              <a:rPr lang="en-GB" sz="2800" dirty="0" smtClean="0"/>
              <a:t>available via a secure website using </a:t>
            </a:r>
            <a:r>
              <a:rPr lang="en-GB" sz="2800" dirty="0" err="1" smtClean="0"/>
              <a:t>UriBeacons</a:t>
            </a:r>
            <a:r>
              <a:rPr lang="en-GB" sz="2800" dirty="0" smtClean="0"/>
              <a:t> in each of </a:t>
            </a:r>
            <a:r>
              <a:rPr lang="en-GB" sz="2800" dirty="0" smtClean="0"/>
              <a:t>several </a:t>
            </a:r>
            <a:r>
              <a:rPr lang="en-GB" sz="2800" dirty="0" smtClean="0"/>
              <a:t>workshops</a:t>
            </a:r>
          </a:p>
          <a:p>
            <a:pPr lvl="1"/>
            <a:r>
              <a:rPr lang="en-GB" sz="2600" dirty="0"/>
              <a:t>E</a:t>
            </a:r>
            <a:r>
              <a:rPr lang="en-GB" sz="2600" dirty="0" smtClean="0"/>
              <a:t>ach workshop’s web page </a:t>
            </a:r>
            <a:r>
              <a:rPr lang="en-GB" sz="2600" dirty="0" smtClean="0"/>
              <a:t>will contain </a:t>
            </a:r>
            <a:r>
              <a:rPr lang="en-GB" sz="2600" dirty="0" smtClean="0"/>
              <a:t>text and video materials demonstrating the safe use of the equipment within the workshop</a:t>
            </a:r>
          </a:p>
          <a:p>
            <a:pPr marL="0" indent="0">
              <a:buNone/>
            </a:pPr>
            <a:r>
              <a:rPr lang="en-GB" sz="2800" dirty="0" smtClean="0"/>
              <a:t>Users will access the pages via the Google Physical Web app</a:t>
            </a:r>
          </a:p>
          <a:p>
            <a:pPr marL="0" indent="0">
              <a:buNone/>
            </a:pPr>
            <a:r>
              <a:rPr lang="en-GB" sz="2800" dirty="0" smtClean="0"/>
              <a:t>Access </a:t>
            </a:r>
            <a:r>
              <a:rPr lang="en-GB" sz="2800" dirty="0" smtClean="0"/>
              <a:t>to the website </a:t>
            </a:r>
            <a:r>
              <a:rPr lang="en-GB" sz="2800" dirty="0" smtClean="0"/>
              <a:t>will</a:t>
            </a:r>
            <a:r>
              <a:rPr lang="en-GB" sz="2800" dirty="0" smtClean="0"/>
              <a:t> be </a:t>
            </a:r>
            <a:r>
              <a:rPr lang="en-GB" sz="2800" dirty="0" smtClean="0"/>
              <a:t>logged in order to later evaluate the use of the system by workshop users</a:t>
            </a:r>
          </a:p>
          <a:p>
            <a:pPr marL="0" indent="0">
              <a:buNone/>
            </a:pPr>
            <a:r>
              <a:rPr lang="en-GB" sz="2800" dirty="0" smtClean="0"/>
              <a:t>A user survey will gather subjective responses to the system</a:t>
            </a:r>
          </a:p>
        </p:txBody>
      </p:sp>
    </p:spTree>
    <p:extLst>
      <p:ext uri="{BB962C8B-B14F-4D97-AF65-F5344CB8AC3E}">
        <p14:creationId xmlns:p14="http://schemas.microsoft.com/office/powerpoint/2010/main" val="2502626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Expected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686244" cy="44390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It </a:t>
            </a:r>
            <a:r>
              <a:rPr lang="en-GB" sz="2800" dirty="0" smtClean="0"/>
              <a:t>is expected that the </a:t>
            </a:r>
            <a:r>
              <a:rPr lang="en-GB" sz="2800" dirty="0" smtClean="0"/>
              <a:t>system will</a:t>
            </a:r>
            <a:endParaRPr lang="en-GB" sz="2800" dirty="0" smtClean="0"/>
          </a:p>
          <a:p>
            <a:r>
              <a:rPr lang="en-GB" sz="2800" dirty="0" smtClean="0"/>
              <a:t>Provide </a:t>
            </a:r>
            <a:r>
              <a:rPr lang="en-GB" sz="2800" dirty="0" smtClean="0"/>
              <a:t>H&amp;S information (including </a:t>
            </a:r>
            <a:r>
              <a:rPr lang="en-GB" sz="2800" dirty="0" smtClean="0"/>
              <a:t>video </a:t>
            </a:r>
            <a:r>
              <a:rPr lang="en-GB" sz="2800" dirty="0" smtClean="0"/>
              <a:t>demos) </a:t>
            </a:r>
            <a:r>
              <a:rPr lang="en-GB" sz="2800" dirty="0" smtClean="0"/>
              <a:t>via users’ mobile phones/tablets</a:t>
            </a:r>
          </a:p>
          <a:p>
            <a:r>
              <a:rPr lang="en-GB" sz="2800" dirty="0" smtClean="0"/>
              <a:t>Provide the support staff with an easy-to-update method of maintaining H&amp;S information</a:t>
            </a:r>
          </a:p>
          <a:p>
            <a:r>
              <a:rPr lang="en-GB" sz="2800" dirty="0" smtClean="0"/>
              <a:t>Reduce the workload on the support </a:t>
            </a:r>
            <a:r>
              <a:rPr lang="en-GB" sz="2800" dirty="0" smtClean="0"/>
              <a:t>staff</a:t>
            </a:r>
            <a:endParaRPr lang="en-GB" sz="2800" dirty="0"/>
          </a:p>
          <a:p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158034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480182" cy="44905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Aim to provide essential Health &amp; Safety information in a new and accessible manner using Physical Web technologies</a:t>
            </a:r>
          </a:p>
          <a:p>
            <a:pPr marL="0" indent="0">
              <a:buNone/>
            </a:pPr>
            <a:r>
              <a:rPr lang="en-GB" sz="2800" dirty="0" smtClean="0"/>
              <a:t>The project meets a need identified by support staff in the Glass department</a:t>
            </a:r>
          </a:p>
          <a:p>
            <a:pPr marL="0" indent="0">
              <a:buNone/>
            </a:pPr>
            <a:r>
              <a:rPr lang="en-GB" sz="2800" dirty="0" smtClean="0"/>
              <a:t>Use of the system </a:t>
            </a:r>
            <a:r>
              <a:rPr lang="en-GB" sz="2800" smtClean="0"/>
              <a:t>is being </a:t>
            </a:r>
            <a:r>
              <a:rPr lang="en-GB" sz="2800" dirty="0" smtClean="0"/>
              <a:t>logged to investigate its effectiveness with a view to making it a major method of providing such information in future</a:t>
            </a:r>
          </a:p>
          <a:p>
            <a:pPr marL="0" indent="0">
              <a:buNone/>
            </a:pPr>
            <a:r>
              <a:rPr lang="en-GB" sz="2800" dirty="0" smtClean="0"/>
              <a:t>The project also supports WAG aims in developing </a:t>
            </a:r>
            <a:r>
              <a:rPr lang="en-GB" sz="2800" dirty="0" err="1" smtClean="0"/>
              <a:t>IoT</a:t>
            </a:r>
            <a:r>
              <a:rPr lang="en-GB" sz="2800" dirty="0" smtClean="0"/>
              <a:t> skills in Wales</a:t>
            </a:r>
          </a:p>
        </p:txBody>
      </p:sp>
    </p:spTree>
    <p:extLst>
      <p:ext uri="{BB962C8B-B14F-4D97-AF65-F5344CB8AC3E}">
        <p14:creationId xmlns:p14="http://schemas.microsoft.com/office/powerpoint/2010/main" val="23092021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10346</TotalTime>
  <Words>522</Words>
  <Application>Microsoft Office PowerPoint</Application>
  <PresentationFormat>Widescreen</PresentationFormat>
  <Paragraphs>52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Celestial</vt:lpstr>
      <vt:lpstr>Learning Beacon Project - Proposal</vt:lpstr>
      <vt:lpstr>Learning beacon project</vt:lpstr>
      <vt:lpstr>Project Background</vt:lpstr>
      <vt:lpstr>What is the physical web?</vt:lpstr>
      <vt:lpstr>PowerPoint Presentation</vt:lpstr>
      <vt:lpstr>Aims and Objectives</vt:lpstr>
      <vt:lpstr>Methodology</vt:lpstr>
      <vt:lpstr>Expected Outcomes</vt:lpstr>
      <vt:lpstr>Summary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Glass Physical Web</dc:title>
  <dc:creator>Nik Whitehead</dc:creator>
  <cp:lastModifiedBy>Nik Whitehead</cp:lastModifiedBy>
  <cp:revision>37</cp:revision>
  <dcterms:created xsi:type="dcterms:W3CDTF">2016-12-01T12:28:53Z</dcterms:created>
  <dcterms:modified xsi:type="dcterms:W3CDTF">2017-12-05T09:08:32Z</dcterms:modified>
</cp:coreProperties>
</file>