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9" r:id="rId2"/>
    <p:sldId id="260" r:id="rId3"/>
  </p:sldIdLst>
  <p:sldSz cx="42803763"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490" userDrawn="1">
          <p15:clr>
            <a:srgbClr val="A4A3A4"/>
          </p15:clr>
        </p15:guide>
        <p15:guide id="2" pos="1348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5252D"/>
    <a:srgbClr val="48ADCE"/>
    <a:srgbClr val="000000"/>
    <a:srgbClr val="EDA11E"/>
    <a:srgbClr val="DDE2E5"/>
    <a:srgbClr val="A6B0BA"/>
    <a:srgbClr val="F2F2EE"/>
    <a:srgbClr val="F8F8F8"/>
    <a:srgbClr val="E6D6D6"/>
    <a:srgbClr val="FCF1E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2547C8-BA43-46C4-B6BD-5A4B6745776A}" v="3" dt="2025-05-11T21:20:28.3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94689" autoAdjust="0"/>
  </p:normalViewPr>
  <p:slideViewPr>
    <p:cSldViewPr snapToGrid="0">
      <p:cViewPr varScale="1">
        <p:scale>
          <a:sx n="19" d="100"/>
          <a:sy n="19" d="100"/>
        </p:scale>
        <p:origin x="1334" y="264"/>
      </p:cViewPr>
      <p:guideLst>
        <p:guide orient="horz" pos="9490"/>
        <p:guide pos="1348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ys Hughes" userId="d7146fe14b82b75a" providerId="LiveId" clId="{BF2547C8-BA43-46C4-B6BD-5A4B6745776A}"/>
    <pc:docChg chg="undo redo custSel addSld delSld modSld">
      <pc:chgData name="Carys Hughes" userId="d7146fe14b82b75a" providerId="LiveId" clId="{BF2547C8-BA43-46C4-B6BD-5A4B6745776A}" dt="2025-05-11T21:21:13.449" v="1550" actId="207"/>
      <pc:docMkLst>
        <pc:docMk/>
      </pc:docMkLst>
      <pc:sldChg chg="del">
        <pc:chgData name="Carys Hughes" userId="d7146fe14b82b75a" providerId="LiveId" clId="{BF2547C8-BA43-46C4-B6BD-5A4B6745776A}" dt="2025-05-09T22:14:25.476" v="29" actId="47"/>
        <pc:sldMkLst>
          <pc:docMk/>
          <pc:sldMk cId="1063230734" sldId="258"/>
        </pc:sldMkLst>
      </pc:sldChg>
      <pc:sldChg chg="addSp modSp add del mod">
        <pc:chgData name="Carys Hughes" userId="d7146fe14b82b75a" providerId="LiveId" clId="{BF2547C8-BA43-46C4-B6BD-5A4B6745776A}" dt="2025-05-11T21:19:17.841" v="1524" actId="1076"/>
        <pc:sldMkLst>
          <pc:docMk/>
          <pc:sldMk cId="1487200599" sldId="259"/>
        </pc:sldMkLst>
        <pc:spChg chg="mod">
          <ac:chgData name="Carys Hughes" userId="d7146fe14b82b75a" providerId="LiveId" clId="{BF2547C8-BA43-46C4-B6BD-5A4B6745776A}" dt="2025-05-11T21:01:43.983" v="269" actId="313"/>
          <ac:spMkLst>
            <pc:docMk/>
            <pc:sldMk cId="1487200599" sldId="259"/>
            <ac:spMk id="17" creationId="{A3B2396C-B085-947D-EA55-A88D1AC39598}"/>
          </ac:spMkLst>
        </pc:spChg>
        <pc:spChg chg="mod">
          <ac:chgData name="Carys Hughes" userId="d7146fe14b82b75a" providerId="LiveId" clId="{BF2547C8-BA43-46C4-B6BD-5A4B6745776A}" dt="2025-05-11T21:12:27.026" v="1204" actId="14100"/>
          <ac:spMkLst>
            <pc:docMk/>
            <pc:sldMk cId="1487200599" sldId="259"/>
            <ac:spMk id="20" creationId="{2A658151-6B50-84A4-8C54-5AC4C9AE8BCA}"/>
          </ac:spMkLst>
        </pc:spChg>
        <pc:spChg chg="mod">
          <ac:chgData name="Carys Hughes" userId="d7146fe14b82b75a" providerId="LiveId" clId="{BF2547C8-BA43-46C4-B6BD-5A4B6745776A}" dt="2025-05-11T20:45:58.135" v="83" actId="20577"/>
          <ac:spMkLst>
            <pc:docMk/>
            <pc:sldMk cId="1487200599" sldId="259"/>
            <ac:spMk id="21" creationId="{7908699B-C571-7F41-6E07-4D0648E18B71}"/>
          </ac:spMkLst>
        </pc:spChg>
        <pc:spChg chg="mod">
          <ac:chgData name="Carys Hughes" userId="d7146fe14b82b75a" providerId="LiveId" clId="{BF2547C8-BA43-46C4-B6BD-5A4B6745776A}" dt="2025-05-11T21:17:53.199" v="1497" actId="14100"/>
          <ac:spMkLst>
            <pc:docMk/>
            <pc:sldMk cId="1487200599" sldId="259"/>
            <ac:spMk id="30" creationId="{26DFE07F-BE7D-49D0-65E3-6498B2E43A5E}"/>
          </ac:spMkLst>
        </pc:spChg>
        <pc:spChg chg="mod">
          <ac:chgData name="Carys Hughes" userId="d7146fe14b82b75a" providerId="LiveId" clId="{BF2547C8-BA43-46C4-B6BD-5A4B6745776A}" dt="2025-05-11T21:19:13.394" v="1523" actId="1076"/>
          <ac:spMkLst>
            <pc:docMk/>
            <pc:sldMk cId="1487200599" sldId="259"/>
            <ac:spMk id="41" creationId="{B408C511-F9E4-C4C3-1ACE-1DF02AF11AE3}"/>
          </ac:spMkLst>
        </pc:spChg>
        <pc:spChg chg="mod ord">
          <ac:chgData name="Carys Hughes" userId="d7146fe14b82b75a" providerId="LiveId" clId="{BF2547C8-BA43-46C4-B6BD-5A4B6745776A}" dt="2025-05-11T21:18:24.970" v="1504" actId="207"/>
          <ac:spMkLst>
            <pc:docMk/>
            <pc:sldMk cId="1487200599" sldId="259"/>
            <ac:spMk id="42" creationId="{995D5591-F746-0F46-C5FA-934CABE76961}"/>
          </ac:spMkLst>
        </pc:spChg>
        <pc:spChg chg="mod">
          <ac:chgData name="Carys Hughes" userId="d7146fe14b82b75a" providerId="LiveId" clId="{BF2547C8-BA43-46C4-B6BD-5A4B6745776A}" dt="2025-05-11T21:19:17.841" v="1524" actId="1076"/>
          <ac:spMkLst>
            <pc:docMk/>
            <pc:sldMk cId="1487200599" sldId="259"/>
            <ac:spMk id="44" creationId="{6BC5AF59-967A-A1DE-0065-EBC24C796FDD}"/>
          </ac:spMkLst>
        </pc:spChg>
        <pc:spChg chg="mod">
          <ac:chgData name="Carys Hughes" userId="d7146fe14b82b75a" providerId="LiveId" clId="{BF2547C8-BA43-46C4-B6BD-5A4B6745776A}" dt="2025-05-11T21:01:11.647" v="263" actId="13926"/>
          <ac:spMkLst>
            <pc:docMk/>
            <pc:sldMk cId="1487200599" sldId="259"/>
            <ac:spMk id="45" creationId="{5C4F2695-7BD9-AB8A-5398-C49D7CED312D}"/>
          </ac:spMkLst>
        </pc:spChg>
        <pc:spChg chg="mod">
          <ac:chgData name="Carys Hughes" userId="d7146fe14b82b75a" providerId="LiveId" clId="{BF2547C8-BA43-46C4-B6BD-5A4B6745776A}" dt="2025-05-11T21:09:27.707" v="1010" actId="20577"/>
          <ac:spMkLst>
            <pc:docMk/>
            <pc:sldMk cId="1487200599" sldId="259"/>
            <ac:spMk id="47" creationId="{97006C89-F517-2533-7373-51FE972F978E}"/>
          </ac:spMkLst>
        </pc:spChg>
        <pc:spChg chg="add mod">
          <ac:chgData name="Carys Hughes" userId="d7146fe14b82b75a" providerId="LiveId" clId="{BF2547C8-BA43-46C4-B6BD-5A4B6745776A}" dt="2025-05-09T22:14:13.094" v="28" actId="1076"/>
          <ac:spMkLst>
            <pc:docMk/>
            <pc:sldMk cId="1487200599" sldId="259"/>
            <ac:spMk id="49" creationId="{966EABFF-B75C-A392-4884-4EF03D31AA08}"/>
          </ac:spMkLst>
        </pc:spChg>
        <pc:spChg chg="mod">
          <ac:chgData name="Carys Hughes" userId="d7146fe14b82b75a" providerId="LiveId" clId="{BF2547C8-BA43-46C4-B6BD-5A4B6745776A}" dt="2025-05-11T21:12:08.680" v="1202" actId="14100"/>
          <ac:spMkLst>
            <pc:docMk/>
            <pc:sldMk cId="1487200599" sldId="259"/>
            <ac:spMk id="109" creationId="{E2068C51-1187-0C5F-F625-74AA4980D262}"/>
          </ac:spMkLst>
        </pc:spChg>
      </pc:sldChg>
      <pc:sldChg chg="addSp delSp modSp add mod">
        <pc:chgData name="Carys Hughes" userId="d7146fe14b82b75a" providerId="LiveId" clId="{BF2547C8-BA43-46C4-B6BD-5A4B6745776A}" dt="2025-05-11T21:21:13.449" v="1550" actId="207"/>
        <pc:sldMkLst>
          <pc:docMk/>
          <pc:sldMk cId="2175668346" sldId="260"/>
        </pc:sldMkLst>
        <pc:spChg chg="add del mod">
          <ac:chgData name="Carys Hughes" userId="d7146fe14b82b75a" providerId="LiveId" clId="{BF2547C8-BA43-46C4-B6BD-5A4B6745776A}" dt="2025-05-11T21:08:43.022" v="986"/>
          <ac:spMkLst>
            <pc:docMk/>
            <pc:sldMk cId="2175668346" sldId="260"/>
            <ac:spMk id="5" creationId="{272233E4-110B-6C7F-2328-D5269B107E27}"/>
          </ac:spMkLst>
        </pc:spChg>
        <pc:spChg chg="add mod">
          <ac:chgData name="Carys Hughes" userId="d7146fe14b82b75a" providerId="LiveId" clId="{BF2547C8-BA43-46C4-B6BD-5A4B6745776A}" dt="2025-05-11T21:21:11.339" v="1549" actId="1076"/>
          <ac:spMkLst>
            <pc:docMk/>
            <pc:sldMk cId="2175668346" sldId="260"/>
            <ac:spMk id="5" creationId="{42A8AC2F-993E-1313-6EFC-9D5DD90429EE}"/>
          </ac:spMkLst>
        </pc:spChg>
        <pc:spChg chg="del">
          <ac:chgData name="Carys Hughes" userId="d7146fe14b82b75a" providerId="LiveId" clId="{BF2547C8-BA43-46C4-B6BD-5A4B6745776A}" dt="2025-05-11T21:07:05.812" v="560" actId="478"/>
          <ac:spMkLst>
            <pc:docMk/>
            <pc:sldMk cId="2175668346" sldId="260"/>
            <ac:spMk id="17" creationId="{9080F5AB-A0BA-9611-8807-3538C31AD8F3}"/>
          </ac:spMkLst>
        </pc:spChg>
        <pc:spChg chg="del">
          <ac:chgData name="Carys Hughes" userId="d7146fe14b82b75a" providerId="LiveId" clId="{BF2547C8-BA43-46C4-B6BD-5A4B6745776A}" dt="2025-05-11T21:07:09.505" v="563" actId="478"/>
          <ac:spMkLst>
            <pc:docMk/>
            <pc:sldMk cId="2175668346" sldId="260"/>
            <ac:spMk id="20" creationId="{98801E98-AB34-CCA6-1132-B8DCE7896C46}"/>
          </ac:spMkLst>
        </pc:spChg>
        <pc:spChg chg="del">
          <ac:chgData name="Carys Hughes" userId="d7146fe14b82b75a" providerId="LiveId" clId="{BF2547C8-BA43-46C4-B6BD-5A4B6745776A}" dt="2025-05-11T21:07:05.812" v="560" actId="478"/>
          <ac:spMkLst>
            <pc:docMk/>
            <pc:sldMk cId="2175668346" sldId="260"/>
            <ac:spMk id="21" creationId="{10DAF2F7-1BC1-DC11-BABD-E2FE214071B3}"/>
          </ac:spMkLst>
        </pc:spChg>
        <pc:spChg chg="del">
          <ac:chgData name="Carys Hughes" userId="d7146fe14b82b75a" providerId="LiveId" clId="{BF2547C8-BA43-46C4-B6BD-5A4B6745776A}" dt="2025-05-11T21:07:05.812" v="560" actId="478"/>
          <ac:spMkLst>
            <pc:docMk/>
            <pc:sldMk cId="2175668346" sldId="260"/>
            <ac:spMk id="24" creationId="{16818012-CFA5-8FB3-310C-544B5C020FD9}"/>
          </ac:spMkLst>
        </pc:spChg>
        <pc:spChg chg="del">
          <ac:chgData name="Carys Hughes" userId="d7146fe14b82b75a" providerId="LiveId" clId="{BF2547C8-BA43-46C4-B6BD-5A4B6745776A}" dt="2025-05-11T21:06:57.039" v="557" actId="478"/>
          <ac:spMkLst>
            <pc:docMk/>
            <pc:sldMk cId="2175668346" sldId="260"/>
            <ac:spMk id="31" creationId="{60D2AE69-03C2-3A4C-CFAB-0CB8B9D61B86}"/>
          </ac:spMkLst>
        </pc:spChg>
        <pc:spChg chg="del">
          <ac:chgData name="Carys Hughes" userId="d7146fe14b82b75a" providerId="LiveId" clId="{BF2547C8-BA43-46C4-B6BD-5A4B6745776A}" dt="2025-05-11T21:07:05.812" v="560" actId="478"/>
          <ac:spMkLst>
            <pc:docMk/>
            <pc:sldMk cId="2175668346" sldId="260"/>
            <ac:spMk id="34" creationId="{B7EBB7E7-A61D-1113-994D-A67D48331EC0}"/>
          </ac:spMkLst>
        </pc:spChg>
        <pc:spChg chg="del">
          <ac:chgData name="Carys Hughes" userId="d7146fe14b82b75a" providerId="LiveId" clId="{BF2547C8-BA43-46C4-B6BD-5A4B6745776A}" dt="2025-05-11T21:07:00.114" v="558" actId="478"/>
          <ac:spMkLst>
            <pc:docMk/>
            <pc:sldMk cId="2175668346" sldId="260"/>
            <ac:spMk id="40" creationId="{43F4403C-68A5-F9EF-A3EA-027009BC61B4}"/>
          </ac:spMkLst>
        </pc:spChg>
        <pc:spChg chg="del">
          <ac:chgData name="Carys Hughes" userId="d7146fe14b82b75a" providerId="LiveId" clId="{BF2547C8-BA43-46C4-B6BD-5A4B6745776A}" dt="2025-05-11T21:07:05.812" v="560" actId="478"/>
          <ac:spMkLst>
            <pc:docMk/>
            <pc:sldMk cId="2175668346" sldId="260"/>
            <ac:spMk id="41" creationId="{E7C6223C-815F-87C4-C141-6F72988DCDFF}"/>
          </ac:spMkLst>
        </pc:spChg>
        <pc:spChg chg="del mod">
          <ac:chgData name="Carys Hughes" userId="d7146fe14b82b75a" providerId="LiveId" clId="{BF2547C8-BA43-46C4-B6BD-5A4B6745776A}" dt="2025-05-11T21:07:08.982" v="562" actId="478"/>
          <ac:spMkLst>
            <pc:docMk/>
            <pc:sldMk cId="2175668346" sldId="260"/>
            <ac:spMk id="42" creationId="{4A8255B4-99AF-0312-12F2-9D01ACC828AA}"/>
          </ac:spMkLst>
        </pc:spChg>
        <pc:spChg chg="del">
          <ac:chgData name="Carys Hughes" userId="d7146fe14b82b75a" providerId="LiveId" clId="{BF2547C8-BA43-46C4-B6BD-5A4B6745776A}" dt="2025-05-11T21:07:02.158" v="559" actId="478"/>
          <ac:spMkLst>
            <pc:docMk/>
            <pc:sldMk cId="2175668346" sldId="260"/>
            <ac:spMk id="45" creationId="{716F275A-35F9-87AC-581E-344F2E665E89}"/>
          </ac:spMkLst>
        </pc:spChg>
        <pc:spChg chg="del">
          <ac:chgData name="Carys Hughes" userId="d7146fe14b82b75a" providerId="LiveId" clId="{BF2547C8-BA43-46C4-B6BD-5A4B6745776A}" dt="2025-05-11T21:07:05.812" v="560" actId="478"/>
          <ac:spMkLst>
            <pc:docMk/>
            <pc:sldMk cId="2175668346" sldId="260"/>
            <ac:spMk id="46" creationId="{AAA91FE4-B949-C703-4224-3632B768BC19}"/>
          </ac:spMkLst>
        </pc:spChg>
        <pc:spChg chg="del">
          <ac:chgData name="Carys Hughes" userId="d7146fe14b82b75a" providerId="LiveId" clId="{BF2547C8-BA43-46C4-B6BD-5A4B6745776A}" dt="2025-05-11T21:07:05.812" v="560" actId="478"/>
          <ac:spMkLst>
            <pc:docMk/>
            <pc:sldMk cId="2175668346" sldId="260"/>
            <ac:spMk id="47" creationId="{F4128F95-B8DA-8899-983B-5B50401DC761}"/>
          </ac:spMkLst>
        </pc:spChg>
        <pc:spChg chg="del">
          <ac:chgData name="Carys Hughes" userId="d7146fe14b82b75a" providerId="LiveId" clId="{BF2547C8-BA43-46C4-B6BD-5A4B6745776A}" dt="2025-05-11T21:07:05.812" v="560" actId="478"/>
          <ac:spMkLst>
            <pc:docMk/>
            <pc:sldMk cId="2175668346" sldId="260"/>
            <ac:spMk id="48" creationId="{EC845A8D-C463-F92F-CA54-7942705FCF8B}"/>
          </ac:spMkLst>
        </pc:spChg>
        <pc:spChg chg="del">
          <ac:chgData name="Carys Hughes" userId="d7146fe14b82b75a" providerId="LiveId" clId="{BF2547C8-BA43-46C4-B6BD-5A4B6745776A}" dt="2025-05-11T21:07:10.597" v="564" actId="478"/>
          <ac:spMkLst>
            <pc:docMk/>
            <pc:sldMk cId="2175668346" sldId="260"/>
            <ac:spMk id="109" creationId="{A026FF7E-E9E4-E3B4-F0C6-D957F4C6FB3F}"/>
          </ac:spMkLst>
        </pc:spChg>
        <pc:spChg chg="del">
          <ac:chgData name="Carys Hughes" userId="d7146fe14b82b75a" providerId="LiveId" clId="{BF2547C8-BA43-46C4-B6BD-5A4B6745776A}" dt="2025-05-11T21:07:05.812" v="560" actId="478"/>
          <ac:spMkLst>
            <pc:docMk/>
            <pc:sldMk cId="2175668346" sldId="260"/>
            <ac:spMk id="124" creationId="{49B242ED-9B93-FE00-2CD4-7471A333A0FA}"/>
          </ac:spMkLst>
        </pc:spChg>
        <pc:spChg chg="mod">
          <ac:chgData name="Carys Hughes" userId="d7146fe14b82b75a" providerId="LiveId" clId="{BF2547C8-BA43-46C4-B6BD-5A4B6745776A}" dt="2025-05-11T21:21:13.449" v="1550" actId="207"/>
          <ac:spMkLst>
            <pc:docMk/>
            <pc:sldMk cId="2175668346" sldId="260"/>
            <ac:spMk id="127" creationId="{6E9D08D1-9B1C-BFB7-616F-F51789501A7B}"/>
          </ac:spMkLst>
        </pc:spChg>
        <pc:spChg chg="del">
          <ac:chgData name="Carys Hughes" userId="d7146fe14b82b75a" providerId="LiveId" clId="{BF2547C8-BA43-46C4-B6BD-5A4B6745776A}" dt="2025-05-11T21:07:05.812" v="560" actId="478"/>
          <ac:spMkLst>
            <pc:docMk/>
            <pc:sldMk cId="2175668346" sldId="260"/>
            <ac:spMk id="1157" creationId="{94FB9973-4A07-6E1F-53DE-F90AA1A5A6E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10282" y="4954765"/>
            <a:ext cx="36383199" cy="10540259"/>
          </a:xfrm>
        </p:spPr>
        <p:txBody>
          <a:bodyPr anchor="b"/>
          <a:lstStyle>
            <a:lvl1pPr algn="ctr">
              <a:defRPr sz="26488"/>
            </a:lvl1pPr>
          </a:lstStyle>
          <a:p>
            <a:r>
              <a:rPr lang="en-US"/>
              <a:t>Click to edit Master title style</a:t>
            </a:r>
            <a:endParaRPr lang="en-US" dirty="0"/>
          </a:p>
        </p:txBody>
      </p:sp>
      <p:sp>
        <p:nvSpPr>
          <p:cNvPr id="3" name="Subtitle 2"/>
          <p:cNvSpPr>
            <a:spLocks noGrp="1"/>
          </p:cNvSpPr>
          <p:nvPr>
            <p:ph type="subTitle" idx="1"/>
          </p:nvPr>
        </p:nvSpPr>
        <p:spPr>
          <a:xfrm>
            <a:off x="5350471" y="15901497"/>
            <a:ext cx="32102822" cy="7309499"/>
          </a:xfrm>
        </p:spPr>
        <p:txBody>
          <a:bodyPr/>
          <a:lstStyle>
            <a:lvl1pPr marL="0" indent="0" algn="ctr">
              <a:buNone/>
              <a:defRPr sz="10595"/>
            </a:lvl1pPr>
            <a:lvl2pPr marL="2018355" indent="0" algn="ctr">
              <a:buNone/>
              <a:defRPr sz="8829"/>
            </a:lvl2pPr>
            <a:lvl3pPr marL="4036710" indent="0" algn="ctr">
              <a:buNone/>
              <a:defRPr sz="7946"/>
            </a:lvl3pPr>
            <a:lvl4pPr marL="6055065" indent="0" algn="ctr">
              <a:buNone/>
              <a:defRPr sz="7063"/>
            </a:lvl4pPr>
            <a:lvl5pPr marL="8073420" indent="0" algn="ctr">
              <a:buNone/>
              <a:defRPr sz="7063"/>
            </a:lvl5pPr>
            <a:lvl6pPr marL="10091776" indent="0" algn="ctr">
              <a:buNone/>
              <a:defRPr sz="7063"/>
            </a:lvl6pPr>
            <a:lvl7pPr marL="12110131" indent="0" algn="ctr">
              <a:buNone/>
              <a:defRPr sz="7063"/>
            </a:lvl7pPr>
            <a:lvl8pPr marL="14128486" indent="0" algn="ctr">
              <a:buNone/>
              <a:defRPr sz="7063"/>
            </a:lvl8pPr>
            <a:lvl9pPr marL="16146841" indent="0" algn="ctr">
              <a:buNone/>
              <a:defRPr sz="706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5C902B-C0C3-451E-AFC5-AC74DB77EEDF}" type="datetimeFigureOut">
              <a:rPr lang="en-GB" smtClean="0"/>
              <a:t>11/05/2025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C40AA3-C2E7-4033-9EED-4D28BC0693B2}" type="slidenum">
              <a:rPr lang="en-GB" smtClean="0"/>
              <a:t>‹#›</a:t>
            </a:fld>
            <a:endParaRPr lang="en-GB"/>
          </a:p>
        </p:txBody>
      </p:sp>
    </p:spTree>
    <p:extLst>
      <p:ext uri="{BB962C8B-B14F-4D97-AF65-F5344CB8AC3E}">
        <p14:creationId xmlns:p14="http://schemas.microsoft.com/office/powerpoint/2010/main" val="1258026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5C902B-C0C3-451E-AFC5-AC74DB77EEDF}" type="datetimeFigureOut">
              <a:rPr lang="en-GB" smtClean="0"/>
              <a:t>11/05/2025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C40AA3-C2E7-4033-9EED-4D28BC0693B2}" type="slidenum">
              <a:rPr lang="en-GB" smtClean="0"/>
              <a:t>‹#›</a:t>
            </a:fld>
            <a:endParaRPr lang="en-GB"/>
          </a:p>
        </p:txBody>
      </p:sp>
    </p:spTree>
    <p:extLst>
      <p:ext uri="{BB962C8B-B14F-4D97-AF65-F5344CB8AC3E}">
        <p14:creationId xmlns:p14="http://schemas.microsoft.com/office/powerpoint/2010/main" val="2848379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0467" y="7547788"/>
            <a:ext cx="36918246" cy="12593645"/>
          </a:xfrm>
        </p:spPr>
        <p:txBody>
          <a:bodyPr anchor="b"/>
          <a:lstStyle>
            <a:lvl1pPr>
              <a:defRPr sz="26488"/>
            </a:lvl1pPr>
          </a:lstStyle>
          <a:p>
            <a:r>
              <a:rPr lang="en-US"/>
              <a:t>Click to edit Master title style</a:t>
            </a:r>
            <a:endParaRPr lang="en-US" dirty="0"/>
          </a:p>
        </p:txBody>
      </p:sp>
      <p:sp>
        <p:nvSpPr>
          <p:cNvPr id="3" name="Text Placeholder 2"/>
          <p:cNvSpPr>
            <a:spLocks noGrp="1"/>
          </p:cNvSpPr>
          <p:nvPr>
            <p:ph type="body" idx="1"/>
          </p:nvPr>
        </p:nvSpPr>
        <p:spPr>
          <a:xfrm>
            <a:off x="2920467" y="20260574"/>
            <a:ext cx="36918246" cy="6622701"/>
          </a:xfrm>
        </p:spPr>
        <p:txBody>
          <a:bodyPr/>
          <a:lstStyle>
            <a:lvl1pPr marL="0" indent="0">
              <a:buNone/>
              <a:defRPr sz="10595">
                <a:solidFill>
                  <a:schemeClr val="tx1"/>
                </a:solidFill>
              </a:defRPr>
            </a:lvl1pPr>
            <a:lvl2pPr marL="2018355" indent="0">
              <a:buNone/>
              <a:defRPr sz="8829">
                <a:solidFill>
                  <a:schemeClr val="tx1">
                    <a:tint val="75000"/>
                  </a:schemeClr>
                </a:solidFill>
              </a:defRPr>
            </a:lvl2pPr>
            <a:lvl3pPr marL="4036710" indent="0">
              <a:buNone/>
              <a:defRPr sz="7946">
                <a:solidFill>
                  <a:schemeClr val="tx1">
                    <a:tint val="75000"/>
                  </a:schemeClr>
                </a:solidFill>
              </a:defRPr>
            </a:lvl3pPr>
            <a:lvl4pPr marL="6055065" indent="0">
              <a:buNone/>
              <a:defRPr sz="7063">
                <a:solidFill>
                  <a:schemeClr val="tx1">
                    <a:tint val="75000"/>
                  </a:schemeClr>
                </a:solidFill>
              </a:defRPr>
            </a:lvl4pPr>
            <a:lvl5pPr marL="8073420" indent="0">
              <a:buNone/>
              <a:defRPr sz="7063">
                <a:solidFill>
                  <a:schemeClr val="tx1">
                    <a:tint val="75000"/>
                  </a:schemeClr>
                </a:solidFill>
              </a:defRPr>
            </a:lvl5pPr>
            <a:lvl6pPr marL="10091776" indent="0">
              <a:buNone/>
              <a:defRPr sz="7063">
                <a:solidFill>
                  <a:schemeClr val="tx1">
                    <a:tint val="75000"/>
                  </a:schemeClr>
                </a:solidFill>
              </a:defRPr>
            </a:lvl6pPr>
            <a:lvl7pPr marL="12110131" indent="0">
              <a:buNone/>
              <a:defRPr sz="7063">
                <a:solidFill>
                  <a:schemeClr val="tx1">
                    <a:tint val="75000"/>
                  </a:schemeClr>
                </a:solidFill>
              </a:defRPr>
            </a:lvl7pPr>
            <a:lvl8pPr marL="14128486" indent="0">
              <a:buNone/>
              <a:defRPr sz="7063">
                <a:solidFill>
                  <a:schemeClr val="tx1">
                    <a:tint val="75000"/>
                  </a:schemeClr>
                </a:solidFill>
              </a:defRPr>
            </a:lvl8pPr>
            <a:lvl9pPr marL="16146841" indent="0">
              <a:buNone/>
              <a:defRPr sz="706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5C902B-C0C3-451E-AFC5-AC74DB77EEDF}" type="datetimeFigureOut">
              <a:rPr lang="en-GB" smtClean="0"/>
              <a:t>11/05/2025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C40AA3-C2E7-4033-9EED-4D28BC0693B2}" type="slidenum">
              <a:rPr lang="en-GB" smtClean="0"/>
              <a:t>‹#›</a:t>
            </a:fld>
            <a:endParaRPr lang="en-GB"/>
          </a:p>
        </p:txBody>
      </p:sp>
    </p:spTree>
    <p:extLst>
      <p:ext uri="{BB962C8B-B14F-4D97-AF65-F5344CB8AC3E}">
        <p14:creationId xmlns:p14="http://schemas.microsoft.com/office/powerpoint/2010/main" val="4199617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42759"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669405"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F5C902B-C0C3-451E-AFC5-AC74DB77EEDF}" type="datetimeFigureOut">
              <a:rPr lang="en-GB" smtClean="0"/>
              <a:t>11/05/2025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C40AA3-C2E7-4033-9EED-4D28BC0693B2}" type="slidenum">
              <a:rPr lang="en-GB" smtClean="0"/>
              <a:t>‹#›</a:t>
            </a:fld>
            <a:endParaRPr lang="en-GB"/>
          </a:p>
        </p:txBody>
      </p:sp>
    </p:spTree>
    <p:extLst>
      <p:ext uri="{BB962C8B-B14F-4D97-AF65-F5344CB8AC3E}">
        <p14:creationId xmlns:p14="http://schemas.microsoft.com/office/powerpoint/2010/main" val="3561626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8334" y="1611882"/>
            <a:ext cx="36918246"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48339" y="7421634"/>
            <a:ext cx="18107995"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4" name="Content Placeholder 3"/>
          <p:cNvSpPr>
            <a:spLocks noGrp="1"/>
          </p:cNvSpPr>
          <p:nvPr>
            <p:ph sz="half" idx="2"/>
          </p:nvPr>
        </p:nvSpPr>
        <p:spPr>
          <a:xfrm>
            <a:off x="2948339" y="11058863"/>
            <a:ext cx="18107995"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669408" y="7421634"/>
            <a:ext cx="18197174" cy="3637228"/>
          </a:xfrm>
        </p:spPr>
        <p:txBody>
          <a:bodyPr anchor="b"/>
          <a:lstStyle>
            <a:lvl1pPr marL="0" indent="0">
              <a:buNone/>
              <a:defRPr sz="10595" b="1"/>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6" name="Content Placeholder 5"/>
          <p:cNvSpPr>
            <a:spLocks noGrp="1"/>
          </p:cNvSpPr>
          <p:nvPr>
            <p:ph sz="quarter" idx="4"/>
          </p:nvPr>
        </p:nvSpPr>
        <p:spPr>
          <a:xfrm>
            <a:off x="21669408" y="11058863"/>
            <a:ext cx="181971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F5C902B-C0C3-451E-AFC5-AC74DB77EEDF}" type="datetimeFigureOut">
              <a:rPr lang="en-GB" smtClean="0"/>
              <a:t>11/05/2025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C40AA3-C2E7-4033-9EED-4D28BC0693B2}" type="slidenum">
              <a:rPr lang="en-GB" smtClean="0"/>
              <a:t>‹#›</a:t>
            </a:fld>
            <a:endParaRPr lang="en-GB"/>
          </a:p>
        </p:txBody>
      </p:sp>
    </p:spTree>
    <p:extLst>
      <p:ext uri="{BB962C8B-B14F-4D97-AF65-F5344CB8AC3E}">
        <p14:creationId xmlns:p14="http://schemas.microsoft.com/office/powerpoint/2010/main" val="2136597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F5C902B-C0C3-451E-AFC5-AC74DB77EEDF}" type="datetimeFigureOut">
              <a:rPr lang="en-GB" smtClean="0"/>
              <a:t>11/05/2025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C40AA3-C2E7-4033-9EED-4D28BC0693B2}" type="slidenum">
              <a:rPr lang="en-GB" smtClean="0"/>
              <a:t>‹#›</a:t>
            </a:fld>
            <a:endParaRPr lang="en-GB"/>
          </a:p>
        </p:txBody>
      </p:sp>
    </p:spTree>
    <p:extLst>
      <p:ext uri="{BB962C8B-B14F-4D97-AF65-F5344CB8AC3E}">
        <p14:creationId xmlns:p14="http://schemas.microsoft.com/office/powerpoint/2010/main" val="694983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5C902B-C0C3-451E-AFC5-AC74DB77EEDF}" type="datetimeFigureOut">
              <a:rPr lang="en-GB" smtClean="0"/>
              <a:t>11/05/2025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8C40AA3-C2E7-4033-9EED-4D28BC0693B2}" type="slidenum">
              <a:rPr lang="en-GB" smtClean="0"/>
              <a:t>‹#›</a:t>
            </a:fld>
            <a:endParaRPr lang="en-GB"/>
          </a:p>
        </p:txBody>
      </p:sp>
    </p:spTree>
    <p:extLst>
      <p:ext uri="{BB962C8B-B14F-4D97-AF65-F5344CB8AC3E}">
        <p14:creationId xmlns:p14="http://schemas.microsoft.com/office/powerpoint/2010/main" val="653144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Content Placeholder 2"/>
          <p:cNvSpPr>
            <a:spLocks noGrp="1"/>
          </p:cNvSpPr>
          <p:nvPr>
            <p:ph idx="1"/>
          </p:nvPr>
        </p:nvSpPr>
        <p:spPr>
          <a:xfrm>
            <a:off x="18197174" y="4359077"/>
            <a:ext cx="21669405" cy="21515024"/>
          </a:xfrm>
        </p:spPr>
        <p:txBody>
          <a:bodyPr/>
          <a:lstStyle>
            <a:lvl1pPr>
              <a:defRPr sz="14127"/>
            </a:lvl1pPr>
            <a:lvl2pPr>
              <a:defRPr sz="12361"/>
            </a:lvl2pPr>
            <a:lvl3pPr>
              <a:defRPr sz="10595"/>
            </a:lvl3pPr>
            <a:lvl4pPr>
              <a:defRPr sz="8829"/>
            </a:lvl4pPr>
            <a:lvl5pPr>
              <a:defRPr sz="8829"/>
            </a:lvl5pPr>
            <a:lvl6pPr>
              <a:defRPr sz="8829"/>
            </a:lvl6pPr>
            <a:lvl7pPr>
              <a:defRPr sz="8829"/>
            </a:lvl7pPr>
            <a:lvl8pPr>
              <a:defRPr sz="8829"/>
            </a:lvl8pPr>
            <a:lvl9pPr>
              <a:defRPr sz="882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AF5C902B-C0C3-451E-AFC5-AC74DB77EEDF}" type="datetimeFigureOut">
              <a:rPr lang="en-GB" smtClean="0"/>
              <a:t>11/05/2025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C40AA3-C2E7-4033-9EED-4D28BC0693B2}" type="slidenum">
              <a:rPr lang="en-GB" smtClean="0"/>
              <a:t>‹#›</a:t>
            </a:fld>
            <a:endParaRPr lang="en-GB"/>
          </a:p>
        </p:txBody>
      </p:sp>
    </p:spTree>
    <p:extLst>
      <p:ext uri="{BB962C8B-B14F-4D97-AF65-F5344CB8AC3E}">
        <p14:creationId xmlns:p14="http://schemas.microsoft.com/office/powerpoint/2010/main" val="709351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8334" y="2018348"/>
            <a:ext cx="13805328" cy="7064216"/>
          </a:xfrm>
        </p:spPr>
        <p:txBody>
          <a:bodyPr anchor="b"/>
          <a:lstStyle>
            <a:lvl1pPr>
              <a:defRPr sz="14127"/>
            </a:lvl1pPr>
          </a:lstStyle>
          <a:p>
            <a:r>
              <a:rPr lang="en-US"/>
              <a:t>Click to edit Master title style</a:t>
            </a:r>
            <a:endParaRPr lang="en-US" dirty="0"/>
          </a:p>
        </p:txBody>
      </p:sp>
      <p:sp>
        <p:nvSpPr>
          <p:cNvPr id="3" name="Picture Placeholder 2"/>
          <p:cNvSpPr>
            <a:spLocks noGrp="1" noChangeAspect="1"/>
          </p:cNvSpPr>
          <p:nvPr>
            <p:ph type="pic" idx="1"/>
          </p:nvPr>
        </p:nvSpPr>
        <p:spPr>
          <a:xfrm>
            <a:off x="18197174" y="4359077"/>
            <a:ext cx="21669405" cy="21515024"/>
          </a:xfrm>
        </p:spPr>
        <p:txBody>
          <a:bodyPr anchor="t"/>
          <a:lstStyle>
            <a:lvl1pPr marL="0" indent="0">
              <a:buNone/>
              <a:defRPr sz="14127"/>
            </a:lvl1pPr>
            <a:lvl2pPr marL="2018355" indent="0">
              <a:buNone/>
              <a:defRPr sz="12361"/>
            </a:lvl2pPr>
            <a:lvl3pPr marL="4036710" indent="0">
              <a:buNone/>
              <a:defRPr sz="10595"/>
            </a:lvl3pPr>
            <a:lvl4pPr marL="6055065" indent="0">
              <a:buNone/>
              <a:defRPr sz="8829"/>
            </a:lvl4pPr>
            <a:lvl5pPr marL="8073420" indent="0">
              <a:buNone/>
              <a:defRPr sz="8829"/>
            </a:lvl5pPr>
            <a:lvl6pPr marL="10091776" indent="0">
              <a:buNone/>
              <a:defRPr sz="8829"/>
            </a:lvl6pPr>
            <a:lvl7pPr marL="12110131" indent="0">
              <a:buNone/>
              <a:defRPr sz="8829"/>
            </a:lvl7pPr>
            <a:lvl8pPr marL="14128486" indent="0">
              <a:buNone/>
              <a:defRPr sz="8829"/>
            </a:lvl8pPr>
            <a:lvl9pPr marL="16146841" indent="0">
              <a:buNone/>
              <a:defRPr sz="8829"/>
            </a:lvl9pPr>
          </a:lstStyle>
          <a:p>
            <a:r>
              <a:rPr lang="en-US"/>
              <a:t>Click icon to add picture</a:t>
            </a:r>
            <a:endParaRPr lang="en-US" dirty="0"/>
          </a:p>
        </p:txBody>
      </p:sp>
      <p:sp>
        <p:nvSpPr>
          <p:cNvPr id="4" name="Text Placeholder 3"/>
          <p:cNvSpPr>
            <a:spLocks noGrp="1"/>
          </p:cNvSpPr>
          <p:nvPr>
            <p:ph type="body" sz="half" idx="2"/>
          </p:nvPr>
        </p:nvSpPr>
        <p:spPr>
          <a:xfrm>
            <a:off x="2948334" y="9082564"/>
            <a:ext cx="13805328" cy="16826573"/>
          </a:xfrm>
        </p:spPr>
        <p:txBody>
          <a:bodyPr/>
          <a:lstStyle>
            <a:lvl1pPr marL="0" indent="0">
              <a:buNone/>
              <a:defRPr sz="7063"/>
            </a:lvl1pPr>
            <a:lvl2pPr marL="2018355" indent="0">
              <a:buNone/>
              <a:defRPr sz="6180"/>
            </a:lvl2pPr>
            <a:lvl3pPr marL="4036710" indent="0">
              <a:buNone/>
              <a:defRPr sz="5298"/>
            </a:lvl3pPr>
            <a:lvl4pPr marL="6055065" indent="0">
              <a:buNone/>
              <a:defRPr sz="4415"/>
            </a:lvl4pPr>
            <a:lvl5pPr marL="8073420" indent="0">
              <a:buNone/>
              <a:defRPr sz="4415"/>
            </a:lvl5pPr>
            <a:lvl6pPr marL="10091776" indent="0">
              <a:buNone/>
              <a:defRPr sz="4415"/>
            </a:lvl6pPr>
            <a:lvl7pPr marL="12110131" indent="0">
              <a:buNone/>
              <a:defRPr sz="4415"/>
            </a:lvl7pPr>
            <a:lvl8pPr marL="14128486" indent="0">
              <a:buNone/>
              <a:defRPr sz="4415"/>
            </a:lvl8pPr>
            <a:lvl9pPr marL="16146841" indent="0">
              <a:buNone/>
              <a:defRPr sz="4415"/>
            </a:lvl9pPr>
          </a:lstStyle>
          <a:p>
            <a:pPr lvl="0"/>
            <a:r>
              <a:rPr lang="en-US"/>
              <a:t>Click to edit Master text styles</a:t>
            </a:r>
          </a:p>
        </p:txBody>
      </p:sp>
      <p:sp>
        <p:nvSpPr>
          <p:cNvPr id="5" name="Date Placeholder 4"/>
          <p:cNvSpPr>
            <a:spLocks noGrp="1"/>
          </p:cNvSpPr>
          <p:nvPr>
            <p:ph type="dt" sz="half" idx="10"/>
          </p:nvPr>
        </p:nvSpPr>
        <p:spPr/>
        <p:txBody>
          <a:bodyPr/>
          <a:lstStyle/>
          <a:p>
            <a:fld id="{AF5C902B-C0C3-451E-AFC5-AC74DB77EEDF}" type="datetimeFigureOut">
              <a:rPr lang="en-GB" smtClean="0"/>
              <a:t>11/05/2025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C40AA3-C2E7-4033-9EED-4D28BC0693B2}" type="slidenum">
              <a:rPr lang="en-GB" smtClean="0"/>
              <a:t>‹#›</a:t>
            </a:fld>
            <a:endParaRPr lang="en-GB"/>
          </a:p>
        </p:txBody>
      </p:sp>
    </p:spTree>
    <p:extLst>
      <p:ext uri="{BB962C8B-B14F-4D97-AF65-F5344CB8AC3E}">
        <p14:creationId xmlns:p14="http://schemas.microsoft.com/office/powerpoint/2010/main" val="1042625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5C902B-C0C3-451E-AFC5-AC74DB77EEDF}" type="datetimeFigureOut">
              <a:rPr lang="en-GB" smtClean="0"/>
              <a:t>11/05/2025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C40AA3-C2E7-4033-9EED-4D28BC0693B2}" type="slidenum">
              <a:rPr lang="en-GB" smtClean="0"/>
              <a:t>‹#›</a:t>
            </a:fld>
            <a:endParaRPr lang="en-GB"/>
          </a:p>
        </p:txBody>
      </p:sp>
    </p:spTree>
    <p:extLst>
      <p:ext uri="{BB962C8B-B14F-4D97-AF65-F5344CB8AC3E}">
        <p14:creationId xmlns:p14="http://schemas.microsoft.com/office/powerpoint/2010/main" val="2164573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1445" y="1611875"/>
            <a:ext cx="9229561"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42761" y="1611875"/>
            <a:ext cx="271536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5C902B-C0C3-451E-AFC5-AC74DB77EEDF}" type="datetimeFigureOut">
              <a:rPr lang="en-GB" smtClean="0"/>
              <a:t>11/05/2025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C40AA3-C2E7-4033-9EED-4D28BC0693B2}" type="slidenum">
              <a:rPr lang="en-GB" smtClean="0"/>
              <a:t>‹#›</a:t>
            </a:fld>
            <a:endParaRPr lang="en-GB"/>
          </a:p>
        </p:txBody>
      </p:sp>
    </p:spTree>
    <p:extLst>
      <p:ext uri="{BB962C8B-B14F-4D97-AF65-F5344CB8AC3E}">
        <p14:creationId xmlns:p14="http://schemas.microsoft.com/office/powerpoint/2010/main" val="1623241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759" y="1611882"/>
            <a:ext cx="36918246"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942759" y="8059374"/>
            <a:ext cx="36918246"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42759" y="28060644"/>
            <a:ext cx="9630847" cy="1611875"/>
          </a:xfrm>
          <a:prstGeom prst="rect">
            <a:avLst/>
          </a:prstGeom>
        </p:spPr>
        <p:txBody>
          <a:bodyPr vert="horz" lIns="91440" tIns="45720" rIns="91440" bIns="45720" rtlCol="0" anchor="ctr"/>
          <a:lstStyle>
            <a:lvl1pPr algn="l">
              <a:defRPr sz="5298">
                <a:solidFill>
                  <a:schemeClr val="tx1">
                    <a:tint val="75000"/>
                  </a:schemeClr>
                </a:solidFill>
              </a:defRPr>
            </a:lvl1pPr>
          </a:lstStyle>
          <a:p>
            <a:fld id="{AF5C902B-C0C3-451E-AFC5-AC74DB77EEDF}" type="datetimeFigureOut">
              <a:rPr lang="en-GB" smtClean="0"/>
              <a:t>11/05/2025</a:t>
            </a:fld>
            <a:endParaRPr lang="en-GB"/>
          </a:p>
        </p:txBody>
      </p:sp>
      <p:sp>
        <p:nvSpPr>
          <p:cNvPr id="5" name="Footer Placeholder 4"/>
          <p:cNvSpPr>
            <a:spLocks noGrp="1"/>
          </p:cNvSpPr>
          <p:nvPr>
            <p:ph type="ftr" sz="quarter" idx="3"/>
          </p:nvPr>
        </p:nvSpPr>
        <p:spPr>
          <a:xfrm>
            <a:off x="14178747" y="28060644"/>
            <a:ext cx="14446270" cy="1611875"/>
          </a:xfrm>
          <a:prstGeom prst="rect">
            <a:avLst/>
          </a:prstGeom>
        </p:spPr>
        <p:txBody>
          <a:bodyPr vert="horz" lIns="91440" tIns="45720" rIns="91440" bIns="45720" rtlCol="0" anchor="ctr"/>
          <a:lstStyle>
            <a:lvl1pPr algn="ctr">
              <a:defRPr sz="5298">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230157" y="28060644"/>
            <a:ext cx="9630847" cy="1611875"/>
          </a:xfrm>
          <a:prstGeom prst="rect">
            <a:avLst/>
          </a:prstGeom>
        </p:spPr>
        <p:txBody>
          <a:bodyPr vert="horz" lIns="91440" tIns="45720" rIns="91440" bIns="45720" rtlCol="0" anchor="ctr"/>
          <a:lstStyle>
            <a:lvl1pPr algn="r">
              <a:defRPr sz="5298">
                <a:solidFill>
                  <a:schemeClr val="tx1">
                    <a:tint val="75000"/>
                  </a:schemeClr>
                </a:solidFill>
              </a:defRPr>
            </a:lvl1pPr>
          </a:lstStyle>
          <a:p>
            <a:fld id="{A8C40AA3-C2E7-4033-9EED-4D28BC0693B2}" type="slidenum">
              <a:rPr lang="en-GB" smtClean="0"/>
              <a:t>‹#›</a:t>
            </a:fld>
            <a:endParaRPr lang="en-GB"/>
          </a:p>
        </p:txBody>
      </p:sp>
    </p:spTree>
    <p:extLst>
      <p:ext uri="{BB962C8B-B14F-4D97-AF65-F5344CB8AC3E}">
        <p14:creationId xmlns:p14="http://schemas.microsoft.com/office/powerpoint/2010/main" val="389784632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4036710" rtl="0" eaLnBrk="1" latinLnBrk="0" hangingPunct="1">
        <a:lnSpc>
          <a:spcPct val="90000"/>
        </a:lnSpc>
        <a:spcBef>
          <a:spcPct val="0"/>
        </a:spcBef>
        <a:buNone/>
        <a:defRPr sz="19424" kern="1200">
          <a:solidFill>
            <a:schemeClr val="tx1"/>
          </a:solidFill>
          <a:latin typeface="+mj-lt"/>
          <a:ea typeface="+mj-ea"/>
          <a:cs typeface="+mj-cs"/>
        </a:defRPr>
      </a:lvl1pPr>
    </p:titleStyle>
    <p:bodyStyle>
      <a:lvl1pPr marL="1009178" indent="-1009178" algn="l" defTabSz="4036710" rtl="0" eaLnBrk="1" latinLnBrk="0" hangingPunct="1">
        <a:lnSpc>
          <a:spcPct val="90000"/>
        </a:lnSpc>
        <a:spcBef>
          <a:spcPts val="4415"/>
        </a:spcBef>
        <a:buFont typeface="Arial" panose="020B0604020202020204" pitchFamily="34" charset="0"/>
        <a:buChar char="•"/>
        <a:defRPr sz="12361" kern="1200">
          <a:solidFill>
            <a:schemeClr val="tx1"/>
          </a:solidFill>
          <a:latin typeface="+mn-lt"/>
          <a:ea typeface="+mn-ea"/>
          <a:cs typeface="+mn-cs"/>
        </a:defRPr>
      </a:lvl1pPr>
      <a:lvl2pPr marL="3027533" indent="-1009178" algn="l" defTabSz="4036710" rtl="0" eaLnBrk="1" latinLnBrk="0" hangingPunct="1">
        <a:lnSpc>
          <a:spcPct val="90000"/>
        </a:lnSpc>
        <a:spcBef>
          <a:spcPts val="2207"/>
        </a:spcBef>
        <a:buFont typeface="Arial" panose="020B0604020202020204" pitchFamily="34" charset="0"/>
        <a:buChar char="•"/>
        <a:defRPr sz="10595" kern="1200">
          <a:solidFill>
            <a:schemeClr val="tx1"/>
          </a:solidFill>
          <a:latin typeface="+mn-lt"/>
          <a:ea typeface="+mn-ea"/>
          <a:cs typeface="+mn-cs"/>
        </a:defRPr>
      </a:lvl2pPr>
      <a:lvl3pPr marL="5045888" indent="-1009178" algn="l" defTabSz="4036710" rtl="0" eaLnBrk="1" latinLnBrk="0" hangingPunct="1">
        <a:lnSpc>
          <a:spcPct val="90000"/>
        </a:lnSpc>
        <a:spcBef>
          <a:spcPts val="2207"/>
        </a:spcBef>
        <a:buFont typeface="Arial" panose="020B0604020202020204" pitchFamily="34" charset="0"/>
        <a:buChar char="•"/>
        <a:defRPr sz="8829" kern="1200">
          <a:solidFill>
            <a:schemeClr val="tx1"/>
          </a:solidFill>
          <a:latin typeface="+mn-lt"/>
          <a:ea typeface="+mn-ea"/>
          <a:cs typeface="+mn-cs"/>
        </a:defRPr>
      </a:lvl3pPr>
      <a:lvl4pPr marL="706424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4pPr>
      <a:lvl5pPr marL="908259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5pPr>
      <a:lvl6pPr marL="1110095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6pPr>
      <a:lvl7pPr marL="13119308"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7pPr>
      <a:lvl8pPr marL="15137663"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8pPr>
      <a:lvl9pPr marL="17156019" indent="-1009178" algn="l" defTabSz="4036710" rtl="0" eaLnBrk="1" latinLnBrk="0" hangingPunct="1">
        <a:lnSpc>
          <a:spcPct val="90000"/>
        </a:lnSpc>
        <a:spcBef>
          <a:spcPts val="2207"/>
        </a:spcBef>
        <a:buFont typeface="Arial" panose="020B0604020202020204" pitchFamily="34" charset="0"/>
        <a:buChar char="•"/>
        <a:defRPr sz="7946" kern="1200">
          <a:solidFill>
            <a:schemeClr val="tx1"/>
          </a:solidFill>
          <a:latin typeface="+mn-lt"/>
          <a:ea typeface="+mn-ea"/>
          <a:cs typeface="+mn-cs"/>
        </a:defRPr>
      </a:lvl9pPr>
    </p:bodyStyle>
    <p:otherStyle>
      <a:defPPr>
        <a:defRPr lang="en-US"/>
      </a:defPPr>
      <a:lvl1pPr marL="0" algn="l" defTabSz="4036710" rtl="0" eaLnBrk="1" latinLnBrk="0" hangingPunct="1">
        <a:defRPr sz="7946" kern="1200">
          <a:solidFill>
            <a:schemeClr val="tx1"/>
          </a:solidFill>
          <a:latin typeface="+mn-lt"/>
          <a:ea typeface="+mn-ea"/>
          <a:cs typeface="+mn-cs"/>
        </a:defRPr>
      </a:lvl1pPr>
      <a:lvl2pPr marL="2018355" algn="l" defTabSz="4036710" rtl="0" eaLnBrk="1" latinLnBrk="0" hangingPunct="1">
        <a:defRPr sz="7946" kern="1200">
          <a:solidFill>
            <a:schemeClr val="tx1"/>
          </a:solidFill>
          <a:latin typeface="+mn-lt"/>
          <a:ea typeface="+mn-ea"/>
          <a:cs typeface="+mn-cs"/>
        </a:defRPr>
      </a:lvl2pPr>
      <a:lvl3pPr marL="4036710" algn="l" defTabSz="4036710" rtl="0" eaLnBrk="1" latinLnBrk="0" hangingPunct="1">
        <a:defRPr sz="7946" kern="1200">
          <a:solidFill>
            <a:schemeClr val="tx1"/>
          </a:solidFill>
          <a:latin typeface="+mn-lt"/>
          <a:ea typeface="+mn-ea"/>
          <a:cs typeface="+mn-cs"/>
        </a:defRPr>
      </a:lvl3pPr>
      <a:lvl4pPr marL="6055065" algn="l" defTabSz="4036710" rtl="0" eaLnBrk="1" latinLnBrk="0" hangingPunct="1">
        <a:defRPr sz="7946" kern="1200">
          <a:solidFill>
            <a:schemeClr val="tx1"/>
          </a:solidFill>
          <a:latin typeface="+mn-lt"/>
          <a:ea typeface="+mn-ea"/>
          <a:cs typeface="+mn-cs"/>
        </a:defRPr>
      </a:lvl4pPr>
      <a:lvl5pPr marL="8073420" algn="l" defTabSz="4036710" rtl="0" eaLnBrk="1" latinLnBrk="0" hangingPunct="1">
        <a:defRPr sz="7946" kern="1200">
          <a:solidFill>
            <a:schemeClr val="tx1"/>
          </a:solidFill>
          <a:latin typeface="+mn-lt"/>
          <a:ea typeface="+mn-ea"/>
          <a:cs typeface="+mn-cs"/>
        </a:defRPr>
      </a:lvl5pPr>
      <a:lvl6pPr marL="10091776" algn="l" defTabSz="4036710" rtl="0" eaLnBrk="1" latinLnBrk="0" hangingPunct="1">
        <a:defRPr sz="7946" kern="1200">
          <a:solidFill>
            <a:schemeClr val="tx1"/>
          </a:solidFill>
          <a:latin typeface="+mn-lt"/>
          <a:ea typeface="+mn-ea"/>
          <a:cs typeface="+mn-cs"/>
        </a:defRPr>
      </a:lvl6pPr>
      <a:lvl7pPr marL="12110131" algn="l" defTabSz="4036710" rtl="0" eaLnBrk="1" latinLnBrk="0" hangingPunct="1">
        <a:defRPr sz="7946" kern="1200">
          <a:solidFill>
            <a:schemeClr val="tx1"/>
          </a:solidFill>
          <a:latin typeface="+mn-lt"/>
          <a:ea typeface="+mn-ea"/>
          <a:cs typeface="+mn-cs"/>
        </a:defRPr>
      </a:lvl7pPr>
      <a:lvl8pPr marL="14128486" algn="l" defTabSz="4036710" rtl="0" eaLnBrk="1" latinLnBrk="0" hangingPunct="1">
        <a:defRPr sz="7946" kern="1200">
          <a:solidFill>
            <a:schemeClr val="tx1"/>
          </a:solidFill>
          <a:latin typeface="+mn-lt"/>
          <a:ea typeface="+mn-ea"/>
          <a:cs typeface="+mn-cs"/>
        </a:defRPr>
      </a:lvl8pPr>
      <a:lvl9pPr marL="16146841" algn="l" defTabSz="4036710"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dera.ioe.ac.uk/id/eprint/4552/1/DfES-0774-2001.pdf" TargetMode="External"/><Relationship Id="rId2" Type="http://schemas.openxmlformats.org/officeDocument/2006/relationships/hyperlink" Target="https://www.alderhey.nhs.uk/conditions/patient-information-leaflets/global-developmental-delay-gd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Freeform: Shape 30">
            <a:extLst>
              <a:ext uri="{FF2B5EF4-FFF2-40B4-BE49-F238E27FC236}">
                <a16:creationId xmlns:a16="http://schemas.microsoft.com/office/drawing/2014/main" id="{8948D572-A66E-C6C5-0B17-AA50CEF4CC29}"/>
              </a:ext>
            </a:extLst>
          </p:cNvPr>
          <p:cNvSpPr/>
          <p:nvPr/>
        </p:nvSpPr>
        <p:spPr>
          <a:xfrm rot="5400000" flipH="1">
            <a:off x="1507581" y="11123092"/>
            <a:ext cx="15653594" cy="18222353"/>
          </a:xfrm>
          <a:custGeom>
            <a:avLst/>
            <a:gdLst>
              <a:gd name="connsiteX0" fmla="*/ 15263107 w 15263107"/>
              <a:gd name="connsiteY0" fmla="*/ 1612332 h 17691356"/>
              <a:gd name="connsiteX1" fmla="*/ 15263107 w 15263107"/>
              <a:gd name="connsiteY1" fmla="*/ 16494388 h 17691356"/>
              <a:gd name="connsiteX2" fmla="*/ 14960865 w 15263107"/>
              <a:gd name="connsiteY2" fmla="*/ 17224068 h 17691356"/>
              <a:gd name="connsiteX3" fmla="*/ 14891329 w 15263107"/>
              <a:gd name="connsiteY3" fmla="*/ 17281440 h 17691356"/>
              <a:gd name="connsiteX4" fmla="*/ 14875066 w 15263107"/>
              <a:gd name="connsiteY4" fmla="*/ 17303184 h 17691356"/>
              <a:gd name="connsiteX5" fmla="*/ 14078787 w 15263107"/>
              <a:gd name="connsiteY5" fmla="*/ 17678708 h 17691356"/>
              <a:gd name="connsiteX6" fmla="*/ 9951232 w 15263107"/>
              <a:gd name="connsiteY6" fmla="*/ 17678708 h 17691356"/>
              <a:gd name="connsiteX7" fmla="*/ 9845724 w 15263107"/>
              <a:gd name="connsiteY7" fmla="*/ 17673380 h 17691356"/>
              <a:gd name="connsiteX8" fmla="*/ 9824542 w 15263107"/>
              <a:gd name="connsiteY8" fmla="*/ 17670148 h 17691356"/>
              <a:gd name="connsiteX9" fmla="*/ 9750226 w 15263107"/>
              <a:gd name="connsiteY9" fmla="*/ 17681488 h 17691356"/>
              <a:gd name="connsiteX10" fmla="*/ 9554836 w 15263107"/>
              <a:gd name="connsiteY10" fmla="*/ 17691356 h 17691356"/>
              <a:gd name="connsiteX11" fmla="*/ 1911012 w 15263107"/>
              <a:gd name="connsiteY11" fmla="*/ 17691356 h 17691356"/>
              <a:gd name="connsiteX12" fmla="*/ 0 w 15263107"/>
              <a:gd name="connsiteY12" fmla="*/ 15780344 h 17691356"/>
              <a:gd name="connsiteX13" fmla="*/ 0 w 15263107"/>
              <a:gd name="connsiteY13" fmla="*/ 5461052 h 17691356"/>
              <a:gd name="connsiteX14" fmla="*/ 1715622 w 15263107"/>
              <a:gd name="connsiteY14" fmla="*/ 3559906 h 17691356"/>
              <a:gd name="connsiteX15" fmla="*/ 1725092 w 15263107"/>
              <a:gd name="connsiteY15" fmla="*/ 3559428 h 17691356"/>
              <a:gd name="connsiteX16" fmla="*/ 1577876 w 15263107"/>
              <a:gd name="connsiteY16" fmla="*/ 3559428 h 17691356"/>
              <a:gd name="connsiteX17" fmla="*/ 9147738 w 15263107"/>
              <a:gd name="connsiteY17" fmla="*/ 0 h 17691356"/>
              <a:gd name="connsiteX18" fmla="*/ 9147738 w 15263107"/>
              <a:gd name="connsiteY18" fmla="*/ 1117982 h 17691356"/>
              <a:gd name="connsiteX19" fmla="*/ 9154952 w 15263107"/>
              <a:gd name="connsiteY19" fmla="*/ 1108334 h 17691356"/>
              <a:gd name="connsiteX20" fmla="*/ 9221554 w 15263107"/>
              <a:gd name="connsiteY20" fmla="*/ 1035054 h 17691356"/>
              <a:gd name="connsiteX21" fmla="*/ 9291090 w 15263107"/>
              <a:gd name="connsiteY21" fmla="*/ 977682 h 17691356"/>
              <a:gd name="connsiteX22" fmla="*/ 9307352 w 15263107"/>
              <a:gd name="connsiteY22" fmla="*/ 955934 h 17691356"/>
              <a:gd name="connsiteX23" fmla="*/ 10103632 w 15263107"/>
              <a:gd name="connsiteY23" fmla="*/ 580412 h 17691356"/>
              <a:gd name="connsiteX24" fmla="*/ 14231187 w 15263107"/>
              <a:gd name="connsiteY24" fmla="*/ 580412 h 17691356"/>
              <a:gd name="connsiteX25" fmla="*/ 15263107 w 15263107"/>
              <a:gd name="connsiteY25" fmla="*/ 1612332 h 17691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5263107" h="17691356">
                <a:moveTo>
                  <a:pt x="15263107" y="1612332"/>
                </a:moveTo>
                <a:lnTo>
                  <a:pt x="15263107" y="16494388"/>
                </a:lnTo>
                <a:cubicBezTo>
                  <a:pt x="15263107" y="16779348"/>
                  <a:pt x="15147605" y="17037328"/>
                  <a:pt x="14960865" y="17224068"/>
                </a:cubicBezTo>
                <a:lnTo>
                  <a:pt x="14891329" y="17281440"/>
                </a:lnTo>
                <a:lnTo>
                  <a:pt x="14875066" y="17303184"/>
                </a:lnTo>
                <a:cubicBezTo>
                  <a:pt x="14685797" y="17532528"/>
                  <a:pt x="14399363" y="17678708"/>
                  <a:pt x="14078787" y="17678708"/>
                </a:cubicBezTo>
                <a:lnTo>
                  <a:pt x="9951232" y="17678708"/>
                </a:lnTo>
                <a:cubicBezTo>
                  <a:pt x="9915612" y="17678708"/>
                  <a:pt x="9880414" y="17676904"/>
                  <a:pt x="9845724" y="17673380"/>
                </a:cubicBezTo>
                <a:lnTo>
                  <a:pt x="9824542" y="17670148"/>
                </a:lnTo>
                <a:lnTo>
                  <a:pt x="9750226" y="17681488"/>
                </a:lnTo>
                <a:cubicBezTo>
                  <a:pt x="9685982" y="17688012"/>
                  <a:pt x="9620800" y="17691356"/>
                  <a:pt x="9554836" y="17691356"/>
                </a:cubicBezTo>
                <a:lnTo>
                  <a:pt x="1911012" y="17691356"/>
                </a:lnTo>
                <a:cubicBezTo>
                  <a:pt x="855590" y="17691356"/>
                  <a:pt x="0" y="16835768"/>
                  <a:pt x="0" y="15780344"/>
                </a:cubicBezTo>
                <a:lnTo>
                  <a:pt x="0" y="5461052"/>
                </a:lnTo>
                <a:cubicBezTo>
                  <a:pt x="0" y="4471592"/>
                  <a:pt x="751984" y="3657770"/>
                  <a:pt x="1715622" y="3559906"/>
                </a:cubicBezTo>
                <a:lnTo>
                  <a:pt x="1725092" y="3559428"/>
                </a:lnTo>
                <a:lnTo>
                  <a:pt x="1577876" y="3559428"/>
                </a:lnTo>
                <a:lnTo>
                  <a:pt x="9147738" y="0"/>
                </a:lnTo>
                <a:lnTo>
                  <a:pt x="9147738" y="1117982"/>
                </a:lnTo>
                <a:lnTo>
                  <a:pt x="9154952" y="1108334"/>
                </a:lnTo>
                <a:cubicBezTo>
                  <a:pt x="9175982" y="1082852"/>
                  <a:pt x="9198212" y="1058396"/>
                  <a:pt x="9221554" y="1035054"/>
                </a:cubicBezTo>
                <a:lnTo>
                  <a:pt x="9291090" y="977682"/>
                </a:lnTo>
                <a:lnTo>
                  <a:pt x="9307352" y="955934"/>
                </a:lnTo>
                <a:cubicBezTo>
                  <a:pt x="9496620" y="726594"/>
                  <a:pt x="9783054" y="580412"/>
                  <a:pt x="10103632" y="580412"/>
                </a:cubicBezTo>
                <a:lnTo>
                  <a:pt x="14231187" y="580412"/>
                </a:lnTo>
                <a:cubicBezTo>
                  <a:pt x="14801101" y="580412"/>
                  <a:pt x="15263107" y="1042416"/>
                  <a:pt x="15263107" y="1612332"/>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30" name="Freeform: Shape 29">
            <a:extLst>
              <a:ext uri="{FF2B5EF4-FFF2-40B4-BE49-F238E27FC236}">
                <a16:creationId xmlns:a16="http://schemas.microsoft.com/office/drawing/2014/main" id="{26DFE07F-BE7D-49D0-65E3-6498B2E43A5E}"/>
              </a:ext>
            </a:extLst>
          </p:cNvPr>
          <p:cNvSpPr/>
          <p:nvPr/>
        </p:nvSpPr>
        <p:spPr>
          <a:xfrm rot="16200000">
            <a:off x="27173151" y="12653658"/>
            <a:ext cx="12592471" cy="18222350"/>
          </a:xfrm>
          <a:custGeom>
            <a:avLst/>
            <a:gdLst>
              <a:gd name="connsiteX0" fmla="*/ 15263107 w 15263107"/>
              <a:gd name="connsiteY0" fmla="*/ 1612332 h 17691356"/>
              <a:gd name="connsiteX1" fmla="*/ 15263107 w 15263107"/>
              <a:gd name="connsiteY1" fmla="*/ 16494388 h 17691356"/>
              <a:gd name="connsiteX2" fmla="*/ 14960865 w 15263107"/>
              <a:gd name="connsiteY2" fmla="*/ 17224068 h 17691356"/>
              <a:gd name="connsiteX3" fmla="*/ 14891329 w 15263107"/>
              <a:gd name="connsiteY3" fmla="*/ 17281440 h 17691356"/>
              <a:gd name="connsiteX4" fmla="*/ 14875066 w 15263107"/>
              <a:gd name="connsiteY4" fmla="*/ 17303184 h 17691356"/>
              <a:gd name="connsiteX5" fmla="*/ 14078787 w 15263107"/>
              <a:gd name="connsiteY5" fmla="*/ 17678708 h 17691356"/>
              <a:gd name="connsiteX6" fmla="*/ 9951232 w 15263107"/>
              <a:gd name="connsiteY6" fmla="*/ 17678708 h 17691356"/>
              <a:gd name="connsiteX7" fmla="*/ 9845724 w 15263107"/>
              <a:gd name="connsiteY7" fmla="*/ 17673380 h 17691356"/>
              <a:gd name="connsiteX8" fmla="*/ 9824542 w 15263107"/>
              <a:gd name="connsiteY8" fmla="*/ 17670148 h 17691356"/>
              <a:gd name="connsiteX9" fmla="*/ 9750226 w 15263107"/>
              <a:gd name="connsiteY9" fmla="*/ 17681488 h 17691356"/>
              <a:gd name="connsiteX10" fmla="*/ 9554836 w 15263107"/>
              <a:gd name="connsiteY10" fmla="*/ 17691356 h 17691356"/>
              <a:gd name="connsiteX11" fmla="*/ 1911012 w 15263107"/>
              <a:gd name="connsiteY11" fmla="*/ 17691356 h 17691356"/>
              <a:gd name="connsiteX12" fmla="*/ 0 w 15263107"/>
              <a:gd name="connsiteY12" fmla="*/ 15780344 h 17691356"/>
              <a:gd name="connsiteX13" fmla="*/ 0 w 15263107"/>
              <a:gd name="connsiteY13" fmla="*/ 5461052 h 17691356"/>
              <a:gd name="connsiteX14" fmla="*/ 1715622 w 15263107"/>
              <a:gd name="connsiteY14" fmla="*/ 3559906 h 17691356"/>
              <a:gd name="connsiteX15" fmla="*/ 1725092 w 15263107"/>
              <a:gd name="connsiteY15" fmla="*/ 3559428 h 17691356"/>
              <a:gd name="connsiteX16" fmla="*/ 1577876 w 15263107"/>
              <a:gd name="connsiteY16" fmla="*/ 3559428 h 17691356"/>
              <a:gd name="connsiteX17" fmla="*/ 9147738 w 15263107"/>
              <a:gd name="connsiteY17" fmla="*/ 0 h 17691356"/>
              <a:gd name="connsiteX18" fmla="*/ 9147738 w 15263107"/>
              <a:gd name="connsiteY18" fmla="*/ 1117982 h 17691356"/>
              <a:gd name="connsiteX19" fmla="*/ 9154952 w 15263107"/>
              <a:gd name="connsiteY19" fmla="*/ 1108334 h 17691356"/>
              <a:gd name="connsiteX20" fmla="*/ 9221554 w 15263107"/>
              <a:gd name="connsiteY20" fmla="*/ 1035054 h 17691356"/>
              <a:gd name="connsiteX21" fmla="*/ 9291090 w 15263107"/>
              <a:gd name="connsiteY21" fmla="*/ 977682 h 17691356"/>
              <a:gd name="connsiteX22" fmla="*/ 9307352 w 15263107"/>
              <a:gd name="connsiteY22" fmla="*/ 955934 h 17691356"/>
              <a:gd name="connsiteX23" fmla="*/ 10103632 w 15263107"/>
              <a:gd name="connsiteY23" fmla="*/ 580412 h 17691356"/>
              <a:gd name="connsiteX24" fmla="*/ 14231187 w 15263107"/>
              <a:gd name="connsiteY24" fmla="*/ 580412 h 17691356"/>
              <a:gd name="connsiteX25" fmla="*/ 15263107 w 15263107"/>
              <a:gd name="connsiteY25" fmla="*/ 1612332 h 17691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5263107" h="17691356">
                <a:moveTo>
                  <a:pt x="15263107" y="1612332"/>
                </a:moveTo>
                <a:lnTo>
                  <a:pt x="15263107" y="16494388"/>
                </a:lnTo>
                <a:cubicBezTo>
                  <a:pt x="15263107" y="16779348"/>
                  <a:pt x="15147605" y="17037328"/>
                  <a:pt x="14960865" y="17224068"/>
                </a:cubicBezTo>
                <a:lnTo>
                  <a:pt x="14891329" y="17281440"/>
                </a:lnTo>
                <a:lnTo>
                  <a:pt x="14875066" y="17303184"/>
                </a:lnTo>
                <a:cubicBezTo>
                  <a:pt x="14685797" y="17532528"/>
                  <a:pt x="14399363" y="17678708"/>
                  <a:pt x="14078787" y="17678708"/>
                </a:cubicBezTo>
                <a:lnTo>
                  <a:pt x="9951232" y="17678708"/>
                </a:lnTo>
                <a:cubicBezTo>
                  <a:pt x="9915612" y="17678708"/>
                  <a:pt x="9880414" y="17676904"/>
                  <a:pt x="9845724" y="17673380"/>
                </a:cubicBezTo>
                <a:lnTo>
                  <a:pt x="9824542" y="17670148"/>
                </a:lnTo>
                <a:lnTo>
                  <a:pt x="9750226" y="17681488"/>
                </a:lnTo>
                <a:cubicBezTo>
                  <a:pt x="9685982" y="17688012"/>
                  <a:pt x="9620800" y="17691356"/>
                  <a:pt x="9554836" y="17691356"/>
                </a:cubicBezTo>
                <a:lnTo>
                  <a:pt x="1911012" y="17691356"/>
                </a:lnTo>
                <a:cubicBezTo>
                  <a:pt x="855590" y="17691356"/>
                  <a:pt x="0" y="16835768"/>
                  <a:pt x="0" y="15780344"/>
                </a:cubicBezTo>
                <a:lnTo>
                  <a:pt x="0" y="5461052"/>
                </a:lnTo>
                <a:cubicBezTo>
                  <a:pt x="0" y="4471592"/>
                  <a:pt x="751984" y="3657770"/>
                  <a:pt x="1715622" y="3559906"/>
                </a:cubicBezTo>
                <a:lnTo>
                  <a:pt x="1725092" y="3559428"/>
                </a:lnTo>
                <a:lnTo>
                  <a:pt x="1577876" y="3559428"/>
                </a:lnTo>
                <a:lnTo>
                  <a:pt x="9147738" y="0"/>
                </a:lnTo>
                <a:lnTo>
                  <a:pt x="9147738" y="1117982"/>
                </a:lnTo>
                <a:lnTo>
                  <a:pt x="9154952" y="1108334"/>
                </a:lnTo>
                <a:cubicBezTo>
                  <a:pt x="9175982" y="1082852"/>
                  <a:pt x="9198212" y="1058396"/>
                  <a:pt x="9221554" y="1035054"/>
                </a:cubicBezTo>
                <a:lnTo>
                  <a:pt x="9291090" y="977682"/>
                </a:lnTo>
                <a:lnTo>
                  <a:pt x="9307352" y="955934"/>
                </a:lnTo>
                <a:cubicBezTo>
                  <a:pt x="9496620" y="726594"/>
                  <a:pt x="9783054" y="580412"/>
                  <a:pt x="10103632" y="580412"/>
                </a:cubicBezTo>
                <a:lnTo>
                  <a:pt x="14231187" y="580412"/>
                </a:lnTo>
                <a:cubicBezTo>
                  <a:pt x="14801101" y="580412"/>
                  <a:pt x="15263107" y="1042416"/>
                  <a:pt x="15263107" y="1612332"/>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34" name="Freeform: Shape 33">
            <a:extLst>
              <a:ext uri="{FF2B5EF4-FFF2-40B4-BE49-F238E27FC236}">
                <a16:creationId xmlns:a16="http://schemas.microsoft.com/office/drawing/2014/main" id="{5ED1E435-F0A7-B01C-F3DB-C3F0A09CB954}"/>
              </a:ext>
            </a:extLst>
          </p:cNvPr>
          <p:cNvSpPr/>
          <p:nvPr/>
        </p:nvSpPr>
        <p:spPr>
          <a:xfrm>
            <a:off x="14845453" y="19859797"/>
            <a:ext cx="12925281" cy="8266994"/>
          </a:xfrm>
          <a:custGeom>
            <a:avLst/>
            <a:gdLst>
              <a:gd name="connsiteX0" fmla="*/ 3205340 w 12344576"/>
              <a:gd name="connsiteY0" fmla="*/ 0 h 6031232"/>
              <a:gd name="connsiteX1" fmla="*/ 9263124 w 12344576"/>
              <a:gd name="connsiteY1" fmla="*/ 0 h 6031232"/>
              <a:gd name="connsiteX2" fmla="*/ 10247926 w 12344576"/>
              <a:gd name="connsiteY2" fmla="*/ 802636 h 6031232"/>
              <a:gd name="connsiteX3" fmla="*/ 10254618 w 12344576"/>
              <a:gd name="connsiteY3" fmla="*/ 869028 h 6031232"/>
              <a:gd name="connsiteX4" fmla="*/ 12344576 w 12344576"/>
              <a:gd name="connsiteY4" fmla="*/ 6031232 h 6031232"/>
              <a:gd name="connsiteX5" fmla="*/ 9263124 w 12344576"/>
              <a:gd name="connsiteY5" fmla="*/ 6031232 h 6031232"/>
              <a:gd name="connsiteX6" fmla="*/ 7844684 w 12344576"/>
              <a:gd name="connsiteY6" fmla="*/ 6031232 h 6031232"/>
              <a:gd name="connsiteX7" fmla="*/ 3205340 w 12344576"/>
              <a:gd name="connsiteY7" fmla="*/ 6031232 h 6031232"/>
              <a:gd name="connsiteX8" fmla="*/ 3102562 w 12344576"/>
              <a:gd name="connsiteY8" fmla="*/ 6026042 h 6031232"/>
              <a:gd name="connsiteX9" fmla="*/ 3007330 w 12344576"/>
              <a:gd name="connsiteY9" fmla="*/ 6011508 h 6031232"/>
              <a:gd name="connsiteX10" fmla="*/ 0 w 12344576"/>
              <a:gd name="connsiteY10" fmla="*/ 6011508 h 6031232"/>
              <a:gd name="connsiteX11" fmla="*/ 2249944 w 12344576"/>
              <a:gd name="connsiteY11" fmla="*/ 454134 h 6031232"/>
              <a:gd name="connsiteX12" fmla="*/ 2299464 w 12344576"/>
              <a:gd name="connsiteY12" fmla="*/ 576446 h 6031232"/>
              <a:gd name="connsiteX13" fmla="*/ 2371790 w 12344576"/>
              <a:gd name="connsiteY13" fmla="*/ 443194 h 6031232"/>
              <a:gd name="connsiteX14" fmla="*/ 3205340 w 12344576"/>
              <a:gd name="connsiteY14" fmla="*/ 0 h 603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344576" h="6031232">
                <a:moveTo>
                  <a:pt x="3205340" y="0"/>
                </a:moveTo>
                <a:lnTo>
                  <a:pt x="9263124" y="0"/>
                </a:lnTo>
                <a:cubicBezTo>
                  <a:pt x="9748898" y="0"/>
                  <a:pt x="10154192" y="344572"/>
                  <a:pt x="10247926" y="802636"/>
                </a:cubicBezTo>
                <a:lnTo>
                  <a:pt x="10254618" y="869028"/>
                </a:lnTo>
                <a:lnTo>
                  <a:pt x="12344576" y="6031232"/>
                </a:lnTo>
                <a:lnTo>
                  <a:pt x="9263124" y="6031232"/>
                </a:lnTo>
                <a:lnTo>
                  <a:pt x="7844684" y="6031232"/>
                </a:lnTo>
                <a:lnTo>
                  <a:pt x="3205340" y="6031232"/>
                </a:lnTo>
                <a:cubicBezTo>
                  <a:pt x="3170642" y="6031232"/>
                  <a:pt x="3136354" y="6029474"/>
                  <a:pt x="3102562" y="6026042"/>
                </a:cubicBezTo>
                <a:lnTo>
                  <a:pt x="3007330" y="6011508"/>
                </a:lnTo>
                <a:lnTo>
                  <a:pt x="0" y="6011508"/>
                </a:lnTo>
                <a:lnTo>
                  <a:pt x="2249944" y="454134"/>
                </a:lnTo>
                <a:lnTo>
                  <a:pt x="2299464" y="576446"/>
                </a:lnTo>
                <a:lnTo>
                  <a:pt x="2371790" y="443194"/>
                </a:lnTo>
                <a:cubicBezTo>
                  <a:pt x="2552436" y="175802"/>
                  <a:pt x="2858358" y="0"/>
                  <a:pt x="3205340" y="0"/>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20" name="Rectangle: Rounded Corners 19">
            <a:extLst>
              <a:ext uri="{FF2B5EF4-FFF2-40B4-BE49-F238E27FC236}">
                <a16:creationId xmlns:a16="http://schemas.microsoft.com/office/drawing/2014/main" id="{2A658151-6B50-84A4-8C54-5AC4C9AE8BCA}"/>
              </a:ext>
            </a:extLst>
          </p:cNvPr>
          <p:cNvSpPr/>
          <p:nvPr/>
        </p:nvSpPr>
        <p:spPr>
          <a:xfrm flipH="1">
            <a:off x="21710623" y="5210350"/>
            <a:ext cx="20869931" cy="10047913"/>
          </a:xfrm>
          <a:prstGeom prst="round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9" name="Rectangle: Rounded Corners 108">
            <a:extLst>
              <a:ext uri="{FF2B5EF4-FFF2-40B4-BE49-F238E27FC236}">
                <a16:creationId xmlns:a16="http://schemas.microsoft.com/office/drawing/2014/main" id="{E2068C51-1187-0C5F-F625-74AA4980D262}"/>
              </a:ext>
            </a:extLst>
          </p:cNvPr>
          <p:cNvSpPr/>
          <p:nvPr/>
        </p:nvSpPr>
        <p:spPr>
          <a:xfrm>
            <a:off x="223202" y="5243652"/>
            <a:ext cx="20869931" cy="7025970"/>
          </a:xfrm>
          <a:prstGeom prst="round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nchorCtr="0">
            <a:noAutofit/>
          </a:bodyPr>
          <a:lstStyle/>
          <a:p>
            <a:pPr algn="ctr"/>
            <a:endParaRPr lang="en-GB" dirty="0"/>
          </a:p>
        </p:txBody>
      </p:sp>
      <p:sp>
        <p:nvSpPr>
          <p:cNvPr id="24" name="Oval 23">
            <a:extLst>
              <a:ext uri="{FF2B5EF4-FFF2-40B4-BE49-F238E27FC236}">
                <a16:creationId xmlns:a16="http://schemas.microsoft.com/office/drawing/2014/main" id="{E4D0EC5C-8E7E-A6E4-6329-A483CAC266CE}"/>
              </a:ext>
            </a:extLst>
          </p:cNvPr>
          <p:cNvSpPr/>
          <p:nvPr/>
        </p:nvSpPr>
        <p:spPr>
          <a:xfrm>
            <a:off x="14648095" y="9039645"/>
            <a:ext cx="13320000" cy="13320000"/>
          </a:xfrm>
          <a:prstGeom prst="ellipse">
            <a:avLst/>
          </a:prstGeom>
          <a:solidFill>
            <a:schemeClr val="bg1"/>
          </a:solidFill>
          <a:ln>
            <a:noFill/>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4" name="TextBox 123">
            <a:extLst>
              <a:ext uri="{FF2B5EF4-FFF2-40B4-BE49-F238E27FC236}">
                <a16:creationId xmlns:a16="http://schemas.microsoft.com/office/drawing/2014/main" id="{A8609D6C-AA78-FCD2-BAC9-297A815E4BF8}"/>
              </a:ext>
            </a:extLst>
          </p:cNvPr>
          <p:cNvSpPr txBox="1"/>
          <p:nvPr/>
        </p:nvSpPr>
        <p:spPr>
          <a:xfrm>
            <a:off x="972464" y="5564673"/>
            <a:ext cx="8101437" cy="1015663"/>
          </a:xfrm>
          <a:prstGeom prst="rect">
            <a:avLst/>
          </a:prstGeom>
          <a:noFill/>
        </p:spPr>
        <p:txBody>
          <a:bodyPr wrap="square">
            <a:spAutoFit/>
          </a:bodyPr>
          <a:lstStyle/>
          <a:p>
            <a:r>
              <a:rPr lang="en-GB" sz="6000" b="1" u="sng" dirty="0">
                <a:solidFill>
                  <a:schemeClr val="bg1"/>
                </a:solidFill>
                <a:latin typeface="Arial" panose="020B0604020202020204" pitchFamily="34" charset="0"/>
                <a:cs typeface="Arial" panose="020B0604020202020204" pitchFamily="34" charset="0"/>
              </a:rPr>
              <a:t>Introduction</a:t>
            </a:r>
          </a:p>
        </p:txBody>
      </p:sp>
      <p:sp>
        <p:nvSpPr>
          <p:cNvPr id="127" name="TextBox 126">
            <a:extLst>
              <a:ext uri="{FF2B5EF4-FFF2-40B4-BE49-F238E27FC236}">
                <a16:creationId xmlns:a16="http://schemas.microsoft.com/office/drawing/2014/main" id="{72BBE3A2-6F2D-9744-AC0B-A0A4576B5C16}"/>
              </a:ext>
            </a:extLst>
          </p:cNvPr>
          <p:cNvSpPr txBox="1"/>
          <p:nvPr/>
        </p:nvSpPr>
        <p:spPr>
          <a:xfrm>
            <a:off x="33803094" y="5395889"/>
            <a:ext cx="8288967" cy="1015663"/>
          </a:xfrm>
          <a:prstGeom prst="rect">
            <a:avLst/>
          </a:prstGeom>
          <a:noFill/>
        </p:spPr>
        <p:txBody>
          <a:bodyPr wrap="square">
            <a:spAutoFit/>
          </a:bodyPr>
          <a:lstStyle/>
          <a:p>
            <a:pPr algn="ctr"/>
            <a:r>
              <a:rPr lang="en-GB" sz="6000" b="1" u="sng" dirty="0">
                <a:solidFill>
                  <a:schemeClr val="bg1"/>
                </a:solidFill>
                <a:latin typeface="Arial" panose="020B0604020202020204" pitchFamily="34" charset="0"/>
                <a:cs typeface="Arial" panose="020B0604020202020204" pitchFamily="34" charset="0"/>
              </a:rPr>
              <a:t>Barriers to Learning</a:t>
            </a:r>
          </a:p>
        </p:txBody>
      </p:sp>
      <p:sp>
        <p:nvSpPr>
          <p:cNvPr id="1157" name="TextBox 1156">
            <a:extLst>
              <a:ext uri="{FF2B5EF4-FFF2-40B4-BE49-F238E27FC236}">
                <a16:creationId xmlns:a16="http://schemas.microsoft.com/office/drawing/2014/main" id="{2B4F31D2-D40B-A0C1-9E65-832448FA5D2E}"/>
              </a:ext>
            </a:extLst>
          </p:cNvPr>
          <p:cNvSpPr txBox="1"/>
          <p:nvPr/>
        </p:nvSpPr>
        <p:spPr>
          <a:xfrm>
            <a:off x="16620205" y="22358321"/>
            <a:ext cx="9539204" cy="923330"/>
          </a:xfrm>
          <a:prstGeom prst="rect">
            <a:avLst/>
          </a:prstGeom>
          <a:noFill/>
        </p:spPr>
        <p:txBody>
          <a:bodyPr wrap="square">
            <a:spAutoFit/>
          </a:bodyPr>
          <a:lstStyle/>
          <a:p>
            <a:pPr algn="ctr"/>
            <a:r>
              <a:rPr lang="en-GB" sz="5400" b="1" u="sng" dirty="0">
                <a:solidFill>
                  <a:schemeClr val="bg1"/>
                </a:solidFill>
                <a:latin typeface="Arial" panose="020B0604020202020204" pitchFamily="34" charset="0"/>
                <a:cs typeface="Arial" panose="020B0604020202020204" pitchFamily="34" charset="0"/>
              </a:rPr>
              <a:t>Practice Priorities</a:t>
            </a:r>
          </a:p>
        </p:txBody>
      </p:sp>
      <p:sp>
        <p:nvSpPr>
          <p:cNvPr id="4" name="Rectangle 3">
            <a:extLst>
              <a:ext uri="{FF2B5EF4-FFF2-40B4-BE49-F238E27FC236}">
                <a16:creationId xmlns:a16="http://schemas.microsoft.com/office/drawing/2014/main" id="{A3E10A02-A9E8-065E-A296-14A962C53BEE}"/>
              </a:ext>
            </a:extLst>
          </p:cNvPr>
          <p:cNvSpPr/>
          <p:nvPr/>
        </p:nvSpPr>
        <p:spPr>
          <a:xfrm>
            <a:off x="-24145" y="0"/>
            <a:ext cx="42827907" cy="4936121"/>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A9FB41B-3DE5-7B7E-F60E-A7BB54104C35}"/>
              </a:ext>
            </a:extLst>
          </p:cNvPr>
          <p:cNvSpPr txBox="1"/>
          <p:nvPr/>
        </p:nvSpPr>
        <p:spPr>
          <a:xfrm>
            <a:off x="-546497" y="3636329"/>
            <a:ext cx="25223077" cy="769441"/>
          </a:xfrm>
          <a:prstGeom prst="rect">
            <a:avLst/>
          </a:prstGeom>
          <a:noFill/>
        </p:spPr>
        <p:txBody>
          <a:bodyPr wrap="square">
            <a:spAutoFit/>
          </a:bodyPr>
          <a:lstStyle/>
          <a:p>
            <a:pPr algn="ctr"/>
            <a:r>
              <a:rPr lang="en-GB" sz="4400" i="1" dirty="0">
                <a:solidFill>
                  <a:schemeClr val="bg1"/>
                </a:solidFill>
                <a:latin typeface="Arial" panose="020B0604020202020204" pitchFamily="34" charset="0"/>
                <a:ea typeface="Lato" panose="020F0502020204030203" pitchFamily="34" charset="0"/>
                <a:cs typeface="Arial" panose="020B0604020202020204" pitchFamily="34" charset="0"/>
              </a:rPr>
              <a:t>A critical exploration of identification, learning barriers, and inclusive early years strategies</a:t>
            </a:r>
          </a:p>
        </p:txBody>
      </p:sp>
      <p:sp>
        <p:nvSpPr>
          <p:cNvPr id="42" name="TextBox 41">
            <a:extLst>
              <a:ext uri="{FF2B5EF4-FFF2-40B4-BE49-F238E27FC236}">
                <a16:creationId xmlns:a16="http://schemas.microsoft.com/office/drawing/2014/main" id="{995D5591-F746-0F46-C5FA-934CABE76961}"/>
              </a:ext>
            </a:extLst>
          </p:cNvPr>
          <p:cNvSpPr txBox="1"/>
          <p:nvPr/>
        </p:nvSpPr>
        <p:spPr>
          <a:xfrm>
            <a:off x="22278569" y="5534258"/>
            <a:ext cx="20114419" cy="9530814"/>
          </a:xfrm>
          <a:prstGeom prst="rect">
            <a:avLst/>
          </a:prstGeom>
          <a:noFill/>
        </p:spPr>
        <p:txBody>
          <a:bodyPr wrap="square">
            <a:spAutoFit/>
          </a:bodyPr>
          <a:lstStyle/>
          <a:p>
            <a:pPr>
              <a:spcAft>
                <a:spcPts val="800"/>
              </a:spcAft>
              <a:buNone/>
            </a:pPr>
            <a:r>
              <a:rPr lang="en-GB" sz="3000"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Children with Global Developmental Delay (GDD) often face a </a:t>
            </a:r>
          </a:p>
          <a:p>
            <a:pPr>
              <a:spcAft>
                <a:spcPts val="800"/>
              </a:spcAft>
              <a:buNone/>
            </a:pPr>
            <a:r>
              <a:rPr lang="en-GB" sz="3000"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combination of internal and external barriers that impact their ability to </a:t>
            </a:r>
          </a:p>
          <a:p>
            <a:pPr>
              <a:spcAft>
                <a:spcPts val="800"/>
              </a:spcAft>
              <a:buNone/>
            </a:pPr>
            <a:r>
              <a:rPr lang="en-GB" sz="3000"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engage with learning. Cognitive barriers include difficulties with attention, memory, language processing, and understanding instructions (</a:t>
            </a:r>
            <a:r>
              <a:rPr lang="en-GB" sz="3000" kern="100" dirty="0" err="1">
                <a:solidFill>
                  <a:schemeClr val="bg2"/>
                </a:solidFill>
                <a:effectLst/>
                <a:latin typeface="Arial" panose="020B0604020202020204" pitchFamily="34" charset="0"/>
                <a:ea typeface="Aptos" panose="020B0004020202020204" pitchFamily="34" charset="0"/>
                <a:cs typeface="Arial" panose="020B0604020202020204" pitchFamily="34" charset="0"/>
              </a:rPr>
              <a:t>Snowling</a:t>
            </a:r>
            <a:r>
              <a:rPr lang="en-GB" sz="3000"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 2013). These challenges may prevent children from independently completing tasks or retaining key learning. As a result, children may become withdrawn, frustrated, or display behaviours that are misinterpreted as disruptive. However, many barriers are not within the child but exist in the environment and attitudes of adults. Attitudinal barriers include low expectations of progress, over-reliance on one-to-one support, or viewing the 			child as ‘difficult</a:t>
            </a:r>
            <a:r>
              <a:rPr lang="en-GB" sz="3000" kern="100" dirty="0">
                <a:solidFill>
                  <a:schemeClr val="bg2"/>
                </a:solidFill>
                <a:latin typeface="Arial" panose="020B0604020202020204" pitchFamily="34" charset="0"/>
                <a:ea typeface="Aptos" panose="020B0004020202020204" pitchFamily="34" charset="0"/>
                <a:cs typeface="Arial" panose="020B0604020202020204" pitchFamily="34" charset="0"/>
              </a:rPr>
              <a:t>’ </a:t>
            </a:r>
            <a:r>
              <a:rPr lang="en-GB" sz="3000"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rather than developmentally delayed (Ainscow, Booth and Dyson, 2006). These perspectives 					can lead</a:t>
            </a:r>
            <a:r>
              <a:rPr lang="en-GB" sz="3000" kern="100" dirty="0">
                <a:solidFill>
                  <a:schemeClr val="bg2"/>
                </a:solidFill>
                <a:latin typeface="Arial" panose="020B0604020202020204" pitchFamily="34" charset="0"/>
                <a:ea typeface="Aptos" panose="020B0004020202020204" pitchFamily="34" charset="0"/>
                <a:cs typeface="Arial" panose="020B0604020202020204" pitchFamily="34" charset="0"/>
              </a:rPr>
              <a:t> </a:t>
            </a:r>
            <a:r>
              <a:rPr lang="en-GB" sz="3000"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to exclusion from group activities and limit social interaction. The ALN Code for Wales (Welsh 							 </a:t>
            </a:r>
            <a:r>
              <a:rPr lang="en-GB" sz="3000" kern="100" dirty="0">
                <a:solidFill>
                  <a:schemeClr val="bg2"/>
                </a:solidFill>
                <a:latin typeface="Arial" panose="020B0604020202020204" pitchFamily="34" charset="0"/>
                <a:ea typeface="Aptos" panose="020B0004020202020204" pitchFamily="34" charset="0"/>
                <a:cs typeface="Arial" panose="020B0604020202020204" pitchFamily="34" charset="0"/>
              </a:rPr>
              <a:t>G</a:t>
            </a:r>
            <a:r>
              <a:rPr lang="en-GB" sz="3000"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overnment, 2021) promotes inclusive practices that address both environmental and cognitive 										barriers by adapting provision,</a:t>
            </a:r>
            <a:r>
              <a:rPr lang="en-GB" sz="3000" kern="100" dirty="0">
                <a:solidFill>
                  <a:schemeClr val="bg2"/>
                </a:solidFill>
                <a:latin typeface="Arial" panose="020B0604020202020204" pitchFamily="34" charset="0"/>
                <a:ea typeface="Aptos" panose="020B0004020202020204" pitchFamily="34" charset="0"/>
                <a:cs typeface="Arial" panose="020B0604020202020204" pitchFamily="34" charset="0"/>
              </a:rPr>
              <a:t> </a:t>
            </a:r>
            <a:r>
              <a:rPr lang="en-GB" sz="3000"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promoting participation, and involving children and families in 										decisions. However, inconsistent practitioner confidence and training can limit implementation. 									  The Department for Education and Department of Health (2015) emphasises the critical role 										of staff training and the support provided by SENCOs to ensure that educators are 														equipped to meet the diverse needs of pupils with SEN. Staff often lack specialist					  									 knowledge and feel underprepared to adapt teaching for children with complex 														  developmental needs. Practitioners must therefore reflect critically on their 																	assumptions, plan flexibly, and apply inclusive, strength-based strategies. Creating a 												supportive environment is essential to ensure children with GDD are not further 															marginalised by</a:t>
            </a:r>
            <a:r>
              <a:rPr lang="en-GB" sz="3000" kern="100" dirty="0">
                <a:solidFill>
                  <a:schemeClr val="bg2"/>
                </a:solidFill>
                <a:latin typeface="Arial" panose="020B0604020202020204" pitchFamily="34" charset="0"/>
                <a:ea typeface="Aptos" panose="020B0004020202020204" pitchFamily="34" charset="0"/>
                <a:cs typeface="Arial" panose="020B0604020202020204" pitchFamily="34" charset="0"/>
              </a:rPr>
              <a:t> </a:t>
            </a:r>
            <a:r>
              <a:rPr lang="en-GB" sz="3000" kern="100" dirty="0">
                <a:solidFill>
                  <a:schemeClr val="bg2"/>
                </a:solidFill>
                <a:effectLst/>
                <a:latin typeface="Arial" panose="020B0604020202020204" pitchFamily="34" charset="0"/>
                <a:ea typeface="Aptos" panose="020B0004020202020204" pitchFamily="34" charset="0"/>
                <a:cs typeface="Arial" panose="020B0604020202020204" pitchFamily="34" charset="0"/>
              </a:rPr>
              <a:t>systems designed for neurotypical learners.</a:t>
            </a:r>
          </a:p>
        </p:txBody>
      </p:sp>
      <p:sp>
        <p:nvSpPr>
          <p:cNvPr id="7" name="TextBox 6">
            <a:extLst>
              <a:ext uri="{FF2B5EF4-FFF2-40B4-BE49-F238E27FC236}">
                <a16:creationId xmlns:a16="http://schemas.microsoft.com/office/drawing/2014/main" id="{C9C5F056-A04A-9EDF-09EA-7710497E507C}"/>
              </a:ext>
            </a:extLst>
          </p:cNvPr>
          <p:cNvSpPr txBox="1"/>
          <p:nvPr/>
        </p:nvSpPr>
        <p:spPr>
          <a:xfrm>
            <a:off x="535784" y="235878"/>
            <a:ext cx="19723342" cy="3046988"/>
          </a:xfrm>
          <a:prstGeom prst="rect">
            <a:avLst/>
          </a:prstGeom>
          <a:noFill/>
        </p:spPr>
        <p:txBody>
          <a:bodyPr wrap="square">
            <a:spAutoFit/>
          </a:bodyPr>
          <a:lstStyle/>
          <a:p>
            <a:pPr marL="0" marR="0" lvl="0" indent="0" algn="dist" defTabSz="914400" eaLnBrk="1" fontAlgn="auto" latinLnBrk="0" hangingPunct="1">
              <a:lnSpc>
                <a:spcPct val="100000"/>
              </a:lnSpc>
              <a:spcBef>
                <a:spcPts val="0"/>
              </a:spcBef>
              <a:spcAft>
                <a:spcPts val="0"/>
              </a:spcAft>
              <a:buClrTx/>
              <a:buSzTx/>
              <a:buFontTx/>
              <a:buNone/>
              <a:tabLst/>
              <a:defRPr/>
            </a:pPr>
            <a:r>
              <a:rPr lang="en-GB" sz="9600" b="1" u="sng" kern="0" spc="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Supporting Children with Global Developmental Delay (GDD)</a:t>
            </a:r>
            <a:endParaRPr kumimoji="0" lang="en-GB" sz="9600" b="1" i="0" u="sng" strike="noStrike" kern="0" cap="none" spc="200" normalizeH="0" noProof="0" dirty="0">
              <a:ln>
                <a:noFill/>
              </a:ln>
              <a:solidFill>
                <a:schemeClr val="bg1"/>
              </a:solidFill>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B2C6EB3D-7007-FC02-9252-1ED556AC5F66}"/>
              </a:ext>
            </a:extLst>
          </p:cNvPr>
          <p:cNvSpPr/>
          <p:nvPr/>
        </p:nvSpPr>
        <p:spPr>
          <a:xfrm>
            <a:off x="-24146" y="28192519"/>
            <a:ext cx="42827907" cy="2082694"/>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itle 4">
            <a:extLst>
              <a:ext uri="{FF2B5EF4-FFF2-40B4-BE49-F238E27FC236}">
                <a16:creationId xmlns:a16="http://schemas.microsoft.com/office/drawing/2014/main" id="{76859E66-4949-ABC6-1144-962F37C279BA}"/>
              </a:ext>
            </a:extLst>
          </p:cNvPr>
          <p:cNvSpPr txBox="1"/>
          <p:nvPr/>
        </p:nvSpPr>
        <p:spPr>
          <a:xfrm>
            <a:off x="15847630" y="11072012"/>
            <a:ext cx="10789620" cy="984799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0639" tIns="40639" rIns="40639" bIns="40639">
            <a:normAutofit/>
          </a:bodyPr>
          <a:lstStyle/>
          <a:p>
            <a:pPr algn="ctr" defTabSz="2965131">
              <a:lnSpc>
                <a:spcPct val="90000"/>
              </a:lnSpc>
              <a:spcBef>
                <a:spcPts val="2000"/>
              </a:spcBef>
              <a:defRPr sz="3200" b="1">
                <a:solidFill>
                  <a:srgbClr val="2C365E"/>
                </a:solidFill>
                <a:latin typeface="Source Sans Pro"/>
                <a:ea typeface="Source Sans Pro"/>
                <a:cs typeface="Source Sans Pro"/>
                <a:sym typeface="Source Sans Pro"/>
              </a:defRPr>
            </a:pPr>
            <a:endParaRPr sz="2800" dirty="0">
              <a:cs typeface="Arial" panose="020B0604020202020204" pitchFamily="34" charset="0"/>
            </a:endParaRPr>
          </a:p>
        </p:txBody>
      </p:sp>
      <p:sp>
        <p:nvSpPr>
          <p:cNvPr id="2" name="TextBox 1">
            <a:extLst>
              <a:ext uri="{FF2B5EF4-FFF2-40B4-BE49-F238E27FC236}">
                <a16:creationId xmlns:a16="http://schemas.microsoft.com/office/drawing/2014/main" id="{7A42D773-9B83-F69F-6530-0C5EE3CC96C9}"/>
              </a:ext>
            </a:extLst>
          </p:cNvPr>
          <p:cNvSpPr txBox="1"/>
          <p:nvPr/>
        </p:nvSpPr>
        <p:spPr>
          <a:xfrm>
            <a:off x="33184217" y="1175398"/>
            <a:ext cx="8907844" cy="2585323"/>
          </a:xfrm>
          <a:prstGeom prst="rect">
            <a:avLst/>
          </a:prstGeom>
          <a:noFill/>
        </p:spPr>
        <p:txBody>
          <a:bodyPr wrap="square">
            <a:spAutoFit/>
          </a:bodyPr>
          <a:lstStyle/>
          <a:p>
            <a:pPr algn="ctr"/>
            <a:r>
              <a:rPr lang="en-GB" sz="5400" i="1" dirty="0">
                <a:solidFill>
                  <a:schemeClr val="bg1"/>
                </a:solidFill>
                <a:latin typeface="Arial" panose="020B0604020202020204" pitchFamily="34" charset="0"/>
                <a:ea typeface="Lato" panose="020F0502020204030203" pitchFamily="34" charset="0"/>
                <a:cs typeface="Arial" panose="020B0604020202020204" pitchFamily="34" charset="0"/>
              </a:rPr>
              <a:t>ECEY6006 – Supporting Children with Additional Learning Needs</a:t>
            </a:r>
          </a:p>
        </p:txBody>
      </p:sp>
      <p:sp>
        <p:nvSpPr>
          <p:cNvPr id="3" name="TextBox 2">
            <a:extLst>
              <a:ext uri="{FF2B5EF4-FFF2-40B4-BE49-F238E27FC236}">
                <a16:creationId xmlns:a16="http://schemas.microsoft.com/office/drawing/2014/main" id="{D8CAE423-4119-B3D4-223F-6C8E6D60744F}"/>
              </a:ext>
            </a:extLst>
          </p:cNvPr>
          <p:cNvSpPr txBox="1"/>
          <p:nvPr/>
        </p:nvSpPr>
        <p:spPr>
          <a:xfrm>
            <a:off x="971724" y="28510591"/>
            <a:ext cx="4645977" cy="1446550"/>
          </a:xfrm>
          <a:prstGeom prst="rect">
            <a:avLst/>
          </a:prstGeom>
          <a:noFill/>
        </p:spPr>
        <p:txBody>
          <a:bodyPr wrap="square">
            <a:spAutoFit/>
          </a:bodyPr>
          <a:lstStyle/>
          <a:p>
            <a:pPr algn="ctr"/>
            <a:r>
              <a:rPr lang="en-GB" sz="4400" i="1" dirty="0">
                <a:solidFill>
                  <a:schemeClr val="bg1"/>
                </a:solidFill>
                <a:latin typeface="Arial" panose="020B0604020202020204" pitchFamily="34" charset="0"/>
                <a:ea typeface="Lato" panose="020F0502020204030203" pitchFamily="34" charset="0"/>
                <a:cs typeface="Arial" panose="020B0604020202020204" pitchFamily="34" charset="0"/>
              </a:rPr>
              <a:t>Carys Hughes 2314177</a:t>
            </a:r>
          </a:p>
        </p:txBody>
      </p:sp>
      <p:sp>
        <p:nvSpPr>
          <p:cNvPr id="17" name="Freeform: Shape 46">
            <a:extLst>
              <a:ext uri="{FF2B5EF4-FFF2-40B4-BE49-F238E27FC236}">
                <a16:creationId xmlns:a16="http://schemas.microsoft.com/office/drawing/2014/main" id="{A3B2396C-B085-947D-EA55-A88D1AC39598}"/>
              </a:ext>
            </a:extLst>
          </p:cNvPr>
          <p:cNvSpPr/>
          <p:nvPr/>
        </p:nvSpPr>
        <p:spPr>
          <a:xfrm>
            <a:off x="9731891" y="5936076"/>
            <a:ext cx="11168023" cy="5926168"/>
          </a:xfrm>
          <a:custGeom>
            <a:avLst/>
            <a:gdLst>
              <a:gd name="connsiteX0" fmla="*/ 0 w 8103599"/>
              <a:gd name="connsiteY0" fmla="*/ 0 h 4863715"/>
              <a:gd name="connsiteX1" fmla="*/ 8103599 w 8103599"/>
              <a:gd name="connsiteY1" fmla="*/ 0 h 4863715"/>
              <a:gd name="connsiteX2" fmla="*/ 8103599 w 8103599"/>
              <a:gd name="connsiteY2" fmla="*/ 1783911 h 4863715"/>
              <a:gd name="connsiteX3" fmla="*/ 8102013 w 8103599"/>
              <a:gd name="connsiteY3" fmla="*/ 1783911 h 4863715"/>
              <a:gd name="connsiteX4" fmla="*/ 8102013 w 8103599"/>
              <a:gd name="connsiteY4" fmla="*/ 2666447 h 4863715"/>
              <a:gd name="connsiteX5" fmla="*/ 7985047 w 8103599"/>
              <a:gd name="connsiteY5" fmla="*/ 2675341 h 4863715"/>
              <a:gd name="connsiteX6" fmla="*/ 3736140 w 8103599"/>
              <a:gd name="connsiteY6" fmla="*/ 4822923 h 4863715"/>
              <a:gd name="connsiteX7" fmla="*/ 3700804 w 8103599"/>
              <a:gd name="connsiteY7" fmla="*/ 4863715 h 4863715"/>
              <a:gd name="connsiteX8" fmla="*/ 1 w 8103599"/>
              <a:gd name="connsiteY8" fmla="*/ 4863715 h 4863715"/>
              <a:gd name="connsiteX9" fmla="*/ 1 w 8103599"/>
              <a:gd name="connsiteY9" fmla="*/ 1783911 h 4863715"/>
              <a:gd name="connsiteX10" fmla="*/ 0 w 8103599"/>
              <a:gd name="connsiteY10" fmla="*/ 1783911 h 4863715"/>
              <a:gd name="connsiteX0" fmla="*/ 0 w 8103599"/>
              <a:gd name="connsiteY0" fmla="*/ 0 h 4863715"/>
              <a:gd name="connsiteX1" fmla="*/ 8103599 w 8103599"/>
              <a:gd name="connsiteY1" fmla="*/ 0 h 4863715"/>
              <a:gd name="connsiteX2" fmla="*/ 8103599 w 8103599"/>
              <a:gd name="connsiteY2" fmla="*/ 1783911 h 4863715"/>
              <a:gd name="connsiteX3" fmla="*/ 8102013 w 8103599"/>
              <a:gd name="connsiteY3" fmla="*/ 1783911 h 4863715"/>
              <a:gd name="connsiteX4" fmla="*/ 8102013 w 8103599"/>
              <a:gd name="connsiteY4" fmla="*/ 2666447 h 4863715"/>
              <a:gd name="connsiteX5" fmla="*/ 7864451 w 8103599"/>
              <a:gd name="connsiteY5" fmla="*/ 2458879 h 4863715"/>
              <a:gd name="connsiteX6" fmla="*/ 3736140 w 8103599"/>
              <a:gd name="connsiteY6" fmla="*/ 4822923 h 4863715"/>
              <a:gd name="connsiteX7" fmla="*/ 3700804 w 8103599"/>
              <a:gd name="connsiteY7" fmla="*/ 4863715 h 4863715"/>
              <a:gd name="connsiteX8" fmla="*/ 1 w 8103599"/>
              <a:gd name="connsiteY8" fmla="*/ 4863715 h 4863715"/>
              <a:gd name="connsiteX9" fmla="*/ 1 w 8103599"/>
              <a:gd name="connsiteY9" fmla="*/ 1783911 h 4863715"/>
              <a:gd name="connsiteX10" fmla="*/ 0 w 8103599"/>
              <a:gd name="connsiteY10" fmla="*/ 1783911 h 4863715"/>
              <a:gd name="connsiteX11" fmla="*/ 0 w 8103599"/>
              <a:gd name="connsiteY11" fmla="*/ 0 h 4863715"/>
              <a:gd name="connsiteX0" fmla="*/ 0 w 8132162"/>
              <a:gd name="connsiteY0" fmla="*/ 0 h 4863715"/>
              <a:gd name="connsiteX1" fmla="*/ 8103599 w 8132162"/>
              <a:gd name="connsiteY1" fmla="*/ 0 h 4863715"/>
              <a:gd name="connsiteX2" fmla="*/ 8103599 w 8132162"/>
              <a:gd name="connsiteY2" fmla="*/ 1783911 h 4863715"/>
              <a:gd name="connsiteX3" fmla="*/ 8102013 w 8132162"/>
              <a:gd name="connsiteY3" fmla="*/ 1783911 h 4863715"/>
              <a:gd name="connsiteX4" fmla="*/ 8132162 w 8132162"/>
              <a:gd name="connsiteY4" fmla="*/ 2357215 h 4863715"/>
              <a:gd name="connsiteX5" fmla="*/ 7864451 w 8132162"/>
              <a:gd name="connsiteY5" fmla="*/ 2458879 h 4863715"/>
              <a:gd name="connsiteX6" fmla="*/ 3736140 w 8132162"/>
              <a:gd name="connsiteY6" fmla="*/ 4822923 h 4863715"/>
              <a:gd name="connsiteX7" fmla="*/ 3700804 w 8132162"/>
              <a:gd name="connsiteY7" fmla="*/ 4863715 h 4863715"/>
              <a:gd name="connsiteX8" fmla="*/ 1 w 8132162"/>
              <a:gd name="connsiteY8" fmla="*/ 4863715 h 4863715"/>
              <a:gd name="connsiteX9" fmla="*/ 1 w 8132162"/>
              <a:gd name="connsiteY9" fmla="*/ 1783911 h 4863715"/>
              <a:gd name="connsiteX10" fmla="*/ 0 w 8132162"/>
              <a:gd name="connsiteY10" fmla="*/ 1783911 h 4863715"/>
              <a:gd name="connsiteX11" fmla="*/ 0 w 8132162"/>
              <a:gd name="connsiteY11" fmla="*/ 0 h 4863715"/>
              <a:gd name="connsiteX0" fmla="*/ 0 w 8132162"/>
              <a:gd name="connsiteY0" fmla="*/ 0 h 4863715"/>
              <a:gd name="connsiteX1" fmla="*/ 8103599 w 8132162"/>
              <a:gd name="connsiteY1" fmla="*/ 0 h 4863715"/>
              <a:gd name="connsiteX2" fmla="*/ 8103599 w 8132162"/>
              <a:gd name="connsiteY2" fmla="*/ 1783911 h 4863715"/>
              <a:gd name="connsiteX3" fmla="*/ 8102013 w 8132162"/>
              <a:gd name="connsiteY3" fmla="*/ 1783911 h 4863715"/>
              <a:gd name="connsiteX4" fmla="*/ 8132162 w 8132162"/>
              <a:gd name="connsiteY4" fmla="*/ 2357215 h 4863715"/>
              <a:gd name="connsiteX5" fmla="*/ 7858421 w 8132162"/>
              <a:gd name="connsiteY5" fmla="*/ 2638233 h 4863715"/>
              <a:gd name="connsiteX6" fmla="*/ 3736140 w 8132162"/>
              <a:gd name="connsiteY6" fmla="*/ 4822923 h 4863715"/>
              <a:gd name="connsiteX7" fmla="*/ 3700804 w 8132162"/>
              <a:gd name="connsiteY7" fmla="*/ 4863715 h 4863715"/>
              <a:gd name="connsiteX8" fmla="*/ 1 w 8132162"/>
              <a:gd name="connsiteY8" fmla="*/ 4863715 h 4863715"/>
              <a:gd name="connsiteX9" fmla="*/ 1 w 8132162"/>
              <a:gd name="connsiteY9" fmla="*/ 1783911 h 4863715"/>
              <a:gd name="connsiteX10" fmla="*/ 0 w 8132162"/>
              <a:gd name="connsiteY10" fmla="*/ 1783911 h 4863715"/>
              <a:gd name="connsiteX11" fmla="*/ 0 w 8132162"/>
              <a:gd name="connsiteY11" fmla="*/ 0 h 4863715"/>
              <a:gd name="connsiteX0" fmla="*/ 0 w 8114073"/>
              <a:gd name="connsiteY0" fmla="*/ 0 h 4863715"/>
              <a:gd name="connsiteX1" fmla="*/ 8103599 w 8114073"/>
              <a:gd name="connsiteY1" fmla="*/ 0 h 4863715"/>
              <a:gd name="connsiteX2" fmla="*/ 8103599 w 8114073"/>
              <a:gd name="connsiteY2" fmla="*/ 1783911 h 4863715"/>
              <a:gd name="connsiteX3" fmla="*/ 8102013 w 8114073"/>
              <a:gd name="connsiteY3" fmla="*/ 1783911 h 4863715"/>
              <a:gd name="connsiteX4" fmla="*/ 8114073 w 8114073"/>
              <a:gd name="connsiteY4" fmla="*/ 2623155 h 4863715"/>
              <a:gd name="connsiteX5" fmla="*/ 7858421 w 8114073"/>
              <a:gd name="connsiteY5" fmla="*/ 2638233 h 4863715"/>
              <a:gd name="connsiteX6" fmla="*/ 3736140 w 8114073"/>
              <a:gd name="connsiteY6" fmla="*/ 4822923 h 4863715"/>
              <a:gd name="connsiteX7" fmla="*/ 3700804 w 8114073"/>
              <a:gd name="connsiteY7" fmla="*/ 4863715 h 4863715"/>
              <a:gd name="connsiteX8" fmla="*/ 1 w 8114073"/>
              <a:gd name="connsiteY8" fmla="*/ 4863715 h 4863715"/>
              <a:gd name="connsiteX9" fmla="*/ 1 w 8114073"/>
              <a:gd name="connsiteY9" fmla="*/ 1783911 h 4863715"/>
              <a:gd name="connsiteX10" fmla="*/ 0 w 8114073"/>
              <a:gd name="connsiteY10" fmla="*/ 1783911 h 4863715"/>
              <a:gd name="connsiteX11" fmla="*/ 0 w 8114073"/>
              <a:gd name="connsiteY11" fmla="*/ 0 h 4863715"/>
              <a:gd name="connsiteX0" fmla="*/ 0 w 8114073"/>
              <a:gd name="connsiteY0" fmla="*/ 0 h 4863715"/>
              <a:gd name="connsiteX1" fmla="*/ 8103599 w 8114073"/>
              <a:gd name="connsiteY1" fmla="*/ 0 h 4863715"/>
              <a:gd name="connsiteX2" fmla="*/ 8103599 w 8114073"/>
              <a:gd name="connsiteY2" fmla="*/ 1783911 h 4863715"/>
              <a:gd name="connsiteX3" fmla="*/ 8102013 w 8114073"/>
              <a:gd name="connsiteY3" fmla="*/ 1783911 h 4863715"/>
              <a:gd name="connsiteX4" fmla="*/ 8114073 w 8114073"/>
              <a:gd name="connsiteY4" fmla="*/ 2623155 h 4863715"/>
              <a:gd name="connsiteX5" fmla="*/ 7858421 w 8114073"/>
              <a:gd name="connsiteY5" fmla="*/ 2638233 h 4863715"/>
              <a:gd name="connsiteX6" fmla="*/ 3736140 w 8114073"/>
              <a:gd name="connsiteY6" fmla="*/ 4822923 h 4863715"/>
              <a:gd name="connsiteX7" fmla="*/ 3210380 w 8114073"/>
              <a:gd name="connsiteY7" fmla="*/ 4822484 h 4863715"/>
              <a:gd name="connsiteX8" fmla="*/ 1 w 8114073"/>
              <a:gd name="connsiteY8" fmla="*/ 4863715 h 4863715"/>
              <a:gd name="connsiteX9" fmla="*/ 1 w 8114073"/>
              <a:gd name="connsiteY9" fmla="*/ 1783911 h 4863715"/>
              <a:gd name="connsiteX10" fmla="*/ 0 w 8114073"/>
              <a:gd name="connsiteY10" fmla="*/ 1783911 h 4863715"/>
              <a:gd name="connsiteX11" fmla="*/ 0 w 8114073"/>
              <a:gd name="connsiteY11" fmla="*/ 0 h 4863715"/>
              <a:gd name="connsiteX0" fmla="*/ 0 w 8114073"/>
              <a:gd name="connsiteY0" fmla="*/ 0 h 4863715"/>
              <a:gd name="connsiteX1" fmla="*/ 8103599 w 8114073"/>
              <a:gd name="connsiteY1" fmla="*/ 0 h 4863715"/>
              <a:gd name="connsiteX2" fmla="*/ 8103599 w 8114073"/>
              <a:gd name="connsiteY2" fmla="*/ 1783911 h 4863715"/>
              <a:gd name="connsiteX3" fmla="*/ 8102013 w 8114073"/>
              <a:gd name="connsiteY3" fmla="*/ 1783911 h 4863715"/>
              <a:gd name="connsiteX4" fmla="*/ 8114073 w 8114073"/>
              <a:gd name="connsiteY4" fmla="*/ 2623155 h 4863715"/>
              <a:gd name="connsiteX5" fmla="*/ 7858421 w 8114073"/>
              <a:gd name="connsiteY5" fmla="*/ 2638233 h 4863715"/>
              <a:gd name="connsiteX6" fmla="*/ 4041650 w 8114073"/>
              <a:gd name="connsiteY6" fmla="*/ 4806431 h 4863715"/>
              <a:gd name="connsiteX7" fmla="*/ 3210380 w 8114073"/>
              <a:gd name="connsiteY7" fmla="*/ 4822484 h 4863715"/>
              <a:gd name="connsiteX8" fmla="*/ 1 w 8114073"/>
              <a:gd name="connsiteY8" fmla="*/ 4863715 h 4863715"/>
              <a:gd name="connsiteX9" fmla="*/ 1 w 8114073"/>
              <a:gd name="connsiteY9" fmla="*/ 1783911 h 4863715"/>
              <a:gd name="connsiteX10" fmla="*/ 0 w 8114073"/>
              <a:gd name="connsiteY10" fmla="*/ 1783911 h 4863715"/>
              <a:gd name="connsiteX11" fmla="*/ 0 w 8114073"/>
              <a:gd name="connsiteY11" fmla="*/ 0 h 4863715"/>
              <a:gd name="connsiteX0" fmla="*/ 0 w 8114073"/>
              <a:gd name="connsiteY0" fmla="*/ 0 h 4863715"/>
              <a:gd name="connsiteX1" fmla="*/ 8103599 w 8114073"/>
              <a:gd name="connsiteY1" fmla="*/ 0 h 4863715"/>
              <a:gd name="connsiteX2" fmla="*/ 8103599 w 8114073"/>
              <a:gd name="connsiteY2" fmla="*/ 1783911 h 4863715"/>
              <a:gd name="connsiteX3" fmla="*/ 8102013 w 8114073"/>
              <a:gd name="connsiteY3" fmla="*/ 1783911 h 4863715"/>
              <a:gd name="connsiteX4" fmla="*/ 8114073 w 8114073"/>
              <a:gd name="connsiteY4" fmla="*/ 2623155 h 4863715"/>
              <a:gd name="connsiteX5" fmla="*/ 7858421 w 8114073"/>
              <a:gd name="connsiteY5" fmla="*/ 2638233 h 4863715"/>
              <a:gd name="connsiteX6" fmla="*/ 4041650 w 8114073"/>
              <a:gd name="connsiteY6" fmla="*/ 4806431 h 4863715"/>
              <a:gd name="connsiteX7" fmla="*/ 3210380 w 8114073"/>
              <a:gd name="connsiteY7" fmla="*/ 4822484 h 4863715"/>
              <a:gd name="connsiteX8" fmla="*/ 1 w 8114073"/>
              <a:gd name="connsiteY8" fmla="*/ 4863715 h 4863715"/>
              <a:gd name="connsiteX9" fmla="*/ 1 w 8114073"/>
              <a:gd name="connsiteY9" fmla="*/ 1783911 h 4863715"/>
              <a:gd name="connsiteX10" fmla="*/ 0 w 8114073"/>
              <a:gd name="connsiteY10" fmla="*/ 1783911 h 4863715"/>
              <a:gd name="connsiteX11" fmla="*/ 0 w 8114073"/>
              <a:gd name="connsiteY11" fmla="*/ 0 h 4863715"/>
              <a:gd name="connsiteX0" fmla="*/ 0 w 8114073"/>
              <a:gd name="connsiteY0" fmla="*/ 0 h 4863715"/>
              <a:gd name="connsiteX1" fmla="*/ 8103599 w 8114073"/>
              <a:gd name="connsiteY1" fmla="*/ 0 h 4863715"/>
              <a:gd name="connsiteX2" fmla="*/ 8103599 w 8114073"/>
              <a:gd name="connsiteY2" fmla="*/ 1783911 h 4863715"/>
              <a:gd name="connsiteX3" fmla="*/ 8102013 w 8114073"/>
              <a:gd name="connsiteY3" fmla="*/ 1783911 h 4863715"/>
              <a:gd name="connsiteX4" fmla="*/ 8114073 w 8114073"/>
              <a:gd name="connsiteY4" fmla="*/ 2623155 h 4863715"/>
              <a:gd name="connsiteX5" fmla="*/ 7858421 w 8114073"/>
              <a:gd name="connsiteY5" fmla="*/ 2638233 h 4863715"/>
              <a:gd name="connsiteX6" fmla="*/ 4041650 w 8114073"/>
              <a:gd name="connsiteY6" fmla="*/ 4806431 h 4863715"/>
              <a:gd name="connsiteX7" fmla="*/ 3210380 w 8114073"/>
              <a:gd name="connsiteY7" fmla="*/ 4822484 h 4863715"/>
              <a:gd name="connsiteX8" fmla="*/ 1 w 8114073"/>
              <a:gd name="connsiteY8" fmla="*/ 4863715 h 4863715"/>
              <a:gd name="connsiteX9" fmla="*/ 1 w 8114073"/>
              <a:gd name="connsiteY9" fmla="*/ 1783911 h 4863715"/>
              <a:gd name="connsiteX10" fmla="*/ 0 w 8114073"/>
              <a:gd name="connsiteY10" fmla="*/ 1783911 h 4863715"/>
              <a:gd name="connsiteX11" fmla="*/ 0 w 8114073"/>
              <a:gd name="connsiteY11" fmla="*/ 0 h 4863715"/>
              <a:gd name="connsiteX0" fmla="*/ 0 w 8114073"/>
              <a:gd name="connsiteY0" fmla="*/ 0 h 4863715"/>
              <a:gd name="connsiteX1" fmla="*/ 8103599 w 8114073"/>
              <a:gd name="connsiteY1" fmla="*/ 0 h 4863715"/>
              <a:gd name="connsiteX2" fmla="*/ 8103599 w 8114073"/>
              <a:gd name="connsiteY2" fmla="*/ 1783911 h 4863715"/>
              <a:gd name="connsiteX3" fmla="*/ 8102013 w 8114073"/>
              <a:gd name="connsiteY3" fmla="*/ 1783911 h 4863715"/>
              <a:gd name="connsiteX4" fmla="*/ 8114073 w 8114073"/>
              <a:gd name="connsiteY4" fmla="*/ 2623155 h 4863715"/>
              <a:gd name="connsiteX5" fmla="*/ 7858421 w 8114073"/>
              <a:gd name="connsiteY5" fmla="*/ 2638233 h 4863715"/>
              <a:gd name="connsiteX6" fmla="*/ 4157967 w 8114073"/>
              <a:gd name="connsiteY6" fmla="*/ 4798093 h 4863715"/>
              <a:gd name="connsiteX7" fmla="*/ 3210380 w 8114073"/>
              <a:gd name="connsiteY7" fmla="*/ 4822484 h 4863715"/>
              <a:gd name="connsiteX8" fmla="*/ 1 w 8114073"/>
              <a:gd name="connsiteY8" fmla="*/ 4863715 h 4863715"/>
              <a:gd name="connsiteX9" fmla="*/ 1 w 8114073"/>
              <a:gd name="connsiteY9" fmla="*/ 1783911 h 4863715"/>
              <a:gd name="connsiteX10" fmla="*/ 0 w 8114073"/>
              <a:gd name="connsiteY10" fmla="*/ 1783911 h 4863715"/>
              <a:gd name="connsiteX11" fmla="*/ 0 w 8114073"/>
              <a:gd name="connsiteY11" fmla="*/ 0 h 4863715"/>
              <a:gd name="connsiteX0" fmla="*/ 0 w 8114073"/>
              <a:gd name="connsiteY0" fmla="*/ 0 h 4863715"/>
              <a:gd name="connsiteX1" fmla="*/ 8103599 w 8114073"/>
              <a:gd name="connsiteY1" fmla="*/ 0 h 4863715"/>
              <a:gd name="connsiteX2" fmla="*/ 8103599 w 8114073"/>
              <a:gd name="connsiteY2" fmla="*/ 1783911 h 4863715"/>
              <a:gd name="connsiteX3" fmla="*/ 8102013 w 8114073"/>
              <a:gd name="connsiteY3" fmla="*/ 1783911 h 4863715"/>
              <a:gd name="connsiteX4" fmla="*/ 8114073 w 8114073"/>
              <a:gd name="connsiteY4" fmla="*/ 2623155 h 4863715"/>
              <a:gd name="connsiteX5" fmla="*/ 7858421 w 8114073"/>
              <a:gd name="connsiteY5" fmla="*/ 2638233 h 4863715"/>
              <a:gd name="connsiteX6" fmla="*/ 4182892 w 8114073"/>
              <a:gd name="connsiteY6" fmla="*/ 4806431 h 4863715"/>
              <a:gd name="connsiteX7" fmla="*/ 3210380 w 8114073"/>
              <a:gd name="connsiteY7" fmla="*/ 4822484 h 4863715"/>
              <a:gd name="connsiteX8" fmla="*/ 1 w 8114073"/>
              <a:gd name="connsiteY8" fmla="*/ 4863715 h 4863715"/>
              <a:gd name="connsiteX9" fmla="*/ 1 w 8114073"/>
              <a:gd name="connsiteY9" fmla="*/ 1783911 h 4863715"/>
              <a:gd name="connsiteX10" fmla="*/ 0 w 8114073"/>
              <a:gd name="connsiteY10" fmla="*/ 1783911 h 4863715"/>
              <a:gd name="connsiteX11" fmla="*/ 0 w 8114073"/>
              <a:gd name="connsiteY11" fmla="*/ 0 h 4863715"/>
              <a:gd name="connsiteX0" fmla="*/ 0 w 8114073"/>
              <a:gd name="connsiteY0" fmla="*/ 0 h 4863715"/>
              <a:gd name="connsiteX1" fmla="*/ 8103599 w 8114073"/>
              <a:gd name="connsiteY1" fmla="*/ 0 h 4863715"/>
              <a:gd name="connsiteX2" fmla="*/ 8103599 w 8114073"/>
              <a:gd name="connsiteY2" fmla="*/ 1783911 h 4863715"/>
              <a:gd name="connsiteX3" fmla="*/ 8102013 w 8114073"/>
              <a:gd name="connsiteY3" fmla="*/ 1783911 h 4863715"/>
              <a:gd name="connsiteX4" fmla="*/ 8114073 w 8114073"/>
              <a:gd name="connsiteY4" fmla="*/ 2623155 h 4863715"/>
              <a:gd name="connsiteX5" fmla="*/ 7858421 w 8114073"/>
              <a:gd name="connsiteY5" fmla="*/ 2638233 h 4863715"/>
              <a:gd name="connsiteX6" fmla="*/ 4182892 w 8114073"/>
              <a:gd name="connsiteY6" fmla="*/ 4806431 h 4863715"/>
              <a:gd name="connsiteX7" fmla="*/ 3226997 w 8114073"/>
              <a:gd name="connsiteY7" fmla="*/ 4847500 h 4863715"/>
              <a:gd name="connsiteX8" fmla="*/ 1 w 8114073"/>
              <a:gd name="connsiteY8" fmla="*/ 4863715 h 4863715"/>
              <a:gd name="connsiteX9" fmla="*/ 1 w 8114073"/>
              <a:gd name="connsiteY9" fmla="*/ 1783911 h 4863715"/>
              <a:gd name="connsiteX10" fmla="*/ 0 w 8114073"/>
              <a:gd name="connsiteY10" fmla="*/ 1783911 h 4863715"/>
              <a:gd name="connsiteX11" fmla="*/ 0 w 8114073"/>
              <a:gd name="connsiteY11" fmla="*/ 0 h 4863715"/>
              <a:gd name="connsiteX0" fmla="*/ 0 w 8114073"/>
              <a:gd name="connsiteY0" fmla="*/ 0 h 4863715"/>
              <a:gd name="connsiteX1" fmla="*/ 8103599 w 8114073"/>
              <a:gd name="connsiteY1" fmla="*/ 0 h 4863715"/>
              <a:gd name="connsiteX2" fmla="*/ 8103599 w 8114073"/>
              <a:gd name="connsiteY2" fmla="*/ 1783911 h 4863715"/>
              <a:gd name="connsiteX3" fmla="*/ 8102013 w 8114073"/>
              <a:gd name="connsiteY3" fmla="*/ 1783911 h 4863715"/>
              <a:gd name="connsiteX4" fmla="*/ 8114073 w 8114073"/>
              <a:gd name="connsiteY4" fmla="*/ 2623155 h 4863715"/>
              <a:gd name="connsiteX5" fmla="*/ 7858421 w 8114073"/>
              <a:gd name="connsiteY5" fmla="*/ 2638233 h 4863715"/>
              <a:gd name="connsiteX6" fmla="*/ 4182892 w 8114073"/>
              <a:gd name="connsiteY6" fmla="*/ 4806431 h 4863715"/>
              <a:gd name="connsiteX7" fmla="*/ 3226997 w 8114073"/>
              <a:gd name="connsiteY7" fmla="*/ 4847500 h 4863715"/>
              <a:gd name="connsiteX8" fmla="*/ 1 w 8114073"/>
              <a:gd name="connsiteY8" fmla="*/ 4863715 h 4863715"/>
              <a:gd name="connsiteX9" fmla="*/ 1 w 8114073"/>
              <a:gd name="connsiteY9" fmla="*/ 1783911 h 4863715"/>
              <a:gd name="connsiteX10" fmla="*/ 0 w 8114073"/>
              <a:gd name="connsiteY10" fmla="*/ 1783911 h 4863715"/>
              <a:gd name="connsiteX11" fmla="*/ 0 w 8114073"/>
              <a:gd name="connsiteY11" fmla="*/ 0 h 4863715"/>
              <a:gd name="connsiteX0" fmla="*/ 0 w 8114073"/>
              <a:gd name="connsiteY0" fmla="*/ 0 h 4863715"/>
              <a:gd name="connsiteX1" fmla="*/ 8103599 w 8114073"/>
              <a:gd name="connsiteY1" fmla="*/ 0 h 4863715"/>
              <a:gd name="connsiteX2" fmla="*/ 8103599 w 8114073"/>
              <a:gd name="connsiteY2" fmla="*/ 1783911 h 4863715"/>
              <a:gd name="connsiteX3" fmla="*/ 8102013 w 8114073"/>
              <a:gd name="connsiteY3" fmla="*/ 1783911 h 4863715"/>
              <a:gd name="connsiteX4" fmla="*/ 8114073 w 8114073"/>
              <a:gd name="connsiteY4" fmla="*/ 2623155 h 4863715"/>
              <a:gd name="connsiteX5" fmla="*/ 7858421 w 8114073"/>
              <a:gd name="connsiteY5" fmla="*/ 2638233 h 4863715"/>
              <a:gd name="connsiteX6" fmla="*/ 4279477 w 8114073"/>
              <a:gd name="connsiteY6" fmla="*/ 4831447 h 4863715"/>
              <a:gd name="connsiteX7" fmla="*/ 3226997 w 8114073"/>
              <a:gd name="connsiteY7" fmla="*/ 4847500 h 4863715"/>
              <a:gd name="connsiteX8" fmla="*/ 1 w 8114073"/>
              <a:gd name="connsiteY8" fmla="*/ 4863715 h 4863715"/>
              <a:gd name="connsiteX9" fmla="*/ 1 w 8114073"/>
              <a:gd name="connsiteY9" fmla="*/ 1783911 h 4863715"/>
              <a:gd name="connsiteX10" fmla="*/ 0 w 8114073"/>
              <a:gd name="connsiteY10" fmla="*/ 1783911 h 4863715"/>
              <a:gd name="connsiteX11" fmla="*/ 0 w 8114073"/>
              <a:gd name="connsiteY11" fmla="*/ 0 h 4863715"/>
              <a:gd name="connsiteX0" fmla="*/ 0 w 8114073"/>
              <a:gd name="connsiteY0" fmla="*/ 0 h 4863715"/>
              <a:gd name="connsiteX1" fmla="*/ 8103599 w 8114073"/>
              <a:gd name="connsiteY1" fmla="*/ 0 h 4863715"/>
              <a:gd name="connsiteX2" fmla="*/ 8103599 w 8114073"/>
              <a:gd name="connsiteY2" fmla="*/ 1783911 h 4863715"/>
              <a:gd name="connsiteX3" fmla="*/ 8102013 w 8114073"/>
              <a:gd name="connsiteY3" fmla="*/ 1783911 h 4863715"/>
              <a:gd name="connsiteX4" fmla="*/ 8114073 w 8114073"/>
              <a:gd name="connsiteY4" fmla="*/ 2623155 h 4863715"/>
              <a:gd name="connsiteX5" fmla="*/ 8032897 w 8114073"/>
              <a:gd name="connsiteY5" fmla="*/ 2738295 h 4863715"/>
              <a:gd name="connsiteX6" fmla="*/ 4279477 w 8114073"/>
              <a:gd name="connsiteY6" fmla="*/ 4831447 h 4863715"/>
              <a:gd name="connsiteX7" fmla="*/ 3226997 w 8114073"/>
              <a:gd name="connsiteY7" fmla="*/ 4847500 h 4863715"/>
              <a:gd name="connsiteX8" fmla="*/ 1 w 8114073"/>
              <a:gd name="connsiteY8" fmla="*/ 4863715 h 4863715"/>
              <a:gd name="connsiteX9" fmla="*/ 1 w 8114073"/>
              <a:gd name="connsiteY9" fmla="*/ 1783911 h 4863715"/>
              <a:gd name="connsiteX10" fmla="*/ 0 w 8114073"/>
              <a:gd name="connsiteY10" fmla="*/ 1783911 h 4863715"/>
              <a:gd name="connsiteX11" fmla="*/ 0 w 8114073"/>
              <a:gd name="connsiteY11" fmla="*/ 0 h 4863715"/>
              <a:gd name="connsiteX0" fmla="*/ 0 w 8114073"/>
              <a:gd name="connsiteY0" fmla="*/ 0 h 4863715"/>
              <a:gd name="connsiteX1" fmla="*/ 8103599 w 8114073"/>
              <a:gd name="connsiteY1" fmla="*/ 0 h 4863715"/>
              <a:gd name="connsiteX2" fmla="*/ 8103599 w 8114073"/>
              <a:gd name="connsiteY2" fmla="*/ 1783911 h 4863715"/>
              <a:gd name="connsiteX3" fmla="*/ 8102013 w 8114073"/>
              <a:gd name="connsiteY3" fmla="*/ 1783911 h 4863715"/>
              <a:gd name="connsiteX4" fmla="*/ 8114073 w 8114073"/>
              <a:gd name="connsiteY4" fmla="*/ 2748233 h 4863715"/>
              <a:gd name="connsiteX5" fmla="*/ 8032897 w 8114073"/>
              <a:gd name="connsiteY5" fmla="*/ 2738295 h 4863715"/>
              <a:gd name="connsiteX6" fmla="*/ 4279477 w 8114073"/>
              <a:gd name="connsiteY6" fmla="*/ 4831447 h 4863715"/>
              <a:gd name="connsiteX7" fmla="*/ 3226997 w 8114073"/>
              <a:gd name="connsiteY7" fmla="*/ 4847500 h 4863715"/>
              <a:gd name="connsiteX8" fmla="*/ 1 w 8114073"/>
              <a:gd name="connsiteY8" fmla="*/ 4863715 h 4863715"/>
              <a:gd name="connsiteX9" fmla="*/ 1 w 8114073"/>
              <a:gd name="connsiteY9" fmla="*/ 1783911 h 4863715"/>
              <a:gd name="connsiteX10" fmla="*/ 0 w 8114073"/>
              <a:gd name="connsiteY10" fmla="*/ 1783911 h 4863715"/>
              <a:gd name="connsiteX11" fmla="*/ 0 w 8114073"/>
              <a:gd name="connsiteY11" fmla="*/ 0 h 4863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114073" h="4863715">
                <a:moveTo>
                  <a:pt x="0" y="0"/>
                </a:moveTo>
                <a:lnTo>
                  <a:pt x="8103599" y="0"/>
                </a:lnTo>
                <a:lnTo>
                  <a:pt x="8103599" y="1783911"/>
                </a:lnTo>
                <a:lnTo>
                  <a:pt x="8102013" y="1783911"/>
                </a:lnTo>
                <a:lnTo>
                  <a:pt x="8114073" y="2748233"/>
                </a:lnTo>
                <a:cubicBezTo>
                  <a:pt x="8075084" y="2751198"/>
                  <a:pt x="8071886" y="2735330"/>
                  <a:pt x="8032897" y="2738295"/>
                </a:cubicBezTo>
                <a:cubicBezTo>
                  <a:pt x="6353723" y="2908824"/>
                  <a:pt x="5354448" y="3648716"/>
                  <a:pt x="4279477" y="4831447"/>
                </a:cubicBezTo>
                <a:cubicBezTo>
                  <a:pt x="4261590" y="4864780"/>
                  <a:pt x="3504087" y="4842149"/>
                  <a:pt x="3226997" y="4847500"/>
                </a:cubicBezTo>
                <a:lnTo>
                  <a:pt x="1" y="4863715"/>
                </a:lnTo>
                <a:lnTo>
                  <a:pt x="1" y="1783911"/>
                </a:lnTo>
                <a:lnTo>
                  <a:pt x="0" y="1783911"/>
                </a:lnTo>
                <a:lnTo>
                  <a:pt x="0" y="0"/>
                </a:lnTo>
                <a:close/>
              </a:path>
            </a:pathLst>
          </a:custGeom>
          <a:no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chorCtr="0">
            <a:noAutofit/>
          </a:bodyPr>
          <a:lstStyle/>
          <a:p>
            <a:pPr algn="just">
              <a:buNone/>
            </a:pPr>
            <a:r>
              <a:rPr lang="en-GB" sz="3200" dirty="0">
                <a:solidFill>
                  <a:schemeClr val="bg1"/>
                </a:solidFill>
                <a:latin typeface="Arial" panose="020B0604020202020204" pitchFamily="34" charset="0"/>
                <a:cs typeface="Arial" panose="020B0604020202020204" pitchFamily="34" charset="0"/>
              </a:rPr>
              <a:t>GDD is often used as a temporary ‘holding’ diagnosis while a child is assessed further. Early identification is crucial, as delays can widen without targeted support.</a:t>
            </a:r>
          </a:p>
          <a:p>
            <a:pPr algn="just"/>
            <a:r>
              <a:rPr lang="en-GB" sz="3200" dirty="0">
                <a:solidFill>
                  <a:schemeClr val="bg1"/>
                </a:solidFill>
                <a:latin typeface="Arial" panose="020B0604020202020204" pitchFamily="34" charset="0"/>
                <a:cs typeface="Arial" panose="020B0604020202020204" pitchFamily="34" charset="0"/>
              </a:rPr>
              <a:t>This poster explores how GDD is identified, the barriers it presents for children’s development, and how the Portage approach can be used as an inclusive support </a:t>
            </a:r>
          </a:p>
          <a:p>
            <a:pPr algn="just"/>
            <a:r>
              <a:rPr lang="en-GB" sz="3200" dirty="0">
                <a:solidFill>
                  <a:schemeClr val="bg1"/>
                </a:solidFill>
                <a:latin typeface="Arial" panose="020B0604020202020204" pitchFamily="34" charset="0"/>
                <a:cs typeface="Arial" panose="020B0604020202020204" pitchFamily="34" charset="0"/>
              </a:rPr>
              <a:t>strategy in early years settings. A focus on </a:t>
            </a:r>
          </a:p>
          <a:p>
            <a:pPr algn="just"/>
            <a:r>
              <a:rPr lang="en-GB" sz="3200" dirty="0">
                <a:solidFill>
                  <a:schemeClr val="bg1"/>
                </a:solidFill>
                <a:latin typeface="Arial" panose="020B0604020202020204" pitchFamily="34" charset="0"/>
                <a:cs typeface="Arial" panose="020B0604020202020204" pitchFamily="34" charset="0"/>
              </a:rPr>
              <a:t>equity, early intervention, and </a:t>
            </a:r>
          </a:p>
          <a:p>
            <a:pPr algn="just"/>
            <a:r>
              <a:rPr lang="en-GB" sz="3200" dirty="0">
                <a:solidFill>
                  <a:schemeClr val="bg1"/>
                </a:solidFill>
                <a:latin typeface="Arial" panose="020B0604020202020204" pitchFamily="34" charset="0"/>
                <a:cs typeface="Arial" panose="020B0604020202020204" pitchFamily="34" charset="0"/>
              </a:rPr>
              <a:t>rights-based practice underpins the </a:t>
            </a:r>
          </a:p>
          <a:p>
            <a:pPr algn="just"/>
            <a:r>
              <a:rPr lang="en-GB" sz="3200" dirty="0">
                <a:solidFill>
                  <a:schemeClr val="bg1"/>
                </a:solidFill>
                <a:latin typeface="Arial" panose="020B0604020202020204" pitchFamily="34" charset="0"/>
                <a:cs typeface="Arial" panose="020B0604020202020204" pitchFamily="34" charset="0"/>
              </a:rPr>
              <a:t>discussion.</a:t>
            </a:r>
          </a:p>
        </p:txBody>
      </p:sp>
      <p:sp>
        <p:nvSpPr>
          <p:cNvPr id="21" name="TextBox 20">
            <a:extLst>
              <a:ext uri="{FF2B5EF4-FFF2-40B4-BE49-F238E27FC236}">
                <a16:creationId xmlns:a16="http://schemas.microsoft.com/office/drawing/2014/main" id="{7908699B-C571-7F41-6E07-4D0648E18B71}"/>
              </a:ext>
            </a:extLst>
          </p:cNvPr>
          <p:cNvSpPr txBox="1"/>
          <p:nvPr/>
        </p:nvSpPr>
        <p:spPr>
          <a:xfrm>
            <a:off x="971724" y="6777487"/>
            <a:ext cx="8478519" cy="5016758"/>
          </a:xfrm>
          <a:prstGeom prst="rect">
            <a:avLst/>
          </a:prstGeom>
          <a:noFill/>
        </p:spPr>
        <p:txBody>
          <a:bodyPr wrap="square">
            <a:spAutoFit/>
          </a:bodyPr>
          <a:lstStyle/>
          <a:p>
            <a:pPr>
              <a:buNone/>
            </a:pPr>
            <a:r>
              <a:rPr lang="en-GB" sz="3200" dirty="0">
                <a:solidFill>
                  <a:schemeClr val="bg1"/>
                </a:solidFill>
                <a:latin typeface="Arial" panose="020B0604020202020204" pitchFamily="34" charset="0"/>
                <a:cs typeface="Arial" panose="020B0604020202020204" pitchFamily="34" charset="0"/>
              </a:rPr>
              <a:t>Additional Learning Needs (ALN) refers to children who need different or additional provision to access education compared to their peers (Welsh Government, 2018). One such need is Global Developmental Delay (GDD), a diagnosis given to children under five who show significant delay in at least two developmental areas, such as language, cognition, or motor skills (Alder Hey NHS Foundation Trust, 2023).</a:t>
            </a:r>
          </a:p>
        </p:txBody>
      </p:sp>
      <p:sp>
        <p:nvSpPr>
          <p:cNvPr id="40" name="TextBox 39">
            <a:extLst>
              <a:ext uri="{FF2B5EF4-FFF2-40B4-BE49-F238E27FC236}">
                <a16:creationId xmlns:a16="http://schemas.microsoft.com/office/drawing/2014/main" id="{B8F7A869-AD7A-0815-4069-F6A3239ACBBB}"/>
              </a:ext>
            </a:extLst>
          </p:cNvPr>
          <p:cNvSpPr txBox="1"/>
          <p:nvPr/>
        </p:nvSpPr>
        <p:spPr>
          <a:xfrm>
            <a:off x="80179" y="12728493"/>
            <a:ext cx="11636417" cy="1015663"/>
          </a:xfrm>
          <a:prstGeom prst="rect">
            <a:avLst/>
          </a:prstGeom>
          <a:noFill/>
        </p:spPr>
        <p:txBody>
          <a:bodyPr wrap="square">
            <a:spAutoFit/>
          </a:bodyPr>
          <a:lstStyle/>
          <a:p>
            <a:pPr algn="ctr"/>
            <a:r>
              <a:rPr lang="en-GB" sz="6000" b="1" u="sng" dirty="0">
                <a:solidFill>
                  <a:schemeClr val="bg1"/>
                </a:solidFill>
                <a:latin typeface="Arial" panose="020B0604020202020204" pitchFamily="34" charset="0"/>
                <a:cs typeface="Arial" panose="020B0604020202020204" pitchFamily="34" charset="0"/>
              </a:rPr>
              <a:t>Identification &amp; Diagnosis</a:t>
            </a:r>
          </a:p>
        </p:txBody>
      </p:sp>
      <p:sp>
        <p:nvSpPr>
          <p:cNvPr id="41" name="TextBox 40">
            <a:extLst>
              <a:ext uri="{FF2B5EF4-FFF2-40B4-BE49-F238E27FC236}">
                <a16:creationId xmlns:a16="http://schemas.microsoft.com/office/drawing/2014/main" id="{B408C511-F9E4-C4C3-1ACE-1DF02AF11AE3}"/>
              </a:ext>
            </a:extLst>
          </p:cNvPr>
          <p:cNvSpPr txBox="1"/>
          <p:nvPr/>
        </p:nvSpPr>
        <p:spPr>
          <a:xfrm>
            <a:off x="26368846" y="16912035"/>
            <a:ext cx="16221501" cy="10248960"/>
          </a:xfrm>
          <a:prstGeom prst="rect">
            <a:avLst/>
          </a:prstGeom>
          <a:noFill/>
        </p:spPr>
        <p:txBody>
          <a:bodyPr wrap="square">
            <a:spAutoFit/>
          </a:bodyPr>
          <a:lstStyle/>
          <a:p>
            <a:pPr>
              <a:buNone/>
            </a:pPr>
            <a:r>
              <a:rPr lang="en-GB" sz="3000" dirty="0">
                <a:solidFill>
                  <a:schemeClr val="bg2"/>
                </a:solidFill>
                <a:latin typeface="Arial" panose="020B0604020202020204" pitchFamily="34" charset="0"/>
                <a:cs typeface="Arial" panose="020B0604020202020204" pitchFamily="34" charset="0"/>
              </a:rPr>
              <a:t>				   The Portage approach is a home-visiting educational support model developed	to 					help children under five with additional needs, including GDD. It is used across the 				    UK to provide individualised, play-based learning rooted in the home environment 				  (Nutbrown, Clough and Atherton, 2013). Portage workers collaborate with families to 				create structured learning goals that focus on areas such as language, motor skills, 		  	  and cognitive development. This method strengthens the child’s learning environment by 		empowering parents with skills and knowledge, while promoting consistency between 			  home and educational settings. It supports inclusive practice by involving families directly in intervention and goal-setting, reinforcing the importance of partnership and early action (Welsh Government, 2021).</a:t>
            </a:r>
          </a:p>
          <a:p>
            <a:pPr>
              <a:buNone/>
            </a:pPr>
            <a:r>
              <a:rPr lang="en-GB" sz="3000" dirty="0">
                <a:solidFill>
                  <a:schemeClr val="bg2"/>
                </a:solidFill>
                <a:latin typeface="Arial" panose="020B0604020202020204" pitchFamily="34" charset="0"/>
                <a:cs typeface="Arial" panose="020B0604020202020204" pitchFamily="34" charset="0"/>
              </a:rPr>
              <a:t>However, the effectiveness of Portage can be limited by local authority capacity, availability of trained staff, and inconsistencies in delivery. Some families may also feel overwhelmed by home-based responsibilities, particularly if they lack wider support networks or are managing 	multiple needs (</a:t>
            </a:r>
            <a:r>
              <a:rPr lang="en-GB" sz="3000" dirty="0" err="1">
                <a:solidFill>
                  <a:schemeClr val="bg2"/>
                </a:solidFill>
                <a:latin typeface="Arial" panose="020B0604020202020204" pitchFamily="34" charset="0"/>
                <a:cs typeface="Arial" panose="020B0604020202020204" pitchFamily="34" charset="0"/>
              </a:rPr>
              <a:t>Snowling</a:t>
            </a:r>
            <a:r>
              <a:rPr lang="en-GB" sz="3000" dirty="0">
                <a:solidFill>
                  <a:schemeClr val="bg2"/>
                </a:solidFill>
                <a:latin typeface="Arial" panose="020B0604020202020204" pitchFamily="34" charset="0"/>
                <a:cs typeface="Arial" panose="020B0604020202020204" pitchFamily="34" charset="0"/>
              </a:rPr>
              <a:t>, 2013). Despite these challenges, Portage remains a valuable tool 	in early years practice when implemented as part of a wider rights-based, person-centred 	approach. It enables practitioners to scaffold learning, build parental confidence, and plan 	 	 differentiated activities that promote meaningful progress.</a:t>
            </a:r>
          </a:p>
          <a:p>
            <a:r>
              <a:rPr lang="en-GB" sz="3000" dirty="0">
                <a:solidFill>
                  <a:schemeClr val="bg2"/>
                </a:solidFill>
                <a:latin typeface="Arial" panose="020B0604020202020204" pitchFamily="34" charset="0"/>
                <a:cs typeface="Arial" panose="020B0604020202020204" pitchFamily="34" charset="0"/>
              </a:rPr>
              <a:t>	   In conclusion, Global Developmental Delay presents complex barriers to participation and 		  	  progress in early years. Timely identification, inclusive planning, and collaborative 						strategies like Portage can improve outcomes and support equity in access to learning. 				By focusing on strengths rather than deficits, early years practitioners can reduce 					barriers and promote a culture where every child has the opportunity to thrive.</a:t>
            </a:r>
          </a:p>
        </p:txBody>
      </p:sp>
      <p:sp>
        <p:nvSpPr>
          <p:cNvPr id="44" name="TextBox 43">
            <a:extLst>
              <a:ext uri="{FF2B5EF4-FFF2-40B4-BE49-F238E27FC236}">
                <a16:creationId xmlns:a16="http://schemas.microsoft.com/office/drawing/2014/main" id="{6BC5AF59-967A-A1DE-0065-EBC24C796FDD}"/>
              </a:ext>
            </a:extLst>
          </p:cNvPr>
          <p:cNvSpPr txBox="1"/>
          <p:nvPr/>
        </p:nvSpPr>
        <p:spPr>
          <a:xfrm>
            <a:off x="34514796" y="15699645"/>
            <a:ext cx="8288967" cy="1015663"/>
          </a:xfrm>
          <a:prstGeom prst="rect">
            <a:avLst/>
          </a:prstGeom>
          <a:noFill/>
        </p:spPr>
        <p:txBody>
          <a:bodyPr wrap="square">
            <a:spAutoFit/>
          </a:bodyPr>
          <a:lstStyle/>
          <a:p>
            <a:pPr algn="ctr"/>
            <a:r>
              <a:rPr lang="en-GB" sz="6000" b="1" u="sng" dirty="0">
                <a:solidFill>
                  <a:schemeClr val="bg1"/>
                </a:solidFill>
                <a:latin typeface="Arial" panose="020B0604020202020204" pitchFamily="34" charset="0"/>
                <a:cs typeface="Arial" panose="020B0604020202020204" pitchFamily="34" charset="0"/>
              </a:rPr>
              <a:t>Conclusion</a:t>
            </a:r>
          </a:p>
        </p:txBody>
      </p:sp>
      <p:sp>
        <p:nvSpPr>
          <p:cNvPr id="45" name="TextBox 44">
            <a:extLst>
              <a:ext uri="{FF2B5EF4-FFF2-40B4-BE49-F238E27FC236}">
                <a16:creationId xmlns:a16="http://schemas.microsoft.com/office/drawing/2014/main" id="{5C4F2695-7BD9-AB8A-5398-C49D7CED312D}"/>
              </a:ext>
            </a:extLst>
          </p:cNvPr>
          <p:cNvSpPr txBox="1"/>
          <p:nvPr/>
        </p:nvSpPr>
        <p:spPr>
          <a:xfrm>
            <a:off x="1147719" y="14051686"/>
            <a:ext cx="14685321" cy="13535308"/>
          </a:xfrm>
          <a:prstGeom prst="rect">
            <a:avLst/>
          </a:prstGeom>
          <a:noFill/>
        </p:spPr>
        <p:txBody>
          <a:bodyPr wrap="square">
            <a:spAutoFit/>
          </a:bodyPr>
          <a:lstStyle/>
          <a:p>
            <a:pPr>
              <a:lnSpc>
                <a:spcPct val="107000"/>
              </a:lnSpc>
              <a:spcAft>
                <a:spcPts val="800"/>
              </a:spcAft>
              <a:buNone/>
            </a:pPr>
            <a:r>
              <a:rPr lang="en-GB" sz="3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Global Developmental Delay (GDD) is typically diagnosed when a child 	    under five shows significant delay in at least two developmental areas, 	   including speech and language, cognition, motor skills, or personal/social development (</a:t>
            </a:r>
            <a:r>
              <a:rPr lang="en-GB" sz="3200" dirty="0">
                <a:solidFill>
                  <a:schemeClr val="bg1"/>
                </a:solidFill>
                <a:latin typeface="Arial" panose="020B0604020202020204" pitchFamily="34" charset="0"/>
                <a:cs typeface="Arial" panose="020B0604020202020204" pitchFamily="34" charset="0"/>
              </a:rPr>
              <a:t>Alder Hey NHS Foundation Trust, 2023</a:t>
            </a:r>
            <a:r>
              <a:rPr lang="en-GB" sz="3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 It is often used as           a temporary or </a:t>
            </a:r>
            <a:r>
              <a:rPr lang="en-GB" sz="3200" kern="100" dirty="0">
                <a:solidFill>
                  <a:schemeClr val="bg1"/>
                </a:solidFill>
                <a:latin typeface="Arial" panose="020B0604020202020204" pitchFamily="34" charset="0"/>
                <a:ea typeface="Aptos" panose="020B0004020202020204" pitchFamily="34" charset="0"/>
                <a:cs typeface="Arial" panose="020B0604020202020204" pitchFamily="34" charset="0"/>
              </a:rPr>
              <a:t>‘</a:t>
            </a:r>
            <a:r>
              <a:rPr lang="en-GB" sz="3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holding’ diagnosis until a more specific condition, such as      autism or intellectual disability, can be confirmed.</a:t>
            </a:r>
          </a:p>
          <a:p>
            <a:pPr>
              <a:lnSpc>
                <a:spcPct val="107000"/>
              </a:lnSpc>
              <a:spcAft>
                <a:spcPts val="800"/>
              </a:spcAft>
              <a:buNone/>
            </a:pPr>
            <a:r>
              <a:rPr lang="en-GB" sz="3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Identification begins with early observations. Parents and early years  practitioners are often the first to notice developmental concerns. Screening   tools like the Ages and Stages Questionnaire (ASQ) or </a:t>
            </a:r>
            <a:r>
              <a:rPr lang="en-GB" sz="3200" kern="100" dirty="0" err="1">
                <a:solidFill>
                  <a:schemeClr val="bg1"/>
                </a:solidFill>
                <a:effectLst/>
                <a:latin typeface="Arial" panose="020B0604020202020204" pitchFamily="34" charset="0"/>
                <a:ea typeface="Aptos" panose="020B0004020202020204" pitchFamily="34" charset="0"/>
                <a:cs typeface="Arial" panose="020B0604020202020204" pitchFamily="34" charset="0"/>
              </a:rPr>
              <a:t>WellComm</a:t>
            </a:r>
            <a:r>
              <a:rPr lang="en-GB" sz="3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 are   commonly used to assess milestones. If delays are significant, referrals are  made to health professionals such as paediatricians, speech and language therapists, and educational psychologists, who contribute to a multi-agency assessment process. This approach aligns with the ALN Code for Wales (Welsh Government, 2021), which emphasises early identification and collaborative, person-centred support through Individual Development Plans (IDPs).</a:t>
            </a:r>
          </a:p>
          <a:p>
            <a:pPr>
              <a:lnSpc>
                <a:spcPct val="107000"/>
              </a:lnSpc>
              <a:spcAft>
                <a:spcPts val="800"/>
              </a:spcAft>
              <a:buNone/>
            </a:pPr>
            <a:r>
              <a:rPr lang="en-GB" sz="3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However, inconsistencies in local referral pathways, delays in specialist assessments, and limited-service availability can all act as barriers to timely diagnosis (Department for Education and Department of Health, 2015). Some children may be under-diagnosed due to service gaps, while others may be over-diagnosed due to pressure from concerned families or over-reliance on developmental screening tools.</a:t>
            </a:r>
          </a:p>
          <a:p>
            <a:pPr>
              <a:lnSpc>
                <a:spcPct val="107000"/>
              </a:lnSpc>
              <a:spcAft>
                <a:spcPts val="800"/>
              </a:spcAft>
            </a:pPr>
            <a:r>
              <a:rPr lang="en-GB" sz="3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Early diagnosis is essential to ensure children can access targeted support    and avoid further disadvantage. Accurate assessment requires partnership    with families, professional judgment, and child-centred planning to ensure developmental needs are fully understood and addressed.</a:t>
            </a:r>
          </a:p>
        </p:txBody>
      </p:sp>
      <p:sp>
        <p:nvSpPr>
          <p:cNvPr id="46" name="TextBox 45">
            <a:extLst>
              <a:ext uri="{FF2B5EF4-FFF2-40B4-BE49-F238E27FC236}">
                <a16:creationId xmlns:a16="http://schemas.microsoft.com/office/drawing/2014/main" id="{6EB60E7F-7543-14BF-C72C-4C408C6965AC}"/>
              </a:ext>
            </a:extLst>
          </p:cNvPr>
          <p:cNvSpPr txBox="1"/>
          <p:nvPr/>
        </p:nvSpPr>
        <p:spPr>
          <a:xfrm>
            <a:off x="16205620" y="23397966"/>
            <a:ext cx="10073640" cy="4752904"/>
          </a:xfrm>
          <a:prstGeom prst="rect">
            <a:avLst/>
          </a:prstGeom>
          <a:noFill/>
        </p:spPr>
        <p:txBody>
          <a:bodyPr wrap="square">
            <a:spAutoFit/>
          </a:bodyPr>
          <a:lstStyle/>
          <a:p>
            <a:pPr marL="342900" lvl="0" indent="-342900" algn="ctr">
              <a:lnSpc>
                <a:spcPct val="107000"/>
              </a:lnSpc>
              <a:spcAft>
                <a:spcPts val="800"/>
              </a:spcAft>
              <a:buSzPts val="1000"/>
              <a:buFont typeface="Symbol" panose="05050102010706020507" pitchFamily="18" charset="2"/>
              <a:buChar char=""/>
              <a:tabLst>
                <a:tab pos="457200" algn="l"/>
              </a:tabLst>
            </a:pPr>
            <a:r>
              <a:rPr lang="en-GB" sz="2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Early identification of GDD enables access to support before learning gaps widen.</a:t>
            </a:r>
          </a:p>
          <a:p>
            <a:pPr marL="342900" lvl="0" indent="-342900" algn="ctr">
              <a:lnSpc>
                <a:spcPct val="107000"/>
              </a:lnSpc>
              <a:spcAft>
                <a:spcPts val="800"/>
              </a:spcAft>
              <a:buSzPts val="1000"/>
              <a:buFont typeface="Symbol" panose="05050102010706020507" pitchFamily="18" charset="2"/>
              <a:buChar char=""/>
              <a:tabLst>
                <a:tab pos="457200" algn="l"/>
              </a:tabLst>
            </a:pPr>
            <a:r>
              <a:rPr lang="en-GB" sz="2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Both cognitive and </a:t>
            </a:r>
            <a:r>
              <a:rPr lang="en-GB" sz="26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attitudinal barriers</a:t>
            </a:r>
            <a:r>
              <a:rPr lang="en-GB" sz="2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 must be addressed to ensure genuine inclusion.</a:t>
            </a:r>
          </a:p>
          <a:p>
            <a:pPr marL="342900" lvl="0" indent="-342900" algn="ctr">
              <a:lnSpc>
                <a:spcPct val="107000"/>
              </a:lnSpc>
              <a:spcAft>
                <a:spcPts val="800"/>
              </a:spcAft>
              <a:buSzPts val="1000"/>
              <a:buFont typeface="Symbol" panose="05050102010706020507" pitchFamily="18" charset="2"/>
              <a:buChar char=""/>
              <a:tabLst>
                <a:tab pos="457200" algn="l"/>
              </a:tabLst>
            </a:pPr>
            <a:r>
              <a:rPr lang="en-GB" sz="2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Portage empowers families, strengthens home-school links, and promotes consistent learning routines.</a:t>
            </a:r>
          </a:p>
          <a:p>
            <a:pPr marL="342900" lvl="0" indent="-342900" algn="ctr">
              <a:lnSpc>
                <a:spcPct val="107000"/>
              </a:lnSpc>
              <a:spcAft>
                <a:spcPts val="800"/>
              </a:spcAft>
              <a:buSzPts val="1000"/>
              <a:buFont typeface="Symbol" panose="05050102010706020507" pitchFamily="18" charset="2"/>
              <a:buChar char=""/>
              <a:tabLst>
                <a:tab pos="457200" algn="l"/>
              </a:tabLst>
            </a:pPr>
            <a:r>
              <a:rPr lang="en-GB" sz="2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Practitioners should apply </a:t>
            </a:r>
            <a:r>
              <a:rPr lang="en-GB" sz="26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reflective, strength-based approaches</a:t>
            </a:r>
            <a:r>
              <a:rPr lang="en-GB" sz="2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 and adapt provision to individual needs.</a:t>
            </a:r>
          </a:p>
          <a:p>
            <a:pPr marL="342900" lvl="0" indent="-342900" algn="ctr">
              <a:lnSpc>
                <a:spcPct val="107000"/>
              </a:lnSpc>
              <a:spcAft>
                <a:spcPts val="800"/>
              </a:spcAft>
              <a:buSzPts val="1000"/>
              <a:buFont typeface="Symbol" panose="05050102010706020507" pitchFamily="18" charset="2"/>
              <a:buChar char=""/>
              <a:tabLst>
                <a:tab pos="457200" algn="l"/>
              </a:tabLst>
            </a:pPr>
            <a:r>
              <a:rPr lang="en-GB" sz="2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Collaboration with parents and external professionals is essential for person-centred planning.</a:t>
            </a:r>
          </a:p>
        </p:txBody>
      </p:sp>
      <p:sp>
        <p:nvSpPr>
          <p:cNvPr id="47" name="TextBox 46">
            <a:extLst>
              <a:ext uri="{FF2B5EF4-FFF2-40B4-BE49-F238E27FC236}">
                <a16:creationId xmlns:a16="http://schemas.microsoft.com/office/drawing/2014/main" id="{97006C89-F517-2533-7373-51FE972F978E}"/>
              </a:ext>
            </a:extLst>
          </p:cNvPr>
          <p:cNvSpPr txBox="1"/>
          <p:nvPr/>
        </p:nvSpPr>
        <p:spPr>
          <a:xfrm>
            <a:off x="15583672" y="12314910"/>
            <a:ext cx="11636417" cy="6740307"/>
          </a:xfrm>
          <a:prstGeom prst="rect">
            <a:avLst/>
          </a:prstGeom>
          <a:noFill/>
        </p:spPr>
        <p:txBody>
          <a:bodyPr wrap="square">
            <a:spAutoFit/>
          </a:bodyPr>
          <a:lstStyle/>
          <a:p>
            <a:pPr algn="ctr"/>
            <a:r>
              <a:rPr lang="en-GB" sz="7200" b="1" dirty="0">
                <a:latin typeface="Arial" panose="020B0604020202020204" pitchFamily="34" charset="0"/>
                <a:cs typeface="Arial" panose="020B0604020202020204" pitchFamily="34" charset="0"/>
              </a:rPr>
              <a:t>“Inclusion is a process of identifying, understanding and breaking down barriers to participation and belonging.”</a:t>
            </a:r>
          </a:p>
        </p:txBody>
      </p:sp>
      <p:sp>
        <p:nvSpPr>
          <p:cNvPr id="48" name="TextBox 47">
            <a:extLst>
              <a:ext uri="{FF2B5EF4-FFF2-40B4-BE49-F238E27FC236}">
                <a16:creationId xmlns:a16="http://schemas.microsoft.com/office/drawing/2014/main" id="{041E0E1D-7CB9-42F9-DF0F-C8EE1E5B7E47}"/>
              </a:ext>
            </a:extLst>
          </p:cNvPr>
          <p:cNvSpPr txBox="1"/>
          <p:nvPr/>
        </p:nvSpPr>
        <p:spPr>
          <a:xfrm>
            <a:off x="16632281" y="19407227"/>
            <a:ext cx="9539204" cy="584775"/>
          </a:xfrm>
          <a:prstGeom prst="rect">
            <a:avLst/>
          </a:prstGeom>
          <a:noFill/>
        </p:spPr>
        <p:txBody>
          <a:bodyPr wrap="square">
            <a:spAutoFit/>
          </a:bodyPr>
          <a:lstStyle/>
          <a:p>
            <a:pPr algn="ctr"/>
            <a:r>
              <a:rPr lang="en-GB" sz="3200" dirty="0">
                <a:latin typeface="Arial" panose="020B0604020202020204" pitchFamily="34" charset="0"/>
                <a:cs typeface="Arial" panose="020B0604020202020204" pitchFamily="34" charset="0"/>
              </a:rPr>
              <a:t>- Department for Education and Skills (DfES), 2001</a:t>
            </a:r>
          </a:p>
        </p:txBody>
      </p:sp>
      <p:sp>
        <p:nvSpPr>
          <p:cNvPr id="49" name="TextBox 48">
            <a:extLst>
              <a:ext uri="{FF2B5EF4-FFF2-40B4-BE49-F238E27FC236}">
                <a16:creationId xmlns:a16="http://schemas.microsoft.com/office/drawing/2014/main" id="{966EABFF-B75C-A392-4884-4EF03D31AA08}"/>
              </a:ext>
            </a:extLst>
          </p:cNvPr>
          <p:cNvSpPr txBox="1"/>
          <p:nvPr/>
        </p:nvSpPr>
        <p:spPr>
          <a:xfrm>
            <a:off x="35952545" y="28849145"/>
            <a:ext cx="6628012" cy="769441"/>
          </a:xfrm>
          <a:prstGeom prst="rect">
            <a:avLst/>
          </a:prstGeom>
          <a:noFill/>
        </p:spPr>
        <p:txBody>
          <a:bodyPr wrap="square">
            <a:spAutoFit/>
          </a:bodyPr>
          <a:lstStyle/>
          <a:p>
            <a:pPr algn="ctr"/>
            <a:r>
              <a:rPr lang="en-GB" sz="4400" i="1" dirty="0">
                <a:solidFill>
                  <a:schemeClr val="bg1"/>
                </a:solidFill>
                <a:latin typeface="Arial" panose="020B0604020202020204" pitchFamily="34" charset="0"/>
                <a:ea typeface="Lato" panose="020F0502020204030203" pitchFamily="34" charset="0"/>
                <a:cs typeface="Arial" panose="020B0604020202020204" pitchFamily="34" charset="0"/>
              </a:rPr>
              <a:t>Word Count: 960 words</a:t>
            </a:r>
          </a:p>
        </p:txBody>
      </p:sp>
    </p:spTree>
    <p:extLst>
      <p:ext uri="{BB962C8B-B14F-4D97-AF65-F5344CB8AC3E}">
        <p14:creationId xmlns:p14="http://schemas.microsoft.com/office/powerpoint/2010/main" val="1487200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3B98A4-3691-06A1-7CF2-4846E2C6D207}"/>
            </a:ext>
          </a:extLst>
        </p:cNvPr>
        <p:cNvGrpSpPr/>
        <p:nvPr/>
      </p:nvGrpSpPr>
      <p:grpSpPr>
        <a:xfrm>
          <a:off x="0" y="0"/>
          <a:ext cx="0" cy="0"/>
          <a:chOff x="0" y="0"/>
          <a:chExt cx="0" cy="0"/>
        </a:xfrm>
      </p:grpSpPr>
      <p:sp>
        <p:nvSpPr>
          <p:cNvPr id="127" name="TextBox 126">
            <a:extLst>
              <a:ext uri="{FF2B5EF4-FFF2-40B4-BE49-F238E27FC236}">
                <a16:creationId xmlns:a16="http://schemas.microsoft.com/office/drawing/2014/main" id="{6E9D08D1-9B1C-BFB7-616F-F51789501A7B}"/>
              </a:ext>
            </a:extLst>
          </p:cNvPr>
          <p:cNvSpPr txBox="1"/>
          <p:nvPr/>
        </p:nvSpPr>
        <p:spPr>
          <a:xfrm>
            <a:off x="0" y="5289584"/>
            <a:ext cx="8288967" cy="1200329"/>
          </a:xfrm>
          <a:prstGeom prst="rect">
            <a:avLst/>
          </a:prstGeom>
          <a:noFill/>
        </p:spPr>
        <p:txBody>
          <a:bodyPr wrap="square">
            <a:spAutoFit/>
          </a:bodyPr>
          <a:lstStyle/>
          <a:p>
            <a:pPr algn="ctr"/>
            <a:r>
              <a:rPr lang="en-GB" sz="7200" b="1" u="sng" dirty="0">
                <a:latin typeface="Arial" panose="020B0604020202020204" pitchFamily="34" charset="0"/>
                <a:cs typeface="Arial" panose="020B0604020202020204" pitchFamily="34" charset="0"/>
              </a:rPr>
              <a:t>Reference List</a:t>
            </a:r>
          </a:p>
        </p:txBody>
      </p:sp>
      <p:sp>
        <p:nvSpPr>
          <p:cNvPr id="4" name="Rectangle 3">
            <a:extLst>
              <a:ext uri="{FF2B5EF4-FFF2-40B4-BE49-F238E27FC236}">
                <a16:creationId xmlns:a16="http://schemas.microsoft.com/office/drawing/2014/main" id="{A1B508B8-DF30-CF69-9C9A-37EBC2B5866D}"/>
              </a:ext>
            </a:extLst>
          </p:cNvPr>
          <p:cNvSpPr/>
          <p:nvPr/>
        </p:nvSpPr>
        <p:spPr>
          <a:xfrm>
            <a:off x="-24145" y="0"/>
            <a:ext cx="42827907" cy="4936121"/>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3FF1EF26-4E6A-D0FA-0AAD-2A12933559FB}"/>
              </a:ext>
            </a:extLst>
          </p:cNvPr>
          <p:cNvSpPr txBox="1"/>
          <p:nvPr/>
        </p:nvSpPr>
        <p:spPr>
          <a:xfrm>
            <a:off x="-546497" y="3636329"/>
            <a:ext cx="25223077" cy="769441"/>
          </a:xfrm>
          <a:prstGeom prst="rect">
            <a:avLst/>
          </a:prstGeom>
          <a:noFill/>
        </p:spPr>
        <p:txBody>
          <a:bodyPr wrap="square">
            <a:spAutoFit/>
          </a:bodyPr>
          <a:lstStyle/>
          <a:p>
            <a:pPr algn="ctr"/>
            <a:r>
              <a:rPr lang="en-GB" sz="4400" i="1" dirty="0">
                <a:solidFill>
                  <a:schemeClr val="bg1"/>
                </a:solidFill>
                <a:latin typeface="Arial" panose="020B0604020202020204" pitchFamily="34" charset="0"/>
                <a:ea typeface="Lato" panose="020F0502020204030203" pitchFamily="34" charset="0"/>
                <a:cs typeface="Arial" panose="020B0604020202020204" pitchFamily="34" charset="0"/>
              </a:rPr>
              <a:t>A critical exploration of identification, learning barriers, and inclusive early years strategies</a:t>
            </a:r>
          </a:p>
        </p:txBody>
      </p:sp>
      <p:sp>
        <p:nvSpPr>
          <p:cNvPr id="7" name="TextBox 6">
            <a:extLst>
              <a:ext uri="{FF2B5EF4-FFF2-40B4-BE49-F238E27FC236}">
                <a16:creationId xmlns:a16="http://schemas.microsoft.com/office/drawing/2014/main" id="{48F460F5-DF9D-EA7C-4983-DE16094EC677}"/>
              </a:ext>
            </a:extLst>
          </p:cNvPr>
          <p:cNvSpPr txBox="1"/>
          <p:nvPr/>
        </p:nvSpPr>
        <p:spPr>
          <a:xfrm>
            <a:off x="535784" y="235878"/>
            <a:ext cx="19723342" cy="3046988"/>
          </a:xfrm>
          <a:prstGeom prst="rect">
            <a:avLst/>
          </a:prstGeom>
          <a:noFill/>
        </p:spPr>
        <p:txBody>
          <a:bodyPr wrap="square">
            <a:spAutoFit/>
          </a:bodyPr>
          <a:lstStyle/>
          <a:p>
            <a:pPr marL="0" marR="0" lvl="0" indent="0" algn="dist" defTabSz="914400" eaLnBrk="1" fontAlgn="auto" latinLnBrk="0" hangingPunct="1">
              <a:lnSpc>
                <a:spcPct val="100000"/>
              </a:lnSpc>
              <a:spcBef>
                <a:spcPts val="0"/>
              </a:spcBef>
              <a:spcAft>
                <a:spcPts val="0"/>
              </a:spcAft>
              <a:buClrTx/>
              <a:buSzTx/>
              <a:buFontTx/>
              <a:buNone/>
              <a:tabLst/>
              <a:defRPr/>
            </a:pPr>
            <a:r>
              <a:rPr lang="en-GB" sz="9600" b="1" u="sng" kern="0" spc="2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Supporting Children with Global Developmental Delay (GDD)</a:t>
            </a:r>
            <a:endParaRPr kumimoji="0" lang="en-GB" sz="9600" b="1" i="0" u="sng" strike="noStrike" kern="0" cap="none" spc="200" normalizeH="0" noProof="0" dirty="0">
              <a:ln>
                <a:noFill/>
              </a:ln>
              <a:solidFill>
                <a:schemeClr val="bg1"/>
              </a:solidFill>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EC2FA20D-2DF3-48CB-3084-0D34231D47BF}"/>
              </a:ext>
            </a:extLst>
          </p:cNvPr>
          <p:cNvSpPr/>
          <p:nvPr/>
        </p:nvSpPr>
        <p:spPr>
          <a:xfrm>
            <a:off x="-24146" y="28192519"/>
            <a:ext cx="42827907" cy="2082694"/>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29E66C7-C34D-9E43-33AC-9EC59C66A367}"/>
              </a:ext>
            </a:extLst>
          </p:cNvPr>
          <p:cNvSpPr txBox="1"/>
          <p:nvPr/>
        </p:nvSpPr>
        <p:spPr>
          <a:xfrm>
            <a:off x="33184217" y="1175398"/>
            <a:ext cx="8907844" cy="2585323"/>
          </a:xfrm>
          <a:prstGeom prst="rect">
            <a:avLst/>
          </a:prstGeom>
          <a:noFill/>
        </p:spPr>
        <p:txBody>
          <a:bodyPr wrap="square">
            <a:spAutoFit/>
          </a:bodyPr>
          <a:lstStyle/>
          <a:p>
            <a:pPr algn="ctr"/>
            <a:r>
              <a:rPr lang="en-GB" sz="5400" i="1" dirty="0">
                <a:solidFill>
                  <a:schemeClr val="bg1"/>
                </a:solidFill>
                <a:latin typeface="Arial" panose="020B0604020202020204" pitchFamily="34" charset="0"/>
                <a:ea typeface="Lato" panose="020F0502020204030203" pitchFamily="34" charset="0"/>
                <a:cs typeface="Arial" panose="020B0604020202020204" pitchFamily="34" charset="0"/>
              </a:rPr>
              <a:t>ECEY6006 – Supporting Children with Additional Learning Needs</a:t>
            </a:r>
          </a:p>
        </p:txBody>
      </p:sp>
      <p:sp>
        <p:nvSpPr>
          <p:cNvPr id="3" name="TextBox 2">
            <a:extLst>
              <a:ext uri="{FF2B5EF4-FFF2-40B4-BE49-F238E27FC236}">
                <a16:creationId xmlns:a16="http://schemas.microsoft.com/office/drawing/2014/main" id="{0349BD2E-EFAC-CE1B-77A6-FBB7B776B2F0}"/>
              </a:ext>
            </a:extLst>
          </p:cNvPr>
          <p:cNvSpPr txBox="1"/>
          <p:nvPr/>
        </p:nvSpPr>
        <p:spPr>
          <a:xfrm>
            <a:off x="971724" y="28510591"/>
            <a:ext cx="4645977" cy="1446550"/>
          </a:xfrm>
          <a:prstGeom prst="rect">
            <a:avLst/>
          </a:prstGeom>
          <a:noFill/>
        </p:spPr>
        <p:txBody>
          <a:bodyPr wrap="square">
            <a:spAutoFit/>
          </a:bodyPr>
          <a:lstStyle/>
          <a:p>
            <a:pPr algn="ctr"/>
            <a:r>
              <a:rPr lang="en-GB" sz="4400" i="1" dirty="0">
                <a:solidFill>
                  <a:schemeClr val="bg1"/>
                </a:solidFill>
                <a:latin typeface="Arial" panose="020B0604020202020204" pitchFamily="34" charset="0"/>
                <a:ea typeface="Lato" panose="020F0502020204030203" pitchFamily="34" charset="0"/>
                <a:cs typeface="Arial" panose="020B0604020202020204" pitchFamily="34" charset="0"/>
              </a:rPr>
              <a:t>Carys Hughes 2314177</a:t>
            </a:r>
          </a:p>
        </p:txBody>
      </p:sp>
      <p:sp>
        <p:nvSpPr>
          <p:cNvPr id="49" name="TextBox 48">
            <a:extLst>
              <a:ext uri="{FF2B5EF4-FFF2-40B4-BE49-F238E27FC236}">
                <a16:creationId xmlns:a16="http://schemas.microsoft.com/office/drawing/2014/main" id="{14F55C07-DBF7-C692-806E-D60A214B3E76}"/>
              </a:ext>
            </a:extLst>
          </p:cNvPr>
          <p:cNvSpPr txBox="1"/>
          <p:nvPr/>
        </p:nvSpPr>
        <p:spPr>
          <a:xfrm>
            <a:off x="35952545" y="28849145"/>
            <a:ext cx="6628012" cy="769441"/>
          </a:xfrm>
          <a:prstGeom prst="rect">
            <a:avLst/>
          </a:prstGeom>
          <a:noFill/>
        </p:spPr>
        <p:txBody>
          <a:bodyPr wrap="square">
            <a:spAutoFit/>
          </a:bodyPr>
          <a:lstStyle/>
          <a:p>
            <a:pPr algn="ctr"/>
            <a:r>
              <a:rPr lang="en-GB" sz="4400" i="1" dirty="0">
                <a:solidFill>
                  <a:schemeClr val="bg1"/>
                </a:solidFill>
                <a:latin typeface="Arial" panose="020B0604020202020204" pitchFamily="34" charset="0"/>
                <a:ea typeface="Lato" panose="020F0502020204030203" pitchFamily="34" charset="0"/>
                <a:cs typeface="Arial" panose="020B0604020202020204" pitchFamily="34" charset="0"/>
              </a:rPr>
              <a:t>Word Count: 960 words</a:t>
            </a:r>
          </a:p>
        </p:txBody>
      </p:sp>
      <p:sp>
        <p:nvSpPr>
          <p:cNvPr id="5" name="TextBox 4">
            <a:extLst>
              <a:ext uri="{FF2B5EF4-FFF2-40B4-BE49-F238E27FC236}">
                <a16:creationId xmlns:a16="http://schemas.microsoft.com/office/drawing/2014/main" id="{42A8AC2F-993E-1313-6EFC-9D5DD90429EE}"/>
              </a:ext>
            </a:extLst>
          </p:cNvPr>
          <p:cNvSpPr txBox="1"/>
          <p:nvPr/>
        </p:nvSpPr>
        <p:spPr>
          <a:xfrm>
            <a:off x="971724" y="7191916"/>
            <a:ext cx="41120337" cy="21328916"/>
          </a:xfrm>
          <a:prstGeom prst="rect">
            <a:avLst/>
          </a:prstGeom>
          <a:noFill/>
        </p:spPr>
        <p:txBody>
          <a:bodyPr wrap="square" rtlCol="0">
            <a:spAutoFit/>
          </a:bodyPr>
          <a:lstStyle/>
          <a:p>
            <a:pPr>
              <a:buNone/>
            </a:pPr>
            <a:r>
              <a:rPr lang="en-GB" sz="6000" dirty="0">
                <a:latin typeface="Arial" panose="020B0604020202020204" pitchFamily="34" charset="0"/>
                <a:cs typeface="Arial" panose="020B0604020202020204" pitchFamily="34" charset="0"/>
              </a:rPr>
              <a:t>Ainscow, M., Booth, T. and Dyson, A. (2006) </a:t>
            </a:r>
            <a:r>
              <a:rPr lang="en-GB" sz="6000" i="1" dirty="0">
                <a:latin typeface="Arial" panose="020B0604020202020204" pitchFamily="34" charset="0"/>
                <a:cs typeface="Arial" panose="020B0604020202020204" pitchFamily="34" charset="0"/>
              </a:rPr>
              <a:t>Improving schools, developing inclusion</a:t>
            </a:r>
            <a:r>
              <a:rPr lang="en-GB" sz="6000" dirty="0">
                <a:latin typeface="Arial" panose="020B0604020202020204" pitchFamily="34" charset="0"/>
                <a:cs typeface="Arial" panose="020B0604020202020204" pitchFamily="34" charset="0"/>
              </a:rPr>
              <a:t>. London: Routledge.</a:t>
            </a:r>
          </a:p>
          <a:p>
            <a:pPr>
              <a:buNone/>
            </a:pPr>
            <a:endParaRPr lang="en-GB" sz="6000" dirty="0">
              <a:latin typeface="Arial" panose="020B0604020202020204" pitchFamily="34" charset="0"/>
              <a:cs typeface="Arial" panose="020B0604020202020204" pitchFamily="34" charset="0"/>
            </a:endParaRPr>
          </a:p>
          <a:p>
            <a:pPr>
              <a:buNone/>
            </a:pPr>
            <a:r>
              <a:rPr lang="en-GB" sz="6000" dirty="0">
                <a:latin typeface="Arial" panose="020B0604020202020204" pitchFamily="34" charset="0"/>
                <a:cs typeface="Arial" panose="020B0604020202020204" pitchFamily="34" charset="0"/>
              </a:rPr>
              <a:t>Alder Hey NHS Foundation Trust (2023) </a:t>
            </a:r>
            <a:r>
              <a:rPr lang="en-GB" sz="6000" i="1" dirty="0">
                <a:latin typeface="Arial" panose="020B0604020202020204" pitchFamily="34" charset="0"/>
                <a:cs typeface="Arial" panose="020B0604020202020204" pitchFamily="34" charset="0"/>
              </a:rPr>
              <a:t>Global Developmental Delay (GDD): Patient Information Leaflet</a:t>
            </a:r>
            <a:r>
              <a:rPr lang="en-GB" sz="6000" dirty="0">
                <a:latin typeface="Arial" panose="020B0604020202020204" pitchFamily="34" charset="0"/>
                <a:cs typeface="Arial" panose="020B0604020202020204" pitchFamily="34" charset="0"/>
              </a:rPr>
              <a:t>. [online] Available at: </a:t>
            </a:r>
            <a:r>
              <a:rPr lang="en-GB" sz="6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https://www.alderhey.nhs.uk/conditions/patient-information-leaflets/global-developmental-delay-gdd/</a:t>
            </a:r>
            <a:r>
              <a:rPr lang="en-GB" sz="6000" dirty="0">
                <a:latin typeface="Arial" panose="020B0604020202020204" pitchFamily="34" charset="0"/>
                <a:cs typeface="Arial" panose="020B0604020202020204" pitchFamily="34" charset="0"/>
              </a:rPr>
              <a:t> [Accessed 8 May 2025].</a:t>
            </a:r>
          </a:p>
          <a:p>
            <a:pPr>
              <a:buNone/>
            </a:pPr>
            <a:endParaRPr lang="en-GB" sz="6000" dirty="0">
              <a:latin typeface="Arial" panose="020B0604020202020204" pitchFamily="34" charset="0"/>
              <a:cs typeface="Arial" panose="020B0604020202020204" pitchFamily="34" charset="0"/>
            </a:endParaRPr>
          </a:p>
          <a:p>
            <a:pPr>
              <a:buNone/>
            </a:pPr>
            <a:r>
              <a:rPr lang="en-GB" sz="6000" dirty="0">
                <a:latin typeface="Arial" panose="020B0604020202020204" pitchFamily="34" charset="0"/>
                <a:cs typeface="Arial" panose="020B0604020202020204" pitchFamily="34" charset="0"/>
              </a:rPr>
              <a:t>Department for Education and Department of Health (2015) </a:t>
            </a:r>
            <a:r>
              <a:rPr lang="en-GB" sz="6000" i="1" dirty="0">
                <a:latin typeface="Arial" panose="020B0604020202020204" pitchFamily="34" charset="0"/>
                <a:cs typeface="Arial" panose="020B0604020202020204" pitchFamily="34" charset="0"/>
              </a:rPr>
              <a:t>Special educational needs and disability code of practice: 0 to 25 years</a:t>
            </a:r>
            <a:r>
              <a:rPr lang="en-GB" sz="6000" dirty="0">
                <a:latin typeface="Arial" panose="020B0604020202020204" pitchFamily="34" charset="0"/>
                <a:cs typeface="Arial" panose="020B0604020202020204" pitchFamily="34" charset="0"/>
              </a:rPr>
              <a:t>. [online] London: DfE. Available at: https://www.gov.uk/government/publications/send-code-of-practice-0-to-25 [Accessed 8 May 2025].</a:t>
            </a:r>
          </a:p>
          <a:p>
            <a:pPr>
              <a:buNone/>
            </a:pPr>
            <a:endParaRPr lang="en-GB" sz="6000" dirty="0">
              <a:latin typeface="Arial" panose="020B0604020202020204" pitchFamily="34" charset="0"/>
              <a:cs typeface="Arial" panose="020B0604020202020204" pitchFamily="34" charset="0"/>
            </a:endParaRPr>
          </a:p>
          <a:p>
            <a:pPr>
              <a:buNone/>
            </a:pPr>
            <a:r>
              <a:rPr lang="en-GB" sz="6000" dirty="0">
                <a:latin typeface="Arial" panose="020B0604020202020204" pitchFamily="34" charset="0"/>
                <a:cs typeface="Arial" panose="020B0604020202020204" pitchFamily="34" charset="0"/>
              </a:rPr>
              <a:t>Department for Education and Skills (DfES) (2001) </a:t>
            </a:r>
            <a:r>
              <a:rPr lang="en-GB" sz="6000" i="1" dirty="0">
                <a:latin typeface="Arial" panose="020B0604020202020204" pitchFamily="34" charset="0"/>
                <a:cs typeface="Arial" panose="020B0604020202020204" pitchFamily="34" charset="0"/>
              </a:rPr>
              <a:t>Inclusive Schooling: Children with Special Educational Needs</a:t>
            </a:r>
            <a:r>
              <a:rPr lang="en-GB" sz="6000" dirty="0">
                <a:latin typeface="Arial" panose="020B0604020202020204" pitchFamily="34" charset="0"/>
                <a:cs typeface="Arial" panose="020B0604020202020204" pitchFamily="34" charset="0"/>
              </a:rPr>
              <a:t>. [online] London: DfES. Available at: </a:t>
            </a:r>
            <a:r>
              <a:rPr lang="en-GB" sz="60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http://dera.ioe.ac.uk/id/eprint/4552/1/DfES-0774-2001.pdf</a:t>
            </a:r>
            <a:r>
              <a:rPr lang="en-GB" sz="6000" dirty="0">
                <a:latin typeface="Arial" panose="020B0604020202020204" pitchFamily="34" charset="0"/>
                <a:cs typeface="Arial" panose="020B0604020202020204" pitchFamily="34" charset="0"/>
              </a:rPr>
              <a:t> [Accessed 8 May 2025].</a:t>
            </a:r>
          </a:p>
          <a:p>
            <a:pPr>
              <a:buNone/>
            </a:pPr>
            <a:endParaRPr lang="en-GB" sz="6000" dirty="0">
              <a:latin typeface="Arial" panose="020B0604020202020204" pitchFamily="34" charset="0"/>
              <a:cs typeface="Arial" panose="020B0604020202020204" pitchFamily="34" charset="0"/>
            </a:endParaRPr>
          </a:p>
          <a:p>
            <a:pPr>
              <a:buNone/>
            </a:pPr>
            <a:r>
              <a:rPr lang="en-GB" sz="6000" dirty="0">
                <a:latin typeface="Arial" panose="020B0604020202020204" pitchFamily="34" charset="0"/>
                <a:cs typeface="Arial" panose="020B0604020202020204" pitchFamily="34" charset="0"/>
              </a:rPr>
              <a:t>Nutbrown, C., Clough, P. and Atherton, F. (2013) </a:t>
            </a:r>
            <a:r>
              <a:rPr lang="en-GB" sz="6000" i="1" dirty="0">
                <a:latin typeface="Arial" panose="020B0604020202020204" pitchFamily="34" charset="0"/>
                <a:cs typeface="Arial" panose="020B0604020202020204" pitchFamily="34" charset="0"/>
              </a:rPr>
              <a:t>Inclusion in the Early Years</a:t>
            </a:r>
            <a:r>
              <a:rPr lang="en-GB" sz="6000" dirty="0">
                <a:latin typeface="Arial" panose="020B0604020202020204" pitchFamily="34" charset="0"/>
                <a:cs typeface="Arial" panose="020B0604020202020204" pitchFamily="34" charset="0"/>
              </a:rPr>
              <a:t>. 2nd </a:t>
            </a:r>
            <a:r>
              <a:rPr lang="en-GB" sz="6000" dirty="0" err="1">
                <a:latin typeface="Arial" panose="020B0604020202020204" pitchFamily="34" charset="0"/>
                <a:cs typeface="Arial" panose="020B0604020202020204" pitchFamily="34" charset="0"/>
              </a:rPr>
              <a:t>edn</a:t>
            </a:r>
            <a:r>
              <a:rPr lang="en-GB" sz="6000" dirty="0">
                <a:latin typeface="Arial" panose="020B0604020202020204" pitchFamily="34" charset="0"/>
                <a:cs typeface="Arial" panose="020B0604020202020204" pitchFamily="34" charset="0"/>
              </a:rPr>
              <a:t>. London: Sage.</a:t>
            </a:r>
          </a:p>
          <a:p>
            <a:pPr>
              <a:buNone/>
            </a:pPr>
            <a:endParaRPr lang="en-GB" sz="6000" dirty="0">
              <a:latin typeface="Arial" panose="020B0604020202020204" pitchFamily="34" charset="0"/>
              <a:cs typeface="Arial" panose="020B0604020202020204" pitchFamily="34" charset="0"/>
            </a:endParaRPr>
          </a:p>
          <a:p>
            <a:pPr>
              <a:buNone/>
            </a:pPr>
            <a:r>
              <a:rPr lang="en-GB" sz="6000" dirty="0" err="1">
                <a:latin typeface="Arial" panose="020B0604020202020204" pitchFamily="34" charset="0"/>
                <a:cs typeface="Arial" panose="020B0604020202020204" pitchFamily="34" charset="0"/>
              </a:rPr>
              <a:t>Snowling</a:t>
            </a:r>
            <a:r>
              <a:rPr lang="en-GB" sz="6000" dirty="0">
                <a:latin typeface="Arial" panose="020B0604020202020204" pitchFamily="34" charset="0"/>
                <a:cs typeface="Arial" panose="020B0604020202020204" pitchFamily="34" charset="0"/>
              </a:rPr>
              <a:t>, M. J. (2013) ‘Early identification and interventions for dyslexia: A contemporary view’, </a:t>
            </a:r>
            <a:r>
              <a:rPr lang="en-GB" sz="6000" i="1" dirty="0">
                <a:latin typeface="Arial" panose="020B0604020202020204" pitchFamily="34" charset="0"/>
                <a:cs typeface="Arial" panose="020B0604020202020204" pitchFamily="34" charset="0"/>
              </a:rPr>
              <a:t>Journal of Research in Special Educational Needs</a:t>
            </a:r>
            <a:r>
              <a:rPr lang="en-GB" sz="6000" dirty="0">
                <a:latin typeface="Arial" panose="020B0604020202020204" pitchFamily="34" charset="0"/>
                <a:cs typeface="Arial" panose="020B0604020202020204" pitchFamily="34" charset="0"/>
              </a:rPr>
              <a:t>, 13(1), pp. 7–14.</a:t>
            </a:r>
          </a:p>
          <a:p>
            <a:pPr>
              <a:buNone/>
            </a:pPr>
            <a:endParaRPr lang="en-GB" sz="6000" dirty="0">
              <a:latin typeface="Arial" panose="020B0604020202020204" pitchFamily="34" charset="0"/>
              <a:cs typeface="Arial" panose="020B0604020202020204" pitchFamily="34" charset="0"/>
            </a:endParaRPr>
          </a:p>
          <a:p>
            <a:pPr>
              <a:buNone/>
            </a:pPr>
            <a:r>
              <a:rPr lang="en-GB" sz="6000" dirty="0">
                <a:latin typeface="Arial" panose="020B0604020202020204" pitchFamily="34" charset="0"/>
                <a:cs typeface="Arial" panose="020B0604020202020204" pitchFamily="34" charset="0"/>
              </a:rPr>
              <a:t>Welsh Government (2018) </a:t>
            </a:r>
            <a:r>
              <a:rPr lang="en-GB" sz="6000" i="1" dirty="0">
                <a:latin typeface="Arial" panose="020B0604020202020204" pitchFamily="34" charset="0"/>
                <a:cs typeface="Arial" panose="020B0604020202020204" pitchFamily="34" charset="0"/>
              </a:rPr>
              <a:t>Additional Learning Needs and Education Tribunal (Wales) Act 2018</a:t>
            </a:r>
            <a:r>
              <a:rPr lang="en-GB" sz="6000" dirty="0">
                <a:latin typeface="Arial" panose="020B0604020202020204" pitchFamily="34" charset="0"/>
                <a:cs typeface="Arial" panose="020B0604020202020204" pitchFamily="34" charset="0"/>
              </a:rPr>
              <a:t>. Cardiff: Welsh Government.</a:t>
            </a:r>
          </a:p>
          <a:p>
            <a:pPr>
              <a:buNone/>
            </a:pPr>
            <a:endParaRPr lang="en-GB" sz="6000" dirty="0">
              <a:latin typeface="Arial" panose="020B0604020202020204" pitchFamily="34" charset="0"/>
              <a:cs typeface="Arial" panose="020B0604020202020204" pitchFamily="34" charset="0"/>
            </a:endParaRPr>
          </a:p>
          <a:p>
            <a:r>
              <a:rPr lang="en-GB" sz="6000" dirty="0">
                <a:latin typeface="Arial" panose="020B0604020202020204" pitchFamily="34" charset="0"/>
                <a:cs typeface="Arial" panose="020B0604020202020204" pitchFamily="34" charset="0"/>
              </a:rPr>
              <a:t>Welsh Government (2021) </a:t>
            </a:r>
            <a:r>
              <a:rPr lang="en-GB" sz="6000" i="1" dirty="0">
                <a:latin typeface="Arial" panose="020B0604020202020204" pitchFamily="34" charset="0"/>
                <a:cs typeface="Arial" panose="020B0604020202020204" pitchFamily="34" charset="0"/>
              </a:rPr>
              <a:t>The Additional Learning Needs Code for Wales 2021</a:t>
            </a:r>
            <a:r>
              <a:rPr lang="en-GB" sz="6000" dirty="0">
                <a:latin typeface="Arial" panose="020B0604020202020204" pitchFamily="34" charset="0"/>
                <a:cs typeface="Arial" panose="020B0604020202020204" pitchFamily="34" charset="0"/>
              </a:rPr>
              <a:t>. Cardiff: Welsh Government.</a:t>
            </a:r>
          </a:p>
          <a:p>
            <a:endParaRPr lang="en-GB" sz="6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5668346"/>
      </p:ext>
    </p:extLst>
  </p:cSld>
  <p:clrMapOvr>
    <a:masterClrMapping/>
  </p:clrMapOvr>
</p:sld>
</file>

<file path=ppt/theme/theme1.xml><?xml version="1.0" encoding="utf-8"?>
<a:theme xmlns:a="http://schemas.openxmlformats.org/drawingml/2006/main" name="Office 2013 - 2022 Theme">
  <a:themeElements>
    <a:clrScheme name="Custom 11">
      <a:dk1>
        <a:sysClr val="windowText" lastClr="000000"/>
      </a:dk1>
      <a:lt1>
        <a:sysClr val="window" lastClr="FFFFFF"/>
      </a:lt1>
      <a:dk2>
        <a:srgbClr val="CFD6DA"/>
      </a:dk2>
      <a:lt2>
        <a:srgbClr val="FFFFFF"/>
      </a:lt2>
      <a:accent1>
        <a:srgbClr val="E0522E"/>
      </a:accent1>
      <a:accent2>
        <a:srgbClr val="E08F00"/>
      </a:accent2>
      <a:accent3>
        <a:srgbClr val="90BD34"/>
      </a:accent3>
      <a:accent4>
        <a:srgbClr val="58BEA8"/>
      </a:accent4>
      <a:accent5>
        <a:srgbClr val="48ADCE"/>
      </a:accent5>
      <a:accent6>
        <a:srgbClr val="002855"/>
      </a:accent6>
      <a:hlink>
        <a:srgbClr val="000000"/>
      </a:hlink>
      <a:folHlink>
        <a:srgbClr val="000000"/>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1707</TotalTime>
  <Words>1698</Words>
  <Application>Microsoft Office PowerPoint</Application>
  <PresentationFormat>Custom</PresentationFormat>
  <Paragraphs>55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Symbol</vt:lpstr>
      <vt:lpstr>Office 2013 - 2022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Femke Cappon</dc:creator>
  <cp:lastModifiedBy>Carys Hughes</cp:lastModifiedBy>
  <cp:revision>9</cp:revision>
  <dcterms:created xsi:type="dcterms:W3CDTF">2023-06-07T09:16:22Z</dcterms:created>
  <dcterms:modified xsi:type="dcterms:W3CDTF">2025-05-11T21:21:17Z</dcterms:modified>
</cp:coreProperties>
</file>