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6" r:id="rId3"/>
    <p:sldId id="258" r:id="rId5"/>
    <p:sldId id="260" r:id="rId6"/>
    <p:sldId id="278" r:id="rId7"/>
    <p:sldId id="279" r:id="rId8"/>
    <p:sldId id="286" r:id="rId9"/>
    <p:sldId id="287" r:id="rId10"/>
    <p:sldId id="288" r:id="rId11"/>
    <p:sldId id="280" r:id="rId12"/>
    <p:sldId id="289" r:id="rId13"/>
    <p:sldId id="281" r:id="rId14"/>
    <p:sldId id="282" r:id="rId15"/>
    <p:sldId id="290" r:id="rId16"/>
    <p:sldId id="291" r:id="rId17"/>
    <p:sldId id="292" r:id="rId18"/>
    <p:sldId id="283" r:id="rId19"/>
    <p:sldId id="293" r:id="rId20"/>
    <p:sldId id="294" r:id="rId21"/>
    <p:sldId id="285" r:id="rId22"/>
    <p:sldId id="269" r:id="rId23"/>
  </p:sldIdLst>
  <p:sldSz cx="18288000" cy="10287000" type="screen4x3"/>
  <p:notesSz cx="6858000" cy="9144000"/>
  <p:embeddedFontLst>
    <p:embeddedFont>
      <p:font typeface="Canva Sans Bold" panose="020B0604020202020204" charset="0"/>
      <p:regular r:id="rId27"/>
    </p:embeddedFont>
    <p:embeddedFont>
      <p:font typeface="Poppins" panose="00000500000000000000" pitchFamily="2" charset="0"/>
      <p:regular r:id="rId28"/>
      <p:bold r:id="rId29"/>
      <p:italic r:id="rId30"/>
      <p:boldItalic r:id="rId31"/>
    </p:embeddedFont>
    <p:embeddedFont>
      <p:font typeface="Poppins Bold" panose="00000800000000000000" pitchFamily="2" charset="0"/>
      <p:regular r:id="rId32"/>
      <p:bold r:id="rId33"/>
    </p:embeddedFont>
    <p:embeddedFont>
      <p:font typeface="Poppins Bold Italics" panose="020B0604020202020204" charset="0"/>
      <p:regular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277" autoAdjust="0"/>
  </p:normalViewPr>
  <p:slideViewPr>
    <p:cSldViewPr>
      <p:cViewPr varScale="1">
        <p:scale>
          <a:sx n="40" d="100"/>
          <a:sy n="40" d="100"/>
        </p:scale>
        <p:origin x="90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4" Type="http://schemas.openxmlformats.org/officeDocument/2006/relationships/font" Target="fonts/font8.fntdata"/><Relationship Id="rId33" Type="http://schemas.openxmlformats.org/officeDocument/2006/relationships/font" Target="fonts/font7.fntdata"/><Relationship Id="rId32" Type="http://schemas.openxmlformats.org/officeDocument/2006/relationships/font" Target="fonts/font6.fntdata"/><Relationship Id="rId31" Type="http://schemas.openxmlformats.org/officeDocument/2006/relationships/font" Target="fonts/font5.fntdata"/><Relationship Id="rId30" Type="http://schemas.openxmlformats.org/officeDocument/2006/relationships/font" Target="fonts/font4.fntdata"/><Relationship Id="rId3" Type="http://schemas.openxmlformats.org/officeDocument/2006/relationships/slide" Target="slides/slide1.xml"/><Relationship Id="rId29" Type="http://schemas.openxmlformats.org/officeDocument/2006/relationships/font" Target="fonts/font3.fntdata"/><Relationship Id="rId28" Type="http://schemas.openxmlformats.org/officeDocument/2006/relationships/font" Target="fonts/font2.fntdata"/><Relationship Id="rId27" Type="http://schemas.openxmlformats.org/officeDocument/2006/relationships/font" Target="fonts/font1.fntdata"/><Relationship Id="rId26" Type="http://schemas.openxmlformats.org/officeDocument/2006/relationships/tableStyles" Target="tableStyles.xml"/><Relationship Id="rId25" Type="http://schemas.openxmlformats.org/officeDocument/2006/relationships/viewProps" Target="viewProps.xml"/><Relationship Id="rId24" Type="http://schemas.openxmlformats.org/officeDocument/2006/relationships/presProps" Target="presProps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/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/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9B084-2C91-42BD-9F4C-5E2013439743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/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/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/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2292A8-7380-421D-9EB0-5B13A10C3E27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/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/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/>
          <p:nvPr>
            <p:ph type="sldNum" sz="quarter" idx="5"/>
          </p:nvPr>
        </p:nvSpPr>
        <p:spPr/>
        <p:txBody>
          <a:bodyPr/>
          <a:lstStyle/>
          <a:p>
            <a:fld id="{A92292A8-7380-421D-9EB0-5B13A10C3E27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/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/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/>
          <p:nvPr>
            <p:ph type="sldNum" sz="quarter" idx="5"/>
          </p:nvPr>
        </p:nvSpPr>
        <p:spPr/>
        <p:txBody>
          <a:bodyPr/>
          <a:lstStyle/>
          <a:p>
            <a:fld id="{A92292A8-7380-421D-9EB0-5B13A10C3E27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/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/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/>
          <p:nvPr>
            <p:ph type="sldNum" sz="quarter" idx="5"/>
          </p:nvPr>
        </p:nvSpPr>
        <p:spPr/>
        <p:txBody>
          <a:bodyPr/>
          <a:lstStyle/>
          <a:p>
            <a:fld id="{A92292A8-7380-421D-9EB0-5B13A10C3E27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/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/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/>
          <p:nvPr>
            <p:ph type="sldNum" sz="quarter" idx="5"/>
          </p:nvPr>
        </p:nvSpPr>
        <p:spPr/>
        <p:txBody>
          <a:bodyPr/>
          <a:lstStyle/>
          <a:p>
            <a:fld id="{A92292A8-7380-421D-9EB0-5B13A10C3E27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/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/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/>
          <p:nvPr>
            <p:ph type="sldNum" sz="quarter" idx="5"/>
          </p:nvPr>
        </p:nvSpPr>
        <p:spPr/>
        <p:txBody>
          <a:bodyPr/>
          <a:lstStyle/>
          <a:p>
            <a:fld id="{A92292A8-7380-421D-9EB0-5B13A10C3E27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/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/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/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/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/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/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/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/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/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/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/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/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/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/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/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/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/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/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/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/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/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/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oShape 11"/>
          <p:cNvSpPr/>
          <p:nvPr/>
        </p:nvSpPr>
        <p:spPr>
          <a:xfrm>
            <a:off x="609600" y="6316879"/>
            <a:ext cx="8918179" cy="19050"/>
          </a:xfrm>
          <a:prstGeom prst="line">
            <a:avLst/>
          </a:prstGeom>
          <a:ln w="47625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4" name="TextBox 14"/>
          <p:cNvSpPr txBox="1"/>
          <p:nvPr/>
        </p:nvSpPr>
        <p:spPr>
          <a:xfrm rot="18988055">
            <a:off x="14167407" y="3692422"/>
            <a:ext cx="3730810" cy="142205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6250"/>
              </a:lnSpc>
            </a:pPr>
          </a:p>
        </p:txBody>
      </p:sp>
      <p:grpSp>
        <p:nvGrpSpPr>
          <p:cNvPr id="15" name="Group 15"/>
          <p:cNvGrpSpPr/>
          <p:nvPr/>
        </p:nvGrpSpPr>
        <p:grpSpPr>
          <a:xfrm rot="-2789597">
            <a:off x="3022879" y="1307360"/>
            <a:ext cx="606050" cy="530294"/>
            <a:chOff x="0" y="0"/>
            <a:chExt cx="812800" cy="7112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0"/>
                  </a:moveTo>
                  <a:lnTo>
                    <a:pt x="812800" y="711200"/>
                  </a:lnTo>
                  <a:lnTo>
                    <a:pt x="0" y="7112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8D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27000" y="-3175"/>
              <a:ext cx="558800" cy="663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250"/>
                </a:lnSpc>
              </a:pP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158272" y="4465700"/>
            <a:ext cx="9114714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C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Group PRESENTATION</a:t>
            </a:r>
            <a:endParaRPr lang="en-US" sz="4000" b="1" dirty="0">
              <a:solidFill>
                <a:srgbClr val="C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43001" y="6910268"/>
            <a:ext cx="8763000" cy="4623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780"/>
              </a:lnSpc>
            </a:pPr>
            <a:r>
              <a:rPr lang="en-US" sz="2700" b="1" spc="134" dirty="0">
                <a:solidFill>
                  <a:srgbClr val="2E2E2E"/>
                </a:solidFill>
                <a:latin typeface="Poppins"/>
                <a:ea typeface="Poppins"/>
                <a:cs typeface="Poppins"/>
                <a:sym typeface="Poppins"/>
              </a:rPr>
              <a:t>Training and development at Amazon</a:t>
            </a:r>
            <a:endParaRPr lang="en-US" sz="2700" spc="134" dirty="0">
              <a:solidFill>
                <a:srgbClr val="2E2E2E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049453" y="1280448"/>
            <a:ext cx="12677228" cy="11992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760"/>
              </a:lnSpc>
            </a:pPr>
            <a:r>
              <a:rPr lang="en-US" sz="3400" b="1" i="1" dirty="0">
                <a:solidFill>
                  <a:srgbClr val="000000"/>
                </a:solidFill>
                <a:latin typeface="Poppins Bold Italics"/>
                <a:ea typeface="Poppins Bold Italics"/>
                <a:cs typeface="Poppins Bold Italics"/>
                <a:sym typeface="Poppins Bold Italics"/>
              </a:rPr>
              <a:t>Module: Human Capital Management</a:t>
            </a:r>
            <a:endParaRPr lang="en-US" sz="3400" b="1" i="1" dirty="0">
              <a:solidFill>
                <a:srgbClr val="000000"/>
              </a:solidFill>
              <a:latin typeface="Poppins Bold Italics"/>
              <a:ea typeface="Poppins Bold Italics"/>
              <a:cs typeface="Poppins Bold Italics"/>
              <a:sym typeface="Poppins Bold Italics"/>
            </a:endParaRPr>
          </a:p>
          <a:p>
            <a:pPr algn="l">
              <a:lnSpc>
                <a:spcPts val="4760"/>
              </a:lnSpc>
            </a:pPr>
            <a:r>
              <a:rPr lang="en-US" sz="3400" b="1" i="1" dirty="0">
                <a:solidFill>
                  <a:srgbClr val="000000"/>
                </a:solidFill>
                <a:latin typeface="Poppins Bold Italics"/>
                <a:ea typeface="Poppins Bold Italics"/>
                <a:cs typeface="Poppins Bold Italics"/>
                <a:sym typeface="Poppins Bold Italics"/>
              </a:rPr>
              <a:t>Module code: LCMB7023</a:t>
            </a:r>
            <a:endParaRPr lang="en-US" sz="3400" b="1" i="1" dirty="0">
              <a:solidFill>
                <a:srgbClr val="000000"/>
              </a:solidFill>
              <a:latin typeface="Poppins Bold Italics"/>
              <a:ea typeface="Poppins Bold Italics"/>
              <a:cs typeface="Poppins Bold Italics"/>
              <a:sym typeface="Poppins Bold Italics"/>
            </a:endParaRPr>
          </a:p>
        </p:txBody>
      </p:sp>
      <p:grpSp>
        <p:nvGrpSpPr>
          <p:cNvPr id="22" name="Group 22"/>
          <p:cNvGrpSpPr/>
          <p:nvPr/>
        </p:nvGrpSpPr>
        <p:grpSpPr>
          <a:xfrm rot="-2789597">
            <a:off x="3271634" y="1536595"/>
            <a:ext cx="431165" cy="377270"/>
            <a:chOff x="0" y="0"/>
            <a:chExt cx="812800" cy="7112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0"/>
                  </a:moveTo>
                  <a:lnTo>
                    <a:pt x="812800" y="711200"/>
                  </a:lnTo>
                  <a:lnTo>
                    <a:pt x="0" y="7112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C27F7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27000" y="-3175"/>
              <a:ext cx="558800" cy="663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250"/>
                </a:lnSpc>
              </a:pP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81007" y="5967232"/>
            <a:ext cx="7296219" cy="1886072"/>
          </a:xfrm>
          <a:prstGeom prst="rect">
            <a:avLst/>
          </a:prstGeom>
        </p:spPr>
      </p:pic>
      <p:sp>
        <p:nvSpPr>
          <p:cNvPr id="200" name="TextBox 200"/>
          <p:cNvSpPr txBox="1"/>
          <p:nvPr/>
        </p:nvSpPr>
        <p:spPr>
          <a:xfrm>
            <a:off x="609600" y="5400000"/>
            <a:ext cx="9500000" cy="782320"/>
          </a:xfrm>
          <a:prstGeom prst="rect">
            <a:avLst/>
          </a:prstGeom>
        </p:spPr>
        <p:txBody>
          <a:bodyPr wrap="square" lIns="50800" tIns="25400" rIns="50800" bIns="25400" rtlCol="0" anchor="t">
            <a:spAutoFit/>
          </a:bodyPr>
          <a:lstStyle/>
          <a:p>
            <a:r>
              <a:rPr lang="en-US" sz="1600" b="0" dirty="0">
                <a:solidFill>
                  <a:srgbClr val="2E2E2E"/>
                </a:solidFill>
                <a:latin typeface="Calibri" charset="0"/>
              </a:rPr>
              <a:t>Programme: Master in Business Administration  |  Module: Human Capital Management (LCMB7023)</a:t>
            </a:r>
            <a:endParaRPr lang="en-US" sz="1600" b="0" dirty="0">
              <a:solidFill>
                <a:srgbClr val="2E2E2E"/>
              </a:solidFill>
              <a:latin typeface="Calibri" charset="0"/>
            </a:endParaRPr>
          </a:p>
          <a:p>
            <a:r>
              <a:rPr lang="en-US" sz="1600" b="0" dirty="0">
                <a:solidFill>
                  <a:srgbClr val="2E2E2E"/>
                </a:solidFill>
                <a:latin typeface="Calibri" charset="0"/>
              </a:rPr>
              <a:t>Student Name: </a:t>
            </a:r>
            <a:r>
              <a:rPr lang="en-AU" altLang="en-US" sz="1600" b="0" dirty="0">
                <a:solidFill>
                  <a:srgbClr val="2E2E2E"/>
                </a:solidFill>
                <a:latin typeface="Calibri" charset="0"/>
              </a:rPr>
              <a:t>Keyur Bodar</a:t>
            </a:r>
            <a:r>
              <a:rPr lang="en-US" sz="1600" b="0" dirty="0">
                <a:solidFill>
                  <a:srgbClr val="2E2E2E"/>
                </a:solidFill>
                <a:latin typeface="Calibri" charset="0"/>
              </a:rPr>
              <a:t>  |  Student ID: </a:t>
            </a:r>
            <a:r>
              <a:rPr lang="en-AU" altLang="en-US" sz="1600" b="0" dirty="0">
                <a:solidFill>
                  <a:srgbClr val="2E2E2E"/>
                </a:solidFill>
                <a:latin typeface="Calibri" charset="0"/>
              </a:rPr>
              <a:t>2435243</a:t>
            </a:r>
            <a:endParaRPr lang="en-US" sz="1600" b="0" dirty="0">
              <a:solidFill>
                <a:srgbClr val="2E2E2E"/>
              </a:solidFill>
              <a:latin typeface="Calibri" charset="0"/>
            </a:endParaRPr>
          </a:p>
          <a:p>
            <a:r>
              <a:rPr lang="en-US" sz="1600" b="0" dirty="0">
                <a:solidFill>
                  <a:srgbClr val="2E2E2E"/>
                </a:solidFill>
                <a:latin typeface="Calibri" charset="0"/>
              </a:rPr>
              <a:t>Lecturer: Gladius Kulothungan  |  Presentation Date: Tuesday 5th May 2026</a:t>
            </a:r>
            <a:endParaRPr lang="en-US" sz="1600" b="0" dirty="0">
              <a:solidFill>
                <a:srgbClr val="2E2E2E"/>
              </a:solidFill>
              <a:latin typeface="Calibri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utoShape 8"/>
          <p:cNvSpPr/>
          <p:nvPr/>
        </p:nvSpPr>
        <p:spPr>
          <a:xfrm>
            <a:off x="609600" y="1789485"/>
            <a:ext cx="8918179" cy="1905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914400" y="647700"/>
            <a:ext cx="12738663" cy="82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100"/>
              </a:lnSpc>
            </a:pPr>
            <a:r>
              <a:rPr lang="en-US" sz="4000" b="1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</a:t>
            </a:r>
            <a:endParaRPr lang="en-US" sz="4000" b="1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41684" y="2161597"/>
            <a:ext cx="9873916" cy="49476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– one of the world’s largest private employers.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Employs about 1.5 million people globally (Shewale, 2024)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and development central to Amazon’s operations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Relies on large-scale warehouse, logistics, cloud, retail and technology workforces.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Rapid automation and AI are changing employee skill needs (</a:t>
            </a:r>
            <a:r>
              <a:rPr lang="en-US" sz="2200" spc="71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Tschang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and Almirall, 2021)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However, training quality differs across fulfilment centres, corporate teams and AWS.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ts val="3105"/>
              </a:lnSpc>
              <a:spcBef>
                <a:spcPct val="0"/>
              </a:spcBef>
              <a:buFont typeface="Arial" charset="0"/>
              <a:buChar char="•"/>
            </a:pP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" name="TextBox 13"/>
          <p:cNvSpPr txBox="1"/>
          <p:nvPr/>
        </p:nvSpPr>
        <p:spPr>
          <a:xfrm>
            <a:off x="641684" y="7619897"/>
            <a:ext cx="15773400" cy="156978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105"/>
              </a:lnSpc>
              <a:spcBef>
                <a:spcPct val="0"/>
              </a:spcBef>
            </a:pP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ts val="3105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Aim of this presentation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just">
              <a:lnSpc>
                <a:spcPts val="3105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To analyse Amazon’s training and development practices, HR challenges, line manager roles and practical improvement recommendations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44200" y="2161597"/>
            <a:ext cx="7543800" cy="38567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277600" y="6515100"/>
            <a:ext cx="5638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Number of Amazon employees over the years</a:t>
            </a:r>
            <a:endParaRPr lang="en-US" dirty="0"/>
          </a:p>
          <a:p>
            <a:r>
              <a:rPr lang="en-US" dirty="0"/>
              <a:t>Image source: Shewale (2024)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6" y="20955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457200" y="342900"/>
            <a:ext cx="16611600" cy="6155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Amazon’s Business Context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228600" y="2095500"/>
            <a:ext cx="9982200" cy="7569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operates across e-commerce, logistics, cloud computing, streaming and devices (Amazon, 2026)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AWS is a major profit driver with around $25 billion net sales in 2024 (Richter, 2024)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Fulfilment and delivery operations depend on speed/accuracy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Amazon’s strategy built around customer obsession and operational efficiency (Amazon, 2026)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Uses robotics (over 1 million robots in operations) and data analytics heavily (Dresser, 2025)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Creates continuous demand for reskilling and upskilling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High-volume hiring means training must be fast and scalable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Workforce roles range from warehouse associates to software engineers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must support both operational discipline and innovation.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63200" y="992542"/>
            <a:ext cx="7543800" cy="75438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201400" y="8971292"/>
            <a:ext cx="5638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Amazon net sales Q1, 2024</a:t>
            </a:r>
            <a:endParaRPr lang="en-US" dirty="0"/>
          </a:p>
          <a:p>
            <a:r>
              <a:rPr lang="en-US" dirty="0"/>
              <a:t>Image source: Richter (2024)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2644205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457200" y="342900"/>
            <a:ext cx="14859000" cy="123110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Current HR Policies on Training and Development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57200" y="3314700"/>
            <a:ext cx="16301928" cy="50303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provides onboarding training for new fulfilment centre employees (Dresser, 2025)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Safety training is mandatory in warehouse and logistics roles – 12-month Work-Based Learning Program (Amazon, 2026b)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Role-specific technical training is used in AWS and corporate teams (Amazon, 2024)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runs the Career Choice programme (CCP) for frontline employees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Career Choice funds education and skills training for eligible employees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has invested over $1.2 billion in upskilling programmes under CCP for 750,000 employees (Confino, 2023)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includes cloud computing, IT support, healthcare, transportation and technical skills.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b="1" u="sng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Thus, HR policy asserts employability, productivity and internal progression</a:t>
            </a:r>
            <a:endParaRPr lang="en-US" sz="2200" b="1" u="sng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57200" y="16383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457200" y="342900"/>
            <a:ext cx="14859000" cy="6155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Career Choice Programme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69232" y="2062271"/>
            <a:ext cx="15920928" cy="55381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Career Choice is one of Amazon’s most visible development initiatives.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Supports hourly employees seeking new qualifications – 60,000 employees in the US signed up in 2023 alone (Amazon, 2023)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Covers college tuition, English-language learning and technical certifications (Confino, 2023)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Employees can train for roles inside or outside Amazon.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Reflects a broader employability-based HR approach.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partners with education providers like Western Community College (WCC) to deliver accessible courses (Rajiv, 2025)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Aims to reduce barriers to career progression.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Supports retention by giving employees a reason to stay.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However, uptake can be affected by workload, shift patterns and awareness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69232" y="2048234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469232" y="419100"/>
            <a:ext cx="14859000" cy="123110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Upskilling 2025 and Technical Development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49179" y="2209661"/>
            <a:ext cx="9773762" cy="70616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In 2019, Amazon announced a major upskilling commitment by 2025 to train employees for future roles (Williams, 2022)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Targeted technical, cloud, machine learning and software skills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Programmes include Amazon Technical Academy and AWS-related training (Williams, 2022)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AWS training supports cloud capability across internal and external learners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Technical development supports Amazon’s AI, automation and cloud growth (Sophia and Bensinger, 2026)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Supports long-term workforce quality and satisfaction  (Williams, 2022)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Reduces dependence on external recruitment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The challenge is ensuring frontline workers can realistically access these pathways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86788" y="2857500"/>
            <a:ext cx="7779454" cy="4495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049000" y="7944342"/>
            <a:ext cx="56388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Impact of upskilling by Amazon, as noted by a Gallup report</a:t>
            </a:r>
            <a:endParaRPr lang="en-US" dirty="0"/>
          </a:p>
          <a:p>
            <a:r>
              <a:rPr lang="en-US" dirty="0"/>
              <a:t>Image source: Williams (2022)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69232" y="2048234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469232" y="419100"/>
            <a:ext cx="14859000" cy="123110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Safety Training in Fulfilment and Logistics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228600" y="2400300"/>
            <a:ext cx="9601200" cy="60460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Safety training is critical – Amazon has high-intensity warehouse operations (Amazon, 2026b)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Employees are trained in equipment use, manual handling and workplace procedures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has heavily invested in workplace safety – $2.5 billion recently (Rhoads, 2026)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Robotics used to reduce some physically demanding tasks (Dresser, 2025)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Warehouse injury rates is a major issue for Amazon – see graph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must therefore go beyond basic compliance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Line managers must reinforce safe behaviour daily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10800" y="2225842"/>
            <a:ext cx="7848600" cy="643469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1049000" y="8988879"/>
            <a:ext cx="5638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High injury rates at Amazon warehouses </a:t>
            </a:r>
            <a:endParaRPr lang="en-US" dirty="0"/>
          </a:p>
          <a:p>
            <a:r>
              <a:rPr lang="en-US" dirty="0"/>
              <a:t>Image source: BBC (2021)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69232" y="2048234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469232" y="906452"/>
            <a:ext cx="14859000" cy="6155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Leadership Development Practices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69232" y="2882240"/>
            <a:ext cx="15920928" cy="452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uses its 16 Leadership Principles as a core development framework (Denning, 2019)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Managers expected to show principles like customer obsession, ownership and bias for action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Leadership training focuses on decision-making, performance management and operational delivery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Internal promotion is encouraged in many parts of the business (Amazon, 2021)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Leadership development supports succession planning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Amazon’s fast growth requires a strong pipeline of supervisors and managers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However, pressure-driven leadership can create employee dissatisfaction, as Jang and Kim (2021) argue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Leadership training must balance performance expectations with well-being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Thus, manager capability is essential for making training effective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72354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Role of Line Managers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32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Training Implementation</a:t>
            </a:r>
            <a:endParaRPr lang="en-US" sz="32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04800" y="3592780"/>
            <a:ext cx="16530528" cy="452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Line managers translate HR training policies into daily workplace practice (</a:t>
            </a:r>
            <a:r>
              <a:rPr lang="en-US" sz="2200" spc="71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Trullen</a:t>
            </a:r>
            <a:r>
              <a:rPr lang="en-US" sz="2200" i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et al.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, 2016)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Identify skills gaps among employees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Ensure employees complete mandatory training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Coach staff during shifts and provide task feedback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Monitor productivity and safety behaviour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Decide whether employees are supported to access development opportunities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Influence whether training is seen as useful or just compliance-based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Therefore, Poor line management can reduce training transfer 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(</a:t>
            </a:r>
            <a:r>
              <a:rPr lang="en-US" sz="2200" spc="71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Chimakati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and Odiyo, 2023)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Strong line managers connect training with career progression and performance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72354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Role of Line Managers (contd.)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32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Performance Culture</a:t>
            </a:r>
            <a:endParaRPr lang="en-US" sz="32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04800" y="3543300"/>
            <a:ext cx="16530528" cy="452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uses metrics to track productivity, attendance and operational performance (Angelo, 2026) 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Line managers use data to monitor employee output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Help identify training needs quickly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However, excessive metric pressure can make training feel punitive (Vallas and Kronberg, 2023)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Employees can </a:t>
            </a:r>
            <a:r>
              <a:rPr lang="en-US" sz="2200" spc="71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prioritise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speed over learning or safety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Managers must balance productivity with coaching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Supportive feedback improves confidence and skill development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Harsh performance management can damage morale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Thus, training implementation depends heavily on manager behaviour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1866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61555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Strategic Alignment with Amazon’s Goals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228600" y="1981200"/>
            <a:ext cx="9621254" cy="7569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Amazon’s main strategic goals include customer satisfaction, speed, innovation and cost efficiency (Slater, 2025)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supports faster order fulfilment and fewer operational errors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Safety training reduces disruption, injury costs and reputational damage (Amazon, 2026b)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Technical upskilling supports AWS growth (28% market share) – see graph (Richter, 2026)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Leadership development supports scaling across global operations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Career Choice supports employer branding in a competitive </a:t>
            </a:r>
            <a:r>
              <a:rPr lang="en-US" sz="2200" spc="71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labour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market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helps Amazon adapt to automation and AI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Overall, training is strategically linked to Amazon’s scale-based business model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97289" y="1024627"/>
            <a:ext cx="7886700" cy="78867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72800" y="9149317"/>
            <a:ext cx="5638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AWS with 28% market share </a:t>
            </a:r>
            <a:endParaRPr lang="en-US" dirty="0"/>
          </a:p>
          <a:p>
            <a:r>
              <a:rPr lang="en-US" dirty="0"/>
              <a:t>Image source: Richter (2026)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69277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Key Challenges 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3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High Turnover</a:t>
            </a:r>
            <a:endParaRPr lang="en-US" sz="3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25642" y="3238430"/>
            <a:ext cx="9432758" cy="65538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has faced criticism for high employee turnover in warehouse roles (Leonhardt, 2021)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High turnover reduces returns from training investment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Constant hiring increases onboarding and supervision costs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New employees may leave before becoming fully productive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Repetitive tasks and demanding targets contribute to exits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Limited perceived career progression can weaken commitment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may be too short-term for some frontline roles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Retention needs development pathways that employees can actually use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Without retention, training becomes a repeated replacement cost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98760" y="1378700"/>
            <a:ext cx="7789240" cy="75295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72800" y="9149317"/>
            <a:ext cx="6553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Turnover rates for Amazon workers in warehouses in the US</a:t>
            </a:r>
            <a:endParaRPr lang="en-US" dirty="0"/>
          </a:p>
          <a:p>
            <a:r>
              <a:rPr lang="en-US" dirty="0"/>
              <a:t>Image source: Leonhardt (2021)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69277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Key Challenges 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3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Unequal Access to Development</a:t>
            </a:r>
            <a:endParaRPr lang="en-US" sz="3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61473" y="3771900"/>
            <a:ext cx="16245781" cy="50303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Corporate and technical employees often have clearer development routes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Frontline hourly workers may face more barriers to training access (Forbes, 2024)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Shift work can limit time for education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Physical fatigue reduces ability to study after work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Some employees may lack confidence, give racial inequity often reported in Amazon warehouses (Rosenblatt, 2024)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Awareness of programmes may differ by site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Line manager support may vary across fulfilment centres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Unequal access can create perceptions of unfairness.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Thus, development must be inclusive, not only available on paper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69277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Key Challenges 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3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Automation and Skills Displacement</a:t>
            </a:r>
            <a:endParaRPr lang="en-US" sz="3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73115" y="3415317"/>
            <a:ext cx="10106527" cy="60460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increasingly uses robotics and automation (Gray, 2023)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Automation changes the nature of warehouse and logistics work.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Routine tasks may reduce while technical monitoring roles increase.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Employees need digital, analytical and equipment-related skills.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Without reskilling, lower-skilled workers risk being left behind.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must prepare workers before roles change (Bello, 2021)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Automation can also increase work intensity if poorly managed.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HR must connect technology adoption with workforce development.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Thus, strategic reskilling is essential for sustainable transformation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44200" y="3009900"/>
            <a:ext cx="7343648" cy="55019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72800" y="9149317"/>
            <a:ext cx="6553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Rising number of robots at Amazon</a:t>
            </a:r>
            <a:endParaRPr lang="en-US" dirty="0"/>
          </a:p>
          <a:p>
            <a:r>
              <a:rPr lang="en-US" dirty="0"/>
              <a:t>Image source: Gray (2023)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69277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Key Challenges 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3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Training Transfer and Workplace Pressure</a:t>
            </a:r>
            <a:endParaRPr lang="en-US" sz="3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61473" y="3771900"/>
            <a:ext cx="16245781" cy="452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is only valuable if employees apply it effectively (</a:t>
            </a:r>
            <a:r>
              <a:rPr lang="en-US" sz="2200" spc="71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Timsal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, Awais and Shoaib, 2016)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High-speed operations of Amazon can reduce time for practice and reflection.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employees may complete training but not change behaviour.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Line managers may focus more on targets than coaching.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Short onboarding may not fully prepare employees for complex work demands.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Safety training may be undermined by productivity pressures, as Amazon often criticised (TUC, 2023)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transfer needs reinforcement after formal learning.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Peer mentoring can improve practical learning.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needs stronger post-training support mechanisms.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61582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Recommendations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25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Improve Line Manager Training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89547" y="3656519"/>
            <a:ext cx="16530528" cy="452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Create clearer role-to-role progression maps for warehouse employees (Bhatti and Alvi, 2022)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Link entry-level roles to technician, team lead and operations management pathways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Provide paid learning hours during shifts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Offer micro-credentials in logistics, robotics and digital operations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Publicise</a:t>
            </a: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real examples of internal career progression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 managers to discuss career goals in performance conversations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Use HR analytics to track participation by role, gender, ethnicity and location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Reward sites that improve internal progression.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This would improve retention and make development more credible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61582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Recommendations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25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Strengthen Frontline Career Pathways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89547" y="3656519"/>
            <a:ext cx="16530528" cy="452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Offer mandatory coaching training for fulfilment centre managers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Assess managers on employee development, not only productivity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Include well-being, communication and inclusive leadership modules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Offer managers tools to identify skills gaps fairly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 managers to support Career Choice participation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Use 360-degree feedback to assess management behaviour (Karkoulian et al., 2020)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Reduce overly punitive performance conversations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Link manager bonuses partly to retention and training completion quality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This can improve training transfer and workplace culture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9547" y="30099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589547" y="419100"/>
            <a:ext cx="16530527" cy="161582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Recommendations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r>
              <a:rPr lang="en-US" sz="25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Build an Automation Reskilling Strategy</a:t>
            </a:r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89547" y="3656519"/>
            <a:ext cx="16530528" cy="452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Identify roles most affected by robotics and AI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Offer early reskilling before displacement occurs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Create short courses in robotics maintenance, data literacy and process improvement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Partner with AWS training to create digital pathways for frontline workers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Provide blended learning: online, classroom and practical site-based training (Pandey and Yadav, 2019)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Protect learning time so employees can participate realistically.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Use skills audits to match employees with future roles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Monitor outcomes such as promotions, retention and wage progression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Wingdings" charset="2"/>
              <a:buChar char="q"/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This will help align HR development with Amazon’s technology strategy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609600" y="3467100"/>
            <a:ext cx="483683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TextBox 19"/>
          <p:cNvSpPr txBox="1"/>
          <p:nvPr/>
        </p:nvSpPr>
        <p:spPr>
          <a:xfrm>
            <a:off x="457200" y="672117"/>
            <a:ext cx="16530527" cy="100027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spc="733" dirty="0">
                <a:solidFill>
                  <a:srgbClr val="8D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  <a:endParaRPr lang="en-US" sz="40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endParaRPr lang="en-US" sz="2500" b="1" spc="733" dirty="0">
              <a:solidFill>
                <a:srgbClr val="8D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04800" y="4076700"/>
            <a:ext cx="16530528" cy="60460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l">
              <a:lnSpc>
                <a:spcPct val="150000"/>
              </a:lnSpc>
              <a:spcBef>
                <a:spcPct val="0"/>
              </a:spcBef>
            </a:pPr>
            <a:r>
              <a:rPr lang="en-US" sz="2200" b="1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OVERALL</a:t>
            </a:r>
            <a:endParaRPr lang="en-US" sz="2200" b="1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Amazon has extensive training and development practices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Career Choice, technical academies and safety training show major HR investment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supports Amazon’s strategic goals of speed, scale, innovation and customer service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Line managers play a critical role in turning HR policies into real outcomes.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Key challenges include turnover, unequal access, automation and weak training transfer.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Training must become more inclusive and career-focused for frontline workers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Manager capability should be improved to support development and wellbeing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Automation should be matched with proactive reskilling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r>
              <a:rPr lang="en-US" sz="2200" spc="7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Finally, Amazon’s long-term HCM success depends on developing employees, not only measuring performance. </a:t>
            </a: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lvl="0" indent="-342900" algn="l">
              <a:lnSpc>
                <a:spcPct val="150000"/>
              </a:lnSpc>
              <a:spcBef>
                <a:spcPct val="0"/>
              </a:spcBef>
              <a:buFont typeface="Arial" charset="0"/>
              <a:buChar char="•"/>
            </a:pPr>
            <a:endParaRPr lang="en-US" sz="2200" spc="71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543" y="284894"/>
            <a:ext cx="6464702" cy="1130444"/>
            <a:chOff x="0" y="0"/>
            <a:chExt cx="1702638" cy="2977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02638" cy="297730"/>
            </a:xfrm>
            <a:custGeom>
              <a:avLst/>
              <a:gdLst/>
              <a:ahLst/>
              <a:cxnLst/>
              <a:rect l="l" t="t" r="r" b="b"/>
              <a:pathLst>
                <a:path w="1702638" h="297730">
                  <a:moveTo>
                    <a:pt x="61076" y="0"/>
                  </a:moveTo>
                  <a:lnTo>
                    <a:pt x="1641562" y="0"/>
                  </a:lnTo>
                  <a:cubicBezTo>
                    <a:pt x="1657760" y="0"/>
                    <a:pt x="1673295" y="6435"/>
                    <a:pt x="1684749" y="17889"/>
                  </a:cubicBezTo>
                  <a:cubicBezTo>
                    <a:pt x="1696203" y="29343"/>
                    <a:pt x="1702638" y="44878"/>
                    <a:pt x="1702638" y="61076"/>
                  </a:cubicBezTo>
                  <a:lnTo>
                    <a:pt x="1702638" y="236654"/>
                  </a:lnTo>
                  <a:cubicBezTo>
                    <a:pt x="1702638" y="252853"/>
                    <a:pt x="1696203" y="268387"/>
                    <a:pt x="1684749" y="279841"/>
                  </a:cubicBezTo>
                  <a:cubicBezTo>
                    <a:pt x="1673295" y="291295"/>
                    <a:pt x="1657760" y="297730"/>
                    <a:pt x="1641562" y="297730"/>
                  </a:cubicBezTo>
                  <a:lnTo>
                    <a:pt x="61076" y="297730"/>
                  </a:lnTo>
                  <a:cubicBezTo>
                    <a:pt x="44878" y="297730"/>
                    <a:pt x="29343" y="291295"/>
                    <a:pt x="17889" y="279841"/>
                  </a:cubicBezTo>
                  <a:cubicBezTo>
                    <a:pt x="6435" y="268387"/>
                    <a:pt x="0" y="252853"/>
                    <a:pt x="0" y="236654"/>
                  </a:cubicBezTo>
                  <a:lnTo>
                    <a:pt x="0" y="61076"/>
                  </a:lnTo>
                  <a:cubicBezTo>
                    <a:pt x="0" y="44878"/>
                    <a:pt x="6435" y="29343"/>
                    <a:pt x="17889" y="17889"/>
                  </a:cubicBezTo>
                  <a:cubicBezTo>
                    <a:pt x="29343" y="6435"/>
                    <a:pt x="44878" y="0"/>
                    <a:pt x="61076" y="0"/>
                  </a:cubicBezTo>
                  <a:close/>
                </a:path>
              </a:pathLst>
            </a:custGeom>
            <a:solidFill>
              <a:srgbClr val="8D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33375"/>
              <a:ext cx="1702638" cy="6311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250"/>
                </a:lnSpc>
              </a:p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21200" y="22245"/>
            <a:ext cx="502279" cy="10520383"/>
            <a:chOff x="0" y="0"/>
            <a:chExt cx="195248" cy="314630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5248" cy="3146304"/>
            </a:xfrm>
            <a:custGeom>
              <a:avLst/>
              <a:gdLst/>
              <a:ahLst/>
              <a:cxnLst/>
              <a:rect l="l" t="t" r="r" b="b"/>
              <a:pathLst>
                <a:path w="195248" h="3146304">
                  <a:moveTo>
                    <a:pt x="0" y="0"/>
                  </a:moveTo>
                  <a:lnTo>
                    <a:pt x="195248" y="0"/>
                  </a:lnTo>
                  <a:lnTo>
                    <a:pt x="195248" y="3146304"/>
                  </a:lnTo>
                  <a:lnTo>
                    <a:pt x="0" y="3146304"/>
                  </a:lnTo>
                  <a:close/>
                </a:path>
              </a:pathLst>
            </a:custGeom>
            <a:solidFill>
              <a:srgbClr val="C27F7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95248" cy="31844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60"/>
                </a:lnSpc>
              </a:pP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838200" y="594293"/>
            <a:ext cx="5410200" cy="8189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200"/>
              </a:lnSpc>
            </a:pPr>
            <a:r>
              <a:rPr lang="en-US" sz="6200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  <a:endParaRPr lang="en-US" sz="6200" b="1" dirty="0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30626" y="1708597"/>
            <a:ext cx="16938173" cy="75713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>
              <a:buFont typeface="Arial" charset="0"/>
              <a:buChar char="•"/>
            </a:pP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Amazon (2021) </a:t>
            </a:r>
            <a:r>
              <a:rPr lang="en-US" sz="1200" i="1" dirty="0"/>
              <a:t>Watch as employees learn they’re being promoted</a:t>
            </a:r>
            <a:r>
              <a:rPr lang="en-US" sz="1200" dirty="0"/>
              <a:t>, </a:t>
            </a:r>
            <a:r>
              <a:rPr lang="en-US" sz="1200" i="1" dirty="0"/>
              <a:t>US About Amazon</a:t>
            </a:r>
            <a:r>
              <a:rPr lang="en-US" sz="1200" dirty="0"/>
              <a:t>. Available at: https://www.aboutamazon.com/news/operations/watch-as-employees-learn-theyre-being-promoted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Amazon (2023) </a:t>
            </a:r>
            <a:r>
              <a:rPr lang="en-US" sz="1200" i="1" dirty="0"/>
              <a:t>Amazon’s Career Choice program saw record growth in 2022, reaching over 110,000 participants</a:t>
            </a:r>
            <a:r>
              <a:rPr lang="en-US" sz="1200" dirty="0"/>
              <a:t>, </a:t>
            </a:r>
            <a:r>
              <a:rPr lang="en-US" sz="1200" i="1" dirty="0"/>
              <a:t>US About Amazon</a:t>
            </a:r>
            <a:r>
              <a:rPr lang="en-US" sz="1200" dirty="0"/>
              <a:t>. Available at: https://www.aboutamazon.com/news/workplace/amazons-career-choice-program-saw-record-growth-in-2022-reaching-over-110-000-participants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Amazon (2024) </a:t>
            </a:r>
            <a:r>
              <a:rPr lang="en-US" sz="1200" i="1" dirty="0"/>
              <a:t>8 free skills training programs that help Amazon employees land higher-paying roles</a:t>
            </a:r>
            <a:r>
              <a:rPr lang="en-US" sz="1200" dirty="0"/>
              <a:t>, </a:t>
            </a:r>
            <a:r>
              <a:rPr lang="en-US" sz="1200" i="1" dirty="0"/>
              <a:t>About Amazon</a:t>
            </a:r>
            <a:r>
              <a:rPr lang="en-US" sz="1200" dirty="0"/>
              <a:t>. Available at: https://www.aboutamazon.com/news/workplace/our-upskilling-2025-programs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Amazon (2026a) </a:t>
            </a:r>
            <a:r>
              <a:rPr lang="en-US" sz="1200" i="1" dirty="0"/>
              <a:t>Who We Are</a:t>
            </a:r>
            <a:r>
              <a:rPr lang="en-US" sz="1200" dirty="0"/>
              <a:t>, </a:t>
            </a:r>
            <a:r>
              <a:rPr lang="en-US" sz="1200" i="1" dirty="0"/>
              <a:t>EU About Amazon</a:t>
            </a:r>
            <a:r>
              <a:rPr lang="en-US" sz="1200" dirty="0"/>
              <a:t>. Available at: https://www.aboutamazon.eu/who-we-are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Amazon (2026b) </a:t>
            </a:r>
            <a:r>
              <a:rPr lang="en-US" sz="1200" i="1" dirty="0"/>
              <a:t>Work Based Learning Program Logistics Specialist</a:t>
            </a:r>
            <a:r>
              <a:rPr lang="en-US" sz="1200" dirty="0"/>
              <a:t>, </a:t>
            </a:r>
            <a:r>
              <a:rPr lang="en-US" sz="1200" i="1" dirty="0"/>
              <a:t>amazon.jobs</a:t>
            </a:r>
            <a:r>
              <a:rPr lang="en-US" sz="1200" dirty="0"/>
              <a:t>. Available at: https://www.amazon.jobs/de/jobs/3185577/work-based-learning-program-logistics-specialist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Angelo, J. (2026) </a:t>
            </a:r>
            <a:r>
              <a:rPr lang="en-US" sz="1200" i="1" dirty="0"/>
              <a:t>Amazon demands proof of productivity from employees, asking for list of accomplishments</a:t>
            </a:r>
            <a:r>
              <a:rPr lang="en-US" sz="1200" dirty="0"/>
              <a:t>, </a:t>
            </a:r>
            <a:r>
              <a:rPr lang="en-US" sz="1200" i="1" dirty="0"/>
              <a:t>Fortune</a:t>
            </a:r>
            <a:r>
              <a:rPr lang="en-US" sz="1200" dirty="0"/>
              <a:t>. Available at: https://fortune.com/2026/01/08/amazon-demands-proof-of-productivity-from-employees-asking-for-list-of-accomplishments/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BBC (2021) ‘Amazon warehouse injuries ’80% higher’ than competitors, report claims’, </a:t>
            </a:r>
            <a:r>
              <a:rPr lang="en-US" sz="1200" i="1" dirty="0"/>
              <a:t>BBC News</a:t>
            </a:r>
            <a:r>
              <a:rPr lang="en-US" sz="1200" dirty="0"/>
              <a:t>, 2 June. Available at: https://www.bbc.com/news/technology-57332390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Bhatti, M. M. and Alvi, M. (2022) 'Impact of career growth on employee job hopping with moderating role of job security', </a:t>
            </a:r>
            <a:r>
              <a:rPr lang="en-US" sz="1200" i="1" dirty="0"/>
              <a:t>International Journal of Social Science &amp; Entrepreneurship,</a:t>
            </a:r>
            <a:r>
              <a:rPr lang="en-US" sz="1200" dirty="0"/>
              <a:t> 2(2), pp. 218-226.</a:t>
            </a:r>
            <a:endParaRPr lang="en-US" sz="1200" i="1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Bello, I. O. (2021) 'Humanizing Automation: Lessons from Amazon’s Workforce Transition to Robotics', </a:t>
            </a:r>
            <a:r>
              <a:rPr lang="en-US" sz="1200" i="1" dirty="0"/>
              <a:t>International Journal of Technology, Management and Humanities,</a:t>
            </a:r>
            <a:r>
              <a:rPr lang="en-US" sz="1200" dirty="0"/>
              <a:t> 7(04), pp. 41-50.</a:t>
            </a:r>
            <a:endParaRPr lang="en-US" sz="1200" i="1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 err="1"/>
              <a:t>Chimakati</a:t>
            </a:r>
            <a:r>
              <a:rPr lang="en-US" sz="1200" dirty="0"/>
              <a:t>, F. M. and Odiyo, W. (2023) 'The Role of HR and Line Managers in Policy Implementation: A Collaborative Approach to Efficiency and Effectiveness', </a:t>
            </a:r>
            <a:r>
              <a:rPr lang="en-US" sz="1200" i="1" dirty="0"/>
              <a:t>Journal of Human Resource &amp; Leadership,</a:t>
            </a:r>
            <a:r>
              <a:rPr lang="en-US" sz="1200" dirty="0"/>
              <a:t> 7(6), pp. 84-91.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Confino, P. (2023) </a:t>
            </a:r>
            <a:r>
              <a:rPr lang="en-US" sz="1200" i="1" dirty="0"/>
              <a:t>Inside Amazon’s $1.2 billion effort to place 750,000 frontline workers in higher paying roles</a:t>
            </a:r>
            <a:r>
              <a:rPr lang="en-US" sz="1200" dirty="0"/>
              <a:t>, </a:t>
            </a:r>
            <a:r>
              <a:rPr lang="en-US" sz="1200" i="1" dirty="0"/>
              <a:t>Fortune</a:t>
            </a:r>
            <a:r>
              <a:rPr lang="en-US" sz="1200" dirty="0"/>
              <a:t>. Available at: https://fortune.com/2023/03/20/amazon-upskilling-frontline-workers-retention-strategy/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Dresser, S. (2025) </a:t>
            </a:r>
            <a:r>
              <a:rPr lang="en-US" sz="1200" i="1" dirty="0"/>
              <a:t>Amazon deploys over 1 million robots and launches new AI foundation model</a:t>
            </a:r>
            <a:r>
              <a:rPr lang="en-US" sz="1200" dirty="0"/>
              <a:t>, </a:t>
            </a:r>
            <a:r>
              <a:rPr lang="en-US" sz="1200" i="1" dirty="0"/>
              <a:t>Aboutamazon.com</a:t>
            </a:r>
            <a:r>
              <a:rPr lang="en-US" sz="1200" dirty="0"/>
              <a:t>. US About Amazon. Available at: https://www.aboutamazon.com/news/operations/amazon-million-robots-ai-foundation-model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Denning, S. (2019) 'How Amazon practices the three laws of agile management', </a:t>
            </a:r>
            <a:r>
              <a:rPr lang="en-US" sz="1200" i="1" dirty="0"/>
              <a:t>Strategy &amp; leadership,</a:t>
            </a:r>
            <a:r>
              <a:rPr lang="en-US" sz="1200" dirty="0"/>
              <a:t> 47(5), pp. 36-41.</a:t>
            </a:r>
            <a:endParaRPr lang="en-US" sz="1200" i="1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Forbes (2024) </a:t>
            </a:r>
            <a:r>
              <a:rPr lang="en-US" sz="1200" i="1" dirty="0"/>
              <a:t>Stand Together </a:t>
            </a:r>
            <a:r>
              <a:rPr lang="en-US" sz="1200" i="1" dirty="0" err="1"/>
              <a:t>BrandVoice</a:t>
            </a:r>
            <a:r>
              <a:rPr lang="en-US" sz="1200" i="1" dirty="0"/>
              <a:t>: What CVS And Amazon Know: Investing In Upskilling Works For Employees And Businesses</a:t>
            </a:r>
            <a:r>
              <a:rPr lang="en-US" sz="1200" dirty="0"/>
              <a:t>, </a:t>
            </a:r>
            <a:r>
              <a:rPr lang="en-US" sz="1200" i="1" dirty="0"/>
              <a:t>Forbes</a:t>
            </a:r>
            <a:r>
              <a:rPr lang="en-US" sz="1200" dirty="0"/>
              <a:t>. Available at: https://www.forbes.com/sites/stand-together/2024/02/21/what-cvs-and-amazon-know-investing-in-upskilling-works-for-employees-and-businesses/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Gray, C. (2023) </a:t>
            </a:r>
            <a:r>
              <a:rPr lang="en-US" sz="1200" i="1" dirty="0"/>
              <a:t>How robots are building Amazon’s future</a:t>
            </a:r>
            <a:r>
              <a:rPr lang="en-US" sz="1200" dirty="0"/>
              <a:t>, </a:t>
            </a:r>
            <a:r>
              <a:rPr lang="en-US" sz="1200" i="1" dirty="0"/>
              <a:t>www.humanityredefined.com</a:t>
            </a:r>
            <a:r>
              <a:rPr lang="en-US" sz="1200" dirty="0"/>
              <a:t>. Available at: https://www.humanityredefined.com/p/robots-at-amazon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Jang, E. and Kim, H. (2021) ‘Performance Pressure as an Antecedent and Authentic Leadership as a Moderator of the Relationship Between Co-worker Undermining and Psychological Capital’, </a:t>
            </a:r>
            <a:r>
              <a:rPr lang="en-US" sz="1200" i="1" dirty="0"/>
              <a:t>Frontiers in Psychology</a:t>
            </a:r>
            <a:r>
              <a:rPr lang="en-US" sz="1200" dirty="0"/>
              <a:t>, 12.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Karkoulian, S., Srour, J. and Canaan </a:t>
            </a:r>
            <a:r>
              <a:rPr lang="en-US" sz="1200" dirty="0" err="1"/>
              <a:t>Messarra</a:t>
            </a:r>
            <a:r>
              <a:rPr lang="en-US" sz="1200" dirty="0"/>
              <a:t>, L. (2020) 'The moderating role of 360-degree appraisal between engagement and innovative behaviors', </a:t>
            </a:r>
            <a:r>
              <a:rPr lang="en-US" sz="1200" i="1" dirty="0"/>
              <a:t>International Journal of Productivity and Performance Management,</a:t>
            </a:r>
            <a:r>
              <a:rPr lang="en-US" sz="1200" dirty="0"/>
              <a:t> 69(2), pp. 361-381.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Leonhardt, D. (2021) ‘The Amazon Customers Don’t See’, </a:t>
            </a:r>
            <a:r>
              <a:rPr lang="en-US" sz="1200" i="1" dirty="0"/>
              <a:t>The New York Times</a:t>
            </a:r>
            <a:r>
              <a:rPr lang="en-US" sz="1200" dirty="0"/>
              <a:t>, 15 June. Available at: https://www.nytimes.com/2021/06/15/briefing/amazon-warehouse-investigation.html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Pandey, A. and Yadav, D. (2019) 'An analysis of blended learning approach in </a:t>
            </a:r>
            <a:r>
              <a:rPr lang="en-US" sz="1200" dirty="0" err="1"/>
              <a:t>indian</a:t>
            </a:r>
            <a:r>
              <a:rPr lang="en-US" sz="1200" dirty="0"/>
              <a:t> context', </a:t>
            </a:r>
            <a:r>
              <a:rPr lang="en-US" sz="1200" i="1" dirty="0" err="1"/>
              <a:t>TechnoLearn</a:t>
            </a:r>
            <a:r>
              <a:rPr lang="en-US" sz="1200" i="1" dirty="0"/>
              <a:t>: An International Journal of Educational Technology,</a:t>
            </a:r>
            <a:r>
              <a:rPr lang="en-US" sz="1200" dirty="0"/>
              <a:t> 9(1), pp. 47-51.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Rajiv (2025) </a:t>
            </a:r>
            <a:r>
              <a:rPr lang="en-US" sz="1200" i="1" dirty="0"/>
              <a:t>Amazon’s Career Choice Program Expands Opportunities with Western Community College</a:t>
            </a:r>
            <a:r>
              <a:rPr lang="en-US" sz="1200" dirty="0"/>
              <a:t>, </a:t>
            </a:r>
            <a:r>
              <a:rPr lang="en-US" sz="1200" i="1" dirty="0"/>
              <a:t>WCC - Western Community College</a:t>
            </a:r>
            <a:r>
              <a:rPr lang="en-US" sz="1200" dirty="0"/>
              <a:t>. Available at: https://wcc.ca/blog/amazons-career-choice-program-expands-opportunities-with-western-community-college/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Rhoads, S. (2026) </a:t>
            </a:r>
            <a:r>
              <a:rPr lang="en-US" sz="1200" i="1" dirty="0"/>
              <a:t>Amazon invests $2.5 billion in workplace safety, reduces workplace injury rates</a:t>
            </a:r>
            <a:r>
              <a:rPr lang="en-US" sz="1200" dirty="0"/>
              <a:t>, </a:t>
            </a:r>
            <a:r>
              <a:rPr lang="en-US" sz="1200" i="1" dirty="0"/>
              <a:t>Amazon News</a:t>
            </a:r>
            <a:r>
              <a:rPr lang="en-US" sz="1200" dirty="0"/>
              <a:t>. US About Amazon. Available at: https://www.aboutamazon.com/news/workplace/amazon-workplace-safety-2025-injury-reduction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Richter, F. (2024) </a:t>
            </a:r>
            <a:r>
              <a:rPr lang="en-US" sz="1200" i="1" dirty="0"/>
              <a:t>Infographic: Amazon: Not Just an Online Store</a:t>
            </a:r>
            <a:r>
              <a:rPr lang="en-US" sz="1200" dirty="0"/>
              <a:t>, </a:t>
            </a:r>
            <a:r>
              <a:rPr lang="en-US" sz="1200" i="1" dirty="0"/>
              <a:t>Statista Daily Data</a:t>
            </a:r>
            <a:r>
              <a:rPr lang="en-US" sz="1200" dirty="0"/>
              <a:t>. Statista. Available at: https://www.statista.com/chart/15917/amazon-revenue-by-segment/?srsltid=AfmBOorQbggfQYgxgFFwe-tl-tsDc7L457rwlgWmn8wFUw2FP3-HONzM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Richter, F. (2026) </a:t>
            </a:r>
            <a:r>
              <a:rPr lang="en-US" sz="1200" i="1" dirty="0"/>
              <a:t>Infographic: Big Three Hold Dominant Lead in Accelerating Cloud Market</a:t>
            </a:r>
            <a:r>
              <a:rPr lang="en-US" sz="1200" dirty="0"/>
              <a:t>, </a:t>
            </a:r>
            <a:r>
              <a:rPr lang="en-US" sz="1200" i="1" dirty="0"/>
              <a:t>Statista Daily Data</a:t>
            </a:r>
            <a:r>
              <a:rPr lang="en-US" sz="1200" dirty="0"/>
              <a:t>. Statista. Available at: https://www.statista.com/chart/18819/worldwide-market-share-of-leading-cloud-infrastructure-service-providers/?srsltid=AfmBOopYBcsjFuMNNf_kluQLBrM_Jh4g2VQfEVFkym89a9sEppMxLi94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Rosenblatt, L. (2024) </a:t>
            </a:r>
            <a:r>
              <a:rPr lang="en-US" sz="1200" i="1" dirty="0"/>
              <a:t>Amazon’s audit found ‘perceptions’ of racial inequity in its warehouses</a:t>
            </a:r>
            <a:r>
              <a:rPr lang="en-US" sz="1200" dirty="0"/>
              <a:t>, </a:t>
            </a:r>
            <a:r>
              <a:rPr lang="en-US" sz="1200" i="1" dirty="0"/>
              <a:t>The Seattle Times</a:t>
            </a:r>
            <a:r>
              <a:rPr lang="en-US" sz="1200" dirty="0"/>
              <a:t>. Available at: https://www.seattletimes.com/business/amazon/amazons-audit-found-perceptions-of-racial-inequity-in-its-warehouses/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Shewale, R. (2024) </a:t>
            </a:r>
            <a:r>
              <a:rPr lang="en-US" sz="1200" i="1" dirty="0"/>
              <a:t>How Many Employees Does Amazon Have (2014-2024)</a:t>
            </a:r>
            <a:r>
              <a:rPr lang="en-US" sz="1200" dirty="0"/>
              <a:t>, </a:t>
            </a:r>
            <a:r>
              <a:rPr lang="en-US" sz="1200" i="1" dirty="0" err="1"/>
              <a:t>DemandSage</a:t>
            </a:r>
            <a:r>
              <a:rPr lang="en-US" sz="1200" dirty="0"/>
              <a:t>. Available at: https://www.demandsage.com/amazon-employees/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Slater, D. (2025) </a:t>
            </a:r>
            <a:r>
              <a:rPr lang="en-US" sz="1200" i="1" dirty="0"/>
              <a:t>The Imperatives of Customer-Centric Innovation</a:t>
            </a:r>
            <a:r>
              <a:rPr lang="en-US" sz="1200" dirty="0"/>
              <a:t>, </a:t>
            </a:r>
            <a:r>
              <a:rPr lang="en-US" sz="1200" i="1" dirty="0"/>
              <a:t>Amazon Web Services, Inc.</a:t>
            </a:r>
            <a:r>
              <a:rPr lang="en-US" sz="1200" dirty="0"/>
              <a:t> Available at: https://aws.amazon.com/executive-insights/content/the-imperatives-of-customer-centric-innovation/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Sophia, D.M. and Bensinger, G. (2026) ‘Amazon tops cloud expectations on strong AI demand, shares rise’, </a:t>
            </a:r>
            <a:r>
              <a:rPr lang="en-US" sz="1200" i="1" dirty="0"/>
              <a:t>Reuters</a:t>
            </a:r>
            <a:r>
              <a:rPr lang="en-US" sz="1200" dirty="0"/>
              <a:t>, 29 April. Available at: https://www.reuters.com/business/retail-consumer/amazon-beats-quarterly-cloud-growth-estimates-2026-04-29/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TUC (2023) </a:t>
            </a:r>
            <a:r>
              <a:rPr lang="en-US" sz="1200" i="1" dirty="0"/>
              <a:t>Challenging Amazon report - Criticisms of Amazon</a:t>
            </a:r>
            <a:r>
              <a:rPr lang="en-US" sz="1200" dirty="0"/>
              <a:t>, </a:t>
            </a:r>
            <a:r>
              <a:rPr lang="en-US" sz="1200" i="1" dirty="0"/>
              <a:t>www.tuc.org.uk</a:t>
            </a:r>
            <a:r>
              <a:rPr lang="en-US" sz="1200" dirty="0"/>
              <a:t>. Available at: https://www.tuc.org.uk/node/523929 (Accessed: 3 May 2026).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 err="1"/>
              <a:t>Trullen</a:t>
            </a:r>
            <a:r>
              <a:rPr lang="en-US" sz="1200" dirty="0"/>
              <a:t>, J., Stirpe, L., </a:t>
            </a:r>
            <a:r>
              <a:rPr lang="en-US" sz="1200" dirty="0" err="1"/>
              <a:t>Bonache</a:t>
            </a:r>
            <a:r>
              <a:rPr lang="en-US" sz="1200" dirty="0"/>
              <a:t>, J. and Valverde, M. (2016) 'The HR department's contribution to line managers' effective implementation of HR practices', </a:t>
            </a:r>
            <a:r>
              <a:rPr lang="en-US" sz="1200" i="1" dirty="0"/>
              <a:t>Human resource management journal,</a:t>
            </a:r>
            <a:r>
              <a:rPr lang="en-US" sz="1200" dirty="0"/>
              <a:t> 26(4), pp. 449-470.</a:t>
            </a:r>
            <a:endParaRPr lang="en-US" sz="1200" i="1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 err="1"/>
              <a:t>Tschang</a:t>
            </a:r>
            <a:r>
              <a:rPr lang="en-US" sz="1200" dirty="0"/>
              <a:t>, F. T. and Almirall, E. (2021) 'Artificial intelligence as augmenting automation: Implications for employment', </a:t>
            </a:r>
            <a:r>
              <a:rPr lang="en-US" sz="1200" i="1" dirty="0"/>
              <a:t>Academy of Management Perspectives,</a:t>
            </a:r>
            <a:r>
              <a:rPr lang="en-US" sz="1200" dirty="0"/>
              <a:t> 35(4), pp. 642-659.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 err="1"/>
              <a:t>Timsal</a:t>
            </a:r>
            <a:r>
              <a:rPr lang="en-US" sz="1200" dirty="0"/>
              <a:t>, A., Awais, M. and Shoaib, O. (2016) 'On job training and its effectiveness: An employee perspective', </a:t>
            </a:r>
            <a:r>
              <a:rPr lang="en-US" sz="1200" i="1" dirty="0"/>
              <a:t>South Asian Journal of Banking and Social Sciences,</a:t>
            </a:r>
            <a:r>
              <a:rPr lang="en-US" sz="1200" dirty="0"/>
              <a:t> 2(1), pp. 1-22.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Vallas, S.P. and Kronberg, A.-K. (2023) ‘Coercion, Consent, and Class Consciousness: How Workers Respond to Amazon’s Production Regime’, </a:t>
            </a:r>
            <a:r>
              <a:rPr lang="en-US" sz="1200" i="1" dirty="0"/>
              <a:t>Socius</a:t>
            </a:r>
            <a:r>
              <a:rPr lang="en-US" sz="1200" dirty="0"/>
              <a:t>, 9(1), pp. 1–16.</a:t>
            </a:r>
            <a:endParaRPr lang="en-US" sz="1200" dirty="0"/>
          </a:p>
          <a:p>
            <a:pPr marL="171450" indent="-171450">
              <a:buFont typeface="Arial" charset="0"/>
              <a:buChar char="•"/>
            </a:pPr>
            <a:r>
              <a:rPr lang="en-US" sz="1200" dirty="0"/>
              <a:t>Williams, A. (2022) </a:t>
            </a:r>
            <a:r>
              <a:rPr lang="en-US" sz="1200" i="1" dirty="0"/>
              <a:t>How Amazon’s Upskilling Program Is Helping to Retain Top Talent</a:t>
            </a:r>
            <a:r>
              <a:rPr lang="en-US" sz="1200" dirty="0"/>
              <a:t>, </a:t>
            </a:r>
            <a:r>
              <a:rPr lang="en-US" sz="1200" i="1" dirty="0"/>
              <a:t>Staffing.com</a:t>
            </a:r>
            <a:r>
              <a:rPr lang="en-US" sz="1200" dirty="0"/>
              <a:t>. Available at: https://www.staffing.com/amazon-retaining-top-talent-through-upskilling/ (Accessed: 3 May 2026).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/>
  <PresentationFormat>Custom</PresentationFormat>
  <Paragraphs>252</Paragraphs>
  <Slides>0</Slides>
  <Notes>5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30" baseType="lpstr">
      <vt:lpstr>Arial</vt:lpstr>
      <vt:lpstr>SimSun</vt:lpstr>
      <vt:lpstr>Wingdings</vt:lpstr>
      <vt:lpstr>Canva Sans Bold</vt:lpstr>
      <vt:lpstr>Poppins</vt:lpstr>
      <vt:lpstr>Poppins Bold Italics</vt:lpstr>
      <vt:lpstr>Calibri</vt:lpstr>
      <vt:lpstr>Poppins Bold</vt:lpstr>
      <vt:lpstr>Aptos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 &amp; White Geometric Bold Simple Company Profile Presentation</dc:title>
  <dc:creator>Admin</dc:creator>
  <cp:lastModifiedBy>iPhone</cp:lastModifiedBy>
  <cp:revision>61</cp:revision>
  <dcterms:created xsi:type="dcterms:W3CDTF">1900-01-01T00:00:00Z</dcterms:created>
  <dcterms:modified xsi:type="dcterms:W3CDTF">1900-01-01T00:00:00Z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ABA8C38C7C7678640060F86911E0A8E3_32</vt:lpwstr>
  </property>
  <property fmtid="{D5CDD505-2E9C-101B-9397-08002B2CF9AE}" pid="3" name="KSOProductBuildVer">
    <vt:lpwstr>3081-26.3.1</vt:lpwstr>
  </property>
</Properties>
</file>