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embeddedFontLst>
    <p:embeddedFont>
      <p:font typeface="Inter" panose="020B0604020202020204" charset="0"/>
      <p:regular r:id="rId15"/>
      <p:bold r:id="rId16"/>
      <p:italic r:id="rId17"/>
      <p:boldItalic r:id="rId18"/>
    </p:embeddedFont>
    <p:embeddedFont>
      <p:font typeface="Inter Medium" panose="020B0604020202020204" charset="0"/>
      <p:regular r:id="rId19"/>
      <p:bold r:id="rId20"/>
      <p:italic r:id="rId21"/>
      <p:boldItalic r:id="rId22"/>
    </p:embeddedFont>
    <p:embeddedFont>
      <p:font typeface="Poppins" panose="00000500000000000000" pitchFamily="2" charset="0"/>
      <p:regular r:id="rId23"/>
      <p:bold r:id="rId24"/>
      <p:italic r:id="rId25"/>
      <p:boldItalic r:id="rId26"/>
    </p:embeddedFont>
    <p:embeddedFont>
      <p:font typeface="Poppins SemiBold" panose="00000700000000000000" pitchFamily="2" charset="0"/>
      <p:regular r:id="rId27"/>
      <p:bold r:id="rId28"/>
      <p:italic r:id="rId29"/>
      <p:boldItalic r:id="rId3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858" y="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font" Target="fonts/font1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font" Target="fonts/font14.fntdata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font" Target="fonts/font13.fntdata"/><Relationship Id="rId30" Type="http://schemas.openxmlformats.org/officeDocument/2006/relationships/font" Target="fonts/font16.fntdata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1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1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3"/>
          <p:cNvSpPr txBox="1"/>
          <p:nvPr/>
        </p:nvSpPr>
        <p:spPr>
          <a:xfrm>
            <a:off x="295275" y="2136427"/>
            <a:ext cx="11601450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>
                <a:solidFill>
                  <a:srgbClr val="22D3EE"/>
                </a:solidFill>
                <a:latin typeface="Poppins"/>
                <a:ea typeface="Poppins"/>
                <a:cs typeface="Poppins"/>
                <a:sym typeface="Poppins"/>
              </a:rPr>
              <a:t>HealthPlus Analytics</a:t>
            </a:r>
            <a:endParaRPr/>
          </a:p>
        </p:txBody>
      </p:sp>
      <p:sp>
        <p:nvSpPr>
          <p:cNvPr id="86" name="Google Shape;86;p13"/>
          <p:cNvSpPr txBox="1"/>
          <p:nvPr/>
        </p:nvSpPr>
        <p:spPr>
          <a:xfrm>
            <a:off x="295275" y="3165127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Cybersecurity and Data Governance Framework</a:t>
            </a:r>
            <a:endParaRPr/>
          </a:p>
        </p:txBody>
      </p:sp>
      <p:sp>
        <p:nvSpPr>
          <p:cNvPr id="87" name="Google Shape;87;p13"/>
          <p:cNvSpPr txBox="1"/>
          <p:nvPr/>
        </p:nvSpPr>
        <p:spPr>
          <a:xfrm>
            <a:off x="571500" y="4212877"/>
            <a:ext cx="11049000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22D3EE"/>
                </a:solidFill>
                <a:latin typeface="Inter"/>
                <a:ea typeface="Inter"/>
                <a:cs typeface="Inter"/>
                <a:sym typeface="Inter"/>
              </a:rPr>
              <a:t>Strategic Resilience in a Healthcare Technology Context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Google Shape;92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38337"/>
            <a:ext cx="5334000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4"/>
          <p:cNvSpPr txBox="1"/>
          <p:nvPr/>
        </p:nvSpPr>
        <p:spPr>
          <a:xfrm>
            <a:off x="571500" y="2375892"/>
            <a:ext cx="5334000" cy="868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As a healthcare technology organisation, HealthPlus Analytics (HPA) operates in a sensitive environment where patient details must be safeguarded at all times.</a:t>
            </a:r>
            <a:endParaRPr/>
          </a:p>
        </p:txBody>
      </p:sp>
      <p:sp>
        <p:nvSpPr>
          <p:cNvPr id="95" name="Google Shape;95;p14"/>
          <p:cNvSpPr txBox="1"/>
          <p:nvPr/>
        </p:nvSpPr>
        <p:spPr>
          <a:xfrm>
            <a:off x="571500" y="3387179"/>
            <a:ext cx="5334000" cy="868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Recent ransomware events and unauthorised access incidents underscore critical vulnerabilities that require more than just technical fixes.</a:t>
            </a:r>
            <a:endParaRPr/>
          </a:p>
        </p:txBody>
      </p:sp>
      <p:sp>
        <p:nvSpPr>
          <p:cNvPr id="96" name="Google Shape;96;p14"/>
          <p:cNvSpPr txBox="1"/>
          <p:nvPr/>
        </p:nvSpPr>
        <p:spPr>
          <a:xfrm>
            <a:off x="571500" y="4398466"/>
            <a:ext cx="533400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Strategic Imperative:</a:t>
            </a: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Cybersecurity is a proactive and dynamic response effort against evolving attacks.</a:t>
            </a:r>
            <a:endParaRPr/>
          </a:p>
        </p:txBody>
      </p:sp>
      <p:sp>
        <p:nvSpPr>
          <p:cNvPr id="97" name="Google Shape;97;p14"/>
          <p:cNvSpPr txBox="1"/>
          <p:nvPr/>
        </p:nvSpPr>
        <p:spPr>
          <a:xfrm>
            <a:off x="571500" y="5120282"/>
            <a:ext cx="5334000" cy="19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Mallick and Nath (2024)</a:t>
            </a:r>
            <a:endParaRPr/>
          </a:p>
        </p:txBody>
      </p:sp>
      <p:pic>
        <p:nvPicPr>
          <p:cNvPr id="98" name="Google Shape;98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96025" y="1947862"/>
            <a:ext cx="5314950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14"/>
          <p:cNvSpPr txBox="1"/>
          <p:nvPr/>
        </p:nvSpPr>
        <p:spPr>
          <a:xfrm>
            <a:off x="762000" y="571500"/>
            <a:ext cx="11401425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INTRODUCTION</a:t>
            </a:r>
            <a:endParaRPr/>
          </a:p>
        </p:txBody>
      </p:sp>
      <p:sp>
        <p:nvSpPr>
          <p:cNvPr id="100" name="Google Shape;100;p14"/>
          <p:cNvSpPr/>
          <p:nvPr/>
        </p:nvSpPr>
        <p:spPr>
          <a:xfrm>
            <a:off x="571500" y="571500"/>
            <a:ext cx="47625" cy="542925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938337"/>
            <a:ext cx="5334000" cy="381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1947862"/>
            <a:ext cx="5314950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5"/>
          <p:cNvSpPr txBox="1"/>
          <p:nvPr/>
        </p:nvSpPr>
        <p:spPr>
          <a:xfrm>
            <a:off x="6286500" y="2306240"/>
            <a:ext cx="533400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Attackers are leveraging sophisticated methods like </a:t>
            </a:r>
            <a:r>
              <a:rPr lang="en-US" sz="1425" b="1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AI and Automation</a:t>
            </a: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to exploit system vulnerabilities.</a:t>
            </a:r>
            <a:endParaRPr/>
          </a:p>
        </p:txBody>
      </p:sp>
      <p:sp>
        <p:nvSpPr>
          <p:cNvPr id="109" name="Google Shape;109;p15"/>
          <p:cNvSpPr txBox="1"/>
          <p:nvPr/>
        </p:nvSpPr>
        <p:spPr>
          <a:xfrm>
            <a:off x="6286500" y="4467969"/>
            <a:ext cx="533400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Understanding this landscape is essential for crafting a robust defense strategy.</a:t>
            </a:r>
            <a:endParaRPr/>
          </a:p>
        </p:txBody>
      </p:sp>
      <p:sp>
        <p:nvSpPr>
          <p:cNvPr id="110" name="Google Shape;110;p15"/>
          <p:cNvSpPr txBox="1"/>
          <p:nvPr/>
        </p:nvSpPr>
        <p:spPr>
          <a:xfrm>
            <a:off x="6286500" y="5189785"/>
            <a:ext cx="5334000" cy="19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Ţălu (2025)</a:t>
            </a:r>
            <a:endParaRPr/>
          </a:p>
        </p:txBody>
      </p:sp>
      <p:sp>
        <p:nvSpPr>
          <p:cNvPr id="111" name="Google Shape;111;p15"/>
          <p:cNvSpPr txBox="1"/>
          <p:nvPr/>
        </p:nvSpPr>
        <p:spPr>
          <a:xfrm>
            <a:off x="6619875" y="3028057"/>
            <a:ext cx="5000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Increasing complexity and focus of attacks.</a:t>
            </a:r>
            <a:endParaRPr/>
          </a:p>
        </p:txBody>
      </p:sp>
      <p:sp>
        <p:nvSpPr>
          <p:cNvPr id="112" name="Google Shape;112;p15"/>
          <p:cNvSpPr txBox="1"/>
          <p:nvPr/>
        </p:nvSpPr>
        <p:spPr>
          <a:xfrm>
            <a:off x="6619875" y="3508027"/>
            <a:ext cx="5000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Dependence on cloud infrastructure risks.</a:t>
            </a:r>
            <a:endParaRPr/>
          </a:p>
        </p:txBody>
      </p:sp>
      <p:sp>
        <p:nvSpPr>
          <p:cNvPr id="113" name="Google Shape;113;p15"/>
          <p:cNvSpPr txBox="1"/>
          <p:nvPr/>
        </p:nvSpPr>
        <p:spPr>
          <a:xfrm>
            <a:off x="6619875" y="3987998"/>
            <a:ext cx="5000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Remote work and personal gadget access points.</a:t>
            </a:r>
            <a:endParaRPr/>
          </a:p>
        </p:txBody>
      </p:sp>
      <p:pic>
        <p:nvPicPr>
          <p:cNvPr id="114" name="Google Shape;114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286500" y="3070919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86500" y="3550890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286500" y="4030860"/>
            <a:ext cx="238125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15"/>
          <p:cNvSpPr txBox="1"/>
          <p:nvPr/>
        </p:nvSpPr>
        <p:spPr>
          <a:xfrm>
            <a:off x="762000" y="571500"/>
            <a:ext cx="11401425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THE GROWING CYBER THREAT LANDSCAPE</a:t>
            </a:r>
            <a:endParaRPr/>
          </a:p>
        </p:txBody>
      </p:sp>
      <p:sp>
        <p:nvSpPr>
          <p:cNvPr id="118" name="Google Shape;118;p15"/>
          <p:cNvSpPr/>
          <p:nvPr/>
        </p:nvSpPr>
        <p:spPr>
          <a:xfrm>
            <a:off x="571500" y="571500"/>
            <a:ext cx="47625" cy="542925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Google Shape;123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307133"/>
            <a:ext cx="3524250" cy="3072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33875" y="2307133"/>
            <a:ext cx="3524250" cy="3072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096250" y="2307133"/>
            <a:ext cx="3524250" cy="3072407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16"/>
          <p:cNvSpPr txBox="1"/>
          <p:nvPr/>
        </p:nvSpPr>
        <p:spPr>
          <a:xfrm>
            <a:off x="857250" y="3278683"/>
            <a:ext cx="3100387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D3EE"/>
                </a:solidFill>
                <a:latin typeface="Poppins"/>
                <a:ea typeface="Poppins"/>
                <a:cs typeface="Poppins"/>
                <a:sym typeface="Poppins"/>
              </a:rPr>
              <a:t>External Threats</a:t>
            </a:r>
            <a:endParaRPr/>
          </a:p>
        </p:txBody>
      </p:sp>
      <p:sp>
        <p:nvSpPr>
          <p:cNvPr id="128" name="Google Shape;128;p16"/>
          <p:cNvSpPr txBox="1"/>
          <p:nvPr/>
        </p:nvSpPr>
        <p:spPr>
          <a:xfrm>
            <a:off x="857250" y="3793033"/>
            <a:ext cx="2952750" cy="1157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Ransomware, phishing, and Distributed Denial-of-Service (DDoS) attacks targeting core services.</a:t>
            </a:r>
            <a:endParaRPr/>
          </a:p>
        </p:txBody>
      </p:sp>
      <p:sp>
        <p:nvSpPr>
          <p:cNvPr id="129" name="Google Shape;129;p16"/>
          <p:cNvSpPr txBox="1"/>
          <p:nvPr/>
        </p:nvSpPr>
        <p:spPr>
          <a:xfrm>
            <a:off x="4619625" y="3278683"/>
            <a:ext cx="3100387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D3EE"/>
                </a:solidFill>
                <a:latin typeface="Poppins"/>
                <a:ea typeface="Poppins"/>
                <a:cs typeface="Poppins"/>
                <a:sym typeface="Poppins"/>
              </a:rPr>
              <a:t>Internal Threats</a:t>
            </a:r>
            <a:endParaRPr/>
          </a:p>
        </p:txBody>
      </p:sp>
      <p:sp>
        <p:nvSpPr>
          <p:cNvPr id="130" name="Google Shape;130;p16"/>
          <p:cNvSpPr txBox="1"/>
          <p:nvPr/>
        </p:nvSpPr>
        <p:spPr>
          <a:xfrm>
            <a:off x="4619625" y="3793033"/>
            <a:ext cx="2952750" cy="868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Employee carelessness, lax access controls, and insecure personal devices.</a:t>
            </a:r>
            <a:endParaRPr/>
          </a:p>
        </p:txBody>
      </p:sp>
      <p:sp>
        <p:nvSpPr>
          <p:cNvPr id="131" name="Google Shape;131;p16"/>
          <p:cNvSpPr txBox="1"/>
          <p:nvPr/>
        </p:nvSpPr>
        <p:spPr>
          <a:xfrm>
            <a:off x="4619625" y="4804320"/>
            <a:ext cx="2952750" cy="19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Hussain et al. (2020)</a:t>
            </a:r>
            <a:endParaRPr/>
          </a:p>
        </p:txBody>
      </p:sp>
      <p:sp>
        <p:nvSpPr>
          <p:cNvPr id="132" name="Google Shape;132;p16"/>
          <p:cNvSpPr txBox="1"/>
          <p:nvPr/>
        </p:nvSpPr>
        <p:spPr>
          <a:xfrm>
            <a:off x="8382000" y="3278683"/>
            <a:ext cx="3100387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D3EE"/>
                </a:solidFill>
                <a:latin typeface="Poppins"/>
                <a:ea typeface="Poppins"/>
                <a:cs typeface="Poppins"/>
                <a:sym typeface="Poppins"/>
              </a:rPr>
              <a:t>State-Sponsored</a:t>
            </a:r>
            <a:endParaRPr/>
          </a:p>
        </p:txBody>
      </p:sp>
      <p:sp>
        <p:nvSpPr>
          <p:cNvPr id="133" name="Google Shape;133;p16"/>
          <p:cNvSpPr txBox="1"/>
          <p:nvPr/>
        </p:nvSpPr>
        <p:spPr>
          <a:xfrm>
            <a:off x="8382000" y="3793033"/>
            <a:ext cx="2952750" cy="868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Disruption of critical sectors to collect valuable healthcare information.</a:t>
            </a:r>
            <a:endParaRPr/>
          </a:p>
        </p:txBody>
      </p:sp>
      <p:sp>
        <p:nvSpPr>
          <p:cNvPr id="134" name="Google Shape;134;p16"/>
          <p:cNvSpPr txBox="1"/>
          <p:nvPr/>
        </p:nvSpPr>
        <p:spPr>
          <a:xfrm>
            <a:off x="8382000" y="4804320"/>
            <a:ext cx="2952750" cy="19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Azubuike (2023)</a:t>
            </a:r>
            <a:endParaRPr/>
          </a:p>
        </p:txBody>
      </p:sp>
      <p:pic>
        <p:nvPicPr>
          <p:cNvPr id="135" name="Google Shape;135;p1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57250" y="2659558"/>
            <a:ext cx="333375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16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619625" y="2659558"/>
            <a:ext cx="47625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6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382000" y="2659558"/>
            <a:ext cx="381000" cy="381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6"/>
          <p:cNvSpPr txBox="1"/>
          <p:nvPr/>
        </p:nvSpPr>
        <p:spPr>
          <a:xfrm>
            <a:off x="762000" y="571500"/>
            <a:ext cx="11401425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KEY THREATS FACING HPA</a:t>
            </a:r>
            <a:endParaRPr/>
          </a:p>
        </p:txBody>
      </p:sp>
      <p:sp>
        <p:nvSpPr>
          <p:cNvPr id="139" name="Google Shape;139;p16"/>
          <p:cNvSpPr/>
          <p:nvPr/>
        </p:nvSpPr>
        <p:spPr>
          <a:xfrm>
            <a:off x="571500" y="571500"/>
            <a:ext cx="47625" cy="542925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38337"/>
            <a:ext cx="5334000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7"/>
          <p:cNvSpPr txBox="1"/>
          <p:nvPr/>
        </p:nvSpPr>
        <p:spPr>
          <a:xfrm>
            <a:off x="571500" y="2522487"/>
            <a:ext cx="533400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Adherence to rigorous frameworks is not just a legal mandate but a foundation for stakeholder trust.</a:t>
            </a:r>
            <a:endParaRPr/>
          </a:p>
        </p:txBody>
      </p:sp>
      <p:sp>
        <p:nvSpPr>
          <p:cNvPr id="147" name="Google Shape;147;p17"/>
          <p:cNvSpPr txBox="1"/>
          <p:nvPr/>
        </p:nvSpPr>
        <p:spPr>
          <a:xfrm>
            <a:off x="571500" y="4973687"/>
            <a:ext cx="5334000" cy="19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Bechara and Schuch (2021)</a:t>
            </a:r>
            <a:endParaRPr/>
          </a:p>
        </p:txBody>
      </p:sp>
      <p:pic>
        <p:nvPicPr>
          <p:cNvPr id="148" name="Google Shape;148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96025" y="1947862"/>
            <a:ext cx="5314950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17"/>
          <p:cNvSpPr txBox="1"/>
          <p:nvPr/>
        </p:nvSpPr>
        <p:spPr>
          <a:xfrm>
            <a:off x="904875" y="3244304"/>
            <a:ext cx="5000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UK GDPR:</a:t>
            </a: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Strict data privacy controls.</a:t>
            </a:r>
            <a:endParaRPr/>
          </a:p>
        </p:txBody>
      </p:sp>
      <p:sp>
        <p:nvSpPr>
          <p:cNvPr id="150" name="Google Shape;150;p17"/>
          <p:cNvSpPr txBox="1"/>
          <p:nvPr/>
        </p:nvSpPr>
        <p:spPr>
          <a:xfrm>
            <a:off x="904875" y="3724275"/>
            <a:ext cx="500062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NHS Digital Standards:</a:t>
            </a: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Industry-specific security protocols.</a:t>
            </a:r>
            <a:endParaRPr/>
          </a:p>
        </p:txBody>
      </p:sp>
      <p:sp>
        <p:nvSpPr>
          <p:cNvPr id="151" name="Google Shape;151;p17"/>
          <p:cNvSpPr txBox="1"/>
          <p:nvPr/>
        </p:nvSpPr>
        <p:spPr>
          <a:xfrm>
            <a:off x="904875" y="4493716"/>
            <a:ext cx="5000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Core Values:</a:t>
            </a: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Confidentiality, Integrity, Availability.</a:t>
            </a:r>
            <a:endParaRPr/>
          </a:p>
        </p:txBody>
      </p:sp>
      <p:pic>
        <p:nvPicPr>
          <p:cNvPr id="152" name="Google Shape;152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287166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3767137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7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71500" y="4536578"/>
            <a:ext cx="190500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17"/>
          <p:cNvSpPr txBox="1"/>
          <p:nvPr/>
        </p:nvSpPr>
        <p:spPr>
          <a:xfrm>
            <a:off x="762000" y="571500"/>
            <a:ext cx="11401425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REGULATORY AND COMPLIANCE REQUIREMENTS</a:t>
            </a:r>
            <a:endParaRPr/>
          </a:p>
        </p:txBody>
      </p:sp>
      <p:sp>
        <p:nvSpPr>
          <p:cNvPr id="156" name="Google Shape;156;p17"/>
          <p:cNvSpPr/>
          <p:nvPr/>
        </p:nvSpPr>
        <p:spPr>
          <a:xfrm>
            <a:off x="571500" y="571500"/>
            <a:ext cx="47625" cy="542925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Google Shape;161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399407"/>
            <a:ext cx="3524250" cy="28877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33875" y="2399407"/>
            <a:ext cx="3524250" cy="28877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96250" y="2399407"/>
            <a:ext cx="3524250" cy="28877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57250" y="2713732"/>
            <a:ext cx="381000" cy="381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18"/>
          <p:cNvSpPr txBox="1"/>
          <p:nvPr/>
        </p:nvSpPr>
        <p:spPr>
          <a:xfrm>
            <a:off x="857250" y="3285232"/>
            <a:ext cx="3100387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D3EE"/>
                </a:solidFill>
                <a:latin typeface="Poppins"/>
                <a:ea typeface="Poppins"/>
                <a:cs typeface="Poppins"/>
                <a:sym typeface="Poppins"/>
              </a:rPr>
              <a:t>Access Controls</a:t>
            </a:r>
            <a:endParaRPr/>
          </a:p>
        </p:txBody>
      </p:sp>
      <p:sp>
        <p:nvSpPr>
          <p:cNvPr id="167" name="Google Shape;167;p18"/>
          <p:cNvSpPr txBox="1"/>
          <p:nvPr/>
        </p:nvSpPr>
        <p:spPr>
          <a:xfrm>
            <a:off x="857250" y="3799582"/>
            <a:ext cx="2952750" cy="868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Implementation of "Least Privilege" principles to restrict data access by function.</a:t>
            </a:r>
            <a:endParaRPr/>
          </a:p>
        </p:txBody>
      </p:sp>
      <p:pic>
        <p:nvPicPr>
          <p:cNvPr id="168" name="Google Shape;168;p18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619625" y="2713732"/>
            <a:ext cx="285750" cy="381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18"/>
          <p:cNvSpPr txBox="1"/>
          <p:nvPr/>
        </p:nvSpPr>
        <p:spPr>
          <a:xfrm>
            <a:off x="4619625" y="3285232"/>
            <a:ext cx="3100387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D3EE"/>
                </a:solidFill>
                <a:latin typeface="Poppins"/>
                <a:ea typeface="Poppins"/>
                <a:cs typeface="Poppins"/>
                <a:sym typeface="Poppins"/>
              </a:rPr>
              <a:t>Data Protection</a:t>
            </a:r>
            <a:endParaRPr/>
          </a:p>
        </p:txBody>
      </p:sp>
      <p:sp>
        <p:nvSpPr>
          <p:cNvPr id="170" name="Google Shape;170;p18"/>
          <p:cNvSpPr txBox="1"/>
          <p:nvPr/>
        </p:nvSpPr>
        <p:spPr>
          <a:xfrm>
            <a:off x="4619625" y="3799582"/>
            <a:ext cx="2952750" cy="868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Encryption mandates for data at rest and in transit across all organisation systems.</a:t>
            </a:r>
            <a:endParaRPr/>
          </a:p>
        </p:txBody>
      </p:sp>
      <p:pic>
        <p:nvPicPr>
          <p:cNvPr id="171" name="Google Shape;171;p18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382000" y="2713732"/>
            <a:ext cx="285750" cy="381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8"/>
          <p:cNvSpPr txBox="1"/>
          <p:nvPr/>
        </p:nvSpPr>
        <p:spPr>
          <a:xfrm>
            <a:off x="8382000" y="3285232"/>
            <a:ext cx="3100387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D3EE"/>
                </a:solidFill>
                <a:latin typeface="Poppins"/>
                <a:ea typeface="Poppins"/>
                <a:cs typeface="Poppins"/>
                <a:sym typeface="Poppins"/>
              </a:rPr>
              <a:t>BYOD Policy</a:t>
            </a:r>
            <a:endParaRPr/>
          </a:p>
        </p:txBody>
      </p:sp>
      <p:sp>
        <p:nvSpPr>
          <p:cNvPr id="173" name="Google Shape;173;p18"/>
          <p:cNvSpPr txBox="1"/>
          <p:nvPr/>
        </p:nvSpPr>
        <p:spPr>
          <a:xfrm>
            <a:off x="8382000" y="3799582"/>
            <a:ext cx="2952750" cy="868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Strict controls on personal devices to reduce vulnerability surface area.</a:t>
            </a:r>
            <a:endParaRPr/>
          </a:p>
        </p:txBody>
      </p:sp>
      <p:sp>
        <p:nvSpPr>
          <p:cNvPr id="174" name="Google Shape;174;p18"/>
          <p:cNvSpPr txBox="1"/>
          <p:nvPr/>
        </p:nvSpPr>
        <p:spPr>
          <a:xfrm>
            <a:off x="8382000" y="4810869"/>
            <a:ext cx="2952750" cy="19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Alhasan et al. (2024)</a:t>
            </a:r>
            <a:endParaRPr/>
          </a:p>
        </p:txBody>
      </p:sp>
      <p:sp>
        <p:nvSpPr>
          <p:cNvPr id="175" name="Google Shape;175;p18"/>
          <p:cNvSpPr txBox="1"/>
          <p:nvPr/>
        </p:nvSpPr>
        <p:spPr>
          <a:xfrm>
            <a:off x="762000" y="571500"/>
            <a:ext cx="11401425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SECURITY POLICIES FRAMEWORK</a:t>
            </a:r>
            <a:endParaRPr/>
          </a:p>
        </p:txBody>
      </p:sp>
      <p:sp>
        <p:nvSpPr>
          <p:cNvPr id="176" name="Google Shape;176;p18"/>
          <p:cNvSpPr/>
          <p:nvPr/>
        </p:nvSpPr>
        <p:spPr>
          <a:xfrm>
            <a:off x="571500" y="571500"/>
            <a:ext cx="47625" cy="542925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2" name="Google Shape;182;p19"/>
          <p:cNvSpPr txBox="1"/>
          <p:nvPr/>
        </p:nvSpPr>
        <p:spPr>
          <a:xfrm>
            <a:off x="6286500" y="1952029"/>
            <a:ext cx="5600700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D3EE"/>
                </a:solidFill>
                <a:latin typeface="Poppins"/>
                <a:ea typeface="Poppins"/>
                <a:cs typeface="Poppins"/>
                <a:sym typeface="Poppins"/>
              </a:rPr>
              <a:t>Multi-Tiered Defense</a:t>
            </a:r>
            <a:endParaRPr/>
          </a:p>
        </p:txBody>
      </p:sp>
      <p:sp>
        <p:nvSpPr>
          <p:cNvPr id="183" name="Google Shape;183;p19"/>
          <p:cNvSpPr txBox="1"/>
          <p:nvPr/>
        </p:nvSpPr>
        <p:spPr>
          <a:xfrm>
            <a:off x="6286500" y="5544145"/>
            <a:ext cx="5334000" cy="19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Soni et al. (2024)</a:t>
            </a:r>
            <a:endParaRPr/>
          </a:p>
        </p:txBody>
      </p:sp>
      <p:sp>
        <p:nvSpPr>
          <p:cNvPr id="184" name="Google Shape;184;p19"/>
          <p:cNvSpPr txBox="1"/>
          <p:nvPr/>
        </p:nvSpPr>
        <p:spPr>
          <a:xfrm>
            <a:off x="6619875" y="2466379"/>
            <a:ext cx="500062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Multi-Factor Authentication:</a:t>
            </a: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Minimises unauthorised access risk.</a:t>
            </a:r>
            <a:endParaRPr/>
          </a:p>
        </p:txBody>
      </p:sp>
      <p:sp>
        <p:nvSpPr>
          <p:cNvPr id="185" name="Google Shape;185;p19"/>
          <p:cNvSpPr txBox="1"/>
          <p:nvPr/>
        </p:nvSpPr>
        <p:spPr>
          <a:xfrm>
            <a:off x="6619875" y="3235821"/>
            <a:ext cx="500062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Advanced Encryption:</a:t>
            </a: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Ensures intercepted data remains unreadable.</a:t>
            </a:r>
            <a:endParaRPr/>
          </a:p>
        </p:txBody>
      </p:sp>
      <p:sp>
        <p:nvSpPr>
          <p:cNvPr id="186" name="Google Shape;186;p19"/>
          <p:cNvSpPr txBox="1"/>
          <p:nvPr/>
        </p:nvSpPr>
        <p:spPr>
          <a:xfrm>
            <a:off x="6619875" y="4005262"/>
            <a:ext cx="500062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Network Segmentation:</a:t>
            </a: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Contains breaches to specific zones.</a:t>
            </a:r>
            <a:endParaRPr/>
          </a:p>
        </p:txBody>
      </p:sp>
      <p:sp>
        <p:nvSpPr>
          <p:cNvPr id="187" name="Google Shape;187;p19"/>
          <p:cNvSpPr txBox="1"/>
          <p:nvPr/>
        </p:nvSpPr>
        <p:spPr>
          <a:xfrm>
            <a:off x="6619875" y="4774703"/>
            <a:ext cx="5000625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Endpoint Protection:</a:t>
            </a: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Secures every device connected to the network.</a:t>
            </a:r>
            <a:endParaRPr/>
          </a:p>
        </p:txBody>
      </p:sp>
      <p:pic>
        <p:nvPicPr>
          <p:cNvPr id="188" name="Google Shape;188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2509242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3278683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286500" y="4048125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" name="Google Shape;191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86500" y="4817566"/>
            <a:ext cx="190500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Google Shape;192;p19"/>
          <p:cNvSpPr txBox="1"/>
          <p:nvPr/>
        </p:nvSpPr>
        <p:spPr>
          <a:xfrm>
            <a:off x="762000" y="571500"/>
            <a:ext cx="11401425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MITIGATION STRATEGIES AND TECHNOLOGIES</a:t>
            </a:r>
            <a:endParaRPr/>
          </a:p>
        </p:txBody>
      </p:sp>
      <p:sp>
        <p:nvSpPr>
          <p:cNvPr id="193" name="Google Shape;193;p19"/>
          <p:cNvSpPr/>
          <p:nvPr/>
        </p:nvSpPr>
        <p:spPr>
          <a:xfrm>
            <a:off x="571500" y="571500"/>
            <a:ext cx="47625" cy="542925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4" name="Google Shape;194;p1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72271" y="2156950"/>
            <a:ext cx="4522875" cy="3015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Google Shape;199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20"/>
          <p:cNvSpPr txBox="1"/>
          <p:nvPr/>
        </p:nvSpPr>
        <p:spPr>
          <a:xfrm>
            <a:off x="571500" y="1479351"/>
            <a:ext cx="11049000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Implementation of </a:t>
            </a:r>
            <a:r>
              <a:rPr lang="en-US" sz="1425" b="1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SIEM (Security Information and Event Management)</a:t>
            </a: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to constantly supervise network traffic.</a:t>
            </a:r>
            <a:endParaRPr/>
          </a:p>
        </p:txBody>
      </p:sp>
      <p:sp>
        <p:nvSpPr>
          <p:cNvPr id="201" name="Google Shape;201;p20"/>
          <p:cNvSpPr txBox="1"/>
          <p:nvPr/>
        </p:nvSpPr>
        <p:spPr>
          <a:xfrm>
            <a:off x="571500" y="5435947"/>
            <a:ext cx="11049000" cy="6285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Systematic response lifecycle minimises disruption and recovery time. </a:t>
            </a:r>
            <a:r>
              <a:rPr lang="en-US" sz="1425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Soni et al. (2024)</a:t>
            </a:r>
            <a:endParaRPr/>
          </a:p>
        </p:txBody>
      </p:sp>
      <p:sp>
        <p:nvSpPr>
          <p:cNvPr id="202" name="Google Shape;202;p20"/>
          <p:cNvSpPr txBox="1"/>
          <p:nvPr/>
        </p:nvSpPr>
        <p:spPr>
          <a:xfrm>
            <a:off x="762000" y="571500"/>
            <a:ext cx="11401425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MONITORING AND INCIDENT RESPONSE</a:t>
            </a:r>
            <a:endParaRPr/>
          </a:p>
        </p:txBody>
      </p:sp>
      <p:sp>
        <p:nvSpPr>
          <p:cNvPr id="203" name="Google Shape;203;p20"/>
          <p:cNvSpPr/>
          <p:nvPr/>
        </p:nvSpPr>
        <p:spPr>
          <a:xfrm>
            <a:off x="571500" y="571500"/>
            <a:ext cx="47625" cy="542925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4" name="Google Shape;204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83250" y="1996976"/>
            <a:ext cx="4812233" cy="32108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" name="Google Shape;209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38337"/>
            <a:ext cx="5334000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21"/>
          <p:cNvSpPr txBox="1"/>
          <p:nvPr/>
        </p:nvSpPr>
        <p:spPr>
          <a:xfrm>
            <a:off x="571500" y="2306240"/>
            <a:ext cx="533400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Technology is not a panacea; the "Human Firewall" is our strongest asset.</a:t>
            </a:r>
            <a:endParaRPr/>
          </a:p>
        </p:txBody>
      </p:sp>
      <p:sp>
        <p:nvSpPr>
          <p:cNvPr id="212" name="Google Shape;212;p21"/>
          <p:cNvSpPr txBox="1"/>
          <p:nvPr/>
        </p:nvSpPr>
        <p:spPr>
          <a:xfrm>
            <a:off x="571500" y="4467969"/>
            <a:ext cx="533400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Building a culture of security awareness mitigates risks associated with human factors.</a:t>
            </a:r>
            <a:endParaRPr/>
          </a:p>
        </p:txBody>
      </p:sp>
      <p:sp>
        <p:nvSpPr>
          <p:cNvPr id="213" name="Google Shape;213;p21"/>
          <p:cNvSpPr txBox="1"/>
          <p:nvPr/>
        </p:nvSpPr>
        <p:spPr>
          <a:xfrm>
            <a:off x="571500" y="5189785"/>
            <a:ext cx="5334000" cy="19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Hussein et al. (2020)</a:t>
            </a:r>
            <a:endParaRPr/>
          </a:p>
        </p:txBody>
      </p:sp>
      <p:pic>
        <p:nvPicPr>
          <p:cNvPr id="214" name="Google Shape;214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96025" y="1947862"/>
            <a:ext cx="5314950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21"/>
          <p:cNvSpPr txBox="1"/>
          <p:nvPr/>
        </p:nvSpPr>
        <p:spPr>
          <a:xfrm>
            <a:off x="904875" y="3028057"/>
            <a:ext cx="5000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Regular interactive workshops.</a:t>
            </a:r>
            <a:endParaRPr/>
          </a:p>
        </p:txBody>
      </p:sp>
      <p:sp>
        <p:nvSpPr>
          <p:cNvPr id="216" name="Google Shape;216;p21"/>
          <p:cNvSpPr txBox="1"/>
          <p:nvPr/>
        </p:nvSpPr>
        <p:spPr>
          <a:xfrm>
            <a:off x="904875" y="3508027"/>
            <a:ext cx="5000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Online cybersecurity training modules.</a:t>
            </a:r>
            <a:endParaRPr/>
          </a:p>
        </p:txBody>
      </p:sp>
      <p:sp>
        <p:nvSpPr>
          <p:cNvPr id="217" name="Google Shape;217;p21"/>
          <p:cNvSpPr txBox="1"/>
          <p:nvPr/>
        </p:nvSpPr>
        <p:spPr>
          <a:xfrm>
            <a:off x="904875" y="3987998"/>
            <a:ext cx="5000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Simulated phishing campaigns.</a:t>
            </a:r>
            <a:endParaRPr/>
          </a:p>
        </p:txBody>
      </p:sp>
      <p:pic>
        <p:nvPicPr>
          <p:cNvPr id="218" name="Google Shape;218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070919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9" name="Google Shape;219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3550890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0" name="Google Shape;220;p21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71500" y="4030860"/>
            <a:ext cx="238125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21"/>
          <p:cNvSpPr txBox="1"/>
          <p:nvPr/>
        </p:nvSpPr>
        <p:spPr>
          <a:xfrm>
            <a:off x="762000" y="571500"/>
            <a:ext cx="11401425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EMPLOYEE TRAINING AND AWARENESS</a:t>
            </a:r>
            <a:endParaRPr/>
          </a:p>
        </p:txBody>
      </p:sp>
      <p:sp>
        <p:nvSpPr>
          <p:cNvPr id="222" name="Google Shape;222;p21"/>
          <p:cNvSpPr/>
          <p:nvPr/>
        </p:nvSpPr>
        <p:spPr>
          <a:xfrm>
            <a:off x="571500" y="571500"/>
            <a:ext cx="47625" cy="542925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8" name="Google Shape;228;p22"/>
          <p:cNvSpPr txBox="1"/>
          <p:nvPr/>
        </p:nvSpPr>
        <p:spPr>
          <a:xfrm>
            <a:off x="762000" y="571500"/>
            <a:ext cx="5000625" cy="10858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STRATEGIC BENEFITS AND BUSINESS IMPACT</a:t>
            </a:r>
            <a:endParaRPr/>
          </a:p>
        </p:txBody>
      </p:sp>
      <p:sp>
        <p:nvSpPr>
          <p:cNvPr id="229" name="Google Shape;229;p22"/>
          <p:cNvSpPr/>
          <p:nvPr/>
        </p:nvSpPr>
        <p:spPr>
          <a:xfrm>
            <a:off x="571500" y="571500"/>
            <a:ext cx="47625" cy="1085850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30" name="Google Shape;230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09600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1" name="Google Shape;231;p22"/>
          <p:cNvSpPr txBox="1"/>
          <p:nvPr/>
        </p:nvSpPr>
        <p:spPr>
          <a:xfrm>
            <a:off x="571500" y="1943100"/>
            <a:ext cx="5200650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D3EE"/>
                </a:solidFill>
                <a:latin typeface="Poppins"/>
                <a:ea typeface="Poppins"/>
                <a:cs typeface="Poppins"/>
                <a:sym typeface="Poppins"/>
              </a:rPr>
              <a:t>Competitive Resilience</a:t>
            </a:r>
            <a:endParaRPr/>
          </a:p>
        </p:txBody>
      </p:sp>
      <p:sp>
        <p:nvSpPr>
          <p:cNvPr id="232" name="Google Shape;232;p22"/>
          <p:cNvSpPr txBox="1"/>
          <p:nvPr/>
        </p:nvSpPr>
        <p:spPr>
          <a:xfrm>
            <a:off x="571500" y="2457450"/>
            <a:ext cx="495300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Deployment of this framework offers essential value beyond simple protection:</a:t>
            </a:r>
            <a:endParaRPr/>
          </a:p>
        </p:txBody>
      </p:sp>
      <p:sp>
        <p:nvSpPr>
          <p:cNvPr id="233" name="Google Shape;233;p22"/>
          <p:cNvSpPr txBox="1"/>
          <p:nvPr/>
        </p:nvSpPr>
        <p:spPr>
          <a:xfrm>
            <a:off x="571500" y="4619178"/>
            <a:ext cx="495300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HPA is securing its future sustainability and long-term growth.</a:t>
            </a:r>
            <a:endParaRPr/>
          </a:p>
        </p:txBody>
      </p:sp>
      <p:sp>
        <p:nvSpPr>
          <p:cNvPr id="234" name="Google Shape;234;p22"/>
          <p:cNvSpPr txBox="1"/>
          <p:nvPr/>
        </p:nvSpPr>
        <p:spPr>
          <a:xfrm>
            <a:off x="571500" y="5436244"/>
            <a:ext cx="4953000" cy="19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Mallick and Nath (2024)</a:t>
            </a:r>
            <a:endParaRPr/>
          </a:p>
        </p:txBody>
      </p:sp>
      <p:sp>
        <p:nvSpPr>
          <p:cNvPr id="235" name="Google Shape;235;p22"/>
          <p:cNvSpPr txBox="1"/>
          <p:nvPr/>
        </p:nvSpPr>
        <p:spPr>
          <a:xfrm>
            <a:off x="904875" y="3179266"/>
            <a:ext cx="4619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Increased Stakeholder Trust.</a:t>
            </a:r>
            <a:endParaRPr/>
          </a:p>
        </p:txBody>
      </p:sp>
      <p:sp>
        <p:nvSpPr>
          <p:cNvPr id="236" name="Google Shape;236;p22"/>
          <p:cNvSpPr txBox="1"/>
          <p:nvPr/>
        </p:nvSpPr>
        <p:spPr>
          <a:xfrm>
            <a:off x="904875" y="3659237"/>
            <a:ext cx="4619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Minimised Financial Consequences.</a:t>
            </a:r>
            <a:endParaRPr/>
          </a:p>
        </p:txBody>
      </p:sp>
      <p:sp>
        <p:nvSpPr>
          <p:cNvPr id="237" name="Google Shape;237;p22"/>
          <p:cNvSpPr txBox="1"/>
          <p:nvPr/>
        </p:nvSpPr>
        <p:spPr>
          <a:xfrm>
            <a:off x="904875" y="4139207"/>
            <a:ext cx="4619625" cy="289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Competitive Advantage.</a:t>
            </a:r>
            <a:endParaRPr/>
          </a:p>
        </p:txBody>
      </p:sp>
      <p:pic>
        <p:nvPicPr>
          <p:cNvPr id="238" name="Google Shape;238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222128"/>
            <a:ext cx="21907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22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702099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0" name="Google Shape;240;p22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182070"/>
            <a:ext cx="219075" cy="200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" name="Google Shape;245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" name="Google Shape;246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809750" y="1400175"/>
            <a:ext cx="8572500" cy="4886325"/>
          </a:xfrm>
          <a:prstGeom prst="rect">
            <a:avLst/>
          </a:prstGeom>
          <a:noFill/>
          <a:ln>
            <a:noFill/>
          </a:ln>
        </p:spPr>
      </p:pic>
      <p:sp>
        <p:nvSpPr>
          <p:cNvPr id="247" name="Google Shape;247;p23"/>
          <p:cNvSpPr txBox="1"/>
          <p:nvPr/>
        </p:nvSpPr>
        <p:spPr>
          <a:xfrm>
            <a:off x="2095500" y="1714500"/>
            <a:ext cx="8001000" cy="7313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"Cybersecurity should constantly evolve... organisations have a responsibility to constantly adapt."</a:t>
            </a:r>
            <a:endParaRPr/>
          </a:p>
        </p:txBody>
      </p:sp>
      <p:sp>
        <p:nvSpPr>
          <p:cNvPr id="248" name="Google Shape;248;p23"/>
          <p:cNvSpPr txBox="1"/>
          <p:nvPr/>
        </p:nvSpPr>
        <p:spPr>
          <a:xfrm>
            <a:off x="2095500" y="2588716"/>
            <a:ext cx="800100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1" u="none" strike="noStrike" cap="none">
                <a:solidFill>
                  <a:srgbClr val="22D3EE"/>
                </a:solidFill>
                <a:latin typeface="Inter Medium"/>
                <a:ea typeface="Inter Medium"/>
                <a:cs typeface="Inter Medium"/>
                <a:sym typeface="Inter Medium"/>
              </a:rPr>
              <a:t>Ţălu (2025)</a:t>
            </a:r>
            <a:endParaRPr/>
          </a:p>
        </p:txBody>
      </p:sp>
      <p:sp>
        <p:nvSpPr>
          <p:cNvPr id="249" name="Google Shape;249;p23"/>
          <p:cNvSpPr/>
          <p:nvPr/>
        </p:nvSpPr>
        <p:spPr>
          <a:xfrm>
            <a:off x="2095500" y="3103066"/>
            <a:ext cx="8001000" cy="19050"/>
          </a:xfrm>
          <a:prstGeom prst="rect">
            <a:avLst/>
          </a:prstGeom>
          <a:solidFill>
            <a:srgbClr val="F8FAFC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0" name="Google Shape;250;p23"/>
          <p:cNvSpPr txBox="1"/>
          <p:nvPr/>
        </p:nvSpPr>
        <p:spPr>
          <a:xfrm>
            <a:off x="1895475" y="3407866"/>
            <a:ext cx="8401050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D3EE"/>
                </a:solidFill>
                <a:latin typeface="Poppins"/>
                <a:ea typeface="Poppins"/>
                <a:cs typeface="Poppins"/>
                <a:sym typeface="Poppins"/>
              </a:rPr>
              <a:t>Board Recommendation</a:t>
            </a:r>
            <a:endParaRPr/>
          </a:p>
        </p:txBody>
      </p:sp>
      <p:sp>
        <p:nvSpPr>
          <p:cNvPr id="251" name="Google Shape;251;p23"/>
          <p:cNvSpPr txBox="1"/>
          <p:nvPr/>
        </p:nvSpPr>
        <p:spPr>
          <a:xfrm>
            <a:off x="2095500" y="3922216"/>
            <a:ext cx="8001000" cy="57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Approve the immediate implementation of the proactive, multi-layered framework to protect HPA data, compliance, and reputation.</a:t>
            </a:r>
            <a:endParaRPr/>
          </a:p>
        </p:txBody>
      </p:sp>
      <p:sp>
        <p:nvSpPr>
          <p:cNvPr id="252" name="Google Shape;252;p23"/>
          <p:cNvSpPr txBox="1"/>
          <p:nvPr/>
        </p:nvSpPr>
        <p:spPr>
          <a:xfrm>
            <a:off x="762000" y="571500"/>
            <a:ext cx="11401425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CONCLUSION AND RECOMMENDATIONS</a:t>
            </a:r>
            <a:endParaRPr/>
          </a:p>
        </p:txBody>
      </p:sp>
      <p:sp>
        <p:nvSpPr>
          <p:cNvPr id="253" name="Google Shape;253;p23"/>
          <p:cNvSpPr/>
          <p:nvPr/>
        </p:nvSpPr>
        <p:spPr>
          <a:xfrm>
            <a:off x="571500" y="571500"/>
            <a:ext cx="47625" cy="542925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24"/>
          <p:cNvSpPr txBox="1"/>
          <p:nvPr/>
        </p:nvSpPr>
        <p:spPr>
          <a:xfrm>
            <a:off x="762000" y="571500"/>
            <a:ext cx="11401500" cy="4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>
                <a:solidFill>
                  <a:srgbClr val="F8FAF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References</a:t>
            </a:r>
            <a:endParaRPr/>
          </a:p>
        </p:txBody>
      </p:sp>
      <p:sp>
        <p:nvSpPr>
          <p:cNvPr id="259" name="Google Shape;259;p24"/>
          <p:cNvSpPr/>
          <p:nvPr/>
        </p:nvSpPr>
        <p:spPr>
          <a:xfrm>
            <a:off x="571500" y="571500"/>
            <a:ext cx="47625" cy="542925"/>
          </a:xfrm>
          <a:prstGeom prst="rect">
            <a:avLst/>
          </a:prstGeom>
          <a:solidFill>
            <a:srgbClr val="22D3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24"/>
          <p:cNvSpPr txBox="1"/>
          <p:nvPr/>
        </p:nvSpPr>
        <p:spPr>
          <a:xfrm>
            <a:off x="762000" y="1415325"/>
            <a:ext cx="10790700" cy="538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Alhasan, W., Wannous, M., Abualkishik, A., Al Nasar, M.R., Ali, L. and Al-Zoubi, H., 2024. An in-depth examination of cybersecurity: Unveiling contemporary trends and recent advancements in the world of cyber threats. In 2024 2nd International Conference on Cyber Resilience (ICCR), pp.1–11. IEEE. </a:t>
            </a:r>
            <a:endParaRPr>
              <a:solidFill>
                <a:srgbClr val="F8FAFC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Azubuike, C.F., 2023. Cyber security and international conflicts: an analysis of state-sponsored cyber attacks. Nnamdi Azikiwe Journal of Political Science, 8(3), pp.101–114. </a:t>
            </a:r>
            <a:endParaRPr>
              <a:solidFill>
                <a:srgbClr val="F8FAFC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Bechara, F.R. and Schuch, S.B., 2021. Cybersecurity and global regulatory challenges. Journal of Financial Crime, 28(2), pp.359–374. </a:t>
            </a:r>
            <a:endParaRPr>
              <a:solidFill>
                <a:srgbClr val="F8FAFC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Hussain, A., Mohamed, A. and Razali, S., 2020. A review on cybersecurity: Challenges and emerging threats. In Proceedings of the 3rd International Conference on Networking, Information Systems &amp; Security, pp.1–7. </a:t>
            </a:r>
            <a:endParaRPr>
              <a:solidFill>
                <a:srgbClr val="F8FAFC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Mallick, M.A.I. and Nath, R., 2024. Navigating the cyber security landscape: A comprehensive review of cyber-attacks, emerging trends, and recent developments. World Scientific News, 190(1), pp.1–69. </a:t>
            </a:r>
            <a:endParaRPr>
              <a:solidFill>
                <a:srgbClr val="F8FAFC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Soni, T., Gupta, D., Kaur, R., Sharma, A. and Gupta, G., 2024. Cyberattacks, threats and challenges of cybersecurity: An outline. In Sustainable Mobility: Policies, Challenges and Advancements, pp.207–221. </a:t>
            </a:r>
            <a:endParaRPr>
              <a:solidFill>
                <a:srgbClr val="F8FAFC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Ţălu, M., 2025. Cyberattacks and cybersecurity: Concepts, current challenges, and future research directions. Digital Technologies Research and Applications, 4(1), pp.44–60. </a:t>
            </a:r>
            <a:endParaRPr>
              <a:solidFill>
                <a:srgbClr val="F8FAFC"/>
              </a:solidFill>
              <a:latin typeface="Inter"/>
              <a:ea typeface="Inter"/>
              <a:cs typeface="Inter"/>
              <a:sym typeface="Inter"/>
            </a:endParaRPr>
          </a:p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8FAFC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828</Words>
  <PresentationFormat>Widescreen</PresentationFormat>
  <Paragraphs>76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Poppins SemiBold</vt:lpstr>
      <vt:lpstr>Arial</vt:lpstr>
      <vt:lpstr>Poppins</vt:lpstr>
      <vt:lpstr>Inter</vt:lpstr>
      <vt:lpstr>Calibri</vt:lpstr>
      <vt:lpstr>Inter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modified xsi:type="dcterms:W3CDTF">2026-04-28T19:25:30Z</dcterms:modified>
</cp:coreProperties>
</file>