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7F3F1"/>
    <a:srgbClr val="FF7D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540"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1736F-354E-4510-B6DE-ED61464F4A0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34276C5-BF8E-46B0-9376-5A96B2CABB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7ADD30B-AE5C-49E6-81F6-40CAFC004011}"/>
              </a:ext>
            </a:extLst>
          </p:cNvPr>
          <p:cNvSpPr>
            <a:spLocks noGrp="1"/>
          </p:cNvSpPr>
          <p:nvPr>
            <p:ph type="dt" sz="half" idx="10"/>
          </p:nvPr>
        </p:nvSpPr>
        <p:spPr/>
        <p:txBody>
          <a:bodyPr/>
          <a:lstStyle/>
          <a:p>
            <a:fld id="{9F8D5BEF-D4D3-4266-8E2B-ED70A01FE72F}" type="datetimeFigureOut">
              <a:rPr lang="en-GB" smtClean="0"/>
              <a:t>01/11/2018</a:t>
            </a:fld>
            <a:endParaRPr lang="en-GB"/>
          </a:p>
        </p:txBody>
      </p:sp>
      <p:sp>
        <p:nvSpPr>
          <p:cNvPr id="5" name="Footer Placeholder 4">
            <a:extLst>
              <a:ext uri="{FF2B5EF4-FFF2-40B4-BE49-F238E27FC236}">
                <a16:creationId xmlns:a16="http://schemas.microsoft.com/office/drawing/2014/main" id="{F225B51F-FBFB-49CD-8FBE-E8ACCC6E3F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D15424-1B70-471B-AADE-8180790CCECC}"/>
              </a:ext>
            </a:extLst>
          </p:cNvPr>
          <p:cNvSpPr>
            <a:spLocks noGrp="1"/>
          </p:cNvSpPr>
          <p:nvPr>
            <p:ph type="sldNum" sz="quarter" idx="12"/>
          </p:nvPr>
        </p:nvSpPr>
        <p:spPr/>
        <p:txBody>
          <a:bodyPr/>
          <a:lstStyle/>
          <a:p>
            <a:fld id="{7F226ADC-5D02-4713-B9BD-0E9308C25993}" type="slidenum">
              <a:rPr lang="en-GB" smtClean="0"/>
              <a:t>‹#›</a:t>
            </a:fld>
            <a:endParaRPr lang="en-GB"/>
          </a:p>
        </p:txBody>
      </p:sp>
    </p:spTree>
    <p:extLst>
      <p:ext uri="{BB962C8B-B14F-4D97-AF65-F5344CB8AC3E}">
        <p14:creationId xmlns:p14="http://schemas.microsoft.com/office/powerpoint/2010/main" val="4197112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0A2A2-C87D-4DC5-8C88-96B4C46F26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50ECC40-8171-4BA5-A9AE-7E3C46286B6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A8B502-F3B8-4D14-AFDE-F0E9D70E7D5D}"/>
              </a:ext>
            </a:extLst>
          </p:cNvPr>
          <p:cNvSpPr>
            <a:spLocks noGrp="1"/>
          </p:cNvSpPr>
          <p:nvPr>
            <p:ph type="dt" sz="half" idx="10"/>
          </p:nvPr>
        </p:nvSpPr>
        <p:spPr/>
        <p:txBody>
          <a:bodyPr/>
          <a:lstStyle/>
          <a:p>
            <a:fld id="{9F8D5BEF-D4D3-4266-8E2B-ED70A01FE72F}" type="datetimeFigureOut">
              <a:rPr lang="en-GB" smtClean="0"/>
              <a:t>01/11/2018</a:t>
            </a:fld>
            <a:endParaRPr lang="en-GB"/>
          </a:p>
        </p:txBody>
      </p:sp>
      <p:sp>
        <p:nvSpPr>
          <p:cNvPr id="5" name="Footer Placeholder 4">
            <a:extLst>
              <a:ext uri="{FF2B5EF4-FFF2-40B4-BE49-F238E27FC236}">
                <a16:creationId xmlns:a16="http://schemas.microsoft.com/office/drawing/2014/main" id="{92F746FF-63F9-411C-99BD-57153F4D09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C1D4C9-9473-4781-8F54-81531B4708EE}"/>
              </a:ext>
            </a:extLst>
          </p:cNvPr>
          <p:cNvSpPr>
            <a:spLocks noGrp="1"/>
          </p:cNvSpPr>
          <p:nvPr>
            <p:ph type="sldNum" sz="quarter" idx="12"/>
          </p:nvPr>
        </p:nvSpPr>
        <p:spPr/>
        <p:txBody>
          <a:bodyPr/>
          <a:lstStyle/>
          <a:p>
            <a:fld id="{7F226ADC-5D02-4713-B9BD-0E9308C25993}" type="slidenum">
              <a:rPr lang="en-GB" smtClean="0"/>
              <a:t>‹#›</a:t>
            </a:fld>
            <a:endParaRPr lang="en-GB"/>
          </a:p>
        </p:txBody>
      </p:sp>
    </p:spTree>
    <p:extLst>
      <p:ext uri="{BB962C8B-B14F-4D97-AF65-F5344CB8AC3E}">
        <p14:creationId xmlns:p14="http://schemas.microsoft.com/office/powerpoint/2010/main" val="4251584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FAC86-99C8-4C65-9008-4E73089C4C9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9D7245E-2303-4837-BA36-28B48CBD66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3843CC2-F534-4C11-AD15-6D2AC50FDB42}"/>
              </a:ext>
            </a:extLst>
          </p:cNvPr>
          <p:cNvSpPr>
            <a:spLocks noGrp="1"/>
          </p:cNvSpPr>
          <p:nvPr>
            <p:ph type="dt" sz="half" idx="10"/>
          </p:nvPr>
        </p:nvSpPr>
        <p:spPr/>
        <p:txBody>
          <a:bodyPr/>
          <a:lstStyle/>
          <a:p>
            <a:fld id="{9F8D5BEF-D4D3-4266-8E2B-ED70A01FE72F}" type="datetimeFigureOut">
              <a:rPr lang="en-GB" smtClean="0"/>
              <a:t>01/11/2018</a:t>
            </a:fld>
            <a:endParaRPr lang="en-GB"/>
          </a:p>
        </p:txBody>
      </p:sp>
      <p:sp>
        <p:nvSpPr>
          <p:cNvPr id="5" name="Footer Placeholder 4">
            <a:extLst>
              <a:ext uri="{FF2B5EF4-FFF2-40B4-BE49-F238E27FC236}">
                <a16:creationId xmlns:a16="http://schemas.microsoft.com/office/drawing/2014/main" id="{69DE306D-2188-4F4E-9BA2-841963CDE0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7848F1-E128-4287-AC9C-ED44E700DE1D}"/>
              </a:ext>
            </a:extLst>
          </p:cNvPr>
          <p:cNvSpPr>
            <a:spLocks noGrp="1"/>
          </p:cNvSpPr>
          <p:nvPr>
            <p:ph type="sldNum" sz="quarter" idx="12"/>
          </p:nvPr>
        </p:nvSpPr>
        <p:spPr/>
        <p:txBody>
          <a:bodyPr/>
          <a:lstStyle/>
          <a:p>
            <a:fld id="{7F226ADC-5D02-4713-B9BD-0E9308C25993}" type="slidenum">
              <a:rPr lang="en-GB" smtClean="0"/>
              <a:t>‹#›</a:t>
            </a:fld>
            <a:endParaRPr lang="en-GB"/>
          </a:p>
        </p:txBody>
      </p:sp>
    </p:spTree>
    <p:extLst>
      <p:ext uri="{BB962C8B-B14F-4D97-AF65-F5344CB8AC3E}">
        <p14:creationId xmlns:p14="http://schemas.microsoft.com/office/powerpoint/2010/main" val="4279831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7AB5E-C0E0-4EA4-A945-379FB50E1F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0BF018-BCD7-44D7-891C-FC219D99BA9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C8C037-8840-4E1C-B7B0-5B6C0C6634C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86B43AE-032D-44F7-A7E6-203CDE27F2D9}"/>
              </a:ext>
            </a:extLst>
          </p:cNvPr>
          <p:cNvSpPr>
            <a:spLocks noGrp="1"/>
          </p:cNvSpPr>
          <p:nvPr>
            <p:ph type="dt" sz="half" idx="10"/>
          </p:nvPr>
        </p:nvSpPr>
        <p:spPr/>
        <p:txBody>
          <a:bodyPr/>
          <a:lstStyle/>
          <a:p>
            <a:fld id="{9F8D5BEF-D4D3-4266-8E2B-ED70A01FE72F}" type="datetimeFigureOut">
              <a:rPr lang="en-GB" smtClean="0"/>
              <a:t>01/11/2018</a:t>
            </a:fld>
            <a:endParaRPr lang="en-GB"/>
          </a:p>
        </p:txBody>
      </p:sp>
      <p:sp>
        <p:nvSpPr>
          <p:cNvPr id="6" name="Footer Placeholder 5">
            <a:extLst>
              <a:ext uri="{FF2B5EF4-FFF2-40B4-BE49-F238E27FC236}">
                <a16:creationId xmlns:a16="http://schemas.microsoft.com/office/drawing/2014/main" id="{C738BBD2-3279-4233-8B48-8966C40FF2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1BB8D37-4773-4902-B610-EA6739682257}"/>
              </a:ext>
            </a:extLst>
          </p:cNvPr>
          <p:cNvSpPr>
            <a:spLocks noGrp="1"/>
          </p:cNvSpPr>
          <p:nvPr>
            <p:ph type="sldNum" sz="quarter" idx="12"/>
          </p:nvPr>
        </p:nvSpPr>
        <p:spPr/>
        <p:txBody>
          <a:bodyPr/>
          <a:lstStyle/>
          <a:p>
            <a:fld id="{7F226ADC-5D02-4713-B9BD-0E9308C25993}" type="slidenum">
              <a:rPr lang="en-GB" smtClean="0"/>
              <a:t>‹#›</a:t>
            </a:fld>
            <a:endParaRPr lang="en-GB"/>
          </a:p>
        </p:txBody>
      </p:sp>
    </p:spTree>
    <p:extLst>
      <p:ext uri="{BB962C8B-B14F-4D97-AF65-F5344CB8AC3E}">
        <p14:creationId xmlns:p14="http://schemas.microsoft.com/office/powerpoint/2010/main" val="1845056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03500C-A29E-4CFB-9A80-84933B8C9A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6739CA-0D67-4E24-8F03-DA44B8AC3B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861F944-DA65-47F4-96A6-BF34AEF9906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B3815BA-345B-4DD4-A77F-FEFD1105E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80D8588-FB90-4785-ACC1-AB07BCBEF60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75302CD-F5B1-4F0C-AB94-88A0A43EE417}"/>
              </a:ext>
            </a:extLst>
          </p:cNvPr>
          <p:cNvSpPr>
            <a:spLocks noGrp="1"/>
          </p:cNvSpPr>
          <p:nvPr>
            <p:ph type="dt" sz="half" idx="10"/>
          </p:nvPr>
        </p:nvSpPr>
        <p:spPr/>
        <p:txBody>
          <a:bodyPr/>
          <a:lstStyle/>
          <a:p>
            <a:fld id="{9F8D5BEF-D4D3-4266-8E2B-ED70A01FE72F}" type="datetimeFigureOut">
              <a:rPr lang="en-GB" smtClean="0"/>
              <a:t>01/11/2018</a:t>
            </a:fld>
            <a:endParaRPr lang="en-GB"/>
          </a:p>
        </p:txBody>
      </p:sp>
      <p:sp>
        <p:nvSpPr>
          <p:cNvPr id="8" name="Footer Placeholder 7">
            <a:extLst>
              <a:ext uri="{FF2B5EF4-FFF2-40B4-BE49-F238E27FC236}">
                <a16:creationId xmlns:a16="http://schemas.microsoft.com/office/drawing/2014/main" id="{82430E05-DC41-43D9-921C-539898E3A25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F9CEA58-A26C-4E6E-A59E-7B496146770F}"/>
              </a:ext>
            </a:extLst>
          </p:cNvPr>
          <p:cNvSpPr>
            <a:spLocks noGrp="1"/>
          </p:cNvSpPr>
          <p:nvPr>
            <p:ph type="sldNum" sz="quarter" idx="12"/>
          </p:nvPr>
        </p:nvSpPr>
        <p:spPr/>
        <p:txBody>
          <a:bodyPr/>
          <a:lstStyle/>
          <a:p>
            <a:fld id="{7F226ADC-5D02-4713-B9BD-0E9308C25993}" type="slidenum">
              <a:rPr lang="en-GB" smtClean="0"/>
              <a:t>‹#›</a:t>
            </a:fld>
            <a:endParaRPr lang="en-GB"/>
          </a:p>
        </p:txBody>
      </p:sp>
    </p:spTree>
    <p:extLst>
      <p:ext uri="{BB962C8B-B14F-4D97-AF65-F5344CB8AC3E}">
        <p14:creationId xmlns:p14="http://schemas.microsoft.com/office/powerpoint/2010/main" val="1763975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CC752-DFED-42EF-97D0-D748C0AB74A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D870388-0B10-4D3B-A8B7-EB077B89CC89}"/>
              </a:ext>
            </a:extLst>
          </p:cNvPr>
          <p:cNvSpPr>
            <a:spLocks noGrp="1"/>
          </p:cNvSpPr>
          <p:nvPr>
            <p:ph type="dt" sz="half" idx="10"/>
          </p:nvPr>
        </p:nvSpPr>
        <p:spPr/>
        <p:txBody>
          <a:bodyPr/>
          <a:lstStyle/>
          <a:p>
            <a:fld id="{9F8D5BEF-D4D3-4266-8E2B-ED70A01FE72F}" type="datetimeFigureOut">
              <a:rPr lang="en-GB" smtClean="0"/>
              <a:t>01/11/2018</a:t>
            </a:fld>
            <a:endParaRPr lang="en-GB"/>
          </a:p>
        </p:txBody>
      </p:sp>
      <p:sp>
        <p:nvSpPr>
          <p:cNvPr id="4" name="Footer Placeholder 3">
            <a:extLst>
              <a:ext uri="{FF2B5EF4-FFF2-40B4-BE49-F238E27FC236}">
                <a16:creationId xmlns:a16="http://schemas.microsoft.com/office/drawing/2014/main" id="{95F11E72-1D39-4351-B17C-A523F22105D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0ADE54-F05A-4503-998B-860D3058BBEC}"/>
              </a:ext>
            </a:extLst>
          </p:cNvPr>
          <p:cNvSpPr>
            <a:spLocks noGrp="1"/>
          </p:cNvSpPr>
          <p:nvPr>
            <p:ph type="sldNum" sz="quarter" idx="12"/>
          </p:nvPr>
        </p:nvSpPr>
        <p:spPr/>
        <p:txBody>
          <a:bodyPr/>
          <a:lstStyle/>
          <a:p>
            <a:fld id="{7F226ADC-5D02-4713-B9BD-0E9308C25993}" type="slidenum">
              <a:rPr lang="en-GB" smtClean="0"/>
              <a:t>‹#›</a:t>
            </a:fld>
            <a:endParaRPr lang="en-GB"/>
          </a:p>
        </p:txBody>
      </p:sp>
    </p:spTree>
    <p:extLst>
      <p:ext uri="{BB962C8B-B14F-4D97-AF65-F5344CB8AC3E}">
        <p14:creationId xmlns:p14="http://schemas.microsoft.com/office/powerpoint/2010/main" val="484766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F4D733-E170-48CF-9E58-A612F6E1184C}"/>
              </a:ext>
            </a:extLst>
          </p:cNvPr>
          <p:cNvSpPr>
            <a:spLocks noGrp="1"/>
          </p:cNvSpPr>
          <p:nvPr>
            <p:ph type="dt" sz="half" idx="10"/>
          </p:nvPr>
        </p:nvSpPr>
        <p:spPr/>
        <p:txBody>
          <a:bodyPr/>
          <a:lstStyle/>
          <a:p>
            <a:fld id="{9F8D5BEF-D4D3-4266-8E2B-ED70A01FE72F}" type="datetimeFigureOut">
              <a:rPr lang="en-GB" smtClean="0"/>
              <a:t>01/11/2018</a:t>
            </a:fld>
            <a:endParaRPr lang="en-GB"/>
          </a:p>
        </p:txBody>
      </p:sp>
      <p:sp>
        <p:nvSpPr>
          <p:cNvPr id="3" name="Footer Placeholder 2">
            <a:extLst>
              <a:ext uri="{FF2B5EF4-FFF2-40B4-BE49-F238E27FC236}">
                <a16:creationId xmlns:a16="http://schemas.microsoft.com/office/drawing/2014/main" id="{636D52AF-565A-4262-AC0B-210FA2DFD2D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D491318-6E18-4D72-82F4-F08B5D7A5645}"/>
              </a:ext>
            </a:extLst>
          </p:cNvPr>
          <p:cNvSpPr>
            <a:spLocks noGrp="1"/>
          </p:cNvSpPr>
          <p:nvPr>
            <p:ph type="sldNum" sz="quarter" idx="12"/>
          </p:nvPr>
        </p:nvSpPr>
        <p:spPr/>
        <p:txBody>
          <a:bodyPr/>
          <a:lstStyle/>
          <a:p>
            <a:fld id="{7F226ADC-5D02-4713-B9BD-0E9308C25993}" type="slidenum">
              <a:rPr lang="en-GB" smtClean="0"/>
              <a:t>‹#›</a:t>
            </a:fld>
            <a:endParaRPr lang="en-GB"/>
          </a:p>
        </p:txBody>
      </p:sp>
    </p:spTree>
    <p:extLst>
      <p:ext uri="{BB962C8B-B14F-4D97-AF65-F5344CB8AC3E}">
        <p14:creationId xmlns:p14="http://schemas.microsoft.com/office/powerpoint/2010/main" val="2854343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3FADB-A862-4F9C-9684-AAEB10F9E5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3F432F8-5C44-4334-BB7F-183108CB23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B7329D6-B57B-4426-9F11-40D896E933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158FDDF-B336-4D6E-BE2D-31AA3D813303}"/>
              </a:ext>
            </a:extLst>
          </p:cNvPr>
          <p:cNvSpPr>
            <a:spLocks noGrp="1"/>
          </p:cNvSpPr>
          <p:nvPr>
            <p:ph type="dt" sz="half" idx="10"/>
          </p:nvPr>
        </p:nvSpPr>
        <p:spPr/>
        <p:txBody>
          <a:bodyPr/>
          <a:lstStyle/>
          <a:p>
            <a:fld id="{9F8D5BEF-D4D3-4266-8E2B-ED70A01FE72F}" type="datetimeFigureOut">
              <a:rPr lang="en-GB" smtClean="0"/>
              <a:t>01/11/2018</a:t>
            </a:fld>
            <a:endParaRPr lang="en-GB"/>
          </a:p>
        </p:txBody>
      </p:sp>
      <p:sp>
        <p:nvSpPr>
          <p:cNvPr id="6" name="Footer Placeholder 5">
            <a:extLst>
              <a:ext uri="{FF2B5EF4-FFF2-40B4-BE49-F238E27FC236}">
                <a16:creationId xmlns:a16="http://schemas.microsoft.com/office/drawing/2014/main" id="{183EFDBD-E4FE-429B-95FE-CE12CBE70B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5C137A-6963-4F74-A932-7D6DAD434EE6}"/>
              </a:ext>
            </a:extLst>
          </p:cNvPr>
          <p:cNvSpPr>
            <a:spLocks noGrp="1"/>
          </p:cNvSpPr>
          <p:nvPr>
            <p:ph type="sldNum" sz="quarter" idx="12"/>
          </p:nvPr>
        </p:nvSpPr>
        <p:spPr/>
        <p:txBody>
          <a:bodyPr/>
          <a:lstStyle/>
          <a:p>
            <a:fld id="{7F226ADC-5D02-4713-B9BD-0E9308C25993}" type="slidenum">
              <a:rPr lang="en-GB" smtClean="0"/>
              <a:t>‹#›</a:t>
            </a:fld>
            <a:endParaRPr lang="en-GB"/>
          </a:p>
        </p:txBody>
      </p:sp>
    </p:spTree>
    <p:extLst>
      <p:ext uri="{BB962C8B-B14F-4D97-AF65-F5344CB8AC3E}">
        <p14:creationId xmlns:p14="http://schemas.microsoft.com/office/powerpoint/2010/main" val="2343796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67D96-86D1-43F3-B98F-4198CB8977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DCCF957-4270-4193-A698-6EFBC1D002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88572DC-1AD7-4EF4-A47C-5A028031FB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FC81061-CA83-44A4-A8F8-6057D9ACE8CC}"/>
              </a:ext>
            </a:extLst>
          </p:cNvPr>
          <p:cNvSpPr>
            <a:spLocks noGrp="1"/>
          </p:cNvSpPr>
          <p:nvPr>
            <p:ph type="dt" sz="half" idx="10"/>
          </p:nvPr>
        </p:nvSpPr>
        <p:spPr/>
        <p:txBody>
          <a:bodyPr/>
          <a:lstStyle/>
          <a:p>
            <a:fld id="{9F8D5BEF-D4D3-4266-8E2B-ED70A01FE72F}" type="datetimeFigureOut">
              <a:rPr lang="en-GB" smtClean="0"/>
              <a:t>01/11/2018</a:t>
            </a:fld>
            <a:endParaRPr lang="en-GB"/>
          </a:p>
        </p:txBody>
      </p:sp>
      <p:sp>
        <p:nvSpPr>
          <p:cNvPr id="6" name="Footer Placeholder 5">
            <a:extLst>
              <a:ext uri="{FF2B5EF4-FFF2-40B4-BE49-F238E27FC236}">
                <a16:creationId xmlns:a16="http://schemas.microsoft.com/office/drawing/2014/main" id="{87CB3302-4F44-4770-8AD2-97F238EBDC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2F9944-5AA2-4947-A6E7-038CE31E8DEF}"/>
              </a:ext>
            </a:extLst>
          </p:cNvPr>
          <p:cNvSpPr>
            <a:spLocks noGrp="1"/>
          </p:cNvSpPr>
          <p:nvPr>
            <p:ph type="sldNum" sz="quarter" idx="12"/>
          </p:nvPr>
        </p:nvSpPr>
        <p:spPr/>
        <p:txBody>
          <a:bodyPr/>
          <a:lstStyle/>
          <a:p>
            <a:fld id="{7F226ADC-5D02-4713-B9BD-0E9308C25993}" type="slidenum">
              <a:rPr lang="en-GB" smtClean="0"/>
              <a:t>‹#›</a:t>
            </a:fld>
            <a:endParaRPr lang="en-GB"/>
          </a:p>
        </p:txBody>
      </p:sp>
    </p:spTree>
    <p:extLst>
      <p:ext uri="{BB962C8B-B14F-4D97-AF65-F5344CB8AC3E}">
        <p14:creationId xmlns:p14="http://schemas.microsoft.com/office/powerpoint/2010/main" val="2016312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15D5C-8BC9-4697-985B-8490E912841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5A9B3F7-7766-4856-8C34-755065A708A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13382A-1B57-4A76-AC13-E3087B6F84CD}"/>
              </a:ext>
            </a:extLst>
          </p:cNvPr>
          <p:cNvSpPr>
            <a:spLocks noGrp="1"/>
          </p:cNvSpPr>
          <p:nvPr>
            <p:ph type="dt" sz="half" idx="10"/>
          </p:nvPr>
        </p:nvSpPr>
        <p:spPr/>
        <p:txBody>
          <a:bodyPr/>
          <a:lstStyle/>
          <a:p>
            <a:fld id="{9F8D5BEF-D4D3-4266-8E2B-ED70A01FE72F}" type="datetimeFigureOut">
              <a:rPr lang="en-GB" smtClean="0"/>
              <a:t>01/11/2018</a:t>
            </a:fld>
            <a:endParaRPr lang="en-GB"/>
          </a:p>
        </p:txBody>
      </p:sp>
      <p:sp>
        <p:nvSpPr>
          <p:cNvPr id="5" name="Footer Placeholder 4">
            <a:extLst>
              <a:ext uri="{FF2B5EF4-FFF2-40B4-BE49-F238E27FC236}">
                <a16:creationId xmlns:a16="http://schemas.microsoft.com/office/drawing/2014/main" id="{30007560-B596-4FEB-9F90-63843D1A6A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24C55B-7081-4913-8CCC-1DF2140DDC91}"/>
              </a:ext>
            </a:extLst>
          </p:cNvPr>
          <p:cNvSpPr>
            <a:spLocks noGrp="1"/>
          </p:cNvSpPr>
          <p:nvPr>
            <p:ph type="sldNum" sz="quarter" idx="12"/>
          </p:nvPr>
        </p:nvSpPr>
        <p:spPr/>
        <p:txBody>
          <a:bodyPr/>
          <a:lstStyle/>
          <a:p>
            <a:fld id="{7F226ADC-5D02-4713-B9BD-0E9308C25993}" type="slidenum">
              <a:rPr lang="en-GB" smtClean="0"/>
              <a:t>‹#›</a:t>
            </a:fld>
            <a:endParaRPr lang="en-GB"/>
          </a:p>
        </p:txBody>
      </p:sp>
    </p:spTree>
    <p:extLst>
      <p:ext uri="{BB962C8B-B14F-4D97-AF65-F5344CB8AC3E}">
        <p14:creationId xmlns:p14="http://schemas.microsoft.com/office/powerpoint/2010/main" val="3796532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24BA35-D28B-4C84-8230-ECD3A8EB26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15B60A-DF29-4F90-9441-4665BC40CCF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879639-77E5-4878-A436-B122D50C5AC1}"/>
              </a:ext>
            </a:extLst>
          </p:cNvPr>
          <p:cNvSpPr>
            <a:spLocks noGrp="1"/>
          </p:cNvSpPr>
          <p:nvPr>
            <p:ph type="dt" sz="half" idx="10"/>
          </p:nvPr>
        </p:nvSpPr>
        <p:spPr/>
        <p:txBody>
          <a:bodyPr/>
          <a:lstStyle/>
          <a:p>
            <a:fld id="{9F8D5BEF-D4D3-4266-8E2B-ED70A01FE72F}" type="datetimeFigureOut">
              <a:rPr lang="en-GB" smtClean="0"/>
              <a:t>01/11/2018</a:t>
            </a:fld>
            <a:endParaRPr lang="en-GB"/>
          </a:p>
        </p:txBody>
      </p:sp>
      <p:sp>
        <p:nvSpPr>
          <p:cNvPr id="5" name="Footer Placeholder 4">
            <a:extLst>
              <a:ext uri="{FF2B5EF4-FFF2-40B4-BE49-F238E27FC236}">
                <a16:creationId xmlns:a16="http://schemas.microsoft.com/office/drawing/2014/main" id="{6054330C-090D-4951-8CF7-0B35FED455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96566D-D372-4C9E-9C15-195A23F59AA2}"/>
              </a:ext>
            </a:extLst>
          </p:cNvPr>
          <p:cNvSpPr>
            <a:spLocks noGrp="1"/>
          </p:cNvSpPr>
          <p:nvPr>
            <p:ph type="sldNum" sz="quarter" idx="12"/>
          </p:nvPr>
        </p:nvSpPr>
        <p:spPr/>
        <p:txBody>
          <a:bodyPr/>
          <a:lstStyle/>
          <a:p>
            <a:fld id="{7F226ADC-5D02-4713-B9BD-0E9308C25993}" type="slidenum">
              <a:rPr lang="en-GB" smtClean="0"/>
              <a:t>‹#›</a:t>
            </a:fld>
            <a:endParaRPr lang="en-GB"/>
          </a:p>
        </p:txBody>
      </p:sp>
    </p:spTree>
    <p:extLst>
      <p:ext uri="{BB962C8B-B14F-4D97-AF65-F5344CB8AC3E}">
        <p14:creationId xmlns:p14="http://schemas.microsoft.com/office/powerpoint/2010/main" val="2634071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DC3B8F-6689-464D-AC44-D59C9C763F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3C4A5F2-C16F-4087-B793-C92E5BA152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3CC664-82FE-4485-B9AF-1104883CDC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8D5BEF-D4D3-4266-8E2B-ED70A01FE72F}" type="datetimeFigureOut">
              <a:rPr lang="en-GB" smtClean="0"/>
              <a:t>01/11/2018</a:t>
            </a:fld>
            <a:endParaRPr lang="en-GB"/>
          </a:p>
        </p:txBody>
      </p:sp>
      <p:sp>
        <p:nvSpPr>
          <p:cNvPr id="5" name="Footer Placeholder 4">
            <a:extLst>
              <a:ext uri="{FF2B5EF4-FFF2-40B4-BE49-F238E27FC236}">
                <a16:creationId xmlns:a16="http://schemas.microsoft.com/office/drawing/2014/main" id="{36476EEE-046A-4377-8471-651D2FCADD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1771AE5-E5D4-4C55-971E-B28A658053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226ADC-5D02-4713-B9BD-0E9308C25993}" type="slidenum">
              <a:rPr lang="en-GB" smtClean="0"/>
              <a:t>‹#›</a:t>
            </a:fld>
            <a:endParaRPr lang="en-GB"/>
          </a:p>
        </p:txBody>
      </p:sp>
    </p:spTree>
    <p:extLst>
      <p:ext uri="{BB962C8B-B14F-4D97-AF65-F5344CB8AC3E}">
        <p14:creationId xmlns:p14="http://schemas.microsoft.com/office/powerpoint/2010/main" val="18086530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www.unicef.org/" TargetMode="External"/><Relationship Id="rId3" Type="http://schemas.openxmlformats.org/officeDocument/2006/relationships/hyperlink" Target="http://www.assembly.wales/en/bus-home/bus-third-assembly/bus-legislation-third-assembly/bus-leg-measures/business-legislation-measures-rightsofchildren/Pages/business-legislation-measures-rightsofchildren.aspx" TargetMode="External"/><Relationship Id="rId7" Type="http://schemas.openxmlformats.org/officeDocument/2006/relationships/hyperlink" Target="http://www.thines-talks.co.uk/blog/uncrc-what-is-it-why-is-it-so-important" TargetMode="External"/><Relationship Id="rId2" Type="http://schemas.openxmlformats.org/officeDocument/2006/relationships/hyperlink" Target="https://www.cypcs.org.uk/rights/uncrcarticles" TargetMode="External"/><Relationship Id="rId1" Type="http://schemas.openxmlformats.org/officeDocument/2006/relationships/slideLayout" Target="../slideLayouts/slideLayout7.xml"/><Relationship Id="rId6" Type="http://schemas.openxmlformats.org/officeDocument/2006/relationships/hyperlink" Target="http://www.legislation.gov.uk/anaw/2014/4/pdfs/anaw_20140004_en.pdf" TargetMode="External"/><Relationship Id="rId5" Type="http://schemas.openxmlformats.org/officeDocument/2006/relationships/hyperlink" Target="https://www.simplypsychology.org/maslow.html" TargetMode="External"/><Relationship Id="rId4" Type="http://schemas.openxmlformats.org/officeDocument/2006/relationships/hyperlink" Target="https://www.psychologynoteshq.com/bronfenbrenner-ecological-theory/" TargetMode="External"/><Relationship Id="rId9" Type="http://schemas.openxmlformats.org/officeDocument/2006/relationships/hyperlink" Target="http://www.gov.uk/government/news/voice-of-the-child-children-to-be-more-clearly-heard-in-decisions-about-their-future"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msu.edu/-mandrews/mary/obs_methods.htm" TargetMode="External"/><Relationship Id="rId2" Type="http://schemas.openxmlformats.org/officeDocument/2006/relationships/hyperlink" Target="http://www.childrensrights.ie/childrens-rights-Ireland/un-convention-rights-child" TargetMode="External"/><Relationship Id="rId1" Type="http://schemas.openxmlformats.org/officeDocument/2006/relationships/slideLayout" Target="../slideLayouts/slideLayout7.xml"/><Relationship Id="rId5" Type="http://schemas.openxmlformats.org/officeDocument/2006/relationships/hyperlink" Target="http://www.theschoolrun.com/how-a-senco-could-help-your-child" TargetMode="External"/><Relationship Id="rId4" Type="http://schemas.openxmlformats.org/officeDocument/2006/relationships/hyperlink" Target="http://www.nurtureuk.org/introducing-nurture/what-nurture-group-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8B562C6D-6E0C-4BB1-BF4A-B84B97965A70}"/>
              </a:ext>
            </a:extLst>
          </p:cNvPr>
          <p:cNvSpPr/>
          <p:nvPr/>
        </p:nvSpPr>
        <p:spPr>
          <a:xfrm>
            <a:off x="4056033" y="204597"/>
            <a:ext cx="4883491" cy="119480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CB32D62A-DD6E-4522-96A2-E88EB00196D7}"/>
              </a:ext>
            </a:extLst>
          </p:cNvPr>
          <p:cNvSpPr/>
          <p:nvPr/>
        </p:nvSpPr>
        <p:spPr>
          <a:xfrm>
            <a:off x="41196" y="3121550"/>
            <a:ext cx="3897222" cy="3680675"/>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0DBEE2B-09D4-4F8D-894E-1ABA98009EE1}"/>
              </a:ext>
            </a:extLst>
          </p:cNvPr>
          <p:cNvSpPr txBox="1"/>
          <p:nvPr/>
        </p:nvSpPr>
        <p:spPr>
          <a:xfrm flipH="1">
            <a:off x="142619" y="3335965"/>
            <a:ext cx="3740970" cy="4231928"/>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What is UNCRC? UNCRC stands for The United Nation Convention on the right of the children, the rights of the children was signed in the uk convention on 19 April 1990, approved it on 16 December 1991 and came into force on the 15</a:t>
            </a:r>
            <a:r>
              <a:rPr lang="en-GB" sz="1100" baseline="30000" dirty="0">
                <a:latin typeface="Arial" panose="020B0604020202020204" pitchFamily="34" charset="0"/>
                <a:cs typeface="Arial" panose="020B0604020202020204" pitchFamily="34" charset="0"/>
              </a:rPr>
              <a:t>th</a:t>
            </a:r>
            <a:r>
              <a:rPr lang="en-GB" sz="1100" dirty="0">
                <a:latin typeface="Arial" panose="020B0604020202020204" pitchFamily="34" charset="0"/>
                <a:cs typeface="Arial" panose="020B0604020202020204" pitchFamily="34" charset="0"/>
              </a:rPr>
              <a:t> of January 1992. This is an international human rights treaty that grants all children and young people ages 17 and under a set of human rights. Every child has rights no matter what ethnicity, gender, religion, language, abilities or any other status.</a:t>
            </a:r>
          </a:p>
          <a:p>
            <a:r>
              <a:rPr lang="en-GB" sz="1100" dirty="0">
                <a:latin typeface="Arial" panose="020B0604020202020204" pitchFamily="34" charset="0"/>
                <a:cs typeface="Arial" panose="020B0604020202020204" pitchFamily="34" charset="0"/>
              </a:rPr>
              <a:t> </a:t>
            </a:r>
          </a:p>
          <a:p>
            <a:r>
              <a:rPr lang="en-GB" sz="1100" dirty="0">
                <a:latin typeface="Arial" panose="020B0604020202020204" pitchFamily="34" charset="0"/>
                <a:cs typeface="Arial" panose="020B0604020202020204" pitchFamily="34" charset="0"/>
              </a:rPr>
              <a:t>In 1924 </a:t>
            </a:r>
            <a:r>
              <a:rPr lang="en-GB" sz="1100" dirty="0" err="1">
                <a:latin typeface="Arial" panose="020B0604020202020204" pitchFamily="34" charset="0"/>
                <a:cs typeface="Arial" panose="020B0604020202020204" pitchFamily="34" charset="0"/>
              </a:rPr>
              <a:t>Eglantyne</a:t>
            </a:r>
            <a:r>
              <a:rPr lang="en-GB" sz="1100" dirty="0">
                <a:latin typeface="Arial" panose="020B0604020202020204" pitchFamily="34" charset="0"/>
                <a:cs typeface="Arial" panose="020B0604020202020204" pitchFamily="34" charset="0"/>
              </a:rPr>
              <a:t> </a:t>
            </a:r>
            <a:r>
              <a:rPr lang="en-GB" sz="1100" dirty="0" err="1">
                <a:latin typeface="Arial" panose="020B0604020202020204" pitchFamily="34" charset="0"/>
                <a:cs typeface="Arial" panose="020B0604020202020204" pitchFamily="34" charset="0"/>
              </a:rPr>
              <a:t>Jebb</a:t>
            </a:r>
            <a:r>
              <a:rPr lang="en-GB" sz="1100" dirty="0">
                <a:latin typeface="Arial" panose="020B0604020202020204" pitchFamily="34" charset="0"/>
                <a:cs typeface="Arial" panose="020B0604020202020204" pitchFamily="34" charset="0"/>
              </a:rPr>
              <a:t> founder of save the children international persuaded the league of nations to adopt the declaration of Geneva on children rights.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The welsh government made the UNCRC law in wales in 2011 which gave the children the rights in wales. This means that the duty of the welsh ministers in making decisions will need to make sure they follow the protocols when making decisions.</a:t>
            </a:r>
          </a:p>
          <a:p>
            <a:r>
              <a:rPr lang="en-GB" sz="1200" dirty="0">
                <a:latin typeface="Arial" panose="020B0604020202020204" pitchFamily="34" charset="0"/>
                <a:cs typeface="Arial" panose="020B0604020202020204" pitchFamily="34" charset="0"/>
              </a:rPr>
              <a:t>  </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p>
        </p:txBody>
      </p:sp>
      <p:sp>
        <p:nvSpPr>
          <p:cNvPr id="2" name="Rectangle: Rounded Corners 1">
            <a:extLst>
              <a:ext uri="{FF2B5EF4-FFF2-40B4-BE49-F238E27FC236}">
                <a16:creationId xmlns:a16="http://schemas.microsoft.com/office/drawing/2014/main" id="{DED82DCA-BEE2-493E-A7F4-AD72A38CD1EB}"/>
              </a:ext>
            </a:extLst>
          </p:cNvPr>
          <p:cNvSpPr/>
          <p:nvPr/>
        </p:nvSpPr>
        <p:spPr>
          <a:xfrm>
            <a:off x="9068387" y="25477"/>
            <a:ext cx="3069299" cy="4394123"/>
          </a:xfrm>
          <a:prstGeom prst="roundRect">
            <a:avLst/>
          </a:prstGeom>
          <a:solidFill>
            <a:srgbClr val="FF7D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descr="A close up of a logo&#10;&#10;Description generated with very high confidence">
            <a:extLst>
              <a:ext uri="{FF2B5EF4-FFF2-40B4-BE49-F238E27FC236}">
                <a16:creationId xmlns:a16="http://schemas.microsoft.com/office/drawing/2014/main" id="{A36EF6F1-ED46-4170-A4F1-45B58B7E98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23409" y="2727461"/>
            <a:ext cx="1516453" cy="1449133"/>
          </a:xfrm>
          <a:prstGeom prst="rect">
            <a:avLst/>
          </a:prstGeom>
        </p:spPr>
      </p:pic>
      <p:sp>
        <p:nvSpPr>
          <p:cNvPr id="3" name="Rectangle: Rounded Corners 2">
            <a:extLst>
              <a:ext uri="{FF2B5EF4-FFF2-40B4-BE49-F238E27FC236}">
                <a16:creationId xmlns:a16="http://schemas.microsoft.com/office/drawing/2014/main" id="{344CCE43-4DEE-4257-B5D6-E996F2AB8FAC}"/>
              </a:ext>
            </a:extLst>
          </p:cNvPr>
          <p:cNvSpPr/>
          <p:nvPr/>
        </p:nvSpPr>
        <p:spPr>
          <a:xfrm>
            <a:off x="4039994" y="4273093"/>
            <a:ext cx="4879611" cy="1730763"/>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70E28359-6389-4482-8A9B-EEC4D189B540}"/>
              </a:ext>
            </a:extLst>
          </p:cNvPr>
          <p:cNvSpPr txBox="1"/>
          <p:nvPr/>
        </p:nvSpPr>
        <p:spPr>
          <a:xfrm>
            <a:off x="4142388" y="4293913"/>
            <a:ext cx="4753070" cy="1785104"/>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The Voice of the child.</a:t>
            </a:r>
          </a:p>
          <a:p>
            <a:r>
              <a:rPr lang="en-GB" sz="1100" dirty="0">
                <a:latin typeface="Arial" panose="020B0604020202020204" pitchFamily="34" charset="0"/>
                <a:cs typeface="Arial" panose="020B0604020202020204" pitchFamily="34" charset="0"/>
              </a:rPr>
              <a:t>The voice of the child means every child has a right to be heard. Children get to be more involved in any type of family cases for example - remove them into care or disputes about child arrangement following they parent separation or divorce. Children will have they voice heard in the court of law and they will be able to make they decisions that will affect them on this matter. Simon Hughes is a minister who set out to make changes to make it easier for children and young people to communicate their views in a court proceedings. (Voice of the Child children to be more clearly heard in decisions about their future  2015)</a:t>
            </a:r>
          </a:p>
        </p:txBody>
      </p:sp>
      <p:sp>
        <p:nvSpPr>
          <p:cNvPr id="13" name="TextBox 12">
            <a:extLst>
              <a:ext uri="{FF2B5EF4-FFF2-40B4-BE49-F238E27FC236}">
                <a16:creationId xmlns:a16="http://schemas.microsoft.com/office/drawing/2014/main" id="{AC8D2C6E-CFE3-46B7-8EB7-AA8EF152B955}"/>
              </a:ext>
            </a:extLst>
          </p:cNvPr>
          <p:cNvSpPr txBox="1"/>
          <p:nvPr/>
        </p:nvSpPr>
        <p:spPr>
          <a:xfrm>
            <a:off x="4144338" y="272410"/>
            <a:ext cx="4883491" cy="1277273"/>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The UNCRC has 54 articles. 42 which are for children and young people up to the age of 18. The others are all about how governments and adults should work together to make sure that all children and young people can access their rights. It is impossible for any welfare agency to ignore the 1989 united nations convention on the rights of the child. These rights should be met by all governments in every county.</a:t>
            </a:r>
          </a:p>
          <a:p>
            <a:endParaRPr lang="en-GB" sz="1100" dirty="0">
              <a:latin typeface="Arial" panose="020B0604020202020204" pitchFamily="34" charset="0"/>
              <a:cs typeface="Arial" panose="020B0604020202020204" pitchFamily="34" charset="0"/>
            </a:endParaRPr>
          </a:p>
        </p:txBody>
      </p:sp>
      <p:pic>
        <p:nvPicPr>
          <p:cNvPr id="21" name="Picture 20" descr="A picture containing room, scene&#10;&#10;Description generated with high confidence">
            <a:extLst>
              <a:ext uri="{FF2B5EF4-FFF2-40B4-BE49-F238E27FC236}">
                <a16:creationId xmlns:a16="http://schemas.microsoft.com/office/drawing/2014/main" id="{8F74A44E-7C21-4333-B65E-17A2C01C62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17" y="55775"/>
            <a:ext cx="3897221" cy="3041256"/>
          </a:xfrm>
          <a:prstGeom prst="rect">
            <a:avLst/>
          </a:prstGeom>
        </p:spPr>
      </p:pic>
      <p:pic>
        <p:nvPicPr>
          <p:cNvPr id="23" name="Picture 22" descr="A picture containing text&#10;&#10;Description generated with very high confidence">
            <a:extLst>
              <a:ext uri="{FF2B5EF4-FFF2-40B4-BE49-F238E27FC236}">
                <a16:creationId xmlns:a16="http://schemas.microsoft.com/office/drawing/2014/main" id="{12FA0F7D-4E9E-4A25-80EE-A9A61A8977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21999" y="4699000"/>
            <a:ext cx="3050171" cy="1970795"/>
          </a:xfrm>
          <a:prstGeom prst="rect">
            <a:avLst/>
          </a:prstGeom>
        </p:spPr>
      </p:pic>
      <p:sp>
        <p:nvSpPr>
          <p:cNvPr id="11" name="Rectangle: Rounded Corners 10">
            <a:extLst>
              <a:ext uri="{FF2B5EF4-FFF2-40B4-BE49-F238E27FC236}">
                <a16:creationId xmlns:a16="http://schemas.microsoft.com/office/drawing/2014/main" id="{F729B9DC-39E6-4618-8FB6-E6DA34D81570}"/>
              </a:ext>
            </a:extLst>
          </p:cNvPr>
          <p:cNvSpPr/>
          <p:nvPr/>
        </p:nvSpPr>
        <p:spPr>
          <a:xfrm>
            <a:off x="4001787" y="1460569"/>
            <a:ext cx="4985484" cy="2777879"/>
          </a:xfrm>
          <a:prstGeom prst="roundRect">
            <a:avLst/>
          </a:prstGeom>
          <a:solidFill>
            <a:srgbClr val="A7F3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6A5A4685-5B5A-4DEB-B933-FBB7BB1D4A67}"/>
              </a:ext>
            </a:extLst>
          </p:cNvPr>
          <p:cNvSpPr txBox="1"/>
          <p:nvPr/>
        </p:nvSpPr>
        <p:spPr>
          <a:xfrm>
            <a:off x="4153189" y="1566442"/>
            <a:ext cx="4804967" cy="263149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The purpose of this proposed Measure is to impose a duty upon the Welsh Ministers and the First Minister to have due regard to the rights and obligations in the United Nations Convention on the Rights of the Child (UNCRC) and its Optional Protocols, when making decisions of a strategic nature about how to exercise functions which are exercisable by them.</a:t>
            </a:r>
          </a:p>
          <a:p>
            <a:r>
              <a:rPr lang="en-GB" sz="1100" dirty="0">
                <a:latin typeface="Arial" panose="020B0604020202020204" pitchFamily="34" charset="0"/>
                <a:cs typeface="Arial" panose="020B0604020202020204" pitchFamily="34" charset="0"/>
              </a:rPr>
              <a:t>(Rights of Children and Young Persons (Wales) Measure 2011 National assembly of wales 2018)  </a:t>
            </a:r>
          </a:p>
          <a:p>
            <a:r>
              <a:rPr lang="en-GB" sz="1100" dirty="0">
                <a:latin typeface="Arial" panose="020B0604020202020204" pitchFamily="34" charset="0"/>
                <a:cs typeface="Arial" panose="020B0604020202020204" pitchFamily="34" charset="0"/>
              </a:rPr>
              <a:t>The social service and well-being (wales) act 2014 is an Act of the National Assembly for Wales to reform the law of social services. This provision is about improving the well-being outcomes for people who need care and support and will help carers who need the support to make provision about co-operation and partnership.</a:t>
            </a:r>
          </a:p>
          <a:p>
            <a:r>
              <a:rPr lang="en-GB" sz="1100" dirty="0">
                <a:latin typeface="Arial" panose="020B0604020202020204" pitchFamily="34" charset="0"/>
                <a:cs typeface="Arial" panose="020B0604020202020204" pitchFamily="34" charset="0"/>
              </a:rPr>
              <a:t>(Act 2014 Social Services and Well-being Wales) </a:t>
            </a:r>
          </a:p>
          <a:p>
            <a:r>
              <a:rPr lang="en-GB" sz="1100" dirty="0">
                <a:latin typeface="Arial" panose="020B0604020202020204" pitchFamily="34" charset="0"/>
                <a:cs typeface="Arial" panose="020B0604020202020204" pitchFamily="34" charset="0"/>
              </a:rPr>
              <a:t>The legislation, case law and policy that demonstrate how children’s rights, set out in the UNCRC are protected in England. </a:t>
            </a:r>
          </a:p>
        </p:txBody>
      </p:sp>
      <p:sp>
        <p:nvSpPr>
          <p:cNvPr id="8" name="TextBox 7">
            <a:extLst>
              <a:ext uri="{FF2B5EF4-FFF2-40B4-BE49-F238E27FC236}">
                <a16:creationId xmlns:a16="http://schemas.microsoft.com/office/drawing/2014/main" id="{30EB45B3-EADE-457D-B96A-B4269CA124BD}"/>
              </a:ext>
            </a:extLst>
          </p:cNvPr>
          <p:cNvSpPr txBox="1"/>
          <p:nvPr/>
        </p:nvSpPr>
        <p:spPr>
          <a:xfrm>
            <a:off x="9139336" y="188205"/>
            <a:ext cx="2910045" cy="370870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These guidelines were built from four principles which UNCRC is built  </a:t>
            </a:r>
          </a:p>
          <a:p>
            <a:r>
              <a:rPr lang="en-GB" sz="1000" dirty="0">
                <a:latin typeface="Arial" panose="020B0604020202020204" pitchFamily="34" charset="0"/>
                <a:cs typeface="Arial" panose="020B0604020202020204" pitchFamily="34" charset="0"/>
              </a:rPr>
              <a:t>Non- discrimination </a:t>
            </a:r>
          </a:p>
          <a:p>
            <a:r>
              <a:rPr lang="en-GB" sz="1000" dirty="0">
                <a:latin typeface="Arial" panose="020B0604020202020204" pitchFamily="34" charset="0"/>
                <a:cs typeface="Arial" panose="020B0604020202020204" pitchFamily="34" charset="0"/>
              </a:rPr>
              <a:t>Best interests of the child</a:t>
            </a:r>
          </a:p>
          <a:p>
            <a:r>
              <a:rPr lang="en-GB" sz="1000" dirty="0">
                <a:latin typeface="Arial" panose="020B0604020202020204" pitchFamily="34" charset="0"/>
                <a:cs typeface="Arial" panose="020B0604020202020204" pitchFamily="34" charset="0"/>
              </a:rPr>
              <a:t>Survival and development </a:t>
            </a:r>
          </a:p>
          <a:p>
            <a:r>
              <a:rPr lang="en-GB" sz="1000" dirty="0">
                <a:latin typeface="Arial" panose="020B0604020202020204" pitchFamily="34" charset="0"/>
                <a:cs typeface="Arial" panose="020B0604020202020204" pitchFamily="34" charset="0"/>
              </a:rPr>
              <a:t>Respect for views of the child</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The 4 broad categories in making these 54  articles are:</a:t>
            </a:r>
          </a:p>
          <a:p>
            <a:r>
              <a:rPr lang="en-GB" sz="1000" dirty="0">
                <a:latin typeface="Arial" panose="020B0604020202020204" pitchFamily="34" charset="0"/>
                <a:cs typeface="Arial" panose="020B0604020202020204" pitchFamily="34" charset="0"/>
              </a:rPr>
              <a:t>The right to life</a:t>
            </a:r>
          </a:p>
          <a:p>
            <a:r>
              <a:rPr lang="en-GB" sz="1000" dirty="0">
                <a:latin typeface="Arial" panose="020B0604020202020204" pitchFamily="34" charset="0"/>
                <a:cs typeface="Arial" panose="020B0604020202020204" pitchFamily="34" charset="0"/>
              </a:rPr>
              <a:t>The right to develop</a:t>
            </a:r>
          </a:p>
          <a:p>
            <a:r>
              <a:rPr lang="en-GB" sz="1000" dirty="0">
                <a:latin typeface="Arial" panose="020B0604020202020204" pitchFamily="34" charset="0"/>
                <a:cs typeface="Arial" panose="020B0604020202020204" pitchFamily="34" charset="0"/>
              </a:rPr>
              <a:t>The right to be protected</a:t>
            </a:r>
          </a:p>
          <a:p>
            <a:r>
              <a:rPr lang="en-GB" sz="1000" dirty="0">
                <a:latin typeface="Arial" panose="020B0604020202020204" pitchFamily="34" charset="0"/>
                <a:cs typeface="Arial" panose="020B0604020202020204" pitchFamily="34" charset="0"/>
              </a:rPr>
              <a:t>The right to </a:t>
            </a:r>
            <a:r>
              <a:rPr lang="en-GB" sz="1000" dirty="0" err="1">
                <a:latin typeface="Arial" panose="020B0604020202020204" pitchFamily="34" charset="0"/>
                <a:cs typeface="Arial" panose="020B0604020202020204" pitchFamily="34" charset="0"/>
              </a:rPr>
              <a:t>parcipate</a:t>
            </a:r>
            <a:r>
              <a:rPr lang="en-GB" sz="1000" dirty="0">
                <a:latin typeface="Arial" panose="020B0604020202020204" pitchFamily="34" charset="0"/>
                <a:cs typeface="Arial" panose="020B0604020202020204" pitchFamily="34" charset="0"/>
              </a:rPr>
              <a:t>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These guiding principles, are based around three different types of rights the 3 Ps</a:t>
            </a:r>
          </a:p>
          <a:p>
            <a:r>
              <a:rPr lang="en-GB" sz="1000" dirty="0">
                <a:latin typeface="Arial" panose="020B0604020202020204" pitchFamily="34" charset="0"/>
                <a:cs typeface="Arial" panose="020B0604020202020204" pitchFamily="34" charset="0"/>
              </a:rPr>
              <a:t>Protection</a:t>
            </a:r>
          </a:p>
          <a:p>
            <a:r>
              <a:rPr lang="en-GB" sz="1000" dirty="0">
                <a:latin typeface="Arial" panose="020B0604020202020204" pitchFamily="34" charset="0"/>
                <a:cs typeface="Arial" panose="020B0604020202020204" pitchFamily="34" charset="0"/>
              </a:rPr>
              <a:t>Participation</a:t>
            </a:r>
          </a:p>
          <a:p>
            <a:r>
              <a:rPr lang="en-GB" sz="1000" dirty="0">
                <a:latin typeface="Arial" panose="020B0604020202020204" pitchFamily="34" charset="0"/>
                <a:cs typeface="Arial" panose="020B0604020202020204" pitchFamily="34" charset="0"/>
              </a:rPr>
              <a:t>Provision </a:t>
            </a:r>
          </a:p>
          <a:p>
            <a:endParaRPr lang="en-GB" sz="900" dirty="0">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(UNCRC! WHAT IS IT?</a:t>
            </a:r>
          </a:p>
          <a:p>
            <a:r>
              <a:rPr lang="en-GB" sz="900" dirty="0">
                <a:latin typeface="Arial" panose="020B0604020202020204" pitchFamily="34" charset="0"/>
                <a:cs typeface="Arial" panose="020B0604020202020204" pitchFamily="34" charset="0"/>
              </a:rPr>
              <a:t>WHY IS IT SO IMPORTANT?</a:t>
            </a:r>
          </a:p>
          <a:p>
            <a:r>
              <a:rPr lang="en-GB" sz="900" dirty="0">
                <a:latin typeface="Arial" panose="020B0604020202020204" pitchFamily="34" charset="0"/>
                <a:cs typeface="Arial" panose="020B0604020202020204" pitchFamily="34" charset="0"/>
              </a:rPr>
              <a:t>Thines Talks  2014)</a:t>
            </a:r>
          </a:p>
          <a:p>
            <a:endParaRPr lang="en-GB" sz="900" dirty="0"/>
          </a:p>
        </p:txBody>
      </p:sp>
      <p:sp>
        <p:nvSpPr>
          <p:cNvPr id="18" name="TextBox 17">
            <a:extLst>
              <a:ext uri="{FF2B5EF4-FFF2-40B4-BE49-F238E27FC236}">
                <a16:creationId xmlns:a16="http://schemas.microsoft.com/office/drawing/2014/main" id="{92A8542F-A15E-41AB-879B-D779FBD6747C}"/>
              </a:ext>
            </a:extLst>
          </p:cNvPr>
          <p:cNvSpPr txBox="1"/>
          <p:nvPr/>
        </p:nvSpPr>
        <p:spPr>
          <a:xfrm>
            <a:off x="4239151" y="5939674"/>
            <a:ext cx="4719005" cy="261610"/>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Some of the </a:t>
            </a:r>
            <a:r>
              <a:rPr lang="en-GB" sz="1100" dirty="0">
                <a:latin typeface="Arial" panose="020B0604020202020204" pitchFamily="34" charset="0"/>
                <a:cs typeface="Arial" panose="020B0604020202020204" pitchFamily="34" charset="0"/>
              </a:rPr>
              <a:t>Organisations</a:t>
            </a:r>
            <a:r>
              <a:rPr lang="en-GB" sz="1000" dirty="0">
                <a:latin typeface="Arial" panose="020B0604020202020204" pitchFamily="34" charset="0"/>
                <a:cs typeface="Arial" panose="020B0604020202020204" pitchFamily="34" charset="0"/>
              </a:rPr>
              <a:t> </a:t>
            </a:r>
          </a:p>
        </p:txBody>
      </p:sp>
      <p:pic>
        <p:nvPicPr>
          <p:cNvPr id="24" name="Picture 23" descr="A close up of a logo&#10;&#10;Description generated with very high confidence">
            <a:extLst>
              <a:ext uri="{FF2B5EF4-FFF2-40B4-BE49-F238E27FC236}">
                <a16:creationId xmlns:a16="http://schemas.microsoft.com/office/drawing/2014/main" id="{5FC86CFC-2C90-471D-91E9-958538295C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3921" y="6128674"/>
            <a:ext cx="722742" cy="673551"/>
          </a:xfrm>
          <a:prstGeom prst="rect">
            <a:avLst/>
          </a:prstGeom>
        </p:spPr>
      </p:pic>
      <p:pic>
        <p:nvPicPr>
          <p:cNvPr id="26" name="Picture 25">
            <a:extLst>
              <a:ext uri="{FF2B5EF4-FFF2-40B4-BE49-F238E27FC236}">
                <a16:creationId xmlns:a16="http://schemas.microsoft.com/office/drawing/2014/main" id="{9CB8D2AF-317D-4CEA-BE9B-4615363D22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52166" y="6201284"/>
            <a:ext cx="2705100" cy="600941"/>
          </a:xfrm>
          <a:prstGeom prst="rect">
            <a:avLst/>
          </a:prstGeom>
        </p:spPr>
      </p:pic>
      <p:pic>
        <p:nvPicPr>
          <p:cNvPr id="28" name="Picture 27" descr="A picture containing clipart&#10;&#10;Description generated with very high confidence">
            <a:extLst>
              <a:ext uri="{FF2B5EF4-FFF2-40B4-BE49-F238E27FC236}">
                <a16:creationId xmlns:a16="http://schemas.microsoft.com/office/drawing/2014/main" id="{0EC57610-CC24-44DC-B5FB-2C2897F86BD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19912" y="6070479"/>
            <a:ext cx="682647" cy="704668"/>
          </a:xfrm>
          <a:prstGeom prst="rect">
            <a:avLst/>
          </a:prstGeom>
        </p:spPr>
      </p:pic>
      <p:sp>
        <p:nvSpPr>
          <p:cNvPr id="29" name="TextBox 28">
            <a:extLst>
              <a:ext uri="{FF2B5EF4-FFF2-40B4-BE49-F238E27FC236}">
                <a16:creationId xmlns:a16="http://schemas.microsoft.com/office/drawing/2014/main" id="{45ADF527-25E2-409B-AEB4-797051FFB07C}"/>
              </a:ext>
            </a:extLst>
          </p:cNvPr>
          <p:cNvSpPr txBox="1"/>
          <p:nvPr/>
        </p:nvSpPr>
        <p:spPr>
          <a:xfrm>
            <a:off x="4201201" y="-10020"/>
            <a:ext cx="2821899"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Sarah Jane Cole 1807249</a:t>
            </a:r>
          </a:p>
        </p:txBody>
      </p:sp>
    </p:spTree>
    <p:extLst>
      <p:ext uri="{BB962C8B-B14F-4D97-AF65-F5344CB8AC3E}">
        <p14:creationId xmlns:p14="http://schemas.microsoft.com/office/powerpoint/2010/main" val="26009564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Rounded Corners 28">
            <a:extLst>
              <a:ext uri="{FF2B5EF4-FFF2-40B4-BE49-F238E27FC236}">
                <a16:creationId xmlns:a16="http://schemas.microsoft.com/office/drawing/2014/main" id="{95F3E2B5-5946-42EF-969B-C7FAD1827C88}"/>
              </a:ext>
            </a:extLst>
          </p:cNvPr>
          <p:cNvSpPr/>
          <p:nvPr/>
        </p:nvSpPr>
        <p:spPr>
          <a:xfrm>
            <a:off x="5111045" y="3306438"/>
            <a:ext cx="3798929" cy="1420676"/>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Rounded Corners 20">
            <a:extLst>
              <a:ext uri="{FF2B5EF4-FFF2-40B4-BE49-F238E27FC236}">
                <a16:creationId xmlns:a16="http://schemas.microsoft.com/office/drawing/2014/main" id="{C6A7A440-59FC-476B-A947-5704896231B7}"/>
              </a:ext>
            </a:extLst>
          </p:cNvPr>
          <p:cNvSpPr/>
          <p:nvPr/>
        </p:nvSpPr>
        <p:spPr>
          <a:xfrm>
            <a:off x="9056868" y="4991855"/>
            <a:ext cx="3034424" cy="18103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B4F04B3F-8457-4918-8988-99C4A287AC40}"/>
              </a:ext>
            </a:extLst>
          </p:cNvPr>
          <p:cNvSpPr/>
          <p:nvPr/>
        </p:nvSpPr>
        <p:spPr>
          <a:xfrm>
            <a:off x="20563" y="4398722"/>
            <a:ext cx="5032039" cy="2403479"/>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F0E62D23-E24A-4675-A097-A49670F74E73}"/>
              </a:ext>
            </a:extLst>
          </p:cNvPr>
          <p:cNvSpPr/>
          <p:nvPr/>
        </p:nvSpPr>
        <p:spPr>
          <a:xfrm>
            <a:off x="148698" y="4202676"/>
            <a:ext cx="4903734" cy="2739211"/>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   </a:t>
            </a:r>
          </a:p>
          <a:p>
            <a:r>
              <a:rPr lang="en-GB" sz="1000" dirty="0">
                <a:latin typeface="Arial" panose="020B0604020202020204" pitchFamily="34" charset="0"/>
                <a:cs typeface="Arial" panose="020B0604020202020204" pitchFamily="34" charset="0"/>
              </a:rPr>
              <a:t>Article 3 </a:t>
            </a:r>
          </a:p>
          <a:p>
            <a:r>
              <a:rPr lang="en-GB" sz="1000" dirty="0">
                <a:latin typeface="Arial" panose="020B0604020202020204" pitchFamily="34" charset="0"/>
                <a:cs typeface="Arial" panose="020B0604020202020204" pitchFamily="34" charset="0"/>
              </a:rPr>
              <a:t>Everyone who works with children should always do what is best for each child.</a:t>
            </a:r>
          </a:p>
          <a:p>
            <a:r>
              <a:rPr lang="en-GB" sz="1000" dirty="0">
                <a:latin typeface="Arial" panose="020B0604020202020204" pitchFamily="34" charset="0"/>
                <a:cs typeface="Arial" panose="020B0604020202020204" pitchFamily="34" charset="0"/>
              </a:rPr>
              <a:t>(Welsh Government 2015)  </a:t>
            </a:r>
          </a:p>
          <a:p>
            <a:r>
              <a:rPr lang="en-GB" sz="1000" dirty="0">
                <a:latin typeface="Arial" panose="020B0604020202020204" pitchFamily="34" charset="0"/>
                <a:cs typeface="Arial" panose="020B0604020202020204" pitchFamily="34" charset="0"/>
              </a:rPr>
              <a:t>This article is one of the most important articles in the UNCRC, there are a lot of article can relate to article 3. It means that the interests of children and young people should be thought about at all levels of society, and that their rights should be respected by people in power.</a:t>
            </a:r>
          </a:p>
          <a:p>
            <a:r>
              <a:rPr lang="en-GB" sz="1000" dirty="0">
                <a:latin typeface="Arial" panose="020B0604020202020204" pitchFamily="34" charset="0"/>
                <a:cs typeface="Arial" panose="020B0604020202020204" pitchFamily="34" charset="0"/>
              </a:rPr>
              <a:t>Adults who have power should consider what’s best for children and young people in their day to day lives when making laws, make sure children and young people are protected and cared for</a:t>
            </a:r>
          </a:p>
          <a:p>
            <a:r>
              <a:rPr lang="en-GB" sz="1000" dirty="0">
                <a:latin typeface="Arial" panose="020B0604020202020204" pitchFamily="34" charset="0"/>
                <a:cs typeface="Arial" panose="020B0604020202020204" pitchFamily="34" charset="0"/>
              </a:rPr>
              <a:t>make sure that groups who protect and care for children and young people are good at what they do. UNCRC Articles (Children &amp; young people commissioner of Scotland 2018) </a:t>
            </a:r>
          </a:p>
          <a:p>
            <a:endParaRPr lang="en-GB" sz="1200" dirty="0"/>
          </a:p>
          <a:p>
            <a:endParaRPr lang="en-GB" dirty="0"/>
          </a:p>
        </p:txBody>
      </p:sp>
      <p:sp>
        <p:nvSpPr>
          <p:cNvPr id="5" name="Rectangle 4">
            <a:extLst>
              <a:ext uri="{FF2B5EF4-FFF2-40B4-BE49-F238E27FC236}">
                <a16:creationId xmlns:a16="http://schemas.microsoft.com/office/drawing/2014/main" id="{CCF6EF15-D97D-44A9-B9B8-F57B43F131F9}"/>
              </a:ext>
            </a:extLst>
          </p:cNvPr>
          <p:cNvSpPr/>
          <p:nvPr/>
        </p:nvSpPr>
        <p:spPr>
          <a:xfrm>
            <a:off x="4855416" y="1541628"/>
            <a:ext cx="6096000" cy="707886"/>
          </a:xfrm>
          <a:prstGeom prst="rect">
            <a:avLst/>
          </a:prstGeom>
        </p:spPr>
        <p:txBody>
          <a:bodyPr>
            <a:spAutoFit/>
          </a:bodyPr>
          <a:lstStyle/>
          <a:p>
            <a:endParaRPr lang="en-GB" sz="1100" dirty="0"/>
          </a:p>
          <a:p>
            <a:endParaRPr lang="en-GB" sz="1100" dirty="0"/>
          </a:p>
          <a:p>
            <a:endParaRPr lang="en-GB" dirty="0"/>
          </a:p>
        </p:txBody>
      </p:sp>
      <p:sp>
        <p:nvSpPr>
          <p:cNvPr id="11" name="Rectangle: Rounded Corners 10">
            <a:extLst>
              <a:ext uri="{FF2B5EF4-FFF2-40B4-BE49-F238E27FC236}">
                <a16:creationId xmlns:a16="http://schemas.microsoft.com/office/drawing/2014/main" id="{0E19FBD3-8108-4E24-9A7F-A34A0D71E69C}"/>
              </a:ext>
            </a:extLst>
          </p:cNvPr>
          <p:cNvSpPr/>
          <p:nvPr/>
        </p:nvSpPr>
        <p:spPr>
          <a:xfrm>
            <a:off x="9023389" y="3219590"/>
            <a:ext cx="3143623" cy="1706966"/>
          </a:xfrm>
          <a:prstGeom prst="roundRect">
            <a:avLst/>
          </a:prstGeom>
          <a:solidFill>
            <a:srgbClr val="FF7D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TextBox 17">
            <a:extLst>
              <a:ext uri="{FF2B5EF4-FFF2-40B4-BE49-F238E27FC236}">
                <a16:creationId xmlns:a16="http://schemas.microsoft.com/office/drawing/2014/main" id="{D6908D7C-2026-4EFA-94E9-81BC9199F4E6}"/>
              </a:ext>
            </a:extLst>
          </p:cNvPr>
          <p:cNvSpPr txBox="1"/>
          <p:nvPr/>
        </p:nvSpPr>
        <p:spPr>
          <a:xfrm>
            <a:off x="9156337" y="5057154"/>
            <a:ext cx="2504537" cy="1107996"/>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Conclusion </a:t>
            </a:r>
          </a:p>
          <a:p>
            <a:r>
              <a:rPr lang="en-GB" sz="1100" dirty="0">
                <a:latin typeface="Arial" panose="020B0604020202020204" pitchFamily="34" charset="0"/>
                <a:cs typeface="Arial" panose="020B0604020202020204" pitchFamily="34" charset="0"/>
              </a:rPr>
              <a:t>As practitioners these rights have helped children have their say in settings and protected them from harm.</a:t>
            </a:r>
          </a:p>
          <a:p>
            <a:r>
              <a:rPr lang="en-GB" sz="1100" dirty="0">
                <a:latin typeface="Arial" panose="020B0604020202020204" pitchFamily="34" charset="0"/>
                <a:cs typeface="Arial" panose="020B0604020202020204" pitchFamily="34" charset="0"/>
              </a:rPr>
              <a:t> </a:t>
            </a:r>
          </a:p>
        </p:txBody>
      </p:sp>
      <p:sp>
        <p:nvSpPr>
          <p:cNvPr id="24" name="Rectangle: Rounded Corners 23">
            <a:extLst>
              <a:ext uri="{FF2B5EF4-FFF2-40B4-BE49-F238E27FC236}">
                <a16:creationId xmlns:a16="http://schemas.microsoft.com/office/drawing/2014/main" id="{61608566-F4F6-4AEF-9285-218E9FE412CB}"/>
              </a:ext>
            </a:extLst>
          </p:cNvPr>
          <p:cNvSpPr/>
          <p:nvPr/>
        </p:nvSpPr>
        <p:spPr>
          <a:xfrm>
            <a:off x="5125763" y="1587665"/>
            <a:ext cx="3756367" cy="1685033"/>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EF3A82A2-5733-4D61-89B4-B87A4EE8FFA1}"/>
              </a:ext>
            </a:extLst>
          </p:cNvPr>
          <p:cNvSpPr txBox="1"/>
          <p:nvPr/>
        </p:nvSpPr>
        <p:spPr>
          <a:xfrm>
            <a:off x="5228511" y="1601584"/>
            <a:ext cx="3629044" cy="1631216"/>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Article 12</a:t>
            </a:r>
          </a:p>
          <a:p>
            <a:r>
              <a:rPr lang="en-GB" sz="1000" dirty="0">
                <a:latin typeface="Arial" panose="020B0604020202020204" pitchFamily="34" charset="0"/>
                <a:cs typeface="Arial" panose="020B0604020202020204" pitchFamily="34" charset="0"/>
              </a:rPr>
              <a:t>Your right to say what you think should happen and be listened to. (Welsh Government 2015) </a:t>
            </a:r>
          </a:p>
          <a:p>
            <a:r>
              <a:rPr lang="en-GB" sz="1000" dirty="0">
                <a:latin typeface="Arial" panose="020B0604020202020204" pitchFamily="34" charset="0"/>
                <a:cs typeface="Arial" panose="020B0604020202020204" pitchFamily="34" charset="0"/>
              </a:rPr>
              <a:t>The opinion of a child and young person should be considered everywhere, including in their home, in their workplace and at school. This is true no matter how young a child or young person is, although the weight their opinion is given should change as they grow up and become more mature. . UNCRC Articles (Children &amp; young people commissioner of Scotland 2018) </a:t>
            </a:r>
          </a:p>
        </p:txBody>
      </p:sp>
      <p:sp>
        <p:nvSpPr>
          <p:cNvPr id="26" name="Rectangle: Rounded Corners 25">
            <a:extLst>
              <a:ext uri="{FF2B5EF4-FFF2-40B4-BE49-F238E27FC236}">
                <a16:creationId xmlns:a16="http://schemas.microsoft.com/office/drawing/2014/main" id="{714260A4-BECC-4821-B0C6-CB9DFE4C743B}"/>
              </a:ext>
            </a:extLst>
          </p:cNvPr>
          <p:cNvSpPr/>
          <p:nvPr/>
        </p:nvSpPr>
        <p:spPr>
          <a:xfrm>
            <a:off x="5149076" y="24194"/>
            <a:ext cx="3751832" cy="1506590"/>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3D0B702A-7A45-47CD-9A68-3E5567444270}"/>
              </a:ext>
            </a:extLst>
          </p:cNvPr>
          <p:cNvSpPr txBox="1"/>
          <p:nvPr/>
        </p:nvSpPr>
        <p:spPr>
          <a:xfrm>
            <a:off x="5180220" y="32503"/>
            <a:ext cx="3628320" cy="1646605"/>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Article 6</a:t>
            </a:r>
          </a:p>
          <a:p>
            <a:r>
              <a:rPr lang="en-GB" sz="1000" dirty="0">
                <a:latin typeface="Arial" panose="020B0604020202020204" pitchFamily="34" charset="0"/>
                <a:cs typeface="Arial" panose="020B0604020202020204" pitchFamily="34" charset="0"/>
              </a:rPr>
              <a:t>You  have the right to life and to grow up to be healthy. (Welsh Government 2015) </a:t>
            </a:r>
          </a:p>
          <a:p>
            <a:r>
              <a:rPr lang="en-GB" sz="1000" dirty="0">
                <a:latin typeface="Arial" panose="020B0604020202020204" pitchFamily="34" charset="0"/>
                <a:cs typeface="Arial" panose="020B0604020202020204" pitchFamily="34" charset="0"/>
              </a:rPr>
              <a:t>Children and young people should be able to grow up in conditions that don't impact negatively on their physical and mental wellbeing. It says the government should make sure they can live in these conditions in order that they can develop. . UNCRC Articles (Children &amp; young people commissioner of Scotland 2018) </a:t>
            </a:r>
          </a:p>
          <a:p>
            <a:endParaRPr lang="en-GB" sz="1100" dirty="0"/>
          </a:p>
        </p:txBody>
      </p:sp>
      <p:sp>
        <p:nvSpPr>
          <p:cNvPr id="28" name="TextBox 27">
            <a:extLst>
              <a:ext uri="{FF2B5EF4-FFF2-40B4-BE49-F238E27FC236}">
                <a16:creationId xmlns:a16="http://schemas.microsoft.com/office/drawing/2014/main" id="{112D1523-86BE-4C69-946F-9062A87125AC}"/>
              </a:ext>
            </a:extLst>
          </p:cNvPr>
          <p:cNvSpPr txBox="1"/>
          <p:nvPr/>
        </p:nvSpPr>
        <p:spPr>
          <a:xfrm>
            <a:off x="5153830" y="3295332"/>
            <a:ext cx="3615054" cy="1323439"/>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Article 31</a:t>
            </a:r>
          </a:p>
          <a:p>
            <a:r>
              <a:rPr lang="en-GB" sz="1000" dirty="0">
                <a:latin typeface="Arial" panose="020B0604020202020204" pitchFamily="34" charset="0"/>
                <a:cs typeface="Arial" panose="020B0604020202020204" pitchFamily="34" charset="0"/>
              </a:rPr>
              <a:t>All children have  right to relax and play, and to join in a wide range of activity. (Welsh Government 2015) </a:t>
            </a:r>
          </a:p>
          <a:p>
            <a:r>
              <a:rPr lang="en-GB" sz="1000" dirty="0">
                <a:latin typeface="Arial" panose="020B0604020202020204" pitchFamily="34" charset="0"/>
                <a:cs typeface="Arial" panose="020B0604020202020204" pitchFamily="34" charset="0"/>
              </a:rPr>
              <a:t>Children and young people should be able to take part freely in cultural activities, just like adults. The government should make sure it's easy for them to do this whether or not they have a disability. . UNCRC Articles (Children &amp; young people commissioner of Scotland 2018) </a:t>
            </a:r>
          </a:p>
        </p:txBody>
      </p:sp>
      <p:sp>
        <p:nvSpPr>
          <p:cNvPr id="30" name="Rectangle: Rounded Corners 29">
            <a:extLst>
              <a:ext uri="{FF2B5EF4-FFF2-40B4-BE49-F238E27FC236}">
                <a16:creationId xmlns:a16="http://schemas.microsoft.com/office/drawing/2014/main" id="{33AA8711-0BBA-4865-A43A-D6BAC54B4E60}"/>
              </a:ext>
            </a:extLst>
          </p:cNvPr>
          <p:cNvSpPr/>
          <p:nvPr/>
        </p:nvSpPr>
        <p:spPr>
          <a:xfrm>
            <a:off x="5143106" y="4738220"/>
            <a:ext cx="3841543" cy="2064447"/>
          </a:xfrm>
          <a:prstGeom prst="roundRect">
            <a:avLst/>
          </a:prstGeom>
          <a:solidFill>
            <a:srgbClr val="FF7D9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Rounded Corners 30">
            <a:extLst>
              <a:ext uri="{FF2B5EF4-FFF2-40B4-BE49-F238E27FC236}">
                <a16:creationId xmlns:a16="http://schemas.microsoft.com/office/drawing/2014/main" id="{ABDD579D-EB22-4F3F-99CB-AED4E915B2CF}"/>
              </a:ext>
            </a:extLst>
          </p:cNvPr>
          <p:cNvSpPr/>
          <p:nvPr/>
        </p:nvSpPr>
        <p:spPr>
          <a:xfrm>
            <a:off x="8952760" y="42162"/>
            <a:ext cx="3214252" cy="31312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0E681FFD-D29D-415C-9BC7-14294F10C4AD}"/>
              </a:ext>
            </a:extLst>
          </p:cNvPr>
          <p:cNvSpPr txBox="1"/>
          <p:nvPr/>
        </p:nvSpPr>
        <p:spPr>
          <a:xfrm>
            <a:off x="5224290" y="4727114"/>
            <a:ext cx="3798929" cy="209288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Article 18</a:t>
            </a:r>
          </a:p>
          <a:p>
            <a:r>
              <a:rPr lang="en-GB" sz="1000" dirty="0">
                <a:latin typeface="Arial" panose="020B0604020202020204" pitchFamily="34" charset="0"/>
                <a:cs typeface="Arial" panose="020B0604020202020204" pitchFamily="34" charset="0"/>
              </a:rPr>
              <a:t>Both parents share responsibility for bringing up their children, and should always consider what is best for each child. (Welsh Government 2015)</a:t>
            </a:r>
          </a:p>
          <a:p>
            <a:r>
              <a:rPr lang="en-GB" sz="1000" dirty="0">
                <a:latin typeface="Arial" panose="020B0604020202020204" pitchFamily="34" charset="0"/>
                <a:cs typeface="Arial" panose="020B0604020202020204" pitchFamily="34" charset="0"/>
              </a:rPr>
              <a:t> Governments should help parents by providing services to support them, especially if both parents work.</a:t>
            </a:r>
          </a:p>
          <a:p>
            <a:r>
              <a:rPr lang="en-GB" sz="1000" dirty="0">
                <a:latin typeface="Arial" panose="020B0604020202020204" pitchFamily="34" charset="0"/>
                <a:cs typeface="Arial" panose="020B0604020202020204" pitchFamily="34" charset="0"/>
              </a:rPr>
              <a:t>If a child or young person only lives with one parent, their other parent should provide them with support. The form this support takes will depend on what that child or young person's best interests are. Children and young people shouldn’t be discriminated against if their parents aren’t married or never were. . UNCRC Articles (Children &amp; young people commissioner of Scotland 2018) </a:t>
            </a:r>
          </a:p>
        </p:txBody>
      </p:sp>
      <p:sp>
        <p:nvSpPr>
          <p:cNvPr id="33" name="TextBox 32">
            <a:extLst>
              <a:ext uri="{FF2B5EF4-FFF2-40B4-BE49-F238E27FC236}">
                <a16:creationId xmlns:a16="http://schemas.microsoft.com/office/drawing/2014/main" id="{D1C020DA-5C69-46FD-A89F-36F86D6E3993}"/>
              </a:ext>
            </a:extLst>
          </p:cNvPr>
          <p:cNvSpPr txBox="1"/>
          <p:nvPr/>
        </p:nvSpPr>
        <p:spPr>
          <a:xfrm>
            <a:off x="9103357" y="31989"/>
            <a:ext cx="2977800" cy="3016210"/>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Article 27</a:t>
            </a:r>
          </a:p>
          <a:p>
            <a:r>
              <a:rPr lang="en-GB" sz="1000" dirty="0">
                <a:latin typeface="Arial" panose="020B0604020202020204" pitchFamily="34" charset="0"/>
                <a:cs typeface="Arial" panose="020B0604020202020204" pitchFamily="34" charset="0"/>
              </a:rPr>
              <a:t>Children have a right to a standard of living that is good enough to meet their physical and mental needs. The government should help families who cannot afford to provide this. (Welsh Government 2015) </a:t>
            </a:r>
          </a:p>
          <a:p>
            <a:r>
              <a:rPr lang="en-GB" sz="1000" dirty="0">
                <a:latin typeface="Arial" panose="020B0604020202020204" pitchFamily="34" charset="0"/>
                <a:cs typeface="Arial" panose="020B0604020202020204" pitchFamily="34" charset="0"/>
              </a:rPr>
              <a:t>For this to happen, they should have access to adequate food and housing. Good nourishment and nutrition are essential for children and young people to reach their full potential, while safe and well-maintained housing is necessary to ensuring their development. </a:t>
            </a:r>
          </a:p>
          <a:p>
            <a:r>
              <a:rPr lang="en-GB" sz="1000" dirty="0">
                <a:latin typeface="Arial" panose="020B0604020202020204" pitchFamily="34" charset="0"/>
                <a:cs typeface="Arial" panose="020B0604020202020204" pitchFamily="34" charset="0"/>
              </a:rPr>
              <a:t>Parents or guardians have the main responsibility for making sure their child or young person reaches their full potential. Where their help is not enough, however, children and young people have the right to government assistance such as child maintenance. . UNCRC Articles (Children &amp; young people commissioner of Scotland 2018) </a:t>
            </a:r>
          </a:p>
        </p:txBody>
      </p:sp>
      <p:sp>
        <p:nvSpPr>
          <p:cNvPr id="35" name="TextBox 34">
            <a:extLst>
              <a:ext uri="{FF2B5EF4-FFF2-40B4-BE49-F238E27FC236}">
                <a16:creationId xmlns:a16="http://schemas.microsoft.com/office/drawing/2014/main" id="{B2DABF01-C10C-4C9A-82E3-37F21936D99E}"/>
              </a:ext>
            </a:extLst>
          </p:cNvPr>
          <p:cNvSpPr txBox="1"/>
          <p:nvPr/>
        </p:nvSpPr>
        <p:spPr>
          <a:xfrm>
            <a:off x="9135246" y="3037474"/>
            <a:ext cx="3036413" cy="1954381"/>
          </a:xfrm>
          <a:prstGeom prst="rect">
            <a:avLst/>
          </a:prstGeom>
          <a:noFill/>
        </p:spPr>
        <p:txBody>
          <a:bodyPr wrap="square" rtlCol="0">
            <a:spAutoFit/>
          </a:bodyPr>
          <a:lstStyle/>
          <a:p>
            <a:endParaRPr lang="en-GB" sz="11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Article 29 </a:t>
            </a:r>
          </a:p>
          <a:p>
            <a:r>
              <a:rPr lang="en-GB" sz="1000" dirty="0">
                <a:latin typeface="Arial" panose="020B0604020202020204" pitchFamily="34" charset="0"/>
                <a:cs typeface="Arial" panose="020B0604020202020204" pitchFamily="34" charset="0"/>
              </a:rPr>
              <a:t>Education should develop each child’s personality and talents to the full. It should encourage children to respect their parents, and their own and other cultures. (Welsh Government 2015) </a:t>
            </a:r>
          </a:p>
          <a:p>
            <a:r>
              <a:rPr lang="en-GB" sz="1000" dirty="0">
                <a:latin typeface="Arial" panose="020B0604020202020204" pitchFamily="34" charset="0"/>
                <a:cs typeface="Arial" panose="020B0604020202020204" pitchFamily="34" charset="0"/>
              </a:rPr>
              <a:t>Child or young person's education should help their mind, body and talents be the best they can. It should also build their respect for other people and the world around them. . UNCRC Articles (Children &amp; young people commissioner of Scotland 2018) </a:t>
            </a:r>
          </a:p>
        </p:txBody>
      </p:sp>
      <p:sp>
        <p:nvSpPr>
          <p:cNvPr id="46" name="Rectangle: Rounded Corners 45">
            <a:extLst>
              <a:ext uri="{FF2B5EF4-FFF2-40B4-BE49-F238E27FC236}">
                <a16:creationId xmlns:a16="http://schemas.microsoft.com/office/drawing/2014/main" id="{AE3EE618-8484-4928-B173-B3559020BEFB}"/>
              </a:ext>
            </a:extLst>
          </p:cNvPr>
          <p:cNvSpPr/>
          <p:nvPr/>
        </p:nvSpPr>
        <p:spPr>
          <a:xfrm>
            <a:off x="0" y="55799"/>
            <a:ext cx="5097224" cy="22582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TextBox 46">
            <a:extLst>
              <a:ext uri="{FF2B5EF4-FFF2-40B4-BE49-F238E27FC236}">
                <a16:creationId xmlns:a16="http://schemas.microsoft.com/office/drawing/2014/main" id="{99689977-754F-4F01-B691-150FAB917B4B}"/>
              </a:ext>
            </a:extLst>
          </p:cNvPr>
          <p:cNvSpPr txBox="1"/>
          <p:nvPr/>
        </p:nvSpPr>
        <p:spPr>
          <a:xfrm>
            <a:off x="2329034" y="190372"/>
            <a:ext cx="2811134" cy="2092881"/>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American psychologist, </a:t>
            </a:r>
            <a:r>
              <a:rPr lang="en-GB" sz="1000" dirty="0" err="1">
                <a:latin typeface="Arial" panose="020B0604020202020204" pitchFamily="34" charset="0"/>
                <a:cs typeface="Arial" panose="020B0604020202020204" pitchFamily="34" charset="0"/>
              </a:rPr>
              <a:t>Urie</a:t>
            </a:r>
            <a:r>
              <a:rPr lang="en-GB" sz="1000" dirty="0">
                <a:latin typeface="Arial" panose="020B0604020202020204" pitchFamily="34" charset="0"/>
                <a:cs typeface="Arial" panose="020B0604020202020204" pitchFamily="34" charset="0"/>
              </a:rPr>
              <a:t> Bronfenbrenner, formulated the Ecological Systems Theory to explain how the inherent qualities of a child and his environment interact to influence how he will grow and develop. Through the Bronfenbrenner Ecological Theory, Bronfenbrenner stressed the importance of studying a child in the context of multiple environments, also known as ecological systems in the attempt to understand his development. (Bronfenbrenner’s Ecological Systems Theory 2013)</a:t>
            </a:r>
          </a:p>
          <a:p>
            <a:endParaRPr lang="en-GB" sz="1000" dirty="0">
              <a:latin typeface="Arial" panose="020B0604020202020204" pitchFamily="34" charset="0"/>
              <a:cs typeface="Arial" panose="020B0604020202020204" pitchFamily="34" charset="0"/>
            </a:endParaRPr>
          </a:p>
        </p:txBody>
      </p:sp>
      <p:sp>
        <p:nvSpPr>
          <p:cNvPr id="3" name="Rectangle: Rounded Corners 2">
            <a:extLst>
              <a:ext uri="{FF2B5EF4-FFF2-40B4-BE49-F238E27FC236}">
                <a16:creationId xmlns:a16="http://schemas.microsoft.com/office/drawing/2014/main" id="{29E6FE90-8C14-4A44-920D-1200CCA23F26}"/>
              </a:ext>
            </a:extLst>
          </p:cNvPr>
          <p:cNvSpPr/>
          <p:nvPr/>
        </p:nvSpPr>
        <p:spPr>
          <a:xfrm>
            <a:off x="55220" y="2338285"/>
            <a:ext cx="4985195" cy="20209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5" name="Picture 44" descr="A close up of a logo&#10;&#10;Description generated with high confidence">
            <a:extLst>
              <a:ext uri="{FF2B5EF4-FFF2-40B4-BE49-F238E27FC236}">
                <a16:creationId xmlns:a16="http://schemas.microsoft.com/office/drawing/2014/main" id="{9726F6C8-BD5D-40C2-A1A6-F6290F1D64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447" y="223827"/>
            <a:ext cx="2178588" cy="2011404"/>
          </a:xfrm>
          <a:prstGeom prst="rect">
            <a:avLst/>
          </a:prstGeom>
        </p:spPr>
      </p:pic>
      <p:pic>
        <p:nvPicPr>
          <p:cNvPr id="8" name="Picture 7" descr="A close up of text on a white background&#10;&#10;Description generated with very high confidence">
            <a:extLst>
              <a:ext uri="{FF2B5EF4-FFF2-40B4-BE49-F238E27FC236}">
                <a16:creationId xmlns:a16="http://schemas.microsoft.com/office/drawing/2014/main" id="{21427140-04BB-45F4-A7BD-9BF0C09AB7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7705" y="2508214"/>
            <a:ext cx="2065010" cy="1791385"/>
          </a:xfrm>
          <a:prstGeom prst="rect">
            <a:avLst/>
          </a:prstGeom>
        </p:spPr>
      </p:pic>
      <p:sp>
        <p:nvSpPr>
          <p:cNvPr id="9" name="TextBox 8">
            <a:extLst>
              <a:ext uri="{FF2B5EF4-FFF2-40B4-BE49-F238E27FC236}">
                <a16:creationId xmlns:a16="http://schemas.microsoft.com/office/drawing/2014/main" id="{C7689A56-0655-412F-B7D0-940B0819634B}"/>
              </a:ext>
            </a:extLst>
          </p:cNvPr>
          <p:cNvSpPr txBox="1"/>
          <p:nvPr/>
        </p:nvSpPr>
        <p:spPr>
          <a:xfrm>
            <a:off x="164797" y="2317690"/>
            <a:ext cx="2652908" cy="1938992"/>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Here is a diagram of </a:t>
            </a:r>
            <a:r>
              <a:rPr lang="en-GB" sz="1000" dirty="0" err="1">
                <a:latin typeface="Arial" panose="020B0604020202020204" pitchFamily="34" charset="0"/>
                <a:cs typeface="Arial" panose="020B0604020202020204" pitchFamily="34" charset="0"/>
              </a:rPr>
              <a:t>Marslow</a:t>
            </a:r>
            <a:r>
              <a:rPr lang="en-GB" sz="1000" dirty="0">
                <a:latin typeface="Arial" panose="020B0604020202020204" pitchFamily="34" charset="0"/>
                <a:cs typeface="Arial" panose="020B0604020202020204" pitchFamily="34" charset="0"/>
              </a:rPr>
              <a:t> triangle.</a:t>
            </a:r>
          </a:p>
          <a:p>
            <a:r>
              <a:rPr lang="en-GB" sz="1000" dirty="0">
                <a:latin typeface="Arial" panose="020B0604020202020204" pitchFamily="34" charset="0"/>
                <a:cs typeface="Arial" panose="020B0604020202020204" pitchFamily="34" charset="0"/>
              </a:rPr>
              <a:t>Maslow's (1943, 1954) hierarchy of needs is a motivational theory in psychology comprising a five tier model of human needs, often depicted as hierarchical levels within a pyramid. Maslow stated that people are motivated to achieve certain needs and that some needs take precedence over others. </a:t>
            </a:r>
          </a:p>
          <a:p>
            <a:r>
              <a:rPr lang="en-GB" sz="1000" dirty="0">
                <a:latin typeface="Arial" panose="020B0604020202020204" pitchFamily="34" charset="0"/>
                <a:cs typeface="Arial" panose="020B0604020202020204" pitchFamily="34" charset="0"/>
              </a:rPr>
              <a:t>( Maslow's Hierarchy of Needs Simply psychology </a:t>
            </a:r>
            <a:r>
              <a:rPr lang="en-GB" sz="1000" dirty="0" err="1">
                <a:latin typeface="Arial" panose="020B0604020202020204" pitchFamily="34" charset="0"/>
                <a:cs typeface="Arial" panose="020B0604020202020204" pitchFamily="34" charset="0"/>
              </a:rPr>
              <a:t>Psychology</a:t>
            </a:r>
            <a:r>
              <a:rPr lang="en-GB" sz="1000" dirty="0">
                <a:latin typeface="Arial" panose="020B0604020202020204" pitchFamily="34" charset="0"/>
                <a:cs typeface="Arial" panose="020B0604020202020204" pitchFamily="34" charset="0"/>
              </a:rPr>
              <a:t> Notes HQ 2018) </a:t>
            </a:r>
          </a:p>
          <a:p>
            <a:endParaRPr lang="en-GB"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030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05B1FCF-6295-44DE-8BCE-4352D4073DE5}"/>
              </a:ext>
            </a:extLst>
          </p:cNvPr>
          <p:cNvSpPr txBox="1"/>
          <p:nvPr/>
        </p:nvSpPr>
        <p:spPr>
          <a:xfrm>
            <a:off x="377372" y="256193"/>
            <a:ext cx="11370128" cy="7725192"/>
          </a:xfrm>
          <a:prstGeom prst="rect">
            <a:avLst/>
          </a:prstGeom>
          <a:noFill/>
        </p:spPr>
        <p:txBody>
          <a:bodyPr wrap="square" rtlCol="0">
            <a:spAutoFit/>
          </a:bodyPr>
          <a:lstStyle/>
          <a:p>
            <a:pPr algn="just"/>
            <a:r>
              <a:rPr lang="en-GB" sz="1400" dirty="0">
                <a:latin typeface="Arial" panose="020B0604020202020204" pitchFamily="34" charset="0"/>
                <a:cs typeface="Arial" panose="020B0604020202020204" pitchFamily="34" charset="0"/>
              </a:rPr>
              <a:t>Reference </a:t>
            </a:r>
          </a:p>
          <a:p>
            <a:pPr algn="just"/>
            <a:endParaRPr lang="en-GB" sz="1400" dirty="0">
              <a:latin typeface="Arial" panose="020B0604020202020204" pitchFamily="34" charset="0"/>
              <a:cs typeface="Arial" panose="020B0604020202020204" pitchFamily="34" charset="0"/>
            </a:endParaRPr>
          </a:p>
          <a:p>
            <a:pPr algn="just"/>
            <a:r>
              <a:rPr lang="en-GB" sz="1400" dirty="0">
                <a:latin typeface="Arial" panose="020B0604020202020204" pitchFamily="34" charset="0"/>
                <a:cs typeface="Arial" panose="020B0604020202020204" pitchFamily="34" charset="0"/>
              </a:rPr>
              <a:t>Children &amp; young people commissioner of Scotland (2018) </a:t>
            </a:r>
            <a:r>
              <a:rPr lang="en-GB" sz="1400" i="1" dirty="0">
                <a:latin typeface="Arial" panose="020B0604020202020204" pitchFamily="34" charset="0"/>
                <a:cs typeface="Arial" panose="020B0604020202020204" pitchFamily="34" charset="0"/>
              </a:rPr>
              <a:t>UNCRC Articles </a:t>
            </a:r>
            <a:r>
              <a:rPr lang="en-GB" sz="1400" dirty="0">
                <a:latin typeface="Arial" panose="020B0604020202020204" pitchFamily="34" charset="0"/>
                <a:cs typeface="Arial" panose="020B0604020202020204" pitchFamily="34" charset="0"/>
              </a:rPr>
              <a:t>Available at:</a:t>
            </a:r>
          </a:p>
          <a:p>
            <a:pPr algn="just"/>
            <a:r>
              <a:rPr lang="en-GB" sz="1400" dirty="0">
                <a:latin typeface="Arial" panose="020B0604020202020204" pitchFamily="34" charset="0"/>
                <a:cs typeface="Arial" panose="020B0604020202020204" pitchFamily="34" charset="0"/>
                <a:hlinkClick r:id="rId2"/>
              </a:rPr>
              <a:t>https://www.cypcs.org.uk/rights/uncrcarticles</a:t>
            </a:r>
            <a:r>
              <a:rPr lang="en-GB" sz="1400" dirty="0">
                <a:latin typeface="Arial" panose="020B0604020202020204" pitchFamily="34" charset="0"/>
                <a:cs typeface="Arial" panose="020B0604020202020204" pitchFamily="34" charset="0"/>
              </a:rPr>
              <a:t>  (accessed on 31st October 2018)</a:t>
            </a:r>
          </a:p>
          <a:p>
            <a:pPr algn="just"/>
            <a:endParaRPr lang="en-GB" sz="1400" dirty="0">
              <a:latin typeface="Arial" panose="020B0604020202020204" pitchFamily="34" charset="0"/>
              <a:cs typeface="Arial" panose="020B0604020202020204" pitchFamily="34" charset="0"/>
            </a:endParaRPr>
          </a:p>
          <a:p>
            <a:pPr algn="just"/>
            <a:r>
              <a:rPr lang="en-GB" sz="1400" dirty="0">
                <a:latin typeface="Arial" panose="020B0604020202020204" pitchFamily="34" charset="0"/>
                <a:cs typeface="Arial" panose="020B0604020202020204" pitchFamily="34" charset="0"/>
              </a:rPr>
              <a:t>National assembly of wales (2018) </a:t>
            </a:r>
            <a:r>
              <a:rPr lang="en-GB" sz="1400" i="1" dirty="0">
                <a:latin typeface="Arial" panose="020B0604020202020204" pitchFamily="34" charset="0"/>
                <a:cs typeface="Arial" panose="020B0604020202020204" pitchFamily="34" charset="0"/>
              </a:rPr>
              <a:t>Rights of Children and Young Persons (Wales) Measure 2011 </a:t>
            </a:r>
            <a:r>
              <a:rPr lang="en-GB" sz="1400" dirty="0">
                <a:latin typeface="Arial" panose="020B0604020202020204" pitchFamily="34" charset="0"/>
                <a:cs typeface="Arial" panose="020B0604020202020204" pitchFamily="34" charset="0"/>
              </a:rPr>
              <a:t>Available at:</a:t>
            </a:r>
          </a:p>
          <a:p>
            <a:pPr algn="just"/>
            <a:r>
              <a:rPr lang="en-GB" sz="1400" dirty="0">
                <a:latin typeface="Arial" panose="020B0604020202020204" pitchFamily="34" charset="0"/>
                <a:cs typeface="Arial" panose="020B0604020202020204" pitchFamily="34" charset="0"/>
                <a:hlinkClick r:id="rId3"/>
              </a:rPr>
              <a:t>http://www.assembly.wales/en/bus-home/bus-third-assembly/bus-legislation-third-assembly/bus-leg-measures/business-legislation-measures-rightsofchildren/Pages/business-legislation-measures-rightsofchildren.aspx</a:t>
            </a:r>
            <a:r>
              <a:rPr lang="en-GB" sz="1400" dirty="0">
                <a:latin typeface="Arial" panose="020B0604020202020204" pitchFamily="34" charset="0"/>
                <a:cs typeface="Arial" panose="020B0604020202020204" pitchFamily="34" charset="0"/>
              </a:rPr>
              <a:t> ( Accessed: 31st October 2018) </a:t>
            </a:r>
          </a:p>
          <a:p>
            <a:pPr algn="just"/>
            <a:endParaRPr lang="en-GB" sz="1400" dirty="0">
              <a:latin typeface="Arial" panose="020B0604020202020204" pitchFamily="34" charset="0"/>
              <a:cs typeface="Arial" panose="020B0604020202020204" pitchFamily="34" charset="0"/>
            </a:endParaRPr>
          </a:p>
          <a:p>
            <a:pPr algn="just"/>
            <a:r>
              <a:rPr lang="en-GB" sz="1400" dirty="0">
                <a:latin typeface="Arial" panose="020B0604020202020204" pitchFamily="34" charset="0"/>
                <a:cs typeface="Arial" panose="020B0604020202020204" pitchFamily="34" charset="0"/>
              </a:rPr>
              <a:t>Psychology Notes HQ </a:t>
            </a:r>
            <a:r>
              <a:rPr lang="en-GB" sz="1400" i="1" dirty="0">
                <a:latin typeface="Arial" panose="020B0604020202020204" pitchFamily="34" charset="0"/>
                <a:cs typeface="Arial" panose="020B0604020202020204" pitchFamily="34" charset="0"/>
              </a:rPr>
              <a:t>Bronfenbrenner’s Ecological Systems Theory</a:t>
            </a:r>
            <a:r>
              <a:rPr lang="en-GB" sz="1400" dirty="0">
                <a:latin typeface="Arial" panose="020B0604020202020204" pitchFamily="34" charset="0"/>
                <a:cs typeface="Arial" panose="020B0604020202020204" pitchFamily="34" charset="0"/>
              </a:rPr>
              <a:t> (2013)</a:t>
            </a:r>
          </a:p>
          <a:p>
            <a:pPr algn="just"/>
            <a:r>
              <a:rPr lang="en-GB" sz="1400" dirty="0">
                <a:latin typeface="Arial" panose="020B0604020202020204" pitchFamily="34" charset="0"/>
                <a:cs typeface="Arial" panose="020B0604020202020204" pitchFamily="34" charset="0"/>
              </a:rPr>
              <a:t>Available at: </a:t>
            </a:r>
            <a:r>
              <a:rPr lang="en-GB" sz="1400" dirty="0">
                <a:latin typeface="Arial" panose="020B0604020202020204" pitchFamily="34" charset="0"/>
                <a:cs typeface="Arial" panose="020B0604020202020204" pitchFamily="34" charset="0"/>
                <a:hlinkClick r:id="rId4"/>
              </a:rPr>
              <a:t>https://www.psychologynoteshq.com/bronfenbrenner-ecological-theory/</a:t>
            </a:r>
            <a:r>
              <a:rPr lang="en-GB" sz="1400" dirty="0">
                <a:latin typeface="Arial" panose="020B0604020202020204" pitchFamily="34" charset="0"/>
                <a:cs typeface="Arial" panose="020B0604020202020204" pitchFamily="34" charset="0"/>
              </a:rPr>
              <a:t>  (accessed on 31st October 2018)</a:t>
            </a:r>
          </a:p>
          <a:p>
            <a:pPr algn="just"/>
            <a:endParaRPr lang="en-GB" sz="1400" dirty="0">
              <a:latin typeface="Arial" panose="020B0604020202020204" pitchFamily="34" charset="0"/>
              <a:cs typeface="Arial" panose="020B0604020202020204" pitchFamily="34" charset="0"/>
            </a:endParaRPr>
          </a:p>
          <a:p>
            <a:pPr algn="just"/>
            <a:r>
              <a:rPr lang="en-GB" sz="1400" dirty="0">
                <a:latin typeface="Arial" panose="020B0604020202020204" pitchFamily="34" charset="0"/>
                <a:cs typeface="Arial" panose="020B0604020202020204" pitchFamily="34" charset="0"/>
              </a:rPr>
              <a:t>Simply psychology </a:t>
            </a:r>
            <a:r>
              <a:rPr lang="en-GB" sz="1400" i="1" dirty="0">
                <a:latin typeface="Arial" panose="020B0604020202020204" pitchFamily="34" charset="0"/>
                <a:cs typeface="Arial" panose="020B0604020202020204" pitchFamily="34" charset="0"/>
              </a:rPr>
              <a:t>Maslow's Hierarchy of Needs </a:t>
            </a:r>
            <a:r>
              <a:rPr lang="en-GB" sz="1400" dirty="0">
                <a:latin typeface="Arial" panose="020B0604020202020204" pitchFamily="34" charset="0"/>
                <a:cs typeface="Arial" panose="020B0604020202020204" pitchFamily="34" charset="0"/>
              </a:rPr>
              <a:t>(2018) </a:t>
            </a:r>
          </a:p>
          <a:p>
            <a:pPr algn="just"/>
            <a:r>
              <a:rPr lang="en-GB" sz="1400" dirty="0">
                <a:latin typeface="Arial" panose="020B0604020202020204" pitchFamily="34" charset="0"/>
                <a:cs typeface="Arial" panose="020B0604020202020204" pitchFamily="34" charset="0"/>
              </a:rPr>
              <a:t>available at: </a:t>
            </a:r>
            <a:r>
              <a:rPr lang="en-GB" sz="1400" dirty="0">
                <a:latin typeface="Arial" panose="020B0604020202020204" pitchFamily="34" charset="0"/>
                <a:cs typeface="Arial" panose="020B0604020202020204" pitchFamily="34" charset="0"/>
                <a:hlinkClick r:id="rId5"/>
              </a:rPr>
              <a:t>https://www.simplypsychology.org/maslow.html</a:t>
            </a:r>
            <a:r>
              <a:rPr lang="en-GB" sz="1400" dirty="0">
                <a:latin typeface="Arial" panose="020B0604020202020204" pitchFamily="34" charset="0"/>
                <a:cs typeface="Arial" panose="020B0604020202020204" pitchFamily="34" charset="0"/>
              </a:rPr>
              <a:t>   (accessed 31 October 2018) </a:t>
            </a:r>
          </a:p>
          <a:p>
            <a:pPr algn="just"/>
            <a:endParaRPr lang="en-GB" sz="1400" dirty="0">
              <a:latin typeface="Arial" panose="020B0604020202020204" pitchFamily="34" charset="0"/>
              <a:cs typeface="Arial" panose="020B0604020202020204" pitchFamily="34" charset="0"/>
            </a:endParaRPr>
          </a:p>
          <a:p>
            <a:pPr algn="just"/>
            <a:r>
              <a:rPr lang="en-GB" sz="1400" dirty="0">
                <a:latin typeface="Arial" panose="020B0604020202020204" pitchFamily="34" charset="0"/>
                <a:cs typeface="Arial" panose="020B0604020202020204" pitchFamily="34" charset="0"/>
              </a:rPr>
              <a:t>Social Services and Well-being (Wales</a:t>
            </a:r>
            <a:r>
              <a:rPr lang="en-GB" sz="1400" i="1" dirty="0">
                <a:latin typeface="Arial" panose="020B0604020202020204" pitchFamily="34" charset="0"/>
                <a:cs typeface="Arial" panose="020B0604020202020204" pitchFamily="34" charset="0"/>
              </a:rPr>
              <a:t>) Act 2014 </a:t>
            </a:r>
            <a:r>
              <a:rPr lang="en-GB" sz="1400" dirty="0">
                <a:latin typeface="Arial" panose="020B0604020202020204" pitchFamily="34" charset="0"/>
                <a:cs typeface="Arial" panose="020B0604020202020204" pitchFamily="34" charset="0"/>
              </a:rPr>
              <a:t>(</a:t>
            </a:r>
            <a:r>
              <a:rPr lang="en-GB" sz="1400" dirty="0" err="1">
                <a:latin typeface="Arial" panose="020B0604020202020204" pitchFamily="34" charset="0"/>
                <a:cs typeface="Arial" panose="020B0604020202020204" pitchFamily="34" charset="0"/>
              </a:rPr>
              <a:t>anaw</a:t>
            </a:r>
            <a:r>
              <a:rPr lang="en-GB" sz="1400" dirty="0">
                <a:latin typeface="Arial" panose="020B0604020202020204" pitchFamily="34" charset="0"/>
                <a:cs typeface="Arial" panose="020B0604020202020204" pitchFamily="34" charset="0"/>
              </a:rPr>
              <a:t> 4) Available at:</a:t>
            </a:r>
          </a:p>
          <a:p>
            <a:pPr algn="just"/>
            <a:r>
              <a:rPr lang="en-GB" sz="1400" dirty="0">
                <a:latin typeface="Arial" panose="020B0604020202020204" pitchFamily="34" charset="0"/>
                <a:cs typeface="Arial" panose="020B0604020202020204" pitchFamily="34" charset="0"/>
                <a:hlinkClick r:id="rId6"/>
              </a:rPr>
              <a:t>http://www.legislation.gov.uk/anaw/2014/4/pdfs/anaw_20140004_en.pdf</a:t>
            </a:r>
            <a:r>
              <a:rPr lang="en-GB" sz="1400" dirty="0">
                <a:latin typeface="Arial" panose="020B0604020202020204" pitchFamily="34" charset="0"/>
                <a:cs typeface="Arial" panose="020B0604020202020204" pitchFamily="34" charset="0"/>
              </a:rPr>
              <a:t> ( Accessed: 31st October 2018) </a:t>
            </a:r>
          </a:p>
          <a:p>
            <a:pPr algn="just"/>
            <a:endParaRPr lang="en-GB" sz="1400" dirty="0">
              <a:latin typeface="Arial" panose="020B0604020202020204" pitchFamily="34" charset="0"/>
              <a:cs typeface="Arial" panose="020B0604020202020204" pitchFamily="34" charset="0"/>
            </a:endParaRPr>
          </a:p>
          <a:p>
            <a:pPr algn="just"/>
            <a:r>
              <a:rPr lang="en-GB" sz="1400" dirty="0">
                <a:latin typeface="Arial" panose="020B0604020202020204" pitchFamily="34" charset="0"/>
                <a:cs typeface="Arial" panose="020B0604020202020204" pitchFamily="34" charset="0"/>
              </a:rPr>
              <a:t>Thines Talks </a:t>
            </a:r>
            <a:r>
              <a:rPr lang="en-GB" sz="1400" i="1" dirty="0">
                <a:latin typeface="Arial" panose="020B0604020202020204" pitchFamily="34" charset="0"/>
                <a:cs typeface="Arial" panose="020B0604020202020204" pitchFamily="34" charset="0"/>
              </a:rPr>
              <a:t>UNCRC! WHAT IS IT? WHY IS IT SO IMPORTANT? </a:t>
            </a:r>
            <a:r>
              <a:rPr lang="en-GB" sz="1400" dirty="0">
                <a:latin typeface="Arial" panose="020B0604020202020204" pitchFamily="34" charset="0"/>
                <a:cs typeface="Arial" panose="020B0604020202020204" pitchFamily="34" charset="0"/>
              </a:rPr>
              <a:t>(2014) Available on: </a:t>
            </a:r>
            <a:r>
              <a:rPr lang="en-GB" sz="1400" dirty="0">
                <a:latin typeface="Arial" panose="020B0604020202020204" pitchFamily="34" charset="0"/>
                <a:cs typeface="Arial" panose="020B0604020202020204" pitchFamily="34" charset="0"/>
                <a:hlinkClick r:id="rId7"/>
              </a:rPr>
              <a:t>http://www.thines-talks.co.uk/blog/uncrc-what-is-it-why-is-it-so-important</a:t>
            </a:r>
            <a:r>
              <a:rPr lang="en-GB" sz="1400" dirty="0">
                <a:latin typeface="Arial" panose="020B0604020202020204" pitchFamily="34" charset="0"/>
                <a:cs typeface="Arial" panose="020B0604020202020204" pitchFamily="34" charset="0"/>
              </a:rPr>
              <a:t>   Accessed on: 31st October 2018)</a:t>
            </a:r>
          </a:p>
          <a:p>
            <a:pPr algn="just"/>
            <a:endParaRPr lang="en-GB" sz="1400" dirty="0">
              <a:latin typeface="Arial" panose="020B0604020202020204" pitchFamily="34" charset="0"/>
              <a:cs typeface="Arial" panose="020B0604020202020204" pitchFamily="34" charset="0"/>
            </a:endParaRPr>
          </a:p>
          <a:p>
            <a:pPr algn="just"/>
            <a:r>
              <a:rPr lang="en-GB" sz="1400" dirty="0">
                <a:latin typeface="Arial" panose="020B0604020202020204" pitchFamily="34" charset="0"/>
                <a:cs typeface="Arial" panose="020B0604020202020204" pitchFamily="34" charset="0"/>
              </a:rPr>
              <a:t>UNICEF </a:t>
            </a:r>
            <a:r>
              <a:rPr lang="en-GB" sz="1400" i="1" dirty="0">
                <a:latin typeface="Arial" panose="020B0604020202020204" pitchFamily="34" charset="0"/>
                <a:cs typeface="Arial" panose="020B0604020202020204" pitchFamily="34" charset="0"/>
              </a:rPr>
              <a:t>HOW WE PROTECTCHILDREN'S RIGHTS </a:t>
            </a:r>
            <a:r>
              <a:rPr lang="en-GB" sz="1400" dirty="0">
                <a:latin typeface="Arial" panose="020B0604020202020204" pitchFamily="34" charset="0"/>
                <a:cs typeface="Arial" panose="020B0604020202020204" pitchFamily="34" charset="0"/>
              </a:rPr>
              <a:t>Available at: </a:t>
            </a:r>
            <a:r>
              <a:rPr lang="en-GB" sz="1400" dirty="0">
                <a:latin typeface="Arial" panose="020B0604020202020204" pitchFamily="34" charset="0"/>
                <a:cs typeface="Arial" panose="020B0604020202020204" pitchFamily="34" charset="0"/>
                <a:hlinkClick r:id="rId8"/>
              </a:rPr>
              <a:t>www.Unicef.org</a:t>
            </a:r>
            <a:r>
              <a:rPr lang="en-GB" sz="1400" dirty="0">
                <a:latin typeface="Arial" panose="020B0604020202020204" pitchFamily="34" charset="0"/>
                <a:cs typeface="Arial" panose="020B0604020202020204" pitchFamily="34" charset="0"/>
              </a:rPr>
              <a:t>   (accessed: 31st October 2018)</a:t>
            </a:r>
          </a:p>
          <a:p>
            <a:pPr algn="just"/>
            <a:endParaRPr lang="en-GB" sz="1400" dirty="0">
              <a:latin typeface="Arial" panose="020B0604020202020204" pitchFamily="34" charset="0"/>
              <a:cs typeface="Arial" panose="020B0604020202020204" pitchFamily="34" charset="0"/>
            </a:endParaRPr>
          </a:p>
          <a:p>
            <a:pPr algn="just"/>
            <a:r>
              <a:rPr lang="en-GB" sz="1400" i="1" dirty="0">
                <a:latin typeface="Arial" panose="020B0604020202020204" pitchFamily="34" charset="0"/>
                <a:cs typeface="Arial" panose="020B0604020202020204" pitchFamily="34" charset="0"/>
              </a:rPr>
              <a:t>Voice of the Child: children to be more clearly heard in decisions about their future</a:t>
            </a:r>
            <a:r>
              <a:rPr lang="en-GB" sz="1400" dirty="0">
                <a:latin typeface="Arial" panose="020B0604020202020204" pitchFamily="34" charset="0"/>
                <a:cs typeface="Arial" panose="020B0604020202020204" pitchFamily="34" charset="0"/>
              </a:rPr>
              <a:t>  Published 19 February 2015 Open Government Licence v3.0 Available at: </a:t>
            </a:r>
            <a:r>
              <a:rPr lang="en-GB" sz="1400" dirty="0">
                <a:latin typeface="Arial" panose="020B0604020202020204" pitchFamily="34" charset="0"/>
                <a:cs typeface="Arial" panose="020B0604020202020204" pitchFamily="34" charset="0"/>
                <a:hlinkClick r:id="rId9"/>
              </a:rPr>
              <a:t>www.gov.uk/government/news/voice-of-the-child-children-to-be-more-clearly-heard-in-decisions-about-their-future</a:t>
            </a:r>
            <a:r>
              <a:rPr lang="en-GB" sz="1400" dirty="0">
                <a:latin typeface="Arial" panose="020B0604020202020204" pitchFamily="34" charset="0"/>
                <a:cs typeface="Arial" panose="020B0604020202020204" pitchFamily="34" charset="0"/>
              </a:rPr>
              <a:t> (accessed on 31st October 2018) </a:t>
            </a:r>
          </a:p>
          <a:p>
            <a:pPr algn="just"/>
            <a:r>
              <a:rPr lang="en-GB" sz="1400" dirty="0">
                <a:latin typeface="Arial" panose="020B0604020202020204" pitchFamily="34" charset="0"/>
                <a:cs typeface="Arial" panose="020B0604020202020204" pitchFamily="34" charset="0"/>
              </a:rPr>
              <a:t> </a:t>
            </a:r>
          </a:p>
          <a:p>
            <a:pPr algn="just"/>
            <a:r>
              <a:rPr lang="en-GB" sz="1400" dirty="0">
                <a:latin typeface="Arial" panose="020B0604020202020204" pitchFamily="34" charset="0"/>
                <a:cs typeface="Arial" panose="020B0604020202020204" pitchFamily="34" charset="0"/>
              </a:rPr>
              <a:t>Welsh Government 2015 publish crown </a:t>
            </a:r>
          </a:p>
          <a:p>
            <a:pPr algn="just"/>
            <a:endParaRPr lang="en-GB" sz="1100" dirty="0">
              <a:latin typeface="Arial" panose="020B0604020202020204" pitchFamily="34" charset="0"/>
              <a:cs typeface="Arial" panose="020B0604020202020204" pitchFamily="34" charset="0"/>
            </a:endParaRPr>
          </a:p>
          <a:p>
            <a:pPr algn="just"/>
            <a:endParaRPr lang="en-GB" sz="1100" dirty="0">
              <a:latin typeface="Arial" panose="020B0604020202020204" pitchFamily="34" charset="0"/>
              <a:cs typeface="Arial" panose="020B0604020202020204" pitchFamily="34" charset="0"/>
            </a:endParaRPr>
          </a:p>
          <a:p>
            <a:pPr algn="just"/>
            <a:endParaRPr lang="en-GB" sz="1100" dirty="0">
              <a:latin typeface="Arial" panose="020B0604020202020204" pitchFamily="34" charset="0"/>
              <a:cs typeface="Arial" panose="020B0604020202020204" pitchFamily="34" charset="0"/>
            </a:endParaRPr>
          </a:p>
          <a:p>
            <a:pPr algn="just"/>
            <a:endParaRPr lang="en-GB" sz="1100" dirty="0">
              <a:latin typeface="Arial" panose="020B0604020202020204" pitchFamily="34" charset="0"/>
              <a:cs typeface="Arial" panose="020B0604020202020204" pitchFamily="34" charset="0"/>
            </a:endParaRPr>
          </a:p>
          <a:p>
            <a:pPr algn="just"/>
            <a:endParaRPr lang="en-GB" sz="1100" dirty="0">
              <a:latin typeface="Arial" panose="020B0604020202020204" pitchFamily="34" charset="0"/>
              <a:cs typeface="Arial" panose="020B0604020202020204" pitchFamily="34" charset="0"/>
            </a:endParaRPr>
          </a:p>
          <a:p>
            <a:pPr algn="just"/>
            <a:endParaRPr lang="en-GB" sz="1100" dirty="0">
              <a:latin typeface="Arial" panose="020B0604020202020204" pitchFamily="34" charset="0"/>
              <a:cs typeface="Arial" panose="020B0604020202020204" pitchFamily="34" charset="0"/>
            </a:endParaRPr>
          </a:p>
          <a:p>
            <a:pPr algn="just"/>
            <a:endParaRPr lang="en-GB" sz="1100" dirty="0">
              <a:latin typeface="Arial" panose="020B0604020202020204" pitchFamily="34" charset="0"/>
              <a:cs typeface="Arial" panose="020B0604020202020204" pitchFamily="34" charset="0"/>
            </a:endParaRPr>
          </a:p>
          <a:p>
            <a:pPr algn="just"/>
            <a:endParaRPr lang="en-GB" sz="1100" dirty="0">
              <a:latin typeface="Arial" panose="020B0604020202020204" pitchFamily="34" charset="0"/>
              <a:cs typeface="Arial" panose="020B0604020202020204" pitchFamily="34" charset="0"/>
            </a:endParaRPr>
          </a:p>
          <a:p>
            <a:pPr algn="just"/>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8181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19B720-353C-4E98-AA6C-8E42B3B4990F}"/>
              </a:ext>
            </a:extLst>
          </p:cNvPr>
          <p:cNvSpPr txBox="1"/>
          <p:nvPr/>
        </p:nvSpPr>
        <p:spPr>
          <a:xfrm>
            <a:off x="464457" y="725714"/>
            <a:ext cx="11234057" cy="4093428"/>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Reference from Presentation</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Children’s Rights Alliance – The United Nations Convention on the Rights of the child</a:t>
            </a:r>
          </a:p>
          <a:p>
            <a:r>
              <a:rPr lang="en-GB" sz="1400" dirty="0">
                <a:latin typeface="Arial" panose="020B0604020202020204" pitchFamily="34" charset="0"/>
                <a:cs typeface="Arial" panose="020B0604020202020204" pitchFamily="34" charset="0"/>
              </a:rPr>
              <a:t>Available From </a:t>
            </a:r>
            <a:r>
              <a:rPr lang="en-GB" sz="1400" dirty="0">
                <a:latin typeface="Arial" panose="020B0604020202020204" pitchFamily="34" charset="0"/>
                <a:cs typeface="Arial" panose="020B0604020202020204" pitchFamily="34" charset="0"/>
                <a:hlinkClick r:id="rId2"/>
              </a:rPr>
              <a:t>http://www.childrensrights.ie/childrens-rights-Ireland/un-convention-rights-child</a:t>
            </a:r>
            <a:r>
              <a:rPr lang="en-GB" sz="1400" dirty="0">
                <a:latin typeface="Arial" panose="020B0604020202020204" pitchFamily="34" charset="0"/>
                <a:cs typeface="Arial" panose="020B0604020202020204" pitchFamily="34" charset="0"/>
              </a:rPr>
              <a:t> (accessed 19/10/2018)</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Flying Start Good Practice Guide – additional need toolkit (2018) Jason Kingsley Publisher London</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Golding, K.S. 3G al. (2013) Observing Children with Difficulties in School. Jessica Kingsley publisher London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Methods of Observing Young Children Available from </a:t>
            </a:r>
            <a:r>
              <a:rPr lang="en-GB" sz="1400" dirty="0">
                <a:latin typeface="Arial" panose="020B0604020202020204" pitchFamily="34" charset="0"/>
                <a:cs typeface="Arial" panose="020B0604020202020204" pitchFamily="34" charset="0"/>
                <a:hlinkClick r:id="rId3"/>
              </a:rPr>
              <a:t>Https://msu.edu/-mandrews/mary/obs_methods.htm</a:t>
            </a:r>
            <a:r>
              <a:rPr lang="en-GB" sz="1400" dirty="0">
                <a:latin typeface="Arial" panose="020B0604020202020204" pitchFamily="34" charset="0"/>
                <a:cs typeface="Arial" panose="020B0604020202020204" pitchFamily="34" charset="0"/>
              </a:rPr>
              <a:t> (accessed 20/10/18)</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Nurture UK, Available from </a:t>
            </a:r>
            <a:r>
              <a:rPr lang="en-GB" sz="1400" dirty="0">
                <a:latin typeface="Arial" panose="020B0604020202020204" pitchFamily="34" charset="0"/>
                <a:cs typeface="Arial" panose="020B0604020202020204" pitchFamily="34" charset="0"/>
                <a:hlinkClick r:id="rId4"/>
              </a:rPr>
              <a:t>http://www.nurtureuk.org/introducing-nurture/what-nurture-group-0</a:t>
            </a:r>
            <a:r>
              <a:rPr lang="en-GB" sz="1400" dirty="0">
                <a:latin typeface="Arial" panose="020B0604020202020204" pitchFamily="34" charset="0"/>
                <a:cs typeface="Arial" panose="020B0604020202020204" pitchFamily="34" charset="0"/>
              </a:rPr>
              <a:t> (Accessed 20/10/18)</a:t>
            </a:r>
          </a:p>
          <a:p>
            <a:endParaRPr lang="en-GB" sz="1400" dirty="0">
              <a:latin typeface="Arial" panose="020B0604020202020204" pitchFamily="34" charset="0"/>
              <a:cs typeface="Arial" panose="020B0604020202020204" pitchFamily="34" charset="0"/>
            </a:endParaRPr>
          </a:p>
          <a:p>
            <a:r>
              <a:rPr lang="en-GB" sz="1400" dirty="0" err="1">
                <a:latin typeface="Arial" panose="020B0604020202020204" pitchFamily="34" charset="0"/>
                <a:cs typeface="Arial" panose="020B0604020202020204" pitchFamily="34" charset="0"/>
              </a:rPr>
              <a:t>TheSchoolRun</a:t>
            </a:r>
            <a:r>
              <a:rPr lang="en-GB" sz="1400" dirty="0">
                <a:latin typeface="Arial" panose="020B0604020202020204" pitchFamily="34" charset="0"/>
                <a:cs typeface="Arial" panose="020B0604020202020204" pitchFamily="34" charset="0"/>
              </a:rPr>
              <a:t> 2018 Available from </a:t>
            </a:r>
            <a:r>
              <a:rPr lang="en-GB" sz="1400" dirty="0">
                <a:latin typeface="Arial" panose="020B0604020202020204" pitchFamily="34" charset="0"/>
                <a:cs typeface="Arial" panose="020B0604020202020204" pitchFamily="34" charset="0"/>
                <a:hlinkClick r:id="rId5"/>
              </a:rPr>
              <a:t>http://www.theschoolrun.com/how-a-senco-could-help-your-child</a:t>
            </a:r>
            <a:r>
              <a:rPr lang="en-GB" sz="1400" dirty="0">
                <a:latin typeface="Arial" panose="020B0604020202020204" pitchFamily="34" charset="0"/>
                <a:cs typeface="Arial" panose="020B0604020202020204" pitchFamily="34" charset="0"/>
              </a:rPr>
              <a:t> (Accessed 20/10/18)</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Welsh Government 2015 publish crown </a:t>
            </a:r>
          </a:p>
          <a:p>
            <a:endParaRPr lang="en-GB" dirty="0"/>
          </a:p>
          <a:p>
            <a:endParaRPr lang="en-GB" dirty="0"/>
          </a:p>
        </p:txBody>
      </p:sp>
    </p:spTree>
    <p:extLst>
      <p:ext uri="{BB962C8B-B14F-4D97-AF65-F5344CB8AC3E}">
        <p14:creationId xmlns:p14="http://schemas.microsoft.com/office/powerpoint/2010/main" val="42807299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871</TotalTime>
  <Words>1989</Words>
  <Application>Microsoft Office PowerPoint</Application>
  <PresentationFormat>Widescreen</PresentationFormat>
  <Paragraphs>123</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cole</dc:creator>
  <cp:lastModifiedBy>sarah cole</cp:lastModifiedBy>
  <cp:revision>95</cp:revision>
  <dcterms:created xsi:type="dcterms:W3CDTF">2018-10-21T13:44:10Z</dcterms:created>
  <dcterms:modified xsi:type="dcterms:W3CDTF">2018-11-01T23:22:57Z</dcterms:modified>
</cp:coreProperties>
</file>