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8"/>
  </p:notesMasterIdLst>
  <p:handoutMasterIdLst>
    <p:handoutMasterId r:id="rId49"/>
  </p:handoutMasterIdLst>
  <p:sldIdLst>
    <p:sldId id="1436" r:id="rId5"/>
    <p:sldId id="1438" r:id="rId6"/>
    <p:sldId id="1439" r:id="rId7"/>
    <p:sldId id="1441" r:id="rId8"/>
    <p:sldId id="453" r:id="rId9"/>
    <p:sldId id="1443" r:id="rId10"/>
    <p:sldId id="511" r:id="rId11"/>
    <p:sldId id="510" r:id="rId12"/>
    <p:sldId id="512" r:id="rId13"/>
    <p:sldId id="513" r:id="rId14"/>
    <p:sldId id="514" r:id="rId15"/>
    <p:sldId id="515" r:id="rId16"/>
    <p:sldId id="516" r:id="rId17"/>
    <p:sldId id="518" r:id="rId18"/>
    <p:sldId id="517" r:id="rId19"/>
    <p:sldId id="519" r:id="rId20"/>
    <p:sldId id="520" r:id="rId21"/>
    <p:sldId id="521" r:id="rId22"/>
    <p:sldId id="522" r:id="rId23"/>
    <p:sldId id="523" r:id="rId24"/>
    <p:sldId id="524" r:id="rId25"/>
    <p:sldId id="429" r:id="rId26"/>
    <p:sldId id="1444" r:id="rId27"/>
    <p:sldId id="1445" r:id="rId28"/>
    <p:sldId id="1461" r:id="rId29"/>
    <p:sldId id="1446" r:id="rId30"/>
    <p:sldId id="1447" r:id="rId31"/>
    <p:sldId id="1448" r:id="rId32"/>
    <p:sldId id="1449" r:id="rId33"/>
    <p:sldId id="1450" r:id="rId34"/>
    <p:sldId id="1451" r:id="rId35"/>
    <p:sldId id="1452" r:id="rId36"/>
    <p:sldId id="527" r:id="rId37"/>
    <p:sldId id="1454" r:id="rId38"/>
    <p:sldId id="1453" r:id="rId39"/>
    <p:sldId id="528" r:id="rId40"/>
    <p:sldId id="1455" r:id="rId41"/>
    <p:sldId id="1456" r:id="rId42"/>
    <p:sldId id="1457" r:id="rId43"/>
    <p:sldId id="1458" r:id="rId44"/>
    <p:sldId id="1459" r:id="rId45"/>
    <p:sldId id="509" r:id="rId46"/>
    <p:sldId id="1460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01/05/2025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2ctEsGEpe0" TargetMode="Externa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B9A29-4E87-0891-B95F-F59E847A9A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Introduction to Physiology</a:t>
            </a:r>
            <a:br>
              <a:rPr lang="en-GB" b="1" dirty="0"/>
            </a:br>
            <a:r>
              <a:rPr lang="en-GB" b="1" dirty="0"/>
              <a:t>BMPH 5023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ECBA70-99F3-A0D6-AC33-BBD1291754E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200" dirty="0">
                <a:solidFill>
                  <a:schemeClr val="bg1"/>
                </a:solidFill>
              </a:rPr>
              <a:t>The Nervous System</a:t>
            </a:r>
          </a:p>
          <a:p>
            <a:pPr algn="l"/>
            <a:endParaRPr lang="en-GB" b="1" dirty="0">
              <a:solidFill>
                <a:schemeClr val="bg1"/>
              </a:solidFill>
            </a:endParaRP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G Weaver – Module Lead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687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08E0E-F21F-0B71-D5B6-18B9B10D6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Classroom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B0C33-5199-458A-7A63-F3333BB85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3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is the key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the lecturer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others’ right to learn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800" dirty="0">
                <a:latin typeface="Arial" panose="020B0604020202020204" pitchFamily="34" charset="0"/>
                <a:cs typeface="Arial" panose="020B0604020202020204" pitchFamily="34" charset="0"/>
              </a:rPr>
              <a:t>Respect each other’s views</a:t>
            </a:r>
          </a:p>
          <a:p>
            <a:pPr marL="0" indent="0">
              <a:buNone/>
            </a:pPr>
            <a:endParaRPr lang="en-GB" sz="5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General classroom expectations are the same for</a:t>
            </a:r>
          </a:p>
          <a:p>
            <a:pPr marL="0" indent="0">
              <a:buNone/>
            </a:pP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all students and are in the student contract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spect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 is the key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the lecturer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others’ right to learn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Respect each other’s views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General classroom expectations are the same for all students and are on the VLE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361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DDAA2-5C21-57A1-444D-A2A1309BA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Body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7FA2D-CD21-C84E-5AD5-04538FEA35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Circulatory </a:t>
            </a: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Circulatory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Digestive 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</a:p>
          <a:p>
            <a:pPr marL="0" indent="0" algn="ctr">
              <a:buNone/>
            </a:pPr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Endocrine 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Digestive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Respiratory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Endocrine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98E453-947A-7F40-B527-C2AB177B7B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Urinary </a:t>
            </a: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Urinary 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Nervous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Skeletal</a:t>
            </a:r>
          </a:p>
          <a:p>
            <a:pPr algn="ctr"/>
            <a:endParaRPr lang="en-GB" sz="1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400" dirty="0">
                <a:latin typeface="Arial" panose="020B0604020202020204" pitchFamily="34" charset="0"/>
                <a:cs typeface="Arial" panose="020B0604020202020204" pitchFamily="34" charset="0"/>
              </a:rPr>
              <a:t>Muscular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Raleway" panose="020B0503030101060003" pitchFamily="34" charset="77"/>
                <a:ea typeface="+mn-ea"/>
                <a:cs typeface="+mn-cs"/>
              </a:rPr>
              <a:t> </a:t>
            </a: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  <a:p>
            <a:pPr marL="228600" marR="0" lvl="0" indent="-22860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Raleway" panose="020B0503030101060003" pitchFamily="34" charset="77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1252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F2EEC-0A81-E532-EA03-943BF48D0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35216-D675-145E-763D-BC3563538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be assessed through</a:t>
            </a:r>
          </a:p>
          <a:p>
            <a:endParaRPr lang="en-GB" dirty="0"/>
          </a:p>
          <a:p>
            <a:r>
              <a:rPr lang="en-GB" dirty="0"/>
              <a:t> A written assignment (Component 1) </a:t>
            </a:r>
          </a:p>
          <a:p>
            <a:r>
              <a:rPr lang="en-GB" dirty="0"/>
              <a:t>A practical assignment (Component 2)</a:t>
            </a:r>
          </a:p>
        </p:txBody>
      </p:sp>
    </p:spTree>
    <p:extLst>
      <p:ext uri="{BB962C8B-B14F-4D97-AF65-F5344CB8AC3E}">
        <p14:creationId xmlns:p14="http://schemas.microsoft.com/office/powerpoint/2010/main" val="2891163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BE5F43-0E9E-4125-82DC-77A795927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for Today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F7215C-0B81-4FA6-82F3-FCE62BB6F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89764"/>
            <a:ext cx="7886700" cy="350020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800" dirty="0"/>
              <a:t>By the end of this session you should:     </a:t>
            </a:r>
          </a:p>
          <a:p>
            <a:pPr marL="0" indent="0">
              <a:buNone/>
            </a:pPr>
            <a:endParaRPr lang="en-GB" sz="3800" dirty="0"/>
          </a:p>
          <a:p>
            <a:pPr marL="0" indent="0">
              <a:buNone/>
            </a:pPr>
            <a:r>
              <a:rPr lang="en-GB" sz="3800" dirty="0"/>
              <a:t>Know the basic structure of the central nervous system </a:t>
            </a:r>
          </a:p>
          <a:p>
            <a:pPr marL="0" indent="0">
              <a:buNone/>
            </a:pPr>
            <a:endParaRPr lang="en-GB" sz="3800" dirty="0"/>
          </a:p>
          <a:p>
            <a:pPr marL="0" indent="0">
              <a:buNone/>
            </a:pPr>
            <a:r>
              <a:rPr lang="en-GB" sz="3800" dirty="0"/>
              <a:t>Understand how the brain and central nervous system</a:t>
            </a:r>
          </a:p>
          <a:p>
            <a:pPr marL="0" indent="0">
              <a:buNone/>
            </a:pPr>
            <a:r>
              <a:rPr lang="en-GB" sz="3800" dirty="0"/>
              <a:t>communicate with the body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92879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CBE5F43-0E9E-4125-82DC-77A795927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for Today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F7215C-0B81-4FA6-82F3-FCE62BB6F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89764"/>
            <a:ext cx="7886700" cy="350020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By the end of this session you should:     </a:t>
            </a:r>
          </a:p>
          <a:p>
            <a:pPr marL="0" indent="0">
              <a:buNone/>
            </a:pPr>
            <a:endParaRPr lang="en-GB" sz="1950" dirty="0"/>
          </a:p>
          <a:p>
            <a:pPr marL="0" indent="0">
              <a:buNone/>
            </a:pPr>
            <a:r>
              <a:rPr lang="en-GB" dirty="0"/>
              <a:t>Know the basic structure of the central nervous system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Understand how the brain and central nervous system</a:t>
            </a:r>
          </a:p>
          <a:p>
            <a:pPr marL="0" indent="0">
              <a:buNone/>
            </a:pPr>
            <a:r>
              <a:rPr lang="en-GB" dirty="0"/>
              <a:t>communicate with the body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06155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B32707D-8E6D-4F6D-9260-F13EA43193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nervous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038B5-D825-4069-B18A-DF14689A34B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 nervous system consists</a:t>
            </a:r>
          </a:p>
          <a:p>
            <a:pPr marL="0" indent="0">
              <a:buNone/>
            </a:pPr>
            <a:r>
              <a:rPr lang="en-GB" dirty="0"/>
              <a:t>of the brain, the spinal cord</a:t>
            </a:r>
          </a:p>
          <a:p>
            <a:pPr marL="0" indent="0">
              <a:buNone/>
            </a:pPr>
            <a:r>
              <a:rPr lang="en-GB" dirty="0"/>
              <a:t>and peripheral nerves.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Their structure and</a:t>
            </a:r>
          </a:p>
          <a:p>
            <a:pPr marL="0" indent="0">
              <a:buNone/>
            </a:pPr>
            <a:r>
              <a:rPr lang="en-GB" dirty="0"/>
              <a:t>organisation enables rapid</a:t>
            </a:r>
          </a:p>
          <a:p>
            <a:pPr marL="0" indent="0">
              <a:buNone/>
            </a:pPr>
            <a:r>
              <a:rPr lang="en-GB" dirty="0"/>
              <a:t>communication</a:t>
            </a:r>
          </a:p>
          <a:p>
            <a:pPr marL="0" indent="0">
              <a:buNone/>
            </a:pPr>
            <a:r>
              <a:rPr lang="en-GB" dirty="0"/>
              <a:t>between different parts of</a:t>
            </a:r>
          </a:p>
          <a:p>
            <a:pPr marL="0" indent="0">
              <a:buNone/>
            </a:pPr>
            <a:r>
              <a:rPr lang="en-GB" dirty="0"/>
              <a:t>the body.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3006FFD-E5C2-4C11-9CAF-CE60364CFF6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63213" y="1790504"/>
            <a:ext cx="3485561" cy="3853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832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D99974-AF53-48B2-9FCC-33EF7E3DB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Nervous System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EEC2A59-D17E-431F-8CD5-40604D8EB5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nervous system detects and responds to changes inside</a:t>
            </a:r>
          </a:p>
          <a:p>
            <a:pPr marL="0" indent="0">
              <a:buNone/>
            </a:pPr>
            <a:r>
              <a:rPr lang="en-GB" dirty="0"/>
              <a:t>and outside the body.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Together with the endocrine system, it controls many vital</a:t>
            </a:r>
          </a:p>
          <a:p>
            <a:pPr marL="0" indent="0">
              <a:buNone/>
            </a:pPr>
            <a:r>
              <a:rPr lang="en-GB" dirty="0"/>
              <a:t>aspects of body function and maintains homeostasis.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To this end the nervous system provides an immediate</a:t>
            </a:r>
          </a:p>
          <a:p>
            <a:pPr marL="0" indent="0">
              <a:buNone/>
            </a:pPr>
            <a:r>
              <a:rPr lang="en-GB" dirty="0"/>
              <a:t>response while endocrine activity is generally slower</a:t>
            </a:r>
          </a:p>
          <a:p>
            <a:pPr marL="0" indent="0">
              <a:buNone/>
            </a:pPr>
            <a:r>
              <a:rPr lang="en-GB" dirty="0"/>
              <a:t>and more prolonged.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288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E1C60-42E9-4C5A-B994-1C614AED4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Responding to the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A4055-95EA-4200-9D9A-17489FC42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0324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Response to changes in the </a:t>
            </a:r>
            <a:r>
              <a:rPr lang="en-GB" b="1" dirty="0"/>
              <a:t>internal</a:t>
            </a:r>
            <a:r>
              <a:rPr lang="en-GB" dirty="0"/>
              <a:t> environment regulates essential involuntary functions, such as respiration and blood</a:t>
            </a:r>
          </a:p>
          <a:p>
            <a:pPr marL="0" indent="0">
              <a:buNone/>
            </a:pPr>
            <a:r>
              <a:rPr lang="en-GB" dirty="0"/>
              <a:t>pressure.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Response to changes in the </a:t>
            </a:r>
            <a:r>
              <a:rPr lang="en-GB" b="1" dirty="0"/>
              <a:t>external</a:t>
            </a:r>
            <a:r>
              <a:rPr lang="en-GB" dirty="0"/>
              <a:t> environment maintains posture and other voluntary activities.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783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3F38375-6CC7-47E7-9552-34AB1F6DB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000" b="1" dirty="0"/>
              <a:t>Summary</a:t>
            </a:r>
            <a:r>
              <a:rPr lang="en-GB" dirty="0"/>
              <a:t> - </a:t>
            </a:r>
            <a:r>
              <a:rPr lang="en-GB" sz="3150" dirty="0"/>
              <a:t>the nervous system is: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8AE9210F-3A91-4F86-9896-22F76A0059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3900325"/>
              </p:ext>
            </p:extLst>
          </p:nvPr>
        </p:nvGraphicFramePr>
        <p:xfrm>
          <a:off x="628650" y="1417638"/>
          <a:ext cx="7886700" cy="417009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7886700">
                  <a:extLst>
                    <a:ext uri="{9D8B030D-6E8A-4147-A177-3AD203B41FA5}">
                      <a16:colId xmlns:a16="http://schemas.microsoft.com/office/drawing/2014/main" val="2995830296"/>
                    </a:ext>
                  </a:extLst>
                </a:gridCol>
              </a:tblGrid>
              <a:tr h="1021340">
                <a:tc>
                  <a:txBody>
                    <a:bodyPr/>
                    <a:lstStyle/>
                    <a:p>
                      <a:pPr algn="ctr"/>
                      <a:r>
                        <a:rPr lang="en-GB" sz="2100" dirty="0"/>
                        <a:t>the system of communication between the various parts of the body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650465651"/>
                  </a:ext>
                </a:extLst>
              </a:tr>
              <a:tr h="10213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dirty="0"/>
                        <a:t>the mechanism by which all information is received from the environment and from the tissues and organs of the body itself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25550207"/>
                  </a:ext>
                </a:extLst>
              </a:tr>
              <a:tr h="1021340">
                <a:tc>
                  <a:txBody>
                    <a:bodyPr/>
                    <a:lstStyle/>
                    <a:p>
                      <a:pPr marL="342900" indent="-342900">
                        <a:buFontTx/>
                        <a:buChar char="-"/>
                      </a:pPr>
                      <a:r>
                        <a:rPr lang="en-GB" sz="1800" dirty="0"/>
                        <a:t>responsible for the interpretation of these sensations through the formation of memories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29270432"/>
                  </a:ext>
                </a:extLst>
              </a:tr>
              <a:tr h="1106074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en-GB" sz="1800" dirty="0"/>
                        <a:t>the system by which actions are carried out. It does this by sending impulses to other parts of the nervous system and other organs of the body.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2566488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593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1B804-5152-493D-91D4-09EC8C45A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0" dirty="0"/>
              <a:t>The nervous system has two main parts: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903DE-36F2-4921-BFBE-023A5BFF0A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- the </a:t>
            </a:r>
            <a:r>
              <a:rPr lang="en-GB" b="1" i="1" dirty="0"/>
              <a:t>central nervous system </a:t>
            </a:r>
            <a:r>
              <a:rPr lang="en-GB" dirty="0"/>
              <a:t>(CNS), consisting of the brain and the spinal cord.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 the </a:t>
            </a:r>
            <a:r>
              <a:rPr lang="en-GB" b="1" i="1" dirty="0"/>
              <a:t>peripheral nervous system </a:t>
            </a:r>
            <a:r>
              <a:rPr lang="en-GB" dirty="0"/>
              <a:t>(PNS) consisting of all the nerves outside the brain and spinal cord. This includes sensory and motor nerves.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771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F4BA1BA-D4AE-4806-91B0-392C7E7F5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nervous system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6095BD3-7F9A-4796-8B4E-7B1A4FB325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1628800"/>
            <a:ext cx="7344816" cy="38522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62643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938B416-7605-4D84-9967-58F60EE31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Central Nervous System</a:t>
            </a:r>
            <a:br>
              <a:rPr lang="en-GB" dirty="0"/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E729283-CE5B-47EC-BF7F-7A712FF3B0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developed brain is a large organ which fills the cranium.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is divided into three parts;</a:t>
            </a:r>
          </a:p>
          <a:p>
            <a:pPr marL="0" indent="0">
              <a:buNone/>
            </a:pPr>
            <a:r>
              <a:rPr lang="en-GB" dirty="0"/>
              <a:t>- the forebrain</a:t>
            </a:r>
          </a:p>
          <a:p>
            <a:pPr marL="0" indent="0">
              <a:buNone/>
            </a:pPr>
            <a:r>
              <a:rPr lang="en-GB" dirty="0"/>
              <a:t>- the midbrain </a:t>
            </a:r>
          </a:p>
          <a:p>
            <a:pPr marL="0" indent="0">
              <a:buNone/>
            </a:pPr>
            <a:r>
              <a:rPr lang="en-GB" dirty="0"/>
              <a:t>- the hindbrain</a:t>
            </a:r>
          </a:p>
          <a:p>
            <a:endParaRPr lang="en-GB" dirty="0"/>
          </a:p>
        </p:txBody>
      </p:sp>
      <p:pic>
        <p:nvPicPr>
          <p:cNvPr id="10" name="Content Placeholder 9" descr="image">
            <a:extLst>
              <a:ext uri="{FF2B5EF4-FFF2-40B4-BE49-F238E27FC236}">
                <a16:creationId xmlns:a16="http://schemas.microsoft.com/office/drawing/2014/main" id="{1FFC9573-8B91-412C-9D2C-C34664FA39D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423" y="2412673"/>
            <a:ext cx="2997724" cy="263714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533050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E70C2F-6E35-4254-8037-6AC01FBAA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Brain structure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4FD6108-1250-4553-8A3B-561A27AAFE1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Underneath the grey matter,</a:t>
            </a:r>
          </a:p>
          <a:p>
            <a:pPr marL="0" indent="0">
              <a:buNone/>
            </a:pPr>
            <a:r>
              <a:rPr lang="en-GB" dirty="0"/>
              <a:t>there is a mass of nerve cells,</a:t>
            </a:r>
          </a:p>
          <a:p>
            <a:pPr marL="0" indent="0">
              <a:buNone/>
            </a:pPr>
            <a:r>
              <a:rPr lang="en-GB" dirty="0"/>
              <a:t>which are the ‘white matter’.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nerve fibres in the white</a:t>
            </a:r>
          </a:p>
          <a:p>
            <a:pPr marL="0" indent="0">
              <a:buNone/>
            </a:pPr>
            <a:r>
              <a:rPr lang="en-GB" dirty="0"/>
              <a:t>matter connect one part of</a:t>
            </a:r>
          </a:p>
          <a:p>
            <a:pPr marL="0" indent="0">
              <a:buNone/>
            </a:pPr>
            <a:r>
              <a:rPr lang="en-GB" dirty="0"/>
              <a:t>the brain with other parts and</a:t>
            </a:r>
          </a:p>
          <a:p>
            <a:pPr marL="0" indent="0">
              <a:buNone/>
            </a:pPr>
            <a:r>
              <a:rPr lang="en-GB" dirty="0"/>
              <a:t>with the spinal cord.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A735B5-23E1-4C06-8EB0-C8297B42A5D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92511" y="2226469"/>
            <a:ext cx="3273458" cy="297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715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9BBEF99-A8A7-405C-891D-C552D83A6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forebrain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7489B3-3862-48F2-863C-E84EA6D9A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89485"/>
            <a:ext cx="7886700" cy="372594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largest part of the brain and comprises the cerebrum;</a:t>
            </a:r>
          </a:p>
          <a:p>
            <a:pPr marL="0" indent="0">
              <a:buNone/>
            </a:pPr>
            <a:r>
              <a:rPr lang="en-GB" dirty="0"/>
              <a:t>it is divided into right and left hemispheres by a deep ‘cleft’</a:t>
            </a:r>
          </a:p>
          <a:p>
            <a:pPr marL="0" indent="0">
              <a:buNone/>
            </a:pPr>
            <a:r>
              <a:rPr lang="en-GB" dirty="0"/>
              <a:t>called the </a:t>
            </a:r>
            <a:r>
              <a:rPr lang="en-GB" i="1" dirty="0"/>
              <a:t>longitudinal fissure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separates the hemispheres at the front and back, but in</a:t>
            </a:r>
          </a:p>
          <a:p>
            <a:pPr marL="0" indent="0">
              <a:buNone/>
            </a:pPr>
            <a:r>
              <a:rPr lang="en-GB" dirty="0"/>
              <a:t>the middle they are joined by joined by a band of nerve fibres</a:t>
            </a:r>
          </a:p>
          <a:p>
            <a:pPr marL="0" indent="0">
              <a:buNone/>
            </a:pPr>
            <a:r>
              <a:rPr lang="en-GB" dirty="0"/>
              <a:t>called the corpus callosum.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 outer layer of the cerebrum is called the cerebral cortex</a:t>
            </a:r>
          </a:p>
          <a:p>
            <a:pPr marL="0" indent="0">
              <a:buNone/>
            </a:pPr>
            <a:r>
              <a:rPr lang="en-GB" dirty="0"/>
              <a:t>and is made tight folds of cell bodies called the grey matter.</a:t>
            </a:r>
          </a:p>
        </p:txBody>
      </p:sp>
    </p:spTree>
    <p:extLst>
      <p:ext uri="{BB962C8B-B14F-4D97-AF65-F5344CB8AC3E}">
        <p14:creationId xmlns:p14="http://schemas.microsoft.com/office/powerpoint/2010/main" val="8660039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29952-0A41-4F07-B2A7-BA67CC1A5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midbrain</a:t>
            </a:r>
            <a:br>
              <a:rPr lang="en-GB" dirty="0"/>
            </a:br>
            <a:r>
              <a:rPr lang="en-GB" b="0" dirty="0"/>
              <a:t>-</a:t>
            </a:r>
            <a:r>
              <a:rPr lang="en-GB" dirty="0"/>
              <a:t> </a:t>
            </a:r>
            <a:r>
              <a:rPr lang="en-GB" sz="2700" dirty="0"/>
              <a:t>lies between the forebrain and the hindbrain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8EFF5-F4AB-4DE9-8ACB-8735E67A2F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226469"/>
            <a:ext cx="3886200" cy="32635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950" dirty="0"/>
              <a:t>The midbrain is approximately 2cm</a:t>
            </a:r>
          </a:p>
          <a:p>
            <a:pPr marL="0" indent="0">
              <a:buNone/>
            </a:pPr>
            <a:r>
              <a:rPr lang="en-GB" sz="1950" dirty="0"/>
              <a:t>long and consists of two bands of</a:t>
            </a:r>
          </a:p>
          <a:p>
            <a:pPr marL="0" indent="0">
              <a:buNone/>
            </a:pPr>
            <a:r>
              <a:rPr lang="en-GB" sz="1950" dirty="0"/>
              <a:t>white matter (the cerebral </a:t>
            </a:r>
          </a:p>
          <a:p>
            <a:pPr marL="0" indent="0">
              <a:buNone/>
            </a:pPr>
            <a:r>
              <a:rPr lang="en-GB" sz="1950" dirty="0"/>
              <a:t>peduncles). </a:t>
            </a:r>
          </a:p>
          <a:p>
            <a:pPr marL="0" indent="0">
              <a:buNone/>
            </a:pPr>
            <a:endParaRPr lang="en-GB" sz="1950" dirty="0"/>
          </a:p>
          <a:p>
            <a:pPr marL="0" indent="0">
              <a:buNone/>
            </a:pPr>
            <a:r>
              <a:rPr lang="en-GB" sz="1950" dirty="0"/>
              <a:t>These transmit impulses passing to</a:t>
            </a:r>
          </a:p>
          <a:p>
            <a:pPr marL="0" indent="0">
              <a:buNone/>
            </a:pPr>
            <a:r>
              <a:rPr lang="en-GB" sz="1950" dirty="0"/>
              <a:t>and from the brain and spinal cord.</a:t>
            </a:r>
          </a:p>
          <a:p>
            <a:pPr marL="0" indent="0">
              <a:buNone/>
            </a:pPr>
            <a:r>
              <a:rPr lang="en-GB" sz="1950" dirty="0"/>
              <a:t> </a:t>
            </a:r>
          </a:p>
          <a:p>
            <a:pPr marL="0" indent="0">
              <a:buNone/>
            </a:pPr>
            <a:r>
              <a:rPr lang="en-GB" sz="1950" dirty="0"/>
              <a:t>This area is also involved in sight</a:t>
            </a:r>
          </a:p>
          <a:p>
            <a:pPr marL="0" indent="0">
              <a:buNone/>
            </a:pPr>
            <a:r>
              <a:rPr lang="en-GB" sz="1950" dirty="0"/>
              <a:t>and hearing reflexes.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9324136-8ED2-4EB0-AD58-788B3464EA1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29150" y="2299552"/>
            <a:ext cx="3886200" cy="3190421"/>
          </a:xfrm>
        </p:spPr>
      </p:pic>
    </p:spTree>
    <p:extLst>
      <p:ext uri="{BB962C8B-B14F-4D97-AF65-F5344CB8AC3E}">
        <p14:creationId xmlns:p14="http://schemas.microsoft.com/office/powerpoint/2010/main" val="39738319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1D022C9C-AD18-4C17-AFE2-D36918AA0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31094"/>
            <a:ext cx="7886700" cy="607001"/>
          </a:xfrm>
        </p:spPr>
        <p:txBody>
          <a:bodyPr>
            <a:normAutofit/>
          </a:bodyPr>
          <a:lstStyle/>
          <a:p>
            <a:r>
              <a:rPr lang="en-GB" sz="3000" dirty="0"/>
              <a:t>The hindbrain has three parts: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AADFE6B1-ED1E-4C6E-BE8E-B042B5174A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014931"/>
          <a:ext cx="7886699" cy="376559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76132">
                  <a:extLst>
                    <a:ext uri="{9D8B030D-6E8A-4147-A177-3AD203B41FA5}">
                      <a16:colId xmlns:a16="http://schemas.microsoft.com/office/drawing/2014/main" val="3928395857"/>
                    </a:ext>
                  </a:extLst>
                </a:gridCol>
                <a:gridCol w="2554448">
                  <a:extLst>
                    <a:ext uri="{9D8B030D-6E8A-4147-A177-3AD203B41FA5}">
                      <a16:colId xmlns:a16="http://schemas.microsoft.com/office/drawing/2014/main" val="1387076320"/>
                    </a:ext>
                  </a:extLst>
                </a:gridCol>
                <a:gridCol w="3356119">
                  <a:extLst>
                    <a:ext uri="{9D8B030D-6E8A-4147-A177-3AD203B41FA5}">
                      <a16:colId xmlns:a16="http://schemas.microsoft.com/office/drawing/2014/main" val="1046274352"/>
                    </a:ext>
                  </a:extLst>
                </a:gridCol>
              </a:tblGrid>
              <a:tr h="35945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Name of part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Location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Function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60565817"/>
                  </a:ext>
                </a:extLst>
              </a:tr>
              <a:tr h="1097280">
                <a:tc>
                  <a:txBody>
                    <a:bodyPr/>
                    <a:lstStyle/>
                    <a:p>
                      <a:r>
                        <a:rPr lang="en-GB" sz="1400" i="1" dirty="0"/>
                        <a:t>The pons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lies between the midbrain above it and the medulla oblongata below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contains fibres which carry impulses between the midbrain and the medulla oblongata</a:t>
                      </a:r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 communicates with the cerebellum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369604478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lang="en-GB" sz="1400" i="1" dirty="0"/>
                        <a:t>The</a:t>
                      </a:r>
                      <a:r>
                        <a:rPr lang="en-GB" sz="1400" dirty="0"/>
                        <a:t> </a:t>
                      </a:r>
                      <a:r>
                        <a:rPr lang="en-GB" sz="1400" i="1" dirty="0"/>
                        <a:t>medulla oblongata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lies between the pons above and the spinal cord below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contains the cardiac and respiratory (vital) centres, which control the heart and respiration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614512591"/>
                  </a:ext>
                </a:extLst>
              </a:tr>
              <a:tr h="1508760">
                <a:tc>
                  <a:txBody>
                    <a:bodyPr/>
                    <a:lstStyle/>
                    <a:p>
                      <a:r>
                        <a:rPr lang="en-GB" sz="1400" i="1" dirty="0"/>
                        <a:t>The</a:t>
                      </a:r>
                      <a:r>
                        <a:rPr lang="en-GB" sz="1400" dirty="0"/>
                        <a:t> </a:t>
                      </a:r>
                      <a:r>
                        <a:rPr lang="en-GB" sz="1400" i="1" dirty="0"/>
                        <a:t>cerebellum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projects backwards beneath the cerebrum </a:t>
                      </a:r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is connected to the midbrain, the pons and the medulla oblongata.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receives sensory input and sends responses for the co-ordination of muscular activity, the control of muscle tone, joint position and posture</a:t>
                      </a:r>
                    </a:p>
                    <a:p>
                      <a:endParaRPr lang="en-GB" sz="1400" dirty="0"/>
                    </a:p>
                    <a:p>
                      <a:r>
                        <a:rPr lang="en-GB" sz="1400" dirty="0"/>
                        <a:t>sends information to the thalamus and the cerebral cortex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851769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0470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42C5BF9-4EA1-4087-8627-E5BFE7907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brainstem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594BD-6CE0-459B-8E60-769E8AD3A7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midbrain, the pons</a:t>
            </a:r>
          </a:p>
          <a:p>
            <a:pPr marL="0" indent="0">
              <a:buNone/>
            </a:pPr>
            <a:r>
              <a:rPr lang="en-GB" sz="2400" dirty="0"/>
              <a:t>and the medulla have</a:t>
            </a:r>
          </a:p>
          <a:p>
            <a:pPr marL="0" indent="0">
              <a:buNone/>
            </a:pPr>
            <a:r>
              <a:rPr lang="en-GB" sz="2400" dirty="0"/>
              <a:t>many functions in</a:t>
            </a:r>
          </a:p>
          <a:p>
            <a:pPr marL="0" indent="0">
              <a:buNone/>
            </a:pPr>
            <a:r>
              <a:rPr lang="en-GB" sz="2400" dirty="0"/>
              <a:t>common and together</a:t>
            </a:r>
          </a:p>
          <a:p>
            <a:pPr marL="0" indent="0">
              <a:buNone/>
            </a:pPr>
            <a:r>
              <a:rPr lang="en-GB" sz="2400" dirty="0"/>
              <a:t>are often known as the</a:t>
            </a:r>
          </a:p>
          <a:p>
            <a:pPr marL="0" indent="0">
              <a:buNone/>
            </a:pPr>
            <a:r>
              <a:rPr lang="en-GB" sz="2400" dirty="0"/>
              <a:t>brainstem.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F4C188F-3B47-47BF-A06A-3D66BF5540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05633" y="2384393"/>
            <a:ext cx="4058240" cy="3105580"/>
          </a:xfrm>
        </p:spPr>
      </p:pic>
    </p:spTree>
    <p:extLst>
      <p:ext uri="{BB962C8B-B14F-4D97-AF65-F5344CB8AC3E}">
        <p14:creationId xmlns:p14="http://schemas.microsoft.com/office/powerpoint/2010/main" val="4073297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F46B976-992C-447E-82F0-EB565ADE7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Spinal cord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5AB5EA-F171-4B9D-943A-E2266C7069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52098"/>
            <a:ext cx="3886200" cy="350677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spinal cord is continuous</a:t>
            </a:r>
          </a:p>
          <a:p>
            <a:pPr marL="0" indent="0">
              <a:buNone/>
            </a:pPr>
            <a:r>
              <a:rPr lang="en-GB" dirty="0"/>
              <a:t>with the medulla oblongata</a:t>
            </a:r>
          </a:p>
          <a:p>
            <a:pPr marL="0" indent="0">
              <a:buNone/>
            </a:pPr>
            <a:r>
              <a:rPr lang="en-GB" dirty="0"/>
              <a:t>above and forms the central </a:t>
            </a:r>
          </a:p>
          <a:p>
            <a:pPr marL="0" indent="0">
              <a:buNone/>
            </a:pPr>
            <a:r>
              <a:rPr lang="en-GB" dirty="0"/>
              <a:t>nervous system below the brain.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It starts at the bottom of the </a:t>
            </a:r>
          </a:p>
          <a:p>
            <a:pPr marL="0" indent="0">
              <a:buNone/>
            </a:pPr>
            <a:r>
              <a:rPr lang="en-GB" dirty="0"/>
              <a:t>brainstem and ends at the</a:t>
            </a:r>
          </a:p>
          <a:p>
            <a:pPr marL="0" indent="0">
              <a:buNone/>
            </a:pPr>
            <a:r>
              <a:rPr lang="en-GB" dirty="0"/>
              <a:t>level of the first lumbar</a:t>
            </a:r>
          </a:p>
          <a:p>
            <a:pPr marL="0" indent="0">
              <a:buNone/>
            </a:pPr>
            <a:r>
              <a:rPr lang="en-GB" dirty="0"/>
              <a:t>vertebrae; it is approximately</a:t>
            </a:r>
          </a:p>
          <a:p>
            <a:pPr marL="0" indent="0">
              <a:buNone/>
            </a:pPr>
            <a:r>
              <a:rPr lang="en-GB" dirty="0"/>
              <a:t>45 cm long.            </a:t>
            </a:r>
          </a:p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45166DB-390E-45C0-9FCA-7F3B5FB5483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3857" y="2052098"/>
            <a:ext cx="3661493" cy="3437875"/>
          </a:xfrm>
        </p:spPr>
      </p:pic>
    </p:spTree>
    <p:extLst>
      <p:ext uri="{BB962C8B-B14F-4D97-AF65-F5344CB8AC3E}">
        <p14:creationId xmlns:p14="http://schemas.microsoft.com/office/powerpoint/2010/main" val="1325410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1D10A-5FFA-4EB1-B47C-56A469645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spinal cord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CC3896-C267-400E-8EAF-B2BDA56DA4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cord gives off nerves in pairs throughout its length.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It varies in thickness along its length, becoming wider in</a:t>
            </a:r>
          </a:p>
          <a:p>
            <a:pPr marL="0" indent="0">
              <a:buNone/>
            </a:pPr>
            <a:r>
              <a:rPr lang="en-GB" dirty="0"/>
              <a:t>the cervical and lumbar regions, where it gives off a large</a:t>
            </a:r>
          </a:p>
          <a:p>
            <a:pPr marL="0" indent="0">
              <a:buNone/>
            </a:pPr>
            <a:r>
              <a:rPr lang="en-GB" dirty="0"/>
              <a:t>nervous supply to the limbs.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cord consists of white matter on the surface and grey</a:t>
            </a:r>
          </a:p>
          <a:p>
            <a:pPr marL="0" indent="0">
              <a:buNone/>
            </a:pPr>
            <a:r>
              <a:rPr lang="en-GB" dirty="0"/>
              <a:t>matter in the centre - the opposite of the arrangement </a:t>
            </a:r>
          </a:p>
          <a:p>
            <a:pPr marL="0" indent="0">
              <a:buNone/>
            </a:pPr>
            <a:r>
              <a:rPr lang="en-GB" dirty="0"/>
              <a:t>in the brain. </a:t>
            </a:r>
          </a:p>
        </p:txBody>
      </p:sp>
    </p:spTree>
    <p:extLst>
      <p:ext uri="{BB962C8B-B14F-4D97-AF65-F5344CB8AC3E}">
        <p14:creationId xmlns:p14="http://schemas.microsoft.com/office/powerpoint/2010/main" val="38188128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958E0-2B69-4EDE-9524-F647067E2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spinal cord contains -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0A25A-BDF1-402C-A79B-4D81618168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-motor fibres, which run down</a:t>
            </a:r>
          </a:p>
          <a:p>
            <a:pPr marL="0" indent="0">
              <a:buNone/>
            </a:pPr>
            <a:r>
              <a:rPr lang="en-GB" dirty="0"/>
              <a:t>from the motor centres of the</a:t>
            </a:r>
          </a:p>
          <a:p>
            <a:pPr marL="0" indent="0">
              <a:buNone/>
            </a:pPr>
            <a:r>
              <a:rPr lang="en-GB" dirty="0"/>
              <a:t>cerebrum and the cerebellum</a:t>
            </a:r>
          </a:p>
          <a:p>
            <a:pPr marL="0" indent="0">
              <a:buNone/>
            </a:pPr>
            <a:r>
              <a:rPr lang="en-GB" dirty="0"/>
              <a:t>to the motor cells of the cord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-sensory fibres, which run</a:t>
            </a:r>
          </a:p>
          <a:p>
            <a:pPr marL="0" indent="0">
              <a:buNone/>
            </a:pPr>
            <a:r>
              <a:rPr lang="en-GB" dirty="0"/>
              <a:t>from the sensory cells of the</a:t>
            </a:r>
          </a:p>
          <a:p>
            <a:pPr marL="0" indent="0">
              <a:buNone/>
            </a:pPr>
            <a:r>
              <a:rPr lang="en-GB" dirty="0"/>
              <a:t>cord to the sensory centres of</a:t>
            </a:r>
          </a:p>
          <a:p>
            <a:pPr marL="0" indent="0">
              <a:buNone/>
            </a:pPr>
            <a:r>
              <a:rPr lang="en-GB" dirty="0"/>
              <a:t>the brain.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0F13D0-2DA8-48FD-951B-F17577EE474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0092" y="2125267"/>
            <a:ext cx="3665258" cy="336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1070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5A55DB-56BF-4DAD-981B-112C96B4A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6FB2B5-FADE-4E4D-AABC-3D31F2B97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91264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This session has provided you with information about the central nervous system in the human body.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now know how the central nervous system communicates with the rest of the body.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56190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8C6B5-0A0D-B057-CD64-CD813140A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 </a:t>
            </a:r>
          </a:p>
        </p:txBody>
      </p:sp>
      <p:pic>
        <p:nvPicPr>
          <p:cNvPr id="5" name="Content Placeholder 4" descr="Chinese Teapot And Cup with solid fill">
            <a:extLst>
              <a:ext uri="{FF2B5EF4-FFF2-40B4-BE49-F238E27FC236}">
                <a16:creationId xmlns:a16="http://schemas.microsoft.com/office/drawing/2014/main" id="{AADE59DD-D76A-4755-D88A-6BB560AD6E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47664" y="2420888"/>
            <a:ext cx="2232248" cy="1944216"/>
          </a:xfrm>
        </p:spPr>
      </p:pic>
      <p:pic>
        <p:nvPicPr>
          <p:cNvPr id="7" name="Graphic 6" descr="Coffee outline">
            <a:extLst>
              <a:ext uri="{FF2B5EF4-FFF2-40B4-BE49-F238E27FC236}">
                <a16:creationId xmlns:a16="http://schemas.microsoft.com/office/drawing/2014/main" id="{5D66BF41-E365-3C02-9178-5DC12631B2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76056" y="1988840"/>
            <a:ext cx="2376264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0793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BAD06-B850-2CCF-5F01-7B4D3F6BA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Peripheral Nervous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B0D8B-ACD6-FC84-894C-231162102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By the end of this session you should:    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dirty="0"/>
              <a:t>Know the structure of the peripheral nervous</a:t>
            </a:r>
          </a:p>
          <a:p>
            <a:pPr marL="0" indent="0">
              <a:buNone/>
            </a:pPr>
            <a:r>
              <a:rPr lang="en-GB" dirty="0"/>
              <a:t>system.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Understand the structure and role of nerves</a:t>
            </a:r>
          </a:p>
          <a:p>
            <a:pPr marL="0" indent="0">
              <a:buNone/>
            </a:pPr>
            <a:r>
              <a:rPr lang="en-GB" dirty="0"/>
              <a:t>and how they receive and transmit information.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5386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lassification of peripheral nerves - Wikipedia">
            <a:extLst>
              <a:ext uri="{FF2B5EF4-FFF2-40B4-BE49-F238E27FC236}">
                <a16:creationId xmlns:a16="http://schemas.microsoft.com/office/drawing/2014/main" id="{4CE6CCBB-B187-7740-5479-18603E411CD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834166"/>
            <a:ext cx="8075240" cy="46830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188184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E6DBFC-7203-4FAF-BAE0-1674016D6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Peripheral Nervous System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30930AA-4B6D-4F8E-97B3-9E04AD178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Consists of: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31 pairs of spinal nerves</a:t>
            </a:r>
          </a:p>
          <a:p>
            <a:pPr marL="0" indent="0">
              <a:buNone/>
            </a:pPr>
            <a:r>
              <a:rPr lang="en-GB" dirty="0"/>
              <a:t>- 12 pairs of cranial nerves</a:t>
            </a:r>
          </a:p>
          <a:p>
            <a:pPr>
              <a:buFontTx/>
              <a:buChar char="-"/>
            </a:pPr>
            <a:r>
              <a:rPr lang="en-GB" dirty="0"/>
              <a:t>the autonomic nervous system</a:t>
            </a:r>
          </a:p>
          <a:p>
            <a:pPr>
              <a:buFontTx/>
              <a:buChar char="-"/>
            </a:pPr>
            <a:r>
              <a:rPr lang="en-GB" dirty="0"/>
              <a:t>the somatic nervous system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5198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368D3-EC0A-43DB-A86F-FD1F44D22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Peripheral Nervous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0FE11-AF27-4A21-A091-483D81F941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Most of the nerves in the peripheral nervous system are</a:t>
            </a:r>
          </a:p>
          <a:p>
            <a:pPr marL="0" indent="0">
              <a:buNone/>
            </a:pPr>
            <a:r>
              <a:rPr lang="en-GB" dirty="0"/>
              <a:t>composed of: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sensory nerve fibres transmitting afferent impulses from</a:t>
            </a:r>
          </a:p>
          <a:p>
            <a:pPr marL="0" indent="0">
              <a:buNone/>
            </a:pPr>
            <a:r>
              <a:rPr lang="en-GB" dirty="0"/>
              <a:t>sensory organs to the brain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motor nerve fibres transmitting efferent impulses from</a:t>
            </a:r>
          </a:p>
          <a:p>
            <a:pPr marL="0" indent="0">
              <a:buNone/>
            </a:pPr>
            <a:r>
              <a:rPr lang="en-GB" dirty="0"/>
              <a:t>the brain to the effector organs, e.g. skeletal muscles,</a:t>
            </a:r>
          </a:p>
          <a:p>
            <a:pPr marL="0" indent="0">
              <a:buNone/>
            </a:pPr>
            <a:r>
              <a:rPr lang="en-GB" dirty="0"/>
              <a:t>smooth muscle and glands.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2994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7A3D-6D6F-4E5D-9BFF-7E5B85FE7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Receiving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7FF84-85DB-469A-9EFF-877621D9A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56792"/>
            <a:ext cx="7886700" cy="393318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400" dirty="0"/>
              <a:t>The sensory nervous system provides information to the central</a:t>
            </a:r>
          </a:p>
          <a:p>
            <a:pPr marL="0" indent="0">
              <a:buNone/>
            </a:pPr>
            <a:r>
              <a:rPr lang="en-GB" sz="4400" dirty="0"/>
              <a:t>nervous system – input from the senses is transmitted via the </a:t>
            </a:r>
          </a:p>
          <a:p>
            <a:pPr marL="0" indent="0">
              <a:buNone/>
            </a:pPr>
            <a:r>
              <a:rPr lang="en-GB" sz="4400" dirty="0"/>
              <a:t>spinal cord to the brain.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400" dirty="0"/>
              <a:t>Once the brain and spinal cord decide on the response needed,</a:t>
            </a:r>
          </a:p>
          <a:p>
            <a:pPr marL="0" indent="0">
              <a:buNone/>
            </a:pPr>
            <a:r>
              <a:rPr lang="en-GB" sz="4400" dirty="0"/>
              <a:t>orders are sent to action a response. 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r>
              <a:rPr lang="en-GB" sz="4400" dirty="0"/>
              <a:t>The ‘output side’ is known as the motor or efferent system. It</a:t>
            </a:r>
          </a:p>
          <a:p>
            <a:pPr marL="0" indent="0">
              <a:buNone/>
            </a:pPr>
            <a:r>
              <a:rPr lang="en-GB" sz="4400" dirty="0"/>
              <a:t>takes information to all types of muscle (smooth, skeletal and</a:t>
            </a:r>
          </a:p>
          <a:p>
            <a:pPr marL="0" indent="0">
              <a:buNone/>
            </a:pPr>
            <a:r>
              <a:rPr lang="en-GB" sz="4400" dirty="0"/>
              <a:t>cardiac) and to glands in the body to tell them how to respond.</a:t>
            </a:r>
          </a:p>
        </p:txBody>
      </p:sp>
    </p:spTree>
    <p:extLst>
      <p:ext uri="{BB962C8B-B14F-4D97-AF65-F5344CB8AC3E}">
        <p14:creationId xmlns:p14="http://schemas.microsoft.com/office/powerpoint/2010/main" val="39003004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C0C1DDA-BD60-4B73-9B12-DCD2048543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603753"/>
              </p:ext>
            </p:extLst>
          </p:nvPr>
        </p:nvGraphicFramePr>
        <p:xfrm>
          <a:off x="406831" y="404664"/>
          <a:ext cx="7950629" cy="518457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990985">
                  <a:extLst>
                    <a:ext uri="{9D8B030D-6E8A-4147-A177-3AD203B41FA5}">
                      <a16:colId xmlns:a16="http://schemas.microsoft.com/office/drawing/2014/main" val="2654633859"/>
                    </a:ext>
                  </a:extLst>
                </a:gridCol>
                <a:gridCol w="2431469">
                  <a:extLst>
                    <a:ext uri="{9D8B030D-6E8A-4147-A177-3AD203B41FA5}">
                      <a16:colId xmlns:a16="http://schemas.microsoft.com/office/drawing/2014/main" val="197706478"/>
                    </a:ext>
                  </a:extLst>
                </a:gridCol>
                <a:gridCol w="2528175">
                  <a:extLst>
                    <a:ext uri="{9D8B030D-6E8A-4147-A177-3AD203B41FA5}">
                      <a16:colId xmlns:a16="http://schemas.microsoft.com/office/drawing/2014/main" val="343791907"/>
                    </a:ext>
                  </a:extLst>
                </a:gridCol>
              </a:tblGrid>
              <a:tr h="1331175">
                <a:tc gridSpan="3">
                  <a:txBody>
                    <a:bodyPr/>
                    <a:lstStyle/>
                    <a:p>
                      <a:r>
                        <a:rPr lang="en-GB" sz="2700" dirty="0"/>
                        <a:t>The motor system is further divided into 2 branches. </a:t>
                      </a:r>
                    </a:p>
                    <a:p>
                      <a:r>
                        <a:rPr lang="en-GB" sz="2700" dirty="0"/>
                        <a:t>These are: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4292792"/>
                  </a:ext>
                </a:extLst>
              </a:tr>
              <a:tr h="350309">
                <a:tc>
                  <a:txBody>
                    <a:bodyPr/>
                    <a:lstStyle/>
                    <a:p>
                      <a:pPr algn="ctr"/>
                      <a:r>
                        <a:rPr lang="en-GB" sz="1800" b="1" i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Somatic </a:t>
                      </a:r>
                      <a:r>
                        <a:rPr lang="en-GB" sz="1800" b="1" i="0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nervous system </a:t>
                      </a:r>
                    </a:p>
                  </a:txBody>
                  <a:tcPr marL="68580" marR="68580" marT="34290" marB="34290"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b="1" i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Autonomic</a:t>
                      </a:r>
                      <a:r>
                        <a:rPr lang="en-GB" sz="18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nervous system 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6923868"/>
                  </a:ext>
                </a:extLst>
              </a:tr>
              <a:tr h="1191051">
                <a:tc>
                  <a:txBody>
                    <a:bodyPr/>
                    <a:lstStyle/>
                    <a:p>
                      <a:r>
                        <a:rPr lang="en-GB" sz="1800" i="1" dirty="0"/>
                        <a:t>The </a:t>
                      </a:r>
                      <a:r>
                        <a:rPr lang="en-GB" sz="1800" b="1" i="1" dirty="0"/>
                        <a:t>somatic</a:t>
                      </a:r>
                      <a:r>
                        <a:rPr lang="en-GB" sz="1800" i="1" dirty="0"/>
                        <a:t> </a:t>
                      </a:r>
                      <a:r>
                        <a:rPr lang="en-GB" sz="1800" i="0" dirty="0"/>
                        <a:t>nervous system </a:t>
                      </a:r>
                      <a:r>
                        <a:rPr lang="en-GB" sz="1800" dirty="0"/>
                        <a:t>controls skeletal muscle and voluntary movement</a:t>
                      </a:r>
                    </a:p>
                  </a:txBody>
                  <a:tcPr marL="68580" marR="68580" marT="34290" marB="34290"/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en-GB" sz="1800" dirty="0"/>
                        <a:t>The </a:t>
                      </a:r>
                      <a:r>
                        <a:rPr lang="en-GB" sz="1800" b="1" i="1" dirty="0"/>
                        <a:t>autonomic</a:t>
                      </a:r>
                      <a:r>
                        <a:rPr lang="en-GB" sz="1800" dirty="0"/>
                        <a:t> system controls smooth and cardiac muscle and glands. This system is involuntary and not under conscious control.                                                                                                                             It is also divided in to two parts: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6253191"/>
                  </a:ext>
                </a:extLst>
              </a:tr>
              <a:tr h="2312041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rgbClr val="FF0000"/>
                          </a:solidFill>
                        </a:rPr>
                        <a:t>Parasympathetic branch</a:t>
                      </a:r>
                    </a:p>
                    <a:p>
                      <a:pPr algn="ctr"/>
                      <a:endParaRPr lang="en-GB" sz="1800" dirty="0"/>
                    </a:p>
                    <a:p>
                      <a:pPr algn="ctr"/>
                      <a:r>
                        <a:rPr lang="en-GB" sz="1800" dirty="0"/>
                        <a:t>deals with maintaining body functions </a:t>
                      </a:r>
                      <a:r>
                        <a:rPr lang="en-GB" sz="1800" dirty="0" err="1"/>
                        <a:t>eg</a:t>
                      </a:r>
                      <a:r>
                        <a:rPr lang="en-GB" sz="1800" dirty="0"/>
                        <a:t> digesting food, emptying the bladder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solidFill>
                            <a:srgbClr val="FF0000"/>
                          </a:solidFill>
                        </a:rPr>
                        <a:t>Sympathetic branch</a:t>
                      </a:r>
                    </a:p>
                    <a:p>
                      <a:pPr algn="ctr"/>
                      <a:endParaRPr lang="en-GB" sz="1800" dirty="0">
                        <a:solidFill>
                          <a:srgbClr val="071D49"/>
                        </a:solidFill>
                      </a:endParaRPr>
                    </a:p>
                    <a:p>
                      <a:pPr algn="ctr"/>
                      <a:r>
                        <a:rPr lang="en-GB" sz="1800" dirty="0">
                          <a:solidFill>
                            <a:srgbClr val="071D49"/>
                          </a:solidFill>
                        </a:rPr>
                        <a:t>deals with ‘fight or flight’ responses to situations that have been relayed by the somatic system to the brain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122443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46570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0C8D3-C1E0-4476-A0BC-0E6ADCE70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Peripheral Nerves - </a:t>
            </a:r>
            <a:r>
              <a:rPr lang="en-GB" b="0" dirty="0"/>
              <a:t>Axons and Dendrites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458E5-E14C-4E87-8E49-C4232F855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nervous system consists of neurones, which conduct</a:t>
            </a:r>
          </a:p>
          <a:p>
            <a:pPr marL="0" indent="0">
              <a:buNone/>
            </a:pPr>
            <a:r>
              <a:rPr lang="en-GB" dirty="0"/>
              <a:t>nerve impulses and are supported by unique connective tissue</a:t>
            </a:r>
          </a:p>
          <a:p>
            <a:pPr marL="0" indent="0">
              <a:buNone/>
            </a:pPr>
            <a:r>
              <a:rPr lang="en-GB" dirty="0"/>
              <a:t>cells called neuroglia.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neurone is the basic tissue of the nervous system.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has a comparatively large cell body, though both shape and</a:t>
            </a:r>
          </a:p>
          <a:p>
            <a:pPr marL="0" indent="0">
              <a:buNone/>
            </a:pPr>
            <a:r>
              <a:rPr lang="en-GB" dirty="0"/>
              <a:t>size vary according to the position of the cell and its function.</a:t>
            </a:r>
          </a:p>
        </p:txBody>
      </p:sp>
    </p:spTree>
    <p:extLst>
      <p:ext uri="{BB962C8B-B14F-4D97-AF65-F5344CB8AC3E}">
        <p14:creationId xmlns:p14="http://schemas.microsoft.com/office/powerpoint/2010/main" val="26480341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D7ACC-7B6C-4D50-84A5-0F694361A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Neurones (nerve cells)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02B1F-C5B1-4BBD-84C3-12396A03A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Each neurone consists of a cell body and its processes, one axon and</a:t>
            </a:r>
          </a:p>
          <a:p>
            <a:pPr marL="0" indent="0">
              <a:buNone/>
            </a:pPr>
            <a:r>
              <a:rPr lang="en-GB" dirty="0"/>
              <a:t>many dendrites.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Neurones are commonly referred to as nerve cells. Bundles of axons</a:t>
            </a:r>
          </a:p>
          <a:p>
            <a:pPr marL="0" indent="0">
              <a:buNone/>
            </a:pPr>
            <a:r>
              <a:rPr lang="en-GB" dirty="0"/>
              <a:t>bound together are called nerves.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Neurones cannot divide, and for survival they need a continuous supply</a:t>
            </a:r>
          </a:p>
          <a:p>
            <a:pPr marL="0" indent="0">
              <a:buNone/>
            </a:pPr>
            <a:r>
              <a:rPr lang="en-GB" dirty="0"/>
              <a:t>of oxygen and glucose.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Neurones can synthesise chemical energy (ATP) only from glucose.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783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B3C982-ED7C-4551-8D14-A096DA76E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Nerve cell structure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CD4EEB-B0B9-4A1C-8105-0E71E9963E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77576"/>
            <a:ext cx="3886200" cy="3377725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The nerve cell has several sections: 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i="1" dirty="0"/>
              <a:t>dendrites</a:t>
            </a:r>
            <a:r>
              <a:rPr lang="en-GB" sz="1800" dirty="0"/>
              <a:t> are the short</a:t>
            </a:r>
          </a:p>
          <a:p>
            <a:pPr marL="0" indent="0">
              <a:buNone/>
            </a:pPr>
            <a:r>
              <a:rPr lang="en-GB" sz="1800" dirty="0"/>
              <a:t>branches along which nerve</a:t>
            </a:r>
          </a:p>
          <a:p>
            <a:pPr marL="0" indent="0">
              <a:buNone/>
            </a:pPr>
            <a:r>
              <a:rPr lang="en-GB" sz="1800" dirty="0"/>
              <a:t>impulses enter the cell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</a:t>
            </a:r>
            <a:r>
              <a:rPr lang="en-GB" sz="1800" i="1" dirty="0"/>
              <a:t>axon</a:t>
            </a:r>
            <a:r>
              <a:rPr lang="en-GB" sz="1800" dirty="0"/>
              <a:t> (or axis cylinder), a</a:t>
            </a:r>
          </a:p>
          <a:p>
            <a:pPr marL="0" indent="0">
              <a:buNone/>
            </a:pPr>
            <a:r>
              <a:rPr lang="en-GB" sz="1800" dirty="0"/>
              <a:t>single fibre through which</a:t>
            </a:r>
          </a:p>
          <a:p>
            <a:pPr marL="0" indent="0">
              <a:buNone/>
            </a:pPr>
            <a:r>
              <a:rPr lang="en-GB" sz="1800" dirty="0"/>
              <a:t>impulses pass out of the cell</a:t>
            </a:r>
            <a:r>
              <a:rPr lang="en-GB" dirty="0"/>
              <a:t>.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ED41C5B-8AE8-440F-B5F0-4F64CE05103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65924" y="1412134"/>
            <a:ext cx="4009991" cy="3941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546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nsory Neuron - The Definitive Guide | Biology Dictionary">
            <a:extLst>
              <a:ext uri="{FF2B5EF4-FFF2-40B4-BE49-F238E27FC236}">
                <a16:creationId xmlns:a16="http://schemas.microsoft.com/office/drawing/2014/main" id="{66DB5252-5BF6-4ABF-A458-5934581CB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5111"/>
            <a:ext cx="4708865" cy="399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4F583-C8E8-45CB-8E0E-39E4E39C48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92076" y="2996953"/>
            <a:ext cx="2359617" cy="1152127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500" b="1" dirty="0"/>
              <a:t>Interneuron</a:t>
            </a:r>
            <a:r>
              <a:rPr lang="en-GB" sz="1500" dirty="0"/>
              <a:t> – only found in the CNS (brain and Spinal cord and not peripheral nervous part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2BC2C04-50A1-49BB-BB28-3069B37D7B9D}"/>
              </a:ext>
            </a:extLst>
          </p:cNvPr>
          <p:cNvSpPr txBox="1">
            <a:spLocks/>
          </p:cNvSpPr>
          <p:nvPr/>
        </p:nvSpPr>
        <p:spPr>
          <a:xfrm>
            <a:off x="4992076" y="4797153"/>
            <a:ext cx="3752587" cy="887150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GB" sz="1500" b="1" dirty="0"/>
              <a:t>Motor neuron </a:t>
            </a:r>
            <a:r>
              <a:rPr lang="en-GB" sz="1500" dirty="0"/>
              <a:t>– communication of the brain and Spinal cord with muscles, organs, and glands all over the body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5673F1D-7DBF-412E-83C9-CE56EDA4DEA8}"/>
              </a:ext>
            </a:extLst>
          </p:cNvPr>
          <p:cNvSpPr txBox="1">
            <a:spLocks/>
          </p:cNvSpPr>
          <p:nvPr/>
        </p:nvSpPr>
        <p:spPr>
          <a:xfrm>
            <a:off x="4992076" y="1402269"/>
            <a:ext cx="3635018" cy="887149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en-GB" sz="1500" b="1" dirty="0"/>
              <a:t>Sensory neuron </a:t>
            </a:r>
            <a:r>
              <a:rPr lang="en-GB" sz="1500" dirty="0"/>
              <a:t>– communication of the brain and Spinal cord with muscles, organs, and glands all over the body</a:t>
            </a:r>
          </a:p>
        </p:txBody>
      </p:sp>
    </p:spTree>
    <p:extLst>
      <p:ext uri="{BB962C8B-B14F-4D97-AF65-F5344CB8AC3E}">
        <p14:creationId xmlns:p14="http://schemas.microsoft.com/office/powerpoint/2010/main" val="22185034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A52B22E-3837-4FA1-9870-A62370E65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Myelin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805A32-C2E7-4ACE-B8DC-A03801414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17638"/>
            <a:ext cx="7886700" cy="407233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Axons and some dendrites are surrounded by a thin fatty</a:t>
            </a:r>
          </a:p>
          <a:p>
            <a:pPr marL="0" indent="0">
              <a:buNone/>
            </a:pPr>
            <a:r>
              <a:rPr lang="en-GB" dirty="0"/>
              <a:t>sheath called the </a:t>
            </a:r>
            <a:r>
              <a:rPr lang="en-GB" i="1" dirty="0"/>
              <a:t>myelin sheath </a:t>
            </a:r>
            <a:r>
              <a:rPr lang="en-GB" dirty="0"/>
              <a:t>which has an insulating effect</a:t>
            </a:r>
          </a:p>
          <a:p>
            <a:pPr marL="0" indent="0">
              <a:buNone/>
            </a:pPr>
            <a:r>
              <a:rPr lang="en-GB" dirty="0"/>
              <a:t>on the nerve fibre. (</a:t>
            </a:r>
            <a:r>
              <a:rPr lang="en-GB" sz="1500" dirty="0"/>
              <a:t>Note that non-myelinated fibres are found in the autonomic nervous system and in certain parts of the brain and spinal cord</a:t>
            </a:r>
            <a:r>
              <a:rPr lang="en-GB" dirty="0"/>
              <a:t>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</a:t>
            </a:r>
            <a:r>
              <a:rPr lang="en-GB" i="1" dirty="0"/>
              <a:t>myelin sheath </a:t>
            </a:r>
            <a:r>
              <a:rPr lang="en-GB" dirty="0"/>
              <a:t>is interspersed with tiny gaps along the</a:t>
            </a:r>
          </a:p>
          <a:p>
            <a:pPr marL="0" indent="0">
              <a:buNone/>
            </a:pPr>
            <a:r>
              <a:rPr lang="en-GB" dirty="0"/>
              <a:t>length of the axon. Nerve impulses are able to ‘skip’ between</a:t>
            </a:r>
          </a:p>
          <a:p>
            <a:pPr marL="0" indent="0">
              <a:buNone/>
            </a:pPr>
            <a:r>
              <a:rPr lang="en-GB" dirty="0"/>
              <a:t>these tiny gaps, called the ‘</a:t>
            </a:r>
            <a:r>
              <a:rPr lang="en-GB" i="1" dirty="0"/>
              <a:t>Nodes of Ranvier’, </a:t>
            </a:r>
            <a:r>
              <a:rPr lang="en-GB" dirty="0"/>
              <a:t>allowing them</a:t>
            </a:r>
          </a:p>
          <a:p>
            <a:pPr marL="0" indent="0">
              <a:buNone/>
            </a:pPr>
            <a:r>
              <a:rPr lang="en-GB" dirty="0"/>
              <a:t>to conduct impulses more quickly than if they had to travel</a:t>
            </a:r>
          </a:p>
          <a:p>
            <a:pPr marL="0" indent="0">
              <a:buNone/>
            </a:pPr>
            <a:r>
              <a:rPr lang="en-GB" dirty="0"/>
              <a:t>the full length of the axon continually.</a:t>
            </a:r>
          </a:p>
        </p:txBody>
      </p:sp>
    </p:spTree>
    <p:extLst>
      <p:ext uri="{BB962C8B-B14F-4D97-AF65-F5344CB8AC3E}">
        <p14:creationId xmlns:p14="http://schemas.microsoft.com/office/powerpoint/2010/main" val="1434884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A2D28D-19AD-4227-88D6-88D270438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1F4251-1A31-44E3-B23F-90FD37B50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In a small groups, investigate the following</a:t>
            </a:r>
          </a:p>
          <a:p>
            <a:pPr marL="0" indent="0">
              <a:buNone/>
            </a:pPr>
            <a:r>
              <a:rPr lang="en-GB" dirty="0"/>
              <a:t>questions: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an axon?</a:t>
            </a:r>
          </a:p>
          <a:p>
            <a:pPr marL="0" indent="0">
              <a:buNone/>
            </a:pPr>
            <a:r>
              <a:rPr lang="en-GB" dirty="0"/>
              <a:t> What do the Nodes of Ranvier do?</a:t>
            </a:r>
          </a:p>
          <a:p>
            <a:pPr marL="0" indent="0">
              <a:buNone/>
            </a:pPr>
            <a:r>
              <a:rPr lang="en-GB" dirty="0"/>
              <a:t>What are the cranial nerves?</a:t>
            </a:r>
          </a:p>
          <a:p>
            <a:pPr marL="0" indent="0">
              <a:buNone/>
            </a:pPr>
            <a:r>
              <a:rPr lang="en-GB" dirty="0"/>
              <a:t>Name the groups of spinal nerves.</a:t>
            </a:r>
          </a:p>
          <a:p>
            <a:pPr marL="0" indent="0">
              <a:buNone/>
            </a:pPr>
            <a:r>
              <a:rPr lang="en-GB" dirty="0"/>
              <a:t>Describe a reflex arc.</a:t>
            </a:r>
          </a:p>
          <a:p>
            <a:pPr marL="0" indent="0">
              <a:buNone/>
            </a:pPr>
            <a:r>
              <a:rPr lang="en-GB" dirty="0"/>
              <a:t>Class feedback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8574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F7EE4-610D-48D2-8542-95121C6D0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Transmitting the impulse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233D1-AD4D-49A0-BE36-FEE7429654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226469"/>
            <a:ext cx="7112753" cy="1373981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Watch the following video, and feedback to class.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3288C-1244-46FE-B494-085E0DB9B7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41926" y="3429001"/>
            <a:ext cx="3886200" cy="206097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hlinkClick r:id="rId2"/>
              </a:rPr>
              <a:t>The Nerve Impulse [HD Animation]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75" dirty="0">
                <a:hlinkClick r:id="rId2"/>
              </a:rPr>
              <a:t>https://www.youtube.com/watch?v=b2ctEsGEpe0</a:t>
            </a:r>
            <a:r>
              <a:rPr lang="en-GB" sz="675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902339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6C5D2-0EEE-480A-9DA1-A0DBDBBE4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Transmitting the impulse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86ABE-8564-4C50-830E-0F73615AA2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At one end, the axon breaks up</a:t>
            </a:r>
          </a:p>
          <a:p>
            <a:pPr marL="0" indent="0">
              <a:buNone/>
            </a:pPr>
            <a:r>
              <a:rPr lang="en-GB" dirty="0"/>
              <a:t>into minute branches.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These are in close proximity to</a:t>
            </a:r>
          </a:p>
          <a:p>
            <a:pPr marL="0" indent="0">
              <a:buNone/>
            </a:pPr>
            <a:r>
              <a:rPr lang="en-GB" dirty="0"/>
              <a:t>the dendrites and the cell body</a:t>
            </a:r>
          </a:p>
          <a:p>
            <a:pPr marL="0" indent="0">
              <a:buNone/>
            </a:pPr>
            <a:r>
              <a:rPr lang="en-GB" dirty="0"/>
              <a:t>of the postsynaptic neurone.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i="1" dirty="0"/>
              <a:t>Remember</a:t>
            </a:r>
            <a:r>
              <a:rPr lang="en-GB" sz="1800" dirty="0"/>
              <a:t>: </a:t>
            </a:r>
            <a:r>
              <a:rPr lang="en-GB" sz="1650" dirty="0"/>
              <a:t>Nerve impulses can travel</a:t>
            </a:r>
          </a:p>
          <a:p>
            <a:pPr marL="0" indent="0">
              <a:buNone/>
            </a:pPr>
            <a:r>
              <a:rPr lang="en-GB" sz="1650" dirty="0"/>
              <a:t>in one direction only. They enter a</a:t>
            </a:r>
          </a:p>
          <a:p>
            <a:pPr marL="0" indent="0">
              <a:buNone/>
            </a:pPr>
            <a:r>
              <a:rPr lang="en-GB" sz="1650" dirty="0"/>
              <a:t>neurone through the cell body or</a:t>
            </a:r>
          </a:p>
          <a:p>
            <a:pPr marL="0" indent="0">
              <a:buNone/>
            </a:pPr>
            <a:r>
              <a:rPr lang="en-GB" sz="1650" dirty="0"/>
              <a:t>dendrites and exit through the axon.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746D3E5-575B-4326-87C3-1DA7E62CB4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29150" y="2005492"/>
            <a:ext cx="4088287" cy="326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9521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ynaptic Activity and Neurotransmitters - Brooke Hamilton Neural Tissue">
            <a:extLst>
              <a:ext uri="{FF2B5EF4-FFF2-40B4-BE49-F238E27FC236}">
                <a16:creationId xmlns:a16="http://schemas.microsoft.com/office/drawing/2014/main" id="{AA5EED76-7BEC-4AF4-A665-8A526C87D6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973" y="1240178"/>
            <a:ext cx="5366038" cy="424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00BEF3-4407-420B-826A-9C513B983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465" y="1131094"/>
            <a:ext cx="6195446" cy="493322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The synapse and neurotransmitters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7F358-CCBD-4CDB-BCA7-DEEE2E732A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2990" y="2125267"/>
            <a:ext cx="3828332" cy="360164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/>
              <a:t>There is always more than one</a:t>
            </a:r>
          </a:p>
          <a:p>
            <a:pPr marL="0" indent="0">
              <a:buNone/>
            </a:pPr>
            <a:r>
              <a:rPr lang="en-GB" sz="1800" dirty="0"/>
              <a:t>neurone involved in transmitting a</a:t>
            </a:r>
          </a:p>
          <a:p>
            <a:pPr marL="0" indent="0">
              <a:buNone/>
            </a:pPr>
            <a:r>
              <a:rPr lang="en-GB" sz="1800" dirty="0"/>
              <a:t>nerve impulse from its origin to its</a:t>
            </a:r>
          </a:p>
          <a:p>
            <a:pPr marL="0" indent="0">
              <a:buNone/>
            </a:pPr>
            <a:r>
              <a:rPr lang="en-GB" sz="1800" dirty="0"/>
              <a:t>destination, in both sensory and motor</a:t>
            </a:r>
          </a:p>
          <a:p>
            <a:pPr marL="0" indent="0">
              <a:buNone/>
            </a:pPr>
            <a:r>
              <a:rPr lang="en-GB" sz="1800" dirty="0"/>
              <a:t>systems. 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There is no physical contact between</a:t>
            </a:r>
          </a:p>
          <a:p>
            <a:pPr marL="0" indent="0">
              <a:buNone/>
            </a:pPr>
            <a:r>
              <a:rPr lang="en-GB" sz="1800" dirty="0"/>
              <a:t>these neurones.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point at which the nerve impulse</a:t>
            </a:r>
          </a:p>
          <a:p>
            <a:pPr marL="0" indent="0">
              <a:buNone/>
            </a:pPr>
            <a:r>
              <a:rPr lang="en-GB" sz="1800" dirty="0"/>
              <a:t>passes from one to another is the</a:t>
            </a:r>
          </a:p>
          <a:p>
            <a:pPr marL="0" indent="0">
              <a:buNone/>
            </a:pPr>
            <a:r>
              <a:rPr lang="en-GB" sz="1800" i="1" dirty="0"/>
              <a:t>synapse.</a:t>
            </a:r>
          </a:p>
        </p:txBody>
      </p:sp>
    </p:spTree>
    <p:extLst>
      <p:ext uri="{BB962C8B-B14F-4D97-AF65-F5344CB8AC3E}">
        <p14:creationId xmlns:p14="http://schemas.microsoft.com/office/powerpoint/2010/main" val="215619226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99E6C83-FF8B-4D0A-96F3-39A8381F0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synapse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FF069-10B5-4383-956F-001DF5FB7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25267"/>
            <a:ext cx="7886700" cy="336470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 synapse is the point of communication between one neurone and</a:t>
            </a:r>
          </a:p>
          <a:p>
            <a:pPr marL="0" indent="0">
              <a:buNone/>
            </a:pPr>
            <a:r>
              <a:rPr lang="en-GB" dirty="0"/>
              <a:t>the next. At this point there is a short pause in the transmission of</a:t>
            </a:r>
          </a:p>
          <a:p>
            <a:pPr marL="0" indent="0">
              <a:buNone/>
            </a:pPr>
            <a:r>
              <a:rPr lang="en-GB" dirty="0"/>
              <a:t>the signal.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chemical messenger is released to fill the gap between the two </a:t>
            </a:r>
          </a:p>
          <a:p>
            <a:pPr marL="0" indent="0">
              <a:buNone/>
            </a:pPr>
            <a:r>
              <a:rPr lang="en-GB" dirty="0"/>
              <a:t>neurones and to allow the impulse to pass to the next neurone.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Information thus passes to and from the senses, muscles and</a:t>
            </a:r>
          </a:p>
          <a:p>
            <a:pPr marL="0" indent="0">
              <a:buNone/>
            </a:pPr>
            <a:r>
              <a:rPr lang="en-GB" dirty="0"/>
              <a:t>organs to the </a:t>
            </a:r>
            <a:r>
              <a:rPr lang="en-GB" i="1" dirty="0"/>
              <a:t>brain</a:t>
            </a:r>
            <a:r>
              <a:rPr lang="en-GB" dirty="0"/>
              <a:t>, which processes this information and</a:t>
            </a:r>
          </a:p>
          <a:p>
            <a:pPr marL="0" indent="0">
              <a:buNone/>
            </a:pPr>
            <a:r>
              <a:rPr lang="en-GB" dirty="0"/>
              <a:t>sends instructions about the response for the body to make.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23770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A44AE57-63A1-4308-A971-A25401A42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Summary</a:t>
            </a:r>
            <a:r>
              <a:rPr lang="en-GB" dirty="0"/>
              <a:t> – </a:t>
            </a:r>
            <a:br>
              <a:rPr lang="en-GB" dirty="0"/>
            </a:br>
            <a:r>
              <a:rPr lang="en-GB" sz="4000" b="0" dirty="0"/>
              <a:t>the external/internal communication system 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6DFE40E1-D127-4AC5-9889-61A5697F6C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234897"/>
              </p:ext>
            </p:extLst>
          </p:nvPr>
        </p:nvGraphicFramePr>
        <p:xfrm>
          <a:off x="647344" y="1916832"/>
          <a:ext cx="7868006" cy="3644393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7868006">
                  <a:extLst>
                    <a:ext uri="{9D8B030D-6E8A-4147-A177-3AD203B41FA5}">
                      <a16:colId xmlns:a16="http://schemas.microsoft.com/office/drawing/2014/main" val="3260296467"/>
                    </a:ext>
                  </a:extLst>
                </a:gridCol>
              </a:tblGrid>
              <a:tr h="375413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718182436"/>
                  </a:ext>
                </a:extLst>
              </a:tr>
              <a:tr h="3224987">
                <a:tc>
                  <a:txBody>
                    <a:bodyPr/>
                    <a:lstStyle/>
                    <a:p>
                      <a:r>
                        <a:rPr lang="en-GB" sz="2100" dirty="0">
                          <a:solidFill>
                            <a:schemeClr val="accent4"/>
                          </a:solidFill>
                        </a:rPr>
                        <a:t>Sensory receptors </a:t>
                      </a:r>
                      <a:r>
                        <a:rPr lang="en-GB" sz="2100" dirty="0"/>
                        <a:t>exist in many tissues of the body and they respond to mechanical, chemical, temperature and inflammatory changes in the body. </a:t>
                      </a:r>
                    </a:p>
                    <a:p>
                      <a:endParaRPr lang="en-GB" sz="2100" dirty="0"/>
                    </a:p>
                    <a:p>
                      <a:r>
                        <a:rPr lang="en-GB" sz="2100" dirty="0">
                          <a:solidFill>
                            <a:schemeClr val="accent4"/>
                          </a:solidFill>
                        </a:rPr>
                        <a:t>Sensory receptors </a:t>
                      </a:r>
                      <a:r>
                        <a:rPr lang="en-GB" sz="2100" dirty="0"/>
                        <a:t>send their signals to the spinal cord from where the signals are transmitted to the brain through the </a:t>
                      </a:r>
                      <a:r>
                        <a:rPr lang="en-GB" sz="2100" i="1" dirty="0">
                          <a:solidFill>
                            <a:srgbClr val="C00000"/>
                          </a:solidFill>
                        </a:rPr>
                        <a:t>afferent nerves </a:t>
                      </a:r>
                      <a:r>
                        <a:rPr lang="en-GB" sz="2100" dirty="0"/>
                        <a:t>and interpreted in the cortex of the brain. </a:t>
                      </a:r>
                    </a:p>
                    <a:p>
                      <a:endParaRPr lang="en-GB" sz="2100" dirty="0"/>
                    </a:p>
                    <a:p>
                      <a:r>
                        <a:rPr lang="en-GB" sz="2100" i="1" dirty="0">
                          <a:solidFill>
                            <a:srgbClr val="C00000"/>
                          </a:solidFill>
                        </a:rPr>
                        <a:t>Efferent nerves </a:t>
                      </a:r>
                      <a:r>
                        <a:rPr lang="en-GB" sz="2100" dirty="0"/>
                        <a:t>conduct the information to action a response in the appropriate area of the body.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0860512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995431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85A55DB-56BF-4DAD-981B-112C96B4A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6FB2B5-FADE-4E4D-AABC-3D31F2B97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This session has provided you with information about the</a:t>
            </a:r>
          </a:p>
          <a:p>
            <a:pPr marL="0" indent="0">
              <a:buNone/>
            </a:pPr>
            <a:r>
              <a:rPr lang="en-GB" dirty="0"/>
              <a:t>structure of the nervous system in the human body.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now know how the body communicates within itself and with</a:t>
            </a:r>
          </a:p>
          <a:p>
            <a:pPr marL="0" indent="0">
              <a:buNone/>
            </a:pPr>
            <a:r>
              <a:rPr lang="en-GB" dirty="0"/>
              <a:t>the outside world. You know how balance is maintained through</a:t>
            </a:r>
          </a:p>
          <a:p>
            <a:pPr marL="0" indent="0">
              <a:buNone/>
            </a:pPr>
            <a:r>
              <a:rPr lang="en-GB" dirty="0"/>
              <a:t>signals sent by the brain to different parts and organs to keep us</a:t>
            </a:r>
          </a:p>
          <a:p>
            <a:pPr marL="0" indent="0">
              <a:buNone/>
            </a:pPr>
            <a:r>
              <a:rPr lang="en-GB" dirty="0"/>
              <a:t>safe and maintain homeostasis.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can identify some of the problems that can affect the</a:t>
            </a:r>
          </a:p>
          <a:p>
            <a:pPr marL="0" indent="0">
              <a:buNone/>
            </a:pPr>
            <a:r>
              <a:rPr lang="en-GB" dirty="0"/>
              <a:t>nervous system in individuals.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4384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FA80E0-F2C2-4374-8819-DC5042DFB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Health focus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2D47F-F86B-45EB-A826-6FF43CC435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Conditions of the central nervous system include; </a:t>
            </a:r>
          </a:p>
          <a:p>
            <a:pPr marL="0" indent="0">
              <a:buNone/>
            </a:pPr>
            <a:r>
              <a:rPr lang="en-GB" dirty="0"/>
              <a:t>Parkinson’s disease</a:t>
            </a:r>
          </a:p>
          <a:p>
            <a:pPr marL="0" indent="0">
              <a:buNone/>
            </a:pPr>
            <a:r>
              <a:rPr lang="en-GB" dirty="0"/>
              <a:t>Huntington’s disease</a:t>
            </a:r>
          </a:p>
          <a:p>
            <a:pPr marL="0" indent="0">
              <a:buNone/>
            </a:pPr>
            <a:r>
              <a:rPr lang="en-GB" dirty="0"/>
              <a:t>Cardiovascular accidents (stroke)</a:t>
            </a:r>
          </a:p>
          <a:p>
            <a:pPr marL="0" indent="0">
              <a:buNone/>
            </a:pPr>
            <a:r>
              <a:rPr lang="en-GB" dirty="0"/>
              <a:t>Cerebral palsy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92D31F9-82A1-4A16-8788-6B17A45EB1F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Investigate one of the</a:t>
            </a:r>
          </a:p>
          <a:p>
            <a:pPr marL="0" indent="0">
              <a:buNone/>
            </a:pPr>
            <a:r>
              <a:rPr lang="en-GB" dirty="0"/>
              <a:t>conditions listed opposite and share your findings in a small</a:t>
            </a:r>
          </a:p>
          <a:p>
            <a:pPr marL="0" indent="0">
              <a:buNone/>
            </a:pPr>
            <a:r>
              <a:rPr lang="en-GB" dirty="0"/>
              <a:t>group. </a:t>
            </a:r>
          </a:p>
        </p:txBody>
      </p:sp>
    </p:spTree>
    <p:extLst>
      <p:ext uri="{BB962C8B-B14F-4D97-AF65-F5344CB8AC3E}">
        <p14:creationId xmlns:p14="http://schemas.microsoft.com/office/powerpoint/2010/main" val="27404778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88EDE-9417-4591-9DA7-193FE69AC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4A335-45D9-4D15-8971-F31FC1990E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Ross J,  Wilson KJ, – Foundations of Anatomy and Physiology</a:t>
            </a:r>
          </a:p>
          <a:p>
            <a:pPr marL="0" indent="0">
              <a:buNone/>
            </a:pPr>
            <a:r>
              <a:rPr lang="en-GB" sz="1350" dirty="0"/>
              <a:t>13</a:t>
            </a:r>
            <a:r>
              <a:rPr lang="en-GB" sz="1350" baseline="30000" dirty="0"/>
              <a:t>th</a:t>
            </a:r>
            <a:r>
              <a:rPr lang="en-GB" sz="1350" dirty="0"/>
              <a:t> Edition Churchill Livingstone 2018</a:t>
            </a:r>
          </a:p>
          <a:p>
            <a:pPr marL="0" indent="0">
              <a:buNone/>
            </a:pPr>
            <a:r>
              <a:rPr lang="en-GB" sz="1350" dirty="0"/>
              <a:t> </a:t>
            </a:r>
          </a:p>
          <a:p>
            <a:pPr marL="0" indent="0">
              <a:buNone/>
            </a:pPr>
            <a:r>
              <a:rPr lang="en-GB" dirty="0"/>
              <a:t>Watson R  Anatomy and Physiology for Nurses</a:t>
            </a:r>
          </a:p>
          <a:p>
            <a:pPr marL="0" indent="0">
              <a:buNone/>
            </a:pPr>
            <a:r>
              <a:rPr lang="en-GB" sz="1500" dirty="0"/>
              <a:t>14</a:t>
            </a:r>
            <a:r>
              <a:rPr lang="en-GB" sz="1500" baseline="30000" dirty="0"/>
              <a:t>th</a:t>
            </a:r>
            <a:r>
              <a:rPr lang="en-GB" sz="1500" dirty="0"/>
              <a:t> Edition 2018 </a:t>
            </a:r>
            <a:r>
              <a:rPr lang="en-GB" sz="1500" dirty="0" err="1"/>
              <a:t>Balliere</a:t>
            </a:r>
            <a:r>
              <a:rPr lang="en-GB" sz="1500" dirty="0"/>
              <a:t> and Tindall (</a:t>
            </a:r>
            <a:r>
              <a:rPr lang="en-GB" sz="1500" dirty="0" err="1"/>
              <a:t>Elsever</a:t>
            </a:r>
            <a:r>
              <a:rPr lang="en-GB" sz="1500" dirty="0"/>
              <a:t>)</a:t>
            </a:r>
          </a:p>
          <a:p>
            <a:pPr marL="0" indent="0">
              <a:buNone/>
            </a:pPr>
            <a:r>
              <a:rPr lang="en-GB" sz="1500" dirty="0"/>
              <a:t> </a:t>
            </a:r>
          </a:p>
          <a:p>
            <a:pPr marL="0" indent="0">
              <a:buNone/>
            </a:pPr>
            <a:r>
              <a:rPr lang="en-GB" dirty="0"/>
              <a:t>Ankey J, Colbert B, Dingle M, Lee K, </a:t>
            </a:r>
            <a:r>
              <a:rPr lang="en-GB" dirty="0" err="1"/>
              <a:t>Steggall</a:t>
            </a:r>
            <a:r>
              <a:rPr lang="en-GB" dirty="0"/>
              <a:t> M – Anatomy and Physiology for Nursing and Health Professionals                            </a:t>
            </a:r>
            <a:r>
              <a:rPr lang="en-GB" sz="1500" dirty="0"/>
              <a:t>UK/USA 2012 Pearson Publications</a:t>
            </a:r>
          </a:p>
        </p:txBody>
      </p:sp>
    </p:spTree>
    <p:extLst>
      <p:ext uri="{BB962C8B-B14F-4D97-AF65-F5344CB8AC3E}">
        <p14:creationId xmlns:p14="http://schemas.microsoft.com/office/powerpoint/2010/main" val="4700053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276</TotalTime>
  <Words>2216</Words>
  <Application>Microsoft Office PowerPoint</Application>
  <PresentationFormat>On-screen Show (4:3)</PresentationFormat>
  <Paragraphs>386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Calibri</vt:lpstr>
      <vt:lpstr>Myriad Pro</vt:lpstr>
      <vt:lpstr>Raleway</vt:lpstr>
      <vt:lpstr>Wingdings</vt:lpstr>
      <vt:lpstr>20140311PresentationUWTSDTemplate</vt:lpstr>
      <vt:lpstr>Introduction to Physiology BMPH 5023 </vt:lpstr>
      <vt:lpstr>Classroom expectations</vt:lpstr>
      <vt:lpstr>Body systems</vt:lpstr>
      <vt:lpstr>Assessment</vt:lpstr>
      <vt:lpstr>Aims for Today</vt:lpstr>
      <vt:lpstr>Aims for Today</vt:lpstr>
      <vt:lpstr>The nervous system</vt:lpstr>
      <vt:lpstr> The Nervous System </vt:lpstr>
      <vt:lpstr>Responding to the environment</vt:lpstr>
      <vt:lpstr> Summary - the nervous system is: </vt:lpstr>
      <vt:lpstr> The nervous system has two main parts:  </vt:lpstr>
      <vt:lpstr>The nervous system</vt:lpstr>
      <vt:lpstr>The Central Nervous System </vt:lpstr>
      <vt:lpstr>Brain structure</vt:lpstr>
      <vt:lpstr>The forebrain</vt:lpstr>
      <vt:lpstr> The midbrain - lies between the forebrain and the hindbrain  </vt:lpstr>
      <vt:lpstr>The hindbrain has three parts:</vt:lpstr>
      <vt:lpstr>The brainstem</vt:lpstr>
      <vt:lpstr> Spinal cord </vt:lpstr>
      <vt:lpstr>The spinal cord</vt:lpstr>
      <vt:lpstr>The spinal cord contains -  </vt:lpstr>
      <vt:lpstr>Conclusion</vt:lpstr>
      <vt:lpstr>Break </vt:lpstr>
      <vt:lpstr>The Peripheral Nervous System</vt:lpstr>
      <vt:lpstr>PowerPoint Presentation</vt:lpstr>
      <vt:lpstr> The Peripheral Nervous System </vt:lpstr>
      <vt:lpstr>The Peripheral Nervous System</vt:lpstr>
      <vt:lpstr>Receiving information</vt:lpstr>
      <vt:lpstr>PowerPoint Presentation</vt:lpstr>
      <vt:lpstr>Peripheral Nerves - Axons and Dendrites</vt:lpstr>
      <vt:lpstr> Neurones (nerve cells) </vt:lpstr>
      <vt:lpstr>Nerve cell structure</vt:lpstr>
      <vt:lpstr>PowerPoint Presentation</vt:lpstr>
      <vt:lpstr>Myelin</vt:lpstr>
      <vt:lpstr>Activity</vt:lpstr>
      <vt:lpstr>Transmitting the impulse</vt:lpstr>
      <vt:lpstr>Transmitting the impulse</vt:lpstr>
      <vt:lpstr> The synapse and neurotransmitters  </vt:lpstr>
      <vt:lpstr>The synapse</vt:lpstr>
      <vt:lpstr>Summary –  the external/internal communication system </vt:lpstr>
      <vt:lpstr>Conclusion</vt:lpstr>
      <vt:lpstr>Health focus 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Gillian Weaver</cp:lastModifiedBy>
  <cp:revision>94</cp:revision>
  <dcterms:created xsi:type="dcterms:W3CDTF">2015-04-14T15:21:28Z</dcterms:created>
  <dcterms:modified xsi:type="dcterms:W3CDTF">2025-05-01T14:14:09Z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