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0" r:id="rId3"/>
    <p:sldId id="281" r:id="rId4"/>
    <p:sldId id="257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82" r:id="rId15"/>
    <p:sldId id="25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6" autoAdjust="0"/>
    <p:restoredTop sz="94660"/>
  </p:normalViewPr>
  <p:slideViewPr>
    <p:cSldViewPr snapToGrid="0">
      <p:cViewPr varScale="1">
        <p:scale>
          <a:sx n="83" d="100"/>
          <a:sy n="83" d="100"/>
        </p:scale>
        <p:origin x="461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71F74-E1DC-4804-8FDE-0D534576DD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FD54FF-DE35-4A1F-AD70-4F12B6FEFF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45B24-66A2-4044-ABE1-740A34947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E2291-F8B1-44A8-A272-7FD86D183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A0B96-136A-46EE-BDED-B2A1EBF24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44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39273-321F-43B8-8332-7259354C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D4F9F-F263-4689-86A6-EE90D2035F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19C1BD-DC9F-453F-ACFF-2213E89CF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683DBF-0999-4466-8EC8-1F371C02C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53BEAD-20FB-4C49-ADBD-25E482AAE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50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A4A9F-789F-4698-B329-BD65B357E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A69FC-AE7D-4643-8648-B78AAEA536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41847-6C4F-48FA-8D72-35FE074C7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29C49-1E8E-4ED3-BAF5-7221584CF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4CE2A-A985-4DE9-9237-77CF313DD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624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23DE0-C1B9-4039-8488-419157A2A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E3E1-5095-4F25-9D5D-1CFA0DA80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5FEF92-3FC8-4F21-871F-5EA25B78D1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30A432-D8C2-475D-BE2A-5AC4EBA93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2B9C7-01B4-4DAB-AE06-9DA4CB8D4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3313A-5C39-43B2-A558-9ADBCDF32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73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24CC7-12DB-4B4D-886B-3207D04D1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7E97C9-CF1A-4BD9-9283-208501165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5A9EA4-0A2A-4AEB-8138-7933328B0D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8BCB58-BEB8-4DA4-BE4F-D405A43A40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7BD123-9799-41E9-81F4-06E18B522E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470374-A27E-4BFE-B94A-2BC5877B7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39A57-6DC1-4E24-891B-D2A189EDC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1CB953-7EB8-4102-8338-89BCA9B91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C7D18-84A1-4B94-A9CC-970CB9003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8781BB-DBBA-4635-9DB5-A8BCA689E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7024F9-C833-4C60-A5A9-4CECE6825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F645A2-6AA8-46BE-822A-8A46EA54D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459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F0C7BE-52C6-4BD3-9DAB-936A29236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D25D05-19D1-4F32-A793-A704CB68E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203474-2643-4E5D-93D3-F55F2975E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8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F516-7644-4645-A803-7FE0AB9CD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32B1C-4C73-4E81-BBE0-893BC0D92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939B6-4290-4BAD-9446-06DA5BF4C6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97A06B-3B41-4023-8CA1-28BE2EBA1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B2C1B-0014-42DF-B500-0510C308D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1C2DE2-8953-4C1B-ABAA-247F8DF69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1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22E2B-F88C-4F74-A8A6-D28C86642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741C19-3DE9-4214-8D03-893FF5AB07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B3609-077C-4420-BBF5-710B51154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AC0490-5D5D-4A8C-9CDE-C1E176754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CF5C8-01BA-4848-9813-5939F3349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746B1-5E5B-4F81-8935-F1C74B50F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55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604AD-806B-4724-88FA-52A9822A0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3692B4-4CD1-4447-A3D9-34B2E3E0C0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8FA0F-B158-437E-8E09-0E763E5BC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001D2-D199-4901-B8AD-9504C8E54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0AFFA-FAFE-4A60-AC5A-F0C7D404C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38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6B51E3-F410-4777-BA7A-A7A0809DE6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B5022-E886-421F-B9D7-C3FE5BB2CE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8CC3E-EE22-4E8D-9E09-2AE0454B2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7D5C6-219B-41A0-8A48-24FB70708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32694-985C-4CD7-829B-A803DCA08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7292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6BBE7DC-33FA-4D00-90CA-69792B9985A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885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2EE22-7F61-4D75-9795-F8E13CB0E5A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5264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894E1-6671-496D-95A4-55F0BA91C8A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9891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8F4E-EAB5-4AA1-BE35-36DF060933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253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27CBC3-E00E-41AF-9CA3-D706A2684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4944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426C6-81D0-427B-B1A5-2BCCF8550A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3003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5BB7-7640-419A-AF0E-B43812ED0C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9839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2211C-BDFA-4EF6-B581-A7218F8443C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891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C9272-680C-460C-B425-5C322F795F0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2577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44D20-F2F5-4397-BE9E-D851E7F1FBE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7554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8416A-9B77-4725-B5A1-4E39014958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368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2F80B1-46D4-4250-997E-FC0B28C2A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4955C6-2FCC-47BA-A848-CC7502CFA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EC9F-938F-4328-AE79-8784CCF4ED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9F8A7-B466-4E41-B4B5-FA83DD67B4F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FBBD1-99C2-42C8-82C0-91BED7230E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01826-3E7D-469A-A032-1466043FDA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FEE6F-F55F-40E2-826F-1AEFB4D6C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0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BC5E1-F013-4322-BAD4-60A4745E6E9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23/01/2025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444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eur01.safelinks.protection.outlook.com/?url=https%3A%2F%2Fforms.office.com%2FPages%2FResponsePage.aspx%3Fid%3D-REPTm4EBUWcuNshUjEeIdUjRQeCItlAlTvdIH_ZD5ZUME40SjY0UURWVks3TjFWVUNDVkNaRTQ2TiQlQCN0PWcu&amp;data=05%7C02%7Cmike.durke%40uwtsd.ac.uk%7Cb8b5593afb3d4899e8c508dcdc839573%7C4e0f11f9046e45059cb8db2152311e21%7C0%7C0%7C638627704930971315%7CUnknown%7CTWFpbGZsb3d8eyJWIjoiMC4wLjAwMDAiLCJQIjoiV2luMzIiLCJBTiI6Ik1haWwiLCJXVCI6Mn0%3D%7C0%7C%7C%7C&amp;sdata=m4igNNO5loTc0lGbsy8exE%2BdhL0eatvEC7vJVkmc1NQ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7528" y="1607755"/>
            <a:ext cx="9093254" cy="2376264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BMCP5004</a:t>
            </a:r>
            <a:br>
              <a:rPr lang="en-GB" sz="5400" b="1" dirty="0">
                <a:solidFill>
                  <a:schemeClr val="bg1"/>
                </a:solidFill>
              </a:rPr>
            </a:br>
            <a:r>
              <a:rPr lang="en-GB" sz="5400" b="1" dirty="0">
                <a:solidFill>
                  <a:schemeClr val="bg1"/>
                </a:solidFill>
              </a:rPr>
              <a:t>Volunteering: the Gateway to Employment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847528" y="4725144"/>
            <a:ext cx="3744416" cy="108012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A9B37-DA6A-450F-B943-B34330A86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60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6A10D-1707-4007-9802-7904D4441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679092" cy="3917032"/>
          </a:xfrm>
        </p:spPr>
        <p:txBody>
          <a:bodyPr/>
          <a:lstStyle/>
          <a:p>
            <a:r>
              <a:rPr lang="en-GB" dirty="0"/>
              <a:t>To clarify the key elements of UWTSD’s Student Placement Protocol</a:t>
            </a:r>
          </a:p>
          <a:p>
            <a:r>
              <a:rPr lang="en-GB" dirty="0"/>
              <a:t>To explain the process and key roles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93FD11-C04F-4E24-9831-2EDC16EDD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077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669691" cy="1644907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Protocol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0075"/>
            <a:ext cx="5669692" cy="4026887"/>
          </a:xfrm>
        </p:spPr>
        <p:txBody>
          <a:bodyPr>
            <a:normAutofit/>
          </a:bodyPr>
          <a:lstStyle/>
          <a:p>
            <a:r>
              <a:rPr lang="en-GB" dirty="0"/>
              <a:t>Opportunity for vocational learning and personal development</a:t>
            </a:r>
          </a:p>
          <a:p>
            <a:r>
              <a:rPr lang="en-GB" dirty="0"/>
              <a:t>Enhance employability skills</a:t>
            </a:r>
          </a:p>
          <a:p>
            <a:r>
              <a:rPr lang="en-GB" dirty="0"/>
              <a:t>As student first and employee second</a:t>
            </a:r>
          </a:p>
          <a:p>
            <a:r>
              <a:rPr lang="en-GB" dirty="0"/>
              <a:t>Protocol is concerned with placement learning only, also known as learning in the workplace, work experience or internship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19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72497"/>
            <a:ext cx="5543132" cy="3804466"/>
          </a:xfrm>
        </p:spPr>
        <p:txBody>
          <a:bodyPr>
            <a:normAutofit/>
          </a:bodyPr>
          <a:lstStyle/>
          <a:p>
            <a:r>
              <a:rPr lang="en-GB" dirty="0"/>
              <a:t>Cannot commence a placement until they have completed all the necessary preparatory work detailed below and received authorisation from the Placement Coordinator</a:t>
            </a:r>
          </a:p>
          <a:p>
            <a:r>
              <a:rPr lang="en-GB" dirty="0"/>
              <a:t>Proactive and positive approach to securing their own suitable placement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57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72497"/>
            <a:ext cx="5719119" cy="4120378"/>
          </a:xfrm>
        </p:spPr>
        <p:txBody>
          <a:bodyPr>
            <a:normAutofit/>
          </a:bodyPr>
          <a:lstStyle/>
          <a:p>
            <a:r>
              <a:rPr lang="en-GB" dirty="0"/>
              <a:t>Seek advice on sourcing and securing a placement opportunities</a:t>
            </a:r>
          </a:p>
          <a:p>
            <a:r>
              <a:rPr lang="en-GB" dirty="0"/>
              <a:t>Actively engage in preparatory activities including forms:</a:t>
            </a:r>
          </a:p>
          <a:p>
            <a:pPr lvl="1"/>
            <a:r>
              <a:rPr lang="en-GB" dirty="0"/>
              <a:t>PL1c Student Placement Information </a:t>
            </a:r>
          </a:p>
          <a:p>
            <a:pPr lvl="1"/>
            <a:r>
              <a:rPr lang="en-GB" dirty="0"/>
              <a:t>Personal Details form, </a:t>
            </a:r>
          </a:p>
          <a:p>
            <a:pPr lvl="1"/>
            <a:r>
              <a:rPr lang="en-GB" dirty="0"/>
              <a:t>PL1h Student Placement Checklist and the PL1i Student Placement Flowchart.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98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72497"/>
            <a:ext cx="5719119" cy="4120378"/>
          </a:xfrm>
        </p:spPr>
        <p:txBody>
          <a:bodyPr>
            <a:normAutofit/>
          </a:bodyPr>
          <a:lstStyle/>
          <a:p>
            <a:r>
              <a:rPr lang="en-GB" dirty="0"/>
              <a:t>Attend placement preparation briefings, including those covering health and safety</a:t>
            </a:r>
          </a:p>
          <a:p>
            <a:r>
              <a:rPr lang="en-GB" dirty="0"/>
              <a:t>Familiarise themselves with the PL1j Student Placement Handbook</a:t>
            </a:r>
          </a:p>
          <a:p>
            <a:r>
              <a:rPr lang="en-GB" dirty="0"/>
              <a:t>Complete the PL1c Student Placement Information and Personal Details online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7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72497"/>
            <a:ext cx="5719119" cy="412037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During the placement:</a:t>
            </a:r>
          </a:p>
          <a:p>
            <a:r>
              <a:rPr lang="en-GB" dirty="0"/>
              <a:t>Comply with all placement organisation policies and procedures</a:t>
            </a:r>
          </a:p>
          <a:p>
            <a:r>
              <a:rPr lang="en-GB" dirty="0"/>
              <a:t>Report relevant incident’s to Placement Co-Ordinator that are not covered by the Placement Provider</a:t>
            </a:r>
          </a:p>
          <a:p>
            <a:r>
              <a:rPr lang="en-GB" dirty="0"/>
              <a:t>Carry out the work programme specified by the Placement Provider under the supervision of the Workplace Supervisor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49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72497"/>
            <a:ext cx="5719119" cy="41203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During the placement:</a:t>
            </a:r>
          </a:p>
          <a:p>
            <a:r>
              <a:rPr lang="en-GB" dirty="0"/>
              <a:t>Carry out work allocated</a:t>
            </a:r>
          </a:p>
          <a:p>
            <a:r>
              <a:rPr lang="en-GB" dirty="0"/>
              <a:t>Log hours</a:t>
            </a:r>
          </a:p>
          <a:p>
            <a:r>
              <a:rPr lang="en-GB" dirty="0"/>
              <a:t>Monitor progress</a:t>
            </a:r>
          </a:p>
          <a:p>
            <a:r>
              <a:rPr lang="en-GB" dirty="0"/>
              <a:t>Conduct themselves in an appropriate manner as ambassadors of UWTSD, the placement organisation and themselves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7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43132" cy="1710810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Student’s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372497"/>
            <a:ext cx="5719119" cy="41203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During the placement:</a:t>
            </a:r>
          </a:p>
          <a:p>
            <a:r>
              <a:rPr lang="en-GB" dirty="0"/>
              <a:t>Act professionally at all times</a:t>
            </a:r>
          </a:p>
          <a:p>
            <a:r>
              <a:rPr lang="en-GB" dirty="0"/>
              <a:t>Respect all requirement s of the placement provider e.g. dress codes</a:t>
            </a:r>
          </a:p>
          <a:p>
            <a:r>
              <a:rPr lang="en-GB" dirty="0"/>
              <a:t>Open and transparent communication </a:t>
            </a:r>
          </a:p>
          <a:p>
            <a:r>
              <a:rPr lang="en-GB" dirty="0"/>
              <a:t>Embrace all learning opportunities</a:t>
            </a:r>
          </a:p>
          <a:p>
            <a:r>
              <a:rPr lang="en-GB" dirty="0"/>
              <a:t>Raise legal or ethical issues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73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5768546" cy="2270983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Placement Provider’s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850291"/>
            <a:ext cx="5768547" cy="3642583"/>
          </a:xfrm>
        </p:spPr>
        <p:txBody>
          <a:bodyPr>
            <a:normAutofit/>
          </a:bodyPr>
          <a:lstStyle/>
          <a:p>
            <a:r>
              <a:rPr lang="en-GB" dirty="0"/>
              <a:t>Confirm acceptances re. PL1a Placement Provider Agreement</a:t>
            </a:r>
          </a:p>
          <a:p>
            <a:r>
              <a:rPr lang="en-GB" dirty="0"/>
              <a:t>Provide a safe working environment re. PL1b Placement Provider Questionnaire</a:t>
            </a:r>
          </a:p>
          <a:p>
            <a:r>
              <a:rPr lang="en-GB" dirty="0"/>
              <a:t>Maintain all expected standards</a:t>
            </a:r>
          </a:p>
          <a:p>
            <a:r>
              <a:rPr lang="en-GB" dirty="0"/>
              <a:t>Work in partnership with UWTSD and the student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254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5768546" cy="1611957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UWTSD’s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7124"/>
            <a:ext cx="5961294" cy="437575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Students remain students throughout the placement and commit appropriate levels of staff and other resources to placement governance activity</a:t>
            </a:r>
          </a:p>
          <a:p>
            <a:r>
              <a:rPr lang="en-GB" dirty="0"/>
              <a:t>Provide students with an appropriate briefing on:</a:t>
            </a:r>
          </a:p>
          <a:p>
            <a:pPr lvl="1"/>
            <a:r>
              <a:rPr lang="en-GB" dirty="0"/>
              <a:t>physical and mental health and well-being</a:t>
            </a:r>
          </a:p>
          <a:p>
            <a:pPr lvl="1"/>
            <a:r>
              <a:rPr lang="en-GB" dirty="0"/>
              <a:t>the importance of maintaining a positive work-life balance, self-care </a:t>
            </a:r>
          </a:p>
          <a:p>
            <a:pPr lvl="1"/>
            <a:r>
              <a:rPr lang="en-GB" dirty="0"/>
              <a:t>health and safety support, equality, diversity and inclusion prior to commencement </a:t>
            </a:r>
          </a:p>
          <a:p>
            <a:r>
              <a:rPr lang="en-GB" dirty="0"/>
              <a:t>Support in the transition from student to working environments and vice versa.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74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93B-42F0-4959-AC45-DAAAB8972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5768546" cy="1611957"/>
          </a:xfrm>
        </p:spPr>
        <p:txBody>
          <a:bodyPr>
            <a:normAutofit fontScale="90000"/>
          </a:bodyPr>
          <a:lstStyle/>
          <a:p>
            <a:r>
              <a:rPr lang="en-GB" sz="6000" dirty="0"/>
              <a:t>UWTSD’s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079E-6FE1-4BE3-B585-EDC71C95F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7124"/>
            <a:ext cx="5961294" cy="4375751"/>
          </a:xfrm>
        </p:spPr>
        <p:txBody>
          <a:bodyPr>
            <a:normAutofit fontScale="92500"/>
          </a:bodyPr>
          <a:lstStyle/>
          <a:p>
            <a:r>
              <a:rPr lang="en-GB" dirty="0"/>
              <a:t>Ensure placement has clear outcomes</a:t>
            </a:r>
          </a:p>
          <a:p>
            <a:r>
              <a:rPr lang="en-GB" dirty="0"/>
              <a:t>Assess suitability</a:t>
            </a:r>
          </a:p>
          <a:p>
            <a:r>
              <a:rPr lang="en-GB" dirty="0"/>
              <a:t>Ensure DBS checks are conducted where relevant</a:t>
            </a:r>
          </a:p>
          <a:p>
            <a:r>
              <a:rPr lang="en-GB" dirty="0"/>
              <a:t>Ensure student’s are referred to expert colleagues for additional support</a:t>
            </a:r>
          </a:p>
          <a:p>
            <a:r>
              <a:rPr lang="en-GB" dirty="0"/>
              <a:t>Provide PL1j Student Placement Handbook</a:t>
            </a:r>
          </a:p>
          <a:p>
            <a:r>
              <a:rPr lang="en-GB" dirty="0"/>
              <a:t>Gather feedback re. PL1g Post-placement Review and Feedback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6D848F-186E-415E-AFD0-17B765E65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9494" y="292276"/>
            <a:ext cx="4863970" cy="600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16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B8BDF-5977-4006-B80C-1949A4D08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3D1AF-E782-4489-A577-5E8AA8CB7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747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007ED-9349-439E-8B36-27EB01422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Form PL1C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6B644975-708A-4DB4-883C-5908C6ABD4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910" y="1385497"/>
            <a:ext cx="10283890" cy="510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8750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431</Words>
  <Application>Microsoft Office PowerPoint</Application>
  <PresentationFormat>Widescreen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BMCP5004 Volunteering: the Gateway to Employment</vt:lpstr>
      <vt:lpstr>Objectives</vt:lpstr>
      <vt:lpstr>Protocol Introduction</vt:lpstr>
      <vt:lpstr>Student’s Responsibilities</vt:lpstr>
      <vt:lpstr>Student’s Responsibilities</vt:lpstr>
      <vt:lpstr>Student’s Responsibilities</vt:lpstr>
      <vt:lpstr>Student’s Responsibilities</vt:lpstr>
      <vt:lpstr>Student’s Responsibilities</vt:lpstr>
      <vt:lpstr>Student’s Responsibilities</vt:lpstr>
      <vt:lpstr>Placement Provider’s Responsibilities</vt:lpstr>
      <vt:lpstr>UWTSD’s Responsibilities</vt:lpstr>
      <vt:lpstr>UWTSD’s Responsibilities</vt:lpstr>
      <vt:lpstr>PowerPoint Presentation</vt:lpstr>
      <vt:lpstr>Online Form PL1C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BMPL5014  Volunteering: the Gateway to Employment</dc:title>
  <dc:creator>Mike Durke</dc:creator>
  <cp:lastModifiedBy>Mike Durke</cp:lastModifiedBy>
  <cp:revision>6</cp:revision>
  <dcterms:created xsi:type="dcterms:W3CDTF">2025-01-07T12:43:24Z</dcterms:created>
  <dcterms:modified xsi:type="dcterms:W3CDTF">2025-01-23T16:27:32Z</dcterms:modified>
</cp:coreProperties>
</file>