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50"/>
  </p:notesMasterIdLst>
  <p:sldIdLst>
    <p:sldId id="278" r:id="rId5"/>
    <p:sldId id="258" r:id="rId6"/>
    <p:sldId id="264" r:id="rId7"/>
    <p:sldId id="259" r:id="rId8"/>
    <p:sldId id="428" r:id="rId9"/>
    <p:sldId id="429" r:id="rId10"/>
    <p:sldId id="430" r:id="rId11"/>
    <p:sldId id="261" r:id="rId12"/>
    <p:sldId id="431" r:id="rId13"/>
    <p:sldId id="403" r:id="rId14"/>
    <p:sldId id="446" r:id="rId15"/>
    <p:sldId id="444" r:id="rId16"/>
    <p:sldId id="404" r:id="rId17"/>
    <p:sldId id="462" r:id="rId18"/>
    <p:sldId id="464" r:id="rId19"/>
    <p:sldId id="455" r:id="rId20"/>
    <p:sldId id="456" r:id="rId21"/>
    <p:sldId id="457" r:id="rId22"/>
    <p:sldId id="463" r:id="rId23"/>
    <p:sldId id="459" r:id="rId24"/>
    <p:sldId id="460" r:id="rId25"/>
    <p:sldId id="461" r:id="rId26"/>
    <p:sldId id="465" r:id="rId27"/>
    <p:sldId id="434" r:id="rId28"/>
    <p:sldId id="262" r:id="rId29"/>
    <p:sldId id="436" r:id="rId30"/>
    <p:sldId id="466" r:id="rId31"/>
    <p:sldId id="389" r:id="rId32"/>
    <p:sldId id="469" r:id="rId33"/>
    <p:sldId id="467" r:id="rId34"/>
    <p:sldId id="468" r:id="rId35"/>
    <p:sldId id="267" r:id="rId36"/>
    <p:sldId id="277" r:id="rId37"/>
    <p:sldId id="260" r:id="rId38"/>
    <p:sldId id="275" r:id="rId39"/>
    <p:sldId id="276" r:id="rId40"/>
    <p:sldId id="266" r:id="rId41"/>
    <p:sldId id="269" r:id="rId42"/>
    <p:sldId id="279" r:id="rId43"/>
    <p:sldId id="268" r:id="rId44"/>
    <p:sldId id="470" r:id="rId45"/>
    <p:sldId id="280" r:id="rId46"/>
    <p:sldId id="274" r:id="rId47"/>
    <p:sldId id="271" r:id="rId48"/>
    <p:sldId id="272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151"/>
    <p:restoredTop sz="60262"/>
  </p:normalViewPr>
  <p:slideViewPr>
    <p:cSldViewPr snapToGrid="0" snapToObjects="1">
      <p:cViewPr varScale="1">
        <p:scale>
          <a:sx n="64" d="100"/>
          <a:sy n="64" d="100"/>
        </p:scale>
        <p:origin x="17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4" Type="http://schemas.openxmlformats.org/officeDocument/2006/relationships/image" Target="../media/image5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6D0995-496B-4F90-91F5-A404D266B9E2}" type="doc">
      <dgm:prSet loTypeId="urn:microsoft.com/office/officeart/2005/8/layout/process4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A4FC718-4132-4106-90E8-E2961AC4E421}">
      <dgm:prSet/>
      <dgm:spPr/>
      <dgm:t>
        <a:bodyPr/>
        <a:lstStyle/>
        <a:p>
          <a:r>
            <a:rPr lang="en-GB" i="1"/>
            <a:t>A safe and inclusive learning environment built on trust</a:t>
          </a:r>
          <a:endParaRPr lang="en-US"/>
        </a:p>
      </dgm:t>
    </dgm:pt>
    <dgm:pt modelId="{FA073F96-5A11-4B4C-BDD3-CCBFBC1DC45B}" type="parTrans" cxnId="{757B1B29-BEFD-4F65-98D0-C27BE0C9BB84}">
      <dgm:prSet/>
      <dgm:spPr/>
      <dgm:t>
        <a:bodyPr/>
        <a:lstStyle/>
        <a:p>
          <a:endParaRPr lang="en-US"/>
        </a:p>
      </dgm:t>
    </dgm:pt>
    <dgm:pt modelId="{74F232E0-8319-4370-9613-895123A3D226}" type="sibTrans" cxnId="{757B1B29-BEFD-4F65-98D0-C27BE0C9BB84}">
      <dgm:prSet/>
      <dgm:spPr/>
      <dgm:t>
        <a:bodyPr/>
        <a:lstStyle/>
        <a:p>
          <a:endParaRPr lang="en-US"/>
        </a:p>
      </dgm:t>
    </dgm:pt>
    <dgm:pt modelId="{FB3CAC61-8D3C-4818-88F9-D0CDE11B39F6}">
      <dgm:prSet/>
      <dgm:spPr/>
      <dgm:t>
        <a:bodyPr/>
        <a:lstStyle/>
        <a:p>
          <a:r>
            <a:rPr lang="en-GB" i="1"/>
            <a:t>Teacher professional development</a:t>
          </a:r>
          <a:endParaRPr lang="en-US"/>
        </a:p>
      </dgm:t>
    </dgm:pt>
    <dgm:pt modelId="{ED4FDFF3-B657-4DD1-B465-787008F6098E}" type="parTrans" cxnId="{3935EB8D-7B34-4227-835E-32E3BCB8C69D}">
      <dgm:prSet/>
      <dgm:spPr/>
      <dgm:t>
        <a:bodyPr/>
        <a:lstStyle/>
        <a:p>
          <a:endParaRPr lang="en-US"/>
        </a:p>
      </dgm:t>
    </dgm:pt>
    <dgm:pt modelId="{4DC79E42-582C-4646-BA8C-C43019BEFD47}" type="sibTrans" cxnId="{3935EB8D-7B34-4227-835E-32E3BCB8C69D}">
      <dgm:prSet/>
      <dgm:spPr/>
      <dgm:t>
        <a:bodyPr/>
        <a:lstStyle/>
        <a:p>
          <a:endParaRPr lang="en-US"/>
        </a:p>
      </dgm:t>
    </dgm:pt>
    <dgm:pt modelId="{89AED5E8-4BE2-44D1-AC48-CE18852C2A9A}">
      <dgm:prSet/>
      <dgm:spPr/>
      <dgm:t>
        <a:bodyPr/>
        <a:lstStyle/>
        <a:p>
          <a:r>
            <a:rPr lang="en-GB" i="1"/>
            <a:t>Teach social and emotional skills</a:t>
          </a:r>
          <a:endParaRPr lang="en-US"/>
        </a:p>
      </dgm:t>
    </dgm:pt>
    <dgm:pt modelId="{52BE6796-14B8-47F8-BBBE-DE89B306D4CE}" type="parTrans" cxnId="{1F30C14E-CE4D-4711-8566-6370A3029440}">
      <dgm:prSet/>
      <dgm:spPr/>
      <dgm:t>
        <a:bodyPr/>
        <a:lstStyle/>
        <a:p>
          <a:endParaRPr lang="en-US"/>
        </a:p>
      </dgm:t>
    </dgm:pt>
    <dgm:pt modelId="{4FE58EED-9B5D-40FE-98E8-AA8A01FCF864}" type="sibTrans" cxnId="{1F30C14E-CE4D-4711-8566-6370A3029440}">
      <dgm:prSet/>
      <dgm:spPr/>
      <dgm:t>
        <a:bodyPr/>
        <a:lstStyle/>
        <a:p>
          <a:endParaRPr lang="en-US"/>
        </a:p>
      </dgm:t>
    </dgm:pt>
    <dgm:pt modelId="{276293CC-B692-4D8A-9DAB-1EB0D58A105A}">
      <dgm:prSet/>
      <dgm:spPr/>
      <dgm:t>
        <a:bodyPr/>
        <a:lstStyle/>
        <a:p>
          <a:r>
            <a:rPr lang="en-GB" i="1"/>
            <a:t>Support from expert agencies</a:t>
          </a:r>
          <a:endParaRPr lang="en-US"/>
        </a:p>
      </dgm:t>
    </dgm:pt>
    <dgm:pt modelId="{941F598A-E792-4CE7-B9CD-3AD5976A856B}" type="parTrans" cxnId="{F8919238-4431-476F-885F-1394F833711D}">
      <dgm:prSet/>
      <dgm:spPr/>
      <dgm:t>
        <a:bodyPr/>
        <a:lstStyle/>
        <a:p>
          <a:endParaRPr lang="en-US"/>
        </a:p>
      </dgm:t>
    </dgm:pt>
    <dgm:pt modelId="{A2048411-3C61-4FE9-B6B8-E6F46AF30D94}" type="sibTrans" cxnId="{F8919238-4431-476F-885F-1394F833711D}">
      <dgm:prSet/>
      <dgm:spPr/>
      <dgm:t>
        <a:bodyPr/>
        <a:lstStyle/>
        <a:p>
          <a:endParaRPr lang="en-US"/>
        </a:p>
      </dgm:t>
    </dgm:pt>
    <dgm:pt modelId="{25326B30-5B9A-4C02-9784-9A7AAB7AB62A}">
      <dgm:prSet/>
      <dgm:spPr/>
      <dgm:t>
        <a:bodyPr/>
        <a:lstStyle/>
        <a:p>
          <a:r>
            <a:rPr lang="en-GB" i="1"/>
            <a:t>Include parents</a:t>
          </a:r>
          <a:endParaRPr lang="en-US"/>
        </a:p>
      </dgm:t>
    </dgm:pt>
    <dgm:pt modelId="{C6E8EC3C-485A-481D-BC34-C476EDA2D942}" type="parTrans" cxnId="{963C4D66-F8B6-4B8F-B65D-EBAA25C41F85}">
      <dgm:prSet/>
      <dgm:spPr/>
      <dgm:t>
        <a:bodyPr/>
        <a:lstStyle/>
        <a:p>
          <a:endParaRPr lang="en-US"/>
        </a:p>
      </dgm:t>
    </dgm:pt>
    <dgm:pt modelId="{714FBC82-7DE4-4055-B0C2-4BC7DF37F4AE}" type="sibTrans" cxnId="{963C4D66-F8B6-4B8F-B65D-EBAA25C41F85}">
      <dgm:prSet/>
      <dgm:spPr/>
      <dgm:t>
        <a:bodyPr/>
        <a:lstStyle/>
        <a:p>
          <a:endParaRPr lang="en-US"/>
        </a:p>
      </dgm:t>
    </dgm:pt>
    <dgm:pt modelId="{2B2929C0-966B-4DC6-8BE3-1BC436E5BC8E}">
      <dgm:prSet/>
      <dgm:spPr/>
      <dgm:t>
        <a:bodyPr/>
        <a:lstStyle/>
        <a:p>
          <a:r>
            <a:rPr lang="en-GB" i="1"/>
            <a:t>Teacher reflection</a:t>
          </a:r>
          <a:endParaRPr lang="en-US"/>
        </a:p>
      </dgm:t>
    </dgm:pt>
    <dgm:pt modelId="{F1FEFBEC-22A2-4A07-8169-ED1EAEB7C257}" type="parTrans" cxnId="{1BD46091-1E2C-42F4-A141-5D76D7DF19A5}">
      <dgm:prSet/>
      <dgm:spPr/>
      <dgm:t>
        <a:bodyPr/>
        <a:lstStyle/>
        <a:p>
          <a:endParaRPr lang="en-US"/>
        </a:p>
      </dgm:t>
    </dgm:pt>
    <dgm:pt modelId="{B3A43EF2-9992-4A1B-A8B6-9589836E65FB}" type="sibTrans" cxnId="{1BD46091-1E2C-42F4-A141-5D76D7DF19A5}">
      <dgm:prSet/>
      <dgm:spPr/>
      <dgm:t>
        <a:bodyPr/>
        <a:lstStyle/>
        <a:p>
          <a:endParaRPr lang="en-US"/>
        </a:p>
      </dgm:t>
    </dgm:pt>
    <dgm:pt modelId="{A481F2B0-D331-EE42-89B1-5AAC24CFEE7C}" type="pres">
      <dgm:prSet presAssocID="{F46D0995-496B-4F90-91F5-A404D266B9E2}" presName="Name0" presStyleCnt="0">
        <dgm:presLayoutVars>
          <dgm:dir/>
          <dgm:animLvl val="lvl"/>
          <dgm:resizeHandles val="exact"/>
        </dgm:presLayoutVars>
      </dgm:prSet>
      <dgm:spPr/>
    </dgm:pt>
    <dgm:pt modelId="{1A7B39E1-E040-994A-888C-8D4864598BBF}" type="pres">
      <dgm:prSet presAssocID="{2B2929C0-966B-4DC6-8BE3-1BC436E5BC8E}" presName="boxAndChildren" presStyleCnt="0"/>
      <dgm:spPr/>
    </dgm:pt>
    <dgm:pt modelId="{8EDDD6FC-D6BE-CC40-A8B5-AC31300DABFA}" type="pres">
      <dgm:prSet presAssocID="{2B2929C0-966B-4DC6-8BE3-1BC436E5BC8E}" presName="parentTextBox" presStyleLbl="node1" presStyleIdx="0" presStyleCnt="6"/>
      <dgm:spPr/>
    </dgm:pt>
    <dgm:pt modelId="{F316C5DC-70A1-E046-8B6B-A75F4EF77874}" type="pres">
      <dgm:prSet presAssocID="{714FBC82-7DE4-4055-B0C2-4BC7DF37F4AE}" presName="sp" presStyleCnt="0"/>
      <dgm:spPr/>
    </dgm:pt>
    <dgm:pt modelId="{696748F5-B5B7-DD4D-9E41-9479C4AE0114}" type="pres">
      <dgm:prSet presAssocID="{25326B30-5B9A-4C02-9784-9A7AAB7AB62A}" presName="arrowAndChildren" presStyleCnt="0"/>
      <dgm:spPr/>
    </dgm:pt>
    <dgm:pt modelId="{6F38125F-C627-B340-8788-3073AE66B449}" type="pres">
      <dgm:prSet presAssocID="{25326B30-5B9A-4C02-9784-9A7AAB7AB62A}" presName="parentTextArrow" presStyleLbl="node1" presStyleIdx="1" presStyleCnt="6"/>
      <dgm:spPr/>
    </dgm:pt>
    <dgm:pt modelId="{89811E6D-0B37-E94E-91CD-4B19B1CC022B}" type="pres">
      <dgm:prSet presAssocID="{A2048411-3C61-4FE9-B6B8-E6F46AF30D94}" presName="sp" presStyleCnt="0"/>
      <dgm:spPr/>
    </dgm:pt>
    <dgm:pt modelId="{D14DD3DA-5C8E-E24A-BDBC-784EFEFC0FB4}" type="pres">
      <dgm:prSet presAssocID="{276293CC-B692-4D8A-9DAB-1EB0D58A105A}" presName="arrowAndChildren" presStyleCnt="0"/>
      <dgm:spPr/>
    </dgm:pt>
    <dgm:pt modelId="{74F96226-3E05-B242-8CA7-4B20B30FAA80}" type="pres">
      <dgm:prSet presAssocID="{276293CC-B692-4D8A-9DAB-1EB0D58A105A}" presName="parentTextArrow" presStyleLbl="node1" presStyleIdx="2" presStyleCnt="6"/>
      <dgm:spPr/>
    </dgm:pt>
    <dgm:pt modelId="{C07DBC10-C8D9-4D48-8117-7887C9DDAC9A}" type="pres">
      <dgm:prSet presAssocID="{4FE58EED-9B5D-40FE-98E8-AA8A01FCF864}" presName="sp" presStyleCnt="0"/>
      <dgm:spPr/>
    </dgm:pt>
    <dgm:pt modelId="{AADB778F-63A6-9440-808E-BF9AADBC7B33}" type="pres">
      <dgm:prSet presAssocID="{89AED5E8-4BE2-44D1-AC48-CE18852C2A9A}" presName="arrowAndChildren" presStyleCnt="0"/>
      <dgm:spPr/>
    </dgm:pt>
    <dgm:pt modelId="{E3E69486-2F72-6545-B5CE-8709ACE540DF}" type="pres">
      <dgm:prSet presAssocID="{89AED5E8-4BE2-44D1-AC48-CE18852C2A9A}" presName="parentTextArrow" presStyleLbl="node1" presStyleIdx="3" presStyleCnt="6"/>
      <dgm:spPr/>
    </dgm:pt>
    <dgm:pt modelId="{0BFF6032-C55E-5F41-A71D-EDD1EC436E32}" type="pres">
      <dgm:prSet presAssocID="{4DC79E42-582C-4646-BA8C-C43019BEFD47}" presName="sp" presStyleCnt="0"/>
      <dgm:spPr/>
    </dgm:pt>
    <dgm:pt modelId="{371D55BA-31CF-BB46-9474-2271245A40E4}" type="pres">
      <dgm:prSet presAssocID="{FB3CAC61-8D3C-4818-88F9-D0CDE11B39F6}" presName="arrowAndChildren" presStyleCnt="0"/>
      <dgm:spPr/>
    </dgm:pt>
    <dgm:pt modelId="{BC493922-6618-D743-8851-8134971E255D}" type="pres">
      <dgm:prSet presAssocID="{FB3CAC61-8D3C-4818-88F9-D0CDE11B39F6}" presName="parentTextArrow" presStyleLbl="node1" presStyleIdx="4" presStyleCnt="6"/>
      <dgm:spPr/>
    </dgm:pt>
    <dgm:pt modelId="{8C187F6F-99F7-A142-AC86-D283CE5BE4F6}" type="pres">
      <dgm:prSet presAssocID="{74F232E0-8319-4370-9613-895123A3D226}" presName="sp" presStyleCnt="0"/>
      <dgm:spPr/>
    </dgm:pt>
    <dgm:pt modelId="{C894F3CD-FDE8-9E4F-A4D6-372BC54D438B}" type="pres">
      <dgm:prSet presAssocID="{4A4FC718-4132-4106-90E8-E2961AC4E421}" presName="arrowAndChildren" presStyleCnt="0"/>
      <dgm:spPr/>
    </dgm:pt>
    <dgm:pt modelId="{CB735ABE-1131-8B45-B314-F3286444A6B7}" type="pres">
      <dgm:prSet presAssocID="{4A4FC718-4132-4106-90E8-E2961AC4E421}" presName="parentTextArrow" presStyleLbl="node1" presStyleIdx="5" presStyleCnt="6"/>
      <dgm:spPr/>
    </dgm:pt>
  </dgm:ptLst>
  <dgm:cxnLst>
    <dgm:cxn modelId="{ECCF3700-8D4F-A740-87AB-80B2A592D0C8}" type="presOf" srcId="{89AED5E8-4BE2-44D1-AC48-CE18852C2A9A}" destId="{E3E69486-2F72-6545-B5CE-8709ACE540DF}" srcOrd="0" destOrd="0" presId="urn:microsoft.com/office/officeart/2005/8/layout/process4"/>
    <dgm:cxn modelId="{56521A0D-513E-8E42-AC0A-375BC3582AC3}" type="presOf" srcId="{FB3CAC61-8D3C-4818-88F9-D0CDE11B39F6}" destId="{BC493922-6618-D743-8851-8134971E255D}" srcOrd="0" destOrd="0" presId="urn:microsoft.com/office/officeart/2005/8/layout/process4"/>
    <dgm:cxn modelId="{757B1B29-BEFD-4F65-98D0-C27BE0C9BB84}" srcId="{F46D0995-496B-4F90-91F5-A404D266B9E2}" destId="{4A4FC718-4132-4106-90E8-E2961AC4E421}" srcOrd="0" destOrd="0" parTransId="{FA073F96-5A11-4B4C-BDD3-CCBFBC1DC45B}" sibTransId="{74F232E0-8319-4370-9613-895123A3D226}"/>
    <dgm:cxn modelId="{F8919238-4431-476F-885F-1394F833711D}" srcId="{F46D0995-496B-4F90-91F5-A404D266B9E2}" destId="{276293CC-B692-4D8A-9DAB-1EB0D58A105A}" srcOrd="3" destOrd="0" parTransId="{941F598A-E792-4CE7-B9CD-3AD5976A856B}" sibTransId="{A2048411-3C61-4FE9-B6B8-E6F46AF30D94}"/>
    <dgm:cxn modelId="{2286104E-2C1C-EA40-A18B-9E94A12FEEC3}" type="presOf" srcId="{F46D0995-496B-4F90-91F5-A404D266B9E2}" destId="{A481F2B0-D331-EE42-89B1-5AAC24CFEE7C}" srcOrd="0" destOrd="0" presId="urn:microsoft.com/office/officeart/2005/8/layout/process4"/>
    <dgm:cxn modelId="{1F30C14E-CE4D-4711-8566-6370A3029440}" srcId="{F46D0995-496B-4F90-91F5-A404D266B9E2}" destId="{89AED5E8-4BE2-44D1-AC48-CE18852C2A9A}" srcOrd="2" destOrd="0" parTransId="{52BE6796-14B8-47F8-BBBE-DE89B306D4CE}" sibTransId="{4FE58EED-9B5D-40FE-98E8-AA8A01FCF864}"/>
    <dgm:cxn modelId="{07C5625F-7135-DA4C-999A-3649145DD2ED}" type="presOf" srcId="{2B2929C0-966B-4DC6-8BE3-1BC436E5BC8E}" destId="{8EDDD6FC-D6BE-CC40-A8B5-AC31300DABFA}" srcOrd="0" destOrd="0" presId="urn:microsoft.com/office/officeart/2005/8/layout/process4"/>
    <dgm:cxn modelId="{963C4D66-F8B6-4B8F-B65D-EBAA25C41F85}" srcId="{F46D0995-496B-4F90-91F5-A404D266B9E2}" destId="{25326B30-5B9A-4C02-9784-9A7AAB7AB62A}" srcOrd="4" destOrd="0" parTransId="{C6E8EC3C-485A-481D-BC34-C476EDA2D942}" sibTransId="{714FBC82-7DE4-4055-B0C2-4BC7DF37F4AE}"/>
    <dgm:cxn modelId="{3935EB8D-7B34-4227-835E-32E3BCB8C69D}" srcId="{F46D0995-496B-4F90-91F5-A404D266B9E2}" destId="{FB3CAC61-8D3C-4818-88F9-D0CDE11B39F6}" srcOrd="1" destOrd="0" parTransId="{ED4FDFF3-B657-4DD1-B465-787008F6098E}" sibTransId="{4DC79E42-582C-4646-BA8C-C43019BEFD47}"/>
    <dgm:cxn modelId="{1BD46091-1E2C-42F4-A141-5D76D7DF19A5}" srcId="{F46D0995-496B-4F90-91F5-A404D266B9E2}" destId="{2B2929C0-966B-4DC6-8BE3-1BC436E5BC8E}" srcOrd="5" destOrd="0" parTransId="{F1FEFBEC-22A2-4A07-8169-ED1EAEB7C257}" sibTransId="{B3A43EF2-9992-4A1B-A8B6-9589836E65FB}"/>
    <dgm:cxn modelId="{AD97B399-D4A5-5C41-B168-C091C2E1FC09}" type="presOf" srcId="{4A4FC718-4132-4106-90E8-E2961AC4E421}" destId="{CB735ABE-1131-8B45-B314-F3286444A6B7}" srcOrd="0" destOrd="0" presId="urn:microsoft.com/office/officeart/2005/8/layout/process4"/>
    <dgm:cxn modelId="{A8DAF6B2-BF7A-604C-BC7E-25E5D0E8562D}" type="presOf" srcId="{25326B30-5B9A-4C02-9784-9A7AAB7AB62A}" destId="{6F38125F-C627-B340-8788-3073AE66B449}" srcOrd="0" destOrd="0" presId="urn:microsoft.com/office/officeart/2005/8/layout/process4"/>
    <dgm:cxn modelId="{E3FE04BC-FA4B-B242-B40B-01C08EDD68D1}" type="presOf" srcId="{276293CC-B692-4D8A-9DAB-1EB0D58A105A}" destId="{74F96226-3E05-B242-8CA7-4B20B30FAA80}" srcOrd="0" destOrd="0" presId="urn:microsoft.com/office/officeart/2005/8/layout/process4"/>
    <dgm:cxn modelId="{89C907B5-CC79-0A48-882D-B91994A58D07}" type="presParOf" srcId="{A481F2B0-D331-EE42-89B1-5AAC24CFEE7C}" destId="{1A7B39E1-E040-994A-888C-8D4864598BBF}" srcOrd="0" destOrd="0" presId="urn:microsoft.com/office/officeart/2005/8/layout/process4"/>
    <dgm:cxn modelId="{B651F83F-F7A8-594E-9F72-99F859902D14}" type="presParOf" srcId="{1A7B39E1-E040-994A-888C-8D4864598BBF}" destId="{8EDDD6FC-D6BE-CC40-A8B5-AC31300DABFA}" srcOrd="0" destOrd="0" presId="urn:microsoft.com/office/officeart/2005/8/layout/process4"/>
    <dgm:cxn modelId="{5FBD3285-926F-C94F-81BD-B25245F81034}" type="presParOf" srcId="{A481F2B0-D331-EE42-89B1-5AAC24CFEE7C}" destId="{F316C5DC-70A1-E046-8B6B-A75F4EF77874}" srcOrd="1" destOrd="0" presId="urn:microsoft.com/office/officeart/2005/8/layout/process4"/>
    <dgm:cxn modelId="{7C23326A-5364-9740-A051-3A8E917795C3}" type="presParOf" srcId="{A481F2B0-D331-EE42-89B1-5AAC24CFEE7C}" destId="{696748F5-B5B7-DD4D-9E41-9479C4AE0114}" srcOrd="2" destOrd="0" presId="urn:microsoft.com/office/officeart/2005/8/layout/process4"/>
    <dgm:cxn modelId="{6FB175BD-4142-9D45-9FF8-57FEAECCB4FA}" type="presParOf" srcId="{696748F5-B5B7-DD4D-9E41-9479C4AE0114}" destId="{6F38125F-C627-B340-8788-3073AE66B449}" srcOrd="0" destOrd="0" presId="urn:microsoft.com/office/officeart/2005/8/layout/process4"/>
    <dgm:cxn modelId="{C774B2B5-043E-C34B-848B-D149D755FD6D}" type="presParOf" srcId="{A481F2B0-D331-EE42-89B1-5AAC24CFEE7C}" destId="{89811E6D-0B37-E94E-91CD-4B19B1CC022B}" srcOrd="3" destOrd="0" presId="urn:microsoft.com/office/officeart/2005/8/layout/process4"/>
    <dgm:cxn modelId="{0F432C95-6B40-6C42-ABA0-2987FEBC4772}" type="presParOf" srcId="{A481F2B0-D331-EE42-89B1-5AAC24CFEE7C}" destId="{D14DD3DA-5C8E-E24A-BDBC-784EFEFC0FB4}" srcOrd="4" destOrd="0" presId="urn:microsoft.com/office/officeart/2005/8/layout/process4"/>
    <dgm:cxn modelId="{FAE14365-C899-724D-BAEF-2787EF5EB6AE}" type="presParOf" srcId="{D14DD3DA-5C8E-E24A-BDBC-784EFEFC0FB4}" destId="{74F96226-3E05-B242-8CA7-4B20B30FAA80}" srcOrd="0" destOrd="0" presId="urn:microsoft.com/office/officeart/2005/8/layout/process4"/>
    <dgm:cxn modelId="{227B33B6-26D6-DE4E-8579-D5D6718F05C7}" type="presParOf" srcId="{A481F2B0-D331-EE42-89B1-5AAC24CFEE7C}" destId="{C07DBC10-C8D9-4D48-8117-7887C9DDAC9A}" srcOrd="5" destOrd="0" presId="urn:microsoft.com/office/officeart/2005/8/layout/process4"/>
    <dgm:cxn modelId="{E3E79BDF-6057-724A-A84E-0B244283C1CB}" type="presParOf" srcId="{A481F2B0-D331-EE42-89B1-5AAC24CFEE7C}" destId="{AADB778F-63A6-9440-808E-BF9AADBC7B33}" srcOrd="6" destOrd="0" presId="urn:microsoft.com/office/officeart/2005/8/layout/process4"/>
    <dgm:cxn modelId="{1FD6E50B-CA05-EA4B-8AE2-C697EA32AE16}" type="presParOf" srcId="{AADB778F-63A6-9440-808E-BF9AADBC7B33}" destId="{E3E69486-2F72-6545-B5CE-8709ACE540DF}" srcOrd="0" destOrd="0" presId="urn:microsoft.com/office/officeart/2005/8/layout/process4"/>
    <dgm:cxn modelId="{5C9EA644-1AF5-6F4C-AE12-676A624B163D}" type="presParOf" srcId="{A481F2B0-D331-EE42-89B1-5AAC24CFEE7C}" destId="{0BFF6032-C55E-5F41-A71D-EDD1EC436E32}" srcOrd="7" destOrd="0" presId="urn:microsoft.com/office/officeart/2005/8/layout/process4"/>
    <dgm:cxn modelId="{42206931-F639-0842-89C7-09B0E3C1A0E4}" type="presParOf" srcId="{A481F2B0-D331-EE42-89B1-5AAC24CFEE7C}" destId="{371D55BA-31CF-BB46-9474-2271245A40E4}" srcOrd="8" destOrd="0" presId="urn:microsoft.com/office/officeart/2005/8/layout/process4"/>
    <dgm:cxn modelId="{E24EAFA2-1A32-1049-86A5-D7D45A5A76B5}" type="presParOf" srcId="{371D55BA-31CF-BB46-9474-2271245A40E4}" destId="{BC493922-6618-D743-8851-8134971E255D}" srcOrd="0" destOrd="0" presId="urn:microsoft.com/office/officeart/2005/8/layout/process4"/>
    <dgm:cxn modelId="{D96B04BC-CC39-8D47-A3E5-6806D05AD1D1}" type="presParOf" srcId="{A481F2B0-D331-EE42-89B1-5AAC24CFEE7C}" destId="{8C187F6F-99F7-A142-AC86-D283CE5BE4F6}" srcOrd="9" destOrd="0" presId="urn:microsoft.com/office/officeart/2005/8/layout/process4"/>
    <dgm:cxn modelId="{756A7803-51A0-DA4D-BD68-AE7A8E91DF9E}" type="presParOf" srcId="{A481F2B0-D331-EE42-89B1-5AAC24CFEE7C}" destId="{C894F3CD-FDE8-9E4F-A4D6-372BC54D438B}" srcOrd="10" destOrd="0" presId="urn:microsoft.com/office/officeart/2005/8/layout/process4"/>
    <dgm:cxn modelId="{5C2583A5-8211-A14B-BAFD-1DDC5162A0A5}" type="presParOf" srcId="{C894F3CD-FDE8-9E4F-A4D6-372BC54D438B}" destId="{CB735ABE-1131-8B45-B314-F3286444A6B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4DB088-9BD1-4022-884B-E06B4D88659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201EDD87-56AE-421A-B700-A5D3226FA71E}">
      <dgm:prSet/>
      <dgm:spPr/>
      <dgm:t>
        <a:bodyPr/>
        <a:lstStyle/>
        <a:p>
          <a:r>
            <a:rPr lang="en-US" dirty="0"/>
            <a:t>How did that task make you think differently about learners?</a:t>
          </a:r>
        </a:p>
      </dgm:t>
    </dgm:pt>
    <dgm:pt modelId="{523E29A7-3E23-4ADE-9762-970E3E3D8E96}" type="parTrans" cxnId="{225BC84D-7151-4313-A665-16CA9AC9A21A}">
      <dgm:prSet/>
      <dgm:spPr/>
      <dgm:t>
        <a:bodyPr/>
        <a:lstStyle/>
        <a:p>
          <a:endParaRPr lang="en-US"/>
        </a:p>
      </dgm:t>
    </dgm:pt>
    <dgm:pt modelId="{368EF1EC-9F00-4F5E-B361-6A23799AF297}" type="sibTrans" cxnId="{225BC84D-7151-4313-A665-16CA9AC9A21A}">
      <dgm:prSet/>
      <dgm:spPr/>
      <dgm:t>
        <a:bodyPr/>
        <a:lstStyle/>
        <a:p>
          <a:endParaRPr lang="en-US"/>
        </a:p>
      </dgm:t>
    </dgm:pt>
    <dgm:pt modelId="{7E5BC0D0-2F37-4FAB-A190-C0C3D9464E53}">
      <dgm:prSet/>
      <dgm:spPr/>
      <dgm:t>
        <a:bodyPr/>
        <a:lstStyle/>
        <a:p>
          <a:r>
            <a:rPr lang="en-US" dirty="0"/>
            <a:t>Can it be too easy to pigeonhole?</a:t>
          </a:r>
        </a:p>
      </dgm:t>
    </dgm:pt>
    <dgm:pt modelId="{FACD62EF-DA46-47F0-9EA4-C20D34FE3587}" type="parTrans" cxnId="{98283F7F-D44A-4268-B607-593585C02A50}">
      <dgm:prSet/>
      <dgm:spPr/>
      <dgm:t>
        <a:bodyPr/>
        <a:lstStyle/>
        <a:p>
          <a:endParaRPr lang="en-US"/>
        </a:p>
      </dgm:t>
    </dgm:pt>
    <dgm:pt modelId="{00BFFACC-12E3-4072-B198-58768A6989C7}" type="sibTrans" cxnId="{98283F7F-D44A-4268-B607-593585C02A50}">
      <dgm:prSet/>
      <dgm:spPr/>
      <dgm:t>
        <a:bodyPr/>
        <a:lstStyle/>
        <a:p>
          <a:endParaRPr lang="en-US"/>
        </a:p>
      </dgm:t>
    </dgm:pt>
    <dgm:pt modelId="{7FB61BD0-5940-4D4C-BE4A-F2A3708364BE}">
      <dgm:prSet/>
      <dgm:spPr/>
      <dgm:t>
        <a:bodyPr/>
        <a:lstStyle/>
        <a:p>
          <a:r>
            <a:rPr lang="en-US"/>
            <a:t>Does a negative start always necessarily lead to a negative development?</a:t>
          </a:r>
        </a:p>
      </dgm:t>
    </dgm:pt>
    <dgm:pt modelId="{DCCA1F5F-9F40-4A43-81EB-79D705AFD4F6}" type="parTrans" cxnId="{6F9DEEE8-E5F1-4F80-8087-86538E8FD92A}">
      <dgm:prSet/>
      <dgm:spPr/>
      <dgm:t>
        <a:bodyPr/>
        <a:lstStyle/>
        <a:p>
          <a:endParaRPr lang="en-US"/>
        </a:p>
      </dgm:t>
    </dgm:pt>
    <dgm:pt modelId="{CFD2BAB7-1B38-4440-9A94-6FB3F23C5C2F}" type="sibTrans" cxnId="{6F9DEEE8-E5F1-4F80-8087-86538E8FD92A}">
      <dgm:prSet/>
      <dgm:spPr/>
      <dgm:t>
        <a:bodyPr/>
        <a:lstStyle/>
        <a:p>
          <a:endParaRPr lang="en-US"/>
        </a:p>
      </dgm:t>
    </dgm:pt>
    <dgm:pt modelId="{6EEEBDF6-08A7-4336-ACE0-8601ACC0B00C}">
      <dgm:prSet/>
      <dgm:spPr/>
      <dgm:t>
        <a:bodyPr/>
        <a:lstStyle/>
        <a:p>
          <a:r>
            <a:rPr lang="en-US"/>
            <a:t>NO WE ARE INDIVIDUALS!</a:t>
          </a:r>
        </a:p>
      </dgm:t>
    </dgm:pt>
    <dgm:pt modelId="{175DF927-960D-4B9D-A638-7A78D10F5EB9}" type="parTrans" cxnId="{49A5A96A-1EA5-4534-A194-635CD24A03CC}">
      <dgm:prSet/>
      <dgm:spPr/>
      <dgm:t>
        <a:bodyPr/>
        <a:lstStyle/>
        <a:p>
          <a:endParaRPr lang="en-US"/>
        </a:p>
      </dgm:t>
    </dgm:pt>
    <dgm:pt modelId="{721CE3C8-D981-4F42-934E-F9F015E07E3B}" type="sibTrans" cxnId="{49A5A96A-1EA5-4534-A194-635CD24A03CC}">
      <dgm:prSet/>
      <dgm:spPr/>
      <dgm:t>
        <a:bodyPr/>
        <a:lstStyle/>
        <a:p>
          <a:endParaRPr lang="en-US"/>
        </a:p>
      </dgm:t>
    </dgm:pt>
    <dgm:pt modelId="{D77DC63D-85A6-4B5A-8D83-88293480F2C0}" type="pres">
      <dgm:prSet presAssocID="{2D4DB088-9BD1-4022-884B-E06B4D88659D}" presName="root" presStyleCnt="0">
        <dgm:presLayoutVars>
          <dgm:dir/>
          <dgm:resizeHandles val="exact"/>
        </dgm:presLayoutVars>
      </dgm:prSet>
      <dgm:spPr/>
    </dgm:pt>
    <dgm:pt modelId="{0BE643DF-0823-4E6A-8024-075DB86B5FA1}" type="pres">
      <dgm:prSet presAssocID="{2D4DB088-9BD1-4022-884B-E06B4D88659D}" presName="container" presStyleCnt="0">
        <dgm:presLayoutVars>
          <dgm:dir/>
          <dgm:resizeHandles val="exact"/>
        </dgm:presLayoutVars>
      </dgm:prSet>
      <dgm:spPr/>
    </dgm:pt>
    <dgm:pt modelId="{C51A7951-3E46-4ECC-9F0A-6F4BAD79CCD8}" type="pres">
      <dgm:prSet presAssocID="{201EDD87-56AE-421A-B700-A5D3226FA71E}" presName="compNode" presStyleCnt="0"/>
      <dgm:spPr/>
    </dgm:pt>
    <dgm:pt modelId="{F8A263E3-7476-4ECD-8C30-724CE9D1615C}" type="pres">
      <dgm:prSet presAssocID="{201EDD87-56AE-421A-B700-A5D3226FA71E}" presName="iconBgRect" presStyleLbl="bgShp" presStyleIdx="0" presStyleCnt="4"/>
      <dgm:spPr/>
    </dgm:pt>
    <dgm:pt modelId="{9EFEDB69-A50B-4F2F-BD12-3DF17FED580E}" type="pres">
      <dgm:prSet presAssocID="{201EDD87-56AE-421A-B700-A5D3226FA7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8EE22398-8919-4AAB-942B-C1BA4334A72B}" type="pres">
      <dgm:prSet presAssocID="{201EDD87-56AE-421A-B700-A5D3226FA71E}" presName="spaceRect" presStyleCnt="0"/>
      <dgm:spPr/>
    </dgm:pt>
    <dgm:pt modelId="{8BEBD162-16D9-473B-9F0B-245B2B3FDD59}" type="pres">
      <dgm:prSet presAssocID="{201EDD87-56AE-421A-B700-A5D3226FA71E}" presName="textRect" presStyleLbl="revTx" presStyleIdx="0" presStyleCnt="4">
        <dgm:presLayoutVars>
          <dgm:chMax val="1"/>
          <dgm:chPref val="1"/>
        </dgm:presLayoutVars>
      </dgm:prSet>
      <dgm:spPr/>
    </dgm:pt>
    <dgm:pt modelId="{8A83F90B-0354-4F34-BCD5-EEB6897725E5}" type="pres">
      <dgm:prSet presAssocID="{368EF1EC-9F00-4F5E-B361-6A23799AF297}" presName="sibTrans" presStyleLbl="sibTrans2D1" presStyleIdx="0" presStyleCnt="0"/>
      <dgm:spPr/>
    </dgm:pt>
    <dgm:pt modelId="{643D1E75-961B-4A92-9BBD-0901530BBFC6}" type="pres">
      <dgm:prSet presAssocID="{7E5BC0D0-2F37-4FAB-A190-C0C3D9464E53}" presName="compNode" presStyleCnt="0"/>
      <dgm:spPr/>
    </dgm:pt>
    <dgm:pt modelId="{E13AF8CC-3CCE-492C-AC1E-229F527D0D9C}" type="pres">
      <dgm:prSet presAssocID="{7E5BC0D0-2F37-4FAB-A190-C0C3D9464E53}" presName="iconBgRect" presStyleLbl="bgShp" presStyleIdx="1" presStyleCnt="4"/>
      <dgm:spPr/>
    </dgm:pt>
    <dgm:pt modelId="{DDD476EB-3015-4416-B2E0-DD01AB110BC3}" type="pres">
      <dgm:prSet presAssocID="{7E5BC0D0-2F37-4FAB-A190-C0C3D9464E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ck"/>
        </a:ext>
      </dgm:extLst>
    </dgm:pt>
    <dgm:pt modelId="{C07D0543-D1B2-40AB-AE2C-C78E041ACD07}" type="pres">
      <dgm:prSet presAssocID="{7E5BC0D0-2F37-4FAB-A190-C0C3D9464E53}" presName="spaceRect" presStyleCnt="0"/>
      <dgm:spPr/>
    </dgm:pt>
    <dgm:pt modelId="{FA5D369D-9390-41E3-AB27-911D9984DBAC}" type="pres">
      <dgm:prSet presAssocID="{7E5BC0D0-2F37-4FAB-A190-C0C3D9464E53}" presName="textRect" presStyleLbl="revTx" presStyleIdx="1" presStyleCnt="4">
        <dgm:presLayoutVars>
          <dgm:chMax val="1"/>
          <dgm:chPref val="1"/>
        </dgm:presLayoutVars>
      </dgm:prSet>
      <dgm:spPr/>
    </dgm:pt>
    <dgm:pt modelId="{D706230C-7B3E-4763-AAFB-2A5FC2B13893}" type="pres">
      <dgm:prSet presAssocID="{00BFFACC-12E3-4072-B198-58768A6989C7}" presName="sibTrans" presStyleLbl="sibTrans2D1" presStyleIdx="0" presStyleCnt="0"/>
      <dgm:spPr/>
    </dgm:pt>
    <dgm:pt modelId="{85B172E9-A4D2-4882-B173-491BE2A13898}" type="pres">
      <dgm:prSet presAssocID="{7FB61BD0-5940-4D4C-BE4A-F2A3708364BE}" presName="compNode" presStyleCnt="0"/>
      <dgm:spPr/>
    </dgm:pt>
    <dgm:pt modelId="{FDFFC0DD-08D2-4107-99B0-11ACCD9B7034}" type="pres">
      <dgm:prSet presAssocID="{7FB61BD0-5940-4D4C-BE4A-F2A3708364BE}" presName="iconBgRect" presStyleLbl="bgShp" presStyleIdx="2" presStyleCnt="4"/>
      <dgm:spPr/>
    </dgm:pt>
    <dgm:pt modelId="{2A73D2F6-DAA7-45A5-9F60-B2CECA28E6E8}" type="pres">
      <dgm:prSet presAssocID="{7FB61BD0-5940-4D4C-BE4A-F2A3708364B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20CBE7F-B925-4080-9FD1-C3C1C03FD5D5}" type="pres">
      <dgm:prSet presAssocID="{7FB61BD0-5940-4D4C-BE4A-F2A3708364BE}" presName="spaceRect" presStyleCnt="0"/>
      <dgm:spPr/>
    </dgm:pt>
    <dgm:pt modelId="{F57CE373-B1C2-4BB5-8F7B-13A2CDF9B46A}" type="pres">
      <dgm:prSet presAssocID="{7FB61BD0-5940-4D4C-BE4A-F2A3708364BE}" presName="textRect" presStyleLbl="revTx" presStyleIdx="2" presStyleCnt="4">
        <dgm:presLayoutVars>
          <dgm:chMax val="1"/>
          <dgm:chPref val="1"/>
        </dgm:presLayoutVars>
      </dgm:prSet>
      <dgm:spPr/>
    </dgm:pt>
    <dgm:pt modelId="{2B576C95-7C71-4310-9603-4CBFAD0964E9}" type="pres">
      <dgm:prSet presAssocID="{CFD2BAB7-1B38-4440-9A94-6FB3F23C5C2F}" presName="sibTrans" presStyleLbl="sibTrans2D1" presStyleIdx="0" presStyleCnt="0"/>
      <dgm:spPr/>
    </dgm:pt>
    <dgm:pt modelId="{62EAEA15-55C1-4F72-A9F2-C7D2EDC5BC36}" type="pres">
      <dgm:prSet presAssocID="{6EEEBDF6-08A7-4336-ACE0-8601ACC0B00C}" presName="compNode" presStyleCnt="0"/>
      <dgm:spPr/>
    </dgm:pt>
    <dgm:pt modelId="{A12BBC16-3D2A-43A0-BA45-1307CECD1CBE}" type="pres">
      <dgm:prSet presAssocID="{6EEEBDF6-08A7-4336-ACE0-8601ACC0B00C}" presName="iconBgRect" presStyleLbl="bgShp" presStyleIdx="3" presStyleCnt="4"/>
      <dgm:spPr/>
    </dgm:pt>
    <dgm:pt modelId="{70452060-7EF9-49A9-BEBA-480DED41C16E}" type="pres">
      <dgm:prSet presAssocID="{6EEEBDF6-08A7-4336-ACE0-8601ACC0B00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bidden"/>
        </a:ext>
      </dgm:extLst>
    </dgm:pt>
    <dgm:pt modelId="{D6A1614E-1D02-441F-A5D0-1F756EBA0D67}" type="pres">
      <dgm:prSet presAssocID="{6EEEBDF6-08A7-4336-ACE0-8601ACC0B00C}" presName="spaceRect" presStyleCnt="0"/>
      <dgm:spPr/>
    </dgm:pt>
    <dgm:pt modelId="{93E7646D-6593-4036-8CDA-37D9F7A21B7E}" type="pres">
      <dgm:prSet presAssocID="{6EEEBDF6-08A7-4336-ACE0-8601ACC0B00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633501D-BA88-46A1-A970-59B5EF9481E9}" type="presOf" srcId="{7FB61BD0-5940-4D4C-BE4A-F2A3708364BE}" destId="{F57CE373-B1C2-4BB5-8F7B-13A2CDF9B46A}" srcOrd="0" destOrd="0" presId="urn:microsoft.com/office/officeart/2018/2/layout/IconCircleList"/>
    <dgm:cxn modelId="{66D4782F-3424-4383-9DEC-5A478DCF6023}" type="presOf" srcId="{368EF1EC-9F00-4F5E-B361-6A23799AF297}" destId="{8A83F90B-0354-4F34-BCD5-EEB6897725E5}" srcOrd="0" destOrd="0" presId="urn:microsoft.com/office/officeart/2018/2/layout/IconCircleList"/>
    <dgm:cxn modelId="{BA4B403A-45A0-46B7-B404-708FFAF0B426}" type="presOf" srcId="{7E5BC0D0-2F37-4FAB-A190-C0C3D9464E53}" destId="{FA5D369D-9390-41E3-AB27-911D9984DBAC}" srcOrd="0" destOrd="0" presId="urn:microsoft.com/office/officeart/2018/2/layout/IconCircleList"/>
    <dgm:cxn modelId="{225BC84D-7151-4313-A665-16CA9AC9A21A}" srcId="{2D4DB088-9BD1-4022-884B-E06B4D88659D}" destId="{201EDD87-56AE-421A-B700-A5D3226FA71E}" srcOrd="0" destOrd="0" parTransId="{523E29A7-3E23-4ADE-9762-970E3E3D8E96}" sibTransId="{368EF1EC-9F00-4F5E-B361-6A23799AF297}"/>
    <dgm:cxn modelId="{49A5A96A-1EA5-4534-A194-635CD24A03CC}" srcId="{2D4DB088-9BD1-4022-884B-E06B4D88659D}" destId="{6EEEBDF6-08A7-4336-ACE0-8601ACC0B00C}" srcOrd="3" destOrd="0" parTransId="{175DF927-960D-4B9D-A638-7A78D10F5EB9}" sibTransId="{721CE3C8-D981-4F42-934E-F9F015E07E3B}"/>
    <dgm:cxn modelId="{5F627171-BD09-4759-8B6A-E86340C656BC}" type="presOf" srcId="{201EDD87-56AE-421A-B700-A5D3226FA71E}" destId="{8BEBD162-16D9-473B-9F0B-245B2B3FDD59}" srcOrd="0" destOrd="0" presId="urn:microsoft.com/office/officeart/2018/2/layout/IconCircleList"/>
    <dgm:cxn modelId="{98283F7F-D44A-4268-B607-593585C02A50}" srcId="{2D4DB088-9BD1-4022-884B-E06B4D88659D}" destId="{7E5BC0D0-2F37-4FAB-A190-C0C3D9464E53}" srcOrd="1" destOrd="0" parTransId="{FACD62EF-DA46-47F0-9EA4-C20D34FE3587}" sibTransId="{00BFFACC-12E3-4072-B198-58768A6989C7}"/>
    <dgm:cxn modelId="{25F0178C-AF1C-4141-9C99-C4C496ECA972}" type="presOf" srcId="{6EEEBDF6-08A7-4336-ACE0-8601ACC0B00C}" destId="{93E7646D-6593-4036-8CDA-37D9F7A21B7E}" srcOrd="0" destOrd="0" presId="urn:microsoft.com/office/officeart/2018/2/layout/IconCircleList"/>
    <dgm:cxn modelId="{724D2E98-751A-48DF-8452-6C595558083D}" type="presOf" srcId="{2D4DB088-9BD1-4022-884B-E06B4D88659D}" destId="{D77DC63D-85A6-4B5A-8D83-88293480F2C0}" srcOrd="0" destOrd="0" presId="urn:microsoft.com/office/officeart/2018/2/layout/IconCircleList"/>
    <dgm:cxn modelId="{486FB8CB-15F2-4A16-A786-C22A48D25F7E}" type="presOf" srcId="{CFD2BAB7-1B38-4440-9A94-6FB3F23C5C2F}" destId="{2B576C95-7C71-4310-9603-4CBFAD0964E9}" srcOrd="0" destOrd="0" presId="urn:microsoft.com/office/officeart/2018/2/layout/IconCircleList"/>
    <dgm:cxn modelId="{6F9DEEE8-E5F1-4F80-8087-86538E8FD92A}" srcId="{2D4DB088-9BD1-4022-884B-E06B4D88659D}" destId="{7FB61BD0-5940-4D4C-BE4A-F2A3708364BE}" srcOrd="2" destOrd="0" parTransId="{DCCA1F5F-9F40-4A43-81EB-79D705AFD4F6}" sibTransId="{CFD2BAB7-1B38-4440-9A94-6FB3F23C5C2F}"/>
    <dgm:cxn modelId="{B7C657F1-1C0E-4651-BD35-5E442E3D7972}" type="presOf" srcId="{00BFFACC-12E3-4072-B198-58768A6989C7}" destId="{D706230C-7B3E-4763-AAFB-2A5FC2B13893}" srcOrd="0" destOrd="0" presId="urn:microsoft.com/office/officeart/2018/2/layout/IconCircleList"/>
    <dgm:cxn modelId="{CF91E793-58F9-4612-8D2B-04F2AA106C3F}" type="presParOf" srcId="{D77DC63D-85A6-4B5A-8D83-88293480F2C0}" destId="{0BE643DF-0823-4E6A-8024-075DB86B5FA1}" srcOrd="0" destOrd="0" presId="urn:microsoft.com/office/officeart/2018/2/layout/IconCircleList"/>
    <dgm:cxn modelId="{C070C108-831A-4775-8214-E6E28A42F6E1}" type="presParOf" srcId="{0BE643DF-0823-4E6A-8024-075DB86B5FA1}" destId="{C51A7951-3E46-4ECC-9F0A-6F4BAD79CCD8}" srcOrd="0" destOrd="0" presId="urn:microsoft.com/office/officeart/2018/2/layout/IconCircleList"/>
    <dgm:cxn modelId="{5F2D2187-D902-486F-AAED-91DD48B6A20B}" type="presParOf" srcId="{C51A7951-3E46-4ECC-9F0A-6F4BAD79CCD8}" destId="{F8A263E3-7476-4ECD-8C30-724CE9D1615C}" srcOrd="0" destOrd="0" presId="urn:microsoft.com/office/officeart/2018/2/layout/IconCircleList"/>
    <dgm:cxn modelId="{D52DB358-4A68-4B2E-BCA5-AF2872C18F61}" type="presParOf" srcId="{C51A7951-3E46-4ECC-9F0A-6F4BAD79CCD8}" destId="{9EFEDB69-A50B-4F2F-BD12-3DF17FED580E}" srcOrd="1" destOrd="0" presId="urn:microsoft.com/office/officeart/2018/2/layout/IconCircleList"/>
    <dgm:cxn modelId="{6E265502-03AD-4D40-85BE-901B5BF15922}" type="presParOf" srcId="{C51A7951-3E46-4ECC-9F0A-6F4BAD79CCD8}" destId="{8EE22398-8919-4AAB-942B-C1BA4334A72B}" srcOrd="2" destOrd="0" presId="urn:microsoft.com/office/officeart/2018/2/layout/IconCircleList"/>
    <dgm:cxn modelId="{C29E837B-13A6-48F9-82B8-DC8174EBED33}" type="presParOf" srcId="{C51A7951-3E46-4ECC-9F0A-6F4BAD79CCD8}" destId="{8BEBD162-16D9-473B-9F0B-245B2B3FDD59}" srcOrd="3" destOrd="0" presId="urn:microsoft.com/office/officeart/2018/2/layout/IconCircleList"/>
    <dgm:cxn modelId="{8F3B672A-49EE-4B0B-A1E7-895BF6AB123A}" type="presParOf" srcId="{0BE643DF-0823-4E6A-8024-075DB86B5FA1}" destId="{8A83F90B-0354-4F34-BCD5-EEB6897725E5}" srcOrd="1" destOrd="0" presId="urn:microsoft.com/office/officeart/2018/2/layout/IconCircleList"/>
    <dgm:cxn modelId="{75B1F44D-8DFB-4349-90A7-0E303A2E6512}" type="presParOf" srcId="{0BE643DF-0823-4E6A-8024-075DB86B5FA1}" destId="{643D1E75-961B-4A92-9BBD-0901530BBFC6}" srcOrd="2" destOrd="0" presId="urn:microsoft.com/office/officeart/2018/2/layout/IconCircleList"/>
    <dgm:cxn modelId="{6CB5C5D6-3EBF-45F6-90E0-D1EF33B99E59}" type="presParOf" srcId="{643D1E75-961B-4A92-9BBD-0901530BBFC6}" destId="{E13AF8CC-3CCE-492C-AC1E-229F527D0D9C}" srcOrd="0" destOrd="0" presId="urn:microsoft.com/office/officeart/2018/2/layout/IconCircleList"/>
    <dgm:cxn modelId="{52A04263-B88F-4D7A-861A-CC183BCDB821}" type="presParOf" srcId="{643D1E75-961B-4A92-9BBD-0901530BBFC6}" destId="{DDD476EB-3015-4416-B2E0-DD01AB110BC3}" srcOrd="1" destOrd="0" presId="urn:microsoft.com/office/officeart/2018/2/layout/IconCircleList"/>
    <dgm:cxn modelId="{0D6E120F-CC11-4996-A33F-C94D6A8C653C}" type="presParOf" srcId="{643D1E75-961B-4A92-9BBD-0901530BBFC6}" destId="{C07D0543-D1B2-40AB-AE2C-C78E041ACD07}" srcOrd="2" destOrd="0" presId="urn:microsoft.com/office/officeart/2018/2/layout/IconCircleList"/>
    <dgm:cxn modelId="{F9611604-137B-426A-B3F2-E61C4726970F}" type="presParOf" srcId="{643D1E75-961B-4A92-9BBD-0901530BBFC6}" destId="{FA5D369D-9390-41E3-AB27-911D9984DBAC}" srcOrd="3" destOrd="0" presId="urn:microsoft.com/office/officeart/2018/2/layout/IconCircleList"/>
    <dgm:cxn modelId="{8E5C3364-C552-47DA-9FFF-AB21EDBC1EDA}" type="presParOf" srcId="{0BE643DF-0823-4E6A-8024-075DB86B5FA1}" destId="{D706230C-7B3E-4763-AAFB-2A5FC2B13893}" srcOrd="3" destOrd="0" presId="urn:microsoft.com/office/officeart/2018/2/layout/IconCircleList"/>
    <dgm:cxn modelId="{EAA5ED69-D7CA-4F20-A98A-E91A2398587E}" type="presParOf" srcId="{0BE643DF-0823-4E6A-8024-075DB86B5FA1}" destId="{85B172E9-A4D2-4882-B173-491BE2A13898}" srcOrd="4" destOrd="0" presId="urn:microsoft.com/office/officeart/2018/2/layout/IconCircleList"/>
    <dgm:cxn modelId="{6E6B4803-29F0-4BD7-BDB2-3D2BBD5C6D58}" type="presParOf" srcId="{85B172E9-A4D2-4882-B173-491BE2A13898}" destId="{FDFFC0DD-08D2-4107-99B0-11ACCD9B7034}" srcOrd="0" destOrd="0" presId="urn:microsoft.com/office/officeart/2018/2/layout/IconCircleList"/>
    <dgm:cxn modelId="{DC2E8A2E-7922-49DB-809F-7B914A603B0F}" type="presParOf" srcId="{85B172E9-A4D2-4882-B173-491BE2A13898}" destId="{2A73D2F6-DAA7-45A5-9F60-B2CECA28E6E8}" srcOrd="1" destOrd="0" presId="urn:microsoft.com/office/officeart/2018/2/layout/IconCircleList"/>
    <dgm:cxn modelId="{09B07943-3A14-4DAE-92A8-B72EBFE13530}" type="presParOf" srcId="{85B172E9-A4D2-4882-B173-491BE2A13898}" destId="{420CBE7F-B925-4080-9FD1-C3C1C03FD5D5}" srcOrd="2" destOrd="0" presId="urn:microsoft.com/office/officeart/2018/2/layout/IconCircleList"/>
    <dgm:cxn modelId="{295E1B11-67DD-4A84-AC59-8EAA4D3049EC}" type="presParOf" srcId="{85B172E9-A4D2-4882-B173-491BE2A13898}" destId="{F57CE373-B1C2-4BB5-8F7B-13A2CDF9B46A}" srcOrd="3" destOrd="0" presId="urn:microsoft.com/office/officeart/2018/2/layout/IconCircleList"/>
    <dgm:cxn modelId="{DD655B33-464F-4E3A-A34C-F7D956C810C5}" type="presParOf" srcId="{0BE643DF-0823-4E6A-8024-075DB86B5FA1}" destId="{2B576C95-7C71-4310-9603-4CBFAD0964E9}" srcOrd="5" destOrd="0" presId="urn:microsoft.com/office/officeart/2018/2/layout/IconCircleList"/>
    <dgm:cxn modelId="{CB9592BD-7E92-4CAB-A8FB-FCFF9C0416ED}" type="presParOf" srcId="{0BE643DF-0823-4E6A-8024-075DB86B5FA1}" destId="{62EAEA15-55C1-4F72-A9F2-C7D2EDC5BC36}" srcOrd="6" destOrd="0" presId="urn:microsoft.com/office/officeart/2018/2/layout/IconCircleList"/>
    <dgm:cxn modelId="{731CCE0C-C606-4FA1-A86D-9742CBC405B0}" type="presParOf" srcId="{62EAEA15-55C1-4F72-A9F2-C7D2EDC5BC36}" destId="{A12BBC16-3D2A-43A0-BA45-1307CECD1CBE}" srcOrd="0" destOrd="0" presId="urn:microsoft.com/office/officeart/2018/2/layout/IconCircleList"/>
    <dgm:cxn modelId="{E4299D61-F8FD-4655-B059-71FD6867F6EF}" type="presParOf" srcId="{62EAEA15-55C1-4F72-A9F2-C7D2EDC5BC36}" destId="{70452060-7EF9-49A9-BEBA-480DED41C16E}" srcOrd="1" destOrd="0" presId="urn:microsoft.com/office/officeart/2018/2/layout/IconCircleList"/>
    <dgm:cxn modelId="{E30CFA07-AED6-46AB-9575-810CFB3DFC8C}" type="presParOf" srcId="{62EAEA15-55C1-4F72-A9F2-C7D2EDC5BC36}" destId="{D6A1614E-1D02-441F-A5D0-1F756EBA0D67}" srcOrd="2" destOrd="0" presId="urn:microsoft.com/office/officeart/2018/2/layout/IconCircleList"/>
    <dgm:cxn modelId="{EBE15538-A0CC-45D6-A7FA-3CFEF159331E}" type="presParOf" srcId="{62EAEA15-55C1-4F72-A9F2-C7D2EDC5BC36}" destId="{93E7646D-6593-4036-8CDA-37D9F7A21B7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DDD6FC-D6BE-CC40-A8B5-AC31300DABFA}">
      <dsp:nvSpPr>
        <dsp:cNvPr id="0" name=""/>
        <dsp:cNvSpPr/>
      </dsp:nvSpPr>
      <dsp:spPr>
        <a:xfrm>
          <a:off x="0" y="5210127"/>
          <a:ext cx="7240043" cy="68382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/>
            <a:t>Teacher reflection</a:t>
          </a:r>
          <a:endParaRPr lang="en-US" sz="2400" kern="1200"/>
        </a:p>
      </dsp:txBody>
      <dsp:txXfrm>
        <a:off x="0" y="5210127"/>
        <a:ext cx="7240043" cy="683826"/>
      </dsp:txXfrm>
    </dsp:sp>
    <dsp:sp modelId="{6F38125F-C627-B340-8788-3073AE66B449}">
      <dsp:nvSpPr>
        <dsp:cNvPr id="0" name=""/>
        <dsp:cNvSpPr/>
      </dsp:nvSpPr>
      <dsp:spPr>
        <a:xfrm rot="10800000">
          <a:off x="0" y="4168659"/>
          <a:ext cx="7240043" cy="1051724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/>
            <a:t>Include parents</a:t>
          </a:r>
          <a:endParaRPr lang="en-US" sz="2400" kern="1200"/>
        </a:p>
      </dsp:txBody>
      <dsp:txXfrm rot="10800000">
        <a:off x="0" y="4168659"/>
        <a:ext cx="7240043" cy="683379"/>
      </dsp:txXfrm>
    </dsp:sp>
    <dsp:sp modelId="{74F96226-3E05-B242-8CA7-4B20B30FAA80}">
      <dsp:nvSpPr>
        <dsp:cNvPr id="0" name=""/>
        <dsp:cNvSpPr/>
      </dsp:nvSpPr>
      <dsp:spPr>
        <a:xfrm rot="10800000">
          <a:off x="0" y="3127192"/>
          <a:ext cx="7240043" cy="1051724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/>
            <a:t>Support from expert agencies</a:t>
          </a:r>
          <a:endParaRPr lang="en-US" sz="2400" kern="1200"/>
        </a:p>
      </dsp:txBody>
      <dsp:txXfrm rot="10800000">
        <a:off x="0" y="3127192"/>
        <a:ext cx="7240043" cy="683379"/>
      </dsp:txXfrm>
    </dsp:sp>
    <dsp:sp modelId="{E3E69486-2F72-6545-B5CE-8709ACE540DF}">
      <dsp:nvSpPr>
        <dsp:cNvPr id="0" name=""/>
        <dsp:cNvSpPr/>
      </dsp:nvSpPr>
      <dsp:spPr>
        <a:xfrm rot="10800000">
          <a:off x="0" y="2085724"/>
          <a:ext cx="7240043" cy="1051724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/>
            <a:t>Teach social and emotional skills</a:t>
          </a:r>
          <a:endParaRPr lang="en-US" sz="2400" kern="1200"/>
        </a:p>
      </dsp:txBody>
      <dsp:txXfrm rot="10800000">
        <a:off x="0" y="2085724"/>
        <a:ext cx="7240043" cy="683379"/>
      </dsp:txXfrm>
    </dsp:sp>
    <dsp:sp modelId="{BC493922-6618-D743-8851-8134971E255D}">
      <dsp:nvSpPr>
        <dsp:cNvPr id="0" name=""/>
        <dsp:cNvSpPr/>
      </dsp:nvSpPr>
      <dsp:spPr>
        <a:xfrm rot="10800000">
          <a:off x="0" y="1044256"/>
          <a:ext cx="7240043" cy="1051724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/>
            <a:t>Teacher professional development</a:t>
          </a:r>
          <a:endParaRPr lang="en-US" sz="2400" kern="1200"/>
        </a:p>
      </dsp:txBody>
      <dsp:txXfrm rot="10800000">
        <a:off x="0" y="1044256"/>
        <a:ext cx="7240043" cy="683379"/>
      </dsp:txXfrm>
    </dsp:sp>
    <dsp:sp modelId="{CB735ABE-1131-8B45-B314-F3286444A6B7}">
      <dsp:nvSpPr>
        <dsp:cNvPr id="0" name=""/>
        <dsp:cNvSpPr/>
      </dsp:nvSpPr>
      <dsp:spPr>
        <a:xfrm rot="10800000">
          <a:off x="0" y="2789"/>
          <a:ext cx="7240043" cy="1051724"/>
        </a:xfrm>
        <a:prstGeom prst="upArrowCallou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i="1" kern="1200"/>
            <a:t>A safe and inclusive learning environment built on trust</a:t>
          </a:r>
          <a:endParaRPr lang="en-US" sz="2400" kern="1200"/>
        </a:p>
      </dsp:txBody>
      <dsp:txXfrm rot="10800000">
        <a:off x="0" y="2789"/>
        <a:ext cx="7240043" cy="6833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263E3-7476-4ECD-8C30-724CE9D1615C}">
      <dsp:nvSpPr>
        <dsp:cNvPr id="0" name=""/>
        <dsp:cNvSpPr/>
      </dsp:nvSpPr>
      <dsp:spPr>
        <a:xfrm>
          <a:off x="57937" y="310934"/>
          <a:ext cx="1494870" cy="14948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FEDB69-A50B-4F2F-BD12-3DF17FED580E}">
      <dsp:nvSpPr>
        <dsp:cNvPr id="0" name=""/>
        <dsp:cNvSpPr/>
      </dsp:nvSpPr>
      <dsp:spPr>
        <a:xfrm>
          <a:off x="371860" y="624857"/>
          <a:ext cx="867024" cy="8670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D162-16D9-473B-9F0B-245B2B3FDD59}">
      <dsp:nvSpPr>
        <dsp:cNvPr id="0" name=""/>
        <dsp:cNvSpPr/>
      </dsp:nvSpPr>
      <dsp:spPr>
        <a:xfrm>
          <a:off x="1873137" y="310934"/>
          <a:ext cx="3523623" cy="1494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How did that task make you think differently about learners?</a:t>
          </a:r>
        </a:p>
      </dsp:txBody>
      <dsp:txXfrm>
        <a:off x="1873137" y="310934"/>
        <a:ext cx="3523623" cy="1494870"/>
      </dsp:txXfrm>
    </dsp:sp>
    <dsp:sp modelId="{E13AF8CC-3CCE-492C-AC1E-229F527D0D9C}">
      <dsp:nvSpPr>
        <dsp:cNvPr id="0" name=""/>
        <dsp:cNvSpPr/>
      </dsp:nvSpPr>
      <dsp:spPr>
        <a:xfrm>
          <a:off x="6010725" y="310934"/>
          <a:ext cx="1494870" cy="14948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D476EB-3015-4416-B2E0-DD01AB110BC3}">
      <dsp:nvSpPr>
        <dsp:cNvPr id="0" name=""/>
        <dsp:cNvSpPr/>
      </dsp:nvSpPr>
      <dsp:spPr>
        <a:xfrm>
          <a:off x="6324648" y="624857"/>
          <a:ext cx="867024" cy="8670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D369D-9390-41E3-AB27-911D9984DBAC}">
      <dsp:nvSpPr>
        <dsp:cNvPr id="0" name=""/>
        <dsp:cNvSpPr/>
      </dsp:nvSpPr>
      <dsp:spPr>
        <a:xfrm>
          <a:off x="7825925" y="310934"/>
          <a:ext cx="3523623" cy="1494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Can it be too easy to pigeonhole?</a:t>
          </a:r>
        </a:p>
      </dsp:txBody>
      <dsp:txXfrm>
        <a:off x="7825925" y="310934"/>
        <a:ext cx="3523623" cy="1494870"/>
      </dsp:txXfrm>
    </dsp:sp>
    <dsp:sp modelId="{FDFFC0DD-08D2-4107-99B0-11ACCD9B7034}">
      <dsp:nvSpPr>
        <dsp:cNvPr id="0" name=""/>
        <dsp:cNvSpPr/>
      </dsp:nvSpPr>
      <dsp:spPr>
        <a:xfrm>
          <a:off x="57937" y="2545532"/>
          <a:ext cx="1494870" cy="14948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73D2F6-DAA7-45A5-9F60-B2CECA28E6E8}">
      <dsp:nvSpPr>
        <dsp:cNvPr id="0" name=""/>
        <dsp:cNvSpPr/>
      </dsp:nvSpPr>
      <dsp:spPr>
        <a:xfrm>
          <a:off x="371860" y="2859455"/>
          <a:ext cx="867024" cy="8670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7CE373-B1C2-4BB5-8F7B-13A2CDF9B46A}">
      <dsp:nvSpPr>
        <dsp:cNvPr id="0" name=""/>
        <dsp:cNvSpPr/>
      </dsp:nvSpPr>
      <dsp:spPr>
        <a:xfrm>
          <a:off x="1873137" y="2545532"/>
          <a:ext cx="3523623" cy="1494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Does a negative start always necessarily lead to a negative development?</a:t>
          </a:r>
        </a:p>
      </dsp:txBody>
      <dsp:txXfrm>
        <a:off x="1873137" y="2545532"/>
        <a:ext cx="3523623" cy="1494870"/>
      </dsp:txXfrm>
    </dsp:sp>
    <dsp:sp modelId="{A12BBC16-3D2A-43A0-BA45-1307CECD1CBE}">
      <dsp:nvSpPr>
        <dsp:cNvPr id="0" name=""/>
        <dsp:cNvSpPr/>
      </dsp:nvSpPr>
      <dsp:spPr>
        <a:xfrm>
          <a:off x="6010725" y="2545532"/>
          <a:ext cx="1494870" cy="14948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452060-7EF9-49A9-BEBA-480DED41C16E}">
      <dsp:nvSpPr>
        <dsp:cNvPr id="0" name=""/>
        <dsp:cNvSpPr/>
      </dsp:nvSpPr>
      <dsp:spPr>
        <a:xfrm>
          <a:off x="6324648" y="2859455"/>
          <a:ext cx="867024" cy="8670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7646D-6593-4036-8CDA-37D9F7A21B7E}">
      <dsp:nvSpPr>
        <dsp:cNvPr id="0" name=""/>
        <dsp:cNvSpPr/>
      </dsp:nvSpPr>
      <dsp:spPr>
        <a:xfrm>
          <a:off x="7825925" y="2545532"/>
          <a:ext cx="3523623" cy="1494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NO WE ARE INDIVIDUALS!</a:t>
          </a:r>
        </a:p>
      </dsp:txBody>
      <dsp:txXfrm>
        <a:off x="7825925" y="2545532"/>
        <a:ext cx="3523623" cy="14948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D5DB57-D97F-B14D-9578-8C4136C01FB4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75C454-D461-8640-9DAF-00FC7BE2F8A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5077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5585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2857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0712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7547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7324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5504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u="sng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1458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37658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92706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7642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50143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3358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3179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9405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5399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3646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62860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22948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18173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9480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43418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3780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0030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08012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31012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521173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42627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67080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61052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529101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75C454-D461-8640-9DAF-00FC7BE2F8AF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0013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F71B9-A912-0B4F-B2DF-8050BA1CED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667308-9F2F-E546-BC98-DE81CE719C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705C1-50E0-8E4E-97B4-C9CD8E3EC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341E-F8B9-7F46-AFF3-793DFF093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73775B-033E-7A4B-A4D1-421D131CD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030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780BA-185D-6C45-9365-6E574BBD5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CA4DC-C1F7-D547-997D-BD1DA50BD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DB24E8-2D12-D746-8265-CEB65AFC6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BA517-8C94-374A-9884-DC9EF9DBF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E417A9-E19B-184E-8699-01C7CFB87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9635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683DE-5E87-E047-B1B2-768AF215E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7D940A-846B-EE43-B32B-4BE09672A9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F605FA-C603-3947-97DE-46CABF6B4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92CEF-35A2-B547-9AE5-FAA5B4247B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3880D-8CA1-314E-AFBF-A87ACDBFD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26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5802E-BCBA-154B-9939-643FDC6FC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37C25-7572-C741-8208-5575566EA5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AC00A-F126-5941-9213-A4C6F55914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571C94-1DCA-BA42-B0A9-DD224F6AF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45858F-74EC-D948-BAD3-16FB3476C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705DF5-0E81-D94A-87BC-FC6590255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821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4EE46-1B02-E94B-8522-0F63A6FBC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A856A6-C129-2941-A603-BFC0EF6FC7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2F8531-0541-C84E-8AFF-37FFDF0092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EA9753-13BB-6E43-A041-6670AFC874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7336F4-A509-8F4B-AF41-811A2744C3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55C630-7882-0D4F-9100-E3385C106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4F335B6-341B-DF44-A70F-354B0799B2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460823-F21F-924F-9A3A-A7927FF33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604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71561-ACB1-C24F-8EB7-FEE90FF87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1D72DA-4EB0-6F46-9CC4-40B914B2E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E5FAE-C7B5-9D41-9458-585CC7633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5D8658-CE8A-6F45-BB65-2B157510A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0672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D4F210-1A91-9C44-BCA0-7FF29CDD4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5EB050-A955-5447-B119-F18C2D1FE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CACC86-AD0C-604B-97C3-EE1876CEB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9887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5C237-6CE4-4E45-A422-6DEFEE27C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5D32B-283B-1346-94AD-B2C30EF96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0686C1-0E63-4540-B9FE-EC5ED80D86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1A2D95-F1B5-2C40-AAEC-09DC8F332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7D372D-CF13-C149-866B-22B513836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FC135C-0A23-304D-973E-A4268A534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429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DCA81-B531-B346-B332-1F2788C6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F8240-BA79-E945-8730-0A1BA612C4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CE8A49-4A68-9442-8E10-9EB0233912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41AF70-CCFE-F640-82C3-378243465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34FE56-5F9F-C747-B5AB-B53565EEA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74920-CF72-AC41-B34F-FBA86A800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192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D209C-BB56-FC48-8A5D-DDB33B6CA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6BBDC5-0F7B-4343-98B3-4D61044636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4D8C88-0650-BA43-99F2-273C36133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381D1-1A53-9C4D-BCFA-0BED4BC9B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907CFD-C925-D04A-805F-D561F1331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0853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7D64DF-EF5C-1B45-949A-E6FA0C83CE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7229B2-EB52-3F43-985B-CBBE90AF64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2E410C-6DCD-7447-94E2-4B84C4825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B55EC0-AB3B-984F-96D8-48C95CC9B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2C048-C7F5-084D-9BFF-2EA6A1E05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479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544CBF-ECEA-1947-9FC9-8A9575A92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12F385-3405-F944-AE8D-74106B2B48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BBB98-FFB1-D04B-9C21-0CBC232D66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10F2B6-5D05-F74F-A2D6-FD2D05DC5E22}" type="datetimeFigureOut">
              <a:rPr lang="en-US" smtClean="0"/>
              <a:t>9/22/22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2FCE8-158C-1D43-989B-4F4AB67C61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B377E8-BE95-AF4B-9E2E-73162ED39F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C4C91-B4F4-4044-A5D1-36E3C801F4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2236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2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em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society/2020/jul/12/cases-of-child-malnutrition-double-in-last-six-months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svg"/><Relationship Id="rId4" Type="http://schemas.openxmlformats.org/officeDocument/2006/relationships/image" Target="../media/image43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endowmentfoundation.org.uk/education-evidence/teaching-learning-toolkit/social-and-emotional-learning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endowmentfoundation.org.uk/education-evidence/teaching-learning-toolkit/social-and-emotional-learning" TargetMode="External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10" Type="http://schemas.openxmlformats.org/officeDocument/2006/relationships/image" Target="../media/image53.svg"/><Relationship Id="rId4" Type="http://schemas.openxmlformats.org/officeDocument/2006/relationships/image" Target="../media/image47.svg"/><Relationship Id="rId9" Type="http://schemas.openxmlformats.org/officeDocument/2006/relationships/image" Target="../media/image52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>
            <a:extLst>
              <a:ext uri="{FF2B5EF4-FFF2-40B4-BE49-F238E27FC236}">
                <a16:creationId xmlns:a16="http://schemas.microsoft.com/office/drawing/2014/main" id="{F2E3FCBD-E46E-E54C-8063-E213D4F1D322}"/>
              </a:ext>
            </a:extLst>
          </p:cNvPr>
          <p:cNvSpPr txBox="1">
            <a:spLocks/>
          </p:cNvSpPr>
          <p:nvPr/>
        </p:nvSpPr>
        <p:spPr>
          <a:xfrm>
            <a:off x="324908" y="509482"/>
            <a:ext cx="5117609" cy="3810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5100" dirty="0"/>
              <a:t>Social, Physical and Emotional Development 0-19</a:t>
            </a:r>
          </a:p>
        </p:txBody>
      </p:sp>
      <p:sp>
        <p:nvSpPr>
          <p:cNvPr id="23" name="Rectangle 25">
            <a:extLst>
              <a:ext uri="{FF2B5EF4-FFF2-40B4-BE49-F238E27FC236}">
                <a16:creationId xmlns:a16="http://schemas.microsoft.com/office/drawing/2014/main" id="{AC6F8F5A-EAFE-459F-8F54-9D86D539F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0991" y="3474720"/>
            <a:ext cx="3007289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5DFA2231-FFDF-4250-983C-D460855A3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4616" y="3474720"/>
            <a:ext cx="3007289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C18DD249-7BAF-43E4-96D2-897DF8277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9584" y="0"/>
            <a:ext cx="6192415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3709A93-4FBF-496D-9228-3D3DBCF50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Graphic 10" descr="Connections">
            <a:extLst>
              <a:ext uri="{FF2B5EF4-FFF2-40B4-BE49-F238E27FC236}">
                <a16:creationId xmlns:a16="http://schemas.microsoft.com/office/drawing/2014/main" id="{CE99840C-EAED-C749-842F-4C23C3ABD6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20908" y="509482"/>
            <a:ext cx="2364317" cy="2364317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FDF57CB1-214E-425B-96B6-75E40F166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9624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Head with gears">
            <a:extLst>
              <a:ext uri="{FF2B5EF4-FFF2-40B4-BE49-F238E27FC236}">
                <a16:creationId xmlns:a16="http://schemas.microsoft.com/office/drawing/2014/main" id="{03CB79B1-C2C9-E84F-92EC-85BFEB35B1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02775" y="509482"/>
            <a:ext cx="2364317" cy="2364317"/>
          </a:xfrm>
          <a:prstGeom prst="rect">
            <a:avLst/>
          </a:prstGeom>
        </p:spPr>
      </p:pic>
      <p:pic>
        <p:nvPicPr>
          <p:cNvPr id="9" name="Graphic 8" descr="Walk">
            <a:extLst>
              <a:ext uri="{FF2B5EF4-FFF2-40B4-BE49-F238E27FC236}">
                <a16:creationId xmlns:a16="http://schemas.microsoft.com/office/drawing/2014/main" id="{E1471836-CA46-BA4D-BB4C-60F2B820CD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420908" y="3894242"/>
            <a:ext cx="2364317" cy="2364317"/>
          </a:xfrm>
          <a:prstGeom prst="rect">
            <a:avLst/>
          </a:prstGeom>
        </p:spPr>
      </p:pic>
      <p:pic>
        <p:nvPicPr>
          <p:cNvPr id="7" name="Graphic 6" descr="Badge Heart">
            <a:extLst>
              <a:ext uri="{FF2B5EF4-FFF2-40B4-BE49-F238E27FC236}">
                <a16:creationId xmlns:a16="http://schemas.microsoft.com/office/drawing/2014/main" id="{69403A25-2352-4B4A-9777-B366B79FE6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514533" y="3894242"/>
            <a:ext cx="2364317" cy="236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7989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6F874-B924-9D42-B09A-B32067F01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0346" y="1396289"/>
            <a:ext cx="4604554" cy="1325563"/>
          </a:xfrm>
        </p:spPr>
        <p:txBody>
          <a:bodyPr>
            <a:normAutofit/>
          </a:bodyPr>
          <a:lstStyle/>
          <a:p>
            <a:r>
              <a:rPr lang="en-US" dirty="0"/>
              <a:t>Today - Introduction	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ED52484-C939-4951-85D6-79046BBC6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67397" cy="3481744"/>
          </a:xfrm>
          <a:custGeom>
            <a:avLst/>
            <a:gdLst>
              <a:gd name="connsiteX0" fmla="*/ 0 w 4067397"/>
              <a:gd name="connsiteY0" fmla="*/ 0 h 3481744"/>
              <a:gd name="connsiteX1" fmla="*/ 3741230 w 4067397"/>
              <a:gd name="connsiteY1" fmla="*/ 0 h 3481744"/>
              <a:gd name="connsiteX2" fmla="*/ 3789282 w 4067397"/>
              <a:gd name="connsiteY2" fmla="*/ 79096 h 3481744"/>
              <a:gd name="connsiteX3" fmla="*/ 4067397 w 4067397"/>
              <a:gd name="connsiteY3" fmla="*/ 1177456 h 3481744"/>
              <a:gd name="connsiteX4" fmla="*/ 1763109 w 4067397"/>
              <a:gd name="connsiteY4" fmla="*/ 3481744 h 3481744"/>
              <a:gd name="connsiteX5" fmla="*/ 133731 w 4067397"/>
              <a:gd name="connsiteY5" fmla="*/ 2806834 h 3481744"/>
              <a:gd name="connsiteX6" fmla="*/ 0 w 4067397"/>
              <a:gd name="connsiteY6" fmla="*/ 2659692 h 34817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67397" h="3481744">
                <a:moveTo>
                  <a:pt x="0" y="0"/>
                </a:moveTo>
                <a:lnTo>
                  <a:pt x="3741230" y="0"/>
                </a:lnTo>
                <a:lnTo>
                  <a:pt x="3789282" y="79096"/>
                </a:lnTo>
                <a:cubicBezTo>
                  <a:pt x="3966649" y="405598"/>
                  <a:pt x="4067397" y="779761"/>
                  <a:pt x="4067397" y="1177456"/>
                </a:cubicBezTo>
                <a:cubicBezTo>
                  <a:pt x="4067397" y="2450079"/>
                  <a:pt x="3035732" y="3481744"/>
                  <a:pt x="1763109" y="3481744"/>
                </a:cubicBezTo>
                <a:cubicBezTo>
                  <a:pt x="1126798" y="3481744"/>
                  <a:pt x="550726" y="3223828"/>
                  <a:pt x="133731" y="2806834"/>
                </a:cubicBezTo>
                <a:lnTo>
                  <a:pt x="0" y="2659692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68CEAA9-EB19-46F9-AFA2-D168C2B83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04500" cy="3318846"/>
          </a:xfrm>
          <a:custGeom>
            <a:avLst/>
            <a:gdLst>
              <a:gd name="connsiteX0" fmla="*/ 0 w 3904500"/>
              <a:gd name="connsiteY0" fmla="*/ 0 h 3318846"/>
              <a:gd name="connsiteX1" fmla="*/ 3550823 w 3904500"/>
              <a:gd name="connsiteY1" fmla="*/ 0 h 3318846"/>
              <a:gd name="connsiteX2" fmla="*/ 3646046 w 3904500"/>
              <a:gd name="connsiteY2" fmla="*/ 156742 h 3318846"/>
              <a:gd name="connsiteX3" fmla="*/ 3904500 w 3904500"/>
              <a:gd name="connsiteY3" fmla="*/ 1177456 h 3318846"/>
              <a:gd name="connsiteX4" fmla="*/ 1763110 w 3904500"/>
              <a:gd name="connsiteY4" fmla="*/ 3318846 h 3318846"/>
              <a:gd name="connsiteX5" fmla="*/ 110709 w 3904500"/>
              <a:gd name="connsiteY5" fmla="*/ 2539579 h 3318846"/>
              <a:gd name="connsiteX6" fmla="*/ 0 w 3904500"/>
              <a:gd name="connsiteY6" fmla="*/ 2391530 h 3318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04500" h="3318846">
                <a:moveTo>
                  <a:pt x="0" y="0"/>
                </a:moveTo>
                <a:lnTo>
                  <a:pt x="3550823" y="0"/>
                </a:lnTo>
                <a:lnTo>
                  <a:pt x="3646046" y="156742"/>
                </a:lnTo>
                <a:cubicBezTo>
                  <a:pt x="3810874" y="460163"/>
                  <a:pt x="3904500" y="807876"/>
                  <a:pt x="3904500" y="1177456"/>
                </a:cubicBezTo>
                <a:cubicBezTo>
                  <a:pt x="3904500" y="2360113"/>
                  <a:pt x="2945767" y="3318846"/>
                  <a:pt x="1763110" y="3318846"/>
                </a:cubicBezTo>
                <a:cubicBezTo>
                  <a:pt x="1097866" y="3318846"/>
                  <a:pt x="503472" y="3015497"/>
                  <a:pt x="110709" y="2539579"/>
                </a:cubicBezTo>
                <a:lnTo>
                  <a:pt x="0" y="239153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Graphic 10" descr="Connections">
            <a:extLst>
              <a:ext uri="{FF2B5EF4-FFF2-40B4-BE49-F238E27FC236}">
                <a16:creationId xmlns:a16="http://schemas.microsoft.com/office/drawing/2014/main" id="{CE99840C-EAED-C749-842F-4C23C3ABD6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9581" y="253467"/>
            <a:ext cx="2285643" cy="2285643"/>
          </a:xfrm>
          <a:prstGeom prst="rect">
            <a:avLst/>
          </a:pr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123AC743-1CAC-4594-8F81-8E5C1E45B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5804" y="452999"/>
            <a:ext cx="1975104" cy="1975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83B7D38-93E6-49F8-8B10-54BCB14D4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00396" y="617591"/>
            <a:ext cx="1645920" cy="164592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Head with gears">
            <a:extLst>
              <a:ext uri="{FF2B5EF4-FFF2-40B4-BE49-F238E27FC236}">
                <a16:creationId xmlns:a16="http://schemas.microsoft.com/office/drawing/2014/main" id="{03CB79B1-C2C9-E84F-92EC-85BFEB35B1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974716" y="891911"/>
            <a:ext cx="1097280" cy="1097280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DF8EA8C-4EAB-49EE-BBAB-78BE910D2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041056"/>
            <a:ext cx="3216344" cy="2816945"/>
          </a:xfrm>
          <a:custGeom>
            <a:avLst/>
            <a:gdLst>
              <a:gd name="connsiteX0" fmla="*/ 1360112 w 3216344"/>
              <a:gd name="connsiteY0" fmla="*/ 0 h 2816945"/>
              <a:gd name="connsiteX1" fmla="*/ 3216344 w 3216344"/>
              <a:gd name="connsiteY1" fmla="*/ 1856232 h 2816945"/>
              <a:gd name="connsiteX2" fmla="*/ 2992307 w 3216344"/>
              <a:gd name="connsiteY2" fmla="*/ 2741023 h 2816945"/>
              <a:gd name="connsiteX3" fmla="*/ 2946183 w 3216344"/>
              <a:gd name="connsiteY3" fmla="*/ 2816945 h 2816945"/>
              <a:gd name="connsiteX4" fmla="*/ 0 w 3216344"/>
              <a:gd name="connsiteY4" fmla="*/ 2816945 h 2816945"/>
              <a:gd name="connsiteX5" fmla="*/ 0 w 3216344"/>
              <a:gd name="connsiteY5" fmla="*/ 596005 h 2816945"/>
              <a:gd name="connsiteX6" fmla="*/ 47558 w 3216344"/>
              <a:gd name="connsiteY6" fmla="*/ 543678 h 2816945"/>
              <a:gd name="connsiteX7" fmla="*/ 1360112 w 3216344"/>
              <a:gd name="connsiteY7" fmla="*/ 0 h 2816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216344" h="2816945">
                <a:moveTo>
                  <a:pt x="1360112" y="0"/>
                </a:moveTo>
                <a:cubicBezTo>
                  <a:pt x="2385281" y="0"/>
                  <a:pt x="3216344" y="831063"/>
                  <a:pt x="3216344" y="1856232"/>
                </a:cubicBezTo>
                <a:cubicBezTo>
                  <a:pt x="3216344" y="2176598"/>
                  <a:pt x="3135186" y="2478007"/>
                  <a:pt x="2992307" y="2741023"/>
                </a:cubicBezTo>
                <a:lnTo>
                  <a:pt x="2946183" y="2816945"/>
                </a:lnTo>
                <a:lnTo>
                  <a:pt x="0" y="2816945"/>
                </a:lnTo>
                <a:lnTo>
                  <a:pt x="0" y="596005"/>
                </a:lnTo>
                <a:lnTo>
                  <a:pt x="47558" y="543678"/>
                </a:lnTo>
                <a:cubicBezTo>
                  <a:pt x="383470" y="207766"/>
                  <a:pt x="847528" y="0"/>
                  <a:pt x="1360112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FCFB4C2-42E8-4EE8-8B04-23A2DA921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7013"/>
            <a:ext cx="3050387" cy="2654675"/>
          </a:xfrm>
          <a:custGeom>
            <a:avLst/>
            <a:gdLst>
              <a:gd name="connsiteX0" fmla="*/ 1360112 w 3050387"/>
              <a:gd name="connsiteY0" fmla="*/ 0 h 2654675"/>
              <a:gd name="connsiteX1" fmla="*/ 3050387 w 3050387"/>
              <a:gd name="connsiteY1" fmla="*/ 1690275 h 2654675"/>
              <a:gd name="connsiteX2" fmla="*/ 2761715 w 3050387"/>
              <a:gd name="connsiteY2" fmla="*/ 2635324 h 2654675"/>
              <a:gd name="connsiteX3" fmla="*/ 2747244 w 3050387"/>
              <a:gd name="connsiteY3" fmla="*/ 2654675 h 2654675"/>
              <a:gd name="connsiteX4" fmla="*/ 0 w 3050387"/>
              <a:gd name="connsiteY4" fmla="*/ 2654675 h 2654675"/>
              <a:gd name="connsiteX5" fmla="*/ 0 w 3050387"/>
              <a:gd name="connsiteY5" fmla="*/ 689742 h 2654675"/>
              <a:gd name="connsiteX6" fmla="*/ 55814 w 3050387"/>
              <a:gd name="connsiteY6" fmla="*/ 615103 h 2654675"/>
              <a:gd name="connsiteX7" fmla="*/ 1360112 w 3050387"/>
              <a:gd name="connsiteY7" fmla="*/ 0 h 2654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050387" h="2654675">
                <a:moveTo>
                  <a:pt x="1360112" y="0"/>
                </a:moveTo>
                <a:cubicBezTo>
                  <a:pt x="2293625" y="0"/>
                  <a:pt x="3050387" y="756762"/>
                  <a:pt x="3050387" y="1690275"/>
                </a:cubicBezTo>
                <a:cubicBezTo>
                  <a:pt x="3050387" y="2040343"/>
                  <a:pt x="2943967" y="2365554"/>
                  <a:pt x="2761715" y="2635324"/>
                </a:cubicBezTo>
                <a:lnTo>
                  <a:pt x="2747244" y="2654675"/>
                </a:lnTo>
                <a:lnTo>
                  <a:pt x="0" y="2654675"/>
                </a:lnTo>
                <a:lnTo>
                  <a:pt x="0" y="689742"/>
                </a:lnTo>
                <a:lnTo>
                  <a:pt x="55814" y="615103"/>
                </a:lnTo>
                <a:cubicBezTo>
                  <a:pt x="365835" y="239445"/>
                  <a:pt x="835011" y="0"/>
                  <a:pt x="1360112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Walk">
            <a:extLst>
              <a:ext uri="{FF2B5EF4-FFF2-40B4-BE49-F238E27FC236}">
                <a16:creationId xmlns:a16="http://schemas.microsoft.com/office/drawing/2014/main" id="{E1471836-CA46-BA4D-BB4C-60F2B820CD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37493" y="4838700"/>
            <a:ext cx="1857335" cy="1857335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9973AF05-1CBD-4B57-BB0F-EAEF9F8FB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0935" y="2871982"/>
            <a:ext cx="2834640" cy="2834640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D3714E15-0DC2-4DED-9F2A-CD13C33A1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45527" y="3036574"/>
            <a:ext cx="2505456" cy="250545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Badge Heart">
            <a:extLst>
              <a:ext uri="{FF2B5EF4-FFF2-40B4-BE49-F238E27FC236}">
                <a16:creationId xmlns:a16="http://schemas.microsoft.com/office/drawing/2014/main" id="{69403A25-2352-4B4A-9777-B366B79FE6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998155" y="3489202"/>
            <a:ext cx="1600200" cy="1600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900DD-C15B-7544-8EE3-CA9AE945C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0346" y="2871982"/>
            <a:ext cx="4542966" cy="3181684"/>
          </a:xfrm>
        </p:spPr>
        <p:txBody>
          <a:bodyPr anchor="t">
            <a:normAutofit/>
          </a:bodyPr>
          <a:lstStyle/>
          <a:p>
            <a:r>
              <a:rPr lang="en-US" dirty="0"/>
              <a:t>Understanding some of the factors impacting the learner’s development beyond the classroom</a:t>
            </a:r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3218346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A7F215-5AA8-4B40-8640-66EF4E26C2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697" r="23298" b="139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A75A5-278E-2B4B-B27F-A73D3A1B3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Thinking Point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691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85D19-4A00-4F4C-BEA3-39F6243BD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3668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dirty="0"/>
              <a:t>Social Development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0D60ECE-8986-45DC-B7FE-EC7699B4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438829" cy="5840278"/>
          </a:xfrm>
          <a:custGeom>
            <a:avLst/>
            <a:gdLst>
              <a:gd name="connsiteX0" fmla="*/ 0 w 5438829"/>
              <a:gd name="connsiteY0" fmla="*/ 0 h 5840278"/>
              <a:gd name="connsiteX1" fmla="*/ 4466700 w 5438829"/>
              <a:gd name="connsiteY1" fmla="*/ 0 h 5840278"/>
              <a:gd name="connsiteX2" fmla="*/ 4652178 w 5438829"/>
              <a:gd name="connsiteY2" fmla="*/ 204077 h 5840278"/>
              <a:gd name="connsiteX3" fmla="*/ 5438829 w 5438829"/>
              <a:gd name="connsiteY3" fmla="*/ 2395363 h 5840278"/>
              <a:gd name="connsiteX4" fmla="*/ 1993914 w 5438829"/>
              <a:gd name="connsiteY4" fmla="*/ 5840278 h 5840278"/>
              <a:gd name="connsiteX5" fmla="*/ 67829 w 5438829"/>
              <a:gd name="connsiteY5" fmla="*/ 5251941 h 5840278"/>
              <a:gd name="connsiteX6" fmla="*/ 0 w 5438829"/>
              <a:gd name="connsiteY6" fmla="*/ 5201220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38829" h="5840278">
                <a:moveTo>
                  <a:pt x="0" y="0"/>
                </a:moveTo>
                <a:lnTo>
                  <a:pt x="4466700" y="0"/>
                </a:lnTo>
                <a:lnTo>
                  <a:pt x="4652178" y="204077"/>
                </a:lnTo>
                <a:cubicBezTo>
                  <a:pt x="5143616" y="799562"/>
                  <a:pt x="5438829" y="1562987"/>
                  <a:pt x="5438829" y="2395363"/>
                </a:cubicBezTo>
                <a:cubicBezTo>
                  <a:pt x="5438829" y="4297937"/>
                  <a:pt x="3896488" y="5840278"/>
                  <a:pt x="1993914" y="5840278"/>
                </a:cubicBezTo>
                <a:cubicBezTo>
                  <a:pt x="1280449" y="5840278"/>
                  <a:pt x="617641" y="5623387"/>
                  <a:pt x="67829" y="5251941"/>
                </a:cubicBezTo>
                <a:lnTo>
                  <a:pt x="0" y="520122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6964194-5878-40D2-8EC0-DDC58387F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69134" cy="5654940"/>
          </a:xfrm>
          <a:custGeom>
            <a:avLst/>
            <a:gdLst>
              <a:gd name="connsiteX0" fmla="*/ 0 w 5269134"/>
              <a:gd name="connsiteY0" fmla="*/ 0 h 5654940"/>
              <a:gd name="connsiteX1" fmla="*/ 4227767 w 5269134"/>
              <a:gd name="connsiteY1" fmla="*/ 0 h 5654940"/>
              <a:gd name="connsiteX2" fmla="*/ 4312042 w 5269134"/>
              <a:gd name="connsiteY2" fmla="*/ 76595 h 5654940"/>
              <a:gd name="connsiteX3" fmla="*/ 5269134 w 5269134"/>
              <a:gd name="connsiteY3" fmla="*/ 2387221 h 5654940"/>
              <a:gd name="connsiteX4" fmla="*/ 2001415 w 5269134"/>
              <a:gd name="connsiteY4" fmla="*/ 5654940 h 5654940"/>
              <a:gd name="connsiteX5" fmla="*/ 198928 w 5269134"/>
              <a:gd name="connsiteY5" fmla="*/ 5113274 h 5654940"/>
              <a:gd name="connsiteX6" fmla="*/ 0 w 5269134"/>
              <a:gd name="connsiteY6" fmla="*/ 4969563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69134" h="5654940">
                <a:moveTo>
                  <a:pt x="0" y="0"/>
                </a:moveTo>
                <a:lnTo>
                  <a:pt x="4227767" y="0"/>
                </a:lnTo>
                <a:lnTo>
                  <a:pt x="4312042" y="76595"/>
                </a:lnTo>
                <a:cubicBezTo>
                  <a:pt x="4903383" y="667936"/>
                  <a:pt x="5269134" y="1484866"/>
                  <a:pt x="5269134" y="2387221"/>
                </a:cubicBezTo>
                <a:cubicBezTo>
                  <a:pt x="5269134" y="4191932"/>
                  <a:pt x="3806126" y="5654940"/>
                  <a:pt x="2001415" y="5654940"/>
                </a:cubicBezTo>
                <a:cubicBezTo>
                  <a:pt x="1335223" y="5654940"/>
                  <a:pt x="715593" y="5455584"/>
                  <a:pt x="198928" y="5113274"/>
                </a:cubicBezTo>
                <a:lnTo>
                  <a:pt x="0" y="496956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BA718A1C-FF2B-4398-9528-465FB00B0A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1733" y="543135"/>
            <a:ext cx="3835488" cy="383548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E5DB9-B14C-C547-BC38-43EAABC95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3667" y="2279018"/>
            <a:ext cx="5314543" cy="3375920"/>
          </a:xfrm>
        </p:spPr>
        <p:txBody>
          <a:bodyPr anchor="t">
            <a:normAutofit lnSpcReduction="10000"/>
          </a:bodyPr>
          <a:lstStyle/>
          <a:p>
            <a:r>
              <a:rPr lang="en-US" dirty="0"/>
              <a:t>Our social development can impact on us in many ways as we develop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Development of social skills begin to develop long before we start to talk</a:t>
            </a:r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8891671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747D5-5648-4940-8628-8B60F254C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D2E772B-0EE2-CB49-9326-F49D8195A9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74644"/>
            <a:ext cx="12003427" cy="5680193"/>
          </a:xfrm>
        </p:spPr>
      </p:pic>
    </p:spTree>
    <p:extLst>
      <p:ext uri="{BB962C8B-B14F-4D97-AF65-F5344CB8AC3E}">
        <p14:creationId xmlns:p14="http://schemas.microsoft.com/office/powerpoint/2010/main" val="3313712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7859C-DE4E-4745-9949-5E3BBD459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BF097D-B2A4-8A42-BCDB-A6BBADAEDE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17938" y="23085"/>
            <a:ext cx="10935862" cy="6834915"/>
          </a:xfrm>
        </p:spPr>
      </p:pic>
    </p:spTree>
    <p:extLst>
      <p:ext uri="{BB962C8B-B14F-4D97-AF65-F5344CB8AC3E}">
        <p14:creationId xmlns:p14="http://schemas.microsoft.com/office/powerpoint/2010/main" val="40096074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DE8D3-C078-0243-A94E-E0DB9CB92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2696320-3DAA-AD40-866F-336FA375E7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94856" y="67312"/>
            <a:ext cx="2602288" cy="6716948"/>
          </a:xfrm>
        </p:spPr>
      </p:pic>
    </p:spTree>
    <p:extLst>
      <p:ext uri="{BB962C8B-B14F-4D97-AF65-F5344CB8AC3E}">
        <p14:creationId xmlns:p14="http://schemas.microsoft.com/office/powerpoint/2010/main" val="4207930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4CDE2-34DE-194D-937E-A3F3E70DD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>
            <a:normAutofit/>
          </a:bodyPr>
          <a:lstStyle/>
          <a:p>
            <a:r>
              <a:rPr lang="en-US" sz="3700" dirty="0"/>
              <a:t>Social Development – Erik Erikson </a:t>
            </a: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55B14-5B08-F846-9C29-8A9972CA3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3288"/>
            <a:ext cx="3603171" cy="3639684"/>
          </a:xfrm>
        </p:spPr>
        <p:txBody>
          <a:bodyPr anchor="ctr">
            <a:normAutofit/>
          </a:bodyPr>
          <a:lstStyle/>
          <a:p>
            <a:endParaRPr lang="en-US" sz="1900" dirty="0">
              <a:solidFill>
                <a:srgbClr val="FFFFFF"/>
              </a:solidFill>
            </a:endParaRPr>
          </a:p>
          <a:p>
            <a:r>
              <a:rPr lang="en-US" sz="1900" dirty="0">
                <a:solidFill>
                  <a:srgbClr val="FFFFFF"/>
                </a:solidFill>
              </a:rPr>
              <a:t>Presented an 8 stage model for psychosocial development</a:t>
            </a:r>
          </a:p>
          <a:p>
            <a:endParaRPr lang="en-US" sz="1900" dirty="0">
              <a:solidFill>
                <a:srgbClr val="FFFFFF"/>
              </a:solidFill>
            </a:endParaRPr>
          </a:p>
          <a:p>
            <a:r>
              <a:rPr lang="en-US" sz="1900" dirty="0">
                <a:solidFill>
                  <a:srgbClr val="FFFFFF"/>
                </a:solidFill>
              </a:rPr>
              <a:t>Each stage has conflicting ideas and must be resolved </a:t>
            </a:r>
          </a:p>
          <a:p>
            <a:endParaRPr lang="en-US" sz="1900" dirty="0">
              <a:solidFill>
                <a:srgbClr val="FFFFFF"/>
              </a:solidFill>
            </a:endParaRPr>
          </a:p>
          <a:p>
            <a:r>
              <a:rPr lang="en-US" sz="1900" dirty="0">
                <a:solidFill>
                  <a:srgbClr val="FFFFFF"/>
                </a:solidFill>
              </a:rPr>
              <a:t>Failure of resolutions lead to feelings of inadequacy and being unable to contribute confidently to society</a:t>
            </a:r>
          </a:p>
        </p:txBody>
      </p:sp>
      <p:pic>
        <p:nvPicPr>
          <p:cNvPr id="1026" name="Picture 2" descr="Erik Erikson's Stages of Psychosocial Development - The Psychology Notes  Headquarters">
            <a:extLst>
              <a:ext uri="{FF2B5EF4-FFF2-40B4-BE49-F238E27FC236}">
                <a16:creationId xmlns:a16="http://schemas.microsoft.com/office/drawing/2014/main" id="{CB660D22-0228-DD44-B1DD-D614085CED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66253" y="1958719"/>
            <a:ext cx="6290549" cy="4859449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355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4CDE2-34DE-194D-937E-A3F3E70DD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>
            <a:normAutofit/>
          </a:bodyPr>
          <a:lstStyle/>
          <a:p>
            <a:r>
              <a:rPr lang="en-US" sz="3700" dirty="0"/>
              <a:t>Activity </a:t>
            </a: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55B14-5B08-F846-9C29-8A9972CA3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3288"/>
            <a:ext cx="3603171" cy="3639684"/>
          </a:xfrm>
        </p:spPr>
        <p:txBody>
          <a:bodyPr anchor="ctr">
            <a:normAutofit/>
          </a:bodyPr>
          <a:lstStyle/>
          <a:p>
            <a:endParaRPr lang="en-US" sz="1900" dirty="0">
              <a:solidFill>
                <a:srgbClr val="FFFFFF"/>
              </a:solidFill>
            </a:endParaRPr>
          </a:p>
          <a:p>
            <a:r>
              <a:rPr lang="en-US" sz="1900" dirty="0">
                <a:solidFill>
                  <a:srgbClr val="FFFFFF"/>
                </a:solidFill>
              </a:rPr>
              <a:t>Choose an stage/ age range  (Primary/ secondary / adulthood)</a:t>
            </a:r>
          </a:p>
          <a:p>
            <a:endParaRPr lang="en-US" sz="1900" dirty="0">
              <a:solidFill>
                <a:srgbClr val="FFFFFF"/>
              </a:solidFill>
            </a:endParaRPr>
          </a:p>
          <a:p>
            <a:r>
              <a:rPr lang="en-US" sz="1900" dirty="0">
                <a:solidFill>
                  <a:srgbClr val="FFFFFF"/>
                </a:solidFill>
              </a:rPr>
              <a:t>Work in pairs to research what the related Psychosocial Crisis is all about.</a:t>
            </a:r>
          </a:p>
          <a:p>
            <a:endParaRPr lang="en-US" sz="1900" dirty="0">
              <a:solidFill>
                <a:srgbClr val="FFFFFF"/>
              </a:solidFill>
            </a:endParaRPr>
          </a:p>
          <a:p>
            <a:r>
              <a:rPr lang="en-US" sz="1900" dirty="0">
                <a:solidFill>
                  <a:srgbClr val="FFFFFF"/>
                </a:solidFill>
              </a:rPr>
              <a:t>SPEED DATING GAME</a:t>
            </a:r>
          </a:p>
        </p:txBody>
      </p:sp>
      <p:pic>
        <p:nvPicPr>
          <p:cNvPr id="1026" name="Picture 2" descr="Erik Erikson's Stages of Psychosocial Development - The Psychology Notes  Headquarters">
            <a:extLst>
              <a:ext uri="{FF2B5EF4-FFF2-40B4-BE49-F238E27FC236}">
                <a16:creationId xmlns:a16="http://schemas.microsoft.com/office/drawing/2014/main" id="{CB660D22-0228-DD44-B1DD-D614085CED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29382" y="365126"/>
            <a:ext cx="8089340" cy="624901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453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1703" y="191069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Who is this?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04335" y="1649651"/>
            <a:ext cx="4525963" cy="4525963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225256">
            <a:off x="7933223" y="808960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6863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>
            <a:extLst>
              <a:ext uri="{FF2B5EF4-FFF2-40B4-BE49-F238E27FC236}">
                <a16:creationId xmlns:a16="http://schemas.microsoft.com/office/drawing/2014/main" id="{0180FE0D-B068-2F48-BDB9-FA67775C5B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"/>
            <a:ext cx="92054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586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0037" y="0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Who is this?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0038" y="1417639"/>
            <a:ext cx="4525963" cy="45259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CCD76F-BFD5-7147-86DE-C688A06019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2549" y="898808"/>
            <a:ext cx="4818206" cy="55636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225256">
            <a:off x="5039282" y="358585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0140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9165B-D8BE-4E46-95F5-0A612469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9A0EF8-EE6F-CA4B-8045-DD55872DA0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0072" y="0"/>
            <a:ext cx="10771856" cy="6960986"/>
          </a:xfrm>
        </p:spPr>
      </p:pic>
    </p:spTree>
    <p:extLst>
      <p:ext uri="{BB962C8B-B14F-4D97-AF65-F5344CB8AC3E}">
        <p14:creationId xmlns:p14="http://schemas.microsoft.com/office/powerpoint/2010/main" val="32546990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E75AB-8D4D-464F-84D2-3A8973CEC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4EEC23-7963-3B44-AE48-E01B44F75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6045" y="0"/>
            <a:ext cx="11361764" cy="6551741"/>
          </a:xfrm>
        </p:spPr>
      </p:pic>
    </p:spTree>
    <p:extLst>
      <p:ext uri="{BB962C8B-B14F-4D97-AF65-F5344CB8AC3E}">
        <p14:creationId xmlns:p14="http://schemas.microsoft.com/office/powerpoint/2010/main" val="2225159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E75AB-8D4D-464F-84D2-3A8973CEC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4EEC23-7963-3B44-AE48-E01B44F75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6045" y="0"/>
            <a:ext cx="11361764" cy="6551741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0F040D-FA89-AF4A-857A-93805C039D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9913" y="4072006"/>
            <a:ext cx="2032000" cy="153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4584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1FEFD-7535-694E-8499-1845ED200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132D03-985A-C543-85F7-DAFCCF6D52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13346" y="274638"/>
            <a:ext cx="9716239" cy="6072650"/>
          </a:xfrm>
        </p:spPr>
      </p:pic>
    </p:spTree>
    <p:extLst>
      <p:ext uri="{BB962C8B-B14F-4D97-AF65-F5344CB8AC3E}">
        <p14:creationId xmlns:p14="http://schemas.microsoft.com/office/powerpoint/2010/main" val="15697403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548F5-556E-F947-A25E-EDC6FDEBB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49057D-B9DF-814B-8EA4-B43909B0FF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05562" y="246986"/>
            <a:ext cx="9760645" cy="6100404"/>
          </a:xfrm>
        </p:spPr>
      </p:pic>
    </p:spTree>
    <p:extLst>
      <p:ext uri="{BB962C8B-B14F-4D97-AF65-F5344CB8AC3E}">
        <p14:creationId xmlns:p14="http://schemas.microsoft.com/office/powerpoint/2010/main" val="38111477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A9343-57C3-3843-B086-BDE3136A3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482710-35EA-0742-B99A-FF0421F167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2330" y="53412"/>
            <a:ext cx="10887341" cy="6804589"/>
          </a:xfrm>
        </p:spPr>
      </p:pic>
    </p:spTree>
    <p:extLst>
      <p:ext uri="{BB962C8B-B14F-4D97-AF65-F5344CB8AC3E}">
        <p14:creationId xmlns:p14="http://schemas.microsoft.com/office/powerpoint/2010/main" val="1984060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E75AB-8D4D-464F-84D2-3A8973CEC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4EEC23-7963-3B44-AE48-E01B44F75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6045" y="0"/>
            <a:ext cx="11361764" cy="6551741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4D59B7E-D0BE-1348-92A4-E623EE5F87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7859064">
            <a:off x="10337800" y="2899190"/>
            <a:ext cx="2032000" cy="153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483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B0753-64C4-B24B-A32B-55FF3DFDB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1BD6D3-7DCE-234A-8319-D5E1317562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5070" y="274639"/>
            <a:ext cx="9801860" cy="6126163"/>
          </a:xfrm>
        </p:spPr>
      </p:pic>
    </p:spTree>
    <p:extLst>
      <p:ext uri="{BB962C8B-B14F-4D97-AF65-F5344CB8AC3E}">
        <p14:creationId xmlns:p14="http://schemas.microsoft.com/office/powerpoint/2010/main" val="26040883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831C1-43A1-2943-8C5F-1BA5B1023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94AD95-0CC2-B14C-B9E1-A893FFD2CD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2698" y="1"/>
            <a:ext cx="9730269" cy="6081419"/>
          </a:xfrm>
        </p:spPr>
      </p:pic>
    </p:spTree>
    <p:extLst>
      <p:ext uri="{BB962C8B-B14F-4D97-AF65-F5344CB8AC3E}">
        <p14:creationId xmlns:p14="http://schemas.microsoft.com/office/powerpoint/2010/main" val="23414136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CB3A2-2A4E-6542-869E-30BED9AE0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FCA856-372E-964C-B0C9-7EC57FA870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2120" y="1"/>
            <a:ext cx="10183803" cy="6364877"/>
          </a:xfrm>
        </p:spPr>
      </p:pic>
    </p:spTree>
    <p:extLst>
      <p:ext uri="{BB962C8B-B14F-4D97-AF65-F5344CB8AC3E}">
        <p14:creationId xmlns:p14="http://schemas.microsoft.com/office/powerpoint/2010/main" val="6713756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E75AB-8D4D-464F-84D2-3A8973CEC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4EEC23-7963-3B44-AE48-E01B44F75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6045" y="0"/>
            <a:ext cx="10069677" cy="580666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374028-81D1-B34A-84C0-6B541FD997C4}"/>
              </a:ext>
            </a:extLst>
          </p:cNvPr>
          <p:cNvSpPr txBox="1"/>
          <p:nvPr/>
        </p:nvSpPr>
        <p:spPr>
          <a:xfrm>
            <a:off x="599661" y="5903893"/>
            <a:ext cx="109926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rial Regular"/>
              </a:rPr>
              <a:t>What are your initial thoughts? Do you agree that children develop in this way?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34D6F8-2151-A640-A2E3-9F7D6FE2A3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404912">
            <a:off x="9771300" y="4781334"/>
            <a:ext cx="1405379" cy="1062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9319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88D03C-9CF8-6248-A9E9-904E344D16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7426" r="9107" b="7030"/>
          <a:stretch/>
        </p:blipFill>
        <p:spPr>
          <a:xfrm>
            <a:off x="1186070" y="1"/>
            <a:ext cx="9851102" cy="6857999"/>
          </a:xfrm>
        </p:spPr>
      </p:pic>
    </p:spTree>
    <p:extLst>
      <p:ext uri="{BB962C8B-B14F-4D97-AF65-F5344CB8AC3E}">
        <p14:creationId xmlns:p14="http://schemas.microsoft.com/office/powerpoint/2010/main" val="28233728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3DE77-CFB3-A44A-8E74-4C6DE8248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Vygotsky and Piaget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5CC7E-79CE-0640-9476-555FE1351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7226569" cy="4419600"/>
          </a:xfrm>
        </p:spPr>
        <p:txBody>
          <a:bodyPr>
            <a:normAutofit/>
          </a:bodyPr>
          <a:lstStyle/>
          <a:p>
            <a:r>
              <a:rPr lang="en-US" sz="2000" dirty="0"/>
              <a:t>Vygotsky's theory of sociocultural development differs from Piaget in a number of ways:</a:t>
            </a:r>
          </a:p>
          <a:p>
            <a:pPr lvl="2"/>
            <a:r>
              <a:rPr lang="en-US" dirty="0">
                <a:solidFill>
                  <a:srgbClr val="00B050"/>
                </a:solidFill>
              </a:rPr>
              <a:t>Much more emphasis on the role of social factors in cognitive development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3F168D-4941-4B28-8F60-3DB7FDB7AD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505" r="353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AB92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85971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C441FF-6F33-5B47-B8CE-4DAF104EF0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r="4058"/>
          <a:stretch/>
        </p:blipFill>
        <p:spPr>
          <a:xfrm>
            <a:off x="0" y="1085126"/>
            <a:ext cx="8772940" cy="5772874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F91438-31D1-A649-8632-098EB50FC4CD}"/>
              </a:ext>
            </a:extLst>
          </p:cNvPr>
          <p:cNvSpPr txBox="1"/>
          <p:nvPr/>
        </p:nvSpPr>
        <p:spPr>
          <a:xfrm>
            <a:off x="8792818" y="2425148"/>
            <a:ext cx="66075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506802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6905285-2F3B-C94D-B4D1-C87B204371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r="5707"/>
          <a:stretch/>
        </p:blipFill>
        <p:spPr>
          <a:xfrm>
            <a:off x="0" y="1243321"/>
            <a:ext cx="8388626" cy="5614679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2D15840-AF9C-E540-864F-2FA33495743F}"/>
              </a:ext>
            </a:extLst>
          </p:cNvPr>
          <p:cNvSpPr txBox="1"/>
          <p:nvPr/>
        </p:nvSpPr>
        <p:spPr>
          <a:xfrm>
            <a:off x="8566606" y="2973442"/>
            <a:ext cx="23465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Who is also in this zone?</a:t>
            </a:r>
          </a:p>
        </p:txBody>
      </p:sp>
    </p:spTree>
    <p:extLst>
      <p:ext uri="{BB962C8B-B14F-4D97-AF65-F5344CB8AC3E}">
        <p14:creationId xmlns:p14="http://schemas.microsoft.com/office/powerpoint/2010/main" val="22423281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132CEE0-68DC-A440-8137-09DD941735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5715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E7B9DD0-87EF-004F-B360-A5CECECAE3DF}"/>
              </a:ext>
            </a:extLst>
          </p:cNvPr>
          <p:cNvSpPr txBox="1"/>
          <p:nvPr/>
        </p:nvSpPr>
        <p:spPr>
          <a:xfrm>
            <a:off x="1140953" y="0"/>
            <a:ext cx="73073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Knowledgeable Other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E7B355C-93F7-3247-AB14-40163FA1973C}"/>
              </a:ext>
            </a:extLst>
          </p:cNvPr>
          <p:cNvSpPr/>
          <p:nvPr/>
        </p:nvSpPr>
        <p:spPr>
          <a:xfrm>
            <a:off x="172278" y="5794512"/>
            <a:ext cx="120197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Vygotsky believed that an individuals development stems from their social interactions within the zone of proximal development (where we see skills developed with support of a more knowledgeable other), whereas Piaget was more focused on the independent construction of knowledge.</a:t>
            </a:r>
          </a:p>
        </p:txBody>
      </p:sp>
    </p:spTree>
    <p:extLst>
      <p:ext uri="{BB962C8B-B14F-4D97-AF65-F5344CB8AC3E}">
        <p14:creationId xmlns:p14="http://schemas.microsoft.com/office/powerpoint/2010/main" val="19512772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132CEE0-68DC-A440-8137-09DD941735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5715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E7B9DD0-87EF-004F-B360-A5CECECAE3DF}"/>
              </a:ext>
            </a:extLst>
          </p:cNvPr>
          <p:cNvSpPr txBox="1"/>
          <p:nvPr/>
        </p:nvSpPr>
        <p:spPr>
          <a:xfrm>
            <a:off x="1140953" y="0"/>
            <a:ext cx="73073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Knowledgeable Other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79BF300-FA93-1247-BE00-A910882B7097}"/>
              </a:ext>
            </a:extLst>
          </p:cNvPr>
          <p:cNvSpPr/>
          <p:nvPr/>
        </p:nvSpPr>
        <p:spPr>
          <a:xfrm>
            <a:off x="9362662" y="1882316"/>
            <a:ext cx="282933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Vygotsky felt that it was </a:t>
            </a:r>
            <a:r>
              <a:rPr lang="en-US" sz="2400" dirty="0">
                <a:solidFill>
                  <a:srgbClr val="FF0000"/>
                </a:solidFill>
              </a:rPr>
              <a:t>the transmission of information from adults</a:t>
            </a:r>
            <a:r>
              <a:rPr lang="en-US" sz="2400" dirty="0"/>
              <a:t> that was to be internalized by the younger generation</a:t>
            </a:r>
          </a:p>
        </p:txBody>
      </p:sp>
    </p:spTree>
    <p:extLst>
      <p:ext uri="{BB962C8B-B14F-4D97-AF65-F5344CB8AC3E}">
        <p14:creationId xmlns:p14="http://schemas.microsoft.com/office/powerpoint/2010/main" val="36569868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3DE77-CFB3-A44A-8E74-4C6DE8248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Vygotsky and Piaget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5CC7E-79CE-0640-9476-555FE1351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7226569" cy="4419600"/>
          </a:xfrm>
        </p:spPr>
        <p:txBody>
          <a:bodyPr>
            <a:normAutofit/>
          </a:bodyPr>
          <a:lstStyle/>
          <a:p>
            <a:r>
              <a:rPr lang="en-US" sz="2000" dirty="0"/>
              <a:t>Vygotsky's theory of sociocultural development differs from Piaget in a number of ways:</a:t>
            </a:r>
          </a:p>
          <a:p>
            <a:pPr lvl="2"/>
            <a:r>
              <a:rPr lang="en-US" dirty="0"/>
              <a:t>Much more emphasis on the role of social factors in cognitive development</a:t>
            </a:r>
          </a:p>
          <a:p>
            <a:pPr lvl="2"/>
            <a:endParaRPr lang="en-US" dirty="0"/>
          </a:p>
          <a:p>
            <a:pPr lvl="2"/>
            <a:r>
              <a:rPr lang="en-US" dirty="0">
                <a:solidFill>
                  <a:srgbClr val="00B050"/>
                </a:solidFill>
              </a:rPr>
              <a:t>Emphasizes differences in development between cultures</a:t>
            </a:r>
          </a:p>
          <a:p>
            <a:pPr marL="914400" lvl="2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3F168D-4941-4B28-8F60-3DB7FDB7AD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505" r="353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AB92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AFEEE690-5A09-EE49-9B49-7F1F76FBAB25}"/>
              </a:ext>
            </a:extLst>
          </p:cNvPr>
          <p:cNvSpPr/>
          <p:nvPr/>
        </p:nvSpPr>
        <p:spPr>
          <a:xfrm>
            <a:off x="4775341" y="4846983"/>
            <a:ext cx="741665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Vygotsky held that unlike Piaget’s fixed model, cognitive development could happen differently in different cultures but was still influenced by social settings</a:t>
            </a:r>
          </a:p>
        </p:txBody>
      </p:sp>
    </p:spTree>
    <p:extLst>
      <p:ext uri="{BB962C8B-B14F-4D97-AF65-F5344CB8AC3E}">
        <p14:creationId xmlns:p14="http://schemas.microsoft.com/office/powerpoint/2010/main" val="23714630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3DE77-CFB3-A44A-8E74-4C6DE8248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Vygotsky and Piaget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5CC7E-79CE-0640-9476-555FE1351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7226569" cy="4419600"/>
          </a:xfrm>
        </p:spPr>
        <p:txBody>
          <a:bodyPr>
            <a:normAutofit/>
          </a:bodyPr>
          <a:lstStyle/>
          <a:p>
            <a:r>
              <a:rPr lang="en-US" sz="2000" dirty="0"/>
              <a:t>Vygotsky's theory of sociocultural development differs from Piaget in a number of ways:</a:t>
            </a:r>
          </a:p>
          <a:p>
            <a:pPr lvl="2"/>
            <a:r>
              <a:rPr lang="en-US" dirty="0"/>
              <a:t>Much more emphasis on the role of social factors in cognitive development</a:t>
            </a:r>
          </a:p>
          <a:p>
            <a:pPr lvl="2"/>
            <a:endParaRPr lang="en-US" dirty="0"/>
          </a:p>
          <a:p>
            <a:pPr lvl="2"/>
            <a:r>
              <a:rPr lang="en-US" dirty="0">
                <a:solidFill>
                  <a:srgbClr val="00B050"/>
                </a:solidFill>
              </a:rPr>
              <a:t>Emphasizes differences in development between cultures</a:t>
            </a:r>
          </a:p>
          <a:p>
            <a:pPr marL="914400" lvl="2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3F168D-4941-4B28-8F60-3DB7FDB7AD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505" r="353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AB92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AFEEE690-5A09-EE49-9B49-7F1F76FBAB25}"/>
              </a:ext>
            </a:extLst>
          </p:cNvPr>
          <p:cNvSpPr/>
          <p:nvPr/>
        </p:nvSpPr>
        <p:spPr>
          <a:xfrm>
            <a:off x="4775341" y="4846983"/>
            <a:ext cx="741665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/>
              <a:t>Vygotsky held that unlike Piaget’s fixed model, cognitive development could happen differently in different cultures but was still influenced by social settings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9D42611-5182-F643-A53F-1ED1F4C2CA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1811897">
            <a:off x="2638658" y="4853187"/>
            <a:ext cx="1591556" cy="120361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5DC6BAC-C4D8-8147-B509-9390E29D9E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19595">
            <a:off x="465607" y="3261753"/>
            <a:ext cx="2772893" cy="2772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960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E0226-ADB8-7340-B478-5490F5554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>
            <a:normAutofit/>
          </a:bodyPr>
          <a:lstStyle/>
          <a:p>
            <a:r>
              <a:rPr lang="en-US" sz="3700" dirty="0"/>
              <a:t>Where do social factors that can impact arise?</a:t>
            </a: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6">
              <a:lumMod val="100000"/>
              <a:lumOff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F9094-43D0-7D42-BD4B-BD82D58A9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3288"/>
            <a:ext cx="3603171" cy="3639684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Dependent on settings</a:t>
            </a:r>
          </a:p>
          <a:p>
            <a:endParaRPr lang="en-US" sz="2000" dirty="0">
              <a:solidFill>
                <a:srgbClr val="FFFFFF"/>
              </a:solidFill>
            </a:endParaRPr>
          </a:p>
          <a:p>
            <a:r>
              <a:rPr lang="en-US" sz="2000" dirty="0">
                <a:solidFill>
                  <a:srgbClr val="FFFFFF"/>
                </a:solidFill>
              </a:rPr>
              <a:t>Can be direct or indirect</a:t>
            </a:r>
          </a:p>
          <a:p>
            <a:endParaRPr lang="en-US" sz="2000" dirty="0">
              <a:solidFill>
                <a:srgbClr val="FFFFFF"/>
              </a:solidFill>
            </a:endParaRPr>
          </a:p>
          <a:p>
            <a:r>
              <a:rPr lang="en-US" sz="2000" dirty="0">
                <a:solidFill>
                  <a:srgbClr val="FFFFFF"/>
                </a:solidFill>
              </a:rPr>
              <a:t>Bronfenbrenner’s Ecological Model </a:t>
            </a:r>
          </a:p>
          <a:p>
            <a:endParaRPr lang="en-US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1026" name="Picture 2" descr="Some thoughts on an ecological perspective of social media research.">
            <a:extLst>
              <a:ext uri="{FF2B5EF4-FFF2-40B4-BE49-F238E27FC236}">
                <a16:creationId xmlns:a16="http://schemas.microsoft.com/office/drawing/2014/main" id="{4F9C08D9-2B11-D64D-A3AB-6193E7C421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31455" y="1552400"/>
            <a:ext cx="5735612" cy="524250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5049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1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A7F215-5AA8-4B40-8640-66EF4E26C2E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6100" b="96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3A75A5-278E-2B4B-B27F-A73D3A1B3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Thinking Point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2524E54-FD8C-F746-A99C-67360C009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How early can our experiences really impact on our social development?</a:t>
            </a:r>
          </a:p>
        </p:txBody>
      </p:sp>
    </p:spTree>
    <p:extLst>
      <p:ext uri="{BB962C8B-B14F-4D97-AF65-F5344CB8AC3E}">
        <p14:creationId xmlns:p14="http://schemas.microsoft.com/office/powerpoint/2010/main" val="8510536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1">
            <a:extLst>
              <a:ext uri="{FF2B5EF4-FFF2-40B4-BE49-F238E27FC236}">
                <a16:creationId xmlns:a16="http://schemas.microsoft.com/office/drawing/2014/main" id="{99899462-FC16-43B0-966B-FCA263450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93775" y="478232"/>
            <a:ext cx="5809306" cy="5918673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E1750A-C0D3-B545-B700-21A2F8E53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446" y="1053711"/>
            <a:ext cx="4933490" cy="1424446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Attachment Theory and Behaviorism </a:t>
            </a:r>
          </a:p>
        </p:txBody>
      </p:sp>
      <p:cxnSp>
        <p:nvCxnSpPr>
          <p:cNvPr id="21" name="Straight Connector 13">
            <a:extLst>
              <a:ext uri="{FF2B5EF4-FFF2-40B4-BE49-F238E27FC236}">
                <a16:creationId xmlns:a16="http://schemas.microsoft.com/office/drawing/2014/main" id="{AAFEA932-2DF1-410C-A00A-7A1E7DBF7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9782" y="2639023"/>
            <a:ext cx="4800600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4DA1D-40FE-7945-A931-4E0251965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7447" y="2799889"/>
            <a:ext cx="4933490" cy="2987543"/>
          </a:xfrm>
        </p:spPr>
        <p:txBody>
          <a:bodyPr anchor="t">
            <a:normAutofit/>
          </a:bodyPr>
          <a:lstStyle/>
          <a:p>
            <a:r>
              <a:rPr lang="en-US" sz="1900" dirty="0">
                <a:solidFill>
                  <a:srgbClr val="FFFFFF"/>
                </a:solidFill>
              </a:rPr>
              <a:t>Freud and Dollard and Miller (1950)</a:t>
            </a:r>
          </a:p>
          <a:p>
            <a:endParaRPr lang="en-US" sz="1900" dirty="0">
              <a:solidFill>
                <a:srgbClr val="FFFFFF"/>
              </a:solidFill>
            </a:endParaRPr>
          </a:p>
          <a:p>
            <a:r>
              <a:rPr lang="en-US" sz="1900" dirty="0">
                <a:solidFill>
                  <a:srgbClr val="FFFFFF"/>
                </a:solidFill>
              </a:rPr>
              <a:t>Cupboard Love</a:t>
            </a:r>
          </a:p>
          <a:p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1900" dirty="0">
                <a:solidFill>
                  <a:srgbClr val="FFFFFF"/>
                </a:solidFill>
              </a:rPr>
              <a:t>Need food -&gt; someone provides = we like them!</a:t>
            </a: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r>
              <a:rPr lang="en-US" sz="1900" dirty="0">
                <a:solidFill>
                  <a:srgbClr val="FFFFFF"/>
                </a:solidFill>
              </a:rPr>
              <a:t>Multiple studies with animals have demonstrated this is not the case</a:t>
            </a:r>
          </a:p>
        </p:txBody>
      </p:sp>
      <p:pic>
        <p:nvPicPr>
          <p:cNvPr id="5" name="Graphic 4" descr="Doughnut">
            <a:extLst>
              <a:ext uri="{FF2B5EF4-FFF2-40B4-BE49-F238E27FC236}">
                <a16:creationId xmlns:a16="http://schemas.microsoft.com/office/drawing/2014/main" id="{22038CF7-1604-C842-970B-B884F66E40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77506" y="347472"/>
            <a:ext cx="2971800" cy="2971800"/>
          </a:xfrm>
          <a:prstGeom prst="rect">
            <a:avLst/>
          </a:prstGeom>
        </p:spPr>
      </p:pic>
      <p:pic>
        <p:nvPicPr>
          <p:cNvPr id="7" name="Graphic 6" descr="In love face with solid fill">
            <a:extLst>
              <a:ext uri="{FF2B5EF4-FFF2-40B4-BE49-F238E27FC236}">
                <a16:creationId xmlns:a16="http://schemas.microsoft.com/office/drawing/2014/main" id="{6E0A0EE4-1D87-284D-8069-92EDC16C7A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77505" y="3566160"/>
            <a:ext cx="29718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3500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4B983-0542-2F4E-866A-A4DF37CCB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US" sz="2800" dirty="0"/>
              <a:t>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72533-FDA2-7E4E-B64F-8D4DBFB90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3"/>
            <a:ext cx="3363974" cy="3415623"/>
          </a:xfrm>
        </p:spPr>
        <p:txBody>
          <a:bodyPr>
            <a:normAutofit/>
          </a:bodyPr>
          <a:lstStyle/>
          <a:p>
            <a:r>
              <a:rPr lang="en-US" sz="2000" dirty="0"/>
              <a:t>We are born ready to connect</a:t>
            </a:r>
          </a:p>
          <a:p>
            <a:endParaRPr lang="en-US" sz="2000" dirty="0"/>
          </a:p>
          <a:p>
            <a:r>
              <a:rPr lang="en-US" sz="2000" dirty="0"/>
              <a:t>Our first attachment sets the stage for all others</a:t>
            </a:r>
          </a:p>
          <a:p>
            <a:endParaRPr lang="en-US" sz="2000" dirty="0"/>
          </a:p>
          <a:p>
            <a:r>
              <a:rPr lang="en-US" sz="2000" dirty="0"/>
              <a:t>Any separation or deprivation has a long-term negative impact on development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8383F3-C7AB-204B-9C3D-EE56A69F84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685" y="1371600"/>
            <a:ext cx="7268291" cy="418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1762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23AE5C-BD0C-9543-AB9C-AF79A68F1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4" y="298903"/>
            <a:ext cx="11065920" cy="1597228"/>
          </a:xfrm>
        </p:spPr>
        <p:txBody>
          <a:bodyPr>
            <a:normAutofit/>
          </a:bodyPr>
          <a:lstStyle/>
          <a:p>
            <a:r>
              <a:rPr lang="en-US" sz="5100" dirty="0"/>
              <a:t>Issues to consider with Bowlby’s Claims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F0CD0-4C49-234F-A398-F1A373C8D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" y="1650035"/>
            <a:ext cx="10728591" cy="2728198"/>
          </a:xfrm>
        </p:spPr>
        <p:txBody>
          <a:bodyPr anchor="t">
            <a:no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Bowlby presupposes a maternal primary attachment </a:t>
            </a:r>
            <a:r>
              <a:rPr lang="en-US" sz="2400" dirty="0"/>
              <a:t>- Mothers are only the exclusive </a:t>
            </a:r>
            <a:r>
              <a:rPr lang="en-US" sz="2400" dirty="0" err="1"/>
              <a:t>carers</a:t>
            </a:r>
            <a:r>
              <a:rPr lang="en-US" sz="2400" dirty="0"/>
              <a:t> to children in a small number of societies </a:t>
            </a:r>
            <a:r>
              <a:rPr lang="en-GB" sz="2400" dirty="0"/>
              <a:t>(</a:t>
            </a:r>
            <a:r>
              <a:rPr lang="en-GB" sz="2400" dirty="0" err="1"/>
              <a:t>Weisner</a:t>
            </a:r>
            <a:r>
              <a:rPr lang="en-GB" sz="2400" dirty="0"/>
              <a:t>, &amp; Gallimore, 1977).</a:t>
            </a:r>
            <a:endParaRPr lang="en-US" sz="2400" dirty="0"/>
          </a:p>
          <a:p>
            <a:r>
              <a:rPr lang="en-US" sz="2400" dirty="0">
                <a:solidFill>
                  <a:srgbClr val="FF0000"/>
                </a:solidFill>
              </a:rPr>
              <a:t>Not common for exclusive care</a:t>
            </a:r>
          </a:p>
          <a:p>
            <a:r>
              <a:rPr lang="en-US" sz="2400" dirty="0">
                <a:solidFill>
                  <a:srgbClr val="FF0000"/>
                </a:solidFill>
              </a:rPr>
              <a:t>Groups and networks of support </a:t>
            </a:r>
            <a:r>
              <a:rPr lang="en-US" sz="2400" dirty="0"/>
              <a:t>- In some instances there is an argument that a network of adults can provide an adequate care systems that may have advantages.</a:t>
            </a:r>
          </a:p>
          <a:p>
            <a:pPr marL="0" indent="0">
              <a:buNone/>
            </a:pPr>
            <a:r>
              <a:rPr lang="en-US" sz="2400" dirty="0"/>
              <a:t> (</a:t>
            </a:r>
            <a:r>
              <a:rPr lang="en-GB" sz="2400" dirty="0"/>
              <a:t>Van </a:t>
            </a:r>
            <a:r>
              <a:rPr lang="en-GB" sz="2400" dirty="0" err="1"/>
              <a:t>Ijzendoorn</a:t>
            </a:r>
            <a:r>
              <a:rPr lang="en-GB" sz="2400" dirty="0"/>
              <a:t>, &amp; </a:t>
            </a:r>
            <a:r>
              <a:rPr lang="en-GB" sz="2400" dirty="0" err="1"/>
              <a:t>Tavecchio</a:t>
            </a:r>
            <a:r>
              <a:rPr lang="en-GB" sz="2400" dirty="0"/>
              <a:t> (1987) </a:t>
            </a:r>
            <a:endParaRPr lang="en-US" sz="2400" dirty="0"/>
          </a:p>
          <a:p>
            <a:r>
              <a:rPr lang="en-US" sz="2400" dirty="0">
                <a:solidFill>
                  <a:srgbClr val="FF0000"/>
                </a:solidFill>
              </a:rPr>
              <a:t>Happiness more important than providing </a:t>
            </a:r>
            <a:r>
              <a:rPr lang="en-US" sz="2400" dirty="0"/>
              <a:t>- There is evidence that a happy working mother/ </a:t>
            </a:r>
            <a:r>
              <a:rPr lang="en-US" sz="2400" dirty="0" err="1"/>
              <a:t>carer</a:t>
            </a:r>
            <a:r>
              <a:rPr lang="en-US" sz="2400" dirty="0"/>
              <a:t> can provide better development opportunities than a mother/ </a:t>
            </a:r>
            <a:r>
              <a:rPr lang="en-US" sz="2400" dirty="0" err="1"/>
              <a:t>carer</a:t>
            </a:r>
            <a:r>
              <a:rPr lang="en-US" sz="2400" dirty="0"/>
              <a:t> at home who is unhappy </a:t>
            </a:r>
            <a:r>
              <a:rPr lang="en-GB" sz="2400" dirty="0"/>
              <a:t>(Schaffer, 1990)</a:t>
            </a: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684815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D21050B-D85A-4CC6-94EC-450D24F19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4720EDA-E218-43A9-8817-08F09F4DB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87C4F29-0DC4-4901-A2FD-7C88889E6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5F81162-7738-4BC8-BA5D-ADEFD7F2D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083" y="-1044"/>
            <a:ext cx="6432966" cy="6859043"/>
          </a:xfrm>
          <a:prstGeom prst="rect">
            <a:avLst/>
          </a:prstGeom>
          <a:solidFill>
            <a:schemeClr val="bg1"/>
          </a:solidFill>
          <a:ln w="1206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34E7C-AFB0-6744-9FD8-74AB26C9A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4144" y="173775"/>
            <a:ext cx="5448255" cy="2228759"/>
          </a:xfrm>
        </p:spPr>
        <p:txBody>
          <a:bodyPr anchor="b">
            <a:normAutofit/>
          </a:bodyPr>
          <a:lstStyle/>
          <a:p>
            <a:r>
              <a:rPr lang="en-US" sz="4800" dirty="0"/>
              <a:t>Malnutrition and Physical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DB2B3-F367-6541-A88D-D458C0350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120" y="2460037"/>
            <a:ext cx="5954689" cy="3341075"/>
          </a:xfrm>
        </p:spPr>
        <p:txBody>
          <a:bodyPr anchor="t">
            <a:normAutofit/>
          </a:bodyPr>
          <a:lstStyle/>
          <a:p>
            <a:r>
              <a:rPr lang="en-US" sz="2000" dirty="0"/>
              <a:t>Malnutrition, particularly during the first two years of a child's life causes developmental issues that are irreversible</a:t>
            </a:r>
          </a:p>
          <a:p>
            <a:endParaRPr lang="en-US" sz="2000" dirty="0"/>
          </a:p>
          <a:p>
            <a:r>
              <a:rPr lang="en-US" sz="2000" dirty="0"/>
              <a:t>Is this an issue in the UK?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GB" sz="2000" i="1" dirty="0"/>
              <a:t>“the number of children admitted to hospital with malnutrition was almost 2,500 in the first six months of 2020”</a:t>
            </a:r>
            <a:endParaRPr lang="en-US" sz="2000" i="1" dirty="0"/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CAC5B76-D2D6-0C43-8855-024308794F45}"/>
              </a:ext>
            </a:extLst>
          </p:cNvPr>
          <p:cNvSpPr/>
          <p:nvPr/>
        </p:nvSpPr>
        <p:spPr>
          <a:xfrm>
            <a:off x="1020083" y="5975612"/>
            <a:ext cx="643296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GB" sz="1000" dirty="0"/>
              <a:t>The Guardian (12th July 2020) ‘Cases of child malnutrition in England double in last six months’. Available at: </a:t>
            </a:r>
            <a:r>
              <a:rPr lang="en-GB" sz="1000" dirty="0">
                <a:hlinkClick r:id="rId4"/>
              </a:rPr>
              <a:t>https://www.theguardian.com/society/2020/jul/12/cases-of-child-malnutrition-double-in-last-six-months</a:t>
            </a:r>
            <a:r>
              <a:rPr lang="en-GB" sz="1000" dirty="0"/>
              <a:t> Last accessed: 13th July 2020</a:t>
            </a:r>
            <a:endParaRPr lang="en-US" sz="1000" dirty="0"/>
          </a:p>
          <a:p>
            <a:r>
              <a:rPr lang="en-US" sz="1000" dirty="0"/>
              <a:t>https://</a:t>
            </a:r>
            <a:r>
              <a:rPr lang="en-US" sz="1000" dirty="0" err="1"/>
              <a:t>www.bapen.org.uk</a:t>
            </a:r>
            <a:r>
              <a:rPr lang="en-US" sz="1000" dirty="0"/>
              <a:t>/</a:t>
            </a:r>
            <a:r>
              <a:rPr lang="en-US" sz="1000" dirty="0" err="1"/>
              <a:t>bapen</a:t>
            </a:r>
            <a:r>
              <a:rPr lang="en-US" sz="1000" dirty="0"/>
              <a:t>-statements/child-malnutrition-in-</a:t>
            </a:r>
            <a:r>
              <a:rPr lang="en-US" sz="1000" dirty="0" err="1"/>
              <a:t>england</a:t>
            </a:r>
            <a:r>
              <a:rPr lang="en-US" sz="1000" dirty="0"/>
              <a:t>-doubles</a:t>
            </a:r>
          </a:p>
        </p:txBody>
      </p:sp>
    </p:spTree>
    <p:extLst>
      <p:ext uri="{BB962C8B-B14F-4D97-AF65-F5344CB8AC3E}">
        <p14:creationId xmlns:p14="http://schemas.microsoft.com/office/powerpoint/2010/main" val="12509442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6EBF0C-B62B-4C44-9484-D8753E4E7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Our role as educator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alth">
            <a:extLst>
              <a:ext uri="{FF2B5EF4-FFF2-40B4-BE49-F238E27FC236}">
                <a16:creationId xmlns:a16="http://schemas.microsoft.com/office/drawing/2014/main" id="{D77873CF-252F-4E4B-892F-DF2B0A7203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DDF02-5DFF-2C4C-A5EA-10E7065674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087218"/>
            <a:ext cx="5657478" cy="3973754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000000"/>
                </a:solidFill>
              </a:rPr>
              <a:t>What can we do?</a:t>
            </a:r>
          </a:p>
          <a:p>
            <a:endParaRPr lang="en-US" sz="2000" dirty="0">
              <a:solidFill>
                <a:srgbClr val="000000"/>
              </a:solidFill>
            </a:endParaRPr>
          </a:p>
          <a:p>
            <a:r>
              <a:rPr lang="en-US" sz="2000" dirty="0">
                <a:solidFill>
                  <a:srgbClr val="000000"/>
                </a:solidFill>
              </a:rPr>
              <a:t>Understand the impact of Social, Emotional and physical Development on our Leaners</a:t>
            </a:r>
          </a:p>
          <a:p>
            <a:endParaRPr lang="en-US" sz="2000" dirty="0">
              <a:solidFill>
                <a:srgbClr val="000000"/>
              </a:solidFill>
            </a:endParaRPr>
          </a:p>
          <a:p>
            <a:r>
              <a:rPr lang="en-US" sz="2000" dirty="0">
                <a:solidFill>
                  <a:srgbClr val="000000"/>
                </a:solidFill>
              </a:rPr>
              <a:t>Explore methods that can be used to help alleviate any issues</a:t>
            </a:r>
          </a:p>
        </p:txBody>
      </p:sp>
    </p:spTree>
    <p:extLst>
      <p:ext uri="{BB962C8B-B14F-4D97-AF65-F5344CB8AC3E}">
        <p14:creationId xmlns:p14="http://schemas.microsoft.com/office/powerpoint/2010/main" val="353617510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3657600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637125"/>
            <a:ext cx="3163448" cy="5256371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4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Support strategies</a:t>
            </a: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(Wellbeing Classroom Project - Whittington </a:t>
            </a:r>
            <a:r>
              <a:rPr lang="en-US" sz="34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et al. </a:t>
            </a: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2015)</a:t>
            </a: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F0F3169A-2FFF-4C8D-BBBF-93BE397BCE9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020935642"/>
              </p:ext>
            </p:extLst>
          </p:nvPr>
        </p:nvGraphicFramePr>
        <p:xfrm>
          <a:off x="4515633" y="303591"/>
          <a:ext cx="7240043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4381761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C80C1-DF81-E246-A7A7-C1FEFAF5C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EEF SEL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E8DEB-049B-BF4A-82EA-5FFF3AB88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2000" dirty="0"/>
              <a:t>A guide showing how to incorporate social and Emotional learning as part of:</a:t>
            </a:r>
          </a:p>
          <a:p>
            <a:pPr lvl="1"/>
            <a:r>
              <a:rPr lang="en-US" sz="2000" dirty="0"/>
              <a:t>Teaching</a:t>
            </a:r>
          </a:p>
          <a:p>
            <a:pPr lvl="1"/>
            <a:r>
              <a:rPr lang="en-US" sz="2000" dirty="0"/>
              <a:t>Curriculum</a:t>
            </a:r>
          </a:p>
          <a:p>
            <a:pPr lvl="1"/>
            <a:r>
              <a:rPr lang="en-US" sz="2000" dirty="0"/>
              <a:t>Whole-school approach</a:t>
            </a:r>
          </a:p>
          <a:p>
            <a:pPr lvl="1"/>
            <a:endParaRPr lang="en-US" sz="2000" dirty="0"/>
          </a:p>
          <a:p>
            <a:pPr lvl="1"/>
            <a:r>
              <a:rPr lang="en-US" sz="2000" dirty="0">
                <a:hlinkClick r:id="rId3"/>
              </a:rPr>
              <a:t>https://educationendowmentfoundation.org.uk/education-evidence/teaching-learning-toolkit/social-and-emotional-learning</a:t>
            </a:r>
            <a:endParaRPr lang="en-US" sz="2000" dirty="0"/>
          </a:p>
          <a:p>
            <a:pPr lvl="1"/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F13175-FD48-401B-B65E-D50A9AEA139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505" r="353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AB92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108413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BDA5F1-7F63-2348-B333-A555F79621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530309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585D23DD-A274-624D-A698-A5023CEAA7E2}"/>
              </a:ext>
            </a:extLst>
          </p:cNvPr>
          <p:cNvSpPr/>
          <p:nvPr/>
        </p:nvSpPr>
        <p:spPr>
          <a:xfrm>
            <a:off x="1676399" y="5704126"/>
            <a:ext cx="88392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/>
            <a:r>
              <a:rPr lang="en-US" sz="2000" dirty="0">
                <a:hlinkClick r:id="rId3"/>
              </a:rPr>
              <a:t>https://educationendowmentfoundation.org.uk/education-evidence/teaching-learning-toolkit/social-and-emotional-learning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213176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C2D82-D4FA-4A37-BB01-1E7B21E4F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5199" y="634058"/>
            <a:ext cx="1128382" cy="847206"/>
            <a:chOff x="5307830" y="325570"/>
            <a:chExt cx="1128382" cy="847206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C94E7FEF-0CE9-4AC2-94BB-02230C6DC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EB546CC0-C1BC-48D2-8DA9-4B6028316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AB6AE1-E593-4840-9163-B4E01117E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9" y="1371190"/>
            <a:ext cx="4787331" cy="1574333"/>
          </a:xfrm>
        </p:spPr>
        <p:txBody>
          <a:bodyPr anchor="b">
            <a:normAutofit/>
          </a:bodyPr>
          <a:lstStyle/>
          <a:p>
            <a:r>
              <a:rPr lang="en-US" sz="3700"/>
              <a:t>The introduction of technology - Discussion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DF32B5C-56CA-41B2-B98F-3B7181734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90946" y="450563"/>
            <a:ext cx="1366757" cy="1232062"/>
          </a:xfrm>
          <a:custGeom>
            <a:avLst/>
            <a:gdLst>
              <a:gd name="connsiteX0" fmla="*/ 389939 w 1366757"/>
              <a:gd name="connsiteY0" fmla="*/ 0 h 1232062"/>
              <a:gd name="connsiteX1" fmla="*/ 978131 w 1366757"/>
              <a:gd name="connsiteY1" fmla="*/ 0 h 1232062"/>
              <a:gd name="connsiteX2" fmla="*/ 1062158 w 1366757"/>
              <a:gd name="connsiteY2" fmla="*/ 48072 h 1232062"/>
              <a:gd name="connsiteX3" fmla="*/ 1356254 w 1366757"/>
              <a:gd name="connsiteY3" fmla="*/ 566179 h 1232062"/>
              <a:gd name="connsiteX4" fmla="*/ 1356254 w 1366757"/>
              <a:gd name="connsiteY4" fmla="*/ 665884 h 1232062"/>
              <a:gd name="connsiteX5" fmla="*/ 1062158 w 1366757"/>
              <a:gd name="connsiteY5" fmla="*/ 1183990 h 1232062"/>
              <a:gd name="connsiteX6" fmla="*/ 978131 w 1366757"/>
              <a:gd name="connsiteY6" fmla="*/ 1232062 h 1232062"/>
              <a:gd name="connsiteX7" fmla="*/ 389939 w 1366757"/>
              <a:gd name="connsiteY7" fmla="*/ 1232062 h 1232062"/>
              <a:gd name="connsiteX8" fmla="*/ 305913 w 1366757"/>
              <a:gd name="connsiteY8" fmla="*/ 1183990 h 1232062"/>
              <a:gd name="connsiteX9" fmla="*/ 11817 w 1366757"/>
              <a:gd name="connsiteY9" fmla="*/ 665884 h 1232062"/>
              <a:gd name="connsiteX10" fmla="*/ 11817 w 1366757"/>
              <a:gd name="connsiteY10" fmla="*/ 566179 h 1232062"/>
              <a:gd name="connsiteX11" fmla="*/ 305913 w 1366757"/>
              <a:gd name="connsiteY11" fmla="*/ 48072 h 1232062"/>
              <a:gd name="connsiteX12" fmla="*/ 389939 w 1366757"/>
              <a:gd name="connsiteY12" fmla="*/ 0 h 1232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366757" h="1232062">
                <a:moveTo>
                  <a:pt x="389939" y="0"/>
                </a:moveTo>
                <a:cubicBezTo>
                  <a:pt x="978131" y="0"/>
                  <a:pt x="978131" y="0"/>
                  <a:pt x="978131" y="0"/>
                </a:cubicBezTo>
                <a:cubicBezTo>
                  <a:pt x="1007891" y="0"/>
                  <a:pt x="1046404" y="21366"/>
                  <a:pt x="1062158" y="48072"/>
                </a:cubicBezTo>
                <a:cubicBezTo>
                  <a:pt x="1356254" y="566179"/>
                  <a:pt x="1356254" y="566179"/>
                  <a:pt x="1356254" y="566179"/>
                </a:cubicBezTo>
                <a:cubicBezTo>
                  <a:pt x="1370259" y="594666"/>
                  <a:pt x="1370259" y="637396"/>
                  <a:pt x="1356254" y="665884"/>
                </a:cubicBezTo>
                <a:cubicBezTo>
                  <a:pt x="1062158" y="1183990"/>
                  <a:pt x="1062158" y="1183990"/>
                  <a:pt x="1062158" y="1183990"/>
                </a:cubicBezTo>
                <a:cubicBezTo>
                  <a:pt x="1046404" y="1210698"/>
                  <a:pt x="1007891" y="1232062"/>
                  <a:pt x="978131" y="1232062"/>
                </a:cubicBezTo>
                <a:lnTo>
                  <a:pt x="389939" y="1232062"/>
                </a:lnTo>
                <a:cubicBezTo>
                  <a:pt x="358429" y="1232062"/>
                  <a:pt x="319917" y="1210698"/>
                  <a:pt x="305913" y="1183990"/>
                </a:cubicBezTo>
                <a:cubicBezTo>
                  <a:pt x="11817" y="665884"/>
                  <a:pt x="11817" y="665884"/>
                  <a:pt x="11817" y="665884"/>
                </a:cubicBezTo>
                <a:cubicBezTo>
                  <a:pt x="-3939" y="637396"/>
                  <a:pt x="-3939" y="594666"/>
                  <a:pt x="11817" y="566179"/>
                </a:cubicBezTo>
                <a:cubicBezTo>
                  <a:pt x="305913" y="48072"/>
                  <a:pt x="305913" y="48072"/>
                  <a:pt x="305913" y="48072"/>
                </a:cubicBezTo>
                <a:cubicBezTo>
                  <a:pt x="319917" y="21366"/>
                  <a:pt x="358429" y="0"/>
                  <a:pt x="389939" y="0"/>
                </a:cubicBezTo>
                <a:close/>
              </a:path>
            </a:pathLst>
          </a:custGeom>
          <a:solidFill>
            <a:schemeClr val="bg1"/>
          </a:solidFill>
          <a:ln w="50800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12" name="Graphic 11" descr="Internet">
            <a:extLst>
              <a:ext uri="{FF2B5EF4-FFF2-40B4-BE49-F238E27FC236}">
                <a16:creationId xmlns:a16="http://schemas.microsoft.com/office/drawing/2014/main" id="{1D30AF9C-B2C0-AC40-BEE4-18A9F4DEBF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05758" y="698028"/>
            <a:ext cx="737132" cy="737132"/>
          </a:xfrm>
          <a:prstGeom prst="rect">
            <a:avLst/>
          </a:prstGeom>
        </p:spPr>
      </p:pic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D13042C5-FBFD-461A-A131-5C448FAF3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30791" y="1799112"/>
            <a:ext cx="4808198" cy="4261906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ln w="50800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0" name="Graphic 9" descr="Game controller">
            <a:extLst>
              <a:ext uri="{FF2B5EF4-FFF2-40B4-BE49-F238E27FC236}">
                <a16:creationId xmlns:a16="http://schemas.microsoft.com/office/drawing/2014/main" id="{EFFA428D-C69A-3F42-885B-5FA426A30A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113478" y="2708512"/>
            <a:ext cx="2442825" cy="2442825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3339482-2518-48ED-BB8A-78BA44D80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2560" y="1208098"/>
            <a:ext cx="2426310" cy="2187196"/>
          </a:xfrm>
          <a:custGeom>
            <a:avLst/>
            <a:gdLst>
              <a:gd name="connsiteX0" fmla="*/ 638327 w 2237370"/>
              <a:gd name="connsiteY0" fmla="*/ 0 h 2016876"/>
              <a:gd name="connsiteX1" fmla="*/ 1601193 w 2237370"/>
              <a:gd name="connsiteY1" fmla="*/ 0 h 2016876"/>
              <a:gd name="connsiteX2" fmla="*/ 1738744 w 2237370"/>
              <a:gd name="connsiteY2" fmla="*/ 78694 h 2016876"/>
              <a:gd name="connsiteX3" fmla="*/ 2220176 w 2237370"/>
              <a:gd name="connsiteY3" fmla="*/ 926830 h 2016876"/>
              <a:gd name="connsiteX4" fmla="*/ 2220176 w 2237370"/>
              <a:gd name="connsiteY4" fmla="*/ 1090047 h 2016876"/>
              <a:gd name="connsiteX5" fmla="*/ 1738744 w 2237370"/>
              <a:gd name="connsiteY5" fmla="*/ 1938183 h 2016876"/>
              <a:gd name="connsiteX6" fmla="*/ 1601193 w 2237370"/>
              <a:gd name="connsiteY6" fmla="*/ 2016876 h 2016876"/>
              <a:gd name="connsiteX7" fmla="*/ 638327 w 2237370"/>
              <a:gd name="connsiteY7" fmla="*/ 2016876 h 2016876"/>
              <a:gd name="connsiteX8" fmla="*/ 500776 w 2237370"/>
              <a:gd name="connsiteY8" fmla="*/ 1938183 h 2016876"/>
              <a:gd name="connsiteX9" fmla="*/ 19344 w 2237370"/>
              <a:gd name="connsiteY9" fmla="*/ 1090047 h 2016876"/>
              <a:gd name="connsiteX10" fmla="*/ 19344 w 2237370"/>
              <a:gd name="connsiteY10" fmla="*/ 926830 h 2016876"/>
              <a:gd name="connsiteX11" fmla="*/ 500776 w 2237370"/>
              <a:gd name="connsiteY11" fmla="*/ 78694 h 2016876"/>
              <a:gd name="connsiteX12" fmla="*/ 638327 w 2237370"/>
              <a:gd name="connsiteY12" fmla="*/ 0 h 201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7370" h="2016876">
                <a:moveTo>
                  <a:pt x="638327" y="0"/>
                </a:moveTo>
                <a:cubicBezTo>
                  <a:pt x="1601193" y="0"/>
                  <a:pt x="1601193" y="0"/>
                  <a:pt x="1601193" y="0"/>
                </a:cubicBezTo>
                <a:cubicBezTo>
                  <a:pt x="1649909" y="0"/>
                  <a:pt x="1712954" y="34975"/>
                  <a:pt x="1738744" y="78694"/>
                </a:cubicBezTo>
                <a:cubicBezTo>
                  <a:pt x="2220176" y="926830"/>
                  <a:pt x="2220176" y="926830"/>
                  <a:pt x="2220176" y="926830"/>
                </a:cubicBezTo>
                <a:cubicBezTo>
                  <a:pt x="2243102" y="973464"/>
                  <a:pt x="2243102" y="1043413"/>
                  <a:pt x="2220176" y="1090047"/>
                </a:cubicBezTo>
                <a:cubicBezTo>
                  <a:pt x="1738744" y="1938183"/>
                  <a:pt x="1738744" y="1938183"/>
                  <a:pt x="1738744" y="1938183"/>
                </a:cubicBezTo>
                <a:cubicBezTo>
                  <a:pt x="1712954" y="1981902"/>
                  <a:pt x="1649909" y="2016876"/>
                  <a:pt x="1601193" y="2016876"/>
                </a:cubicBezTo>
                <a:lnTo>
                  <a:pt x="638327" y="2016876"/>
                </a:lnTo>
                <a:cubicBezTo>
                  <a:pt x="586746" y="2016876"/>
                  <a:pt x="523702" y="1981902"/>
                  <a:pt x="500776" y="1938183"/>
                </a:cubicBezTo>
                <a:cubicBezTo>
                  <a:pt x="19344" y="1090047"/>
                  <a:pt x="19344" y="1090047"/>
                  <a:pt x="19344" y="1090047"/>
                </a:cubicBezTo>
                <a:cubicBezTo>
                  <a:pt x="-6448" y="1043413"/>
                  <a:pt x="-6448" y="973464"/>
                  <a:pt x="19344" y="926830"/>
                </a:cubicBezTo>
                <a:cubicBezTo>
                  <a:pt x="500776" y="78694"/>
                  <a:pt x="500776" y="78694"/>
                  <a:pt x="500776" y="78694"/>
                </a:cubicBezTo>
                <a:cubicBezTo>
                  <a:pt x="523702" y="34975"/>
                  <a:pt x="586746" y="0"/>
                  <a:pt x="638327" y="0"/>
                </a:cubicBezTo>
                <a:close/>
              </a:path>
            </a:pathLst>
          </a:custGeom>
          <a:solidFill>
            <a:schemeClr val="bg1"/>
          </a:solidFill>
          <a:ln w="50800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8" name="Graphic 7" descr="Online Network">
            <a:extLst>
              <a:ext uri="{FF2B5EF4-FFF2-40B4-BE49-F238E27FC236}">
                <a16:creationId xmlns:a16="http://schemas.microsoft.com/office/drawing/2014/main" id="{14679FE8-118F-764D-99A3-8F4378F612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881161" y="1637142"/>
            <a:ext cx="1329108" cy="1329108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F552DCD-16F5-5349-8EC2-A4E10831E4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3084625"/>
            <a:ext cx="4463975" cy="2927369"/>
          </a:xfrm>
        </p:spPr>
        <p:txBody>
          <a:bodyPr>
            <a:normAutofit/>
          </a:bodyPr>
          <a:lstStyle/>
          <a:p>
            <a:pPr marL="76200" indent="0">
              <a:buNone/>
            </a:pPr>
            <a:r>
              <a:rPr lang="en-US" sz="2000"/>
              <a:t>“</a:t>
            </a:r>
            <a:r>
              <a:rPr lang="en-GB" sz="2000"/>
              <a:t>“The internet is 25 years old; it was not designed with children and young people in mind. </a:t>
            </a:r>
          </a:p>
          <a:p>
            <a:pPr marL="76200" indent="0">
              <a:buNone/>
            </a:pPr>
            <a:r>
              <a:rPr lang="en-GB" sz="2000"/>
              <a:t>We have absolutely failed kids by not understanding that the digital world was as much a reality as any other experience they had” – Lady Kidron</a:t>
            </a:r>
            <a:endParaRPr lang="en-US" sz="200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C55F4D-D9C2-4111-949F-1021A85FC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2185" y="4925651"/>
            <a:ext cx="1839293" cy="1658029"/>
          </a:xfrm>
          <a:custGeom>
            <a:avLst/>
            <a:gdLst>
              <a:gd name="connsiteX0" fmla="*/ 485386 w 1701304"/>
              <a:gd name="connsiteY0" fmla="*/ 0 h 1533639"/>
              <a:gd name="connsiteX1" fmla="*/ 1217552 w 1701304"/>
              <a:gd name="connsiteY1" fmla="*/ 0 h 1533639"/>
              <a:gd name="connsiteX2" fmla="*/ 1322147 w 1701304"/>
              <a:gd name="connsiteY2" fmla="*/ 59839 h 1533639"/>
              <a:gd name="connsiteX3" fmla="*/ 1688230 w 1701304"/>
              <a:gd name="connsiteY3" fmla="*/ 704765 h 1533639"/>
              <a:gd name="connsiteX4" fmla="*/ 1688230 w 1701304"/>
              <a:gd name="connsiteY4" fmla="*/ 828876 h 1533639"/>
              <a:gd name="connsiteX5" fmla="*/ 1322147 w 1701304"/>
              <a:gd name="connsiteY5" fmla="*/ 1473800 h 1533639"/>
              <a:gd name="connsiteX6" fmla="*/ 1217552 w 1701304"/>
              <a:gd name="connsiteY6" fmla="*/ 1533639 h 1533639"/>
              <a:gd name="connsiteX7" fmla="*/ 485386 w 1701304"/>
              <a:gd name="connsiteY7" fmla="*/ 1533639 h 1533639"/>
              <a:gd name="connsiteX8" fmla="*/ 380793 w 1701304"/>
              <a:gd name="connsiteY8" fmla="*/ 1473800 h 1533639"/>
              <a:gd name="connsiteX9" fmla="*/ 14709 w 1701304"/>
              <a:gd name="connsiteY9" fmla="*/ 828876 h 1533639"/>
              <a:gd name="connsiteX10" fmla="*/ 14709 w 1701304"/>
              <a:gd name="connsiteY10" fmla="*/ 704765 h 1533639"/>
              <a:gd name="connsiteX11" fmla="*/ 380793 w 1701304"/>
              <a:gd name="connsiteY11" fmla="*/ 59839 h 1533639"/>
              <a:gd name="connsiteX12" fmla="*/ 485386 w 1701304"/>
              <a:gd name="connsiteY12" fmla="*/ 0 h 1533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701304" h="1533639">
                <a:moveTo>
                  <a:pt x="485386" y="0"/>
                </a:moveTo>
                <a:cubicBezTo>
                  <a:pt x="1217552" y="0"/>
                  <a:pt x="1217552" y="0"/>
                  <a:pt x="1217552" y="0"/>
                </a:cubicBezTo>
                <a:cubicBezTo>
                  <a:pt x="1254597" y="0"/>
                  <a:pt x="1302536" y="26596"/>
                  <a:pt x="1322147" y="59839"/>
                </a:cubicBezTo>
                <a:cubicBezTo>
                  <a:pt x="1688230" y="704765"/>
                  <a:pt x="1688230" y="704765"/>
                  <a:pt x="1688230" y="704765"/>
                </a:cubicBezTo>
                <a:cubicBezTo>
                  <a:pt x="1705663" y="740225"/>
                  <a:pt x="1705663" y="793415"/>
                  <a:pt x="1688230" y="828876"/>
                </a:cubicBezTo>
                <a:cubicBezTo>
                  <a:pt x="1322147" y="1473800"/>
                  <a:pt x="1322147" y="1473800"/>
                  <a:pt x="1322147" y="1473800"/>
                </a:cubicBezTo>
                <a:cubicBezTo>
                  <a:pt x="1302536" y="1507046"/>
                  <a:pt x="1254597" y="1533639"/>
                  <a:pt x="1217552" y="1533639"/>
                </a:cubicBezTo>
                <a:lnTo>
                  <a:pt x="485386" y="1533639"/>
                </a:lnTo>
                <a:cubicBezTo>
                  <a:pt x="446164" y="1533639"/>
                  <a:pt x="398225" y="1507046"/>
                  <a:pt x="380793" y="1473800"/>
                </a:cubicBezTo>
                <a:cubicBezTo>
                  <a:pt x="14709" y="828876"/>
                  <a:pt x="14709" y="828876"/>
                  <a:pt x="14709" y="828876"/>
                </a:cubicBezTo>
                <a:cubicBezTo>
                  <a:pt x="-4903" y="793415"/>
                  <a:pt x="-4903" y="740225"/>
                  <a:pt x="14709" y="704765"/>
                </a:cubicBezTo>
                <a:cubicBezTo>
                  <a:pt x="380793" y="59839"/>
                  <a:pt x="380793" y="59839"/>
                  <a:pt x="380793" y="59839"/>
                </a:cubicBezTo>
                <a:cubicBezTo>
                  <a:pt x="398225" y="26596"/>
                  <a:pt x="446164" y="0"/>
                  <a:pt x="485386" y="0"/>
                </a:cubicBezTo>
                <a:close/>
              </a:path>
            </a:pathLst>
          </a:custGeom>
          <a:solidFill>
            <a:schemeClr val="bg1"/>
          </a:solidFill>
          <a:ln w="50800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Graphic 5" descr="Smart Phone">
            <a:extLst>
              <a:ext uri="{FF2B5EF4-FFF2-40B4-BE49-F238E27FC236}">
                <a16:creationId xmlns:a16="http://schemas.microsoft.com/office/drawing/2014/main" id="{DF3005F3-CB00-1446-87C6-F0C716BB2F5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301554" y="5254388"/>
            <a:ext cx="1000554" cy="1000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72167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FA7F215-5AA8-4B40-8640-66EF4E26C2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100" b="96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3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A75A5-278E-2B4B-B27F-A73D3A1B3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3600" dirty="0"/>
              <a:t>Thinking Point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12524E54-FD8C-F746-A99C-67360C009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US" sz="1800" dirty="0"/>
              <a:t>How could these external developmental factors present themselves in the classroom?</a:t>
            </a:r>
          </a:p>
          <a:p>
            <a:endParaRPr lang="en-US" sz="1800" dirty="0"/>
          </a:p>
          <a:p>
            <a:r>
              <a:rPr lang="en-US" sz="1800" dirty="0"/>
              <a:t>Is it easy make snap judgements on classroom behaviors?</a:t>
            </a:r>
          </a:p>
        </p:txBody>
      </p:sp>
    </p:spTree>
    <p:extLst>
      <p:ext uri="{BB962C8B-B14F-4D97-AF65-F5344CB8AC3E}">
        <p14:creationId xmlns:p14="http://schemas.microsoft.com/office/powerpoint/2010/main" val="393950593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751F8-052E-F44B-AE48-BD3E08560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9498" y="908344"/>
            <a:ext cx="5244301" cy="1538130"/>
          </a:xfrm>
        </p:spPr>
        <p:txBody>
          <a:bodyPr>
            <a:normAutofit/>
          </a:bodyPr>
          <a:lstStyle/>
          <a:p>
            <a:r>
              <a:rPr lang="en-US" dirty="0"/>
              <a:t>Task</a:t>
            </a:r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B6C29DB0-17E9-42FF-986E-0B7F493F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9584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115AD956-A5B6-4760-B8B2-11E2DF6B0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5" name="Graphic 4" descr="Clipboard Mixed">
            <a:extLst>
              <a:ext uri="{FF2B5EF4-FFF2-40B4-BE49-F238E27FC236}">
                <a16:creationId xmlns:a16="http://schemas.microsoft.com/office/drawing/2014/main" id="{27CE6AF3-F2BA-3541-9B3E-7A90E5DFD0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480173" y="1790732"/>
            <a:ext cx="3267942" cy="326794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C8A01-74F6-914D-BECB-FC420D3E4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1158" y="2706865"/>
            <a:ext cx="5383652" cy="3470097"/>
          </a:xfrm>
        </p:spPr>
        <p:txBody>
          <a:bodyPr>
            <a:normAutofit/>
          </a:bodyPr>
          <a:lstStyle/>
          <a:p>
            <a:r>
              <a:rPr lang="en-US" sz="2200" dirty="0"/>
              <a:t>Pen portrait</a:t>
            </a:r>
          </a:p>
          <a:p>
            <a:endParaRPr lang="en-US" sz="2200" dirty="0"/>
          </a:p>
          <a:p>
            <a:r>
              <a:rPr lang="en-US" sz="2200" dirty="0"/>
              <a:t>A learner different to yourself</a:t>
            </a:r>
          </a:p>
          <a:p>
            <a:endParaRPr lang="en-US" sz="2200" dirty="0"/>
          </a:p>
          <a:p>
            <a:r>
              <a:rPr lang="en-US" sz="2200" dirty="0"/>
              <a:t>Consider different physical, emotional and social developments</a:t>
            </a:r>
          </a:p>
          <a:p>
            <a:endParaRPr lang="en-US" sz="2200" dirty="0"/>
          </a:p>
          <a:p>
            <a:r>
              <a:rPr lang="en-US" sz="2200" dirty="0"/>
              <a:t>How could these impact on their learning?</a:t>
            </a:r>
          </a:p>
        </p:txBody>
      </p:sp>
    </p:spTree>
    <p:extLst>
      <p:ext uri="{BB962C8B-B14F-4D97-AF65-F5344CB8AC3E}">
        <p14:creationId xmlns:p14="http://schemas.microsoft.com/office/powerpoint/2010/main" val="10993748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E773EB-1EC1-4E49-9DE2-E6F460497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391"/>
            <a:ext cx="12192000" cy="19430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5DB664-ABEA-C340-865D-86F70E496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78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Feedback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4332E0-DA6A-477D-802B-80D40280FC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4331456"/>
              </p:ext>
            </p:extLst>
          </p:nvPr>
        </p:nvGraphicFramePr>
        <p:xfrm>
          <a:off x="391379" y="1976293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006367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f1bc82c582138ca17d09b4f298b9119e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18936674ad5558b69b6b0944aebebfa0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18FA3FB-E389-4949-8AE9-8339FFE8BF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C75E13B-ED9C-4EEC-B782-E2AA2FD386DE}">
  <ds:schemaRefs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purl.org/dc/elements/1.1/"/>
    <ds:schemaRef ds:uri="8ee9550b-f5f4-4dde-bce5-39f4ba45c2f1"/>
    <ds:schemaRef ds:uri="http://schemas.microsoft.com/office/2006/metadata/properties"/>
    <ds:schemaRef ds:uri="http://www.w3.org/XML/1998/namespace"/>
    <ds:schemaRef ds:uri="http://purl.org/dc/terms/"/>
    <ds:schemaRef ds:uri="http://schemas.microsoft.com/office/infopath/2007/PartnerControls"/>
    <ds:schemaRef ds:uri="92c24619-d6d5-42cf-b618-23d930ad9f20"/>
  </ds:schemaRefs>
</ds:datastoreItem>
</file>

<file path=customXml/itemProps3.xml><?xml version="1.0" encoding="utf-8"?>
<ds:datastoreItem xmlns:ds="http://schemas.openxmlformats.org/officeDocument/2006/customXml" ds:itemID="{33955C90-F20F-4140-8741-560A6DE297B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1110</TotalTime>
  <Words>987</Words>
  <Application>Microsoft Macintosh PowerPoint</Application>
  <PresentationFormat>Widescreen</PresentationFormat>
  <Paragraphs>158</Paragraphs>
  <Slides>45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Arial</vt:lpstr>
      <vt:lpstr>Arial Regular</vt:lpstr>
      <vt:lpstr>Calibri</vt:lpstr>
      <vt:lpstr>Calibri Light</vt:lpstr>
      <vt:lpstr>Office Theme</vt:lpstr>
      <vt:lpstr>PowerPoint Presentation</vt:lpstr>
      <vt:lpstr>Today - Introduction </vt:lpstr>
      <vt:lpstr>Thinking Point</vt:lpstr>
      <vt:lpstr>Social Development</vt:lpstr>
      <vt:lpstr>PowerPoint Presentation</vt:lpstr>
      <vt:lpstr>PowerPoint Presentation</vt:lpstr>
      <vt:lpstr>PowerPoint Presentation</vt:lpstr>
      <vt:lpstr>Social Development – Erik Erikson </vt:lpstr>
      <vt:lpstr>Activity </vt:lpstr>
      <vt:lpstr>Who is this?</vt:lpstr>
      <vt:lpstr>PowerPoint Presentation</vt:lpstr>
      <vt:lpstr>Who is this?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Vygotsky and Piaget</vt:lpstr>
      <vt:lpstr>PowerPoint Presentation</vt:lpstr>
      <vt:lpstr>PowerPoint Presentation</vt:lpstr>
      <vt:lpstr>PowerPoint Presentation</vt:lpstr>
      <vt:lpstr>PowerPoint Presentation</vt:lpstr>
      <vt:lpstr>Vygotsky and Piaget</vt:lpstr>
      <vt:lpstr>Vygotsky and Piaget</vt:lpstr>
      <vt:lpstr>Where do social factors that can impact arise?</vt:lpstr>
      <vt:lpstr>Thinking Point</vt:lpstr>
      <vt:lpstr>Attachment Theory and Behaviorism </vt:lpstr>
      <vt:lpstr>Bowlby’s Attachment Theory</vt:lpstr>
      <vt:lpstr>Issues to consider with Bowlby’s Claims</vt:lpstr>
      <vt:lpstr>Malnutrition and Physical Development</vt:lpstr>
      <vt:lpstr>Our role as educator</vt:lpstr>
      <vt:lpstr> Support strategies (Wellbeing Classroom Project - Whittington et al. 2015)   </vt:lpstr>
      <vt:lpstr>EEF SEL </vt:lpstr>
      <vt:lpstr>PowerPoint Presentation</vt:lpstr>
      <vt:lpstr>The introduction of technology - Discussion</vt:lpstr>
      <vt:lpstr>Thinking Point</vt:lpstr>
      <vt:lpstr>Task</vt:lpstr>
      <vt:lpstr>Feedback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Karl Jones</dc:creator>
  <cp:lastModifiedBy>Microsoft Office User</cp:lastModifiedBy>
  <cp:revision>16</cp:revision>
  <dcterms:created xsi:type="dcterms:W3CDTF">2020-09-13T12:36:45Z</dcterms:created>
  <dcterms:modified xsi:type="dcterms:W3CDTF">2022-09-22T10:45:43Z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