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4"/>
  </p:sldMasterIdLst>
  <p:notesMasterIdLst>
    <p:notesMasterId r:id="rId17"/>
  </p:notesMasterIdLst>
  <p:sldIdLst>
    <p:sldId id="256" r:id="rId5"/>
    <p:sldId id="257" r:id="rId6"/>
    <p:sldId id="266" r:id="rId7"/>
    <p:sldId id="265" r:id="rId8"/>
    <p:sldId id="258" r:id="rId9"/>
    <p:sldId id="259" r:id="rId10"/>
    <p:sldId id="260" r:id="rId11"/>
    <p:sldId id="261" r:id="rId12"/>
    <p:sldId id="262" r:id="rId13"/>
    <p:sldId id="267" r:id="rId14"/>
    <p:sldId id="263" r:id="rId15"/>
    <p:sldId id="264"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414114-FCB8-4EC2-9171-9B9D9F28995C}" v="1" dt="2026-10-11T07:19:22.1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611528_student_uwtsd_ac_uk/Documents/Presentation_ColumnClustered.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reported impact of Microsoft Teams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percentage</c:v>
                </c:pt>
              </c:strCache>
            </c:strRef>
          </c:tx>
          <c:spPr>
            <a:solidFill>
              <a:schemeClr val="accent1"/>
            </a:solidFill>
            <a:ln w="19050">
              <a:solidFill>
                <a:schemeClr val="lt1"/>
              </a:solidFill>
            </a:ln>
            <a:effectLst/>
          </c:spPr>
          <c:invertIfNegative val="0"/>
          <c:cat>
            <c:strRef>
              <c:f>Sheet1!$A$2:$A$3</c:f>
              <c:strCache>
                <c:ptCount val="2"/>
                <c:pt idx="0">
                  <c:v>reported benefit</c:v>
                </c:pt>
                <c:pt idx="1">
                  <c:v>did not report benefit</c:v>
                </c:pt>
              </c:strCache>
            </c:strRef>
          </c:cat>
          <c:val>
            <c:numRef>
              <c:f>Sheet1!$B$2:$B$3</c:f>
              <c:numCache>
                <c:formatCode>General</c:formatCode>
                <c:ptCount val="2"/>
                <c:pt idx="0">
                  <c:v>86</c:v>
                </c:pt>
                <c:pt idx="1">
                  <c:v>14</c:v>
                </c:pt>
              </c:numCache>
            </c:numRef>
          </c:val>
          <c:extLst>
            <c:ext xmlns:c16="http://schemas.microsoft.com/office/drawing/2014/chart" uri="{C3380CC4-5D6E-409C-BE32-E72D297353CC}">
              <c16:uniqueId val="{00000000-2B73-4CAC-B996-1ACD0F4CA61E}"/>
            </c:ext>
          </c:extLst>
        </c:ser>
        <c:dLbls>
          <c:showLegendKey val="0"/>
          <c:showVal val="0"/>
          <c:showCatName val="0"/>
          <c:showSerName val="0"/>
          <c:showPercent val="0"/>
          <c:showBubbleSize val="0"/>
        </c:dLbls>
        <c:gapWidth val="150"/>
        <c:axId val="1225568775"/>
        <c:axId val="1225570823"/>
      </c:barChart>
      <c:catAx>
        <c:axId val="122556877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25570823"/>
        <c:crosses val="autoZero"/>
        <c:auto val="1"/>
        <c:lblAlgn val="ctr"/>
        <c:lblOffset val="100"/>
        <c:noMultiLvlLbl val="0"/>
      </c:catAx>
      <c:valAx>
        <c:axId val="122557082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25568775"/>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DCE49-7F75-4749-8DB5-F14ECA368A3C}"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E77FC-6715-4CF3-9488-D9785A824365}" type="slidenum">
              <a:rPr lang="en-GB" smtClean="0"/>
              <a:t>‹#›</a:t>
            </a:fld>
            <a:endParaRPr lang="en-GB"/>
          </a:p>
        </p:txBody>
      </p:sp>
    </p:spTree>
    <p:extLst>
      <p:ext uri="{BB962C8B-B14F-4D97-AF65-F5344CB8AC3E}">
        <p14:creationId xmlns:p14="http://schemas.microsoft.com/office/powerpoint/2010/main" val="4101902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E77FC-6715-4CF3-9488-D9785A824365}" type="slidenum">
              <a:rPr lang="en-GB" smtClean="0"/>
              <a:t>9</a:t>
            </a:fld>
            <a:endParaRPr lang="en-GB"/>
          </a:p>
        </p:txBody>
      </p:sp>
    </p:spTree>
    <p:extLst>
      <p:ext uri="{BB962C8B-B14F-4D97-AF65-F5344CB8AC3E}">
        <p14:creationId xmlns:p14="http://schemas.microsoft.com/office/powerpoint/2010/main" val="1499226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E77FC-6715-4CF3-9488-D9785A824365}" type="slidenum">
              <a:rPr lang="en-GB" smtClean="0"/>
              <a:t>10</a:t>
            </a:fld>
            <a:endParaRPr lang="en-GB"/>
          </a:p>
        </p:txBody>
      </p:sp>
    </p:spTree>
    <p:extLst>
      <p:ext uri="{BB962C8B-B14F-4D97-AF65-F5344CB8AC3E}">
        <p14:creationId xmlns:p14="http://schemas.microsoft.com/office/powerpoint/2010/main" val="932493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160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715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4691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80449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17697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34931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72278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86727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8329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6507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09464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10/11/2026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711239736"/>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ncbi.nlm.nih.gov/pmc/articles/PMC10884691/#:~:text=This%20project%20showed%20that%20departmenta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GROUP PRESENTATION</a:t>
            </a:r>
          </a:p>
        </p:txBody>
      </p:sp>
      <p:sp>
        <p:nvSpPr>
          <p:cNvPr id="3" name="Subtitle 2"/>
          <p:cNvSpPr>
            <a:spLocks noGrp="1"/>
          </p:cNvSpPr>
          <p:nvPr>
            <p:ph type="subTitle" idx="1"/>
          </p:nvPr>
        </p:nvSpPr>
        <p:spPr/>
        <p:txBody>
          <a:bodyPr vert="horz" lIns="91440" tIns="45720" rIns="91440" bIns="45720" rtlCol="0" anchor="t">
            <a:normAutofit/>
          </a:bodyPr>
          <a:lstStyle/>
          <a:p>
            <a:r>
              <a:rPr lang="en-GB"/>
              <a:t>Ashford Community Care Service</a:t>
            </a:r>
          </a:p>
          <a:p>
            <a:r>
              <a:rPr lang="en-GB"/>
              <a:t>Staff communication and Daily Updates using Microsoft Teams</a:t>
            </a:r>
          </a:p>
        </p:txBody>
      </p:sp>
      <p:sp>
        <p:nvSpPr>
          <p:cNvPr id="4" name="TextBox 3">
            <a:extLst>
              <a:ext uri="{FF2B5EF4-FFF2-40B4-BE49-F238E27FC236}">
                <a16:creationId xmlns:a16="http://schemas.microsoft.com/office/drawing/2014/main" id="{3C0651AA-AAD3-42FE-932B-9BFD9AE24854}"/>
              </a:ext>
            </a:extLst>
          </p:cNvPr>
          <p:cNvSpPr txBox="1"/>
          <p:nvPr/>
        </p:nvSpPr>
        <p:spPr>
          <a:xfrm>
            <a:off x="655626" y="5145671"/>
            <a:ext cx="1092710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Module: LCHS</a:t>
            </a:r>
            <a:r>
              <a:rPr lang="en-GB" sz="1600">
                <a:latin typeface="Arial"/>
                <a:cs typeface="Arial"/>
              </a:rPr>
              <a:t>4007 </a:t>
            </a:r>
            <a:r>
              <a:rPr lang="en-GB"/>
              <a:t>– Digital Skills and Research Methods</a:t>
            </a:r>
          </a:p>
          <a:p>
            <a:r>
              <a:rPr lang="en-GB"/>
              <a:t>Group Members:</a:t>
            </a:r>
          </a:p>
          <a:p>
            <a:r>
              <a:rPr lang="en-GB"/>
              <a:t> Cariss Buchanan – 2611528</a:t>
            </a:r>
          </a:p>
          <a:p>
            <a:r>
              <a:rPr lang="en-GB"/>
              <a:t>Nancy Edebiri- 2607491</a:t>
            </a:r>
          </a:p>
          <a:p>
            <a:r>
              <a:rPr lang="en-GB"/>
              <a:t>Helen Osemwenkhae - 2608654</a:t>
            </a:r>
          </a:p>
          <a:p>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28FF9-1932-8BBF-0C7B-373EA123EEA5}"/>
              </a:ext>
            </a:extLst>
          </p:cNvPr>
          <p:cNvSpPr>
            <a:spLocks noGrp="1"/>
          </p:cNvSpPr>
          <p:nvPr>
            <p:ph type="title"/>
          </p:nvPr>
        </p:nvSpPr>
        <p:spPr/>
        <p:txBody>
          <a:bodyPr/>
          <a:lstStyle/>
          <a:p>
            <a:r>
              <a:rPr lang="en-GB"/>
              <a:t>Nancy</a:t>
            </a:r>
            <a:endParaRPr lang="en-GB" err="1"/>
          </a:p>
        </p:txBody>
      </p:sp>
      <p:sp>
        <p:nvSpPr>
          <p:cNvPr id="3" name="Content Placeholder 2">
            <a:extLst>
              <a:ext uri="{FF2B5EF4-FFF2-40B4-BE49-F238E27FC236}">
                <a16:creationId xmlns:a16="http://schemas.microsoft.com/office/drawing/2014/main" id="{1DED175A-9A08-35D3-4390-CCF367AE7483}"/>
              </a:ext>
            </a:extLst>
          </p:cNvPr>
          <p:cNvSpPr>
            <a:spLocks noGrp="1"/>
          </p:cNvSpPr>
          <p:nvPr>
            <p:ph idx="1"/>
          </p:nvPr>
        </p:nvSpPr>
        <p:spPr>
          <a:xfrm>
            <a:off x="869830" y="1971137"/>
            <a:ext cx="6419877" cy="3966712"/>
          </a:xfrm>
        </p:spPr>
        <p:txBody>
          <a:bodyPr vert="horz" lIns="91440" tIns="45720" rIns="91440" bIns="45720" rtlCol="0" anchor="t">
            <a:normAutofit/>
          </a:bodyPr>
          <a:lstStyle/>
          <a:p>
            <a:pPr marL="45720" indent="0">
              <a:buNone/>
            </a:pPr>
            <a:r>
              <a:rPr lang="en-GB" sz="2800" b="1" u="sng">
                <a:latin typeface="Rockwell"/>
              </a:rPr>
              <a:t>What does staff communication mean and how is suitable in workplace update</a:t>
            </a:r>
            <a:r>
              <a:rPr lang="en-GB" sz="2800" b="1">
                <a:latin typeface="Rockwell"/>
              </a:rPr>
              <a:t>?</a:t>
            </a:r>
            <a:endParaRPr lang="en-GB"/>
          </a:p>
          <a:p>
            <a:pPr marL="45720" indent="0">
              <a:buNone/>
            </a:pPr>
            <a:r>
              <a:rPr lang="en-GB" sz="2800" b="1">
                <a:latin typeface="Rockwell"/>
              </a:rPr>
              <a:t>A short regular exchange of operations information such as shift schedules, immediate tasks or quick progress reports.</a:t>
            </a:r>
          </a:p>
          <a:p>
            <a:pPr marL="45720" indent="0">
              <a:buNone/>
            </a:pPr>
            <a:r>
              <a:rPr lang="en-GB">
                <a:latin typeface="Calibri"/>
                <a:ea typeface="Calibri"/>
                <a:cs typeface="Calibri"/>
              </a:rPr>
              <a:t>Attend meeting, missing updates in Microsoft team and Include support worker/nurse. </a:t>
            </a:r>
          </a:p>
          <a:p>
            <a:pPr marL="45720" indent="0">
              <a:buNone/>
            </a:pPr>
            <a:endParaRPr lang="en-GB">
              <a:latin typeface="Corbel"/>
            </a:endParaRPr>
          </a:p>
          <a:p>
            <a:pPr marL="45720" indent="0">
              <a:buNone/>
            </a:pPr>
            <a:endParaRPr lang="en-GB" sz="2800">
              <a:latin typeface="Rockwell"/>
            </a:endParaRPr>
          </a:p>
        </p:txBody>
      </p:sp>
    </p:spTree>
    <p:extLst>
      <p:ext uri="{BB962C8B-B14F-4D97-AF65-F5344CB8AC3E}">
        <p14:creationId xmlns:p14="http://schemas.microsoft.com/office/powerpoint/2010/main" val="4093656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64021CE4-8500-44A8-4C6C-33951930AD11}"/>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DC2670AB-1F13-C749-5569-5AFBF5C04A65}"/>
              </a:ext>
            </a:extLst>
          </p:cNvPr>
          <p:cNvSpPr>
            <a:spLocks noGrp="1"/>
          </p:cNvSpPr>
          <p:nvPr>
            <p:ph sz="quarter" idx="4"/>
          </p:nvPr>
        </p:nvSpPr>
        <p:spPr>
          <a:xfrm>
            <a:off x="6269173" y="2778853"/>
            <a:ext cx="4754880" cy="3383280"/>
          </a:xfrm>
        </p:spPr>
        <p:txBody>
          <a:bodyPr vert="horz" lIns="91440" tIns="45720" rIns="91440" bIns="45720" rtlCol="0">
            <a:normAutofit/>
          </a:bodyPr>
          <a:lstStyle/>
          <a:p>
            <a:r>
              <a:rPr lang="en-US"/>
              <a:t>How even experienced teams struggle with misunderstanding, misalignment, and conflict often without realizing it. Improving collaboration and making communication a consistent strength, rather than a recurring,</a:t>
            </a:r>
          </a:p>
        </p:txBody>
      </p:sp>
      <p:sp>
        <p:nvSpPr>
          <p:cNvPr id="10" name="Speech Bubble: Rectangle 9">
            <a:extLst>
              <a:ext uri="{FF2B5EF4-FFF2-40B4-BE49-F238E27FC236}">
                <a16:creationId xmlns:a16="http://schemas.microsoft.com/office/drawing/2014/main" id="{2DBC255C-D83B-A104-832D-1419C88BC3B2}"/>
              </a:ext>
            </a:extLst>
          </p:cNvPr>
          <p:cNvSpPr/>
          <p:nvPr/>
        </p:nvSpPr>
        <p:spPr>
          <a:xfrm>
            <a:off x="1547812" y="1905000"/>
            <a:ext cx="3000374" cy="2333625"/>
          </a:xfrm>
          <a:custGeom>
            <a:avLst/>
            <a:gdLst>
              <a:gd name="csX0" fmla="*/ 0 w 3000374"/>
              <a:gd name="csY0" fmla="*/ 0 h 2333625"/>
              <a:gd name="csX1" fmla="*/ 500062 w 3000374"/>
              <a:gd name="csY1" fmla="*/ 0 h 2333625"/>
              <a:gd name="csX2" fmla="*/ 500062 w 3000374"/>
              <a:gd name="csY2" fmla="*/ 0 h 2333625"/>
              <a:gd name="csX3" fmla="*/ 852606 w 3000374"/>
              <a:gd name="csY3" fmla="*/ 0 h 2333625"/>
              <a:gd name="csX4" fmla="*/ 1250156 w 3000374"/>
              <a:gd name="csY4" fmla="*/ 0 h 2333625"/>
              <a:gd name="csX5" fmla="*/ 1868566 w 3000374"/>
              <a:gd name="csY5" fmla="*/ 0 h 2333625"/>
              <a:gd name="csX6" fmla="*/ 2451972 w 3000374"/>
              <a:gd name="csY6" fmla="*/ 0 h 2333625"/>
              <a:gd name="csX7" fmla="*/ 3000374 w 3000374"/>
              <a:gd name="csY7" fmla="*/ 0 h 2333625"/>
              <a:gd name="csX8" fmla="*/ 3000374 w 3000374"/>
              <a:gd name="csY8" fmla="*/ 653415 h 2333625"/>
              <a:gd name="csX9" fmla="*/ 3000374 w 3000374"/>
              <a:gd name="csY9" fmla="*/ 1361281 h 2333625"/>
              <a:gd name="csX10" fmla="*/ 3000374 w 3000374"/>
              <a:gd name="csY10" fmla="*/ 1361281 h 2333625"/>
              <a:gd name="csX11" fmla="*/ 3000374 w 3000374"/>
              <a:gd name="csY11" fmla="*/ 1944688 h 2333625"/>
              <a:gd name="csX12" fmla="*/ 3000374 w 3000374"/>
              <a:gd name="csY12" fmla="*/ 2333625 h 2333625"/>
              <a:gd name="csX13" fmla="*/ 2469475 w 3000374"/>
              <a:gd name="csY13" fmla="*/ 2333625 h 2333625"/>
              <a:gd name="csX14" fmla="*/ 1903571 w 3000374"/>
              <a:gd name="csY14" fmla="*/ 2333625 h 2333625"/>
              <a:gd name="csX15" fmla="*/ 1250156 w 3000374"/>
              <a:gd name="csY15" fmla="*/ 2333625 h 2333625"/>
              <a:gd name="csX16" fmla="*/ 875119 w 3000374"/>
              <a:gd name="csY16" fmla="*/ 2625328 h 2333625"/>
              <a:gd name="csX17" fmla="*/ 500062 w 3000374"/>
              <a:gd name="csY17" fmla="*/ 2333625 h 2333625"/>
              <a:gd name="csX18" fmla="*/ 0 w 3000374"/>
              <a:gd name="csY18" fmla="*/ 2333625 h 2333625"/>
              <a:gd name="csX19" fmla="*/ 0 w 3000374"/>
              <a:gd name="csY19" fmla="*/ 1944688 h 2333625"/>
              <a:gd name="csX20" fmla="*/ 0 w 3000374"/>
              <a:gd name="csY20" fmla="*/ 1361281 h 2333625"/>
              <a:gd name="csX21" fmla="*/ 0 w 3000374"/>
              <a:gd name="csY21" fmla="*/ 1361281 h 2333625"/>
              <a:gd name="csX22" fmla="*/ 0 w 3000374"/>
              <a:gd name="csY22" fmla="*/ 667028 h 2333625"/>
              <a:gd name="csX23" fmla="*/ 0 w 3000374"/>
              <a:gd name="csY23" fmla="*/ 0 h 23336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3000374" h="2333625" fill="none" extrusionOk="0">
                <a:moveTo>
                  <a:pt x="0" y="0"/>
                </a:moveTo>
                <a:cubicBezTo>
                  <a:pt x="231937" y="2188"/>
                  <a:pt x="255563" y="-12966"/>
                  <a:pt x="500062" y="0"/>
                </a:cubicBezTo>
                <a:lnTo>
                  <a:pt x="500062" y="0"/>
                </a:lnTo>
                <a:cubicBezTo>
                  <a:pt x="634705" y="-7720"/>
                  <a:pt x="749411" y="-6194"/>
                  <a:pt x="852606" y="0"/>
                </a:cubicBezTo>
                <a:cubicBezTo>
                  <a:pt x="955801" y="6194"/>
                  <a:pt x="1126664" y="-17122"/>
                  <a:pt x="1250156" y="0"/>
                </a:cubicBezTo>
                <a:cubicBezTo>
                  <a:pt x="1555386" y="-2794"/>
                  <a:pt x="1741719" y="-20422"/>
                  <a:pt x="1868566" y="0"/>
                </a:cubicBezTo>
                <a:cubicBezTo>
                  <a:pt x="1995413" y="20422"/>
                  <a:pt x="2281439" y="11310"/>
                  <a:pt x="2451972" y="0"/>
                </a:cubicBezTo>
                <a:cubicBezTo>
                  <a:pt x="2622505" y="-11310"/>
                  <a:pt x="2808504" y="7941"/>
                  <a:pt x="3000374" y="0"/>
                </a:cubicBezTo>
                <a:cubicBezTo>
                  <a:pt x="2973324" y="220041"/>
                  <a:pt x="2987749" y="460784"/>
                  <a:pt x="3000374" y="653415"/>
                </a:cubicBezTo>
                <a:cubicBezTo>
                  <a:pt x="3012999" y="846047"/>
                  <a:pt x="2976280" y="1016522"/>
                  <a:pt x="3000374" y="1361281"/>
                </a:cubicBezTo>
                <a:lnTo>
                  <a:pt x="3000374" y="1361281"/>
                </a:lnTo>
                <a:cubicBezTo>
                  <a:pt x="2993844" y="1614500"/>
                  <a:pt x="3026228" y="1787357"/>
                  <a:pt x="3000374" y="1944688"/>
                </a:cubicBezTo>
                <a:cubicBezTo>
                  <a:pt x="3000349" y="2065544"/>
                  <a:pt x="2982187" y="2239916"/>
                  <a:pt x="3000374" y="2333625"/>
                </a:cubicBezTo>
                <a:cubicBezTo>
                  <a:pt x="2872934" y="2349618"/>
                  <a:pt x="2578421" y="2332648"/>
                  <a:pt x="2469475" y="2333625"/>
                </a:cubicBezTo>
                <a:cubicBezTo>
                  <a:pt x="2360529" y="2334602"/>
                  <a:pt x="2182648" y="2343929"/>
                  <a:pt x="1903571" y="2333625"/>
                </a:cubicBezTo>
                <a:cubicBezTo>
                  <a:pt x="1624494" y="2323321"/>
                  <a:pt x="1400130" y="2341792"/>
                  <a:pt x="1250156" y="2333625"/>
                </a:cubicBezTo>
                <a:cubicBezTo>
                  <a:pt x="1119701" y="2440073"/>
                  <a:pt x="1048224" y="2477477"/>
                  <a:pt x="875119" y="2625328"/>
                </a:cubicBezTo>
                <a:cubicBezTo>
                  <a:pt x="674693" y="2498780"/>
                  <a:pt x="598347" y="2394162"/>
                  <a:pt x="500062" y="2333625"/>
                </a:cubicBezTo>
                <a:cubicBezTo>
                  <a:pt x="303895" y="2340412"/>
                  <a:pt x="120972" y="2337971"/>
                  <a:pt x="0" y="2333625"/>
                </a:cubicBezTo>
                <a:cubicBezTo>
                  <a:pt x="2211" y="2172748"/>
                  <a:pt x="1418" y="2054291"/>
                  <a:pt x="0" y="1944688"/>
                </a:cubicBezTo>
                <a:cubicBezTo>
                  <a:pt x="4756" y="1698197"/>
                  <a:pt x="5632" y="1633533"/>
                  <a:pt x="0" y="1361281"/>
                </a:cubicBezTo>
                <a:lnTo>
                  <a:pt x="0" y="1361281"/>
                </a:lnTo>
                <a:cubicBezTo>
                  <a:pt x="-27037" y="1044301"/>
                  <a:pt x="-32559" y="928879"/>
                  <a:pt x="0" y="667028"/>
                </a:cubicBezTo>
                <a:cubicBezTo>
                  <a:pt x="32559" y="405177"/>
                  <a:pt x="31484" y="280814"/>
                  <a:pt x="0" y="0"/>
                </a:cubicBezTo>
                <a:close/>
              </a:path>
              <a:path w="3000374" h="2333625" stroke="0" extrusionOk="0">
                <a:moveTo>
                  <a:pt x="0" y="0"/>
                </a:moveTo>
                <a:cubicBezTo>
                  <a:pt x="146757" y="-24288"/>
                  <a:pt x="295201" y="-13666"/>
                  <a:pt x="500062" y="0"/>
                </a:cubicBezTo>
                <a:lnTo>
                  <a:pt x="500062" y="0"/>
                </a:lnTo>
                <a:cubicBezTo>
                  <a:pt x="615145" y="1108"/>
                  <a:pt x="751968" y="11533"/>
                  <a:pt x="890111" y="0"/>
                </a:cubicBezTo>
                <a:cubicBezTo>
                  <a:pt x="1028254" y="-11533"/>
                  <a:pt x="1155604" y="3290"/>
                  <a:pt x="1250156" y="0"/>
                </a:cubicBezTo>
                <a:cubicBezTo>
                  <a:pt x="1440517" y="-11563"/>
                  <a:pt x="1674565" y="-8402"/>
                  <a:pt x="1781055" y="0"/>
                </a:cubicBezTo>
                <a:cubicBezTo>
                  <a:pt x="1887545" y="8402"/>
                  <a:pt x="2134474" y="-15490"/>
                  <a:pt x="2311955" y="0"/>
                </a:cubicBezTo>
                <a:cubicBezTo>
                  <a:pt x="2489436" y="15490"/>
                  <a:pt x="2766786" y="-25199"/>
                  <a:pt x="3000374" y="0"/>
                </a:cubicBezTo>
                <a:cubicBezTo>
                  <a:pt x="2993184" y="139784"/>
                  <a:pt x="3029627" y="494667"/>
                  <a:pt x="3000374" y="653415"/>
                </a:cubicBezTo>
                <a:cubicBezTo>
                  <a:pt x="2971121" y="812163"/>
                  <a:pt x="2976828" y="1031649"/>
                  <a:pt x="3000374" y="1361281"/>
                </a:cubicBezTo>
                <a:lnTo>
                  <a:pt x="3000374" y="1361281"/>
                </a:lnTo>
                <a:cubicBezTo>
                  <a:pt x="3002031" y="1602641"/>
                  <a:pt x="3002136" y="1796125"/>
                  <a:pt x="3000374" y="1944688"/>
                </a:cubicBezTo>
                <a:cubicBezTo>
                  <a:pt x="3010272" y="2052584"/>
                  <a:pt x="3005527" y="2215695"/>
                  <a:pt x="3000374" y="2333625"/>
                </a:cubicBezTo>
                <a:cubicBezTo>
                  <a:pt x="2829552" y="2351142"/>
                  <a:pt x="2672078" y="2306267"/>
                  <a:pt x="2381964" y="2333625"/>
                </a:cubicBezTo>
                <a:cubicBezTo>
                  <a:pt x="2091850" y="2360984"/>
                  <a:pt x="2006625" y="2304681"/>
                  <a:pt x="1781055" y="2333625"/>
                </a:cubicBezTo>
                <a:cubicBezTo>
                  <a:pt x="1555485" y="2362569"/>
                  <a:pt x="1445205" y="2354787"/>
                  <a:pt x="1250156" y="2333625"/>
                </a:cubicBezTo>
                <a:cubicBezTo>
                  <a:pt x="1165903" y="2427470"/>
                  <a:pt x="1052773" y="2495984"/>
                  <a:pt x="875119" y="2625328"/>
                </a:cubicBezTo>
                <a:cubicBezTo>
                  <a:pt x="721073" y="2528194"/>
                  <a:pt x="624637" y="2404671"/>
                  <a:pt x="500062" y="2333625"/>
                </a:cubicBezTo>
                <a:cubicBezTo>
                  <a:pt x="294978" y="2315216"/>
                  <a:pt x="220296" y="2313899"/>
                  <a:pt x="0" y="2333625"/>
                </a:cubicBezTo>
                <a:cubicBezTo>
                  <a:pt x="18996" y="2215241"/>
                  <a:pt x="11144" y="2112182"/>
                  <a:pt x="0" y="1944688"/>
                </a:cubicBezTo>
                <a:cubicBezTo>
                  <a:pt x="3390" y="1670767"/>
                  <a:pt x="16543" y="1628274"/>
                  <a:pt x="0" y="1361281"/>
                </a:cubicBezTo>
                <a:lnTo>
                  <a:pt x="0" y="1361281"/>
                </a:lnTo>
                <a:cubicBezTo>
                  <a:pt x="-8" y="1174818"/>
                  <a:pt x="-28848" y="887939"/>
                  <a:pt x="0" y="694253"/>
                </a:cubicBezTo>
                <a:cubicBezTo>
                  <a:pt x="28848" y="500567"/>
                  <a:pt x="-31342" y="203555"/>
                  <a:pt x="0" y="0"/>
                </a:cubicBezTo>
                <a:close/>
              </a:path>
            </a:pathLst>
          </a:custGeom>
          <a:solidFill>
            <a:schemeClr val="accent5">
              <a:lumMod val="50000"/>
            </a:schemeClr>
          </a:solidFill>
          <a:ln>
            <a:solidFill>
              <a:schemeClr val="accent5">
                <a:lumMod val="40000"/>
                <a:lumOff val="60000"/>
              </a:schemeClr>
            </a:solidFill>
            <a:extLst>
              <a:ext uri="{C807C97D-BFC1-408E-A445-0C87EB9F89A2}">
                <ask:lineSketchStyleProps xmlns:ask="http://schemas.microsoft.com/office/drawing/2018/sketchyshapes" sd="1903607163">
                  <a:prstGeom prst="wedgeRectCallou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a:buChar char="•"/>
            </a:pPr>
            <a:r>
              <a:rPr lang="en-US"/>
              <a:t>Information sharing-</a:t>
            </a:r>
          </a:p>
          <a:p>
            <a:pPr marL="285750" indent="-285750" algn="ctr">
              <a:buFont typeface="Arial"/>
              <a:buChar char="•"/>
            </a:pPr>
            <a:r>
              <a:rPr lang="en-US"/>
              <a:t>Meaning-making-</a:t>
            </a:r>
          </a:p>
        </p:txBody>
      </p:sp>
    </p:spTree>
    <p:extLst>
      <p:ext uri="{BB962C8B-B14F-4D97-AF65-F5344CB8AC3E}">
        <p14:creationId xmlns:p14="http://schemas.microsoft.com/office/powerpoint/2010/main" val="2218160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E39ECE-CC42-4C97-D731-80DC691F4B12}"/>
              </a:ext>
            </a:extLst>
          </p:cNvPr>
          <p:cNvSpPr txBox="1"/>
          <p:nvPr/>
        </p:nvSpPr>
        <p:spPr>
          <a:xfrm>
            <a:off x="1186543" y="664028"/>
            <a:ext cx="106026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a:t>Which Microsoft 365 tool they selected?</a:t>
            </a:r>
          </a:p>
        </p:txBody>
      </p:sp>
      <p:sp>
        <p:nvSpPr>
          <p:cNvPr id="3" name="TextBox 2">
            <a:extLst>
              <a:ext uri="{FF2B5EF4-FFF2-40B4-BE49-F238E27FC236}">
                <a16:creationId xmlns:a16="http://schemas.microsoft.com/office/drawing/2014/main" id="{9B462FCD-AC11-A2E3-B909-D797FC326879}"/>
              </a:ext>
            </a:extLst>
          </p:cNvPr>
          <p:cNvSpPr txBox="1"/>
          <p:nvPr/>
        </p:nvSpPr>
        <p:spPr>
          <a:xfrm>
            <a:off x="1690687" y="2607468"/>
            <a:ext cx="820340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5000"/>
                  </a:schemeClr>
                </a:solidFill>
              </a:rPr>
              <a:t>The Microsoft 365 tool our group selected is Microsoft Teams. We selected Teams because our chosen workplace task is staff communication and daily updates.</a:t>
            </a:r>
          </a:p>
          <a:p>
            <a:r>
              <a:rPr lang="en-US">
                <a:solidFill>
                  <a:schemeClr val="accent1">
                    <a:lumMod val="75000"/>
                  </a:schemeClr>
                </a:solidFill>
              </a:rPr>
              <a:t>Teams is designed to support communication and collaboration between staff, allowing them to communicate through messages, meetings and organized team spaces. This makes it appropriate for Ashford because staff work across different locations and need an effective way to share updates and communicate with each other.</a:t>
            </a:r>
          </a:p>
        </p:txBody>
      </p:sp>
    </p:spTree>
    <p:extLst>
      <p:ext uri="{BB962C8B-B14F-4D97-AF65-F5344CB8AC3E}">
        <p14:creationId xmlns:p14="http://schemas.microsoft.com/office/powerpoint/2010/main" val="340042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4E22D-4A7A-0F86-1518-F8CFDC7814A7}"/>
              </a:ext>
            </a:extLst>
          </p:cNvPr>
          <p:cNvSpPr>
            <a:spLocks noGrp="1"/>
          </p:cNvSpPr>
          <p:nvPr>
            <p:ph type="title"/>
          </p:nvPr>
        </p:nvSpPr>
        <p:spPr>
          <a:xfrm>
            <a:off x="577668" y="350808"/>
            <a:ext cx="6993914" cy="1356360"/>
          </a:xfrm>
        </p:spPr>
        <p:txBody>
          <a:bodyPr>
            <a:normAutofit/>
          </a:bodyPr>
          <a:lstStyle/>
          <a:p>
            <a:r>
              <a:rPr lang="en-GB"/>
              <a:t>Helen</a:t>
            </a:r>
            <a:endParaRPr lang="en-US"/>
          </a:p>
        </p:txBody>
      </p:sp>
      <p:sp>
        <p:nvSpPr>
          <p:cNvPr id="3" name="Content Placeholder 2">
            <a:extLst>
              <a:ext uri="{FF2B5EF4-FFF2-40B4-BE49-F238E27FC236}">
                <a16:creationId xmlns:a16="http://schemas.microsoft.com/office/drawing/2014/main" id="{4BBD56D3-6545-32B6-D3A7-A7887827551E}"/>
              </a:ext>
            </a:extLst>
          </p:cNvPr>
          <p:cNvSpPr>
            <a:spLocks noGrp="1"/>
          </p:cNvSpPr>
          <p:nvPr>
            <p:ph idx="1"/>
          </p:nvPr>
        </p:nvSpPr>
        <p:spPr>
          <a:xfrm>
            <a:off x="448272" y="1295401"/>
            <a:ext cx="6936403" cy="4958749"/>
          </a:xfrm>
        </p:spPr>
        <p:txBody>
          <a:bodyPr>
            <a:normAutofit/>
          </a:bodyPr>
          <a:lstStyle/>
          <a:p>
            <a:pPr marL="45720" indent="0">
              <a:buNone/>
            </a:pPr>
            <a:r>
              <a:rPr lang="en-GB" sz="1700" u="sng">
                <a:latin typeface="Aharoni" panose="020F0502020204030204" pitchFamily="2" charset="-79"/>
                <a:cs typeface="Aharoni" panose="020F0502020204030204" pitchFamily="2" charset="-79"/>
              </a:rPr>
              <a:t>Microsoft Team 365 solution for workplace communication </a:t>
            </a:r>
          </a:p>
          <a:p>
            <a:r>
              <a:rPr lang="en-GB" sz="1700" u="sng">
                <a:latin typeface="Aharoni" panose="02010803020104030203" pitchFamily="2" charset="-79"/>
                <a:cs typeface="Aharoni" panose="02010803020104030203" pitchFamily="2" charset="-79"/>
              </a:rPr>
              <a:t>Missed updates- </a:t>
            </a:r>
            <a:r>
              <a:rPr lang="en-GB" sz="1700">
                <a:cs typeface="Aharoni" panose="02010803020104030203" pitchFamily="2" charset="-79"/>
              </a:rPr>
              <a:t> Staff during </a:t>
            </a:r>
            <a:r>
              <a:rPr lang="en-GB" sz="1700"/>
              <a:t>shifts may rely on information from each other. [Digital care Hub,2019].</a:t>
            </a:r>
          </a:p>
          <a:p>
            <a:r>
              <a:rPr lang="en-GB" sz="1700" u="sng">
                <a:latin typeface="Aharoni" panose="02010803020104030203" pitchFamily="2" charset="-79"/>
                <a:cs typeface="Aharoni" panose="02010803020104030203" pitchFamily="2" charset="-79"/>
              </a:rPr>
              <a:t>Unclear rotas- </a:t>
            </a:r>
            <a:r>
              <a:rPr lang="en-GB" sz="1700"/>
              <a:t>Rota files are uploaded to SharePoint, allowing staff to access their shifts and responsibilities , which also ensures everyone is working from the same version of the file[Microsoft, 2026].</a:t>
            </a:r>
          </a:p>
          <a:p>
            <a:r>
              <a:rPr lang="en-GB" sz="1700" u="sng">
                <a:latin typeface="Aharoni" panose="02010803020104030203" pitchFamily="2" charset="-79"/>
                <a:cs typeface="Aharoni" panose="02010803020104030203" pitchFamily="2" charset="-79"/>
              </a:rPr>
              <a:t>Duplicated work- </a:t>
            </a:r>
            <a:r>
              <a:rPr lang="en-GB" sz="1700"/>
              <a:t>Each topic has its own section, this allows conversations to be had about the same topic, meaning staff may repeat the same tasks because they may not be aware [Microsoft,2026].</a:t>
            </a:r>
          </a:p>
          <a:p>
            <a:r>
              <a:rPr lang="en-GB" sz="1700" u="sng">
                <a:latin typeface="Aharoni" panose="02010803020104030203" pitchFamily="2" charset="-79"/>
                <a:cs typeface="Aharoni" panose="02010803020104030203" pitchFamily="2" charset="-79"/>
              </a:rPr>
              <a:t>Inconsistent records- </a:t>
            </a:r>
            <a:r>
              <a:rPr lang="en-GB" sz="1700"/>
              <a:t>Clear rules and trained staff are in place to protect identifiable information[DHSC,2026].</a:t>
            </a:r>
          </a:p>
          <a:p>
            <a:r>
              <a:rPr lang="en-GB" sz="1700" u="sng">
                <a:latin typeface="Aharoni" panose="02010803020104030203" pitchFamily="2" charset="-79"/>
                <a:cs typeface="Aharoni" panose="02010803020104030203" pitchFamily="2" charset="-79"/>
              </a:rPr>
              <a:t>Online meetings- </a:t>
            </a:r>
            <a:r>
              <a:rPr lang="en-GB" sz="1700">
                <a:cs typeface="Aharoni" panose="02010803020104030203" pitchFamily="2" charset="-79"/>
              </a:rPr>
              <a:t>Staff can attend meetings without everyone having to be at the same location because some people may struggle with geographical issues [ Microsoft,2020]</a:t>
            </a:r>
          </a:p>
          <a:p>
            <a:endParaRPr lang="en-GB" sz="1700" u="sng">
              <a:latin typeface="Aharoni" panose="02010803020104030203" pitchFamily="2" charset="-79"/>
              <a:cs typeface="Aharoni" panose="02010803020104030203" pitchFamily="2" charset="-79"/>
            </a:endParaRPr>
          </a:p>
          <a:p>
            <a:pPr marL="45720" indent="0">
              <a:buNone/>
            </a:pPr>
            <a:endParaRPr lang="en-GB" sz="1700"/>
          </a:p>
        </p:txBody>
      </p:sp>
      <p:sp>
        <p:nvSpPr>
          <p:cNvPr id="6" name="Arrow: Left 5">
            <a:extLst>
              <a:ext uri="{FF2B5EF4-FFF2-40B4-BE49-F238E27FC236}">
                <a16:creationId xmlns:a16="http://schemas.microsoft.com/office/drawing/2014/main" id="{F1D7213E-1C23-720B-F81A-D277EE0B6C5F}"/>
              </a:ext>
            </a:extLst>
          </p:cNvPr>
          <p:cNvSpPr/>
          <p:nvPr/>
        </p:nvSpPr>
        <p:spPr>
          <a:xfrm>
            <a:off x="8512628" y="2438400"/>
            <a:ext cx="1883229" cy="16002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86022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86532B-5A3E-44A5-A0C2-22A0DB316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AC5A845-A61E-99AC-2387-E23AFCA8AFA1}"/>
              </a:ext>
            </a:extLst>
          </p:cNvPr>
          <p:cNvSpPr>
            <a:spLocks noGrp="1"/>
          </p:cNvSpPr>
          <p:nvPr>
            <p:ph type="title"/>
          </p:nvPr>
        </p:nvSpPr>
        <p:spPr>
          <a:xfrm>
            <a:off x="707064" y="609600"/>
            <a:ext cx="6993914" cy="1356360"/>
          </a:xfrm>
        </p:spPr>
        <p:txBody>
          <a:bodyPr>
            <a:normAutofit/>
          </a:bodyPr>
          <a:lstStyle/>
          <a:p>
            <a:r>
              <a:rPr lang="en-GB" err="1"/>
              <a:t>cariss</a:t>
            </a:r>
          </a:p>
        </p:txBody>
      </p:sp>
      <p:sp>
        <p:nvSpPr>
          <p:cNvPr id="3" name="Content Placeholder 2">
            <a:extLst>
              <a:ext uri="{FF2B5EF4-FFF2-40B4-BE49-F238E27FC236}">
                <a16:creationId xmlns:a16="http://schemas.microsoft.com/office/drawing/2014/main" id="{A8A23F56-E332-9F9B-4D9C-83EEF46F7224}"/>
              </a:ext>
            </a:extLst>
          </p:cNvPr>
          <p:cNvSpPr>
            <a:spLocks noGrp="1"/>
          </p:cNvSpPr>
          <p:nvPr>
            <p:ph idx="1"/>
          </p:nvPr>
        </p:nvSpPr>
        <p:spPr>
          <a:xfrm>
            <a:off x="707064" y="2057400"/>
            <a:ext cx="6993914" cy="4038600"/>
          </a:xfrm>
        </p:spPr>
        <p:txBody>
          <a:bodyPr vert="horz" lIns="91440" tIns="45720" rIns="91440" bIns="45720" rtlCol="0" anchor="t">
            <a:normAutofit/>
          </a:bodyPr>
          <a:lstStyle/>
          <a:p>
            <a:pPr marL="45720" indent="0">
              <a:buNone/>
            </a:pPr>
            <a:r>
              <a:rPr lang="en-GB" sz="2400" b="1" u="sng">
                <a:latin typeface="Arial"/>
                <a:cs typeface="Arial"/>
              </a:rPr>
              <a:t>Why Microsoft Teams is Suitable?</a:t>
            </a:r>
            <a:endParaRPr lang="en-US"/>
          </a:p>
          <a:p>
            <a:r>
              <a:rPr lang="en-GB" sz="1200">
                <a:latin typeface="Arial"/>
                <a:cs typeface="Arial"/>
              </a:rPr>
              <a:t>Centralised Communication – Provides one platform for staff to share daily updates.</a:t>
            </a:r>
          </a:p>
          <a:p>
            <a:r>
              <a:rPr lang="en-GB" sz="1200">
                <a:latin typeface="Arial"/>
                <a:cs typeface="Arial"/>
              </a:rPr>
              <a:t>Supports Teamwork – Enables support workers, nurses and care coordinators to communicate within one system.</a:t>
            </a:r>
          </a:p>
          <a:p>
            <a:r>
              <a:rPr lang="en-GB" sz="1200">
                <a:latin typeface="Arial"/>
                <a:cs typeface="Arial"/>
              </a:rPr>
              <a:t>Accessible across locations – </a:t>
            </a:r>
            <a:r>
              <a:rPr lang="en-GB" sz="1200">
                <a:latin typeface="Arial"/>
                <a:ea typeface="+mn-lt"/>
                <a:cs typeface="Arial"/>
              </a:rPr>
              <a:t>According to (Hargreaves, 2022), The document also says Teams helped the team keep </a:t>
            </a:r>
            <a:r>
              <a:rPr lang="en-GB" sz="1200" b="1">
                <a:latin typeface="Arial"/>
                <a:ea typeface="+mn-lt"/>
                <a:cs typeface="Arial"/>
              </a:rPr>
              <a:t>communication</a:t>
            </a:r>
            <a:r>
              <a:rPr lang="en-GB" sz="1200">
                <a:latin typeface="Arial"/>
                <a:ea typeface="+mn-lt"/>
                <a:cs typeface="Arial"/>
              </a:rPr>
              <a:t> going during social distancing, supported </a:t>
            </a:r>
            <a:r>
              <a:rPr lang="en-GB" sz="1200" b="1">
                <a:latin typeface="Arial"/>
                <a:ea typeface="+mn-lt"/>
                <a:cs typeface="Arial"/>
              </a:rPr>
              <a:t>knowledge sharing</a:t>
            </a:r>
            <a:r>
              <a:rPr lang="en-GB" sz="1200">
                <a:latin typeface="Arial"/>
                <a:ea typeface="+mn-lt"/>
                <a:cs typeface="Arial"/>
              </a:rPr>
              <a:t>, and let people work together across different sites without travel. </a:t>
            </a:r>
          </a:p>
          <a:p>
            <a:r>
              <a:rPr lang="en-GB" sz="1200">
                <a:latin typeface="Arial"/>
                <a:cs typeface="Arial"/>
              </a:rPr>
              <a:t>Organised Communication – Teams and channels can separate information by team, role or area of work.</a:t>
            </a:r>
          </a:p>
          <a:p>
            <a:r>
              <a:rPr lang="en-GB" sz="1200">
                <a:latin typeface="Arial"/>
                <a:cs typeface="Arial"/>
              </a:rPr>
              <a:t>Real time communication – Staff can send and receive messages and participate in online meetings ( Lawson 2023 ).</a:t>
            </a:r>
          </a:p>
          <a:p>
            <a:r>
              <a:rPr lang="en-GB" sz="1200">
                <a:latin typeface="Arial"/>
                <a:cs typeface="Arial"/>
              </a:rPr>
              <a:t>Supports workplace communication – Effective communication and teamwork are important workplace skills (Morgan,2016).</a:t>
            </a:r>
            <a:r>
              <a:rPr lang="en-GB" sz="1200"/>
              <a:t> </a:t>
            </a:r>
          </a:p>
          <a:p>
            <a:r>
              <a:rPr lang="en-GB" sz="1200">
                <a:highlight>
                  <a:srgbClr val="FFFFFF"/>
                </a:highlight>
                <a:latin typeface="Arial"/>
                <a:ea typeface="Cambria"/>
                <a:cs typeface="Arial"/>
              </a:rPr>
              <a:t>Eighty-six per cent of respondents felt that the system helped them to leave work on time. (Lawson, 2023) </a:t>
            </a:r>
            <a:endParaRPr lang="en-GB" sz="1200">
              <a:latin typeface="Arial"/>
              <a:cs typeface="Arial"/>
            </a:endParaRPr>
          </a:p>
          <a:p>
            <a:endParaRPr lang="en-GB" sz="1200">
              <a:latin typeface="Arial"/>
              <a:cs typeface="Arial"/>
            </a:endParaRPr>
          </a:p>
          <a:p>
            <a:endParaRPr lang="en-GB" sz="1200"/>
          </a:p>
        </p:txBody>
      </p:sp>
      <p:pic>
        <p:nvPicPr>
          <p:cNvPr id="4" name="Picture 3" title="Businessperson pointing to digital tablet in meeting">
            <a:extLst>
              <a:ext uri="{FF2B5EF4-FFF2-40B4-BE49-F238E27FC236}">
                <a16:creationId xmlns:a16="http://schemas.microsoft.com/office/drawing/2014/main" id="{84963699-B424-C693-FC86-DEDB03DBAE29}"/>
              </a:ext>
            </a:extLst>
          </p:cNvPr>
          <p:cNvPicPr>
            <a:picLocks noChangeAspect="1"/>
          </p:cNvPicPr>
          <p:nvPr/>
        </p:nvPicPr>
        <p:blipFill>
          <a:blip r:embed="rId2"/>
          <a:stretch>
            <a:fillRect/>
          </a:stretch>
        </p:blipFill>
        <p:spPr>
          <a:xfrm>
            <a:off x="8185610" y="2381565"/>
            <a:ext cx="3135414" cy="2092888"/>
          </a:xfrm>
          <a:prstGeom prst="rect">
            <a:avLst/>
          </a:prstGeom>
        </p:spPr>
      </p:pic>
    </p:spTree>
    <p:extLst>
      <p:ext uri="{BB962C8B-B14F-4D97-AF65-F5344CB8AC3E}">
        <p14:creationId xmlns:p14="http://schemas.microsoft.com/office/powerpoint/2010/main" val="2500733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AFA3325-D377-4457-B847-8ECD2CC67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20013E4B-D141-434B-8421-5E9DDF0C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077637" cy="6858000"/>
          </a:xfrm>
          <a:prstGeom prst="rect">
            <a:avLst/>
          </a:prstGeom>
          <a:solidFill>
            <a:schemeClr val="tx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4E04CFA-1459-5EC8-C795-5128DB09981B}"/>
              </a:ext>
            </a:extLst>
          </p:cNvPr>
          <p:cNvSpPr>
            <a:spLocks noGrp="1"/>
          </p:cNvSpPr>
          <p:nvPr>
            <p:ph type="title"/>
          </p:nvPr>
        </p:nvSpPr>
        <p:spPr>
          <a:xfrm>
            <a:off x="899160" y="966650"/>
            <a:ext cx="4297680" cy="4615543"/>
          </a:xfrm>
        </p:spPr>
        <p:txBody>
          <a:bodyPr>
            <a:normAutofit/>
          </a:bodyPr>
          <a:lstStyle/>
          <a:p>
            <a:pPr algn="ctr"/>
            <a:r>
              <a:rPr lang="en-GB" sz="2800">
                <a:solidFill>
                  <a:schemeClr val="bg1"/>
                </a:solidFill>
              </a:rPr>
              <a:t>Nancy</a:t>
            </a:r>
          </a:p>
        </p:txBody>
      </p:sp>
      <p:sp>
        <p:nvSpPr>
          <p:cNvPr id="23" name="Content Placeholder 2">
            <a:extLst>
              <a:ext uri="{FF2B5EF4-FFF2-40B4-BE49-F238E27FC236}">
                <a16:creationId xmlns:a16="http://schemas.microsoft.com/office/drawing/2014/main" id="{61135C7D-00EF-314E-EE77-304A79E34A75}"/>
              </a:ext>
            </a:extLst>
          </p:cNvPr>
          <p:cNvSpPr>
            <a:spLocks noGrp="1"/>
          </p:cNvSpPr>
          <p:nvPr>
            <p:ph idx="1"/>
          </p:nvPr>
        </p:nvSpPr>
        <p:spPr>
          <a:xfrm>
            <a:off x="6731726" y="966650"/>
            <a:ext cx="4876799" cy="4615543"/>
          </a:xfrm>
        </p:spPr>
        <p:txBody>
          <a:bodyPr vert="horz" lIns="91440" tIns="45720" rIns="91440" bIns="45720" rtlCol="0" anchor="ctr">
            <a:normAutofit/>
          </a:bodyPr>
          <a:lstStyle/>
          <a:p>
            <a:pPr marL="45720" indent="0">
              <a:buNone/>
            </a:pPr>
            <a:r>
              <a:rPr lang="en-GB" sz="2000" b="1" u="sng">
                <a:solidFill>
                  <a:schemeClr val="tx1"/>
                </a:solidFill>
                <a:latin typeface="Rockwell"/>
                <a:cs typeface="Aharoni"/>
              </a:rPr>
              <a:t>How it improves efficiency or communication</a:t>
            </a:r>
            <a:endParaRPr lang="en-GB" sz="2000">
              <a:solidFill>
                <a:schemeClr val="tx1"/>
              </a:solidFill>
            </a:endParaRPr>
          </a:p>
          <a:p>
            <a:r>
              <a:rPr lang="en-GB" sz="2000" b="1">
                <a:solidFill>
                  <a:schemeClr val="tx1"/>
                </a:solidFill>
                <a:latin typeface="Rockwell"/>
                <a:cs typeface="Aharoni"/>
              </a:rPr>
              <a:t>Sharing information clearly and quickly so that people understand the message right away less effort, less time and fewer mistakes. Then listen actively and adapt to your audience.</a:t>
            </a:r>
          </a:p>
        </p:txBody>
      </p:sp>
    </p:spTree>
    <p:extLst>
      <p:ext uri="{BB962C8B-B14F-4D97-AF65-F5344CB8AC3E}">
        <p14:creationId xmlns:p14="http://schemas.microsoft.com/office/powerpoint/2010/main" val="142749697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34178-0BC4-2734-B08F-8877D2A8765A}"/>
              </a:ext>
            </a:extLst>
          </p:cNvPr>
          <p:cNvSpPr>
            <a:spLocks noGrp="1"/>
          </p:cNvSpPr>
          <p:nvPr>
            <p:ph type="title"/>
          </p:nvPr>
        </p:nvSpPr>
        <p:spPr>
          <a:xfrm>
            <a:off x="555172" y="609600"/>
            <a:ext cx="9255034" cy="507275"/>
          </a:xfrm>
        </p:spPr>
        <p:txBody>
          <a:bodyPr>
            <a:normAutofit fontScale="90000"/>
          </a:bodyPr>
          <a:lstStyle/>
          <a:p>
            <a:r>
              <a:rPr lang="en-GB"/>
              <a:t>Advantages and Limitations of Microsoft Teams for Ashford</a:t>
            </a:r>
          </a:p>
        </p:txBody>
      </p:sp>
      <p:graphicFrame>
        <p:nvGraphicFramePr>
          <p:cNvPr id="10" name="Content Placeholder 9">
            <a:extLst>
              <a:ext uri="{FF2B5EF4-FFF2-40B4-BE49-F238E27FC236}">
                <a16:creationId xmlns:a16="http://schemas.microsoft.com/office/drawing/2014/main" id="{35647E8A-2B21-5AD4-96B4-D7590A6E629E}"/>
              </a:ext>
            </a:extLst>
          </p:cNvPr>
          <p:cNvGraphicFramePr>
            <a:graphicFrameLocks noGrp="1"/>
          </p:cNvGraphicFramePr>
          <p:nvPr>
            <p:ph idx="1"/>
            <p:extLst>
              <p:ext uri="{D42A27DB-BD31-4B8C-83A1-F6EECF244321}">
                <p14:modId xmlns:p14="http://schemas.microsoft.com/office/powerpoint/2010/main" val="3275349721"/>
              </p:ext>
            </p:extLst>
          </p:nvPr>
        </p:nvGraphicFramePr>
        <p:xfrm>
          <a:off x="552464" y="1385156"/>
          <a:ext cx="9847804" cy="2663904"/>
        </p:xfrm>
        <a:graphic>
          <a:graphicData uri="http://schemas.openxmlformats.org/drawingml/2006/table">
            <a:tbl>
              <a:tblPr firstRow="1" bandRow="1">
                <a:tableStyleId>{5C22544A-7EE6-4342-B048-85BDC9FD1C3A}</a:tableStyleId>
              </a:tblPr>
              <a:tblGrid>
                <a:gridCol w="4923902">
                  <a:extLst>
                    <a:ext uri="{9D8B030D-6E8A-4147-A177-3AD203B41FA5}">
                      <a16:colId xmlns:a16="http://schemas.microsoft.com/office/drawing/2014/main" val="1031348345"/>
                    </a:ext>
                  </a:extLst>
                </a:gridCol>
                <a:gridCol w="4923902">
                  <a:extLst>
                    <a:ext uri="{9D8B030D-6E8A-4147-A177-3AD203B41FA5}">
                      <a16:colId xmlns:a16="http://schemas.microsoft.com/office/drawing/2014/main" val="852301917"/>
                    </a:ext>
                  </a:extLst>
                </a:gridCol>
              </a:tblGrid>
              <a:tr h="437321">
                <a:tc>
                  <a:txBody>
                    <a:bodyPr/>
                    <a:lstStyle/>
                    <a:p>
                      <a:r>
                        <a:rPr lang="en-GB"/>
                        <a:t>Advantages </a:t>
                      </a:r>
                    </a:p>
                  </a:txBody>
                  <a:tcPr/>
                </a:tc>
                <a:tc>
                  <a:txBody>
                    <a:bodyPr/>
                    <a:lstStyle/>
                    <a:p>
                      <a:r>
                        <a:rPr lang="en-GB"/>
                        <a:t>Limitations</a:t>
                      </a:r>
                    </a:p>
                  </a:txBody>
                  <a:tcPr/>
                </a:tc>
                <a:extLst>
                  <a:ext uri="{0D108BD9-81ED-4DB2-BD59-A6C34878D82A}">
                    <a16:rowId xmlns:a16="http://schemas.microsoft.com/office/drawing/2014/main" val="3858620678"/>
                  </a:ext>
                </a:extLst>
              </a:tr>
              <a:tr h="2226583">
                <a:tc>
                  <a:txBody>
                    <a:bodyPr/>
                    <a:lstStyle/>
                    <a:p>
                      <a:pPr marL="285750" indent="-285750">
                        <a:buFont typeface="Wingdings"/>
                        <a:buChar char="Ø"/>
                      </a:pPr>
                      <a:r>
                        <a:rPr lang="en-GB" sz="1100">
                          <a:latin typeface="Arial"/>
                          <a:cs typeface="Arial"/>
                        </a:rPr>
                        <a:t>Faster communication – staff can communicate through messages and online meetings.</a:t>
                      </a:r>
                    </a:p>
                    <a:p>
                      <a:pPr marL="285750" lvl="0" indent="-285750">
                        <a:buFont typeface="Wingdings"/>
                        <a:buChar char="Ø"/>
                      </a:pPr>
                      <a:r>
                        <a:rPr lang="en-GB" sz="1100">
                          <a:latin typeface="Arial"/>
                          <a:cs typeface="Arial"/>
                        </a:rPr>
                        <a:t>Centralised information – Daily updates can be shared in one communication platform.</a:t>
                      </a:r>
                    </a:p>
                    <a:p>
                      <a:pPr marL="285750" lvl="0" indent="-285750">
                        <a:buFont typeface="Wingdings"/>
                        <a:buChar char="Ø"/>
                      </a:pPr>
                      <a:r>
                        <a:rPr lang="en-GB" sz="1100">
                          <a:latin typeface="Arial"/>
                          <a:cs typeface="Arial"/>
                        </a:rPr>
                        <a:t>Supports teamwork – Different staff roles can communicate and collaborate.</a:t>
                      </a:r>
                    </a:p>
                    <a:p>
                      <a:pPr marL="285750" lvl="0" indent="-285750">
                        <a:buFont typeface="Wingdings"/>
                        <a:buChar char="Ø"/>
                      </a:pPr>
                      <a:r>
                        <a:rPr lang="en-GB" sz="1100">
                          <a:latin typeface="Arial"/>
                          <a:cs typeface="Arial"/>
                        </a:rPr>
                        <a:t>Flexible working – Staff can communicate across different locations.</a:t>
                      </a:r>
                    </a:p>
                    <a:p>
                      <a:pPr marL="285750" lvl="0" indent="-285750">
                        <a:buFont typeface="Wingdings"/>
                        <a:buChar char="Ø"/>
                      </a:pPr>
                      <a:r>
                        <a:rPr lang="en-GB" sz="1100">
                          <a:latin typeface="Arial"/>
                          <a:cs typeface="Arial"/>
                        </a:rPr>
                        <a:t>Supports collaboration – Staff from different roles can work together through one platform.</a:t>
                      </a:r>
                    </a:p>
                    <a:p>
                      <a:pPr marL="285750" lvl="0" indent="-285750">
                        <a:buFont typeface="Wingdings"/>
                        <a:buChar char="Ø"/>
                      </a:pPr>
                      <a:endParaRPr lang="en-GB" sz="1100">
                        <a:latin typeface="Arial"/>
                        <a:cs typeface="Arial"/>
                      </a:endParaRPr>
                    </a:p>
                    <a:p>
                      <a:pPr marL="285750" lvl="0" indent="-285750">
                        <a:buFont typeface="Wingdings"/>
                        <a:buChar char="Ø"/>
                      </a:pPr>
                      <a:endParaRPr lang="en-GB" sz="1100">
                        <a:latin typeface="Arial"/>
                        <a:cs typeface="Arial"/>
                      </a:endParaRPr>
                    </a:p>
                    <a:p>
                      <a:pPr marL="285750" lvl="0" indent="-285750">
                        <a:buFont typeface="Wingdings"/>
                        <a:buChar char="Ø"/>
                      </a:pPr>
                      <a:r>
                        <a:rPr lang="en-GB" sz="1100">
                          <a:latin typeface="Arial"/>
                          <a:cs typeface="Arial"/>
                        </a:rPr>
                        <a:t>( Hargreaves et al., 2022 )</a:t>
                      </a:r>
                    </a:p>
                  </a:txBody>
                  <a:tcPr/>
                </a:tc>
                <a:tc>
                  <a:txBody>
                    <a:bodyPr/>
                    <a:lstStyle/>
                    <a:p>
                      <a:pPr marL="285750" indent="-285750" algn="ctr">
                        <a:buFont typeface="Wingdings"/>
                        <a:buChar char="Ø"/>
                      </a:pPr>
                      <a:r>
                        <a:rPr lang="en-GB" sz="1100">
                          <a:latin typeface="Arial"/>
                          <a:cs typeface="Arial"/>
                        </a:rPr>
                        <a:t>Staff training required – Staff may need support to use Teams confidently.</a:t>
                      </a:r>
                    </a:p>
                    <a:p>
                      <a:pPr marL="285750" lvl="0" indent="-285750">
                        <a:buFont typeface="Wingdings"/>
                        <a:buChar char="Ø"/>
                      </a:pPr>
                      <a:r>
                        <a:rPr lang="en-GB" sz="1100">
                          <a:latin typeface="Arial"/>
                          <a:cs typeface="Arial"/>
                        </a:rPr>
                        <a:t>Technology dependant – Internet, device or system problems can disrupt communication.</a:t>
                      </a:r>
                    </a:p>
                    <a:p>
                      <a:pPr marL="285750" lvl="0" indent="-285750">
                        <a:buFont typeface="Wingdings"/>
                        <a:buChar char="Ø"/>
                      </a:pPr>
                      <a:r>
                        <a:rPr lang="en-GB" sz="1100">
                          <a:latin typeface="Arial"/>
                          <a:cs typeface="Arial"/>
                        </a:rPr>
                        <a:t>Too many notifications – Important messages may become difficult to identify. </a:t>
                      </a:r>
                    </a:p>
                    <a:p>
                      <a:pPr marL="285750" lvl="0" indent="-285750">
                        <a:buFont typeface="Wingdings"/>
                        <a:buChar char="Ø"/>
                      </a:pPr>
                      <a:r>
                        <a:rPr lang="en-GB" sz="1100">
                          <a:latin typeface="Arial"/>
                          <a:cs typeface="Arial"/>
                        </a:rPr>
                        <a:t>Reduced face-to-face interaction – Virtual communication may reduce informal workplace interaction.</a:t>
                      </a:r>
                    </a:p>
                    <a:p>
                      <a:pPr marL="285750" lvl="0" indent="-285750">
                        <a:buFont typeface="Wingdings"/>
                        <a:buChar char="Ø"/>
                      </a:pPr>
                      <a:r>
                        <a:rPr lang="en-GB" sz="1100">
                          <a:latin typeface="Arial"/>
                          <a:cs typeface="Arial"/>
                        </a:rPr>
                        <a:t>Clear procedures required – Staff need guidance on appropriate use and communication. </a:t>
                      </a:r>
                    </a:p>
                  </a:txBody>
                  <a:tcPr/>
                </a:tc>
                <a:extLst>
                  <a:ext uri="{0D108BD9-81ED-4DB2-BD59-A6C34878D82A}">
                    <a16:rowId xmlns:a16="http://schemas.microsoft.com/office/drawing/2014/main" val="2630442934"/>
                  </a:ext>
                </a:extLst>
              </a:tr>
            </a:tbl>
          </a:graphicData>
        </a:graphic>
      </p:graphicFrame>
      <p:sp>
        <p:nvSpPr>
          <p:cNvPr id="6" name="TextBox 5">
            <a:extLst>
              <a:ext uri="{FF2B5EF4-FFF2-40B4-BE49-F238E27FC236}">
                <a16:creationId xmlns:a16="http://schemas.microsoft.com/office/drawing/2014/main" id="{5C617198-B278-2EA7-7A6A-10D6E9DEB322}"/>
              </a:ext>
            </a:extLst>
          </p:cNvPr>
          <p:cNvSpPr txBox="1"/>
          <p:nvPr/>
        </p:nvSpPr>
        <p:spPr>
          <a:xfrm>
            <a:off x="5178630" y="5231080"/>
            <a:ext cx="58129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Evidence from Lawson et al.(2023)</a:t>
            </a:r>
          </a:p>
          <a:p>
            <a:endParaRPr lang="en-US" sz="1100">
              <a:latin typeface="Arial"/>
              <a:cs typeface="Arial"/>
            </a:endParaRPr>
          </a:p>
          <a:p>
            <a:r>
              <a:rPr lang="en-US" sz="1100">
                <a:latin typeface="Arial"/>
                <a:cs typeface="Arial"/>
              </a:rPr>
              <a:t>86% reported Teams helped them finish and leave work on time. </a:t>
            </a:r>
          </a:p>
          <a:p>
            <a:r>
              <a:rPr lang="en-US" sz="1100">
                <a:latin typeface="Arial"/>
                <a:cs typeface="Arial"/>
              </a:rPr>
              <a:t>Lawson et al., (2023)</a:t>
            </a:r>
          </a:p>
        </p:txBody>
      </p:sp>
      <p:graphicFrame>
        <p:nvGraphicFramePr>
          <p:cNvPr id="8" name="Chart 7">
            <a:extLst>
              <a:ext uri="{FF2B5EF4-FFF2-40B4-BE49-F238E27FC236}">
                <a16:creationId xmlns:a16="http://schemas.microsoft.com/office/drawing/2014/main" id="{F896ED45-3285-0603-FF6D-63BAB18D86BA}"/>
              </a:ext>
            </a:extLst>
          </p:cNvPr>
          <p:cNvGraphicFramePr>
            <a:graphicFrameLocks/>
          </p:cNvGraphicFramePr>
          <p:nvPr>
            <p:extLst>
              <p:ext uri="{D42A27DB-BD31-4B8C-83A1-F6EECF244321}">
                <p14:modId xmlns:p14="http://schemas.microsoft.com/office/powerpoint/2010/main" val="183366480"/>
              </p:ext>
            </p:extLst>
          </p:nvPr>
        </p:nvGraphicFramePr>
        <p:xfrm>
          <a:off x="556532" y="4050846"/>
          <a:ext cx="4452258" cy="25908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8349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AA1AED9-E95E-A993-84CD-3EF290C18E63}"/>
              </a:ext>
            </a:extLst>
          </p:cNvPr>
          <p:cNvSpPr>
            <a:spLocks noGrp="1"/>
          </p:cNvSpPr>
          <p:nvPr>
            <p:ph type="title"/>
          </p:nvPr>
        </p:nvSpPr>
        <p:spPr>
          <a:xfrm>
            <a:off x="441009" y="873457"/>
            <a:ext cx="3273042" cy="5222543"/>
          </a:xfrm>
        </p:spPr>
        <p:txBody>
          <a:bodyPr>
            <a:normAutofit/>
          </a:bodyPr>
          <a:lstStyle/>
          <a:p>
            <a:r>
              <a:rPr lang="en-GB" sz="2800" dirty="0">
                <a:solidFill>
                  <a:srgbClr val="FFFFFF"/>
                </a:solidFill>
              </a:rPr>
              <a:t>Recommend how </a:t>
            </a:r>
            <a:r>
              <a:rPr lang="en-GB" sz="2400" dirty="0" err="1">
                <a:solidFill>
                  <a:srgbClr val="FFFFFF"/>
                </a:solidFill>
              </a:rPr>
              <a:t>AshFord</a:t>
            </a:r>
            <a:r>
              <a:rPr lang="en-GB" sz="2800" dirty="0">
                <a:solidFill>
                  <a:srgbClr val="FFFFFF"/>
                </a:solidFill>
              </a:rPr>
              <a:t> can implement those changes </a:t>
            </a:r>
          </a:p>
        </p:txBody>
      </p:sp>
      <p:sp>
        <p:nvSpPr>
          <p:cNvPr id="3" name="Content Placeholder 2">
            <a:extLst>
              <a:ext uri="{FF2B5EF4-FFF2-40B4-BE49-F238E27FC236}">
                <a16:creationId xmlns:a16="http://schemas.microsoft.com/office/drawing/2014/main" id="{BC47DED7-4ACD-4CC2-E913-2CC09E9DA05F}"/>
              </a:ext>
            </a:extLst>
          </p:cNvPr>
          <p:cNvSpPr>
            <a:spLocks noGrp="1"/>
          </p:cNvSpPr>
          <p:nvPr>
            <p:ph idx="1"/>
          </p:nvPr>
        </p:nvSpPr>
        <p:spPr>
          <a:xfrm>
            <a:off x="4155059" y="413658"/>
            <a:ext cx="4321629" cy="459800"/>
          </a:xfrm>
        </p:spPr>
        <p:txBody>
          <a:bodyPr vert="horz" lIns="91440" tIns="45720" rIns="91440" bIns="45720" rtlCol="0" anchor="ctr">
            <a:noAutofit/>
          </a:bodyPr>
          <a:lstStyle/>
          <a:p>
            <a:pPr marL="45720" indent="0">
              <a:buNone/>
            </a:pPr>
            <a:r>
              <a:rPr kumimoji="0" lang="en-US" sz="2399" b="1" i="0" u="sng" strike="noStrike" kern="1200" cap="none" spc="0" normalizeH="0" baseline="0" noProof="0" dirty="0">
                <a:ln>
                  <a:noFill/>
                </a:ln>
                <a:solidFill>
                  <a:schemeClr val="accent1">
                    <a:lumMod val="75000"/>
                  </a:schemeClr>
                </a:solidFill>
                <a:effectLst/>
                <a:uLnTx/>
                <a:uFillTx/>
                <a:latin typeface="Corbel"/>
                <a:ea typeface="+mn-ea"/>
                <a:cs typeface="+mn-cs"/>
              </a:rPr>
              <a:t>Train staff, name champions</a:t>
            </a:r>
          </a:p>
          <a:p>
            <a:pPr marL="45720" indent="0">
              <a:buNone/>
            </a:pPr>
            <a:endParaRPr kumimoji="0" lang="en-US" sz="2399" b="1" i="0" u="none" strike="noStrike" kern="1200" cap="none" spc="0" normalizeH="0" baseline="0" noProof="0" dirty="0">
              <a:ln>
                <a:noFill/>
              </a:ln>
              <a:solidFill>
                <a:srgbClr val="44546A"/>
              </a:solidFill>
              <a:effectLst/>
              <a:uLnTx/>
              <a:uFillTx/>
              <a:latin typeface="Corbel"/>
              <a:ea typeface="+mn-ea"/>
              <a:cs typeface="+mn-cs"/>
            </a:endParaRPr>
          </a:p>
          <a:p>
            <a:pPr marL="45720" indent="0">
              <a:buNone/>
            </a:pPr>
            <a:endParaRPr lang="en-GB" sz="1200" dirty="0">
              <a:solidFill>
                <a:schemeClr val="tx1"/>
              </a:solidFill>
            </a:endParaRPr>
          </a:p>
        </p:txBody>
      </p:sp>
      <p:sp>
        <p:nvSpPr>
          <p:cNvPr id="6" name="TextBox 5">
            <a:extLst>
              <a:ext uri="{FF2B5EF4-FFF2-40B4-BE49-F238E27FC236}">
                <a16:creationId xmlns:a16="http://schemas.microsoft.com/office/drawing/2014/main" id="{387C86B5-0C1F-C55D-8C20-8E3ACA97B5B0}"/>
              </a:ext>
            </a:extLst>
          </p:cNvPr>
          <p:cNvSpPr txBox="1"/>
          <p:nvPr/>
        </p:nvSpPr>
        <p:spPr>
          <a:xfrm>
            <a:off x="4236839" y="643558"/>
            <a:ext cx="5973961"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orbel"/>
                <a:ea typeface="+mn-ea"/>
                <a:cs typeface="+mn-cs"/>
              </a:rPr>
              <a:t>Short session: deliver a 1-page guide and mention who the Teams champions are.</a:t>
            </a:r>
            <a:endParaRPr kumimoji="0" lang="en-US" sz="2000" b="0" i="0" u="none" strike="noStrike" kern="1200" cap="none" spc="0" normalizeH="0" baseline="0" noProof="0" dirty="0">
              <a:ln>
                <a:noFill/>
              </a:ln>
              <a:solidFill>
                <a:srgbClr val="000000"/>
              </a:solidFill>
              <a:effectLst/>
              <a:uLnTx/>
              <a:uFillTx/>
              <a:latin typeface="Corbel"/>
              <a:ea typeface="+mn-ea"/>
              <a:cs typeface="+mn-cs"/>
            </a:endParaRPr>
          </a:p>
        </p:txBody>
      </p:sp>
      <p:sp>
        <p:nvSpPr>
          <p:cNvPr id="7" name="TextBox 6">
            <a:extLst>
              <a:ext uri="{FF2B5EF4-FFF2-40B4-BE49-F238E27FC236}">
                <a16:creationId xmlns:a16="http://schemas.microsoft.com/office/drawing/2014/main" id="{A2554ED1-7814-149D-D27B-E1C97C966BB6}"/>
              </a:ext>
            </a:extLst>
          </p:cNvPr>
          <p:cNvSpPr txBox="1"/>
          <p:nvPr/>
        </p:nvSpPr>
        <p:spPr>
          <a:xfrm>
            <a:off x="4236838" y="1420929"/>
            <a:ext cx="5973961"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orbel"/>
                <a:ea typeface="+mn-ea"/>
                <a:cs typeface="+mn-cs"/>
              </a:rPr>
              <a:t>Peer support helps to develop confidence when staff are not sure about the tool they want to use.</a:t>
            </a:r>
            <a:endParaRPr kumimoji="0" lang="en-US" sz="2000" b="0" i="0" u="none" strike="noStrike" kern="1200" cap="none" spc="0" normalizeH="0" baseline="0" noProof="0" dirty="0">
              <a:ln>
                <a:noFill/>
              </a:ln>
              <a:solidFill>
                <a:srgbClr val="000000"/>
              </a:solidFill>
              <a:effectLst/>
              <a:uLnTx/>
              <a:uFillTx/>
              <a:latin typeface="Corbel"/>
              <a:ea typeface="+mn-ea"/>
              <a:cs typeface="+mn-cs"/>
            </a:endParaRPr>
          </a:p>
        </p:txBody>
      </p:sp>
      <p:sp>
        <p:nvSpPr>
          <p:cNvPr id="9" name="TextBox 8">
            <a:extLst>
              <a:ext uri="{FF2B5EF4-FFF2-40B4-BE49-F238E27FC236}">
                <a16:creationId xmlns:a16="http://schemas.microsoft.com/office/drawing/2014/main" id="{486493A5-0833-70BB-BB23-E4B209CEB672}"/>
              </a:ext>
            </a:extLst>
          </p:cNvPr>
          <p:cNvSpPr txBox="1"/>
          <p:nvPr/>
        </p:nvSpPr>
        <p:spPr>
          <a:xfrm>
            <a:off x="4209488" y="2199377"/>
            <a:ext cx="5843332"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orbel"/>
                <a:ea typeface="+mn-ea"/>
                <a:cs typeface="+mn-cs"/>
              </a:rPr>
              <a:t>A care provider identified champions to prompt staff to make use of Teams (Digital Care Hub, 2019).</a:t>
            </a:r>
            <a:endParaRPr kumimoji="0" lang="en-US" sz="2000" b="0" i="0" u="none" strike="noStrike" kern="1200" cap="none" spc="0" normalizeH="0" baseline="0" noProof="0" dirty="0">
              <a:ln>
                <a:noFill/>
              </a:ln>
              <a:solidFill>
                <a:srgbClr val="000000"/>
              </a:solidFill>
              <a:effectLst/>
              <a:uLnTx/>
              <a:uFillTx/>
              <a:latin typeface="Corbel"/>
              <a:ea typeface="+mn-ea"/>
              <a:cs typeface="+mn-cs"/>
            </a:endParaRPr>
          </a:p>
        </p:txBody>
      </p:sp>
      <p:sp>
        <p:nvSpPr>
          <p:cNvPr id="11" name="TextBox 10">
            <a:extLst>
              <a:ext uri="{FF2B5EF4-FFF2-40B4-BE49-F238E27FC236}">
                <a16:creationId xmlns:a16="http://schemas.microsoft.com/office/drawing/2014/main" id="{31E53224-D0D9-DB1D-A191-140DDE95A4F6}"/>
              </a:ext>
            </a:extLst>
          </p:cNvPr>
          <p:cNvSpPr txBox="1"/>
          <p:nvPr/>
        </p:nvSpPr>
        <p:spPr>
          <a:xfrm>
            <a:off x="4236839" y="3123787"/>
            <a:ext cx="3394046" cy="461537"/>
          </a:xfrm>
          <a:prstGeom prst="rect">
            <a:avLst/>
          </a:prstGeom>
          <a:noFill/>
        </p:spPr>
        <p:txBody>
          <a:bodyPr wrap="square" rtlCol="0">
            <a:spAutoFit/>
          </a:bodyPr>
          <a:lstStyle/>
          <a:p>
            <a:r>
              <a:rPr kumimoji="0" lang="en-US" sz="2399" b="1" i="0" u="sng" strike="noStrike" kern="1200" cap="none" spc="0" normalizeH="0" baseline="0" noProof="0" dirty="0">
                <a:ln>
                  <a:noFill/>
                </a:ln>
                <a:solidFill>
                  <a:schemeClr val="accent1">
                    <a:lumMod val="75000"/>
                  </a:schemeClr>
                </a:solidFill>
                <a:effectLst/>
                <a:uLnTx/>
                <a:uFillTx/>
                <a:latin typeface="Corbel"/>
                <a:ea typeface="+mn-ea"/>
                <a:cs typeface="+mn-cs"/>
              </a:rPr>
              <a:t>Pilot first, then roll out</a:t>
            </a:r>
            <a:endParaRPr lang="en-GB" u="sng" dirty="0">
              <a:solidFill>
                <a:schemeClr val="accent1">
                  <a:lumMod val="75000"/>
                </a:schemeClr>
              </a:solidFill>
            </a:endParaRPr>
          </a:p>
        </p:txBody>
      </p:sp>
      <p:sp>
        <p:nvSpPr>
          <p:cNvPr id="12" name="TextBox 11">
            <a:extLst>
              <a:ext uri="{FF2B5EF4-FFF2-40B4-BE49-F238E27FC236}">
                <a16:creationId xmlns:a16="http://schemas.microsoft.com/office/drawing/2014/main" id="{C5F21ADF-429D-F5EA-99C4-C7E84A81C71F}"/>
              </a:ext>
            </a:extLst>
          </p:cNvPr>
          <p:cNvSpPr txBox="1"/>
          <p:nvPr/>
        </p:nvSpPr>
        <p:spPr>
          <a:xfrm>
            <a:off x="4236839" y="3639162"/>
            <a:ext cx="5815981" cy="707886"/>
          </a:xfrm>
          <a:prstGeom prst="rect">
            <a:avLst/>
          </a:prstGeom>
          <a:noFill/>
        </p:spPr>
        <p:txBody>
          <a:bodyPr wrap="square" rtlCol="0">
            <a:spAutoFit/>
          </a:bodyPr>
          <a:lstStyle/>
          <a:p>
            <a:r>
              <a:rPr kumimoji="0" lang="en-GB" sz="2000" b="0" i="0" u="none" strike="noStrike" kern="1200" cap="none" spc="0" normalizeH="0" baseline="0" noProof="0" dirty="0">
                <a:ln>
                  <a:noFill/>
                </a:ln>
                <a:solidFill>
                  <a:srgbClr val="000000"/>
                </a:solidFill>
                <a:effectLst/>
                <a:uLnTx/>
                <a:uFillTx/>
                <a:latin typeface="Corbel"/>
                <a:ea typeface="+mn-ea"/>
                <a:cs typeface="+mn-cs"/>
              </a:rPr>
              <a:t>Pilot with one team for 4-6 weeks, review and roll out to all teams</a:t>
            </a:r>
            <a:endParaRPr lang="en-GB" sz="2000" dirty="0"/>
          </a:p>
        </p:txBody>
      </p:sp>
      <p:sp>
        <p:nvSpPr>
          <p:cNvPr id="13" name="TextBox 12">
            <a:extLst>
              <a:ext uri="{FF2B5EF4-FFF2-40B4-BE49-F238E27FC236}">
                <a16:creationId xmlns:a16="http://schemas.microsoft.com/office/drawing/2014/main" id="{700C857B-D4BD-0B1C-3DB0-1D88343C3F11}"/>
              </a:ext>
            </a:extLst>
          </p:cNvPr>
          <p:cNvSpPr txBox="1"/>
          <p:nvPr/>
        </p:nvSpPr>
        <p:spPr>
          <a:xfrm>
            <a:off x="4236839" y="4359593"/>
            <a:ext cx="5973962"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orbel"/>
                <a:ea typeface="+mn-ea"/>
                <a:cs typeface="+mn-cs"/>
              </a:rPr>
              <a:t>Minimises the impact on routine care while Ashford fine-tunes what is successful.</a:t>
            </a:r>
            <a:endParaRPr kumimoji="0" lang="en-US" sz="2000" b="0" i="0" u="none" strike="noStrike" kern="1200" cap="none" spc="0" normalizeH="0" baseline="0" noProof="0" dirty="0">
              <a:ln>
                <a:noFill/>
              </a:ln>
              <a:solidFill>
                <a:srgbClr val="000000"/>
              </a:solidFill>
              <a:effectLst/>
              <a:uLnTx/>
              <a:uFillTx/>
              <a:latin typeface="Corbel"/>
              <a:ea typeface="+mn-ea"/>
              <a:cs typeface="+mn-cs"/>
            </a:endParaRPr>
          </a:p>
        </p:txBody>
      </p:sp>
      <p:sp>
        <p:nvSpPr>
          <p:cNvPr id="14" name="TextBox 13">
            <a:extLst>
              <a:ext uri="{FF2B5EF4-FFF2-40B4-BE49-F238E27FC236}">
                <a16:creationId xmlns:a16="http://schemas.microsoft.com/office/drawing/2014/main" id="{7048C253-B67F-6255-132B-CCDAA9B6B7FF}"/>
              </a:ext>
            </a:extLst>
          </p:cNvPr>
          <p:cNvSpPr txBox="1"/>
          <p:nvPr/>
        </p:nvSpPr>
        <p:spPr>
          <a:xfrm>
            <a:off x="4236839" y="5080024"/>
            <a:ext cx="6904826" cy="1015663"/>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orbel"/>
                <a:ea typeface="+mn-ea"/>
                <a:cs typeface="+mn-cs"/>
              </a:rPr>
              <a:t>Teams have been piloted at Manor Community and are now being used throughout the organisation (Digital Care Hub, 2019).</a:t>
            </a:r>
            <a:endParaRPr kumimoji="0" lang="en-US" sz="2000" b="0" i="0" u="none" strike="noStrike" kern="1200" cap="none" spc="0" normalizeH="0" baseline="0" noProof="0" dirty="0">
              <a:ln>
                <a:noFill/>
              </a:ln>
              <a:solidFill>
                <a:srgbClr val="000000"/>
              </a:solidFill>
              <a:effectLst/>
              <a:uLnTx/>
              <a:uFillTx/>
              <a:latin typeface="Corbel"/>
              <a:ea typeface="+mn-ea"/>
              <a:cs typeface="+mn-cs"/>
            </a:endParaRPr>
          </a:p>
        </p:txBody>
      </p:sp>
    </p:spTree>
    <p:extLst>
      <p:ext uri="{BB962C8B-B14F-4D97-AF65-F5344CB8AC3E}">
        <p14:creationId xmlns:p14="http://schemas.microsoft.com/office/powerpoint/2010/main" val="1432777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F7B700-165B-F759-DC6B-D22790A631DC}"/>
              </a:ext>
            </a:extLst>
          </p:cNvPr>
          <p:cNvSpPr txBox="1"/>
          <p:nvPr/>
        </p:nvSpPr>
        <p:spPr>
          <a:xfrm>
            <a:off x="3299435" y="702181"/>
            <a:ext cx="10101943" cy="584775"/>
          </a:xfrm>
          <a:prstGeom prst="rect">
            <a:avLst/>
          </a:prstGeom>
          <a:noFill/>
        </p:spPr>
        <p:txBody>
          <a:bodyPr wrap="square" rtlCol="0">
            <a:spAutoFit/>
          </a:bodyPr>
          <a:lstStyle/>
          <a:p>
            <a:pPr algn="ctr"/>
            <a:r>
              <a:rPr lang="en-GB" sz="3200" u="sng" dirty="0">
                <a:solidFill>
                  <a:schemeClr val="accent1">
                    <a:lumMod val="75000"/>
                  </a:schemeClr>
                </a:solidFill>
              </a:rPr>
              <a:t>IMPLEMENTATION</a:t>
            </a:r>
            <a:r>
              <a:rPr lang="en-GB" u="sng" dirty="0"/>
              <a:t> </a:t>
            </a:r>
          </a:p>
        </p:txBody>
      </p:sp>
      <p:sp>
        <p:nvSpPr>
          <p:cNvPr id="23" name="TextBox 22">
            <a:extLst>
              <a:ext uri="{FF2B5EF4-FFF2-40B4-BE49-F238E27FC236}">
                <a16:creationId xmlns:a16="http://schemas.microsoft.com/office/drawing/2014/main" id="{38B18D79-5990-3590-63F0-747164070C40}"/>
              </a:ext>
            </a:extLst>
          </p:cNvPr>
          <p:cNvSpPr txBox="1"/>
          <p:nvPr/>
        </p:nvSpPr>
        <p:spPr>
          <a:xfrm>
            <a:off x="429380" y="506525"/>
            <a:ext cx="8263467" cy="6155531"/>
          </a:xfrm>
          <a:prstGeom prst="rect">
            <a:avLst/>
          </a:prstGeom>
          <a:noFill/>
        </p:spPr>
        <p:txBody>
          <a:bodyPr wrap="square" rtlCol="0">
            <a:spAutoFit/>
          </a:bodyPr>
          <a:lstStyle/>
          <a:p>
            <a:r>
              <a:rPr lang="en-GB" sz="2000" dirty="0"/>
              <a:t>Pin the rota and key procedures</a:t>
            </a:r>
          </a:p>
          <a:p>
            <a:r>
              <a:rPr lang="en-GB" sz="2000" dirty="0"/>
              <a:t>Display in the respective channel</a:t>
            </a:r>
          </a:p>
          <a:p>
            <a:endParaRPr lang="en-GB" sz="2000" dirty="0"/>
          </a:p>
          <a:p>
            <a:r>
              <a:rPr lang="en-GB" sz="2000" dirty="0"/>
              <a:t>One currently existing copy solves unclear</a:t>
            </a:r>
          </a:p>
          <a:p>
            <a:r>
              <a:rPr lang="en-GB" sz="2000" dirty="0"/>
              <a:t>Rotas and duplicated work </a:t>
            </a:r>
          </a:p>
          <a:p>
            <a:endParaRPr lang="en-GB" sz="2000" dirty="0"/>
          </a:p>
          <a:p>
            <a:r>
              <a:rPr lang="en-GB" sz="2000" dirty="0"/>
              <a:t>Share point stores channel files which ensures </a:t>
            </a:r>
          </a:p>
          <a:p>
            <a:r>
              <a:rPr lang="en-GB" sz="2000" dirty="0"/>
              <a:t>Everyone is working from the same version of </a:t>
            </a:r>
          </a:p>
          <a:p>
            <a:r>
              <a:rPr lang="en-GB" sz="2000" dirty="0"/>
              <a:t>The file[Microsoft,2026]</a:t>
            </a:r>
          </a:p>
          <a:p>
            <a:endParaRPr lang="en-GB" sz="2000" dirty="0"/>
          </a:p>
          <a:p>
            <a:r>
              <a:rPr lang="en-GB" sz="2000" dirty="0"/>
              <a:t>Set up clear rules for Teams </a:t>
            </a:r>
          </a:p>
          <a:p>
            <a:r>
              <a:rPr lang="en-GB" sz="2000" dirty="0"/>
              <a:t>Use initials or IDs full  care records to be kept </a:t>
            </a:r>
          </a:p>
          <a:p>
            <a:r>
              <a:rPr lang="en-GB" sz="2000" dirty="0"/>
              <a:t>On approved system for records.</a:t>
            </a:r>
          </a:p>
          <a:p>
            <a:endParaRPr lang="en-GB" sz="2000" dirty="0"/>
          </a:p>
          <a:p>
            <a:r>
              <a:rPr lang="en-GB" sz="2000" dirty="0"/>
              <a:t>Staff should receive Data protection training </a:t>
            </a:r>
          </a:p>
          <a:p>
            <a:r>
              <a:rPr lang="en-GB" sz="2000" dirty="0"/>
              <a:t>[ICO,2026].</a:t>
            </a:r>
          </a:p>
          <a:p>
            <a:endParaRPr lang="en-GB" sz="2000" dirty="0"/>
          </a:p>
          <a:p>
            <a:r>
              <a:rPr lang="en-GB" sz="2000" dirty="0"/>
              <a:t>Teams must not be a second record, as Ashford </a:t>
            </a:r>
          </a:p>
          <a:p>
            <a:r>
              <a:rPr lang="en-GB" sz="2000" dirty="0"/>
              <a:t>Records are inconsistent.</a:t>
            </a:r>
          </a:p>
          <a:p>
            <a:endParaRPr lang="en-GB" sz="1400" dirty="0"/>
          </a:p>
        </p:txBody>
      </p:sp>
      <p:sp>
        <p:nvSpPr>
          <p:cNvPr id="3" name="Arrow: Left 2">
            <a:extLst>
              <a:ext uri="{FF2B5EF4-FFF2-40B4-BE49-F238E27FC236}">
                <a16:creationId xmlns:a16="http://schemas.microsoft.com/office/drawing/2014/main" id="{C220B979-A1AA-2BFC-5DA2-1CB99373D523}"/>
              </a:ext>
            </a:extLst>
          </p:cNvPr>
          <p:cNvSpPr/>
          <p:nvPr/>
        </p:nvSpPr>
        <p:spPr>
          <a:xfrm>
            <a:off x="7258883" y="2408633"/>
            <a:ext cx="2525486" cy="117565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842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A5D7D-5A38-E216-9009-9A0AB879B07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FC5B32E4-5E46-F35A-789F-F0FB40359308}"/>
              </a:ext>
            </a:extLst>
          </p:cNvPr>
          <p:cNvSpPr>
            <a:spLocks noGrp="1"/>
          </p:cNvSpPr>
          <p:nvPr>
            <p:ph idx="1"/>
          </p:nvPr>
        </p:nvSpPr>
        <p:spPr/>
        <p:txBody>
          <a:bodyPr vert="horz" lIns="91440" tIns="45720" rIns="91440" bIns="45720" rtlCol="0" anchor="t">
            <a:normAutofit fontScale="92500" lnSpcReduction="20000"/>
          </a:bodyPr>
          <a:lstStyle/>
          <a:p>
            <a:r>
              <a:rPr lang="en-GB" sz="1100" dirty="0">
                <a:latin typeface="Arial"/>
                <a:cs typeface="Arial"/>
              </a:rPr>
              <a:t>Hargreaves, Christopher, et al. “Microsoft Teams and Team Performance in the COVID-19 Pandemic Within an NHS Trust Community Service in North-West England.” </a:t>
            </a:r>
            <a:r>
              <a:rPr lang="en-GB" sz="1100" i="1" dirty="0">
                <a:latin typeface="Arial"/>
                <a:cs typeface="Arial"/>
              </a:rPr>
              <a:t>Team Performance Management: An International Journal</a:t>
            </a:r>
            <a:r>
              <a:rPr lang="en-GB" sz="1100" dirty="0">
                <a:latin typeface="Arial"/>
                <a:cs typeface="Arial"/>
              </a:rPr>
              <a:t>, vol. 28, no. 1/2, 2 Feb. 2022, pp. 79–94, 10.1108/tpm-11-2021-0082.</a:t>
            </a:r>
            <a:endParaRPr lang="en-US" sz="1100" dirty="0">
              <a:solidFill>
                <a:srgbClr val="000000"/>
              </a:solidFill>
              <a:latin typeface="Arial"/>
              <a:cs typeface="Arial"/>
            </a:endParaRPr>
          </a:p>
          <a:p>
            <a:r>
              <a:rPr lang="en-GB" sz="1100" dirty="0">
                <a:latin typeface="Arial"/>
                <a:cs typeface="Arial"/>
              </a:rPr>
              <a:t>Morgan, Peter. </a:t>
            </a:r>
            <a:r>
              <a:rPr lang="en-GB" sz="1100" i="1" dirty="0">
                <a:latin typeface="Arial"/>
                <a:cs typeface="Arial"/>
              </a:rPr>
              <a:t>Business Student’s Guide to Study and Employability.</a:t>
            </a:r>
            <a:r>
              <a:rPr lang="en-GB" sz="1100" dirty="0">
                <a:latin typeface="Arial"/>
                <a:cs typeface="Arial"/>
              </a:rPr>
              <a:t> S.L., Sage Publications, 2017.</a:t>
            </a:r>
            <a:endParaRPr lang="en-GB" dirty="0"/>
          </a:p>
          <a:p>
            <a:r>
              <a:rPr lang="en-GB" sz="1100" dirty="0">
                <a:latin typeface="Arial"/>
                <a:cs typeface="Arial"/>
              </a:rPr>
              <a:t>Lawson, Lucy, et al. “Being a “Teams” Player: A Quality Improvement Project Expanding the Role of Microsoft Teams to Improve Communication and Efficiency of Junior Doctors in a Ward-Based Hospital Setting..” </a:t>
            </a:r>
            <a:r>
              <a:rPr lang="en-GB" sz="1100" i="1" dirty="0">
                <a:latin typeface="Arial"/>
                <a:cs typeface="Arial"/>
              </a:rPr>
              <a:t>PubMed</a:t>
            </a:r>
            <a:r>
              <a:rPr lang="en-GB" sz="1100" dirty="0">
                <a:latin typeface="Arial"/>
                <a:cs typeface="Arial"/>
              </a:rPr>
              <a:t>, vol. 10, no. </a:t>
            </a:r>
            <a:r>
              <a:rPr lang="en-GB" sz="1100" dirty="0" err="1">
                <a:latin typeface="Arial"/>
                <a:cs typeface="Arial"/>
              </a:rPr>
              <a:t>Suppl</a:t>
            </a:r>
            <a:r>
              <a:rPr lang="en-GB" sz="1100" dirty="0">
                <a:latin typeface="Arial"/>
                <a:cs typeface="Arial"/>
              </a:rPr>
              <a:t> 3, 1 Nov. 2023, pp. 89–90, </a:t>
            </a:r>
            <a:r>
              <a:rPr lang="en-GB" sz="1100" dirty="0">
                <a:latin typeface="Arial"/>
                <a:cs typeface="Arial"/>
                <a:hlinkClick r:id="rId2"/>
              </a:rPr>
              <a:t>https://www.ncbi.nlm.nih.gov/pmc/articles/PMC10884691/#:~:text=This%20project%20showed%20that%20departmental</a:t>
            </a:r>
            <a:r>
              <a:rPr lang="en-GB" sz="1100" dirty="0">
                <a:latin typeface="Arial"/>
                <a:cs typeface="Arial"/>
              </a:rPr>
              <a:t>, 10.7861/fhj.10-3-s89. Accessed 23 Sept. 2026.</a:t>
            </a:r>
          </a:p>
          <a:p>
            <a:r>
              <a:rPr lang="en-GB" sz="1100" dirty="0">
                <a:ea typeface="+mn-lt"/>
                <a:cs typeface="+mn-lt"/>
              </a:rPr>
              <a:t>Communication for Digital Product Development: Working Together When the ... - Laura Dahl - Google </a:t>
            </a:r>
            <a:r>
              <a:rPr lang="en-GB" sz="1100" dirty="0">
                <a:latin typeface="Corbel"/>
                <a:ea typeface="+mn-lt"/>
                <a:cs typeface="Arial"/>
              </a:rPr>
              <a:t>scholar</a:t>
            </a:r>
            <a:r>
              <a:rPr lang="en-GB" sz="1100" dirty="0">
                <a:latin typeface="Arial"/>
                <a:ea typeface="+mn-lt"/>
                <a:cs typeface="Arial"/>
              </a:rPr>
              <a:t> 2026</a:t>
            </a:r>
            <a:endParaRPr lang="en-GB" sz="1100" dirty="0">
              <a:latin typeface="Arial"/>
              <a:cs typeface="Arial"/>
            </a:endParaRPr>
          </a:p>
          <a:p>
            <a:endParaRPr lang="en-GB" sz="1100" dirty="0">
              <a:latin typeface="Arial"/>
              <a:cs typeface="Arial"/>
            </a:endParaRPr>
          </a:p>
          <a:p>
            <a:pPr marL="228600" marR="0" lvl="0" indent="-182880" algn="l" defTabSz="914400" rtl="0" eaLnBrk="1" fontAlgn="auto" latinLnBrk="0" hangingPunct="1">
              <a:lnSpc>
                <a:spcPct val="90000"/>
              </a:lnSpc>
              <a:spcBef>
                <a:spcPts val="1400"/>
              </a:spcBef>
              <a:spcAft>
                <a:spcPts val="0"/>
              </a:spcAft>
              <a:buClr>
                <a:srgbClr val="A6B727"/>
              </a:buClr>
              <a:buSzPct val="80000"/>
              <a:buFont typeface="Corbel" pitchFamily="34" charset="0"/>
              <a:buChar char="•"/>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Department of Health and social care[DHSC] [2026] using smart phones and devices as an adult social care provider. Available at; </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https;//www.gov.uk/guidance/using-smartphones-and-devices-as-an-adult-social-care-provider</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  Digital care Hub[2019] manor community’s story; trialling an informal messaging app for social care. Available at; </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   https;//www.digitalcarehub.co.uk/case-study/manor-communitys-story-trialling-an-informal-messaging-app-for-social-care/</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   Information commissioner’s office[ICO] [n.d.] A guide to data security. Available at; //ico.org.uk/for-organisations/ </a:t>
            </a:r>
            <a:r>
              <a:rPr kumimoji="0" lang="en-GB" sz="1100" b="0" i="0" u="none" strike="noStrike" kern="1200" cap="none" spc="0" normalizeH="0" baseline="0" noProof="0" dirty="0" err="1">
                <a:ln>
                  <a:noFill/>
                </a:ln>
                <a:solidFill>
                  <a:srgbClr val="A6B727"/>
                </a:solidFill>
                <a:effectLst/>
                <a:uLnTx/>
                <a:uFillTx/>
                <a:latin typeface="Times New Roman"/>
                <a:ea typeface="+mn-ea"/>
                <a:cs typeface="Times New Roman"/>
              </a:rPr>
              <a:t>uk</a:t>
            </a: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a:t>
            </a:r>
            <a:r>
              <a:rPr kumimoji="0" lang="en-GB" sz="1100" b="0" i="0" u="none" strike="noStrike" kern="1200" cap="none" spc="0" normalizeH="0" baseline="0" noProof="0" dirty="0" err="1">
                <a:ln>
                  <a:noFill/>
                </a:ln>
                <a:solidFill>
                  <a:srgbClr val="A6B727"/>
                </a:solidFill>
                <a:effectLst/>
                <a:uLnTx/>
                <a:uFillTx/>
                <a:latin typeface="Times New Roman"/>
                <a:ea typeface="+mn-ea"/>
                <a:cs typeface="Times New Roman"/>
              </a:rPr>
              <a:t>gdpr</a:t>
            </a: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-guidance-and</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   resources/security/a-guide-to-data-security/</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 Microsoft[2025] use announcements-in viva connections. Available at; https;// lean. Microsoft.com/</a:t>
            </a:r>
            <a:r>
              <a:rPr kumimoji="0" lang="en-GB" sz="1100" b="0" i="0" u="none" strike="noStrike" kern="1200" cap="none" spc="0" normalizeH="0" baseline="0" noProof="0" dirty="0" err="1">
                <a:ln>
                  <a:noFill/>
                </a:ln>
                <a:solidFill>
                  <a:srgbClr val="A6B727"/>
                </a:solidFill>
                <a:effectLst/>
                <a:uLnTx/>
                <a:uFillTx/>
                <a:latin typeface="Times New Roman"/>
                <a:ea typeface="+mn-ea"/>
                <a:cs typeface="Times New Roman"/>
              </a:rPr>
              <a:t>en</a:t>
            </a: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-us/viva/connection/announcement-viva-connections </a:t>
            </a:r>
          </a:p>
          <a:p>
            <a:pPr marL="45720" marR="0" lvl="0" indent="0" algn="l" defTabSz="914400" rtl="0" eaLnBrk="1" fontAlgn="auto" latinLnBrk="0" hangingPunct="1">
              <a:lnSpc>
                <a:spcPct val="90000"/>
              </a:lnSpc>
              <a:spcBef>
                <a:spcPts val="1400"/>
              </a:spcBef>
              <a:spcAft>
                <a:spcPts val="0"/>
              </a:spcAft>
              <a:buClr>
                <a:srgbClr val="A6B727"/>
              </a:buClr>
              <a:buSzPct val="80000"/>
              <a:buFont typeface="Corbel" pitchFamily="34" charset="0"/>
              <a:buNone/>
              <a:tabLst/>
              <a:defRPr/>
            </a:pP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 Microsoft [2026] overview of teams and channels in Microsoft Teams. Available at https;//learn. Microsoft.com/</a:t>
            </a:r>
            <a:r>
              <a:rPr kumimoji="0" lang="en-GB" sz="1100" b="0" i="0" u="none" strike="noStrike" kern="1200" cap="none" spc="0" normalizeH="0" baseline="0" noProof="0" dirty="0" err="1">
                <a:ln>
                  <a:noFill/>
                </a:ln>
                <a:solidFill>
                  <a:srgbClr val="A6B727"/>
                </a:solidFill>
                <a:effectLst/>
                <a:uLnTx/>
                <a:uFillTx/>
                <a:latin typeface="Times New Roman"/>
                <a:ea typeface="+mn-ea"/>
                <a:cs typeface="Times New Roman"/>
              </a:rPr>
              <a:t>enus</a:t>
            </a: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a:t>
            </a:r>
            <a:r>
              <a:rPr kumimoji="0" lang="en-GB" sz="1100" b="0" i="0" u="none" strike="noStrike" kern="1200" cap="none" spc="0" normalizeH="0" baseline="0" noProof="0" dirty="0" err="1">
                <a:ln>
                  <a:noFill/>
                </a:ln>
                <a:solidFill>
                  <a:srgbClr val="A6B727"/>
                </a:solidFill>
                <a:effectLst/>
                <a:uLnTx/>
                <a:uFillTx/>
                <a:latin typeface="Times New Roman"/>
                <a:ea typeface="+mn-ea"/>
                <a:cs typeface="Times New Roman"/>
              </a:rPr>
              <a:t>microsoftteams</a:t>
            </a:r>
            <a:r>
              <a:rPr kumimoji="0" lang="en-GB" sz="1100" b="0" i="0" u="none" strike="noStrike" kern="1200" cap="none" spc="0" normalizeH="0" baseline="0" noProof="0" dirty="0">
                <a:ln>
                  <a:noFill/>
                </a:ln>
                <a:solidFill>
                  <a:srgbClr val="A6B727"/>
                </a:solidFill>
                <a:effectLst/>
                <a:uLnTx/>
                <a:uFillTx/>
                <a:latin typeface="Times New Roman"/>
                <a:ea typeface="+mn-ea"/>
                <a:cs typeface="Times New Roman"/>
              </a:rPr>
              <a:t>/</a:t>
            </a:r>
            <a:r>
              <a:rPr kumimoji="0" lang="en-GB" sz="1100" b="0" i="0" u="none" strike="noStrike" kern="1200" cap="none" spc="0" normalizeH="0" baseline="0" noProof="0" dirty="0" err="1">
                <a:ln>
                  <a:noFill/>
                </a:ln>
                <a:solidFill>
                  <a:srgbClr val="A6B727"/>
                </a:solidFill>
                <a:effectLst/>
                <a:uLnTx/>
                <a:uFillTx/>
                <a:latin typeface="Times New Roman"/>
                <a:ea typeface="+mn-ea"/>
                <a:cs typeface="Times New Roman"/>
              </a:rPr>
              <a:t>teeeamschannels</a:t>
            </a:r>
            <a:r>
              <a:rPr kumimoji="0" lang="en-GB" sz="1100" b="0" i="0" u="none" strike="noStrike" kern="1200" cap="none" spc="0" normalizeH="0" baseline="0" noProof="0">
                <a:ln>
                  <a:noFill/>
                </a:ln>
                <a:solidFill>
                  <a:srgbClr val="A6B727"/>
                </a:solidFill>
                <a:effectLst/>
                <a:uLnTx/>
                <a:uFillTx/>
                <a:latin typeface="Times New Roman"/>
                <a:ea typeface="+mn-ea"/>
                <a:cs typeface="Times New Roman"/>
              </a:rPr>
              <a:t>-overview</a:t>
            </a:r>
          </a:p>
          <a:p>
            <a:pPr marL="45720" indent="0">
              <a:buNone/>
            </a:pPr>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1964366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7E1BB-118B-859C-C557-5F9AF6769D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2DAA9A-BAA7-F085-3004-A10AEB5C7D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2305726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5" ma:contentTypeDescription="Create a new document." ma:contentTypeScope="" ma:versionID="ea3b96dd88454f1aa7063140b2932c17">
  <xsd:schema xmlns:xsd="http://www.w3.org/2001/XMLSchema" xmlns:xs="http://www.w3.org/2001/XMLSchema" xmlns:p="http://schemas.microsoft.com/office/2006/metadata/properties" xmlns:ns3="7776a00f-01fb-47bc-962e-3746121dba2d" targetNamespace="http://schemas.microsoft.com/office/2006/metadata/properties" ma:root="true" ma:fieldsID="a15b2655fd04d6f92907a86665cf2194"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Props1.xml><?xml version="1.0" encoding="utf-8"?>
<ds:datastoreItem xmlns:ds="http://schemas.openxmlformats.org/officeDocument/2006/customXml" ds:itemID="{2F04CF87-7969-44D1-A17F-BD1CD61C30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7B597C-AAA0-4E73-B76A-B4AC94471D41}">
  <ds:schemaRefs>
    <ds:schemaRef ds:uri="http://schemas.microsoft.com/sharepoint/v3/contenttype/forms"/>
  </ds:schemaRefs>
</ds:datastoreItem>
</file>

<file path=customXml/itemProps3.xml><?xml version="1.0" encoding="utf-8"?>
<ds:datastoreItem xmlns:ds="http://schemas.openxmlformats.org/officeDocument/2006/customXml" ds:itemID="{1091B2E0-B633-422B-B7C2-90AFF0ADCB65}">
  <ds:schemaRefs>
    <ds:schemaRef ds:uri="http://www.w3.org/XML/1998/namespace"/>
    <ds:schemaRef ds:uri="http://schemas.microsoft.com/office/2006/metadata/properties"/>
    <ds:schemaRef ds:uri="7776a00f-01fb-47bc-962e-3746121dba2d"/>
    <ds:schemaRef ds:uri="http://purl.org/dc/elements/1.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45</TotalTime>
  <Words>1301</Words>
  <Application>Microsoft Office PowerPoint</Application>
  <PresentationFormat>Widescreen</PresentationFormat>
  <Paragraphs>105</Paragraphs>
  <Slides>12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Aharoni</vt:lpstr>
      <vt:lpstr>Aptos</vt:lpstr>
      <vt:lpstr>Arial</vt:lpstr>
      <vt:lpstr>Calibri</vt:lpstr>
      <vt:lpstr>Corbel</vt:lpstr>
      <vt:lpstr>Rockwell</vt:lpstr>
      <vt:lpstr>Times New Roman</vt:lpstr>
      <vt:lpstr>Wingdings</vt:lpstr>
      <vt:lpstr>Basis</vt:lpstr>
      <vt:lpstr>GROUP PRESENTATION</vt:lpstr>
      <vt:lpstr>Nancy</vt:lpstr>
      <vt:lpstr>PowerPoint Presentation</vt:lpstr>
      <vt:lpstr>PowerPoint Presentation</vt:lpstr>
      <vt:lpstr>Helen</vt:lpstr>
      <vt:lpstr>cariss</vt:lpstr>
      <vt:lpstr>Nancy</vt:lpstr>
      <vt:lpstr>Advantages and Limitations of Microsoft Teams for Ashford</vt:lpstr>
      <vt:lpstr>Recommend how AshFord can implement those changes </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Helen Osemwenkhae (2608654)</cp:lastModifiedBy>
  <cp:revision>3</cp:revision>
  <dcterms:created xsi:type="dcterms:W3CDTF">2026-09-17T16:08:59Z</dcterms:created>
  <dcterms:modified xsi:type="dcterms:W3CDTF">2026-10-11T07:19:22Z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ies>
</file>