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52" r:id="rId1"/>
  </p:sldMasterIdLst>
  <p:notesMasterIdLst>
    <p:notesMasterId r:id="rId25"/>
  </p:notesMasterIdLst>
  <p:sldIdLst>
    <p:sldId id="256" r:id="rId2"/>
    <p:sldId id="305" r:id="rId3"/>
    <p:sldId id="302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304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6433" autoAdjust="0"/>
  </p:normalViewPr>
  <p:slideViewPr>
    <p:cSldViewPr snapToGrid="0">
      <p:cViewPr varScale="1">
        <p:scale>
          <a:sx n="101" d="100"/>
          <a:sy n="101" d="100"/>
        </p:scale>
        <p:origin x="888" y="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786" y="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DF1395-181D-4C47-953C-9D44E052A3A5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1E725-B62F-434C-AEF9-06E12C294D5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275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1E725-B62F-434C-AEF9-06E12C294D5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0784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reminder within this </a:t>
            </a:r>
            <a:r>
              <a:rPr lang="en-GB" dirty="0" err="1"/>
              <a:t>powerPoint</a:t>
            </a:r>
            <a:r>
              <a:rPr lang="en-GB" dirty="0"/>
              <a:t> that research and reflexive skills are huge employability skills, this learning will be a huge asset for you in further studies </a:t>
            </a:r>
            <a:r>
              <a:rPr lang="en-GB" dirty="0" err="1"/>
              <a:t>andwhatever</a:t>
            </a:r>
            <a:r>
              <a:rPr lang="en-GB" dirty="0"/>
              <a:t> you do after leaving UWTSD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C1E725-B62F-434C-AEF9-06E12C294D5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075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1E725-B62F-434C-AEF9-06E12C294D5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68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Rectangle 3"/>
          <p:cNvSpPr>
            <a:spLocks noGrp="1"/>
          </p:cNvSpPr>
          <p:nvPr>
            <p:ph type="body" idx="1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marL="228600" indent="-228600" eaLnBrk="1" hangingPunct="1">
              <a:buFont typeface="+mj-lt"/>
              <a:buAutoNum type="arabicPeriod"/>
              <a:defRPr/>
            </a:pP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259327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Rectangle 3"/>
          <p:cNvSpPr>
            <a:spLocks noGrp="1"/>
          </p:cNvSpPr>
          <p:nvPr>
            <p:ph type="body" idx="1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3657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 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98204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dirty="0"/>
              <a:t> </a:t>
            </a:r>
            <a:endParaRPr lang="en-GB" altLang="en-US" sz="1600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CC6B39F-04D7-4C69-964D-5F5D05060CD9}" type="slidenum">
              <a:rPr lang="en-GB" altLang="en-US" smtClean="0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19820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549672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sz="1600" dirty="0"/>
              <a:t> 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32181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570442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257175" y="742950"/>
            <a:ext cx="6616700" cy="3722688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514131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137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7534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25338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772469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278522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15342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06850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94621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14629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872301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5267B2-0C15-4E7B-8508-EAD9470B2C80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2678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0488" y="744538"/>
            <a:ext cx="6616700" cy="3722687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83989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1E725-B62F-434C-AEF9-06E12C294D57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43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3284890-85D2-4D7B-8EF5-15A9C1DB8F42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628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379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822A4-8DA6-4447-9B1F-C5DB58435268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2368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893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637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978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835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706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410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761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558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pPr/>
              <a:t>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960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Major project: recap on academic writing and reflective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998254F-796A-40EA-A628-793A38A5E4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114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6"/>
    </mc:Choice>
    <mc:Fallback xmlns="">
      <p:transition spd="slow" advTm="6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E47B4-1F19-4201-A695-9DA58E3E5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for research and 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86F9F-5932-4E05-BF16-23074F984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Group oO People Having A Meeting ">
            <a:extLst>
              <a:ext uri="{FF2B5EF4-FFF2-40B4-BE49-F238E27FC236}">
                <a16:creationId xmlns:a16="http://schemas.microsoft.com/office/drawing/2014/main" id="{77302D9D-9BF0-45BE-930D-7FD40A556C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2647950"/>
            <a:ext cx="10287000" cy="421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676C0B8-2BBC-4FC7-A065-1620CE3D61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160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94"/>
    </mc:Choice>
    <mc:Fallback xmlns="">
      <p:transition spd="slow" advTm="175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CONTINUING WORK ON ACADEMIC READING AND WRITING FOR EMPLOYABILITY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45720" indent="0">
              <a:buNone/>
            </a:pPr>
            <a:r>
              <a:rPr lang="en-GB" dirty="0"/>
              <a:t>Once we can read and write academically we need to start to refine our work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99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30"/>
    </mc:Choice>
    <mc:Fallback xmlns="">
      <p:transition spd="slow" advTm="13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b="1"/>
              <a:t>What do we mean by ‘critical voice’?</a:t>
            </a:r>
          </a:p>
        </p:txBody>
      </p:sp>
      <p:sp>
        <p:nvSpPr>
          <p:cNvPr id="4096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Make sure you understand the question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Adopt a detective like mind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Difference between description and critique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361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757"/>
    </mc:Choice>
    <mc:Fallback xmlns="">
      <p:transition spd="slow" advTm="35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Evaluate a point effectively…….</a:t>
            </a:r>
          </a:p>
        </p:txBody>
      </p:sp>
      <p:sp>
        <p:nvSpPr>
          <p:cNvPr id="43011" name="Rectangle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/>
              <a:t>State and support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Clear line of reasoning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Compare and contrast?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Offer </a:t>
            </a:r>
            <a:r>
              <a:rPr lang="en-GB" altLang="en-US" u="sng"/>
              <a:t>reliable</a:t>
            </a:r>
            <a:r>
              <a:rPr lang="en-GB" altLang="en-US"/>
              <a:t> evidence or examples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82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240"/>
    </mc:Choice>
    <mc:Fallback xmlns="">
      <p:transition spd="slow" advTm="37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Evaluate a point effectively…….</a:t>
            </a:r>
          </a:p>
        </p:txBody>
      </p:sp>
      <p:sp>
        <p:nvSpPr>
          <p:cNvPr id="45059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Consider any other possible arguments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Sum up your argument in one brief, clear sentence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What would opponents argue and how would they support their view</a:t>
            </a:r>
          </a:p>
          <a:p>
            <a:pPr eaLnBrk="1" hangingPunct="1"/>
            <a:endParaRPr lang="en-GB" altLang="en-US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711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02"/>
    </mc:Choice>
    <mc:Fallback xmlns="">
      <p:transition spd="slow" advTm="38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RECOGNISE THE DIFFERENCE BETWEEN REFLECTION AND REFLEXIVITY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To look at this in a simple way…</a:t>
            </a:r>
          </a:p>
          <a:p>
            <a:pPr marL="45720" indent="0" eaLnBrk="1" hangingPunct="1">
              <a:buNone/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399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897"/>
    </mc:Choice>
    <mc:Fallback xmlns="">
      <p:transition spd="slow" advTm="31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REFLECTION: Why reflect?</a:t>
            </a:r>
          </a:p>
        </p:txBody>
      </p:sp>
      <p:sp>
        <p:nvSpPr>
          <p:cNvPr id="4915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Helps clarify personal and professional thoughts and feelings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Springboard for planning 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42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47"/>
    </mc:Choice>
    <mc:Fallback xmlns="">
      <p:transition spd="slow" advTm="25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Why Reflect?</a:t>
            </a:r>
          </a:p>
        </p:txBody>
      </p:sp>
      <p:sp>
        <p:nvSpPr>
          <p:cNvPr id="51203" name="Rectangle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Reflection will help you: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Understand what you already know (individual)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Identify what you need to know  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032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11"/>
    </mc:Choice>
    <mc:Fallback xmlns="">
      <p:transition spd="slow" advTm="251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Why Reflect?</a:t>
            </a:r>
          </a:p>
        </p:txBody>
      </p:sp>
      <p:sp>
        <p:nvSpPr>
          <p:cNvPr id="24579" name="Rectangle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spcBef>
                <a:spcPct val="50000"/>
              </a:spcBef>
              <a:buFontTx/>
              <a:buChar char="•"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  <a:buFontTx/>
              <a:buChar char="•"/>
              <a:defRPr/>
            </a:pP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sense</a:t>
            </a: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new information </a:t>
            </a:r>
          </a:p>
          <a:p>
            <a:pPr>
              <a:spcBef>
                <a:spcPct val="50000"/>
              </a:spcBef>
              <a:buFontTx/>
              <a:buChar char="•"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in the context of </a:t>
            </a: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own experience</a:t>
            </a: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(relational) </a:t>
            </a:r>
          </a:p>
          <a:p>
            <a:pPr>
              <a:spcBef>
                <a:spcPct val="50000"/>
              </a:spcBef>
              <a:buFontTx/>
              <a:buChar char="•"/>
              <a:defRPr/>
            </a:pP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 options and choices for further learning (feed forward/developmental)</a:t>
            </a:r>
          </a:p>
          <a:p>
            <a:pPr>
              <a:spcBef>
                <a:spcPct val="50000"/>
              </a:spcBef>
              <a:buFontTx/>
              <a:buChar char="•"/>
              <a:defRPr/>
            </a:pP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indent="0">
              <a:spcBef>
                <a:spcPct val="50000"/>
              </a:spcBef>
              <a:spcAft>
                <a:spcPts val="0"/>
              </a:spcAft>
              <a:buNone/>
              <a:defRPr/>
            </a:pPr>
            <a:r>
              <a:rPr lang="en-GB" altLang="en-US" sz="24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86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87"/>
    </mc:Choice>
    <mc:Fallback xmlns="">
      <p:transition spd="slow" advTm="18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Learning Cycle</a:t>
            </a:r>
          </a:p>
        </p:txBody>
      </p:sp>
      <p:pic>
        <p:nvPicPr>
          <p:cNvPr id="55299" name="Picture 15" descr="The learning cycle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71665" y="1988841"/>
            <a:ext cx="5472608" cy="3559473"/>
          </a:xfrm>
          <a:noFill/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220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80"/>
    </mc:Choice>
    <mc:Fallback xmlns="">
      <p:transition spd="slow" advTm="46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Aids for reflection</a:t>
            </a:r>
          </a:p>
        </p:txBody>
      </p:sp>
      <p:sp>
        <p:nvSpPr>
          <p:cNvPr id="30723" name="Rectangle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Establish </a:t>
            </a:r>
            <a:r>
              <a:rPr lang="en-GB" b="1" dirty="0"/>
              <a:t>objectives</a:t>
            </a:r>
          </a:p>
          <a:p>
            <a:pPr>
              <a:buFont typeface="+mj-lt"/>
              <a:buAutoNum type="arabicPeriod"/>
            </a:pPr>
            <a:r>
              <a:rPr lang="en-GB" dirty="0"/>
              <a:t>Recognise current </a:t>
            </a:r>
            <a:r>
              <a:rPr lang="en-GB" b="1" dirty="0"/>
              <a:t>level of performance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Plan</a:t>
            </a:r>
            <a:r>
              <a:rPr lang="en-GB" dirty="0"/>
              <a:t> how to meet </a:t>
            </a:r>
            <a:r>
              <a:rPr lang="en-GB" b="1" dirty="0"/>
              <a:t>target</a:t>
            </a:r>
            <a:r>
              <a:rPr lang="en-GB" dirty="0"/>
              <a:t>s</a:t>
            </a:r>
          </a:p>
          <a:p>
            <a:pPr>
              <a:buFont typeface="+mj-lt"/>
              <a:buAutoNum type="arabicPeriod"/>
            </a:pPr>
            <a:r>
              <a:rPr lang="en-GB" dirty="0"/>
              <a:t>Use effective </a:t>
            </a:r>
            <a:r>
              <a:rPr lang="en-GB" b="1" dirty="0"/>
              <a:t>time management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Use feedback from tutors</a:t>
            </a:r>
          </a:p>
          <a:p>
            <a:pPr marL="457200" indent="-457200">
              <a:buNone/>
            </a:pPr>
            <a:endParaRPr lang="en-GB" dirty="0"/>
          </a:p>
          <a:p>
            <a:pPr marL="457200" indent="-457200"/>
            <a:endParaRPr lang="en-GB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316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61"/>
    </mc:Choice>
    <mc:Fallback xmlns="">
      <p:transition spd="slow" advTm="26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We start to reflect by………….</a:t>
            </a:r>
          </a:p>
        </p:txBody>
      </p:sp>
      <p:sp>
        <p:nvSpPr>
          <p:cNvPr id="5734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Slowing down……..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Pausing to examine, analyse, inquire about complexities of life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Active choice to pause and examine – not passive process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GB" altLang="en-US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54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771"/>
    </mc:Choice>
    <mc:Fallback xmlns="">
      <p:transition spd="slow" advTm="457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We start to reflect by………….</a:t>
            </a:r>
          </a:p>
        </p:txBody>
      </p:sp>
      <p:sp>
        <p:nvSpPr>
          <p:cNvPr id="5939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Cognitive processes – analysis, synthesis, evaluation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Many different forms and functions – many ways to reflect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29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33"/>
    </mc:Choice>
    <mc:Fallback xmlns="">
      <p:transition spd="slow" advTm="38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We reflect by………….</a:t>
            </a:r>
          </a:p>
        </p:txBody>
      </p:sp>
      <p:sp>
        <p:nvSpPr>
          <p:cNvPr id="6144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It is not enough just to do, and neither is it enough just to think.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Learning from experience must involve links between the </a:t>
            </a:r>
            <a:r>
              <a:rPr lang="en-GB" altLang="en-US" b="1"/>
              <a:t>doing</a:t>
            </a:r>
            <a:r>
              <a:rPr lang="en-GB" altLang="en-US"/>
              <a:t> and the </a:t>
            </a:r>
            <a:r>
              <a:rPr lang="en-GB" altLang="en-US" b="1"/>
              <a:t>thinking</a:t>
            </a:r>
            <a:r>
              <a:rPr lang="en-GB" altLang="en-US"/>
              <a:t> </a:t>
            </a:r>
          </a:p>
          <a:p>
            <a:pPr eaLnBrk="1" hangingPunct="1"/>
            <a:endParaRPr lang="en-GB" altLang="en-US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393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03"/>
    </mc:Choice>
    <mc:Fallback xmlns="">
      <p:transition spd="slow" advTm="30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We reflect by………….</a:t>
            </a:r>
          </a:p>
        </p:txBody>
      </p:sp>
      <p:sp>
        <p:nvSpPr>
          <p:cNvPr id="6349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Use feedback from Tutors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209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30"/>
    </mc:Choice>
    <mc:Fallback xmlns="">
      <p:transition spd="slow" advTm="15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/>
              <a:t>How to become a reflective learner….</a:t>
            </a:r>
          </a:p>
        </p:txBody>
      </p:sp>
      <p:sp>
        <p:nvSpPr>
          <p:cNvPr id="65539" name="Rectangle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buFont typeface="Arial" panose="020B0604020202020204" pitchFamily="34" charset="0"/>
              <a:buAutoNum type="arabicPeriod"/>
            </a:pPr>
            <a:r>
              <a:rPr lang="en-GB" altLang="en-US"/>
              <a:t>Establish </a:t>
            </a:r>
            <a:r>
              <a:rPr lang="en-GB" altLang="en-US" b="1"/>
              <a:t>objectives</a:t>
            </a:r>
          </a:p>
          <a:p>
            <a:pPr marL="609600" indent="-609600">
              <a:buFont typeface="Arial" panose="020B0604020202020204" pitchFamily="34" charset="0"/>
              <a:buAutoNum type="arabicPeriod"/>
            </a:pPr>
            <a:endParaRPr lang="en-GB" altLang="en-US"/>
          </a:p>
          <a:p>
            <a:pPr marL="609600" indent="-609600">
              <a:buFont typeface="Arial" panose="020B0604020202020204" pitchFamily="34" charset="0"/>
              <a:buAutoNum type="arabicPeriod" startAt="2"/>
            </a:pPr>
            <a:r>
              <a:rPr lang="en-GB" altLang="en-US"/>
              <a:t>Recognise current </a:t>
            </a:r>
            <a:r>
              <a:rPr lang="en-GB" altLang="en-US" b="1"/>
              <a:t>level of performance</a:t>
            </a:r>
          </a:p>
          <a:p>
            <a:pPr marL="609600" indent="-609600">
              <a:buFont typeface="Arial" panose="020B0604020202020204" pitchFamily="34" charset="0"/>
              <a:buAutoNum type="arabicPeriod" startAt="2"/>
            </a:pPr>
            <a:endParaRPr lang="en-GB" altLang="en-US"/>
          </a:p>
          <a:p>
            <a:pPr marL="609600" indent="-609600">
              <a:buFont typeface="Arial" panose="020B0604020202020204" pitchFamily="34" charset="0"/>
              <a:buAutoNum type="arabicPeriod" startAt="3"/>
            </a:pPr>
            <a:r>
              <a:rPr lang="en-GB" altLang="en-US" b="1"/>
              <a:t>Plan</a:t>
            </a:r>
            <a:r>
              <a:rPr lang="en-GB" altLang="en-US"/>
              <a:t> how to meet </a:t>
            </a:r>
            <a:r>
              <a:rPr lang="en-GB" altLang="en-US" b="1"/>
              <a:t>target</a:t>
            </a:r>
            <a:r>
              <a:rPr lang="en-GB" altLang="en-US"/>
              <a:t>s</a:t>
            </a:r>
          </a:p>
          <a:p>
            <a:pPr marL="609600" indent="-609600">
              <a:buFont typeface="Arial" panose="020B0604020202020204" pitchFamily="34" charset="0"/>
              <a:buAutoNum type="arabicPeriod" startAt="3"/>
            </a:pPr>
            <a:endParaRPr lang="en-GB" altLang="en-US"/>
          </a:p>
          <a:p>
            <a:pPr marL="609600" indent="-609600">
              <a:buNone/>
            </a:pPr>
            <a:r>
              <a:rPr lang="en-GB" altLang="en-US"/>
              <a:t>4.      Use effective </a:t>
            </a:r>
            <a:r>
              <a:rPr lang="en-GB" altLang="en-US" b="1"/>
              <a:t>time management</a:t>
            </a:r>
          </a:p>
          <a:p>
            <a:pPr marL="609600" indent="-609600">
              <a:buNone/>
            </a:pPr>
            <a:endParaRPr lang="en-GB" altLang="en-US"/>
          </a:p>
          <a:p>
            <a:pPr marL="609600" indent="-609600"/>
            <a:endParaRPr lang="en-GB" altLang="en-US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578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09"/>
    </mc:Choice>
    <mc:Fallback xmlns="">
      <p:transition spd="slow" advTm="17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/>
              <a:t>How to become a reflective learner….</a:t>
            </a:r>
          </a:p>
        </p:txBody>
      </p:sp>
      <p:sp>
        <p:nvSpPr>
          <p:cNvPr id="6758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Arial" panose="020B0604020202020204" pitchFamily="34" charset="0"/>
              <a:buAutoNum type="arabicPeriod" startAt="5"/>
            </a:pPr>
            <a:endParaRPr lang="en-GB" altLang="en-US"/>
          </a:p>
          <a:p>
            <a:pPr marL="609600" indent="-609600">
              <a:buFont typeface="Arial" panose="020B0604020202020204" pitchFamily="34" charset="0"/>
              <a:buAutoNum type="arabicPeriod" startAt="5"/>
            </a:pPr>
            <a:r>
              <a:rPr lang="en-GB" altLang="en-US"/>
              <a:t>Use </a:t>
            </a:r>
            <a:r>
              <a:rPr lang="en-GB" altLang="en-US" b="1"/>
              <a:t>feedback </a:t>
            </a:r>
            <a:r>
              <a:rPr lang="en-GB" altLang="en-US"/>
              <a:t>and support</a:t>
            </a:r>
          </a:p>
          <a:p>
            <a:pPr marL="609600" indent="-609600">
              <a:buFont typeface="Arial" panose="020B0604020202020204" pitchFamily="34" charset="0"/>
              <a:buAutoNum type="arabicPeriod" startAt="5"/>
            </a:pPr>
            <a:endParaRPr lang="en-GB" altLang="en-US"/>
          </a:p>
          <a:p>
            <a:pPr marL="609600" indent="-609600">
              <a:buFont typeface="Arial" panose="020B0604020202020204" pitchFamily="34" charset="0"/>
              <a:buAutoNum type="arabicPeriod" startAt="6"/>
            </a:pPr>
            <a:r>
              <a:rPr lang="en-GB" altLang="en-US" b="1"/>
              <a:t>Monitor</a:t>
            </a:r>
            <a:r>
              <a:rPr lang="en-GB" altLang="en-US"/>
              <a:t> and review </a:t>
            </a:r>
            <a:r>
              <a:rPr lang="en-GB" altLang="en-US" b="1"/>
              <a:t>progress</a:t>
            </a:r>
          </a:p>
          <a:p>
            <a:pPr marL="609600" indent="-609600">
              <a:buFont typeface="Arial" panose="020B0604020202020204" pitchFamily="34" charset="0"/>
              <a:buAutoNum type="arabicPeriod" startAt="6"/>
            </a:pPr>
            <a:endParaRPr lang="en-GB" altLang="en-US" b="1"/>
          </a:p>
          <a:p>
            <a:pPr marL="609600" indent="-609600">
              <a:buFont typeface="Arial" panose="020B0604020202020204" pitchFamily="34" charset="0"/>
              <a:buAutoNum type="arabicPeriod" startAt="6"/>
            </a:pPr>
            <a:r>
              <a:rPr lang="en-GB" altLang="en-US"/>
              <a:t>Critically </a:t>
            </a:r>
            <a:r>
              <a:rPr lang="en-GB" altLang="en-US" b="1"/>
              <a:t>reflect</a:t>
            </a:r>
            <a:r>
              <a:rPr lang="en-GB" altLang="en-US"/>
              <a:t> on own learning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259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80"/>
    </mc:Choice>
    <mc:Fallback xmlns="">
      <p:transition spd="slow" advTm="12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Time management........</a:t>
            </a:r>
            <a:br>
              <a:rPr lang="en-GB" altLang="en-US" b="1"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altLang="en-US" b="1"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9635" name="Rectangle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Identify your optimum time of day to work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Make a schedule/timetable</a:t>
            </a:r>
          </a:p>
          <a:p>
            <a:pPr eaLnBrk="1" hangingPunct="1"/>
            <a:endParaRPr lang="en-GB" altLang="en-US"/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555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72"/>
    </mc:Choice>
    <mc:Fallback xmlns="">
      <p:transition spd="slow" advTm="13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Learning Cycle</a:t>
            </a:r>
          </a:p>
        </p:txBody>
      </p:sp>
      <p:pic>
        <p:nvPicPr>
          <p:cNvPr id="71683" name="Picture 15" descr="The learning cycle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01718" y="2652713"/>
            <a:ext cx="2607469" cy="2895600"/>
          </a:xfrm>
          <a:noFill/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25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10"/>
    </mc:Choice>
    <mc:Fallback xmlns="">
      <p:transition spd="slow" advTm="9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otivation Exercise: What Word Describes You the Most? 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29553" y="1589548"/>
            <a:ext cx="5126064" cy="366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83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41"/>
    </mc:Choice>
    <mc:Fallback xmlns="">
      <p:transition spd="slow" advTm="27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Time management........</a:t>
            </a:r>
          </a:p>
        </p:txBody>
      </p:sp>
      <p:sp>
        <p:nvSpPr>
          <p:cNvPr id="7373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Complete the exercises on Page 80 – 81 in  Cotrell, S. 2003. The Study Skills Handbook.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66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760"/>
    </mc:Choice>
    <mc:Fallback xmlns="">
      <p:transition spd="slow" advTm="207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You have now reached the end of this PowerPoint</a:t>
            </a:r>
          </a:p>
        </p:txBody>
      </p:sp>
    </p:spTree>
    <p:extLst>
      <p:ext uri="{BB962C8B-B14F-4D97-AF65-F5344CB8AC3E}">
        <p14:creationId xmlns:p14="http://schemas.microsoft.com/office/powerpoint/2010/main" val="2372253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TC103457444[[fn=Basis]]</Template>
  <TotalTime>1764</TotalTime>
  <Words>475</Words>
  <Application>Microsoft Office PowerPoint</Application>
  <PresentationFormat>Widescreen</PresentationFormat>
  <Paragraphs>165</Paragraphs>
  <Slides>23</Slides>
  <Notes>23</Notes>
  <HiddenSlides>0</HiddenSlides>
  <MMClips>22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Corbel</vt:lpstr>
      <vt:lpstr>Basis</vt:lpstr>
      <vt:lpstr>Major project: recap on academic writing and reflective skills</vt:lpstr>
      <vt:lpstr>Skills for research and employability</vt:lpstr>
      <vt:lpstr>CONTINUING WORK ON ACADEMIC READING AND WRITING FOR EMPLOYABILITY</vt:lpstr>
      <vt:lpstr>What do we mean by ‘critical voice’?</vt:lpstr>
      <vt:lpstr>Evaluate a point effectively…….</vt:lpstr>
      <vt:lpstr>Evaluate a point effectively…….</vt:lpstr>
      <vt:lpstr>RECOGNISE THE DIFFERENCE BETWEEN REFLECTION AND REFLEXIVITY</vt:lpstr>
      <vt:lpstr>REFLECTION: Why reflect?</vt:lpstr>
      <vt:lpstr>Why Reflect?</vt:lpstr>
      <vt:lpstr>Why Reflect?</vt:lpstr>
      <vt:lpstr>Learning Cycle</vt:lpstr>
      <vt:lpstr>Aids for reflection</vt:lpstr>
      <vt:lpstr>We start to reflect by………….</vt:lpstr>
      <vt:lpstr>We start to reflect by………….</vt:lpstr>
      <vt:lpstr>We reflect by………….</vt:lpstr>
      <vt:lpstr>We reflect by………….</vt:lpstr>
      <vt:lpstr>How to become a reflective learner….</vt:lpstr>
      <vt:lpstr>How to become a reflective learner….</vt:lpstr>
      <vt:lpstr>Time management........ </vt:lpstr>
      <vt:lpstr>Learning Cycle</vt:lpstr>
      <vt:lpstr>PowerPoint Presentation</vt:lpstr>
      <vt:lpstr>Time management........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Beverly</dc:creator>
  <cp:lastModifiedBy>Beverly Cole</cp:lastModifiedBy>
  <cp:revision>14</cp:revision>
  <dcterms:created xsi:type="dcterms:W3CDTF">2014-10-04T06:44:03Z</dcterms:created>
  <dcterms:modified xsi:type="dcterms:W3CDTF">2021-01-19T17:25:36Z</dcterms:modified>
</cp:coreProperties>
</file>