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9999"/>
    <a:srgbClr val="006666"/>
    <a:srgbClr val="D1FFFF"/>
    <a:srgbClr val="D3EAFD"/>
    <a:srgbClr val="D2D4FE"/>
    <a:srgbClr val="C8C5E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66" d="100"/>
          <a:sy n="66" d="100"/>
        </p:scale>
        <p:origin x="768" y="31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6466C-8C5A-F289-E7C8-E36A91C1ABA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C54742E-62E8-F061-92B4-9BC69480DCF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0A0C86-9085-B593-2F61-FA49B003AB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9EFB3-7B8C-4F5C-B307-FFB2AF940826}" type="datetimeFigureOut">
              <a:rPr lang="en-GB" smtClean="0"/>
              <a:t>06/06/2026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117A4F-29D0-90F8-E8DD-30948A959C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356A2F-6D82-5DC5-6A12-63A411BDE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29FB9-A355-4265-A874-912F6A3B7D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557152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596A77-665C-02D8-5910-173BD786DF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666A43-EC02-916A-835F-D91071A002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314C86-9F75-F147-0AD4-824920712A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9EFB3-7B8C-4F5C-B307-FFB2AF940826}" type="datetimeFigureOut">
              <a:rPr lang="en-GB" smtClean="0"/>
              <a:t>06/06/2026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45F3B5-3745-C9AB-988C-5EDADA5610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EF4CAA-AC2E-B1BE-B86D-6207F323B1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29FB9-A355-4265-A874-912F6A3B7D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625979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F5ED57-17FE-C548-8666-2A260F93F6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0E29D6-1811-C1DB-15FF-833C523AE3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45233D-68A7-EEC9-56E0-8676F504FF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9EFB3-7B8C-4F5C-B307-FFB2AF940826}" type="datetimeFigureOut">
              <a:rPr lang="en-GB" smtClean="0"/>
              <a:t>06/06/2026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186382-B46A-DA4A-F886-608B883E7D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9AAE30-7133-89AD-F89A-7185EFE7A4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29FB9-A355-4265-A874-912F6A3B7D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720466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5A6C32-3173-E25F-F7D7-69D3E033F7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7F91F7-0DF4-96FD-4A49-DCC16FEBF11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821FBD-453C-69B1-E025-95FEF43102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EA93149-E1CF-AD2B-7005-719970D815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9EFB3-7B8C-4F5C-B307-FFB2AF940826}" type="datetimeFigureOut">
              <a:rPr lang="en-GB" smtClean="0"/>
              <a:t>06/06/2026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59F703-F9EB-FF11-1881-17742CBBBF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3F6A4D6-7E1B-E97B-012D-4E973DAD0F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29FB9-A355-4265-A874-912F6A3B7D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420157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CE3F31-A369-1BC9-A325-C157400CF9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DE22FCB-3A3A-451E-B2C3-AD9F566799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4E395E-7DFD-76C9-427A-3B32BF3221E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3CC9378-E737-CAE3-8DE7-485BD26F670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D9459EA-1AE3-B279-CF70-4C39AF4F4A7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8F7896-B586-AD68-FCF3-3B5DBA13B2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9EFB3-7B8C-4F5C-B307-FFB2AF940826}" type="datetimeFigureOut">
              <a:rPr lang="en-GB" smtClean="0"/>
              <a:t>06/06/2026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A8D5CBB-38D0-EB93-C6A2-503E1CAA99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03F412F-35B1-3DC1-6327-2EE41D0AAE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29FB9-A355-4265-A874-912F6A3B7D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735155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09CE5B-749A-EA3E-6F7B-6E7D4F93BC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1714BB0-67D9-7202-3175-9C6B5865FC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9EFB3-7B8C-4F5C-B307-FFB2AF940826}" type="datetimeFigureOut">
              <a:rPr lang="en-GB" smtClean="0"/>
              <a:t>06/06/2026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CE4AE27-F19F-818D-6ACC-82AE83EBEF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6BB971-D5A0-DC84-26D3-A2882E8A3C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29FB9-A355-4265-A874-912F6A3B7D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908884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003E37E-0FB1-D37D-CCE1-80F010D3B8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9EFB3-7B8C-4F5C-B307-FFB2AF940826}" type="datetimeFigureOut">
              <a:rPr lang="en-GB" smtClean="0"/>
              <a:t>06/06/2026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3A0ABBE-F4A1-0DED-FD6D-9E10857E70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F1B4DB3-7AA7-4EAF-3ED2-8496EC4EBD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29FB9-A355-4265-A874-912F6A3B7D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602978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88207F-4429-9E5E-2DE8-8A0515B00F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EAD214-3459-5EA0-DC91-BC75C6C8FD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F357757-1DBB-2164-B766-79703DC99D7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337217-5184-9BA9-8D00-8FB70969FD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9EFB3-7B8C-4F5C-B307-FFB2AF940826}" type="datetimeFigureOut">
              <a:rPr lang="en-GB" smtClean="0"/>
              <a:t>06/06/2026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2BA001-DAA8-CC77-9DFA-CBE01EB17D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98F9D86-3D78-FDE8-AC6F-8FAE9CEB2C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29FB9-A355-4265-A874-912F6A3B7D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738873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6ECC23-3F7D-F3AF-B181-3E0CDD37C1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D4EC3AF-20A7-1B35-EDE3-E27B6EE96A0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819D1B4-1154-BB83-F31E-D741B9E666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DDA0EF9-FE46-BB55-2C53-D7ADDD1A54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9EFB3-7B8C-4F5C-B307-FFB2AF940826}" type="datetimeFigureOut">
              <a:rPr lang="en-GB" smtClean="0"/>
              <a:t>06/06/2026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15B1F1B-D076-3E63-A6D4-4FF125CCD2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F86093-6E41-B720-3B8E-C7B1CAB667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29FB9-A355-4265-A874-912F6A3B7D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108579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5FF386-31C8-DD85-33A3-5DE8AA9B65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A11A622-9250-C6D9-4517-442EC412BBA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2AC1C9-8C20-45DC-976D-96C9D7A4A0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9EFB3-7B8C-4F5C-B307-FFB2AF940826}" type="datetimeFigureOut">
              <a:rPr lang="en-GB" smtClean="0"/>
              <a:t>06/06/2026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A0F3CD-55A8-7BCF-E34D-B5EB927703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02B876-89E7-672D-CE9B-8FC8F3C4B5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29FB9-A355-4265-A874-912F6A3B7D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379945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C8FBF0D-9C4F-10AB-ED33-5CA79324E81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4BFADC4-F3D5-AB3D-CBE6-636491C5D40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EFE4BD-425D-69F1-03F1-4B6F836C72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9EFB3-7B8C-4F5C-B307-FFB2AF940826}" type="datetimeFigureOut">
              <a:rPr lang="en-GB" smtClean="0"/>
              <a:t>06/06/2026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663DF7-F82F-3D39-3DBB-89AA627AE7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DBBFD3-F77B-161C-64F4-7569EEED59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29FB9-A355-4265-A874-912F6A3B7D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227186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888569A-EE5E-879D-02B3-8BADAB7A0F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41CF8C-28AE-64A3-2358-E46812F8884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88F28C-C552-5576-2618-A41337C606F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1C9EFB3-7B8C-4F5C-B307-FFB2AF940826}" type="datetimeFigureOut">
              <a:rPr lang="en-GB" smtClean="0"/>
              <a:t>06/06/2026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5BD413-AE02-7D5C-4FAA-E383761F166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92A563-FEAA-ECDD-E94C-FCF795B6E41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DB29FB9-A355-4265-A874-912F6A3B7D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95163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7" Type="http://schemas.openxmlformats.org/officeDocument/2006/relationships/image" Target="../media/image8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svg"/><Relationship Id="rId5" Type="http://schemas.openxmlformats.org/officeDocument/2006/relationships/image" Target="../media/image6.svg"/><Relationship Id="rId4" Type="http://schemas.openxmlformats.org/officeDocument/2006/relationships/image" Target="../media/image5.sv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tsal.uci.edu/lesson/understand-the-normal-stages-that-a-team-goes-through/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017EA5B6-EDF9-8805-8537-CBA37A0DECED}"/>
              </a:ext>
            </a:extLst>
          </p:cNvPr>
          <p:cNvSpPr txBox="1"/>
          <p:nvPr/>
        </p:nvSpPr>
        <p:spPr>
          <a:xfrm>
            <a:off x="983226" y="777761"/>
            <a:ext cx="4395019" cy="27482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lnSpc>
                <a:spcPct val="150000"/>
              </a:lnSpc>
              <a:buNone/>
            </a:pPr>
            <a:r>
              <a:rPr lang="en-GB" sz="4000" b="1" i="0" dirty="0">
                <a:solidFill>
                  <a:srgbClr val="006666"/>
                </a:solidFill>
                <a:effectLst/>
                <a:latin typeface="Arial" panose="020B0604020202020204" pitchFamily="34" charset="0"/>
              </a:rPr>
              <a:t>Working in Teams in Health and Social Care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9004230-CBEC-969A-4F70-DD9099AF9700}"/>
              </a:ext>
            </a:extLst>
          </p:cNvPr>
          <p:cNvSpPr txBox="1"/>
          <p:nvPr/>
        </p:nvSpPr>
        <p:spPr>
          <a:xfrm>
            <a:off x="983226" y="5406713"/>
            <a:ext cx="2403069" cy="11661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Name: Aqsa Ejaz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Student ID: 2507265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Module: LCHS4009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Lecturer: Alice Clayton</a:t>
            </a:r>
          </a:p>
        </p:txBody>
      </p:sp>
      <p:pic>
        <p:nvPicPr>
          <p:cNvPr id="10" name="Picture 9" descr="Collaborating Health Care Teams: Over 2,207 Royalty-Free Licensable Stock  Illustrations &amp; Drawings | Shutterstock">
            <a:extLst>
              <a:ext uri="{FF2B5EF4-FFF2-40B4-BE49-F238E27FC236}">
                <a16:creationId xmlns:a16="http://schemas.microsoft.com/office/drawing/2014/main" id="{F916DE03-EF00-5DAA-F3E5-78F3348D1838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l="23240" t="1999" r="23942" b="4841"/>
          <a:stretch>
            <a:fillRect/>
          </a:stretch>
        </p:blipFill>
        <p:spPr>
          <a:xfrm>
            <a:off x="6141757" y="868210"/>
            <a:ext cx="5327900" cy="5121580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B9F6F5A-D4E8-89DE-DB73-34B6DF1D4099}"/>
              </a:ext>
            </a:extLst>
          </p:cNvPr>
          <p:cNvCxnSpPr/>
          <p:nvPr/>
        </p:nvCxnSpPr>
        <p:spPr>
          <a:xfrm>
            <a:off x="983226" y="3647769"/>
            <a:ext cx="4159045" cy="0"/>
          </a:xfrm>
          <a:prstGeom prst="line">
            <a:avLst/>
          </a:prstGeom>
          <a:ln w="12700">
            <a:solidFill>
              <a:srgbClr val="669999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D71B8EF6-AB15-2BCC-FE05-0813F6D13BA6}"/>
              </a:ext>
            </a:extLst>
          </p:cNvPr>
          <p:cNvSpPr txBox="1"/>
          <p:nvPr/>
        </p:nvSpPr>
        <p:spPr>
          <a:xfrm>
            <a:off x="983226" y="3732087"/>
            <a:ext cx="4844818" cy="7853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Exploring the importance of teamwork in delivering safe and effective patient care</a:t>
            </a:r>
          </a:p>
        </p:txBody>
      </p:sp>
    </p:spTree>
    <p:extLst>
      <p:ext uri="{BB962C8B-B14F-4D97-AF65-F5344CB8AC3E}">
        <p14:creationId xmlns:p14="http://schemas.microsoft.com/office/powerpoint/2010/main" val="379373779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ED1DC7-D189-9241-0EA5-63F603F44B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E5DF57B-9465-6937-CBAA-2BA96C529AA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10000"/>
          </a:blip>
          <a:srcRect b="14516"/>
          <a:stretch>
            <a:fillRect/>
          </a:stretch>
        </p:blipFill>
        <p:spPr>
          <a:xfrm>
            <a:off x="789066" y="679562"/>
            <a:ext cx="10613867" cy="549887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D20E841-F3D1-E68A-A7CF-BFC9CA6A4577}"/>
              </a:ext>
            </a:extLst>
          </p:cNvPr>
          <p:cNvSpPr txBox="1"/>
          <p:nvPr/>
        </p:nvSpPr>
        <p:spPr>
          <a:xfrm>
            <a:off x="2649793" y="285134"/>
            <a:ext cx="6892413" cy="90159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  <a:buNone/>
            </a:pPr>
            <a:r>
              <a:rPr lang="en-GB" sz="4000" b="1" i="0" dirty="0">
                <a:solidFill>
                  <a:srgbClr val="006666"/>
                </a:solidFill>
                <a:effectLst/>
                <a:latin typeface="Arial" panose="020B0604020202020204" pitchFamily="34" charset="0"/>
              </a:rPr>
              <a:t>What is Working in Teams?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1878E75-0080-90DD-D3F7-50F9F1B22634}"/>
              </a:ext>
            </a:extLst>
          </p:cNvPr>
          <p:cNvSpPr txBox="1"/>
          <p:nvPr/>
        </p:nvSpPr>
        <p:spPr>
          <a:xfrm>
            <a:off x="9542206" y="6237710"/>
            <a:ext cx="2403069" cy="3351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(Gopee and Galloway, 2017)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457DA0C-BF7D-B370-F43D-F3DFAAEF8854}"/>
              </a:ext>
            </a:extLst>
          </p:cNvPr>
          <p:cNvSpPr txBox="1"/>
          <p:nvPr/>
        </p:nvSpPr>
        <p:spPr>
          <a:xfrm>
            <a:off x="973394" y="2033893"/>
            <a:ext cx="3868992" cy="7853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Teamwork means people working together to achieve a common goal.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ACE7AE9-3F4F-266C-191E-1A1C0D67AFF5}"/>
              </a:ext>
            </a:extLst>
          </p:cNvPr>
          <p:cNvSpPr txBox="1"/>
          <p:nvPr/>
        </p:nvSpPr>
        <p:spPr>
          <a:xfrm>
            <a:off x="2091811" y="3646093"/>
            <a:ext cx="3868993" cy="7853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In health and social care, professionals work together to support patients.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0DEFB5A-279B-4472-3430-040E88827B8A}"/>
              </a:ext>
            </a:extLst>
          </p:cNvPr>
          <p:cNvSpPr txBox="1"/>
          <p:nvPr/>
        </p:nvSpPr>
        <p:spPr>
          <a:xfrm>
            <a:off x="7860892" y="2666996"/>
            <a:ext cx="3868993" cy="11546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Team members may include nurses, doctors, social workers, physiotherapists and healthcare assistants.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BBAAD00-1439-F887-3751-D08D47BB5068}"/>
              </a:ext>
            </a:extLst>
          </p:cNvPr>
          <p:cNvSpPr txBox="1"/>
          <p:nvPr/>
        </p:nvSpPr>
        <p:spPr>
          <a:xfrm>
            <a:off x="6975988" y="4907926"/>
            <a:ext cx="3868993" cy="7853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Good teamwork improves communication and patient outcomes.</a:t>
            </a:r>
          </a:p>
        </p:txBody>
      </p:sp>
    </p:spTree>
    <p:extLst>
      <p:ext uri="{BB962C8B-B14F-4D97-AF65-F5344CB8AC3E}">
        <p14:creationId xmlns:p14="http://schemas.microsoft.com/office/powerpoint/2010/main" val="175108349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13" grpId="0"/>
      <p:bldP spid="4" grpId="0"/>
      <p:bldP spid="6" grpId="0"/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F0EC3F-16EC-8469-8AD1-5B6B30FFCB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>
            <a:extLst>
              <a:ext uri="{FF2B5EF4-FFF2-40B4-BE49-F238E27FC236}">
                <a16:creationId xmlns:a16="http://schemas.microsoft.com/office/drawing/2014/main" id="{B1848DFC-3B85-3709-14DE-337300EACED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0000"/>
          </a:blip>
          <a:stretch/>
        </p:blipFill>
        <p:spPr>
          <a:xfrm>
            <a:off x="1921477" y="-475136"/>
            <a:ext cx="7808272" cy="7808272"/>
          </a:xfrm>
          <a:prstGeom prst="rect">
            <a:avLst/>
          </a:prstGeom>
        </p:spPr>
      </p:pic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36EFC3E8-048E-F382-428C-1FE61FA32C5F}"/>
              </a:ext>
            </a:extLst>
          </p:cNvPr>
          <p:cNvSpPr/>
          <p:nvPr/>
        </p:nvSpPr>
        <p:spPr>
          <a:xfrm>
            <a:off x="678426" y="1750142"/>
            <a:ext cx="3175819" cy="1678858"/>
          </a:xfrm>
          <a:prstGeom prst="roundRect">
            <a:avLst/>
          </a:prstGeom>
          <a:solidFill>
            <a:srgbClr val="669999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1400B6A-9648-F080-7015-9A1BEE140F47}"/>
              </a:ext>
            </a:extLst>
          </p:cNvPr>
          <p:cNvSpPr txBox="1"/>
          <p:nvPr/>
        </p:nvSpPr>
        <p:spPr>
          <a:xfrm>
            <a:off x="1735391" y="282137"/>
            <a:ext cx="8450826" cy="90159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  <a:buNone/>
            </a:pPr>
            <a:r>
              <a:rPr lang="en-GB" sz="4000" b="1" i="0" dirty="0">
                <a:solidFill>
                  <a:srgbClr val="006666"/>
                </a:solidFill>
                <a:effectLst/>
                <a:latin typeface="Arial" panose="020B0604020202020204" pitchFamily="34" charset="0"/>
              </a:rPr>
              <a:t>Why is Teamwork Important?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6199044-969B-A0A5-3158-D0368E46BE80}"/>
              </a:ext>
            </a:extLst>
          </p:cNvPr>
          <p:cNvSpPr txBox="1"/>
          <p:nvPr/>
        </p:nvSpPr>
        <p:spPr>
          <a:xfrm>
            <a:off x="9542206" y="6237710"/>
            <a:ext cx="2403069" cy="3351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(Reeves et al., 2018)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AC3C8C1-76BD-6373-3F29-996B74BAC989}"/>
              </a:ext>
            </a:extLst>
          </p:cNvPr>
          <p:cNvSpPr txBox="1"/>
          <p:nvPr/>
        </p:nvSpPr>
        <p:spPr>
          <a:xfrm>
            <a:off x="972525" y="2173560"/>
            <a:ext cx="2438400" cy="4160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Improves patient safety.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447697C2-6DC6-752B-251B-A0C2D45E38F3}"/>
              </a:ext>
            </a:extLst>
          </p:cNvPr>
          <p:cNvSpPr/>
          <p:nvPr/>
        </p:nvSpPr>
        <p:spPr>
          <a:xfrm>
            <a:off x="4508090" y="1754179"/>
            <a:ext cx="3175819" cy="1678858"/>
          </a:xfrm>
          <a:prstGeom prst="roundRect">
            <a:avLst/>
          </a:prstGeom>
          <a:solidFill>
            <a:srgbClr val="669999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C4D90C04-AF24-79F2-E864-97B014763171}"/>
              </a:ext>
            </a:extLst>
          </p:cNvPr>
          <p:cNvSpPr/>
          <p:nvPr/>
        </p:nvSpPr>
        <p:spPr>
          <a:xfrm>
            <a:off x="8337754" y="1750142"/>
            <a:ext cx="3175819" cy="1678858"/>
          </a:xfrm>
          <a:prstGeom prst="roundRect">
            <a:avLst/>
          </a:prstGeom>
          <a:solidFill>
            <a:srgbClr val="669999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E1CCE56-6913-A86D-9658-0EE6BD89F938}"/>
              </a:ext>
            </a:extLst>
          </p:cNvPr>
          <p:cNvSpPr txBox="1"/>
          <p:nvPr/>
        </p:nvSpPr>
        <p:spPr>
          <a:xfrm>
            <a:off x="4682611" y="2033893"/>
            <a:ext cx="2826775" cy="7853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Helps staff share information effectively.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A298014-CA23-6161-089B-65BD62027B8A}"/>
              </a:ext>
            </a:extLst>
          </p:cNvPr>
          <p:cNvSpPr txBox="1"/>
          <p:nvPr/>
        </p:nvSpPr>
        <p:spPr>
          <a:xfrm>
            <a:off x="8337754" y="2033892"/>
            <a:ext cx="3175820" cy="7853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Creates a supportive working environment.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8BA72D4D-552E-63CF-97BF-04EB2949984D}"/>
              </a:ext>
            </a:extLst>
          </p:cNvPr>
          <p:cNvSpPr/>
          <p:nvPr/>
        </p:nvSpPr>
        <p:spPr>
          <a:xfrm>
            <a:off x="2649794" y="4068497"/>
            <a:ext cx="3175819" cy="1678858"/>
          </a:xfrm>
          <a:prstGeom prst="roundRect">
            <a:avLst/>
          </a:prstGeom>
          <a:solidFill>
            <a:srgbClr val="669999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6775DA7A-2FF5-B724-900A-502E5F67F140}"/>
              </a:ext>
            </a:extLst>
          </p:cNvPr>
          <p:cNvSpPr/>
          <p:nvPr/>
        </p:nvSpPr>
        <p:spPr>
          <a:xfrm>
            <a:off x="6366389" y="4068497"/>
            <a:ext cx="3175819" cy="1678858"/>
          </a:xfrm>
          <a:prstGeom prst="roundRect">
            <a:avLst/>
          </a:prstGeom>
          <a:solidFill>
            <a:srgbClr val="669999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D9E9F3D-50E7-9AF5-432D-58F798AACF8F}"/>
              </a:ext>
            </a:extLst>
          </p:cNvPr>
          <p:cNvSpPr txBox="1"/>
          <p:nvPr/>
        </p:nvSpPr>
        <p:spPr>
          <a:xfrm>
            <a:off x="2921409" y="4491915"/>
            <a:ext cx="2632588" cy="4160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Improves quality of care.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5F21122-B9EC-7F09-8DBD-8DCF875DBAA3}"/>
              </a:ext>
            </a:extLst>
          </p:cNvPr>
          <p:cNvSpPr txBox="1"/>
          <p:nvPr/>
        </p:nvSpPr>
        <p:spPr>
          <a:xfrm>
            <a:off x="6752763" y="4346669"/>
            <a:ext cx="2403070" cy="7853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Reduces mistakes and misunderstandings.</a:t>
            </a:r>
          </a:p>
        </p:txBody>
      </p:sp>
      <p:pic>
        <p:nvPicPr>
          <p:cNvPr id="22" name="Graphic 21" descr="Cheers">
            <a:extLst>
              <a:ext uri="{FF2B5EF4-FFF2-40B4-BE49-F238E27FC236}">
                <a16:creationId xmlns:a16="http://schemas.microsoft.com/office/drawing/2014/main" id="{F0A67858-5044-F411-84A6-3652361FBD6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657680" y="2816411"/>
            <a:ext cx="493179" cy="493179"/>
          </a:xfrm>
          <a:prstGeom prst="rect">
            <a:avLst/>
          </a:prstGeom>
        </p:spPr>
      </p:pic>
      <p:pic>
        <p:nvPicPr>
          <p:cNvPr id="24" name="Graphic 23" descr="Sling with solid fill">
            <a:extLst>
              <a:ext uri="{FF2B5EF4-FFF2-40B4-BE49-F238E27FC236}">
                <a16:creationId xmlns:a16="http://schemas.microsoft.com/office/drawing/2014/main" id="{86910DE7-A771-1F47-1A2C-E7B0FB07BA5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010986" y="2656858"/>
            <a:ext cx="499125" cy="499125"/>
          </a:xfrm>
          <a:prstGeom prst="rect">
            <a:avLst/>
          </a:prstGeom>
        </p:spPr>
      </p:pic>
      <p:pic>
        <p:nvPicPr>
          <p:cNvPr id="26" name="Graphic 25" descr="Share with solid fill">
            <a:extLst>
              <a:ext uri="{FF2B5EF4-FFF2-40B4-BE49-F238E27FC236}">
                <a16:creationId xmlns:a16="http://schemas.microsoft.com/office/drawing/2014/main" id="{8BF55FEB-7CEE-8D47-643F-E25F23262A6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751872" y="2710016"/>
            <a:ext cx="679670" cy="679670"/>
          </a:xfrm>
          <a:prstGeom prst="rect">
            <a:avLst/>
          </a:prstGeom>
        </p:spPr>
      </p:pic>
      <p:pic>
        <p:nvPicPr>
          <p:cNvPr id="28" name="Graphic 27" descr="Care with solid fill">
            <a:extLst>
              <a:ext uri="{FF2B5EF4-FFF2-40B4-BE49-F238E27FC236}">
                <a16:creationId xmlns:a16="http://schemas.microsoft.com/office/drawing/2014/main" id="{0603B300-B1B6-1224-E675-9BD1790AD58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975923" y="4957086"/>
            <a:ext cx="523559" cy="523559"/>
          </a:xfrm>
          <a:prstGeom prst="rect">
            <a:avLst/>
          </a:prstGeom>
        </p:spPr>
      </p:pic>
      <p:pic>
        <p:nvPicPr>
          <p:cNvPr id="30" name="Graphic 29" descr="Lost with solid fill">
            <a:extLst>
              <a:ext uri="{FF2B5EF4-FFF2-40B4-BE49-F238E27FC236}">
                <a16:creationId xmlns:a16="http://schemas.microsoft.com/office/drawing/2014/main" id="{3B8934FA-60C2-5FAE-6876-61C302220ED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692518" y="5115410"/>
            <a:ext cx="523559" cy="5235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510074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5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000"/>
                            </p:stCondLst>
                            <p:childTnLst>
                              <p:par>
                                <p:cTn id="4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2500"/>
                            </p:stCondLst>
                            <p:childTnLst>
                              <p:par>
                                <p:cTn id="5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5" grpId="0"/>
      <p:bldP spid="7" grpId="0"/>
      <p:bldP spid="13" grpId="0"/>
      <p:bldP spid="14" grpId="0" animBg="1"/>
      <p:bldP spid="15" grpId="0" animBg="1"/>
      <p:bldP spid="4" grpId="0"/>
      <p:bldP spid="9" grpId="0"/>
      <p:bldP spid="17" grpId="0" animBg="1"/>
      <p:bldP spid="18" grpId="0" animBg="1"/>
      <p:bldP spid="8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75B4D9-9ABD-B28A-27A1-33625E5309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587CBFB-6E68-4A8A-62CD-8FD3C5129CA8}"/>
              </a:ext>
            </a:extLst>
          </p:cNvPr>
          <p:cNvSpPr txBox="1"/>
          <p:nvPr/>
        </p:nvSpPr>
        <p:spPr>
          <a:xfrm>
            <a:off x="1126252" y="199130"/>
            <a:ext cx="9939493" cy="90159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  <a:buNone/>
            </a:pPr>
            <a:r>
              <a:rPr lang="en-GB" sz="4000" b="1" i="0" dirty="0">
                <a:solidFill>
                  <a:srgbClr val="006666"/>
                </a:solidFill>
                <a:effectLst/>
                <a:latin typeface="Arial" panose="020B0604020202020204" pitchFamily="34" charset="0"/>
              </a:rPr>
              <a:t>Tuckman’s Model of Team Development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E753427-3279-6857-A0B9-878162131C59}"/>
              </a:ext>
            </a:extLst>
          </p:cNvPr>
          <p:cNvSpPr txBox="1"/>
          <p:nvPr/>
        </p:nvSpPr>
        <p:spPr>
          <a:xfrm>
            <a:off x="640733" y="6237710"/>
            <a:ext cx="2403069" cy="3351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(Tuckman, 1965)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23A2514-662B-BB0D-CA10-50527C4DE8D7}"/>
              </a:ext>
            </a:extLst>
          </p:cNvPr>
          <p:cNvSpPr txBox="1"/>
          <p:nvPr/>
        </p:nvSpPr>
        <p:spPr>
          <a:xfrm>
            <a:off x="4822720" y="1141454"/>
            <a:ext cx="2546555" cy="4160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600" b="1" i="1" dirty="0">
                <a:latin typeface="Arial" panose="020B0604020202020204" pitchFamily="34" charset="0"/>
                <a:cs typeface="Arial" panose="020B0604020202020204" pitchFamily="34" charset="0"/>
              </a:rPr>
              <a:t>Tuckman’s Model (1965)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643002D9-4866-2108-CBC9-BE81EC90B10B}"/>
              </a:ext>
            </a:extLst>
          </p:cNvPr>
          <p:cNvCxnSpPr>
            <a:cxnSpLocks/>
          </p:cNvCxnSpPr>
          <p:nvPr/>
        </p:nvCxnSpPr>
        <p:spPr>
          <a:xfrm>
            <a:off x="973394" y="1110557"/>
            <a:ext cx="10235380" cy="0"/>
          </a:xfrm>
          <a:prstGeom prst="line">
            <a:avLst/>
          </a:prstGeom>
          <a:ln w="12700">
            <a:solidFill>
              <a:srgbClr val="669999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F4E6509C-C5A5-71E0-DEBC-AB4EC7746A2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78079414"/>
              </p:ext>
            </p:extLst>
          </p:nvPr>
        </p:nvGraphicFramePr>
        <p:xfrm>
          <a:off x="640733" y="1887794"/>
          <a:ext cx="5789564" cy="411728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94782">
                  <a:extLst>
                    <a:ext uri="{9D8B030D-6E8A-4147-A177-3AD203B41FA5}">
                      <a16:colId xmlns:a16="http://schemas.microsoft.com/office/drawing/2014/main" val="4070970282"/>
                    </a:ext>
                  </a:extLst>
                </a:gridCol>
                <a:gridCol w="2894782">
                  <a:extLst>
                    <a:ext uri="{9D8B030D-6E8A-4147-A177-3AD203B41FA5}">
                      <a16:colId xmlns:a16="http://schemas.microsoft.com/office/drawing/2014/main" val="2944759280"/>
                    </a:ext>
                  </a:extLst>
                </a:gridCol>
              </a:tblGrid>
              <a:tr h="823457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600" b="1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Forming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669999">
                            <a:shade val="30000"/>
                            <a:satMod val="115000"/>
                          </a:srgbClr>
                        </a:gs>
                        <a:gs pos="50000">
                          <a:srgbClr val="669999">
                            <a:shade val="67500"/>
                            <a:satMod val="115000"/>
                          </a:srgbClr>
                        </a:gs>
                        <a:gs pos="100000">
                          <a:srgbClr val="669999">
                            <a:shade val="100000"/>
                            <a:satMod val="115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600" b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Team members meet and learn about their roles.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669999">
                            <a:shade val="30000"/>
                            <a:satMod val="115000"/>
                          </a:srgbClr>
                        </a:gs>
                        <a:gs pos="50000">
                          <a:srgbClr val="669999">
                            <a:shade val="67500"/>
                            <a:satMod val="115000"/>
                          </a:srgbClr>
                        </a:gs>
                        <a:gs pos="100000">
                          <a:srgbClr val="669999">
                            <a:shade val="100000"/>
                            <a:satMod val="115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841827375"/>
                  </a:ext>
                </a:extLst>
              </a:tr>
              <a:tr h="823457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600" b="1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Storming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669999">
                            <a:shade val="30000"/>
                            <a:satMod val="115000"/>
                          </a:srgbClr>
                        </a:gs>
                        <a:gs pos="50000">
                          <a:srgbClr val="669999">
                            <a:shade val="67500"/>
                            <a:satMod val="115000"/>
                          </a:srgbClr>
                        </a:gs>
                        <a:gs pos="100000">
                          <a:srgbClr val="669999">
                            <a:shade val="100000"/>
                            <a:satMod val="115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60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Differences and disagreements may occur.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669999">
                            <a:shade val="30000"/>
                            <a:satMod val="115000"/>
                          </a:srgbClr>
                        </a:gs>
                        <a:gs pos="50000">
                          <a:srgbClr val="669999">
                            <a:shade val="67500"/>
                            <a:satMod val="115000"/>
                          </a:srgbClr>
                        </a:gs>
                        <a:gs pos="100000">
                          <a:srgbClr val="669999">
                            <a:shade val="100000"/>
                            <a:satMod val="115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679701442"/>
                  </a:ext>
                </a:extLst>
              </a:tr>
              <a:tr h="823457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600" b="1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Norming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669999">
                            <a:shade val="30000"/>
                            <a:satMod val="115000"/>
                          </a:srgbClr>
                        </a:gs>
                        <a:gs pos="50000">
                          <a:srgbClr val="669999">
                            <a:shade val="67500"/>
                            <a:satMod val="115000"/>
                          </a:srgbClr>
                        </a:gs>
                        <a:gs pos="100000">
                          <a:srgbClr val="669999">
                            <a:shade val="100000"/>
                            <a:satMod val="115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60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Team members begin working well together.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669999">
                            <a:shade val="30000"/>
                            <a:satMod val="115000"/>
                          </a:srgbClr>
                        </a:gs>
                        <a:gs pos="50000">
                          <a:srgbClr val="669999">
                            <a:shade val="67500"/>
                            <a:satMod val="115000"/>
                          </a:srgbClr>
                        </a:gs>
                        <a:gs pos="100000">
                          <a:srgbClr val="669999">
                            <a:shade val="100000"/>
                            <a:satMod val="115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684716127"/>
                  </a:ext>
                </a:extLst>
              </a:tr>
              <a:tr h="823457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600" b="1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Performing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669999">
                            <a:shade val="30000"/>
                            <a:satMod val="115000"/>
                          </a:srgbClr>
                        </a:gs>
                        <a:gs pos="50000">
                          <a:srgbClr val="669999">
                            <a:shade val="67500"/>
                            <a:satMod val="115000"/>
                          </a:srgbClr>
                        </a:gs>
                        <a:gs pos="100000">
                          <a:srgbClr val="669999">
                            <a:shade val="100000"/>
                            <a:satMod val="115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60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team works effectively towards goals.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669999">
                            <a:shade val="30000"/>
                            <a:satMod val="115000"/>
                          </a:srgbClr>
                        </a:gs>
                        <a:gs pos="50000">
                          <a:srgbClr val="669999">
                            <a:shade val="67500"/>
                            <a:satMod val="115000"/>
                          </a:srgbClr>
                        </a:gs>
                        <a:gs pos="100000">
                          <a:srgbClr val="669999">
                            <a:shade val="100000"/>
                            <a:satMod val="115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431103881"/>
                  </a:ext>
                </a:extLst>
              </a:tr>
              <a:tr h="823457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600" b="1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Adjourning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669999">
                            <a:shade val="30000"/>
                            <a:satMod val="115000"/>
                          </a:srgbClr>
                        </a:gs>
                        <a:gs pos="50000">
                          <a:srgbClr val="669999">
                            <a:shade val="67500"/>
                            <a:satMod val="115000"/>
                          </a:srgbClr>
                        </a:gs>
                        <a:gs pos="100000">
                          <a:srgbClr val="669999">
                            <a:shade val="100000"/>
                            <a:satMod val="115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60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team completes its work and disbands.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669999">
                            <a:shade val="30000"/>
                            <a:satMod val="115000"/>
                          </a:srgbClr>
                        </a:gs>
                        <a:gs pos="50000">
                          <a:srgbClr val="669999">
                            <a:shade val="67500"/>
                            <a:satMod val="115000"/>
                          </a:srgbClr>
                        </a:gs>
                        <a:gs pos="100000">
                          <a:srgbClr val="669999">
                            <a:shade val="100000"/>
                            <a:satMod val="115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27680447"/>
                  </a:ext>
                </a:extLst>
              </a:tr>
            </a:tbl>
          </a:graphicData>
        </a:graphic>
      </p:graphicFrame>
      <p:pic>
        <p:nvPicPr>
          <p:cNvPr id="15" name="Picture 14">
            <a:extLst>
              <a:ext uri="{FF2B5EF4-FFF2-40B4-BE49-F238E27FC236}">
                <a16:creationId xmlns:a16="http://schemas.microsoft.com/office/drawing/2014/main" id="{4C40C2CD-DD5C-7376-D791-EFE60936AAEB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rgbClr val="006666">
                <a:tint val="45000"/>
                <a:satMod val="400000"/>
              </a:srgbClr>
            </a:duotone>
            <a:alphaModFix amt="70000"/>
          </a:blip>
          <a:stretch>
            <a:fillRect/>
          </a:stretch>
        </p:blipFill>
        <p:spPr>
          <a:xfrm>
            <a:off x="6806381" y="1245381"/>
            <a:ext cx="4992329" cy="4992329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9F65B6A9-007D-CF3B-E630-11E68F125C88}"/>
              </a:ext>
            </a:extLst>
          </p:cNvPr>
          <p:cNvSpPr txBox="1"/>
          <p:nvPr/>
        </p:nvSpPr>
        <p:spPr>
          <a:xfrm>
            <a:off x="9771725" y="6174059"/>
            <a:ext cx="2403069" cy="3351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(Ruth, 2019)</a:t>
            </a:r>
          </a:p>
        </p:txBody>
      </p:sp>
    </p:spTree>
    <p:extLst>
      <p:ext uri="{BB962C8B-B14F-4D97-AF65-F5344CB8AC3E}">
        <p14:creationId xmlns:p14="http://schemas.microsoft.com/office/powerpoint/2010/main" val="247821976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2" grpId="0"/>
      <p:bldP spid="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242D71-3391-EE9C-FE14-EDEEB24CC8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7D7AAE67-FF63-0B04-62C7-020374CE863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tretch/>
        </p:blipFill>
        <p:spPr>
          <a:xfrm>
            <a:off x="5775223" y="804472"/>
            <a:ext cx="5715000" cy="5715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3809140-9DC0-612D-1CBD-70A5165A6066}"/>
              </a:ext>
            </a:extLst>
          </p:cNvPr>
          <p:cNvSpPr txBox="1"/>
          <p:nvPr/>
        </p:nvSpPr>
        <p:spPr>
          <a:xfrm>
            <a:off x="631953" y="248291"/>
            <a:ext cx="10928093" cy="90159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  <a:buNone/>
            </a:pPr>
            <a:r>
              <a:rPr lang="en-GB" sz="4000" b="1" i="0" dirty="0">
                <a:solidFill>
                  <a:srgbClr val="006666"/>
                </a:solidFill>
                <a:effectLst/>
                <a:latin typeface="Arial" panose="020B0604020202020204" pitchFamily="34" charset="0"/>
              </a:rPr>
              <a:t>Practical Example in Health and Social Care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763ED82-74CC-C33E-3396-A491085A4486}"/>
              </a:ext>
            </a:extLst>
          </p:cNvPr>
          <p:cNvSpPr txBox="1"/>
          <p:nvPr/>
        </p:nvSpPr>
        <p:spPr>
          <a:xfrm>
            <a:off x="631953" y="6184316"/>
            <a:ext cx="2403069" cy="3351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(Reeves et al., 2018)</a:t>
            </a:r>
          </a:p>
        </p:txBody>
      </p:sp>
      <p:pic>
        <p:nvPicPr>
          <p:cNvPr id="4" name="Graphic 3" descr="Inpatient with solid fill">
            <a:extLst>
              <a:ext uri="{FF2B5EF4-FFF2-40B4-BE49-F238E27FC236}">
                <a16:creationId xmlns:a16="http://schemas.microsoft.com/office/drawing/2014/main" id="{C0CF6EC1-0663-6AE4-56FD-0C7C2FFD802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47133" y="1491458"/>
            <a:ext cx="1725561" cy="172556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D8DA90D-B68C-A538-A181-D0F40D587DA9}"/>
              </a:ext>
            </a:extLst>
          </p:cNvPr>
          <p:cNvSpPr txBox="1"/>
          <p:nvPr/>
        </p:nvSpPr>
        <p:spPr>
          <a:xfrm>
            <a:off x="1047133" y="3217019"/>
            <a:ext cx="3549445" cy="4239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600" b="0" i="0" dirty="0">
                <a:effectLst/>
                <a:latin typeface="Arial" panose="020B0604020202020204" pitchFamily="34" charset="0"/>
              </a:rPr>
              <a:t>A patient is recovering after a stroke:</a:t>
            </a:r>
            <a:endParaRPr lang="en-GB" sz="16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16B7500-7C85-8BC7-41AA-BBE128FBC506}"/>
              </a:ext>
            </a:extLst>
          </p:cNvPr>
          <p:cNvSpPr txBox="1"/>
          <p:nvPr/>
        </p:nvSpPr>
        <p:spPr>
          <a:xfrm>
            <a:off x="1047133" y="3814777"/>
            <a:ext cx="6096000" cy="18933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l">
              <a:lnSpc>
                <a:spcPct val="150000"/>
              </a:lnSpc>
              <a:buFont typeface="+mj-lt"/>
              <a:buAutoNum type="arabicParenR"/>
            </a:pPr>
            <a:r>
              <a:rPr lang="en-GB" sz="1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Doctor creates the treatment plan.</a:t>
            </a:r>
          </a:p>
          <a:p>
            <a:pPr marL="342900" indent="-342900" algn="l">
              <a:lnSpc>
                <a:spcPct val="150000"/>
              </a:lnSpc>
              <a:buFont typeface="+mj-lt"/>
              <a:buAutoNum type="arabicParenR"/>
            </a:pPr>
            <a:r>
              <a:rPr lang="en-GB" sz="1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Nurse monitors the patient’s condition.</a:t>
            </a:r>
          </a:p>
          <a:p>
            <a:pPr marL="342900" indent="-342900" algn="l">
              <a:lnSpc>
                <a:spcPct val="150000"/>
              </a:lnSpc>
              <a:buFont typeface="+mj-lt"/>
              <a:buAutoNum type="arabicParenR"/>
            </a:pPr>
            <a:r>
              <a:rPr lang="en-GB" sz="1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Physiotherapist helps improve movement.</a:t>
            </a:r>
          </a:p>
          <a:p>
            <a:pPr marL="342900" indent="-342900" algn="l">
              <a:lnSpc>
                <a:spcPct val="150000"/>
              </a:lnSpc>
              <a:buFont typeface="+mj-lt"/>
              <a:buAutoNum type="arabicParenR"/>
            </a:pPr>
            <a:r>
              <a:rPr lang="en-GB" sz="1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Occupational therapist supports daily living skills.</a:t>
            </a:r>
          </a:p>
          <a:p>
            <a:pPr marL="342900" indent="-342900" algn="l">
              <a:lnSpc>
                <a:spcPct val="150000"/>
              </a:lnSpc>
              <a:buFont typeface="+mj-lt"/>
              <a:buAutoNum type="arabicParenR"/>
            </a:pPr>
            <a:r>
              <a:rPr lang="en-GB" sz="1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Social worker arranges support after discharge.</a:t>
            </a:r>
          </a:p>
        </p:txBody>
      </p:sp>
    </p:spTree>
    <p:extLst>
      <p:ext uri="{BB962C8B-B14F-4D97-AF65-F5344CB8AC3E}">
        <p14:creationId xmlns:p14="http://schemas.microsoft.com/office/powerpoint/2010/main" val="209389846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6" grpId="0"/>
      <p:bldP spid="8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6A68C8-AE02-EA9F-FF48-AD25F68AC9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18">
            <a:extLst>
              <a:ext uri="{FF2B5EF4-FFF2-40B4-BE49-F238E27FC236}">
                <a16:creationId xmlns:a16="http://schemas.microsoft.com/office/drawing/2014/main" id="{6E45E431-D224-540E-F116-B433397C4692}"/>
              </a:ext>
            </a:extLst>
          </p:cNvPr>
          <p:cNvPicPr>
            <a:picLocks noChangeAspect="1"/>
          </p:cNvPicPr>
          <p:nvPr/>
        </p:nvPicPr>
        <p:blipFill>
          <a:blip r:embed="rId2">
            <a:grayscl/>
            <a:alphaModFix amt="20000"/>
          </a:blip>
          <a:stretch/>
        </p:blipFill>
        <p:spPr>
          <a:xfrm rot="440387">
            <a:off x="698251" y="243068"/>
            <a:ext cx="10334324" cy="710771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A372643-FB53-EAEB-8EBE-157F8D193A8F}"/>
              </a:ext>
            </a:extLst>
          </p:cNvPr>
          <p:cNvSpPr txBox="1"/>
          <p:nvPr/>
        </p:nvSpPr>
        <p:spPr>
          <a:xfrm>
            <a:off x="631953" y="248291"/>
            <a:ext cx="10928093" cy="90159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  <a:buNone/>
            </a:pPr>
            <a:r>
              <a:rPr lang="en-GB" sz="4000" b="1" i="0" dirty="0">
                <a:solidFill>
                  <a:srgbClr val="006666"/>
                </a:solidFill>
                <a:effectLst/>
                <a:latin typeface="Arial" panose="020B0604020202020204" pitchFamily="34" charset="0"/>
              </a:rPr>
              <a:t>Benefits and Challenges of Teamwork</a:t>
            </a:r>
          </a:p>
        </p:txBody>
      </p:sp>
      <p:sp>
        <p:nvSpPr>
          <p:cNvPr id="2" name="Flowchart: Connector 1">
            <a:extLst>
              <a:ext uri="{FF2B5EF4-FFF2-40B4-BE49-F238E27FC236}">
                <a16:creationId xmlns:a16="http://schemas.microsoft.com/office/drawing/2014/main" id="{079A0663-A308-6926-ADA5-A6A278FFAD81}"/>
              </a:ext>
            </a:extLst>
          </p:cNvPr>
          <p:cNvSpPr/>
          <p:nvPr/>
        </p:nvSpPr>
        <p:spPr>
          <a:xfrm>
            <a:off x="1484671" y="1887794"/>
            <a:ext cx="4060723" cy="4001729"/>
          </a:xfrm>
          <a:prstGeom prst="flowChartConnector">
            <a:avLst/>
          </a:prstGeom>
          <a:solidFill>
            <a:srgbClr val="669999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Flowchart: Connector 2">
            <a:extLst>
              <a:ext uri="{FF2B5EF4-FFF2-40B4-BE49-F238E27FC236}">
                <a16:creationId xmlns:a16="http://schemas.microsoft.com/office/drawing/2014/main" id="{078E79FC-0DC1-5CCD-EA3D-ADE825061E41}"/>
              </a:ext>
            </a:extLst>
          </p:cNvPr>
          <p:cNvSpPr/>
          <p:nvPr/>
        </p:nvSpPr>
        <p:spPr>
          <a:xfrm>
            <a:off x="6572864" y="1887794"/>
            <a:ext cx="4060723" cy="4001729"/>
          </a:xfrm>
          <a:prstGeom prst="flowChartConnector">
            <a:avLst/>
          </a:prstGeom>
          <a:solidFill>
            <a:srgbClr val="669999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4BE2277-FA90-DFFC-76C8-B0A7ADF5207F}"/>
              </a:ext>
            </a:extLst>
          </p:cNvPr>
          <p:cNvSpPr txBox="1"/>
          <p:nvPr/>
        </p:nvSpPr>
        <p:spPr>
          <a:xfrm>
            <a:off x="2907889" y="2359603"/>
            <a:ext cx="1214286" cy="4160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lnSpc>
                <a:spcPct val="150000"/>
              </a:lnSpc>
            </a:pPr>
            <a:r>
              <a:rPr lang="en-GB" sz="1600" b="1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BENEFITS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FA1EFB8-1758-C4C9-F261-02D23438A85A}"/>
              </a:ext>
            </a:extLst>
          </p:cNvPr>
          <p:cNvSpPr txBox="1"/>
          <p:nvPr/>
        </p:nvSpPr>
        <p:spPr>
          <a:xfrm>
            <a:off x="7805582" y="2362520"/>
            <a:ext cx="1595285" cy="4160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lnSpc>
                <a:spcPct val="150000"/>
              </a:lnSpc>
            </a:pPr>
            <a:r>
              <a:rPr lang="en-GB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CHALLENGES</a:t>
            </a:r>
            <a:endParaRPr lang="en-GB" sz="1600" b="1" i="0" dirty="0">
              <a:solidFill>
                <a:schemeClr val="bg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AB70E28-EEB5-6313-A841-1C60DB95CBB5}"/>
              </a:ext>
            </a:extLst>
          </p:cNvPr>
          <p:cNvSpPr txBox="1"/>
          <p:nvPr/>
        </p:nvSpPr>
        <p:spPr>
          <a:xfrm>
            <a:off x="1860753" y="3247423"/>
            <a:ext cx="3308557" cy="15240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ctr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1600" b="0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Better patient outcomes.</a:t>
            </a:r>
          </a:p>
          <a:p>
            <a:pPr marL="285750" indent="-285750" algn="ctr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1600" b="0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Improved communication.</a:t>
            </a:r>
          </a:p>
          <a:p>
            <a:pPr marL="285750" indent="-285750" algn="ctr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1600" b="0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Shared knowledge and skills.</a:t>
            </a:r>
          </a:p>
          <a:p>
            <a:pPr marL="285750" indent="-285750" algn="ctr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1600" b="0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Increased job satisfaction.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5AEDE5B-8434-6569-5067-188E8B0AB3F9}"/>
              </a:ext>
            </a:extLst>
          </p:cNvPr>
          <p:cNvSpPr txBox="1"/>
          <p:nvPr/>
        </p:nvSpPr>
        <p:spPr>
          <a:xfrm>
            <a:off x="6948945" y="3247423"/>
            <a:ext cx="3308557" cy="15240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ctr">
              <a:lnSpc>
                <a:spcPct val="150000"/>
              </a:lnSpc>
              <a:buFont typeface="Arial" panose="020B0604020202020204" pitchFamily="34" charset="0"/>
              <a:buChar char="×"/>
            </a:pPr>
            <a:r>
              <a:rPr lang="en-GB" sz="1600" b="0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Communication barriers.</a:t>
            </a:r>
          </a:p>
          <a:p>
            <a:pPr marL="285750" indent="-285750" algn="ctr">
              <a:lnSpc>
                <a:spcPct val="150000"/>
              </a:lnSpc>
              <a:buFont typeface="Arial" panose="020B0604020202020204" pitchFamily="34" charset="0"/>
              <a:buChar char="×"/>
            </a:pPr>
            <a:r>
              <a:rPr lang="en-GB" sz="1600" b="0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Different opinions.</a:t>
            </a:r>
          </a:p>
          <a:p>
            <a:pPr marL="285750" indent="-285750" algn="ctr">
              <a:lnSpc>
                <a:spcPct val="150000"/>
              </a:lnSpc>
              <a:buFont typeface="Arial" panose="020B0604020202020204" pitchFamily="34" charset="0"/>
              <a:buChar char="×"/>
            </a:pPr>
            <a:r>
              <a:rPr lang="en-GB" sz="1600" b="0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Role confusion.</a:t>
            </a:r>
          </a:p>
          <a:p>
            <a:pPr marL="285750" indent="-285750" algn="ctr">
              <a:lnSpc>
                <a:spcPct val="150000"/>
              </a:lnSpc>
              <a:buFont typeface="Arial" panose="020B0604020202020204" pitchFamily="34" charset="0"/>
              <a:buChar char="×"/>
            </a:pPr>
            <a:r>
              <a:rPr lang="en-GB" sz="1600" b="0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Time pressures.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6A0064F-C5DE-5A4E-23C4-35F078571474}"/>
              </a:ext>
            </a:extLst>
          </p:cNvPr>
          <p:cNvSpPr txBox="1"/>
          <p:nvPr/>
        </p:nvSpPr>
        <p:spPr>
          <a:xfrm>
            <a:off x="283136" y="6193754"/>
            <a:ext cx="2403069" cy="3351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(Gopee and Galloway, 2017)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A54783C2-0D57-BEAF-6491-F84156F99E65}"/>
              </a:ext>
            </a:extLst>
          </p:cNvPr>
          <p:cNvCxnSpPr>
            <a:cxnSpLocks/>
          </p:cNvCxnSpPr>
          <p:nvPr/>
        </p:nvCxnSpPr>
        <p:spPr>
          <a:xfrm>
            <a:off x="2614151" y="2890196"/>
            <a:ext cx="1807907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A2CB9CED-AB1A-FA99-E0F9-CC200F3CADE7}"/>
              </a:ext>
            </a:extLst>
          </p:cNvPr>
          <p:cNvCxnSpPr>
            <a:cxnSpLocks/>
          </p:cNvCxnSpPr>
          <p:nvPr/>
        </p:nvCxnSpPr>
        <p:spPr>
          <a:xfrm>
            <a:off x="7712177" y="2890196"/>
            <a:ext cx="1807907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0303140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500"/>
                            </p:stCondLst>
                            <p:childTnLst>
                              <p:par>
                                <p:cTn id="3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2" grpId="0" animBg="1"/>
      <p:bldP spid="3" grpId="0" animBg="1"/>
      <p:bldP spid="6" grpId="0"/>
      <p:bldP spid="7" grpId="0"/>
      <p:bldP spid="9" grpId="0"/>
      <p:bldP spid="10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4E9F331-9712-C5AB-B3F3-4843EB8E21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095A7D84-055F-DA3B-56E7-7B44EDED9E04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l="14107" r="3410" b="1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43252F5-36E7-5212-5963-5B0443524C92}"/>
              </a:ext>
            </a:extLst>
          </p:cNvPr>
          <p:cNvSpPr txBox="1"/>
          <p:nvPr/>
        </p:nvSpPr>
        <p:spPr>
          <a:xfrm>
            <a:off x="768752" y="2263667"/>
            <a:ext cx="3822189" cy="336162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57150" indent="-285750">
              <a:lnSpc>
                <a:spcPct val="150000"/>
              </a:lnSpc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US" sz="1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Teamwork is essential in health and social care.</a:t>
            </a:r>
          </a:p>
          <a:p>
            <a:pPr marL="57150" indent="-285750">
              <a:lnSpc>
                <a:spcPct val="150000"/>
              </a:lnSpc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US" sz="1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It improves communication, safety and quality of care.</a:t>
            </a:r>
          </a:p>
          <a:p>
            <a:pPr marL="57150" indent="-285750">
              <a:lnSpc>
                <a:spcPct val="150000"/>
              </a:lnSpc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US" sz="1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Tuckman’s Model helps explain how teams develop.</a:t>
            </a:r>
          </a:p>
          <a:p>
            <a:pPr marL="57150" indent="-285750">
              <a:lnSpc>
                <a:spcPct val="150000"/>
              </a:lnSpc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US" sz="1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Effective teamwork supports positive outcomes for patients and staff.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50C901B-C10E-A414-38E2-BBBDE06458F9}"/>
              </a:ext>
            </a:extLst>
          </p:cNvPr>
          <p:cNvSpPr txBox="1"/>
          <p:nvPr/>
        </p:nvSpPr>
        <p:spPr>
          <a:xfrm>
            <a:off x="385473" y="851571"/>
            <a:ext cx="3822190" cy="90159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  <a:buNone/>
            </a:pPr>
            <a:r>
              <a:rPr lang="en-GB" sz="4000" b="1" i="0" dirty="0">
                <a:solidFill>
                  <a:srgbClr val="006666"/>
                </a:solidFill>
                <a:effectLst/>
                <a:latin typeface="Arial" panose="020B0604020202020204" pitchFamily="34" charset="0"/>
              </a:rPr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260379578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30F1C7-C309-A04D-04BB-2CA8EA5D49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5EC2A295-8136-3ABB-2841-C401C96CD391}"/>
              </a:ext>
            </a:extLst>
          </p:cNvPr>
          <p:cNvSpPr txBox="1"/>
          <p:nvPr/>
        </p:nvSpPr>
        <p:spPr>
          <a:xfrm>
            <a:off x="631953" y="248291"/>
            <a:ext cx="10928093" cy="90159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  <a:buNone/>
            </a:pPr>
            <a:r>
              <a:rPr lang="en-GB" sz="4000" b="1" i="0" dirty="0">
                <a:solidFill>
                  <a:srgbClr val="006666"/>
                </a:solidFill>
                <a:effectLst/>
                <a:latin typeface="Arial" panose="020B0604020202020204" pitchFamily="34" charset="0"/>
              </a:rPr>
              <a:t>References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6A76A02-83E5-2F10-5B11-3B5D7860CF53}"/>
              </a:ext>
            </a:extLst>
          </p:cNvPr>
          <p:cNvSpPr txBox="1"/>
          <p:nvPr/>
        </p:nvSpPr>
        <p:spPr>
          <a:xfrm>
            <a:off x="631952" y="1365070"/>
            <a:ext cx="10928093" cy="4109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600" b="0" i="0" dirty="0">
                <a:effectLst/>
                <a:latin typeface="Arial" panose="020B0604020202020204" pitchFamily="34" charset="0"/>
              </a:rPr>
              <a:t>Gopee, N. and Galloway, J. (2017) Leadership and Management in Healthcare. 3rd edn. London: Sage Publications.</a:t>
            </a:r>
          </a:p>
          <a:p>
            <a:pPr>
              <a:lnSpc>
                <a:spcPct val="150000"/>
              </a:lnSpc>
            </a:pPr>
            <a:endParaRPr lang="en-GB" sz="1600" b="0" i="0" dirty="0">
              <a:effectLst/>
              <a:latin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600" b="0" i="0" dirty="0">
                <a:effectLst/>
                <a:latin typeface="Arial" panose="020B0604020202020204" pitchFamily="34" charset="0"/>
              </a:rPr>
              <a:t>Reeves, S., </a:t>
            </a:r>
            <a:r>
              <a:rPr lang="en-GB" sz="1600" b="0" i="0" dirty="0" err="1">
                <a:effectLst/>
                <a:latin typeface="Arial" panose="020B0604020202020204" pitchFamily="34" charset="0"/>
              </a:rPr>
              <a:t>Pelone</a:t>
            </a:r>
            <a:r>
              <a:rPr lang="en-GB" sz="1600" b="0" i="0" dirty="0">
                <a:effectLst/>
                <a:latin typeface="Arial" panose="020B0604020202020204" pitchFamily="34" charset="0"/>
              </a:rPr>
              <a:t>, F., Harrison, R., Goldman, J. and </a:t>
            </a:r>
            <a:r>
              <a:rPr lang="en-GB" sz="1600" b="0" i="0" dirty="0" err="1">
                <a:effectLst/>
                <a:latin typeface="Arial" panose="020B0604020202020204" pitchFamily="34" charset="0"/>
              </a:rPr>
              <a:t>Zwarenstein</a:t>
            </a:r>
            <a:r>
              <a:rPr lang="en-GB" sz="1600" b="0" i="0" dirty="0">
                <a:effectLst/>
                <a:latin typeface="Arial" panose="020B0604020202020204" pitchFamily="34" charset="0"/>
              </a:rPr>
              <a:t>, M. (2018) ‘Interprofessional collaboration to improve professional practice and healthcare outcomes’, Cochrane Database of Systematic Reviews, 6(6), pp. 1–47.</a:t>
            </a:r>
          </a:p>
          <a:p>
            <a:pPr>
              <a:lnSpc>
                <a:spcPct val="150000"/>
              </a:lnSpc>
            </a:pPr>
            <a:endParaRPr lang="en-GB" sz="1600" b="0" i="0" dirty="0">
              <a:effectLst/>
              <a:latin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600" b="0" i="0" dirty="0">
                <a:effectLst/>
                <a:latin typeface="Arial" panose="020B0604020202020204" pitchFamily="34" charset="0"/>
              </a:rPr>
              <a:t>Ruth, G. (2019) Understand the normal stages that a team goes through. Team Science Acceleration Lab (TSAL). Available at: </a:t>
            </a:r>
            <a:r>
              <a:rPr lang="en-GB" sz="1600" b="0" i="0" dirty="0">
                <a:effectLst/>
                <a:latin typeface="Arial" panose="020B0604020202020204" pitchFamily="34" charset="0"/>
                <a:hlinkClick r:id="rId2"/>
              </a:rPr>
              <a:t>https://tsal.uci.edu/lesson/understand-the-normal-stages-that-a-team-goes-through/</a:t>
            </a:r>
            <a:r>
              <a:rPr lang="en-GB" sz="1600" b="0" i="0" dirty="0">
                <a:effectLst/>
                <a:latin typeface="Arial" panose="020B0604020202020204" pitchFamily="34" charset="0"/>
              </a:rPr>
              <a:t> (Accessed: 6 June 2026). </a:t>
            </a:r>
            <a:endParaRPr lang="en-GB" sz="1600" dirty="0">
              <a:latin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sz="1600" b="0" i="0" dirty="0">
              <a:effectLst/>
              <a:latin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600" b="0" i="0" dirty="0">
                <a:effectLst/>
                <a:latin typeface="Arial" panose="020B0604020202020204" pitchFamily="34" charset="0"/>
              </a:rPr>
              <a:t>Tuckman, B.W. (1965) ‘Developmental sequence in small groups’, Psychological Bulletin, 63(6), pp. 384–399.</a:t>
            </a:r>
          </a:p>
          <a:p>
            <a:pPr>
              <a:lnSpc>
                <a:spcPct val="150000"/>
              </a:lnSpc>
            </a:pPr>
            <a:endParaRPr lang="en-GB" sz="1600" b="0" i="0" dirty="0"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4942445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4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474</Words>
  <Application>Microsoft Office PowerPoint</Application>
  <PresentationFormat>Widescreen</PresentationFormat>
  <Paragraphs>66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Aptos</vt:lpstr>
      <vt:lpstr>Aptos Display</vt:lpstr>
      <vt:lpstr>Arial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Iqra Wajid</dc:creator>
  <cp:lastModifiedBy>Iqra Wajid</cp:lastModifiedBy>
  <cp:revision>1</cp:revision>
  <dcterms:created xsi:type="dcterms:W3CDTF">2026-06-06T18:15:27Z</dcterms:created>
  <dcterms:modified xsi:type="dcterms:W3CDTF">2026-06-06T19:59:34Z</dcterms:modified>
</cp:coreProperties>
</file>