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286" r:id="rId3"/>
    <p:sldId id="287" r:id="rId4"/>
    <p:sldId id="267" r:id="rId5"/>
    <p:sldId id="279" r:id="rId6"/>
    <p:sldId id="280" r:id="rId7"/>
    <p:sldId id="281" r:id="rId8"/>
    <p:sldId id="282" r:id="rId9"/>
    <p:sldId id="268" r:id="rId10"/>
    <p:sldId id="283" r:id="rId11"/>
    <p:sldId id="284" r:id="rId12"/>
    <p:sldId id="269" r:id="rId13"/>
    <p:sldId id="270" r:id="rId14"/>
    <p:sldId id="285"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9" d="100"/>
          <a:sy n="69" d="100"/>
        </p:scale>
        <p:origin x="150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4" y="1"/>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4" y="9264651"/>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1"/>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20" tIns="45060" rIns="90120" bIns="4506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of Marketing</a:t>
            </a:r>
          </a:p>
          <a:p>
            <a:pPr eaLnBrk="1" hangingPunct="1"/>
            <a:r>
              <a:rPr lang="en-GB" altLang="en-US" sz="3200" dirty="0">
                <a:solidFill>
                  <a:schemeClr val="accent2"/>
                </a:solidFill>
              </a:rPr>
              <a:t>Week 9 Session 1  </a:t>
            </a:r>
          </a:p>
          <a:p>
            <a:pPr eaLnBrk="1" hangingPunct="1"/>
            <a:r>
              <a:rPr lang="en-GB" altLang="en-US" dirty="0">
                <a:solidFill>
                  <a:schemeClr val="accent2"/>
                </a:solidFill>
              </a:rPr>
              <a:t>Marketing Research</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0ABA8-E6AD-F99A-AA2F-EB11837C6D26}"/>
              </a:ext>
            </a:extLst>
          </p:cNvPr>
          <p:cNvSpPr>
            <a:spLocks noGrp="1"/>
          </p:cNvSpPr>
          <p:nvPr>
            <p:ph type="title"/>
          </p:nvPr>
        </p:nvSpPr>
        <p:spPr/>
        <p:txBody>
          <a:bodyPr/>
          <a:lstStyle/>
          <a:p>
            <a:r>
              <a:rPr lang="en-GB" sz="3200" dirty="0"/>
              <a:t>Learning Objectives</a:t>
            </a:r>
          </a:p>
        </p:txBody>
      </p:sp>
      <p:sp>
        <p:nvSpPr>
          <p:cNvPr id="3" name="Content Placeholder 2">
            <a:extLst>
              <a:ext uri="{FF2B5EF4-FFF2-40B4-BE49-F238E27FC236}">
                <a16:creationId xmlns:a16="http://schemas.microsoft.com/office/drawing/2014/main" id="{F9AE8038-1BEA-2C2E-C08B-0A5DA8D55455}"/>
              </a:ext>
            </a:extLst>
          </p:cNvPr>
          <p:cNvSpPr>
            <a:spLocks noGrp="1"/>
          </p:cNvSpPr>
          <p:nvPr>
            <p:ph idx="1"/>
          </p:nvPr>
        </p:nvSpPr>
        <p:spPr/>
        <p:txBody>
          <a:bodyPr/>
          <a:lstStyle/>
          <a:p>
            <a:r>
              <a:rPr lang="en-GB" sz="2400" dirty="0"/>
              <a:t>To understand what is marketing research</a:t>
            </a:r>
          </a:p>
          <a:p>
            <a:r>
              <a:rPr lang="en-GB" sz="2400" dirty="0"/>
              <a:t>To analyse the advantages and disadvantages of marketing research</a:t>
            </a:r>
          </a:p>
          <a:p>
            <a:r>
              <a:rPr lang="en-GB" sz="2400" dirty="0"/>
              <a:t>To determine what is quantitative research</a:t>
            </a:r>
          </a:p>
          <a:p>
            <a:r>
              <a:rPr lang="en-GB" sz="2400" dirty="0"/>
              <a:t>To determine what is qualitative research</a:t>
            </a:r>
          </a:p>
          <a:p>
            <a:r>
              <a:rPr lang="en-GB" sz="2400" dirty="0"/>
              <a:t>To investigate what is primary research and outline the main advantages and disadvantages of primary research</a:t>
            </a:r>
          </a:p>
          <a:p>
            <a:r>
              <a:rPr lang="en-GB" sz="2400" dirty="0"/>
              <a:t>To identify different primary data collection methods</a:t>
            </a:r>
          </a:p>
          <a:p>
            <a:endParaRPr lang="en-GB" sz="2400" dirty="0"/>
          </a:p>
          <a:p>
            <a:endParaRPr lang="en-GB" sz="2400" dirty="0"/>
          </a:p>
          <a:p>
            <a:endParaRPr lang="en-GB" sz="2400" dirty="0"/>
          </a:p>
          <a:p>
            <a:endParaRPr lang="en-GB" dirty="0"/>
          </a:p>
        </p:txBody>
      </p:sp>
      <p:sp>
        <p:nvSpPr>
          <p:cNvPr id="4" name="Date Placeholder 3">
            <a:extLst>
              <a:ext uri="{FF2B5EF4-FFF2-40B4-BE49-F238E27FC236}">
                <a16:creationId xmlns:a16="http://schemas.microsoft.com/office/drawing/2014/main" id="{A96FDC98-C376-C234-2BF7-C1A9ED9F1F50}"/>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395739DF-0B98-1879-EF8C-248DC652678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788209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D9A3A-414E-DDDA-E832-CA1F068D65F4}"/>
              </a:ext>
            </a:extLst>
          </p:cNvPr>
          <p:cNvSpPr>
            <a:spLocks noGrp="1"/>
          </p:cNvSpPr>
          <p:nvPr>
            <p:ph type="title"/>
          </p:nvPr>
        </p:nvSpPr>
        <p:spPr/>
        <p:txBody>
          <a:bodyPr/>
          <a:lstStyle/>
          <a:p>
            <a:r>
              <a:rPr lang="en-GB" sz="3200" dirty="0"/>
              <a:t>Learning Objectives</a:t>
            </a:r>
          </a:p>
        </p:txBody>
      </p:sp>
      <p:sp>
        <p:nvSpPr>
          <p:cNvPr id="3" name="Content Placeholder 2">
            <a:extLst>
              <a:ext uri="{FF2B5EF4-FFF2-40B4-BE49-F238E27FC236}">
                <a16:creationId xmlns:a16="http://schemas.microsoft.com/office/drawing/2014/main" id="{25073C27-20BD-0134-1D9C-BE0AAEF4C765}"/>
              </a:ext>
            </a:extLst>
          </p:cNvPr>
          <p:cNvSpPr>
            <a:spLocks noGrp="1"/>
          </p:cNvSpPr>
          <p:nvPr>
            <p:ph idx="1"/>
          </p:nvPr>
        </p:nvSpPr>
        <p:spPr/>
        <p:txBody>
          <a:bodyPr/>
          <a:lstStyle/>
          <a:p>
            <a:r>
              <a:rPr lang="en-GB" sz="2800" dirty="0"/>
              <a:t>To investigate what is secondary research and outline the main advantages and disadvantages of secondary research</a:t>
            </a:r>
          </a:p>
          <a:p>
            <a:endParaRPr lang="en-GB" dirty="0"/>
          </a:p>
        </p:txBody>
      </p:sp>
      <p:sp>
        <p:nvSpPr>
          <p:cNvPr id="4" name="Date Placeholder 3">
            <a:extLst>
              <a:ext uri="{FF2B5EF4-FFF2-40B4-BE49-F238E27FC236}">
                <a16:creationId xmlns:a16="http://schemas.microsoft.com/office/drawing/2014/main" id="{0491572C-7FE3-4D60-9DF1-C25D0DD5392A}"/>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1A9DD811-CA83-0735-4B03-75CDAE049D3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617666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dirty="0"/>
            </a:br>
            <a:br>
              <a:rPr lang="en-GB" sz="3100" b="1" dirty="0"/>
            </a:br>
            <a:r>
              <a:rPr lang="en-GB" sz="3100" b="1" dirty="0"/>
              <a:t>What is Marketing Research</a:t>
            </a:r>
            <a:br>
              <a:rPr lang="en-GB" dirty="0"/>
            </a:br>
            <a:endParaRPr lang="en-GB" dirty="0"/>
          </a:p>
        </p:txBody>
      </p:sp>
      <p:sp>
        <p:nvSpPr>
          <p:cNvPr id="3" name="Content Placeholder 2"/>
          <p:cNvSpPr>
            <a:spLocks noGrp="1"/>
          </p:cNvSpPr>
          <p:nvPr>
            <p:ph idx="1"/>
          </p:nvPr>
        </p:nvSpPr>
        <p:spPr/>
        <p:txBody>
          <a:bodyPr>
            <a:normAutofit/>
          </a:bodyPr>
          <a:lstStyle/>
          <a:p>
            <a:r>
              <a:rPr lang="en-US" b="1" dirty="0"/>
              <a:t>Marketing research</a:t>
            </a:r>
            <a:r>
              <a:rPr lang="en-US" dirty="0"/>
              <a:t> is the systematic gathering, recording, and analysis of data.</a:t>
            </a:r>
            <a:endParaRPr lang="en-GB" dirty="0"/>
          </a:p>
        </p:txBody>
      </p:sp>
    </p:spTree>
    <p:extLst>
      <p:ext uri="{BB962C8B-B14F-4D97-AF65-F5344CB8AC3E}">
        <p14:creationId xmlns:p14="http://schemas.microsoft.com/office/powerpoint/2010/main" val="132848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5435-879A-446E-A3A7-FB7C59FFCA7E}"/>
              </a:ext>
            </a:extLst>
          </p:cNvPr>
          <p:cNvSpPr>
            <a:spLocks noGrp="1"/>
          </p:cNvSpPr>
          <p:nvPr>
            <p:ph type="title"/>
          </p:nvPr>
        </p:nvSpPr>
        <p:spPr/>
        <p:txBody>
          <a:bodyPr>
            <a:normAutofit fontScale="90000"/>
          </a:bodyPr>
          <a:lstStyle/>
          <a:p>
            <a:r>
              <a:rPr lang="en-US" dirty="0"/>
              <a:t>Advantages and Disadvantages of Marketing Research</a:t>
            </a:r>
            <a:endParaRPr lang="en-GB" dirty="0"/>
          </a:p>
        </p:txBody>
      </p:sp>
      <p:sp>
        <p:nvSpPr>
          <p:cNvPr id="3" name="Content Placeholder 2">
            <a:extLst>
              <a:ext uri="{FF2B5EF4-FFF2-40B4-BE49-F238E27FC236}">
                <a16:creationId xmlns:a16="http://schemas.microsoft.com/office/drawing/2014/main" id="{EBBB559A-6AC6-419E-885E-277851C1560E}"/>
              </a:ext>
            </a:extLst>
          </p:cNvPr>
          <p:cNvSpPr>
            <a:spLocks noGrp="1"/>
          </p:cNvSpPr>
          <p:nvPr>
            <p:ph idx="1"/>
          </p:nvPr>
        </p:nvSpPr>
        <p:spPr/>
        <p:txBody>
          <a:bodyPr/>
          <a:lstStyle/>
          <a:p>
            <a:pPr marL="514350" indent="-514350">
              <a:buFont typeface="+mj-lt"/>
              <a:buAutoNum type="arabicPeriod"/>
            </a:pPr>
            <a:endParaRPr lang="en-GB" dirty="0"/>
          </a:p>
          <a:p>
            <a:pPr marL="514350" indent="-514350">
              <a:buFont typeface="+mj-lt"/>
              <a:buAutoNum type="arabicPeriod"/>
            </a:pPr>
            <a:r>
              <a:rPr lang="en-GB" dirty="0"/>
              <a:t>Advantages</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r>
              <a:rPr lang="en-GB" dirty="0"/>
              <a:t>Dis Advantages</a:t>
            </a:r>
          </a:p>
          <a:p>
            <a:pPr marL="0" indent="0">
              <a:buNone/>
            </a:pPr>
            <a:endParaRPr lang="en-GB" dirty="0"/>
          </a:p>
        </p:txBody>
      </p:sp>
    </p:spTree>
    <p:extLst>
      <p:ext uri="{BB962C8B-B14F-4D97-AF65-F5344CB8AC3E}">
        <p14:creationId xmlns:p14="http://schemas.microsoft.com/office/powerpoint/2010/main" val="988704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530C0-0BAB-4971-8F3F-CAD9146CB942}"/>
              </a:ext>
            </a:extLst>
          </p:cNvPr>
          <p:cNvSpPr>
            <a:spLocks noGrp="1"/>
          </p:cNvSpPr>
          <p:nvPr>
            <p:ph type="title"/>
          </p:nvPr>
        </p:nvSpPr>
        <p:spPr/>
        <p:txBody>
          <a:bodyPr/>
          <a:lstStyle/>
          <a:p>
            <a:r>
              <a:rPr lang="en-GB" dirty="0"/>
              <a:t>Quantitative Research</a:t>
            </a:r>
          </a:p>
        </p:txBody>
      </p:sp>
      <p:sp>
        <p:nvSpPr>
          <p:cNvPr id="3" name="Content Placeholder 2">
            <a:extLst>
              <a:ext uri="{FF2B5EF4-FFF2-40B4-BE49-F238E27FC236}">
                <a16:creationId xmlns:a16="http://schemas.microsoft.com/office/drawing/2014/main" id="{DEB059FC-E68E-4ABB-BA00-8B02FC59774C}"/>
              </a:ext>
            </a:extLst>
          </p:cNvPr>
          <p:cNvSpPr>
            <a:spLocks noGrp="1"/>
          </p:cNvSpPr>
          <p:nvPr>
            <p:ph idx="1"/>
          </p:nvPr>
        </p:nvSpPr>
        <p:spPr/>
        <p:txBody>
          <a:bodyPr>
            <a:normAutofit/>
          </a:bodyPr>
          <a:lstStyle/>
          <a:p>
            <a:r>
              <a:rPr lang="en-US" sz="2800" dirty="0">
                <a:latin typeface="Ariel"/>
              </a:rPr>
              <a:t>Quantitative research means asking people for their opinions in a structured way so that you have facts and statistics to guide you. To get reliable results, it’s important to survey people in fairly large numbers and to make sure they are a representative sample of your target market.</a:t>
            </a:r>
            <a:endParaRPr lang="en-GB" sz="2800" dirty="0">
              <a:latin typeface="Ariel"/>
            </a:endParaRPr>
          </a:p>
        </p:txBody>
      </p:sp>
    </p:spTree>
    <p:extLst>
      <p:ext uri="{BB962C8B-B14F-4D97-AF65-F5344CB8AC3E}">
        <p14:creationId xmlns:p14="http://schemas.microsoft.com/office/powerpoint/2010/main" val="421911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C013-D372-4454-8E2D-76E9AEB47A39}"/>
              </a:ext>
            </a:extLst>
          </p:cNvPr>
          <p:cNvSpPr>
            <a:spLocks noGrp="1"/>
          </p:cNvSpPr>
          <p:nvPr>
            <p:ph type="title"/>
          </p:nvPr>
        </p:nvSpPr>
        <p:spPr/>
        <p:txBody>
          <a:bodyPr/>
          <a:lstStyle/>
          <a:p>
            <a:r>
              <a:rPr lang="en-US" dirty="0"/>
              <a:t>Qualitative Research</a:t>
            </a:r>
            <a:endParaRPr lang="en-GB" dirty="0"/>
          </a:p>
        </p:txBody>
      </p:sp>
      <p:sp>
        <p:nvSpPr>
          <p:cNvPr id="3" name="Content Placeholder 2">
            <a:extLst>
              <a:ext uri="{FF2B5EF4-FFF2-40B4-BE49-F238E27FC236}">
                <a16:creationId xmlns:a16="http://schemas.microsoft.com/office/drawing/2014/main" id="{8C574440-E138-498F-8178-A062C85C9351}"/>
              </a:ext>
            </a:extLst>
          </p:cNvPr>
          <p:cNvSpPr>
            <a:spLocks noGrp="1"/>
          </p:cNvSpPr>
          <p:nvPr>
            <p:ph idx="1"/>
          </p:nvPr>
        </p:nvSpPr>
        <p:spPr/>
        <p:txBody>
          <a:bodyPr/>
          <a:lstStyle/>
          <a:p>
            <a:pPr marL="0" indent="0">
              <a:buNone/>
            </a:pPr>
            <a:r>
              <a:rPr lang="en-US" dirty="0"/>
              <a:t>Qualitative market research focuses on the reasons and motivations behind customers' behaviors, opinions, desires and expectations.</a:t>
            </a:r>
            <a:endParaRPr lang="en-GB" dirty="0"/>
          </a:p>
          <a:p>
            <a:endParaRPr lang="en-GB" dirty="0"/>
          </a:p>
          <a:p>
            <a:endParaRPr lang="en-GB" dirty="0"/>
          </a:p>
        </p:txBody>
      </p:sp>
    </p:spTree>
    <p:extLst>
      <p:ext uri="{BB962C8B-B14F-4D97-AF65-F5344CB8AC3E}">
        <p14:creationId xmlns:p14="http://schemas.microsoft.com/office/powerpoint/2010/main" val="1908601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B518-5A65-499A-8555-A1767C7523EA}"/>
              </a:ext>
            </a:extLst>
          </p:cNvPr>
          <p:cNvSpPr>
            <a:spLocks noGrp="1"/>
          </p:cNvSpPr>
          <p:nvPr>
            <p:ph type="title"/>
          </p:nvPr>
        </p:nvSpPr>
        <p:spPr/>
        <p:txBody>
          <a:bodyPr/>
          <a:lstStyle/>
          <a:p>
            <a:r>
              <a:rPr lang="en-GB" dirty="0"/>
              <a:t>Primary Research</a:t>
            </a:r>
          </a:p>
        </p:txBody>
      </p:sp>
      <p:sp>
        <p:nvSpPr>
          <p:cNvPr id="3" name="Content Placeholder 2">
            <a:extLst>
              <a:ext uri="{FF2B5EF4-FFF2-40B4-BE49-F238E27FC236}">
                <a16:creationId xmlns:a16="http://schemas.microsoft.com/office/drawing/2014/main" id="{451FAC23-5943-414C-95E9-DAF25CC5062B}"/>
              </a:ext>
            </a:extLst>
          </p:cNvPr>
          <p:cNvSpPr>
            <a:spLocks noGrp="1"/>
          </p:cNvSpPr>
          <p:nvPr>
            <p:ph idx="1"/>
          </p:nvPr>
        </p:nvSpPr>
        <p:spPr/>
        <p:txBody>
          <a:bodyPr/>
          <a:lstStyle/>
          <a:p>
            <a:r>
              <a:rPr lang="en-US" dirty="0"/>
              <a:t>Primary research is data which is obtained first-hand. This means that the researcher conducts the research themselves or commissions the data to be collected on their behalf. Primary research means going directly to the source, rather than relying on pre-existing data samples.</a:t>
            </a:r>
            <a:endParaRPr lang="en-GB" dirty="0"/>
          </a:p>
          <a:p>
            <a:endParaRPr lang="en-GB" dirty="0"/>
          </a:p>
        </p:txBody>
      </p:sp>
    </p:spTree>
    <p:extLst>
      <p:ext uri="{BB962C8B-B14F-4D97-AF65-F5344CB8AC3E}">
        <p14:creationId xmlns:p14="http://schemas.microsoft.com/office/powerpoint/2010/main" val="3495477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Primary Research Advantages</a:t>
            </a:r>
            <a:br>
              <a:rPr lang="en-US" dirty="0"/>
            </a:br>
            <a:r>
              <a:rPr lang="en-US" dirty="0"/>
              <a:t>&amp; Dis Advantages</a:t>
            </a:r>
            <a:endParaRPr lang="en-GB" dirty="0"/>
          </a:p>
        </p:txBody>
      </p:sp>
      <p:sp>
        <p:nvSpPr>
          <p:cNvPr id="3" name="Content Placeholder 2"/>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Advantages of Primary Research</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Dis Advantages of Primary Research</a:t>
            </a:r>
          </a:p>
          <a:p>
            <a:pPr marL="0" indent="0">
              <a:buNone/>
            </a:pPr>
            <a:endParaRPr lang="en-GB" dirty="0"/>
          </a:p>
          <a:p>
            <a:pPr marL="0" indent="0">
              <a:buNone/>
            </a:pPr>
            <a:endParaRPr lang="en-GB" b="1" u="sng" dirty="0"/>
          </a:p>
          <a:p>
            <a:pPr marL="0" indent="0">
              <a:buNone/>
            </a:pPr>
            <a:endParaRPr lang="en-GB" b="1" u="sng" dirty="0"/>
          </a:p>
        </p:txBody>
      </p:sp>
    </p:spTree>
    <p:extLst>
      <p:ext uri="{BB962C8B-B14F-4D97-AF65-F5344CB8AC3E}">
        <p14:creationId xmlns:p14="http://schemas.microsoft.com/office/powerpoint/2010/main" val="221491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EF6D3-8EC1-32D7-2059-CDADBE783E23}"/>
              </a:ext>
            </a:extLst>
          </p:cNvPr>
          <p:cNvSpPr>
            <a:spLocks noGrp="1"/>
          </p:cNvSpPr>
          <p:nvPr>
            <p:ph type="title"/>
          </p:nvPr>
        </p:nvSpPr>
        <p:spPr/>
        <p:txBody>
          <a:bodyPr/>
          <a:lstStyle/>
          <a:p>
            <a:r>
              <a:rPr lang="en-GB" dirty="0"/>
              <a:t>Primary Data Collection Methods</a:t>
            </a:r>
          </a:p>
        </p:txBody>
      </p:sp>
      <p:sp>
        <p:nvSpPr>
          <p:cNvPr id="3" name="Content Placeholder 2">
            <a:extLst>
              <a:ext uri="{FF2B5EF4-FFF2-40B4-BE49-F238E27FC236}">
                <a16:creationId xmlns:a16="http://schemas.microsoft.com/office/drawing/2014/main" id="{40A0DA10-4E88-C69C-FAB1-C2AC4053778F}"/>
              </a:ext>
            </a:extLst>
          </p:cNvPr>
          <p:cNvSpPr>
            <a:spLocks noGrp="1"/>
          </p:cNvSpPr>
          <p:nvPr>
            <p:ph idx="1"/>
          </p:nvPr>
        </p:nvSpPr>
        <p:spPr/>
        <p:txBody>
          <a:bodyPr/>
          <a:lstStyle/>
          <a:p>
            <a:r>
              <a:rPr lang="en-GB" b="0" i="0" dirty="0">
                <a:solidFill>
                  <a:srgbClr val="111827"/>
                </a:solidFill>
                <a:effectLst/>
                <a:latin typeface="+mj-lt"/>
              </a:rPr>
              <a:t>Surveys</a:t>
            </a:r>
          </a:p>
          <a:p>
            <a:endParaRPr lang="en-GB" dirty="0"/>
          </a:p>
          <a:p>
            <a:r>
              <a:rPr lang="en-GB" dirty="0"/>
              <a:t>Interviews</a:t>
            </a:r>
          </a:p>
          <a:p>
            <a:endParaRPr lang="en-GB" dirty="0"/>
          </a:p>
          <a:p>
            <a:r>
              <a:rPr lang="en-GB" b="0" i="0" dirty="0">
                <a:solidFill>
                  <a:srgbClr val="111827"/>
                </a:solidFill>
                <a:effectLst/>
                <a:latin typeface="Inter"/>
              </a:rPr>
              <a:t>Focus groups</a:t>
            </a:r>
          </a:p>
          <a:p>
            <a:endParaRPr lang="en-GB" dirty="0"/>
          </a:p>
          <a:p>
            <a:endParaRPr lang="en-GB" dirty="0"/>
          </a:p>
        </p:txBody>
      </p:sp>
      <p:sp>
        <p:nvSpPr>
          <p:cNvPr id="4" name="Date Placeholder 3">
            <a:extLst>
              <a:ext uri="{FF2B5EF4-FFF2-40B4-BE49-F238E27FC236}">
                <a16:creationId xmlns:a16="http://schemas.microsoft.com/office/drawing/2014/main" id="{7F30BE44-A022-A4FD-DFB1-A0FF9E69913C}"/>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20536DF1-0AFF-F9FB-98AE-966BA60121C5}"/>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430639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EF6D3-8EC1-32D7-2059-CDADBE783E23}"/>
              </a:ext>
            </a:extLst>
          </p:cNvPr>
          <p:cNvSpPr>
            <a:spLocks noGrp="1"/>
          </p:cNvSpPr>
          <p:nvPr>
            <p:ph type="title"/>
          </p:nvPr>
        </p:nvSpPr>
        <p:spPr/>
        <p:txBody>
          <a:bodyPr/>
          <a:lstStyle/>
          <a:p>
            <a:r>
              <a:rPr lang="en-GB" dirty="0"/>
              <a:t>Primary Data Collection Methods</a:t>
            </a:r>
          </a:p>
        </p:txBody>
      </p:sp>
      <p:sp>
        <p:nvSpPr>
          <p:cNvPr id="3" name="Content Placeholder 2">
            <a:extLst>
              <a:ext uri="{FF2B5EF4-FFF2-40B4-BE49-F238E27FC236}">
                <a16:creationId xmlns:a16="http://schemas.microsoft.com/office/drawing/2014/main" id="{40A0DA10-4E88-C69C-FAB1-C2AC4053778F}"/>
              </a:ext>
            </a:extLst>
          </p:cNvPr>
          <p:cNvSpPr>
            <a:spLocks noGrp="1"/>
          </p:cNvSpPr>
          <p:nvPr>
            <p:ph idx="1"/>
          </p:nvPr>
        </p:nvSpPr>
        <p:spPr/>
        <p:txBody>
          <a:bodyPr/>
          <a:lstStyle/>
          <a:p>
            <a:r>
              <a:rPr lang="en-GB" dirty="0"/>
              <a:t>Observations</a:t>
            </a:r>
          </a:p>
          <a:p>
            <a:pPr marL="0" indent="0">
              <a:buNone/>
            </a:pPr>
            <a:endParaRPr lang="en-GB" dirty="0"/>
          </a:p>
          <a:p>
            <a:r>
              <a:rPr lang="en-GB" dirty="0"/>
              <a:t>Ethnography</a:t>
            </a:r>
          </a:p>
          <a:p>
            <a:endParaRPr lang="en-GB" dirty="0"/>
          </a:p>
          <a:p>
            <a:r>
              <a:rPr lang="en-GB" b="0" i="0" dirty="0">
                <a:solidFill>
                  <a:srgbClr val="111827"/>
                </a:solidFill>
                <a:effectLst/>
                <a:latin typeface="Inter"/>
              </a:rPr>
              <a:t>Focus groups</a:t>
            </a:r>
          </a:p>
          <a:p>
            <a:endParaRPr lang="en-GB" dirty="0"/>
          </a:p>
          <a:p>
            <a:endParaRPr lang="en-GB" dirty="0"/>
          </a:p>
        </p:txBody>
      </p:sp>
      <p:sp>
        <p:nvSpPr>
          <p:cNvPr id="4" name="Date Placeholder 3">
            <a:extLst>
              <a:ext uri="{FF2B5EF4-FFF2-40B4-BE49-F238E27FC236}">
                <a16:creationId xmlns:a16="http://schemas.microsoft.com/office/drawing/2014/main" id="{7F30BE44-A022-A4FD-DFB1-A0FF9E69913C}"/>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20536DF1-0AFF-F9FB-98AE-966BA60121C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37109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Secondary Research</a:t>
            </a:r>
            <a:endParaRPr lang="en-GB" dirty="0"/>
          </a:p>
        </p:txBody>
      </p:sp>
      <p:sp>
        <p:nvSpPr>
          <p:cNvPr id="3" name="Content Placeholder 2"/>
          <p:cNvSpPr>
            <a:spLocks noGrp="1"/>
          </p:cNvSpPr>
          <p:nvPr>
            <p:ph idx="1"/>
          </p:nvPr>
        </p:nvSpPr>
        <p:spPr/>
        <p:txBody>
          <a:bodyPr/>
          <a:lstStyle/>
          <a:p>
            <a:pPr marL="0" indent="0">
              <a:buNone/>
            </a:pPr>
            <a:r>
              <a:rPr lang="en-US" dirty="0">
                <a:latin typeface="Ariel"/>
              </a:rPr>
              <a:t>Secondary research is a research method that involves using already existing data. Existing data is summarised and collated to increase the overall effectiveness of the research.</a:t>
            </a:r>
            <a:endParaRPr lang="en-GB" dirty="0">
              <a:latin typeface="Ariel"/>
            </a:endParaRPr>
          </a:p>
        </p:txBody>
      </p:sp>
    </p:spTree>
    <p:extLst>
      <p:ext uri="{BB962C8B-B14F-4D97-AF65-F5344CB8AC3E}">
        <p14:creationId xmlns:p14="http://schemas.microsoft.com/office/powerpoint/2010/main" val="2027958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Secondary Research Advantages and Dis Advantages</a:t>
            </a:r>
            <a:endParaRPr lang="en-GB" dirty="0"/>
          </a:p>
        </p:txBody>
      </p:sp>
      <p:sp>
        <p:nvSpPr>
          <p:cNvPr id="3" name="Content Placeholder 2"/>
          <p:cNvSpPr>
            <a:spLocks noGrp="1"/>
          </p:cNvSpPr>
          <p:nvPr>
            <p:ph idx="1"/>
          </p:nvPr>
        </p:nvSpPr>
        <p:spPr/>
        <p:txBody>
          <a:bodyPr>
            <a:normAutofit/>
          </a:bodyPr>
          <a:lstStyle/>
          <a:p>
            <a:pPr marL="0" indent="0">
              <a:buNone/>
            </a:pPr>
            <a:endParaRPr lang="en-GB" b="1" u="sng" dirty="0"/>
          </a:p>
          <a:p>
            <a:pPr marL="0" indent="0">
              <a:buNone/>
            </a:pPr>
            <a:r>
              <a:rPr lang="en-GB" dirty="0">
                <a:latin typeface="Ariel"/>
              </a:rPr>
              <a:t>Advantages of Secondary Research</a:t>
            </a:r>
          </a:p>
          <a:p>
            <a:pPr marL="0" indent="0">
              <a:buNone/>
            </a:pPr>
            <a:endParaRPr lang="en-GB" dirty="0">
              <a:latin typeface="Ariel"/>
            </a:endParaRPr>
          </a:p>
          <a:p>
            <a:pPr marL="0" indent="0">
              <a:buNone/>
            </a:pPr>
            <a:r>
              <a:rPr lang="en-GB" dirty="0">
                <a:latin typeface="Ariel"/>
              </a:rPr>
              <a:t>Disadvantages of Secondary Research</a:t>
            </a:r>
          </a:p>
        </p:txBody>
      </p:sp>
    </p:spTree>
    <p:extLst>
      <p:ext uri="{BB962C8B-B14F-4D97-AF65-F5344CB8AC3E}">
        <p14:creationId xmlns:p14="http://schemas.microsoft.com/office/powerpoint/2010/main" val="13590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1A098-E41C-8EE0-9816-0EBB50D2BB69}"/>
              </a:ext>
            </a:extLst>
          </p:cNvPr>
          <p:cNvSpPr>
            <a:spLocks noGrp="1"/>
          </p:cNvSpPr>
          <p:nvPr>
            <p:ph type="title"/>
          </p:nvPr>
        </p:nvSpPr>
        <p:spPr/>
        <p:txBody>
          <a:bodyPr/>
          <a:lstStyle/>
          <a:p>
            <a:r>
              <a:rPr lang="en-GB" sz="3200" b="1" dirty="0"/>
              <a:t>References</a:t>
            </a:r>
          </a:p>
        </p:txBody>
      </p:sp>
      <p:sp>
        <p:nvSpPr>
          <p:cNvPr id="4" name="Date Placeholder 3">
            <a:extLst>
              <a:ext uri="{FF2B5EF4-FFF2-40B4-BE49-F238E27FC236}">
                <a16:creationId xmlns:a16="http://schemas.microsoft.com/office/drawing/2014/main" id="{4A74485A-8002-A0EE-7A53-BF25A2F37DC9}"/>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0DEE0766-8BBE-5CC1-670B-4F3C07EB4500}"/>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6" name="Rectangle 1">
            <a:extLst>
              <a:ext uri="{FF2B5EF4-FFF2-40B4-BE49-F238E27FC236}">
                <a16:creationId xmlns:a16="http://schemas.microsoft.com/office/drawing/2014/main" id="{160B2EC6-4731-605F-8C42-2E2942F722E0}"/>
              </a:ext>
            </a:extLst>
          </p:cNvPr>
          <p:cNvSpPr>
            <a:spLocks noGrp="1" noChangeArrowheads="1"/>
          </p:cNvSpPr>
          <p:nvPr>
            <p:ph idx="1"/>
          </p:nvPr>
        </p:nvSpPr>
        <p:spPr bwMode="auto">
          <a:xfrm>
            <a:off x="971600" y="1844825"/>
            <a:ext cx="758529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Stewart, Lauren. “Primary Data | Definition, Examples &amp; Collection Methods.” </a:t>
            </a:r>
            <a:r>
              <a:rPr kumimoji="0" lang="en-US" altLang="en-US" sz="1600" b="0" i="1" u="none" strike="noStrike" cap="none" normalizeH="0" baseline="0" dirty="0" err="1">
                <a:ln>
                  <a:noFill/>
                </a:ln>
                <a:solidFill>
                  <a:schemeClr val="tx1"/>
                </a:solidFill>
                <a:effectLst/>
                <a:latin typeface="+mj-lt"/>
                <a:cs typeface="Times New Roman" panose="02020603050405020304" pitchFamily="18" charset="0"/>
              </a:rPr>
              <a:t>ATLAS.ti</a:t>
            </a: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 2024, atlasti.com/research-hub/primary-data.</a:t>
            </a:r>
            <a:endParaRPr kumimoji="0" lang="en-US" altLang="en-US" sz="1600" b="0" i="0" u="none" strike="noStrike" cap="none" normalizeH="0" baseline="0" dirty="0">
              <a:ln>
                <a:noFill/>
              </a:ln>
              <a:solidFill>
                <a:schemeClr val="tx1"/>
              </a:solidFill>
              <a:effectLst/>
              <a:latin typeface="+mj-lt"/>
            </a:endParaRPr>
          </a:p>
        </p:txBody>
      </p:sp>
      <p:sp>
        <p:nvSpPr>
          <p:cNvPr id="7" name="Rectangle 2">
            <a:extLst>
              <a:ext uri="{FF2B5EF4-FFF2-40B4-BE49-F238E27FC236}">
                <a16:creationId xmlns:a16="http://schemas.microsoft.com/office/drawing/2014/main" id="{20F19343-63BC-A480-621C-A2038C569355}"/>
              </a:ext>
            </a:extLst>
          </p:cNvPr>
          <p:cNvSpPr>
            <a:spLocks noChangeArrowheads="1"/>
          </p:cNvSpPr>
          <p:nvPr/>
        </p:nvSpPr>
        <p:spPr bwMode="auto">
          <a:xfrm>
            <a:off x="971600" y="2921675"/>
            <a:ext cx="7260082"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Kumar, V, et al. </a:t>
            </a:r>
            <a:r>
              <a:rPr kumimoji="0" lang="en-US" altLang="en-US" sz="1600" b="0" i="1" u="none" strike="noStrike" cap="none" normalizeH="0" baseline="0" dirty="0">
                <a:ln>
                  <a:noFill/>
                </a:ln>
                <a:solidFill>
                  <a:schemeClr val="tx1"/>
                </a:solidFill>
                <a:effectLst/>
                <a:latin typeface="+mj-lt"/>
                <a:cs typeface="Times New Roman" panose="02020603050405020304" pitchFamily="18" charset="0"/>
              </a:rPr>
              <a:t>Marketing Research</a:t>
            </a: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 Hoboken, Nj, John Wiley &amp; Sons, Inc, 2019.</a:t>
            </a:r>
            <a:endParaRPr kumimoji="0" lang="en-US" altLang="en-US" sz="1600" b="0" i="0" u="none" strike="noStrike" cap="none" normalizeH="0" baseline="0" dirty="0">
              <a:ln>
                <a:noFill/>
              </a:ln>
              <a:solidFill>
                <a:schemeClr val="tx1"/>
              </a:solidFill>
              <a:effectLst/>
              <a:latin typeface="+mj-lt"/>
            </a:endParaRPr>
          </a:p>
        </p:txBody>
      </p:sp>
      <p:sp>
        <p:nvSpPr>
          <p:cNvPr id="8" name="Rectangle 3">
            <a:extLst>
              <a:ext uri="{FF2B5EF4-FFF2-40B4-BE49-F238E27FC236}">
                <a16:creationId xmlns:a16="http://schemas.microsoft.com/office/drawing/2014/main" id="{8EC6076F-9AC4-A378-EC5D-2A7D4A6D0626}"/>
              </a:ext>
            </a:extLst>
          </p:cNvPr>
          <p:cNvSpPr>
            <a:spLocks noChangeArrowheads="1"/>
          </p:cNvSpPr>
          <p:nvPr/>
        </p:nvSpPr>
        <p:spPr bwMode="auto">
          <a:xfrm>
            <a:off x="971600" y="3314465"/>
            <a:ext cx="7960574" cy="1261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Kon, Alexander A. “Welcome To AJOB Primary Research.” </a:t>
            </a:r>
            <a:r>
              <a:rPr kumimoji="0" lang="en-US" altLang="en-US" sz="1600" b="0" i="1" u="none" strike="noStrike" cap="none" normalizeH="0" baseline="0" dirty="0">
                <a:ln>
                  <a:noFill/>
                </a:ln>
                <a:solidFill>
                  <a:schemeClr val="tx1"/>
                </a:solidFill>
                <a:effectLst/>
                <a:latin typeface="+mj-lt"/>
                <a:cs typeface="Times New Roman" panose="02020603050405020304" pitchFamily="18" charset="0"/>
              </a:rPr>
              <a:t>AJOB Primary Research</a:t>
            </a: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 vol. 1, no. 1, 6 May 2019, pp. 1–2.</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latin typeface="Times New Roman" panose="02020603050405020304" pitchFamily="18" charset="0"/>
              <a:cs typeface="Times New Roman" panose="02020603050405020304" pitchFamily="18" charset="0"/>
            </a:endParaRPr>
          </a:p>
          <a:p>
            <a:r>
              <a:rPr lang="en-GB" sz="1600" dirty="0">
                <a:latin typeface="+mj-lt"/>
              </a:rPr>
              <a:t>Saunders, M.N.K. (2019) Research methods for business students. 8th ed. Harlow: Pearson.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492302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2363</TotalTime>
  <Words>429</Words>
  <Application>Microsoft Office PowerPoint</Application>
  <PresentationFormat>On-screen Show (4:3)</PresentationFormat>
  <Paragraphs>71</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Ariel</vt:lpstr>
      <vt:lpstr>Inter</vt:lpstr>
      <vt:lpstr>Myriad Pro</vt:lpstr>
      <vt:lpstr>Arial</vt:lpstr>
      <vt:lpstr>Times New Roman</vt:lpstr>
      <vt:lpstr>Verdana</vt:lpstr>
      <vt:lpstr>20140311PresentationUWTSDTemplate</vt:lpstr>
      <vt:lpstr>LCBB5015</vt:lpstr>
      <vt:lpstr>Learning Objectives</vt:lpstr>
      <vt:lpstr>Learning Objectives</vt:lpstr>
      <vt:lpstr>  What is Marketing Research </vt:lpstr>
      <vt:lpstr>Advantages and Disadvantages of Marketing Research</vt:lpstr>
      <vt:lpstr>Quantitative Research</vt:lpstr>
      <vt:lpstr>Qualitative Research</vt:lpstr>
      <vt:lpstr>Primary Research</vt:lpstr>
      <vt:lpstr>Primary Research Advantages &amp; Dis Advantages</vt:lpstr>
      <vt:lpstr>Primary Data Collection Methods</vt:lpstr>
      <vt:lpstr>Primary Data Collection Methods</vt:lpstr>
      <vt:lpstr>Secondary Research</vt:lpstr>
      <vt:lpstr>Secondary Research Advantages and Dis Advantages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145</cp:revision>
  <cp:lastPrinted>2023-11-10T10:00:30Z</cp:lastPrinted>
  <dcterms:created xsi:type="dcterms:W3CDTF">2002-10-07T19:43:58Z</dcterms:created>
  <dcterms:modified xsi:type="dcterms:W3CDTF">2024-09-18T11:17:53Z</dcterms:modified>
</cp:coreProperties>
</file>