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33"/>
  </p:notesMasterIdLst>
  <p:handoutMasterIdLst>
    <p:handoutMasterId r:id="rId34"/>
  </p:handoutMasterIdLst>
  <p:sldIdLst>
    <p:sldId id="258" r:id="rId2"/>
    <p:sldId id="257" r:id="rId3"/>
    <p:sldId id="294" r:id="rId4"/>
    <p:sldId id="295" r:id="rId5"/>
    <p:sldId id="296" r:id="rId6"/>
    <p:sldId id="297" r:id="rId7"/>
    <p:sldId id="286" r:id="rId8"/>
    <p:sldId id="298" r:id="rId9"/>
    <p:sldId id="263" r:id="rId10"/>
    <p:sldId id="264" r:id="rId11"/>
    <p:sldId id="284" r:id="rId12"/>
    <p:sldId id="301" r:id="rId13"/>
    <p:sldId id="299" r:id="rId14"/>
    <p:sldId id="265" r:id="rId15"/>
    <p:sldId id="282" r:id="rId16"/>
    <p:sldId id="275" r:id="rId17"/>
    <p:sldId id="276" r:id="rId18"/>
    <p:sldId id="267" r:id="rId19"/>
    <p:sldId id="277" r:id="rId20"/>
    <p:sldId id="268" r:id="rId21"/>
    <p:sldId id="269" r:id="rId22"/>
    <p:sldId id="293" r:id="rId23"/>
    <p:sldId id="270" r:id="rId24"/>
    <p:sldId id="271" r:id="rId25"/>
    <p:sldId id="272" r:id="rId26"/>
    <p:sldId id="273" r:id="rId27"/>
    <p:sldId id="278" r:id="rId28"/>
    <p:sldId id="280" r:id="rId29"/>
    <p:sldId id="291" r:id="rId30"/>
    <p:sldId id="281" r:id="rId31"/>
    <p:sldId id="300" r:id="rId32"/>
  </p:sldIdLst>
  <p:sldSz cx="9144000" cy="6858000" type="screen4x3"/>
  <p:notesSz cx="6858000" cy="16287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05"/>
  </p:normalViewPr>
  <p:slideViewPr>
    <p:cSldViewPr>
      <p:cViewPr varScale="1">
        <p:scale>
          <a:sx n="108" d="100"/>
          <a:sy n="108" d="100"/>
        </p:scale>
        <p:origin x="1760" y="19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notesMaster" Target="notesMasters/notesMaster1.xml"/><Relationship Id="rId34" Type="http://schemas.openxmlformats.org/officeDocument/2006/relationships/handoutMaster" Target="handoutMasters/handoutMaster1.xml"/><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heme" Target="theme/theme1.xml"/><Relationship Id="rId38" Type="http://schemas.openxmlformats.org/officeDocument/2006/relationships/tableStyles" Target="tableStyles.xml"/><Relationship Id="rId4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sey Roberts" userId="S::lindsey.roberts@uwtsd.ac.uk::0c1c7182-ac29-47a6-b55c-b078f964e299" providerId="AD" clId="Web-{6E251F44-AC5A-4A3E-B2E5-554C4CEB7E39}"/>
    <pc:docChg chg="addSld modSld">
      <pc:chgData name="Lindsey Roberts" userId="S::lindsey.roberts@uwtsd.ac.uk::0c1c7182-ac29-47a6-b55c-b078f964e299" providerId="AD" clId="Web-{6E251F44-AC5A-4A3E-B2E5-554C4CEB7E39}" dt="2018-11-26T11:54:11.273" v="344" actId="14100"/>
      <pc:docMkLst>
        <pc:docMk/>
      </pc:docMkLst>
      <pc:sldChg chg="modSp">
        <pc:chgData name="Lindsey Roberts" userId="S::lindsey.roberts@uwtsd.ac.uk::0c1c7182-ac29-47a6-b55c-b078f964e299" providerId="AD" clId="Web-{6E251F44-AC5A-4A3E-B2E5-554C4CEB7E39}" dt="2018-11-26T11:46:06.339" v="211" actId="1076"/>
        <pc:sldMkLst>
          <pc:docMk/>
          <pc:sldMk cId="1086534355" sldId="273"/>
        </pc:sldMkLst>
        <pc:spChg chg="mod">
          <ac:chgData name="Lindsey Roberts" userId="S::lindsey.roberts@uwtsd.ac.uk::0c1c7182-ac29-47a6-b55c-b078f964e299" providerId="AD" clId="Web-{6E251F44-AC5A-4A3E-B2E5-554C4CEB7E39}" dt="2018-11-26T11:46:01.698" v="210" actId="14100"/>
          <ac:spMkLst>
            <pc:docMk/>
            <pc:sldMk cId="1086534355" sldId="273"/>
            <ac:spMk id="2" creationId="{00000000-0000-0000-0000-000000000000}"/>
          </ac:spMkLst>
        </pc:spChg>
        <pc:spChg chg="mod">
          <ac:chgData name="Lindsey Roberts" userId="S::lindsey.roberts@uwtsd.ac.uk::0c1c7182-ac29-47a6-b55c-b078f964e299" providerId="AD" clId="Web-{6E251F44-AC5A-4A3E-B2E5-554C4CEB7E39}" dt="2018-11-26T11:46:06.339" v="211" actId="1076"/>
          <ac:spMkLst>
            <pc:docMk/>
            <pc:sldMk cId="1086534355" sldId="273"/>
            <ac:spMk id="4" creationId="{00000000-0000-0000-0000-000000000000}"/>
          </ac:spMkLst>
        </pc:spChg>
      </pc:sldChg>
      <pc:sldChg chg="modSp">
        <pc:chgData name="Lindsey Roberts" userId="S::lindsey.roberts@uwtsd.ac.uk::0c1c7182-ac29-47a6-b55c-b078f964e299" providerId="AD" clId="Web-{6E251F44-AC5A-4A3E-B2E5-554C4CEB7E39}" dt="2018-11-26T11:43:16.106" v="186" actId="20577"/>
        <pc:sldMkLst>
          <pc:docMk/>
          <pc:sldMk cId="3139679087" sldId="277"/>
        </pc:sldMkLst>
        <pc:spChg chg="mod">
          <ac:chgData name="Lindsey Roberts" userId="S::lindsey.roberts@uwtsd.ac.uk::0c1c7182-ac29-47a6-b55c-b078f964e299" providerId="AD" clId="Web-{6E251F44-AC5A-4A3E-B2E5-554C4CEB7E39}" dt="2018-11-26T11:43:16.106" v="186" actId="20577"/>
          <ac:spMkLst>
            <pc:docMk/>
            <pc:sldMk cId="3139679087" sldId="277"/>
            <ac:spMk id="4" creationId="{00000000-0000-0000-0000-000000000000}"/>
          </ac:spMkLst>
        </pc:spChg>
      </pc:sldChg>
      <pc:sldChg chg="modNotes">
        <pc:chgData name="Lindsey Roberts" userId="S::lindsey.roberts@uwtsd.ac.uk::0c1c7182-ac29-47a6-b55c-b078f964e299" providerId="AD" clId="Web-{6E251F44-AC5A-4A3E-B2E5-554C4CEB7E39}" dt="2018-11-26T11:51:19.681" v="278"/>
        <pc:sldMkLst>
          <pc:docMk/>
          <pc:sldMk cId="4010563783" sldId="284"/>
        </pc:sldMkLst>
      </pc:sldChg>
      <pc:sldChg chg="modSp">
        <pc:chgData name="Lindsey Roberts" userId="S::lindsey.roberts@uwtsd.ac.uk::0c1c7182-ac29-47a6-b55c-b078f964e299" providerId="AD" clId="Web-{6E251F44-AC5A-4A3E-B2E5-554C4CEB7E39}" dt="2018-11-26T11:39:31.295" v="151" actId="20577"/>
        <pc:sldMkLst>
          <pc:docMk/>
          <pc:sldMk cId="2666462617" sldId="286"/>
        </pc:sldMkLst>
        <pc:spChg chg="mod">
          <ac:chgData name="Lindsey Roberts" userId="S::lindsey.roberts@uwtsd.ac.uk::0c1c7182-ac29-47a6-b55c-b078f964e299" providerId="AD" clId="Web-{6E251F44-AC5A-4A3E-B2E5-554C4CEB7E39}" dt="2018-11-26T11:39:31.295" v="151" actId="20577"/>
          <ac:spMkLst>
            <pc:docMk/>
            <pc:sldMk cId="2666462617" sldId="286"/>
            <ac:spMk id="5" creationId="{00000000-0000-0000-0000-000000000000}"/>
          </ac:spMkLst>
        </pc:spChg>
      </pc:sldChg>
      <pc:sldChg chg="modSp">
        <pc:chgData name="Lindsey Roberts" userId="S::lindsey.roberts@uwtsd.ac.uk::0c1c7182-ac29-47a6-b55c-b078f964e299" providerId="AD" clId="Web-{6E251F44-AC5A-4A3E-B2E5-554C4CEB7E39}" dt="2018-11-26T11:44:38.933" v="196" actId="20577"/>
        <pc:sldMkLst>
          <pc:docMk/>
          <pc:sldMk cId="2435410674" sldId="293"/>
        </pc:sldMkLst>
        <pc:spChg chg="mod">
          <ac:chgData name="Lindsey Roberts" userId="S::lindsey.roberts@uwtsd.ac.uk::0c1c7182-ac29-47a6-b55c-b078f964e299" providerId="AD" clId="Web-{6E251F44-AC5A-4A3E-B2E5-554C4CEB7E39}" dt="2018-11-26T11:44:38.933" v="196" actId="20577"/>
          <ac:spMkLst>
            <pc:docMk/>
            <pc:sldMk cId="2435410674" sldId="293"/>
            <ac:spMk id="4" creationId="{00000000-0000-0000-0000-000000000000}"/>
          </ac:spMkLst>
        </pc:spChg>
      </pc:sldChg>
      <pc:sldChg chg="modSp">
        <pc:chgData name="Lindsey Roberts" userId="S::lindsey.roberts@uwtsd.ac.uk::0c1c7182-ac29-47a6-b55c-b078f964e299" providerId="AD" clId="Web-{6E251F44-AC5A-4A3E-B2E5-554C4CEB7E39}" dt="2018-11-26T11:40:19.122" v="175" actId="20577"/>
        <pc:sldMkLst>
          <pc:docMk/>
          <pc:sldMk cId="3827398016" sldId="298"/>
        </pc:sldMkLst>
        <pc:spChg chg="mod">
          <ac:chgData name="Lindsey Roberts" userId="S::lindsey.roberts@uwtsd.ac.uk::0c1c7182-ac29-47a6-b55c-b078f964e299" providerId="AD" clId="Web-{6E251F44-AC5A-4A3E-B2E5-554C4CEB7E39}" dt="2018-11-26T11:40:19.122" v="175" actId="20577"/>
          <ac:spMkLst>
            <pc:docMk/>
            <pc:sldMk cId="3827398016" sldId="298"/>
            <ac:spMk id="5" creationId="{00000000-0000-0000-0000-000000000000}"/>
          </ac:spMkLst>
        </pc:spChg>
      </pc:sldChg>
      <pc:sldChg chg="modSp">
        <pc:chgData name="Lindsey Roberts" userId="S::lindsey.roberts@uwtsd.ac.uk::0c1c7182-ac29-47a6-b55c-b078f964e299" providerId="AD" clId="Web-{6E251F44-AC5A-4A3E-B2E5-554C4CEB7E39}" dt="2018-11-26T11:54:11.273" v="344" actId="14100"/>
        <pc:sldMkLst>
          <pc:docMk/>
          <pc:sldMk cId="3243420355" sldId="300"/>
        </pc:sldMkLst>
        <pc:spChg chg="mod">
          <ac:chgData name="Lindsey Roberts" userId="S::lindsey.roberts@uwtsd.ac.uk::0c1c7182-ac29-47a6-b55c-b078f964e299" providerId="AD" clId="Web-{6E251F44-AC5A-4A3E-B2E5-554C4CEB7E39}" dt="2018-11-26T11:48:46.978" v="215" actId="20577"/>
          <ac:spMkLst>
            <pc:docMk/>
            <pc:sldMk cId="3243420355" sldId="300"/>
            <ac:spMk id="4" creationId="{00000000-0000-0000-0000-000000000000}"/>
          </ac:spMkLst>
        </pc:spChg>
        <pc:spChg chg="mod">
          <ac:chgData name="Lindsey Roberts" userId="S::lindsey.roberts@uwtsd.ac.uk::0c1c7182-ac29-47a6-b55c-b078f964e299" providerId="AD" clId="Web-{6E251F44-AC5A-4A3E-B2E5-554C4CEB7E39}" dt="2018-11-26T11:54:11.273" v="344" actId="14100"/>
          <ac:spMkLst>
            <pc:docMk/>
            <pc:sldMk cId="3243420355" sldId="300"/>
            <ac:spMk id="5" creationId="{00000000-0000-0000-0000-000000000000}"/>
          </ac:spMkLst>
        </pc:spChg>
      </pc:sldChg>
      <pc:sldChg chg="addSp modSp new">
        <pc:chgData name="Lindsey Roberts" userId="S::lindsey.roberts@uwtsd.ac.uk::0c1c7182-ac29-47a6-b55c-b078f964e299" providerId="AD" clId="Web-{6E251F44-AC5A-4A3E-B2E5-554C4CEB7E39}" dt="2018-11-26T11:53:36.820" v="321" actId="20577"/>
        <pc:sldMkLst>
          <pc:docMk/>
          <pc:sldMk cId="2683993988" sldId="301"/>
        </pc:sldMkLst>
        <pc:spChg chg="mod">
          <ac:chgData name="Lindsey Roberts" userId="S::lindsey.roberts@uwtsd.ac.uk::0c1c7182-ac29-47a6-b55c-b078f964e299" providerId="AD" clId="Web-{6E251F44-AC5A-4A3E-B2E5-554C4CEB7E39}" dt="2018-11-26T11:50:52.275" v="270" actId="20577"/>
          <ac:spMkLst>
            <pc:docMk/>
            <pc:sldMk cId="2683993988" sldId="301"/>
            <ac:spMk id="2" creationId="{32C4880C-A7AE-4F67-8876-086598BF25D5}"/>
          </ac:spMkLst>
        </pc:spChg>
        <pc:spChg chg="add mod">
          <ac:chgData name="Lindsey Roberts" userId="S::lindsey.roberts@uwtsd.ac.uk::0c1c7182-ac29-47a6-b55c-b078f964e299" providerId="AD" clId="Web-{6E251F44-AC5A-4A3E-B2E5-554C4CEB7E39}" dt="2018-11-26T11:53:36.820" v="321" actId="20577"/>
          <ac:spMkLst>
            <pc:docMk/>
            <pc:sldMk cId="2683993988" sldId="301"/>
            <ac:spMk id="3" creationId="{32EB0F33-62DD-4786-87C7-F2108C7FC92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E6172CC5-F895-473B-86DD-2C2BB11FF79A}" type="datetimeFigureOut">
              <a:rPr lang="en-GB" smtClean="0"/>
              <a:t>28/11/2018</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F3636B50-4087-413B-BF36-F097DDE78BB9}" type="slidenum">
              <a:rPr lang="en-GB" smtClean="0"/>
              <a:t>‹#›</a:t>
            </a:fld>
            <a:endParaRPr lang="en-GB"/>
          </a:p>
        </p:txBody>
      </p:sp>
    </p:spTree>
    <p:extLst>
      <p:ext uri="{BB962C8B-B14F-4D97-AF65-F5344CB8AC3E}">
        <p14:creationId xmlns:p14="http://schemas.microsoft.com/office/powerpoint/2010/main" val="30702129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01ECF396-F7CA-CA4D-AC67-D23E2CF36814}" type="datetimeFigureOut">
              <a:rPr lang="en-US" smtClean="0"/>
              <a:t>11/28/18</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3E95B761-2201-194E-987B-1ACCB7E8B98A}" type="slidenum">
              <a:rPr lang="en-US" smtClean="0"/>
              <a:t>‹#›</a:t>
            </a:fld>
            <a:endParaRPr lang="en-US"/>
          </a:p>
        </p:txBody>
      </p:sp>
    </p:spTree>
    <p:extLst>
      <p:ext uri="{BB962C8B-B14F-4D97-AF65-F5344CB8AC3E}">
        <p14:creationId xmlns:p14="http://schemas.microsoft.com/office/powerpoint/2010/main" val="1654702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Monitorial Schools – Based on Joseph </a:t>
            </a:r>
            <a:r>
              <a:rPr lang="en-US" dirty="0" err="1"/>
              <a:t>Lancater’s</a:t>
            </a:r>
            <a:r>
              <a:rPr lang="en-US" dirty="0"/>
              <a:t> model of schooling. 1778 – 1838 (Originated</a:t>
            </a:r>
            <a:r>
              <a:rPr lang="en-US" baseline="0" dirty="0"/>
              <a:t> in London but moved to USA and Canada)</a:t>
            </a:r>
          </a:p>
          <a:p>
            <a:r>
              <a:rPr lang="en-US" baseline="0" dirty="0"/>
              <a:t>He was a Quaker and an Innovator of education</a:t>
            </a:r>
          </a:p>
          <a:p>
            <a:r>
              <a:rPr lang="en-US" baseline="0" dirty="0"/>
              <a:t>Andrew Bell of the same era, had similar ideas – his model of schools were endorsed by the Catholic church</a:t>
            </a:r>
          </a:p>
          <a:p>
            <a:r>
              <a:rPr lang="en-US" baseline="0" dirty="0"/>
              <a:t>Used Peer assisted tutoring</a:t>
            </a:r>
          </a:p>
          <a:p>
            <a:r>
              <a:rPr lang="en-US" baseline="0" dirty="0"/>
              <a:t>Classroom design</a:t>
            </a: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3E95B761-2201-194E-987B-1ACCB7E8B98A}" type="slidenum">
              <a:rPr lang="en-US" smtClean="0"/>
              <a:t>10</a:t>
            </a:fld>
            <a:endParaRPr lang="en-US"/>
          </a:p>
        </p:txBody>
      </p:sp>
    </p:spTree>
    <p:extLst>
      <p:ext uri="{BB962C8B-B14F-4D97-AF65-F5344CB8AC3E}">
        <p14:creationId xmlns:p14="http://schemas.microsoft.com/office/powerpoint/2010/main" val="665789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1843 Dickens visited the Ragged School in Chick Lane London</a:t>
            </a:r>
          </a:p>
          <a:p>
            <a:endParaRPr lang="en-US" dirty="0">
              <a:cs typeface="Calibri"/>
            </a:endParaRPr>
          </a:p>
          <a:p>
            <a:r>
              <a:rPr lang="en-US" dirty="0"/>
              <a:t>‘Ragged’ schools were charitable </a:t>
            </a:r>
            <a:r>
              <a:rPr lang="en-US" dirty="0" err="1"/>
              <a:t>organisations</a:t>
            </a:r>
            <a:r>
              <a:rPr lang="en-US" dirty="0"/>
              <a:t> that aimed to provide free education to poor and destitute children in 19th-century Britain. They were generally situated in improvised accommodation in poor metropolitan areas, and included only the facilities that could be easily begged or borrowed.</a:t>
            </a:r>
            <a:endParaRPr lang="en-US" dirty="0">
              <a:cs typeface="Calibri"/>
            </a:endParaRPr>
          </a:p>
        </p:txBody>
      </p:sp>
      <p:sp>
        <p:nvSpPr>
          <p:cNvPr id="4" name="Slide Number Placeholder 3"/>
          <p:cNvSpPr>
            <a:spLocks noGrp="1"/>
          </p:cNvSpPr>
          <p:nvPr>
            <p:ph type="sldNum" sz="quarter" idx="10"/>
          </p:nvPr>
        </p:nvSpPr>
        <p:spPr/>
        <p:txBody>
          <a:bodyPr/>
          <a:lstStyle/>
          <a:p>
            <a:fld id="{3E95B761-2201-194E-987B-1ACCB7E8B98A}" type="slidenum">
              <a:rPr lang="en-US" smtClean="0"/>
              <a:t>11</a:t>
            </a:fld>
            <a:endParaRPr lang="en-US"/>
          </a:p>
        </p:txBody>
      </p:sp>
    </p:spTree>
    <p:extLst>
      <p:ext uri="{BB962C8B-B14F-4D97-AF65-F5344CB8AC3E}">
        <p14:creationId xmlns:p14="http://schemas.microsoft.com/office/powerpoint/2010/main" val="985739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15E0C27B-E2EE-461C-99FA-B645C188C764}" type="datetimeFigureOut">
              <a:rPr lang="en-GB" smtClean="0"/>
              <a:t>28/11/2018</a:t>
            </a:fld>
            <a:endParaRPr lang="en-GB"/>
          </a:p>
        </p:txBody>
      </p:sp>
      <p:sp>
        <p:nvSpPr>
          <p:cNvPr id="16" name="Slide Number Placeholder 15"/>
          <p:cNvSpPr>
            <a:spLocks noGrp="1"/>
          </p:cNvSpPr>
          <p:nvPr>
            <p:ph type="sldNum" sz="quarter" idx="11"/>
          </p:nvPr>
        </p:nvSpPr>
        <p:spPr/>
        <p:txBody>
          <a:bodyPr/>
          <a:lstStyle/>
          <a:p>
            <a:fld id="{0B5A201A-F247-4855-BF04-B436055EB76F}"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15E0C27B-E2EE-461C-99FA-B645C188C764}" type="datetimeFigureOut">
              <a:rPr lang="en-GB" smtClean="0"/>
              <a:t>28/11/2018</a:t>
            </a:fld>
            <a:endParaRPr lang="en-GB"/>
          </a:p>
        </p:txBody>
      </p:sp>
      <p:sp>
        <p:nvSpPr>
          <p:cNvPr id="15" name="Slide Number Placeholder 14"/>
          <p:cNvSpPr>
            <a:spLocks noGrp="1"/>
          </p:cNvSpPr>
          <p:nvPr>
            <p:ph type="sldNum" sz="quarter" idx="15"/>
          </p:nvPr>
        </p:nvSpPr>
        <p:spPr/>
        <p:txBody>
          <a:bodyPr/>
          <a:lstStyle>
            <a:lvl1pPr algn="ctr">
              <a:defRPr/>
            </a:lvl1pPr>
          </a:lstStyle>
          <a:p>
            <a:fld id="{0B5A201A-F247-4855-BF04-B436055EB76F}"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5E0C27B-E2EE-461C-99FA-B645C188C764}"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5A201A-F247-4855-BF04-B436055EB76F}"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5E0C27B-E2EE-461C-99FA-B645C188C764}"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5A201A-F247-4855-BF04-B436055EB76F}" type="slidenum">
              <a:rPr lang="en-GB" smtClean="0"/>
              <a:t>‹#›</a:t>
            </a:fld>
            <a:endParaRPr lang="en-GB"/>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0B5A201A-F247-4855-BF04-B436055EB76F}"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15E0C27B-E2EE-461C-99FA-B645C188C764}" type="datetimeFigureOut">
              <a:rPr lang="en-GB" smtClean="0"/>
              <a:t>28/11/2018</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5E0C27B-E2EE-461C-99FA-B645C188C764}" type="datetimeFigureOut">
              <a:rPr lang="en-GB" smtClean="0"/>
              <a:t>28/11/2018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5A201A-F247-4855-BF04-B436055EB76F}" type="slidenum">
              <a:rPr lang="en-GB" smtClean="0"/>
              <a:t>‹#›</a:t>
            </a:fld>
            <a:endParaRPr lang="en-GB"/>
          </a:p>
        </p:txBody>
      </p:sp>
      <p:sp>
        <p:nvSpPr>
          <p:cNvPr id="2" name="Title 1"/>
          <p:cNvSpPr>
            <a:spLocks noGrp="1"/>
          </p:cNvSpPr>
          <p:nvPr>
            <p:ph type="title"/>
          </p:nvPr>
        </p:nvSpPr>
        <p:spPr/>
        <p:txBody>
          <a:bodyPr/>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0C27B-E2EE-461C-99FA-B645C188C764}" type="datetimeFigureOut">
              <a:rPr lang="en-GB" smtClean="0"/>
              <a:t>28/11/2018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5A201A-F247-4855-BF04-B436055EB76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15E0C27B-E2EE-461C-99FA-B645C188C764}" type="datetimeFigureOut">
              <a:rPr lang="en-GB" smtClean="0"/>
              <a:t>28/11/2018</a:t>
            </a:fld>
            <a:endParaRPr lang="en-GB"/>
          </a:p>
        </p:txBody>
      </p:sp>
      <p:sp>
        <p:nvSpPr>
          <p:cNvPr id="9" name="Slide Number Placeholder 8"/>
          <p:cNvSpPr>
            <a:spLocks noGrp="1"/>
          </p:cNvSpPr>
          <p:nvPr>
            <p:ph type="sldNum" sz="quarter" idx="15"/>
          </p:nvPr>
        </p:nvSpPr>
        <p:spPr/>
        <p:txBody>
          <a:bodyPr/>
          <a:lstStyle/>
          <a:p>
            <a:fld id="{0B5A201A-F247-4855-BF04-B436055EB76F}"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15E0C27B-E2EE-461C-99FA-B645C188C764}" type="datetimeFigureOut">
              <a:rPr lang="en-GB" smtClean="0"/>
              <a:t>28/11/2018</a:t>
            </a:fld>
            <a:endParaRPr lang="en-GB"/>
          </a:p>
        </p:txBody>
      </p:sp>
      <p:sp>
        <p:nvSpPr>
          <p:cNvPr id="9" name="Slide Number Placeholder 8"/>
          <p:cNvSpPr>
            <a:spLocks noGrp="1"/>
          </p:cNvSpPr>
          <p:nvPr>
            <p:ph type="sldNum" sz="quarter" idx="11"/>
          </p:nvPr>
        </p:nvSpPr>
        <p:spPr/>
        <p:txBody>
          <a:bodyPr/>
          <a:lstStyle/>
          <a:p>
            <a:fld id="{0B5A201A-F247-4855-BF04-B436055EB76F}"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5E0C27B-E2EE-461C-99FA-B645C188C764}"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5A201A-F247-4855-BF04-B436055EB76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5E0C27B-E2EE-461C-99FA-B645C188C764}"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5A201A-F247-4855-BF04-B436055EB76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15E0C27B-E2EE-461C-99FA-B645C188C764}" type="datetimeFigureOut">
              <a:rPr lang="en-GB" smtClean="0"/>
              <a:t>28/11/2018</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0B5A201A-F247-4855-BF04-B436055EB76F}"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a:t>Click to edit Master title style</a:t>
            </a:r>
          </a:p>
        </p:txBody>
      </p:sp>
    </p:spTree>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themeOverride" Target="../theme/themeOverride1.xml"/><Relationship Id="rId2"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hyperlink" Target="http://www.bl.uk/works/oliver-twist" TargetMode="External"/><Relationship Id="rId4" Type="http://schemas.openxmlformats.org/officeDocument/2006/relationships/hyperlink" Target="http://www.bl.uk/works/a-christmas-carol" TargetMode="External"/><Relationship Id="rId1" Type="http://schemas.openxmlformats.org/officeDocument/2006/relationships/slideLayout" Target="../slideLayouts/slideLayout6.xml"/><Relationship Id="rId2" Type="http://schemas.openxmlformats.org/officeDocument/2006/relationships/hyperlink" Target="http://www.bl.uk/people/charles-dicken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rliament.uk/about/living-heritage/transformingsociety/livinglearning/school/overview/1870educationact"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gi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7H6Mx7OOcvY"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RFFluu-1kN4"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bl.uk/romantics-and-victorians/articles/ragged-school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www.parliament.uk/about/living-heritage/transformingsociety/livinglearning/school/overview/1870educationact/" TargetMode="External"/><Relationship Id="rId4" Type="http://schemas.openxmlformats.org/officeDocument/2006/relationships/hyperlink" Target="https://www.bl.uk/romantics-and-victorians/articles/ragged-schools" TargetMode="External"/><Relationship Id="rId1" Type="http://schemas.openxmlformats.org/officeDocument/2006/relationships/slideLayout" Target="../slideLayouts/slideLayout6.xml"/><Relationship Id="rId2" Type="http://schemas.openxmlformats.org/officeDocument/2006/relationships/hyperlink" Target="https://www.bl.uk/collection-items/synopsis-of-the-forster-education-act-18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2667000"/>
            <a:ext cx="7696200" cy="1320800"/>
          </a:xfrm>
        </p:spPr>
        <p:txBody>
          <a:bodyPr>
            <a:noAutofit/>
          </a:bodyPr>
          <a:lstStyle/>
          <a:p>
            <a:pPr algn="ctr"/>
            <a:r>
              <a:rPr lang="en-GB" sz="4800" b="1" dirty="0">
                <a:solidFill>
                  <a:srgbClr val="FFC000"/>
                </a:solidFill>
                <a:effectLst>
                  <a:outerShdw blurRad="38100" dist="38100" dir="2700000" algn="tl">
                    <a:srgbClr val="000000">
                      <a:alpha val="43137"/>
                    </a:srgbClr>
                  </a:outerShdw>
                </a:effectLst>
              </a:rPr>
              <a:t>What is education?</a:t>
            </a:r>
            <a:br>
              <a:rPr lang="en-GB" sz="4800" b="1" dirty="0">
                <a:solidFill>
                  <a:srgbClr val="FFC000"/>
                </a:solidFill>
                <a:effectLst>
                  <a:outerShdw blurRad="38100" dist="38100" dir="2700000" algn="tl">
                    <a:srgbClr val="000000">
                      <a:alpha val="43137"/>
                    </a:srgbClr>
                  </a:outerShdw>
                </a:effectLst>
              </a:rPr>
            </a:br>
            <a:endParaRPr lang="en-GB" sz="4800" b="1" dirty="0">
              <a:solidFill>
                <a:srgbClr val="FFC000"/>
              </a:solidFill>
              <a:effectLst>
                <a:outerShdw blurRad="38100" dist="38100" dir="2700000" algn="tl">
                  <a:srgbClr val="000000">
                    <a:alpha val="43137"/>
                  </a:srgbClr>
                </a:outerShdw>
              </a:effectLst>
            </a:endParaRPr>
          </a:p>
        </p:txBody>
      </p:sp>
      <p:sp>
        <p:nvSpPr>
          <p:cNvPr id="3" name="Subtitle 2"/>
          <p:cNvSpPr>
            <a:spLocks noGrp="1"/>
          </p:cNvSpPr>
          <p:nvPr>
            <p:ph type="subTitle" idx="4294967295"/>
          </p:nvPr>
        </p:nvSpPr>
        <p:spPr>
          <a:xfrm>
            <a:off x="1014413" y="3505200"/>
            <a:ext cx="8129587" cy="1752600"/>
          </a:xfrm>
        </p:spPr>
        <p:txBody>
          <a:bodyPr>
            <a:noAutofit/>
          </a:bodyPr>
          <a:lstStyle/>
          <a:p>
            <a:pPr marL="68580" indent="0" algn="ctr">
              <a:buNone/>
            </a:pPr>
            <a:r>
              <a:rPr lang="en-GB" sz="4800" b="1" spc="-100" dirty="0">
                <a:ln w="3200">
                  <a:solidFill>
                    <a:schemeClr val="bg2">
                      <a:shade val="75000"/>
                      <a:alpha val="25000"/>
                    </a:schemeClr>
                  </a:solidFill>
                  <a:prstDash val="solid"/>
                  <a:round/>
                </a:ln>
                <a:solidFill>
                  <a:srgbClr val="FFC000"/>
                </a:solidFill>
                <a:effectLst>
                  <a:outerShdw blurRad="38100" dist="38100" dir="2700000" algn="tl">
                    <a:srgbClr val="000000">
                      <a:alpha val="43137"/>
                    </a:srgbClr>
                  </a:outerShdw>
                </a:effectLst>
                <a:latin typeface="+mj-lt"/>
                <a:ea typeface="+mj-ea"/>
                <a:cs typeface="+mj-cs"/>
              </a:rPr>
              <a:t>Lecture 2</a:t>
            </a:r>
          </a:p>
          <a:p>
            <a:pPr marL="68580" indent="0" algn="ctr">
              <a:buNone/>
            </a:pPr>
            <a:endParaRPr lang="en-GB" sz="2000" b="1" dirty="0">
              <a:solidFill>
                <a:schemeClr val="tx1">
                  <a:lumMod val="85000"/>
                </a:schemeClr>
              </a:solidFill>
            </a:endParaRPr>
          </a:p>
          <a:p>
            <a:pPr marL="68580" indent="0" algn="ctr">
              <a:buNone/>
            </a:pPr>
            <a:r>
              <a:rPr lang="en-GB" sz="2000" b="1" dirty="0">
                <a:solidFill>
                  <a:schemeClr val="tx1">
                    <a:lumMod val="85000"/>
                  </a:schemeClr>
                </a:solidFill>
              </a:rPr>
              <a:t>Lindsey Roberts</a:t>
            </a:r>
            <a:endParaRPr lang="en-GB" sz="3600" b="1" dirty="0">
              <a:solidFill>
                <a:schemeClr val="tx1">
                  <a:lumMod val="85000"/>
                </a:schemeClr>
              </a:solidFill>
            </a:endParaRPr>
          </a:p>
        </p:txBody>
      </p:sp>
    </p:spTree>
    <p:extLst>
      <p:ext uri="{BB962C8B-B14F-4D97-AF65-F5344CB8AC3E}">
        <p14:creationId xmlns:p14="http://schemas.microsoft.com/office/powerpoint/2010/main" val="2280354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prstGeom prst="rect">
            <a:avLst/>
          </a:prstGeom>
        </p:spPr>
        <p:txBody>
          <a:bodyPr>
            <a:normAutofit/>
          </a:bodyPr>
          <a:lstStyle/>
          <a:p>
            <a:endParaRPr lang="en-GB" sz="3200" i="1" dirty="0"/>
          </a:p>
          <a:p>
            <a:r>
              <a:rPr lang="en-GB" sz="3200" i="1" dirty="0"/>
              <a:t>History of education in the United Kingdom</a:t>
            </a:r>
          </a:p>
          <a:p>
            <a:endParaRPr lang="en-GB" sz="3200" i="1" dirty="0"/>
          </a:p>
          <a:p>
            <a:r>
              <a:rPr lang="en-GB" sz="3200" i="1" dirty="0"/>
              <a:t>How it links to assignment</a:t>
            </a:r>
            <a:endParaRPr lang="en-GB" sz="3200" dirty="0"/>
          </a:p>
        </p:txBody>
      </p:sp>
      <p:sp>
        <p:nvSpPr>
          <p:cNvPr id="2" name="Title 1"/>
          <p:cNvSpPr>
            <a:spLocks noGrp="1"/>
          </p:cNvSpPr>
          <p:nvPr>
            <p:ph type="title"/>
          </p:nvPr>
        </p:nvSpPr>
        <p:spPr/>
        <p:txBody>
          <a:bodyPr>
            <a:normAutofit/>
          </a:bodyPr>
          <a:lstStyle/>
          <a:p>
            <a:pPr algn="ctr"/>
            <a:r>
              <a:rPr lang="en-GB" sz="4000" b="1" dirty="0">
                <a:solidFill>
                  <a:srgbClr val="FFC000"/>
                </a:solidFill>
                <a:effectLst>
                  <a:outerShdw blurRad="38100" dist="38100" dir="2700000" algn="tl">
                    <a:srgbClr val="000000">
                      <a:alpha val="43137"/>
                    </a:srgbClr>
                  </a:outerShdw>
                </a:effectLst>
              </a:rPr>
              <a:t>Session overview</a:t>
            </a:r>
          </a:p>
        </p:txBody>
      </p:sp>
    </p:spTree>
    <p:extLst>
      <p:ext uri="{BB962C8B-B14F-4D97-AF65-F5344CB8AC3E}">
        <p14:creationId xmlns:p14="http://schemas.microsoft.com/office/powerpoint/2010/main" val="2976009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171" name="Content Placeholder 6"/>
          <p:cNvSpPr>
            <a:spLocks noGrp="1"/>
          </p:cNvSpPr>
          <p:nvPr>
            <p:ph idx="1"/>
          </p:nvPr>
        </p:nvSpPr>
        <p:spPr/>
        <p:txBody>
          <a:bodyPr/>
          <a:lstStyle/>
          <a:p>
            <a:pPr marL="109537" indent="0">
              <a:buFont typeface="Wingdings 3" panose="05040102010807070707" pitchFamily="18" charset="2"/>
              <a:buNone/>
              <a:defRPr/>
            </a:pPr>
            <a:r>
              <a:rPr lang="en-US" sz="2400" dirty="0"/>
              <a:t> </a:t>
            </a:r>
          </a:p>
          <a:p>
            <a:pPr>
              <a:defRPr/>
            </a:pPr>
            <a:r>
              <a:rPr lang="en-GB" sz="3200" i="1" dirty="0"/>
              <a:t>Demonstrate an understanding of the political, philosophical and social context of educational developments.</a:t>
            </a:r>
            <a:endParaRPr lang="en-US" sz="3200" i="1" dirty="0"/>
          </a:p>
        </p:txBody>
      </p:sp>
      <p:sp>
        <p:nvSpPr>
          <p:cNvPr id="47106" name="Rectangle 2"/>
          <p:cNvSpPr>
            <a:spLocks noGrp="1" noChangeArrowheads="1"/>
          </p:cNvSpPr>
          <p:nvPr>
            <p:ph type="title"/>
          </p:nvPr>
        </p:nvSpPr>
        <p:spPr>
          <a:xfrm>
            <a:off x="762000" y="762000"/>
            <a:ext cx="8229600" cy="1219200"/>
          </a:xfrm>
        </p:spPr>
        <p:txBody>
          <a:bodyPr rtlCol="0">
            <a:normAutofit fontScale="90000"/>
          </a:bodyPr>
          <a:lstStyle/>
          <a:p>
            <a:pPr eaLnBrk="1" fontAlgn="auto" hangingPunct="1">
              <a:spcAft>
                <a:spcPts val="0"/>
              </a:spcAft>
              <a:defRPr/>
            </a:pPr>
            <a:r>
              <a:rPr lang="en-GB" dirty="0">
                <a:ea typeface="+mj-ea"/>
                <a:cs typeface="+mj-cs"/>
              </a:rPr>
              <a:t/>
            </a:r>
            <a:br>
              <a:rPr lang="en-GB" dirty="0">
                <a:ea typeface="+mj-ea"/>
                <a:cs typeface="+mj-cs"/>
              </a:rPr>
            </a:br>
            <a:r>
              <a:rPr lang="en-GB" dirty="0">
                <a:ea typeface="+mj-ea"/>
                <a:cs typeface="+mj-cs"/>
              </a:rPr>
              <a:t/>
            </a:r>
            <a:br>
              <a:rPr lang="en-GB" dirty="0">
                <a:ea typeface="+mj-ea"/>
                <a:cs typeface="+mj-cs"/>
              </a:rPr>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sz="3600" dirty="0">
                <a:ea typeface="+mj-ea"/>
                <a:cs typeface="+mj-cs"/>
              </a:rPr>
              <a:t/>
            </a:r>
            <a:br>
              <a:rPr lang="en-GB" sz="3600" dirty="0">
                <a:ea typeface="+mj-ea"/>
                <a:cs typeface="+mj-cs"/>
              </a:rPr>
            </a:br>
            <a:r>
              <a:rPr lang="en-GB" sz="3600" dirty="0">
                <a:ea typeface="+mj-ea"/>
                <a:cs typeface="+mj-cs"/>
              </a:rPr>
              <a:t/>
            </a:r>
            <a:br>
              <a:rPr lang="en-GB" sz="3600" dirty="0">
                <a:ea typeface="+mj-ea"/>
                <a:cs typeface="+mj-cs"/>
              </a:rPr>
            </a:br>
            <a:r>
              <a:rPr lang="en-GB" sz="3600" dirty="0"/>
              <a:t/>
            </a:r>
            <a:br>
              <a:rPr lang="en-GB" sz="3600" dirty="0"/>
            </a:br>
            <a:r>
              <a:rPr lang="en-GB" sz="3600" dirty="0"/>
              <a:t/>
            </a:r>
            <a:br>
              <a:rPr lang="en-GB" sz="3600" dirty="0"/>
            </a:br>
            <a:r>
              <a:rPr lang="en-GB" sz="3600" dirty="0"/>
              <a:t/>
            </a:r>
            <a:br>
              <a:rPr lang="en-GB" sz="3600" dirty="0"/>
            </a:br>
            <a:r>
              <a:rPr lang="en-GB" sz="3600" dirty="0"/>
              <a:t/>
            </a:r>
            <a:br>
              <a:rPr lang="en-GB" sz="3600" dirty="0"/>
            </a:br>
            <a:r>
              <a:rPr lang="en-GB" sz="3600" dirty="0"/>
              <a:t/>
            </a:r>
            <a:br>
              <a:rPr lang="en-GB" sz="3600" dirty="0"/>
            </a:br>
            <a:r>
              <a:rPr lang="en-GB" sz="4400" b="1" dirty="0">
                <a:solidFill>
                  <a:srgbClr val="FFC000"/>
                </a:solidFill>
                <a:effectLst>
                  <a:outerShdw blurRad="38100" dist="38100" dir="2700000" algn="tl">
                    <a:srgbClr val="000000">
                      <a:alpha val="43137"/>
                    </a:srgbClr>
                  </a:outerShdw>
                </a:effectLst>
              </a:rPr>
              <a:t>Learning Outcomes</a:t>
            </a:r>
            <a:r>
              <a:rPr lang="en-US" dirty="0">
                <a:effectLst/>
              </a:rPr>
              <a:t/>
            </a:r>
            <a:br>
              <a:rPr lang="en-US" dirty="0">
                <a:effectLst/>
              </a:rPr>
            </a:br>
            <a:endParaRPr lang="en-GB" i="1" dirty="0">
              <a:ea typeface="+mj-ea"/>
              <a:cs typeface="+mj-cs"/>
            </a:endParaRPr>
          </a:p>
        </p:txBody>
      </p:sp>
    </p:spTree>
    <p:extLst>
      <p:ext uri="{BB962C8B-B14F-4D97-AF65-F5344CB8AC3E}">
        <p14:creationId xmlns:p14="http://schemas.microsoft.com/office/powerpoint/2010/main" val="126467497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idx="1"/>
          </p:nvPr>
        </p:nvSpPr>
        <p:spPr/>
        <p:txBody>
          <a:bodyPr/>
          <a:lstStyle/>
          <a:p>
            <a:endParaRPr lang="en-GB" sz="2800" i="1" dirty="0"/>
          </a:p>
          <a:p>
            <a:r>
              <a:rPr lang="en-GB" sz="2800" i="1" dirty="0"/>
              <a:t>Identify values which underpin education, teaching and learning.</a:t>
            </a:r>
            <a:endParaRPr lang="en-US" sz="2800" i="1" dirty="0"/>
          </a:p>
          <a:p>
            <a:pPr eaLnBrk="1" hangingPunct="1"/>
            <a:endParaRPr lang="en-US" altLang="en-US" sz="2800" dirty="0">
              <a:ea typeface="ＭＳ Ｐゴシック" panose="020B0600070205080204" pitchFamily="34" charset="-128"/>
            </a:endParaRPr>
          </a:p>
        </p:txBody>
      </p:sp>
      <p:sp>
        <p:nvSpPr>
          <p:cNvPr id="47106" name="Rectangle 2"/>
          <p:cNvSpPr>
            <a:spLocks noGrp="1" noChangeArrowheads="1"/>
          </p:cNvSpPr>
          <p:nvPr>
            <p:ph type="title"/>
          </p:nvPr>
        </p:nvSpPr>
        <p:spPr>
          <a:xfrm>
            <a:off x="457200" y="685800"/>
            <a:ext cx="8229600" cy="1219200"/>
          </a:xfrm>
        </p:spPr>
        <p:txBody>
          <a:bodyPr rtlCol="0">
            <a:normAutofit fontScale="90000"/>
          </a:bodyPr>
          <a:lstStyle/>
          <a:p>
            <a:pPr eaLnBrk="1" fontAlgn="auto" hangingPunct="1">
              <a:spcAft>
                <a:spcPts val="0"/>
              </a:spcAft>
              <a:defRPr/>
            </a:pPr>
            <a:r>
              <a:rPr lang="en-GB" dirty="0">
                <a:ea typeface="+mj-ea"/>
                <a:cs typeface="+mj-cs"/>
              </a:rPr>
              <a:t/>
            </a:r>
            <a:br>
              <a:rPr lang="en-GB" dirty="0">
                <a:ea typeface="+mj-ea"/>
                <a:cs typeface="+mj-cs"/>
              </a:rPr>
            </a:br>
            <a:r>
              <a:rPr lang="en-GB" dirty="0">
                <a:ea typeface="+mj-ea"/>
                <a:cs typeface="+mj-cs"/>
              </a:rPr>
              <a:t/>
            </a:r>
            <a:br>
              <a:rPr lang="en-GB" dirty="0">
                <a:ea typeface="+mj-ea"/>
                <a:cs typeface="+mj-cs"/>
              </a:rPr>
            </a:br>
            <a:r>
              <a:rPr lang="en-GB" dirty="0"/>
              <a:t/>
            </a:r>
            <a:br>
              <a:rPr lang="en-GB" dirty="0"/>
            </a:br>
            <a:r>
              <a:rPr lang="en-GB" sz="4400" b="1" dirty="0">
                <a:solidFill>
                  <a:srgbClr val="FFC000"/>
                </a:solidFill>
                <a:effectLst>
                  <a:outerShdw blurRad="38100" dist="38100" dir="2700000" algn="tl">
                    <a:srgbClr val="000000">
                      <a:alpha val="43137"/>
                    </a:srgbClr>
                  </a:outerShdw>
                </a:effectLst>
              </a:rPr>
              <a:t>Learning  Outcomes</a:t>
            </a:r>
            <a:r>
              <a:rPr lang="en-US" dirty="0">
                <a:effectLst/>
              </a:rPr>
              <a:t/>
            </a:r>
            <a:br>
              <a:rPr lang="en-US" dirty="0">
                <a:effectLst/>
              </a:rPr>
            </a:br>
            <a:endParaRPr lang="en-GB" i="1" dirty="0">
              <a:ea typeface="+mj-ea"/>
              <a:cs typeface="+mj-cs"/>
            </a:endParaRPr>
          </a:p>
        </p:txBody>
      </p:sp>
    </p:spTree>
    <p:extLst>
      <p:ext uri="{BB962C8B-B14F-4D97-AF65-F5344CB8AC3E}">
        <p14:creationId xmlns:p14="http://schemas.microsoft.com/office/powerpoint/2010/main" val="320180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p:cNvSpPr>
            <a:spLocks noGrp="1" noChangeArrowheads="1"/>
          </p:cNvSpPr>
          <p:nvPr>
            <p:ph idx="1"/>
          </p:nvPr>
        </p:nvSpPr>
        <p:spPr/>
        <p:txBody>
          <a:bodyPr/>
          <a:lstStyle/>
          <a:p>
            <a:r>
              <a:rPr lang="en-GB" sz="3600" i="1" dirty="0"/>
              <a:t>Reflect on the impact of a child-centred approach to teaching and learning.</a:t>
            </a:r>
            <a:endParaRPr lang="en-US" sz="3600" i="1" dirty="0"/>
          </a:p>
          <a:p>
            <a:pPr eaLnBrk="1" hangingPunct="1"/>
            <a:endParaRPr lang="en-US" altLang="en-US" sz="3600" dirty="0">
              <a:ea typeface="ＭＳ Ｐゴシック" panose="020B0600070205080204" pitchFamily="34" charset="-128"/>
            </a:endParaRPr>
          </a:p>
        </p:txBody>
      </p:sp>
      <p:sp>
        <p:nvSpPr>
          <p:cNvPr id="47106" name="Rectangle 2"/>
          <p:cNvSpPr>
            <a:spLocks noGrp="1" noChangeArrowheads="1"/>
          </p:cNvSpPr>
          <p:nvPr>
            <p:ph type="title"/>
          </p:nvPr>
        </p:nvSpPr>
        <p:spPr>
          <a:xfrm>
            <a:off x="470263" y="685800"/>
            <a:ext cx="8229600" cy="1219200"/>
          </a:xfrm>
        </p:spPr>
        <p:txBody>
          <a:bodyPr rtlCol="0">
            <a:normAutofit fontScale="90000"/>
          </a:bodyPr>
          <a:lstStyle/>
          <a:p>
            <a:pPr eaLnBrk="1" fontAlgn="auto" hangingPunct="1">
              <a:spcAft>
                <a:spcPts val="0"/>
              </a:spcAft>
              <a:defRPr/>
            </a:pPr>
            <a:r>
              <a:rPr lang="en-GB" sz="3600" dirty="0">
                <a:ea typeface="+mj-ea"/>
                <a:cs typeface="+mj-cs"/>
              </a:rPr>
              <a:t> </a:t>
            </a:r>
            <a:br>
              <a:rPr lang="en-GB" sz="3600" dirty="0">
                <a:ea typeface="+mj-ea"/>
                <a:cs typeface="+mj-cs"/>
              </a:rPr>
            </a:br>
            <a:r>
              <a:rPr lang="en-GB" sz="4400" b="1" dirty="0">
                <a:solidFill>
                  <a:srgbClr val="FFC000"/>
                </a:solidFill>
                <a:effectLst>
                  <a:outerShdw blurRad="38100" dist="38100" dir="2700000" algn="tl">
                    <a:srgbClr val="000000">
                      <a:alpha val="43137"/>
                    </a:srgbClr>
                  </a:outerShdw>
                </a:effectLst>
              </a:rPr>
              <a:t>Learning Outcomes</a:t>
            </a:r>
            <a:r>
              <a:rPr lang="en-US" dirty="0">
                <a:effectLst/>
              </a:rPr>
              <a:t/>
            </a:r>
            <a:br>
              <a:rPr lang="en-US" dirty="0">
                <a:effectLst/>
              </a:rPr>
            </a:br>
            <a:endParaRPr lang="en-GB" i="1" dirty="0">
              <a:ea typeface="+mj-ea"/>
              <a:cs typeface="+mj-cs"/>
            </a:endParaRPr>
          </a:p>
        </p:txBody>
      </p:sp>
    </p:spTree>
    <p:extLst>
      <p:ext uri="{BB962C8B-B14F-4D97-AF65-F5344CB8AC3E}">
        <p14:creationId xmlns:p14="http://schemas.microsoft.com/office/powerpoint/2010/main" val="2714825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idx="1"/>
          </p:nvPr>
        </p:nvSpPr>
        <p:spPr/>
        <p:txBody>
          <a:bodyPr>
            <a:normAutofit/>
          </a:bodyPr>
          <a:lstStyle/>
          <a:p>
            <a:pPr>
              <a:defRPr/>
            </a:pPr>
            <a:r>
              <a:rPr lang="en-GB" sz="3600" i="1" dirty="0"/>
              <a:t>Organise your knowledge and learning through the use of a range of information sources, including ICT and present your work at the appropriate level.</a:t>
            </a:r>
            <a:endParaRPr lang="en-US" sz="3600" i="1" dirty="0"/>
          </a:p>
          <a:p>
            <a:pPr marL="109537" indent="0">
              <a:buFont typeface="Wingdings 3" panose="05040102010807070707" pitchFamily="18" charset="2"/>
              <a:buNone/>
              <a:defRPr/>
            </a:pPr>
            <a:r>
              <a:rPr lang="en-US" sz="4800" i="1" dirty="0"/>
              <a:t> </a:t>
            </a:r>
          </a:p>
          <a:p>
            <a:pPr marL="18288" indent="0" eaLnBrk="1" hangingPunct="1">
              <a:buNone/>
            </a:pPr>
            <a:endParaRPr lang="en-US" altLang="en-US" sz="3600" dirty="0">
              <a:ea typeface="ＭＳ Ｐゴシック" panose="020B0600070205080204" pitchFamily="34" charset="-128"/>
            </a:endParaRPr>
          </a:p>
        </p:txBody>
      </p:sp>
      <p:sp>
        <p:nvSpPr>
          <p:cNvPr id="47106" name="Rectangle 2"/>
          <p:cNvSpPr>
            <a:spLocks noGrp="1" noChangeArrowheads="1"/>
          </p:cNvSpPr>
          <p:nvPr>
            <p:ph type="title"/>
          </p:nvPr>
        </p:nvSpPr>
        <p:spPr>
          <a:xfrm>
            <a:off x="775063" y="1371600"/>
            <a:ext cx="7924800" cy="685800"/>
          </a:xfrm>
        </p:spPr>
        <p:txBody>
          <a:bodyPr rtlCol="0">
            <a:normAutofit fontScale="90000"/>
          </a:bodyPr>
          <a:lstStyle/>
          <a:p>
            <a:pPr eaLnBrk="1" fontAlgn="auto" hangingPunct="1">
              <a:spcAft>
                <a:spcPts val="0"/>
              </a:spcAft>
              <a:defRPr/>
            </a:pPr>
            <a:r>
              <a:rPr lang="en-GB" dirty="0">
                <a:ea typeface="+mj-ea"/>
                <a:cs typeface="+mj-cs"/>
              </a:rPr>
              <a:t/>
            </a:r>
            <a:br>
              <a:rPr lang="en-GB" dirty="0">
                <a:ea typeface="+mj-ea"/>
                <a:cs typeface="+mj-cs"/>
              </a:rPr>
            </a:br>
            <a:r>
              <a:rPr lang="en-GB" sz="3600" dirty="0">
                <a:ea typeface="+mj-ea"/>
                <a:cs typeface="+mj-cs"/>
              </a:rPr>
              <a:t> </a:t>
            </a:r>
            <a:br>
              <a:rPr lang="en-GB" sz="3600" dirty="0">
                <a:ea typeface="+mj-ea"/>
                <a:cs typeface="+mj-cs"/>
              </a:rPr>
            </a:br>
            <a:r>
              <a:rPr lang="en-GB" sz="3600" dirty="0"/>
              <a:t/>
            </a:r>
            <a:br>
              <a:rPr lang="en-GB" sz="3600" dirty="0"/>
            </a:br>
            <a:r>
              <a:rPr lang="en-GB" sz="3600" dirty="0"/>
              <a:t/>
            </a:r>
            <a:br>
              <a:rPr lang="en-GB" sz="3600" dirty="0"/>
            </a:br>
            <a:r>
              <a:rPr lang="en-GB" sz="3600" dirty="0"/>
              <a:t/>
            </a:r>
            <a:br>
              <a:rPr lang="en-GB" sz="3600" dirty="0"/>
            </a:br>
            <a:r>
              <a:rPr lang="en-GB" sz="3600" dirty="0"/>
              <a:t/>
            </a:r>
            <a:br>
              <a:rPr lang="en-GB" sz="3600" dirty="0"/>
            </a:br>
            <a:r>
              <a:rPr lang="en-GB" sz="3600" dirty="0"/>
              <a:t/>
            </a:r>
            <a:br>
              <a:rPr lang="en-GB" sz="3600" dirty="0"/>
            </a:br>
            <a:r>
              <a:rPr lang="en-GB" sz="3600" dirty="0"/>
              <a:t/>
            </a:r>
            <a:br>
              <a:rPr lang="en-GB" sz="3600" dirty="0"/>
            </a:br>
            <a:r>
              <a:rPr lang="en-GB" sz="4400" b="1" dirty="0">
                <a:solidFill>
                  <a:srgbClr val="FFC000"/>
                </a:solidFill>
                <a:effectLst>
                  <a:outerShdw blurRad="38100" dist="38100" dir="2700000" algn="tl">
                    <a:srgbClr val="000000">
                      <a:alpha val="43137"/>
                    </a:srgbClr>
                  </a:outerShdw>
                </a:effectLst>
              </a:rPr>
              <a:t>Learning  Outcomes</a:t>
            </a:r>
            <a:r>
              <a:rPr lang="en-US" sz="5300" dirty="0">
                <a:effectLst/>
              </a:rPr>
              <a:t/>
            </a:r>
            <a:br>
              <a:rPr lang="en-US" sz="5300" dirty="0">
                <a:effectLst/>
              </a:rPr>
            </a:br>
            <a:endParaRPr lang="en-GB" sz="5300" i="1" dirty="0"/>
          </a:p>
        </p:txBody>
      </p:sp>
      <p:sp>
        <p:nvSpPr>
          <p:cNvPr id="7171" name="Content Placeholder 6"/>
          <p:cNvSpPr>
            <a:spLocks noGrp="1"/>
          </p:cNvSpPr>
          <p:nvPr>
            <p:ph sz="half" idx="4294967295"/>
          </p:nvPr>
        </p:nvSpPr>
        <p:spPr>
          <a:xfrm>
            <a:off x="5084763" y="1524000"/>
            <a:ext cx="4059237" cy="4572000"/>
          </a:xfrm>
        </p:spPr>
        <p:txBody>
          <a:bodyPr/>
          <a:lstStyle/>
          <a:p>
            <a:pPr marL="18288" indent="0">
              <a:buNone/>
              <a:defRPr/>
            </a:pPr>
            <a:endParaRPr lang="en-US" sz="3600" dirty="0"/>
          </a:p>
          <a:p>
            <a:pPr>
              <a:defRPr/>
            </a:pPr>
            <a:endParaRPr lang="en-US" sz="3600" dirty="0"/>
          </a:p>
        </p:txBody>
      </p:sp>
    </p:spTree>
    <p:extLst>
      <p:ext uri="{BB962C8B-B14F-4D97-AF65-F5344CB8AC3E}">
        <p14:creationId xmlns:p14="http://schemas.microsoft.com/office/powerpoint/2010/main" val="2861034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35689" y="1249288"/>
            <a:ext cx="8229600" cy="4572000"/>
          </a:xfrm>
        </p:spPr>
        <p:txBody>
          <a:bodyPr vert="horz" anchor="t">
            <a:normAutofit/>
          </a:bodyPr>
          <a:lstStyle/>
          <a:p>
            <a:r>
              <a:rPr lang="en-GB" sz="2800" b="1" dirty="0">
                <a:solidFill>
                  <a:srgbClr val="C00000"/>
                </a:solidFill>
              </a:rPr>
              <a:t>Assignment 1</a:t>
            </a:r>
            <a:r>
              <a:rPr lang="en-GB" sz="2800" b="1" dirty="0"/>
              <a:t> (40%)</a:t>
            </a:r>
            <a:endParaRPr lang="en-GB" sz="2800" dirty="0"/>
          </a:p>
          <a:p>
            <a:pPr marL="68580" indent="0">
              <a:buNone/>
            </a:pPr>
            <a:r>
              <a:rPr lang="en-GB" sz="2800" dirty="0"/>
              <a:t>   Report Style  (1,500 words) </a:t>
            </a:r>
            <a:r>
              <a:rPr lang="en-GB" sz="2800" i="1" u="sng" dirty="0">
                <a:solidFill>
                  <a:srgbClr val="FF0000"/>
                </a:solidFill>
                <a:effectLst>
                  <a:outerShdw blurRad="38100" dist="38100" dir="2700000" algn="tl">
                    <a:srgbClr val="000000">
                      <a:alpha val="43137"/>
                    </a:srgbClr>
                  </a:outerShdw>
                </a:effectLst>
              </a:rPr>
              <a:t>7</a:t>
            </a:r>
            <a:r>
              <a:rPr lang="en-GB" sz="2800" i="1" u="sng" baseline="30000" dirty="0">
                <a:solidFill>
                  <a:srgbClr val="FF0000"/>
                </a:solidFill>
                <a:effectLst>
                  <a:outerShdw blurRad="38100" dist="38100" dir="2700000" algn="tl">
                    <a:srgbClr val="000000">
                      <a:alpha val="43137"/>
                    </a:srgbClr>
                  </a:outerShdw>
                </a:effectLst>
              </a:rPr>
              <a:t>th</a:t>
            </a:r>
            <a:r>
              <a:rPr lang="en-GB" sz="2800" i="1" u="sng" dirty="0">
                <a:solidFill>
                  <a:srgbClr val="FF0000"/>
                </a:solidFill>
                <a:effectLst>
                  <a:outerShdw blurRad="38100" dist="38100" dir="2700000" algn="tl">
                    <a:srgbClr val="000000">
                      <a:alpha val="43137"/>
                    </a:srgbClr>
                  </a:outerShdw>
                </a:effectLst>
              </a:rPr>
              <a:t> December  2018</a:t>
            </a:r>
            <a:r>
              <a:rPr lang="en-GB" sz="2800" i="1" u="sng" dirty="0">
                <a:solidFill>
                  <a:srgbClr val="FF0000"/>
                </a:solidFill>
              </a:rPr>
              <a:t/>
            </a:r>
            <a:br>
              <a:rPr lang="en-GB" sz="2800" i="1" u="sng" dirty="0">
                <a:solidFill>
                  <a:srgbClr val="FF0000"/>
                </a:solidFill>
              </a:rPr>
            </a:br>
            <a:endParaRPr lang="en-GB" sz="2800" i="1" u="sng" dirty="0">
              <a:solidFill>
                <a:srgbClr val="FF0000"/>
              </a:solidFill>
              <a:effectLst>
                <a:outerShdw blurRad="38100" dist="38100" dir="2700000" algn="tl">
                  <a:srgbClr val="000000">
                    <a:alpha val="43137"/>
                  </a:srgbClr>
                </a:outerShdw>
              </a:effectLst>
            </a:endParaRPr>
          </a:p>
          <a:p>
            <a:r>
              <a:rPr lang="en-GB" sz="2400" i="1" dirty="0"/>
              <a:t>Think about the development of education in UK since 1840. Choose a key policy or reform and discuss its impact on society and education</a:t>
            </a:r>
            <a:br>
              <a:rPr lang="en-GB" sz="2400" i="1" dirty="0"/>
            </a:br>
            <a:endParaRPr lang="en-GB" sz="2400" i="1">
              <a:solidFill>
                <a:schemeClr val="accent4"/>
              </a:solidFill>
            </a:endParaRPr>
          </a:p>
          <a:p>
            <a:r>
              <a:rPr lang="en-GB" sz="2800" u="sng" dirty="0">
                <a:solidFill>
                  <a:schemeClr val="accent3">
                    <a:lumMod val="60000"/>
                    <a:lumOff val="40000"/>
                  </a:schemeClr>
                </a:solidFill>
              </a:rPr>
              <a:t>Choose a key change in Education Practice as a result of reform. Report on its impact on learning</a:t>
            </a:r>
          </a:p>
        </p:txBody>
      </p:sp>
      <p:sp>
        <p:nvSpPr>
          <p:cNvPr id="2" name="Title 1"/>
          <p:cNvSpPr>
            <a:spLocks noGrp="1"/>
          </p:cNvSpPr>
          <p:nvPr>
            <p:ph type="title"/>
          </p:nvPr>
        </p:nvSpPr>
        <p:spPr/>
        <p:txBody>
          <a:bodyPr>
            <a:normAutofit/>
          </a:bodyPr>
          <a:lstStyle/>
          <a:p>
            <a:r>
              <a:rPr lang="en-GB" sz="4000" b="1" dirty="0">
                <a:solidFill>
                  <a:srgbClr val="FFC000"/>
                </a:solidFill>
                <a:effectLst>
                  <a:outerShdw blurRad="38100" dist="38100" dir="2700000" algn="tl">
                    <a:srgbClr val="000000">
                      <a:alpha val="43137"/>
                    </a:srgbClr>
                  </a:outerShdw>
                </a:effectLst>
              </a:rPr>
              <a:t>Assignments</a:t>
            </a:r>
          </a:p>
        </p:txBody>
      </p:sp>
    </p:spTree>
    <p:extLst>
      <p:ext uri="{BB962C8B-B14F-4D97-AF65-F5344CB8AC3E}">
        <p14:creationId xmlns:p14="http://schemas.microsoft.com/office/powerpoint/2010/main" val="2666462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vert="horz" anchor="t">
            <a:normAutofit/>
          </a:bodyPr>
          <a:lstStyle/>
          <a:p>
            <a:r>
              <a:rPr lang="en-GB" b="1" dirty="0"/>
              <a:t>Assignment 2:</a:t>
            </a:r>
            <a:r>
              <a:rPr lang="en-GB" dirty="0"/>
              <a:t> </a:t>
            </a:r>
            <a:r>
              <a:rPr lang="en-GB" b="1" dirty="0"/>
              <a:t>(50%)</a:t>
            </a:r>
            <a:r>
              <a:rPr lang="en-GB" dirty="0"/>
              <a:t> </a:t>
            </a:r>
            <a:r>
              <a:rPr lang="en-GB" b="1" dirty="0"/>
              <a:t>Academic Scrapbook </a:t>
            </a:r>
            <a:r>
              <a:rPr lang="en-GB" dirty="0"/>
              <a:t>(2,500 words)</a:t>
            </a:r>
            <a:r>
              <a:rPr lang="en-GB" dirty="0">
                <a:solidFill>
                  <a:srgbClr val="FF0000"/>
                </a:solidFill>
              </a:rPr>
              <a:t> 20th December 2018</a:t>
            </a:r>
          </a:p>
          <a:p>
            <a:endParaRPr lang="en-GB" dirty="0">
              <a:solidFill>
                <a:srgbClr val="FF0000"/>
              </a:solidFill>
            </a:endParaRPr>
          </a:p>
          <a:p>
            <a:r>
              <a:rPr lang="en-GB" i="1" u="sng" dirty="0"/>
              <a:t>With reference to educational theories and current affairs, demonstrate an understanding of child centred learning.</a:t>
            </a:r>
            <a:r>
              <a:rPr lang="en-GB" dirty="0"/>
              <a:t> </a:t>
            </a:r>
          </a:p>
        </p:txBody>
      </p:sp>
      <p:sp>
        <p:nvSpPr>
          <p:cNvPr id="2" name="Title 1"/>
          <p:cNvSpPr>
            <a:spLocks noGrp="1"/>
          </p:cNvSpPr>
          <p:nvPr>
            <p:ph type="title"/>
          </p:nvPr>
        </p:nvSpPr>
        <p:spPr/>
        <p:txBody>
          <a:bodyPr>
            <a:normAutofit/>
          </a:bodyPr>
          <a:lstStyle/>
          <a:p>
            <a:r>
              <a:rPr lang="en-GB" dirty="0"/>
              <a:t> </a:t>
            </a:r>
            <a:r>
              <a:rPr lang="en-GB" sz="4000" b="1" dirty="0">
                <a:solidFill>
                  <a:srgbClr val="FFC000"/>
                </a:solidFill>
                <a:effectLst>
                  <a:outerShdw blurRad="38100" dist="38100" dir="2700000" algn="tl">
                    <a:srgbClr val="000000">
                      <a:alpha val="43137"/>
                    </a:srgbClr>
                  </a:outerShdw>
                </a:effectLst>
              </a:rPr>
              <a:t>Assignments</a:t>
            </a:r>
          </a:p>
        </p:txBody>
      </p:sp>
    </p:spTree>
    <p:extLst>
      <p:ext uri="{BB962C8B-B14F-4D97-AF65-F5344CB8AC3E}">
        <p14:creationId xmlns:p14="http://schemas.microsoft.com/office/powerpoint/2010/main" val="3827398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1800 – 70: Towards state education</a:t>
            </a:r>
          </a:p>
          <a:p>
            <a:r>
              <a:rPr lang="en-GB" dirty="0"/>
              <a:t>1870 – 1902: First steps towards elementary education</a:t>
            </a:r>
          </a:p>
          <a:p>
            <a:r>
              <a:rPr lang="en-GB" dirty="0"/>
              <a:t>1902 – 44: Establishment of Secondary Schools and Local Education Authorities </a:t>
            </a:r>
          </a:p>
          <a:p>
            <a:r>
              <a:rPr lang="en-GB" dirty="0"/>
              <a:t>1944 – 65: Secondary Education for all</a:t>
            </a:r>
          </a:p>
          <a:p>
            <a:r>
              <a:rPr lang="en-GB" dirty="0"/>
              <a:t>1965 – 1970s: Comprehensive schools</a:t>
            </a:r>
          </a:p>
          <a:p>
            <a:r>
              <a:rPr lang="en-GB" dirty="0"/>
              <a:t>1970 – 1988: Disagreement over education policy and new education policy 1988</a:t>
            </a:r>
          </a:p>
        </p:txBody>
      </p:sp>
      <p:sp>
        <p:nvSpPr>
          <p:cNvPr id="2" name="Title 1"/>
          <p:cNvSpPr>
            <a:spLocks noGrp="1"/>
          </p:cNvSpPr>
          <p:nvPr>
            <p:ph type="title"/>
          </p:nvPr>
        </p:nvSpPr>
        <p:spPr/>
        <p:txBody>
          <a:bodyPr>
            <a:noAutofit/>
          </a:bodyPr>
          <a:lstStyle/>
          <a:p>
            <a:r>
              <a:rPr lang="en-GB" sz="2800" dirty="0"/>
              <a:t/>
            </a:r>
            <a:br>
              <a:rPr lang="en-GB" sz="2800" dirty="0"/>
            </a:br>
            <a:r>
              <a:rPr lang="en-GB" sz="2800" b="1" dirty="0">
                <a:solidFill>
                  <a:srgbClr val="FFC000"/>
                </a:solidFill>
                <a:effectLst>
                  <a:outerShdw blurRad="38100" dist="38100" dir="2700000" algn="tl">
                    <a:srgbClr val="000000">
                      <a:alpha val="43137"/>
                    </a:srgbClr>
                  </a:outerShdw>
                </a:effectLst>
              </a:rPr>
              <a:t>Key periods in UK education development</a:t>
            </a:r>
          </a:p>
        </p:txBody>
      </p:sp>
    </p:spTree>
    <p:extLst>
      <p:ext uri="{BB962C8B-B14F-4D97-AF65-F5344CB8AC3E}">
        <p14:creationId xmlns:p14="http://schemas.microsoft.com/office/powerpoint/2010/main" val="91484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Early ‘poor’ schools funded by religious groups</a:t>
            </a:r>
          </a:p>
          <a:p>
            <a:pPr lvl="1"/>
            <a:r>
              <a:rPr lang="en-GB" dirty="0"/>
              <a:t>Sunday schools</a:t>
            </a:r>
          </a:p>
          <a:p>
            <a:r>
              <a:rPr lang="en-GB" dirty="0"/>
              <a:t>‘Ragged school’ – London Ragged School Union</a:t>
            </a:r>
          </a:p>
          <a:p>
            <a:r>
              <a:rPr lang="en-GB" dirty="0" err="1"/>
              <a:t>Monitorial</a:t>
            </a:r>
            <a:r>
              <a:rPr lang="en-GB" dirty="0"/>
              <a:t> system – Joseph Lancaster</a:t>
            </a:r>
          </a:p>
          <a:p>
            <a:r>
              <a:rPr lang="en-GB" dirty="0"/>
              <a:t>Industrial development and urbanisation led to development of schooling.</a:t>
            </a:r>
          </a:p>
          <a:p>
            <a:pPr lvl="1"/>
            <a:r>
              <a:rPr lang="en-GB" dirty="0"/>
              <a:t>These were funded and aimed at  social control</a:t>
            </a:r>
          </a:p>
          <a:p>
            <a:r>
              <a:rPr lang="en-GB" dirty="0"/>
              <a:t>It followed that School Boards were set  up in disadvantaged areas after the 1870 Elementary Education act</a:t>
            </a:r>
          </a:p>
        </p:txBody>
      </p:sp>
      <p:sp>
        <p:nvSpPr>
          <p:cNvPr id="2" name="Title 1"/>
          <p:cNvSpPr>
            <a:spLocks noGrp="1"/>
          </p:cNvSpPr>
          <p:nvPr>
            <p:ph type="title"/>
          </p:nvPr>
        </p:nvSpPr>
        <p:spPr/>
        <p:txBody>
          <a:bodyPr>
            <a:noAutofit/>
          </a:bodyPr>
          <a:lstStyle/>
          <a:p>
            <a:r>
              <a:rPr lang="en-GB" sz="2800" b="1" dirty="0">
                <a:solidFill>
                  <a:srgbClr val="FFC000"/>
                </a:solidFill>
                <a:effectLst>
                  <a:outerShdw blurRad="38100" dist="38100" dir="2700000" algn="tl">
                    <a:srgbClr val="000000">
                      <a:alpha val="43137"/>
                    </a:srgbClr>
                  </a:outerShdw>
                </a:effectLst>
              </a:rPr>
              <a:t>Towards state education 1800 - 70</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00800" y="152400"/>
            <a:ext cx="2514600" cy="1559053"/>
          </a:xfrm>
          <a:prstGeom prst="rect">
            <a:avLst/>
          </a:prstGeom>
        </p:spPr>
      </p:pic>
    </p:spTree>
    <p:extLst>
      <p:ext uri="{BB962C8B-B14F-4D97-AF65-F5344CB8AC3E}">
        <p14:creationId xmlns:p14="http://schemas.microsoft.com/office/powerpoint/2010/main" val="3509615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victorianweb.org/victorian/art/illustration/cruikshank/2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094" y="838200"/>
            <a:ext cx="7043352" cy="43434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650019" y="6227251"/>
            <a:ext cx="6435306" cy="261610"/>
          </a:xfrm>
          <a:prstGeom prst="rect">
            <a:avLst/>
          </a:prstGeom>
        </p:spPr>
        <p:txBody>
          <a:bodyPr wrap="square">
            <a:spAutoFit/>
          </a:bodyPr>
          <a:lstStyle/>
          <a:p>
            <a:r>
              <a:rPr lang="en-GB" sz="1100" dirty="0"/>
              <a:t>http://www.victorianweb.org/victorian/art/illustration/cruikshank/27.jpg</a:t>
            </a:r>
          </a:p>
        </p:txBody>
      </p:sp>
      <p:sp>
        <p:nvSpPr>
          <p:cNvPr id="7" name="TextBox 6"/>
          <p:cNvSpPr txBox="1"/>
          <p:nvPr/>
        </p:nvSpPr>
        <p:spPr>
          <a:xfrm>
            <a:off x="838200" y="5105400"/>
            <a:ext cx="7620000" cy="1107996"/>
          </a:xfrm>
          <a:prstGeom prst="rect">
            <a:avLst/>
          </a:prstGeom>
          <a:noFill/>
        </p:spPr>
        <p:txBody>
          <a:bodyPr wrap="square" rtlCol="0">
            <a:spAutoFit/>
          </a:bodyPr>
          <a:lstStyle/>
          <a:p>
            <a:r>
              <a:rPr lang="en-GB" dirty="0">
                <a:solidFill>
                  <a:schemeClr val="tx1">
                    <a:lumMod val="75000"/>
                  </a:schemeClr>
                </a:solidFill>
              </a:rPr>
              <a:t>Without more schools, ‘the capital city of the world,’ feared Dickens, would become, ‘a vast hopeless nursery of ignorance, misery and vice; a breeding place for the hulks and jails’ </a:t>
            </a:r>
            <a:r>
              <a:rPr lang="en-GB" sz="1200" dirty="0">
                <a:solidFill>
                  <a:schemeClr val="tx1">
                    <a:lumMod val="75000"/>
                  </a:schemeClr>
                </a:solidFill>
              </a:rPr>
              <a:t>(Dickens 1846 </a:t>
            </a:r>
            <a:r>
              <a:rPr lang="en-GB" sz="1200" i="1" dirty="0">
                <a:solidFill>
                  <a:schemeClr val="tx1">
                    <a:lumMod val="75000"/>
                  </a:schemeClr>
                </a:solidFill>
              </a:rPr>
              <a:t>cited in </a:t>
            </a:r>
            <a:r>
              <a:rPr lang="en-GB" sz="1200" dirty="0">
                <a:solidFill>
                  <a:schemeClr val="tx1">
                    <a:lumMod val="75000"/>
                  </a:schemeClr>
                </a:solidFill>
              </a:rPr>
              <a:t>The British Library (no date)</a:t>
            </a:r>
          </a:p>
        </p:txBody>
      </p:sp>
    </p:spTree>
    <p:extLst>
      <p:ext uri="{BB962C8B-B14F-4D97-AF65-F5344CB8AC3E}">
        <p14:creationId xmlns:p14="http://schemas.microsoft.com/office/powerpoint/2010/main" val="4010563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2C4880C-A7AE-4F67-8876-086598BF25D5}"/>
              </a:ext>
            </a:extLst>
          </p:cNvPr>
          <p:cNvSpPr>
            <a:spLocks noGrp="1"/>
          </p:cNvSpPr>
          <p:nvPr>
            <p:ph type="title"/>
          </p:nvPr>
        </p:nvSpPr>
        <p:spPr>
          <a:xfrm>
            <a:off x="457200" y="152400"/>
            <a:ext cx="8229600" cy="767167"/>
          </a:xfrm>
        </p:spPr>
        <p:txBody>
          <a:bodyPr>
            <a:noAutofit/>
          </a:bodyPr>
          <a:lstStyle/>
          <a:p>
            <a:r>
              <a:rPr lang="en-US" sz="3200"/>
              <a:t>Dickens' Ragged School – Literary inspiration</a:t>
            </a:r>
          </a:p>
        </p:txBody>
      </p:sp>
      <p:sp>
        <p:nvSpPr>
          <p:cNvPr id="3" name="TextBox 2">
            <a:extLst>
              <a:ext uri="{FF2B5EF4-FFF2-40B4-BE49-F238E27FC236}">
                <a16:creationId xmlns="" xmlns:a16="http://schemas.microsoft.com/office/drawing/2014/main" id="{32EB0F33-62DD-4786-87C7-F2108C7FC921}"/>
              </a:ext>
            </a:extLst>
          </p:cNvPr>
          <p:cNvSpPr txBox="1"/>
          <p:nvPr/>
        </p:nvSpPr>
        <p:spPr>
          <a:xfrm>
            <a:off x="632848" y="669011"/>
            <a:ext cx="8059117" cy="618630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latin typeface="Arial"/>
              <a:cs typeface="Arial"/>
            </a:endParaRPr>
          </a:p>
          <a:p>
            <a:r>
              <a:rPr lang="en-US" dirty="0">
                <a:solidFill>
                  <a:srgbClr val="DA2F65"/>
                </a:solidFill>
                <a:latin typeface="Arial"/>
                <a:cs typeface="Arial"/>
                <a:hlinkClick r:id="rId2"/>
              </a:rPr>
              <a:t>Charles Dickens</a:t>
            </a:r>
            <a:r>
              <a:rPr lang="en-US" dirty="0">
                <a:latin typeface="Arial"/>
                <a:cs typeface="Arial"/>
              </a:rPr>
              <a:t> here describes his 1843 visit to the ragged school in Field Lane, Clerkenwell – also the site in which he had set Fagin’s den of child pickpockets in </a:t>
            </a:r>
            <a:r>
              <a:rPr lang="en-US" i="1" dirty="0">
                <a:solidFill>
                  <a:srgbClr val="DA2F65"/>
                </a:solidFill>
                <a:latin typeface="Arial"/>
                <a:cs typeface="Arial"/>
                <a:hlinkClick r:id="rId3"/>
              </a:rPr>
              <a:t>Oliver Twist</a:t>
            </a:r>
            <a:r>
              <a:rPr lang="en-US" dirty="0">
                <a:latin typeface="Arial"/>
                <a:cs typeface="Arial"/>
              </a:rPr>
              <a:t>(1838). </a:t>
            </a:r>
          </a:p>
          <a:p>
            <a:endParaRPr lang="en-US" dirty="0">
              <a:latin typeface="Arial"/>
              <a:cs typeface="Arial"/>
            </a:endParaRPr>
          </a:p>
          <a:p>
            <a:r>
              <a:rPr lang="en-US" dirty="0">
                <a:latin typeface="Arial"/>
                <a:cs typeface="Arial"/>
              </a:rPr>
              <a:t>Remarking that London is a host to a </a:t>
            </a:r>
            <a:r>
              <a:rPr lang="en-US" i="1" dirty="0">
                <a:solidFill>
                  <a:srgbClr val="FFC000"/>
                </a:solidFill>
                <a:latin typeface="Arial"/>
                <a:cs typeface="Arial"/>
              </a:rPr>
              <a:t>'vast hopeless nursery of ignorance, misery and vice; a breeding place for the hulks and jails’, he laments the ‘frightful neglect by the State of those … whom it might, as easily and less expensively, instruct and save’</a:t>
            </a:r>
            <a:r>
              <a:rPr lang="en-US" dirty="0">
                <a:latin typeface="Arial"/>
                <a:cs typeface="Arial"/>
              </a:rPr>
              <a:t>. </a:t>
            </a:r>
            <a:endParaRPr lang="en-US"/>
          </a:p>
          <a:p>
            <a:endParaRPr lang="en-US" dirty="0">
              <a:latin typeface="Arial"/>
              <a:cs typeface="Arial"/>
            </a:endParaRPr>
          </a:p>
          <a:p>
            <a:r>
              <a:rPr lang="en-US" dirty="0">
                <a:latin typeface="Arial"/>
                <a:cs typeface="Arial"/>
              </a:rPr>
              <a:t>While calling the curriculum in ragged schools ‘very imperfect’, he notes that for even the worst behaved of the children ‘something had already been done’. </a:t>
            </a:r>
            <a:endParaRPr lang="en-US">
              <a:latin typeface="Constantia"/>
              <a:cs typeface="Arial"/>
            </a:endParaRPr>
          </a:p>
          <a:p>
            <a:endParaRPr lang="en-US" dirty="0">
              <a:latin typeface="Arial"/>
              <a:cs typeface="Arial"/>
            </a:endParaRPr>
          </a:p>
          <a:p>
            <a:r>
              <a:rPr lang="en-US" dirty="0">
                <a:latin typeface="Arial"/>
                <a:cs typeface="Arial"/>
              </a:rPr>
              <a:t>He implores those with funds to support the ragged schools, as he himself would go on to do both financially and in his writings. </a:t>
            </a:r>
            <a:endParaRPr lang="en-US">
              <a:latin typeface="Constantia"/>
              <a:cs typeface="Arial"/>
            </a:endParaRPr>
          </a:p>
          <a:p>
            <a:endParaRPr lang="en-US" dirty="0">
              <a:latin typeface="Arial"/>
              <a:cs typeface="Arial"/>
            </a:endParaRPr>
          </a:p>
          <a:p>
            <a:r>
              <a:rPr lang="en-US" dirty="0">
                <a:latin typeface="Arial"/>
                <a:cs typeface="Arial"/>
              </a:rPr>
              <a:t>Dickens’s visit to the ragged school directly influenced </a:t>
            </a:r>
            <a:r>
              <a:rPr lang="en-US" i="1" dirty="0">
                <a:solidFill>
                  <a:srgbClr val="DA2F65"/>
                </a:solidFill>
                <a:latin typeface="Arial"/>
                <a:cs typeface="Arial"/>
                <a:hlinkClick r:id="rId4"/>
              </a:rPr>
              <a:t>A Christmas Carol</a:t>
            </a:r>
            <a:r>
              <a:rPr lang="en-US" i="1" dirty="0">
                <a:latin typeface="Arial"/>
                <a:cs typeface="Arial"/>
              </a:rPr>
              <a:t> </a:t>
            </a:r>
            <a:r>
              <a:rPr lang="en-US" dirty="0">
                <a:latin typeface="Arial"/>
                <a:cs typeface="Arial"/>
              </a:rPr>
              <a:t>(1843), inspiring the book’s central themes of poverty, education, miserliness, ignorance and redemption.</a:t>
            </a:r>
            <a:endParaRPr lang="en-US" sz="1400"/>
          </a:p>
          <a:p>
            <a:endParaRPr lang="en-US" sz="1400" dirty="0">
              <a:latin typeface="Arial"/>
              <a:cs typeface="Arial"/>
            </a:endParaRPr>
          </a:p>
          <a:p>
            <a:r>
              <a:rPr lang="en-US" sz="1400" dirty="0">
                <a:latin typeface="Arial"/>
                <a:cs typeface="Arial"/>
              </a:rPr>
              <a:t>https://www.bl.uk/romantics-and-victorians/articles/ragged-schools</a:t>
            </a:r>
            <a:endParaRPr lang="en-US" sz="1600" dirty="0"/>
          </a:p>
        </p:txBody>
      </p:sp>
    </p:spTree>
    <p:extLst>
      <p:ext uri="{BB962C8B-B14F-4D97-AF65-F5344CB8AC3E}">
        <p14:creationId xmlns:p14="http://schemas.microsoft.com/office/powerpoint/2010/main" val="2683993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800" y="1752600"/>
            <a:ext cx="7315200" cy="3139321"/>
          </a:xfrm>
          <a:prstGeom prst="rect">
            <a:avLst/>
          </a:prstGeom>
        </p:spPr>
        <p:txBody>
          <a:bodyPr wrap="square">
            <a:spAutoFit/>
          </a:bodyPr>
          <a:lstStyle/>
          <a:p>
            <a:r>
              <a:rPr lang="en-GB" dirty="0"/>
              <a:t>The 1870 Education Act stands as the very first piece of legislation to deal specifically with the provision of education in Britain. Most importantly, it demonstrated a commitment to provision on a national scale.</a:t>
            </a:r>
          </a:p>
          <a:p>
            <a:endParaRPr lang="en-GB" dirty="0"/>
          </a:p>
          <a:p>
            <a:r>
              <a:rPr lang="en-GB" dirty="0"/>
              <a:t>The Act allowed voluntary schools to carry on unchanged, but established a system of 'school boards' to build and manage schools in areas where they were needed. The boards were locally elected bodies which drew their funding from the local rates. Unlike the voluntary schools, religious teaching in the board schools was to be 'non-denominational'</a:t>
            </a:r>
          </a:p>
        </p:txBody>
      </p:sp>
      <p:sp>
        <p:nvSpPr>
          <p:cNvPr id="3" name="Title 2"/>
          <p:cNvSpPr>
            <a:spLocks noGrp="1"/>
          </p:cNvSpPr>
          <p:nvPr>
            <p:ph type="title"/>
          </p:nvPr>
        </p:nvSpPr>
        <p:spPr/>
        <p:txBody>
          <a:bodyPr>
            <a:normAutofit/>
          </a:bodyPr>
          <a:lstStyle/>
          <a:p>
            <a:r>
              <a:rPr lang="en-GB" sz="2800" b="1" dirty="0">
                <a:solidFill>
                  <a:srgbClr val="FFC000"/>
                </a:solidFill>
                <a:effectLst>
                  <a:outerShdw blurRad="38100" dist="38100" dir="2700000" algn="tl">
                    <a:srgbClr val="000000">
                      <a:alpha val="43137"/>
                    </a:srgbClr>
                  </a:outerShdw>
                </a:effectLst>
              </a:rPr>
              <a:t>The First Education Act  - Forster 1870</a:t>
            </a:r>
          </a:p>
        </p:txBody>
      </p:sp>
      <p:sp>
        <p:nvSpPr>
          <p:cNvPr id="4" name="Content Placeholder 3"/>
          <p:cNvSpPr>
            <a:spLocks noGrp="1"/>
          </p:cNvSpPr>
          <p:nvPr>
            <p:ph idx="1"/>
          </p:nvPr>
        </p:nvSpPr>
        <p:spPr/>
        <p:txBody>
          <a:bodyPr>
            <a:normAutofit fontScale="475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solidFill>
                  <a:srgbClr val="92D050"/>
                </a:solidFill>
                <a:hlinkClick r:id="rId2"/>
              </a:rPr>
              <a:t>http://www.parliament.uk/about/living-heritage/transformingsociety/livinglearning/school/overview/1870educationact</a:t>
            </a:r>
            <a:r>
              <a:rPr lang="en-GB" dirty="0">
                <a:solidFill>
                  <a:srgbClr val="92D050"/>
                </a:solidFill>
              </a:rPr>
              <a:t> </a:t>
            </a:r>
            <a:r>
              <a:rPr lang="en-GB" dirty="0"/>
              <a:t>(accessed 10/10/2017)</a:t>
            </a:r>
          </a:p>
        </p:txBody>
      </p:sp>
    </p:spTree>
    <p:extLst>
      <p:ext uri="{BB962C8B-B14F-4D97-AF65-F5344CB8AC3E}">
        <p14:creationId xmlns:p14="http://schemas.microsoft.com/office/powerpoint/2010/main" val="3172842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r>
              <a:rPr lang="en-GB" dirty="0"/>
              <a:t>Subsidized elementary education for all up to 13.</a:t>
            </a:r>
          </a:p>
          <a:p>
            <a:r>
              <a:rPr lang="en-GB" dirty="0"/>
              <a:t>Board schools to be set up where provision was inadequate</a:t>
            </a:r>
          </a:p>
          <a:p>
            <a:endParaRPr lang="en-GB" dirty="0"/>
          </a:p>
        </p:txBody>
      </p:sp>
      <p:sp>
        <p:nvSpPr>
          <p:cNvPr id="2" name="Title 1"/>
          <p:cNvSpPr>
            <a:spLocks noGrp="1"/>
          </p:cNvSpPr>
          <p:nvPr>
            <p:ph type="title"/>
          </p:nvPr>
        </p:nvSpPr>
        <p:spPr/>
        <p:txBody>
          <a:bodyPr>
            <a:normAutofit/>
          </a:bodyPr>
          <a:lstStyle/>
          <a:p>
            <a:r>
              <a:rPr lang="en-GB" sz="2800" b="1" dirty="0">
                <a:solidFill>
                  <a:srgbClr val="FFC000"/>
                </a:solidFill>
                <a:effectLst>
                  <a:outerShdw blurRad="38100" dist="38100" dir="2700000" algn="tl">
                    <a:srgbClr val="000000">
                      <a:alpha val="43137"/>
                    </a:srgbClr>
                  </a:outerShdw>
                </a:effectLst>
              </a:rPr>
              <a:t>Forster (Elementary) Education Act 1870</a:t>
            </a:r>
          </a:p>
        </p:txBody>
      </p:sp>
      <p:pic>
        <p:nvPicPr>
          <p:cNvPr id="1026" name="Picture 2" descr="http://imgc.allpostersimages.com/images/P-473-488-90/76/7649/BEEG300Z/posters/elementary-school-girls-learning-sewi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3400" y="3010297"/>
            <a:ext cx="3982892" cy="30857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39947" y="6096000"/>
            <a:ext cx="4572000" cy="369332"/>
          </a:xfrm>
          <a:prstGeom prst="rect">
            <a:avLst/>
          </a:prstGeom>
        </p:spPr>
        <p:txBody>
          <a:bodyPr>
            <a:spAutoFit/>
          </a:bodyPr>
          <a:lstStyle/>
          <a:p>
            <a:r>
              <a:rPr lang="en-GB" sz="900" dirty="0">
                <a:solidFill>
                  <a:schemeClr val="tx1">
                    <a:lumMod val="75000"/>
                  </a:schemeClr>
                </a:solidFill>
              </a:rPr>
              <a:t>http://imgc.allpostersimages.com/images/P-473-488-90/76/7649/BEEG300Z/posters/elementary-school-girls-learning-sewing.jpg</a:t>
            </a:r>
          </a:p>
        </p:txBody>
      </p:sp>
    </p:spTree>
    <p:extLst>
      <p:ext uri="{BB962C8B-B14F-4D97-AF65-F5344CB8AC3E}">
        <p14:creationId xmlns:p14="http://schemas.microsoft.com/office/powerpoint/2010/main" val="2408254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By 1880 all children between 5 and 10 had to attend.</a:t>
            </a:r>
          </a:p>
          <a:p>
            <a:r>
              <a:rPr lang="en-GB" dirty="0"/>
              <a:t>1891 Free Education Act</a:t>
            </a:r>
          </a:p>
          <a:p>
            <a:r>
              <a:rPr lang="en-GB" dirty="0"/>
              <a:t>School leaving age increased to 12 by 1899</a:t>
            </a:r>
          </a:p>
          <a:p>
            <a:endParaRPr lang="en-GB" dirty="0"/>
          </a:p>
        </p:txBody>
      </p:sp>
      <p:sp>
        <p:nvSpPr>
          <p:cNvPr id="2" name="Title 1"/>
          <p:cNvSpPr>
            <a:spLocks noGrp="1"/>
          </p:cNvSpPr>
          <p:nvPr>
            <p:ph type="title"/>
          </p:nvPr>
        </p:nvSpPr>
        <p:spPr/>
        <p:txBody>
          <a:bodyPr>
            <a:normAutofit/>
          </a:bodyPr>
          <a:lstStyle/>
          <a:p>
            <a:r>
              <a:rPr lang="en-GB" sz="2800" b="1" dirty="0">
                <a:solidFill>
                  <a:srgbClr val="FFC000"/>
                </a:solidFill>
                <a:effectLst>
                  <a:outerShdw blurRad="38100" dist="38100" dir="2700000" algn="tl">
                    <a:srgbClr val="000000">
                      <a:alpha val="43137"/>
                    </a:srgbClr>
                  </a:outerShdw>
                </a:effectLst>
              </a:rPr>
              <a:t>Forster Elementary Education Act 1870</a:t>
            </a:r>
          </a:p>
        </p:txBody>
      </p:sp>
      <p:pic>
        <p:nvPicPr>
          <p:cNvPr id="1026" name="Picture 2" descr="http://imgc.allpostersimages.com/images/P-473-488-90/76/7649/BEEG300Z/posters/elementary-school-girls-learning-sewi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4350723"/>
            <a:ext cx="2252663" cy="169068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39947" y="6096000"/>
            <a:ext cx="4572000" cy="369332"/>
          </a:xfrm>
          <a:prstGeom prst="rect">
            <a:avLst/>
          </a:prstGeom>
        </p:spPr>
        <p:txBody>
          <a:bodyPr>
            <a:spAutoFit/>
          </a:bodyPr>
          <a:lstStyle/>
          <a:p>
            <a:r>
              <a:rPr lang="en-GB" sz="900" dirty="0"/>
              <a:t>http://imgc.allpostersimages.com/images/P-473-488-90/76/7649/BEEG300Z/posters/elementary-school-girls-learning-sewing.jpg</a:t>
            </a:r>
          </a:p>
        </p:txBody>
      </p:sp>
    </p:spTree>
    <p:extLst>
      <p:ext uri="{BB962C8B-B14F-4D97-AF65-F5344CB8AC3E}">
        <p14:creationId xmlns:p14="http://schemas.microsoft.com/office/powerpoint/2010/main" val="2112934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New form of institution</a:t>
            </a:r>
            <a:br>
              <a:rPr lang="en-GB" dirty="0"/>
            </a:br>
            <a:endParaRPr lang="en-GB" dirty="0"/>
          </a:p>
          <a:p>
            <a:r>
              <a:rPr lang="en-GB" dirty="0"/>
              <a:t>Educate and control urban masses</a:t>
            </a:r>
            <a:br>
              <a:rPr lang="en-GB" dirty="0"/>
            </a:br>
            <a:endParaRPr lang="en-GB" dirty="0"/>
          </a:p>
          <a:p>
            <a:r>
              <a:rPr lang="en-GB" dirty="0"/>
              <a:t>Producing responsible and self-governing masses</a:t>
            </a:r>
            <a:br>
              <a:rPr lang="en-GB" dirty="0"/>
            </a:br>
            <a:endParaRPr lang="en-GB" dirty="0"/>
          </a:p>
          <a:p>
            <a:r>
              <a:rPr lang="en-GB" dirty="0"/>
              <a:t>Moral guidance</a:t>
            </a:r>
            <a:br>
              <a:rPr lang="en-GB" dirty="0"/>
            </a:br>
            <a:endParaRPr lang="en-GB" dirty="0"/>
          </a:p>
          <a:p>
            <a:r>
              <a:rPr lang="en-GB" dirty="0"/>
              <a:t>Coincided with social changes such as hygiene and waste disposal</a:t>
            </a:r>
          </a:p>
        </p:txBody>
      </p:sp>
      <p:sp>
        <p:nvSpPr>
          <p:cNvPr id="2" name="Title 1"/>
          <p:cNvSpPr>
            <a:spLocks noGrp="1"/>
          </p:cNvSpPr>
          <p:nvPr>
            <p:ph type="title"/>
          </p:nvPr>
        </p:nvSpPr>
        <p:spPr/>
        <p:txBody>
          <a:bodyPr>
            <a:noAutofit/>
          </a:bodyPr>
          <a:lstStyle/>
          <a:p>
            <a:r>
              <a:rPr lang="en-GB" sz="3200" dirty="0"/>
              <a:t/>
            </a:r>
            <a:br>
              <a:rPr lang="en-GB" sz="3200" dirty="0"/>
            </a:br>
            <a:r>
              <a:rPr lang="en-GB" sz="2800" b="1" dirty="0">
                <a:solidFill>
                  <a:srgbClr val="FFC000"/>
                </a:solidFill>
                <a:effectLst>
                  <a:outerShdw blurRad="38100" dist="38100" dir="2700000" algn="tl">
                    <a:srgbClr val="000000">
                      <a:alpha val="43137"/>
                    </a:srgbClr>
                  </a:outerShdw>
                </a:effectLst>
              </a:rPr>
              <a:t>Purpose of the new Elementary school ?</a:t>
            </a:r>
          </a:p>
        </p:txBody>
      </p:sp>
    </p:spTree>
    <p:extLst>
      <p:ext uri="{BB962C8B-B14F-4D97-AF65-F5344CB8AC3E}">
        <p14:creationId xmlns:p14="http://schemas.microsoft.com/office/powerpoint/2010/main" val="3382769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How did industrial development affect education in the 19</a:t>
            </a:r>
            <a:r>
              <a:rPr lang="en-GB" baseline="30000" dirty="0"/>
              <a:t>th</a:t>
            </a:r>
            <a:r>
              <a:rPr lang="en-GB" dirty="0"/>
              <a:t> Century?</a:t>
            </a:r>
          </a:p>
          <a:p>
            <a:endParaRPr lang="en-GB" dirty="0"/>
          </a:p>
          <a:p>
            <a:r>
              <a:rPr lang="en-GB" dirty="0"/>
              <a:t>Consider why the upper middle class and upper class may have been nervous about the elementary school act (Forster)?</a:t>
            </a:r>
          </a:p>
          <a:p>
            <a:endParaRPr lang="en-GB" dirty="0"/>
          </a:p>
        </p:txBody>
      </p:sp>
      <p:sp>
        <p:nvSpPr>
          <p:cNvPr id="2" name="Title 1"/>
          <p:cNvSpPr>
            <a:spLocks noGrp="1"/>
          </p:cNvSpPr>
          <p:nvPr>
            <p:ph type="title"/>
          </p:nvPr>
        </p:nvSpPr>
        <p:spPr/>
        <p:txBody>
          <a:bodyPr>
            <a:normAutofit/>
          </a:bodyPr>
          <a:lstStyle/>
          <a:p>
            <a:r>
              <a:rPr lang="en-GB" sz="2800" b="1" dirty="0">
                <a:solidFill>
                  <a:srgbClr val="FFC000"/>
                </a:solidFill>
                <a:effectLst>
                  <a:outerShdw blurRad="38100" dist="38100" dir="2700000" algn="tl">
                    <a:srgbClr val="000000">
                      <a:alpha val="43137"/>
                    </a:srgbClr>
                  </a:outerShdw>
                </a:effectLst>
              </a:rPr>
              <a:t>Task –think- pair- share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6600" y="4724400"/>
            <a:ext cx="1457325" cy="1457325"/>
          </a:xfrm>
          <a:prstGeom prst="rect">
            <a:avLst/>
          </a:prstGeom>
        </p:spPr>
      </p:pic>
    </p:spTree>
    <p:extLst>
      <p:ext uri="{BB962C8B-B14F-4D97-AF65-F5344CB8AC3E}">
        <p14:creationId xmlns:p14="http://schemas.microsoft.com/office/powerpoint/2010/main" val="483792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1944 Butler Education Act.</a:t>
            </a:r>
            <a:br>
              <a:rPr lang="en-GB" dirty="0"/>
            </a:br>
            <a:endParaRPr lang="en-GB" dirty="0"/>
          </a:p>
          <a:p>
            <a:r>
              <a:rPr lang="en-GB" dirty="0"/>
              <a:t>Ministry of Education. </a:t>
            </a:r>
            <a:br>
              <a:rPr lang="en-GB" dirty="0"/>
            </a:br>
            <a:endParaRPr lang="en-GB" dirty="0"/>
          </a:p>
          <a:p>
            <a:r>
              <a:rPr lang="en-GB" dirty="0"/>
              <a:t>Universal system of secondary education (up to age 15 in 1947)</a:t>
            </a:r>
            <a:br>
              <a:rPr lang="en-GB" dirty="0"/>
            </a:br>
            <a:endParaRPr lang="en-GB" dirty="0"/>
          </a:p>
          <a:p>
            <a:r>
              <a:rPr lang="en-GB" dirty="0"/>
              <a:t>Split between primary and secondary at age 11 and a tripartite system</a:t>
            </a:r>
          </a:p>
        </p:txBody>
      </p:sp>
      <p:sp>
        <p:nvSpPr>
          <p:cNvPr id="2" name="Title 1"/>
          <p:cNvSpPr>
            <a:spLocks noGrp="1"/>
          </p:cNvSpPr>
          <p:nvPr>
            <p:ph type="title"/>
          </p:nvPr>
        </p:nvSpPr>
        <p:spPr/>
        <p:txBody>
          <a:bodyPr>
            <a:normAutofit fontScale="90000"/>
          </a:bodyPr>
          <a:lstStyle/>
          <a:p>
            <a:r>
              <a:rPr lang="en-GB" dirty="0"/>
              <a:t/>
            </a:r>
            <a:br>
              <a:rPr lang="en-GB" dirty="0"/>
            </a:br>
            <a:r>
              <a:rPr lang="en-GB" sz="3600" b="1" dirty="0">
                <a:solidFill>
                  <a:srgbClr val="FFC000"/>
                </a:solidFill>
                <a:effectLst>
                  <a:outerShdw blurRad="38100" dist="38100" dir="2700000" algn="tl">
                    <a:srgbClr val="000000">
                      <a:alpha val="43137"/>
                    </a:srgbClr>
                  </a:outerShdw>
                </a:effectLst>
              </a:rPr>
              <a:t>1944 – The Tripartite System</a:t>
            </a:r>
            <a:endParaRPr lang="en-GB" sz="3100" b="1" dirty="0">
              <a:solidFill>
                <a:srgbClr val="FFC000"/>
              </a:solidFill>
              <a:effectLst>
                <a:outerShdw blurRad="38100" dist="38100" dir="2700000" algn="tl">
                  <a:srgbClr val="000000">
                    <a:alpha val="43137"/>
                  </a:srgbClr>
                </a:outerShdw>
              </a:effectLst>
            </a:endParaRPr>
          </a:p>
        </p:txBody>
      </p:sp>
      <p:pic>
        <p:nvPicPr>
          <p:cNvPr id="2051" name="Picture 3" descr="C:\Users\a.baggott\AppData\Local\Microsoft\Windows\Temporary Internet Files\Content.IE5\Z3Z69XB6\syllabus[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0" y="914400"/>
            <a:ext cx="1557301"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44114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vert="horz" anchor="t">
            <a:normAutofit/>
          </a:bodyPr>
          <a:lstStyle/>
          <a:p>
            <a:r>
              <a:rPr lang="en-GB" sz="2800" dirty="0"/>
              <a:t>Three types of secondary school:</a:t>
            </a:r>
          </a:p>
          <a:p>
            <a:pPr lvl="1"/>
            <a:r>
              <a:rPr lang="en-GB" sz="2800" dirty="0"/>
              <a:t>Grammar</a:t>
            </a:r>
          </a:p>
          <a:p>
            <a:pPr lvl="1"/>
            <a:r>
              <a:rPr lang="en-GB" sz="2800" dirty="0"/>
              <a:t>Technical</a:t>
            </a:r>
          </a:p>
          <a:p>
            <a:pPr lvl="1"/>
            <a:r>
              <a:rPr lang="en-GB" sz="2800" dirty="0"/>
              <a:t>Secondary Modern</a:t>
            </a:r>
            <a:br>
              <a:rPr lang="en-GB" sz="2800" dirty="0"/>
            </a:br>
            <a:endParaRPr lang="en-GB" sz="2800" dirty="0"/>
          </a:p>
          <a:p>
            <a:pPr lvl="1"/>
            <a:r>
              <a:rPr lang="en-GB" sz="2800" dirty="0"/>
              <a:t>The 1944 act “The defining moment in the history of modern education”</a:t>
            </a:r>
            <a:r>
              <a:rPr lang="en-GB" dirty="0"/>
              <a:t> </a:t>
            </a:r>
            <a:r>
              <a:rPr lang="en-GB" sz="1300" dirty="0"/>
              <a:t>Bartlett and Burton pg. 83</a:t>
            </a:r>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1396790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Importance of education to economic advance and social welfare</a:t>
            </a:r>
            <a:br>
              <a:rPr lang="en-GB" dirty="0"/>
            </a:br>
            <a:endParaRPr lang="en-GB" dirty="0"/>
          </a:p>
          <a:p>
            <a:r>
              <a:rPr lang="en-GB" dirty="0"/>
              <a:t>Working class children would have access to education</a:t>
            </a:r>
            <a:br>
              <a:rPr lang="en-GB" dirty="0"/>
            </a:br>
            <a:endParaRPr lang="en-GB" dirty="0"/>
          </a:p>
          <a:p>
            <a:r>
              <a:rPr lang="en-GB" dirty="0"/>
              <a:t>Based on merit (11+ test)</a:t>
            </a:r>
          </a:p>
        </p:txBody>
      </p:sp>
      <p:sp>
        <p:nvSpPr>
          <p:cNvPr id="2" name="Title 1"/>
          <p:cNvSpPr>
            <a:spLocks noGrp="1"/>
          </p:cNvSpPr>
          <p:nvPr>
            <p:ph type="title"/>
          </p:nvPr>
        </p:nvSpPr>
        <p:spPr>
          <a:xfrm>
            <a:off x="533400" y="267195"/>
            <a:ext cx="8229600" cy="1219200"/>
          </a:xfrm>
        </p:spPr>
        <p:txBody>
          <a:bodyPr>
            <a:noAutofit/>
          </a:bodyPr>
          <a:lstStyle/>
          <a:p>
            <a:r>
              <a:rPr lang="en-GB" sz="3200" b="1" dirty="0">
                <a:solidFill>
                  <a:srgbClr val="FFC000"/>
                </a:solidFill>
                <a:effectLst>
                  <a:outerShdw blurRad="38100" dist="38100" dir="2700000" algn="tl">
                    <a:srgbClr val="000000">
                      <a:alpha val="43137"/>
                    </a:srgbClr>
                  </a:outerShdw>
                </a:effectLst>
              </a:rPr>
              <a:t>The importance of the 1944 Education Act</a:t>
            </a:r>
          </a:p>
        </p:txBody>
      </p:sp>
    </p:spTree>
    <p:extLst>
      <p:ext uri="{BB962C8B-B14F-4D97-AF65-F5344CB8AC3E}">
        <p14:creationId xmlns:p14="http://schemas.microsoft.com/office/powerpoint/2010/main" val="6973766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Grammar schools seen as superior</a:t>
            </a:r>
          </a:p>
          <a:p>
            <a:r>
              <a:rPr lang="en-GB" dirty="0"/>
              <a:t>Working class children under a disadvantage</a:t>
            </a:r>
          </a:p>
          <a:p>
            <a:r>
              <a:rPr lang="en-GB" dirty="0"/>
              <a:t>Pressure on middle class children to achieve a place at grammar school</a:t>
            </a:r>
          </a:p>
          <a:p>
            <a:r>
              <a:rPr lang="en-GB" dirty="0"/>
              <a:t>Difficult to place children into one of the three categories</a:t>
            </a:r>
          </a:p>
          <a:p>
            <a:r>
              <a:rPr lang="en-GB" dirty="0"/>
              <a:t>Pupils being ‘labelled’</a:t>
            </a:r>
          </a:p>
        </p:txBody>
      </p:sp>
      <p:sp>
        <p:nvSpPr>
          <p:cNvPr id="2" name="Title 1"/>
          <p:cNvSpPr>
            <a:spLocks noGrp="1"/>
          </p:cNvSpPr>
          <p:nvPr>
            <p:ph type="title"/>
          </p:nvPr>
        </p:nvSpPr>
        <p:spPr/>
        <p:txBody>
          <a:bodyPr>
            <a:normAutofit fontScale="90000"/>
          </a:bodyPr>
          <a:lstStyle/>
          <a:p>
            <a:r>
              <a:rPr lang="en-GB" dirty="0"/>
              <a:t/>
            </a:r>
            <a:br>
              <a:rPr lang="en-GB" dirty="0"/>
            </a:br>
            <a:r>
              <a:rPr lang="en-GB" sz="3600" b="1" dirty="0">
                <a:solidFill>
                  <a:srgbClr val="FFC000"/>
                </a:solidFill>
                <a:effectLst>
                  <a:outerShdw blurRad="38100" dist="38100" dir="2700000" algn="tl">
                    <a:srgbClr val="000000">
                      <a:alpha val="43137"/>
                    </a:srgbClr>
                  </a:outerShdw>
                </a:effectLst>
              </a:rPr>
              <a:t>Criticism of the tripartite system</a:t>
            </a:r>
          </a:p>
        </p:txBody>
      </p:sp>
      <p:pic>
        <p:nvPicPr>
          <p:cNvPr id="4100" name="Picture 4" descr="C:\Users\Alison\AppData\Local\Microsoft\Windows\INetCache\IE\8307H8Z8\Ilkley_Grammar_School_main_build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72200" y="4495800"/>
            <a:ext cx="2350477" cy="1413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57552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vert="horz" anchor="t">
            <a:normAutofit/>
          </a:bodyPr>
          <a:lstStyle/>
          <a:p>
            <a:r>
              <a:rPr lang="en-GB" dirty="0"/>
              <a:t>Watch the first 10 minutes of the following clip: </a:t>
            </a:r>
          </a:p>
          <a:p>
            <a:r>
              <a:rPr lang="en-GB" dirty="0">
                <a:solidFill>
                  <a:srgbClr val="FFFF00"/>
                </a:solidFill>
                <a:hlinkClick r:id="rId2"/>
              </a:rPr>
              <a:t>https://www.youtube.com/watch?v=8xmwcf8AiZQ</a:t>
            </a:r>
          </a:p>
          <a:p>
            <a:r>
              <a:rPr lang="en-GB" dirty="0">
                <a:solidFill>
                  <a:srgbClr val="FFFF00"/>
                </a:solidFill>
                <a:hlinkClick r:id="rId2"/>
              </a:rPr>
              <a:t>https://www.youtube.com/watch?v=7H6Mx7OOcvY</a:t>
            </a:r>
            <a:r>
              <a:rPr lang="en-GB" dirty="0">
                <a:solidFill>
                  <a:srgbClr val="FFFF00"/>
                </a:solidFill>
              </a:rPr>
              <a:t> </a:t>
            </a:r>
            <a:r>
              <a:rPr lang="en-GB" dirty="0"/>
              <a:t>(start clip at 1.30 – 10 min)</a:t>
            </a:r>
            <a:br>
              <a:rPr lang="en-GB" dirty="0"/>
            </a:br>
            <a:endParaRPr lang="en-GB" dirty="0"/>
          </a:p>
          <a:p>
            <a:r>
              <a:rPr lang="en-GB" dirty="0"/>
              <a:t>Reflect on the Butler act and write a brief argument </a:t>
            </a:r>
            <a:r>
              <a:rPr lang="en-GB" b="1" dirty="0"/>
              <a:t>in </a:t>
            </a:r>
            <a:r>
              <a:rPr lang="en-GB" b="1" dirty="0">
                <a:solidFill>
                  <a:srgbClr val="FFFF00"/>
                </a:solidFill>
              </a:rPr>
              <a:t>favour of</a:t>
            </a:r>
            <a:r>
              <a:rPr lang="en-GB" b="1" dirty="0"/>
              <a:t> </a:t>
            </a:r>
            <a:r>
              <a:rPr lang="en-GB" dirty="0"/>
              <a:t>or </a:t>
            </a:r>
            <a:r>
              <a:rPr lang="en-GB" b="1" dirty="0">
                <a:solidFill>
                  <a:srgbClr val="FFFF00"/>
                </a:solidFill>
              </a:rPr>
              <a:t>against</a:t>
            </a:r>
            <a:r>
              <a:rPr lang="en-GB" dirty="0">
                <a:solidFill>
                  <a:srgbClr val="FFFF00"/>
                </a:solidFill>
              </a:rPr>
              <a:t> </a:t>
            </a:r>
            <a:r>
              <a:rPr lang="en-GB" dirty="0"/>
              <a:t>the act (about 100 – 150 words)</a:t>
            </a:r>
          </a:p>
        </p:txBody>
      </p:sp>
      <p:sp>
        <p:nvSpPr>
          <p:cNvPr id="2" name="Title 1"/>
          <p:cNvSpPr>
            <a:spLocks noGrp="1"/>
          </p:cNvSpPr>
          <p:nvPr>
            <p:ph type="title"/>
          </p:nvPr>
        </p:nvSpPr>
        <p:spPr/>
        <p:txBody>
          <a:bodyPr>
            <a:normAutofit/>
          </a:bodyPr>
          <a:lstStyle/>
          <a:p>
            <a:r>
              <a:rPr lang="en-GB" sz="3200" b="1" dirty="0">
                <a:solidFill>
                  <a:srgbClr val="FFC000"/>
                </a:solidFill>
                <a:effectLst>
                  <a:outerShdw blurRad="38100" dist="38100" dir="2700000" algn="tl">
                    <a:srgbClr val="000000">
                      <a:alpha val="43137"/>
                    </a:srgbClr>
                  </a:outerShdw>
                </a:effectLst>
              </a:rPr>
              <a:t>Activity </a:t>
            </a:r>
          </a:p>
        </p:txBody>
      </p:sp>
    </p:spTree>
    <p:extLst>
      <p:ext uri="{BB962C8B-B14F-4D97-AF65-F5344CB8AC3E}">
        <p14:creationId xmlns:p14="http://schemas.microsoft.com/office/powerpoint/2010/main" val="24354106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Economic growth following Second World War</a:t>
            </a:r>
          </a:p>
          <a:p>
            <a:r>
              <a:rPr lang="en-GB" dirty="0"/>
              <a:t>Investing in education seen as a priority</a:t>
            </a:r>
          </a:p>
          <a:p>
            <a:r>
              <a:rPr lang="en-GB" dirty="0"/>
              <a:t>Growth of the middle class</a:t>
            </a:r>
          </a:p>
          <a:p>
            <a:r>
              <a:rPr lang="en-GB" dirty="0"/>
              <a:t>Arguments for increased public expenditure on education</a:t>
            </a:r>
          </a:p>
        </p:txBody>
      </p:sp>
      <p:sp>
        <p:nvSpPr>
          <p:cNvPr id="2" name="Title 1"/>
          <p:cNvSpPr>
            <a:spLocks noGrp="1"/>
          </p:cNvSpPr>
          <p:nvPr>
            <p:ph type="title"/>
          </p:nvPr>
        </p:nvSpPr>
        <p:spPr/>
        <p:txBody>
          <a:bodyPr>
            <a:normAutofit/>
          </a:bodyPr>
          <a:lstStyle/>
          <a:p>
            <a:r>
              <a:rPr lang="en-GB" sz="3200" b="1" dirty="0">
                <a:solidFill>
                  <a:srgbClr val="FFC000"/>
                </a:solidFill>
                <a:effectLst>
                  <a:outerShdw blurRad="38100" dist="38100" dir="2700000" algn="tl">
                    <a:srgbClr val="000000">
                      <a:alpha val="43137"/>
                    </a:srgbClr>
                  </a:outerShdw>
                </a:effectLst>
              </a:rPr>
              <a:t>The growth of the comprehensive system</a:t>
            </a:r>
          </a:p>
        </p:txBody>
      </p:sp>
      <p:pic>
        <p:nvPicPr>
          <p:cNvPr id="5122" name="Picture 2" descr="C:\Users\Alison\AppData\Local\Microsoft\Windows\INetCache\IE\U6H5WDAK\GoldEaglePrice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2200" y="4038600"/>
            <a:ext cx="254977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63037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Comprehensive school movement – calls for a change in </a:t>
            </a:r>
            <a:r>
              <a:rPr lang="en-GB" dirty="0" smtClean="0"/>
              <a:t>education</a:t>
            </a:r>
            <a:br>
              <a:rPr lang="en-GB" dirty="0" smtClean="0"/>
            </a:br>
            <a:endParaRPr lang="en-GB" dirty="0"/>
          </a:p>
          <a:p>
            <a:r>
              <a:rPr lang="en-GB" dirty="0"/>
              <a:t>Powerful vision of a technological future – role of schools and universities </a:t>
            </a:r>
            <a:r>
              <a:rPr lang="en-GB" dirty="0" smtClean="0"/>
              <a:t>crucial</a:t>
            </a:r>
            <a:br>
              <a:rPr lang="en-GB" dirty="0" smtClean="0"/>
            </a:br>
            <a:endParaRPr lang="en-GB" dirty="0"/>
          </a:p>
          <a:p>
            <a:r>
              <a:rPr lang="en-GB" dirty="0"/>
              <a:t>Creation of social democracy – breaking down barriers</a:t>
            </a:r>
          </a:p>
        </p:txBody>
      </p:sp>
      <p:sp>
        <p:nvSpPr>
          <p:cNvPr id="2" name="Title 1"/>
          <p:cNvSpPr>
            <a:spLocks noGrp="1"/>
          </p:cNvSpPr>
          <p:nvPr>
            <p:ph type="title"/>
          </p:nvPr>
        </p:nvSpPr>
        <p:spPr/>
        <p:txBody>
          <a:bodyPr>
            <a:normAutofit fontScale="90000"/>
          </a:bodyPr>
          <a:lstStyle/>
          <a:p>
            <a:r>
              <a:rPr lang="en-GB" dirty="0"/>
              <a:t/>
            </a:r>
            <a:br>
              <a:rPr lang="en-GB" dirty="0"/>
            </a:br>
            <a:r>
              <a:rPr lang="en-GB" sz="3600" b="1" dirty="0">
                <a:solidFill>
                  <a:srgbClr val="FFC000"/>
                </a:solidFill>
                <a:effectLst>
                  <a:outerShdw blurRad="38100" dist="38100" dir="2700000" algn="tl">
                    <a:srgbClr val="000000">
                      <a:alpha val="43137"/>
                    </a:srgbClr>
                  </a:outerShdw>
                </a:effectLst>
              </a:rPr>
              <a:t>Comprehensive schools</a:t>
            </a:r>
          </a:p>
        </p:txBody>
      </p:sp>
    </p:spTree>
    <p:extLst>
      <p:ext uri="{BB962C8B-B14F-4D97-AF65-F5344CB8AC3E}">
        <p14:creationId xmlns:p14="http://schemas.microsoft.com/office/powerpoint/2010/main" val="42783073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fontScale="92500" lnSpcReduction="10000"/>
          </a:bodyPr>
          <a:lstStyle/>
          <a:p>
            <a:r>
              <a:rPr lang="en-GB" dirty="0"/>
              <a:t>11+ abolished in areas with comprehensive schools</a:t>
            </a:r>
            <a:br>
              <a:rPr lang="en-GB" dirty="0"/>
            </a:br>
            <a:r>
              <a:rPr lang="en-GB" dirty="0"/>
              <a:t> </a:t>
            </a:r>
          </a:p>
          <a:p>
            <a:r>
              <a:rPr lang="en-GB" dirty="0"/>
              <a:t>Primary schools could follow more child- centred progressive :  </a:t>
            </a:r>
            <a:r>
              <a:rPr lang="en-GB" dirty="0" err="1"/>
              <a:t>Plowden</a:t>
            </a:r>
            <a:r>
              <a:rPr lang="en-GB" dirty="0"/>
              <a:t> Report (1967)</a:t>
            </a:r>
          </a:p>
          <a:p>
            <a:pPr lvl="1"/>
            <a:r>
              <a:rPr lang="en-GB" dirty="0"/>
              <a:t>Endorsed child centred approach - "at the heart of the educational process lies the child".</a:t>
            </a:r>
            <a:br>
              <a:rPr lang="en-GB" dirty="0"/>
            </a:br>
            <a:r>
              <a:rPr lang="en-GB" dirty="0"/>
              <a:t> </a:t>
            </a:r>
          </a:p>
          <a:p>
            <a:r>
              <a:rPr lang="en-GB" dirty="0"/>
              <a:t>No longer stigmatized as a failure at 11 years old</a:t>
            </a:r>
            <a:br>
              <a:rPr lang="en-GB" dirty="0"/>
            </a:br>
            <a:endParaRPr lang="en-GB" dirty="0"/>
          </a:p>
          <a:p>
            <a:r>
              <a:rPr lang="en-GB" dirty="0"/>
              <a:t>Choice and diversity in the curriculum</a:t>
            </a:r>
            <a:br>
              <a:rPr lang="en-GB" dirty="0"/>
            </a:br>
            <a:endParaRPr lang="en-GB" dirty="0"/>
          </a:p>
          <a:p>
            <a:r>
              <a:rPr lang="en-GB" dirty="0"/>
              <a:t>Setting, streaming and mixed ability</a:t>
            </a:r>
          </a:p>
        </p:txBody>
      </p:sp>
      <p:sp>
        <p:nvSpPr>
          <p:cNvPr id="2" name="Title 1"/>
          <p:cNvSpPr>
            <a:spLocks noGrp="1"/>
          </p:cNvSpPr>
          <p:nvPr>
            <p:ph type="title"/>
          </p:nvPr>
        </p:nvSpPr>
        <p:spPr/>
        <p:txBody>
          <a:bodyPr>
            <a:normAutofit fontScale="90000"/>
          </a:bodyPr>
          <a:lstStyle/>
          <a:p>
            <a:r>
              <a:rPr lang="en-GB" dirty="0"/>
              <a:t/>
            </a:r>
            <a:br>
              <a:rPr lang="en-GB" dirty="0"/>
            </a:br>
            <a:r>
              <a:rPr lang="en-GB" sz="3600" b="1" dirty="0">
                <a:solidFill>
                  <a:srgbClr val="FFC000"/>
                </a:solidFill>
                <a:effectLst>
                  <a:outerShdw blurRad="38100" dist="38100" dir="2700000" algn="tl">
                    <a:srgbClr val="000000">
                      <a:alpha val="43137"/>
                    </a:srgbClr>
                  </a:outerShdw>
                </a:effectLst>
                <a:hlinkClick r:id="rId2"/>
              </a:rPr>
              <a:t>Comprehensive schools</a:t>
            </a:r>
            <a:endParaRPr lang="en-GB" sz="3600" b="1"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117113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92624" y="1188203"/>
            <a:ext cx="8446576" cy="4572000"/>
          </a:xfrm>
        </p:spPr>
        <p:txBody>
          <a:bodyPr vert="horz" anchor="t">
            <a:normAutofit fontScale="92500" lnSpcReduction="20000"/>
          </a:bodyPr>
          <a:lstStyle/>
          <a:p>
            <a:r>
              <a:rPr lang="en-GB" dirty="0"/>
              <a:t>From 1965 – 1988 grammar schools remained popular in many areas and the private school system was largely untouched. There are plans at present in England to extend the number of grammar schools</a:t>
            </a:r>
            <a:br>
              <a:rPr lang="en-GB" dirty="0"/>
            </a:br>
            <a:endParaRPr lang="en-GB" dirty="0"/>
          </a:p>
          <a:p>
            <a:r>
              <a:rPr lang="en-GB" dirty="0"/>
              <a:t> </a:t>
            </a:r>
            <a:r>
              <a:rPr lang="en-GB" i="1" dirty="0"/>
              <a:t>There is continuing debate as to whether selective or comprehensive schooling is the most effective form of secondary education. </a:t>
            </a:r>
            <a:br>
              <a:rPr lang="en-GB" i="1" dirty="0"/>
            </a:br>
            <a:endParaRPr lang="en-GB" i="1" dirty="0"/>
          </a:p>
          <a:p>
            <a:r>
              <a:rPr lang="en-GB" i="1" dirty="0" smtClean="0">
                <a:solidFill>
                  <a:srgbClr val="FFC000"/>
                </a:solidFill>
              </a:rPr>
              <a:t>(see article on Moodle – read abstract, intro and conclusion)</a:t>
            </a:r>
            <a:endParaRPr lang="en-GB" i="1" dirty="0">
              <a:solidFill>
                <a:srgbClr val="FFC000"/>
              </a:solidFill>
            </a:endParaRPr>
          </a:p>
          <a:p>
            <a:r>
              <a:rPr lang="en-GB" dirty="0"/>
              <a:t>Consider the arguments put forward for each.</a:t>
            </a:r>
            <a:br>
              <a:rPr lang="en-GB" dirty="0"/>
            </a:br>
            <a:endParaRPr lang="en-GB" dirty="0"/>
          </a:p>
          <a:p>
            <a:r>
              <a:rPr lang="en-GB" dirty="0"/>
              <a:t>Where do you stand on the issue?</a:t>
            </a:r>
          </a:p>
        </p:txBody>
      </p:sp>
      <p:sp>
        <p:nvSpPr>
          <p:cNvPr id="2" name="Title 1"/>
          <p:cNvSpPr>
            <a:spLocks noGrp="1"/>
          </p:cNvSpPr>
          <p:nvPr>
            <p:ph type="title"/>
          </p:nvPr>
        </p:nvSpPr>
        <p:spPr>
          <a:xfrm>
            <a:off x="457200" y="152400"/>
            <a:ext cx="8229600" cy="935065"/>
          </a:xfrm>
        </p:spPr>
        <p:txBody>
          <a:bodyPr>
            <a:normAutofit/>
          </a:bodyPr>
          <a:lstStyle/>
          <a:p>
            <a:r>
              <a:rPr lang="en-GB" sz="3200" b="1" dirty="0">
                <a:solidFill>
                  <a:srgbClr val="FFC000"/>
                </a:solidFill>
                <a:effectLst>
                  <a:outerShdw blurRad="38100" dist="38100" dir="2700000" algn="tl">
                    <a:srgbClr val="000000">
                      <a:alpha val="43137"/>
                    </a:srgbClr>
                  </a:outerShdw>
                </a:effectLst>
              </a:rPr>
              <a:t>Activity </a:t>
            </a:r>
          </a:p>
        </p:txBody>
      </p:sp>
    </p:spTree>
    <p:extLst>
      <p:ext uri="{BB962C8B-B14F-4D97-AF65-F5344CB8AC3E}">
        <p14:creationId xmlns:p14="http://schemas.microsoft.com/office/powerpoint/2010/main" val="10865343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James </a:t>
            </a:r>
            <a:r>
              <a:rPr lang="en-GB" dirty="0" err="1"/>
              <a:t>Callagan</a:t>
            </a:r>
            <a:r>
              <a:rPr lang="en-GB" dirty="0"/>
              <a:t> (Labour PM 1976 speech Ruskin </a:t>
            </a:r>
            <a:r>
              <a:rPr lang="en-GB" dirty="0" smtClean="0"/>
              <a:t>College):</a:t>
            </a:r>
            <a:endParaRPr lang="en-GB" dirty="0"/>
          </a:p>
          <a:p>
            <a:pPr lvl="1"/>
            <a:r>
              <a:rPr lang="en-GB" dirty="0"/>
              <a:t>Curriculum not suitable for modern economy</a:t>
            </a:r>
          </a:p>
          <a:p>
            <a:pPr lvl="1"/>
            <a:r>
              <a:rPr lang="en-GB" dirty="0"/>
              <a:t>Lack of focus on careers in industry</a:t>
            </a:r>
          </a:p>
          <a:p>
            <a:pPr lvl="1"/>
            <a:r>
              <a:rPr lang="en-GB" dirty="0"/>
              <a:t>Teacher autonomy questioned</a:t>
            </a:r>
          </a:p>
          <a:p>
            <a:pPr lvl="1"/>
            <a:r>
              <a:rPr lang="en-GB" dirty="0"/>
              <a:t>Education system needed to be more accountable</a:t>
            </a:r>
          </a:p>
        </p:txBody>
      </p:sp>
      <p:sp>
        <p:nvSpPr>
          <p:cNvPr id="2" name="Title 1"/>
          <p:cNvSpPr>
            <a:spLocks noGrp="1"/>
          </p:cNvSpPr>
          <p:nvPr>
            <p:ph type="title"/>
          </p:nvPr>
        </p:nvSpPr>
        <p:spPr/>
        <p:txBody>
          <a:bodyPr>
            <a:normAutofit fontScale="90000"/>
          </a:bodyPr>
          <a:lstStyle/>
          <a:p>
            <a:r>
              <a:rPr lang="en-GB" dirty="0"/>
              <a:t/>
            </a:r>
            <a:br>
              <a:rPr lang="en-GB" dirty="0"/>
            </a:br>
            <a:r>
              <a:rPr lang="en-GB" sz="3600" b="1" dirty="0">
                <a:solidFill>
                  <a:srgbClr val="FFC000"/>
                </a:solidFill>
                <a:effectLst>
                  <a:outerShdw blurRad="38100" dist="38100" dir="2700000" algn="tl">
                    <a:srgbClr val="000000">
                      <a:alpha val="43137"/>
                    </a:srgbClr>
                  </a:outerShdw>
                </a:effectLst>
              </a:rPr>
              <a:t>The ‘great debate’</a:t>
            </a:r>
          </a:p>
        </p:txBody>
      </p:sp>
      <p:pic>
        <p:nvPicPr>
          <p:cNvPr id="7171" name="Picture 3" descr="C:\Users\Alison\AppData\Local\Microsoft\Windows\INetCache\IE\CHEY5274\60px-James_Callaghan_and_Carter_crop[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4267200"/>
            <a:ext cx="1295400" cy="1684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0409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Structural and curriculum changes</a:t>
            </a:r>
            <a:br>
              <a:rPr lang="en-GB" dirty="0"/>
            </a:br>
            <a:endParaRPr lang="en-GB" dirty="0"/>
          </a:p>
          <a:p>
            <a:r>
              <a:rPr lang="en-GB" dirty="0"/>
              <a:t>Schools competed with each other</a:t>
            </a:r>
            <a:br>
              <a:rPr lang="en-GB" dirty="0"/>
            </a:br>
            <a:endParaRPr lang="en-GB" dirty="0"/>
          </a:p>
          <a:p>
            <a:r>
              <a:rPr lang="en-GB" dirty="0"/>
              <a:t>Traditional subject-based curriculum</a:t>
            </a:r>
            <a:br>
              <a:rPr lang="en-GB" dirty="0"/>
            </a:br>
            <a:endParaRPr lang="en-GB" dirty="0"/>
          </a:p>
          <a:p>
            <a:r>
              <a:rPr lang="en-GB" dirty="0"/>
              <a:t>League table of exam results</a:t>
            </a:r>
          </a:p>
        </p:txBody>
      </p:sp>
      <p:sp>
        <p:nvSpPr>
          <p:cNvPr id="2" name="Title 1"/>
          <p:cNvSpPr>
            <a:spLocks noGrp="1"/>
          </p:cNvSpPr>
          <p:nvPr>
            <p:ph type="title"/>
          </p:nvPr>
        </p:nvSpPr>
        <p:spPr/>
        <p:txBody>
          <a:bodyPr>
            <a:normAutofit/>
          </a:bodyPr>
          <a:lstStyle/>
          <a:p>
            <a:r>
              <a:rPr lang="en-GB" sz="3200" b="1" dirty="0">
                <a:solidFill>
                  <a:srgbClr val="FFC000"/>
                </a:solidFill>
                <a:effectLst>
                  <a:outerShdw blurRad="38100" dist="38100" dir="2700000" algn="tl">
                    <a:srgbClr val="000000">
                      <a:alpha val="43137"/>
                    </a:srgbClr>
                  </a:outerShdw>
                </a:effectLst>
              </a:rPr>
              <a:t>1988 Education Reform Act</a:t>
            </a:r>
          </a:p>
        </p:txBody>
      </p:sp>
    </p:spTree>
    <p:extLst>
      <p:ext uri="{BB962C8B-B14F-4D97-AF65-F5344CB8AC3E}">
        <p14:creationId xmlns:p14="http://schemas.microsoft.com/office/powerpoint/2010/main" val="34245910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GB" dirty="0"/>
              <a:t>On an A3 sheet of paper create a timeline from 1800 to the present day.</a:t>
            </a:r>
            <a:br>
              <a:rPr lang="en-GB" dirty="0"/>
            </a:br>
            <a:endParaRPr lang="en-GB" dirty="0"/>
          </a:p>
          <a:p>
            <a:r>
              <a:rPr lang="en-GB" dirty="0"/>
              <a:t>Note key policies or educational reforms on your timeline</a:t>
            </a:r>
            <a:br>
              <a:rPr lang="en-GB" dirty="0"/>
            </a:br>
            <a:endParaRPr lang="en-GB" dirty="0" smtClean="0"/>
          </a:p>
          <a:p>
            <a:r>
              <a:rPr lang="en-GB" smtClean="0"/>
              <a:t>(Ref: Chapter </a:t>
            </a:r>
            <a:r>
              <a:rPr lang="en-GB" dirty="0" smtClean="0"/>
              <a:t>4 Bartlett &amp; Burton 2016 )</a:t>
            </a:r>
          </a:p>
          <a:p>
            <a:r>
              <a:rPr lang="en-GB" sz="1400" dirty="0">
                <a:solidFill>
                  <a:srgbClr val="FFC000"/>
                </a:solidFill>
              </a:rPr>
              <a:t>https://</a:t>
            </a:r>
            <a:r>
              <a:rPr lang="en-GB" sz="1400" dirty="0" err="1">
                <a:solidFill>
                  <a:srgbClr val="FFC000"/>
                </a:solidFill>
              </a:rPr>
              <a:t>books.google.co.uk</a:t>
            </a:r>
            <a:r>
              <a:rPr lang="en-GB" sz="1400" dirty="0">
                <a:solidFill>
                  <a:srgbClr val="FFC000"/>
                </a:solidFill>
              </a:rPr>
              <a:t>/</a:t>
            </a:r>
            <a:r>
              <a:rPr lang="en-GB" sz="1400" dirty="0" err="1">
                <a:solidFill>
                  <a:srgbClr val="FFC000"/>
                </a:solidFill>
              </a:rPr>
              <a:t>books?hl</a:t>
            </a:r>
            <a:r>
              <a:rPr lang="en-GB" sz="1400" dirty="0">
                <a:solidFill>
                  <a:srgbClr val="FFC000"/>
                </a:solidFill>
              </a:rPr>
              <a:t>=</a:t>
            </a:r>
            <a:r>
              <a:rPr lang="en-GB" sz="1400" dirty="0" err="1">
                <a:solidFill>
                  <a:srgbClr val="FFC000"/>
                </a:solidFill>
              </a:rPr>
              <a:t>en&amp;lr</a:t>
            </a:r>
            <a:r>
              <a:rPr lang="en-GB" sz="1400" dirty="0">
                <a:solidFill>
                  <a:srgbClr val="FFC000"/>
                </a:solidFill>
              </a:rPr>
              <a:t>=&amp;</a:t>
            </a:r>
            <a:r>
              <a:rPr lang="en-GB" sz="1400" dirty="0" smtClean="0">
                <a:solidFill>
                  <a:srgbClr val="FFC000"/>
                </a:solidFill>
              </a:rPr>
              <a:t>id=uF6bCwAAQBAJ&amp;oi=</a:t>
            </a:r>
            <a:r>
              <a:rPr lang="en-GB" sz="1400" dirty="0" err="1" smtClean="0">
                <a:solidFill>
                  <a:srgbClr val="FFC000"/>
                </a:solidFill>
              </a:rPr>
              <a:t>fnd&amp;pg</a:t>
            </a:r>
            <a:r>
              <a:rPr lang="en-GB" sz="1400" dirty="0" smtClean="0">
                <a:solidFill>
                  <a:srgbClr val="FFC000"/>
                </a:solidFill>
              </a:rPr>
              <a:t>=PP1&amp;dq=</a:t>
            </a:r>
            <a:r>
              <a:rPr lang="en-GB" sz="1400" dirty="0" err="1" smtClean="0">
                <a:solidFill>
                  <a:srgbClr val="FFC000"/>
                </a:solidFill>
              </a:rPr>
              <a:t>introduction+to+education+studies+steve+bartlett&amp;ots</a:t>
            </a:r>
            <a:r>
              <a:rPr lang="en-GB" sz="1400" dirty="0" smtClean="0">
                <a:solidFill>
                  <a:srgbClr val="FFC000"/>
                </a:solidFill>
              </a:rPr>
              <a:t>=21nQ60GvkI&amp;sig=HGEUySy-U5H2b6WOZeP_fvUIQ3E#v=</a:t>
            </a:r>
            <a:r>
              <a:rPr lang="en-GB" sz="1400" dirty="0" err="1" smtClean="0">
                <a:solidFill>
                  <a:srgbClr val="FFC000"/>
                </a:solidFill>
              </a:rPr>
              <a:t>onepage&amp;q</a:t>
            </a:r>
            <a:r>
              <a:rPr lang="en-GB" sz="1400" dirty="0" smtClean="0">
                <a:solidFill>
                  <a:srgbClr val="FFC000"/>
                </a:solidFill>
              </a:rPr>
              <a:t>=introduction%20to%20education%20studies%20steve%20bartlett&amp;f=false</a:t>
            </a:r>
            <a:endParaRPr lang="en-GB" dirty="0"/>
          </a:p>
          <a:p>
            <a:endParaRPr lang="en-GB" dirty="0"/>
          </a:p>
        </p:txBody>
      </p:sp>
      <p:sp>
        <p:nvSpPr>
          <p:cNvPr id="2" name="Title 1"/>
          <p:cNvSpPr>
            <a:spLocks noGrp="1"/>
          </p:cNvSpPr>
          <p:nvPr>
            <p:ph type="title"/>
          </p:nvPr>
        </p:nvSpPr>
        <p:spPr/>
        <p:txBody>
          <a:bodyPr>
            <a:normAutofit/>
          </a:bodyPr>
          <a:lstStyle/>
          <a:p>
            <a:r>
              <a:rPr lang="en-GB" sz="3200" b="1" dirty="0">
                <a:solidFill>
                  <a:srgbClr val="FFC000"/>
                </a:solidFill>
                <a:effectLst>
                  <a:outerShdw blurRad="38100" dist="38100" dir="2700000" algn="tl">
                    <a:srgbClr val="000000">
                      <a:alpha val="43137"/>
                    </a:srgbClr>
                  </a:outerShdw>
                </a:effectLst>
              </a:rPr>
              <a:t>Activity </a:t>
            </a:r>
          </a:p>
        </p:txBody>
      </p:sp>
    </p:spTree>
    <p:extLst>
      <p:ext uri="{BB962C8B-B14F-4D97-AF65-F5344CB8AC3E}">
        <p14:creationId xmlns:p14="http://schemas.microsoft.com/office/powerpoint/2010/main" val="2419923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a:t>Bartlett, S. and Burton, D (2016) Introduction to Education Studies. Sage: London</a:t>
            </a:r>
          </a:p>
          <a:p>
            <a:pPr lvl="1"/>
            <a:r>
              <a:rPr lang="en-GB" dirty="0"/>
              <a:t>(Reference : Google Scholar ) </a:t>
            </a:r>
            <a:r>
              <a:rPr lang="en-GB" sz="1200" dirty="0"/>
              <a:t>https://books.google.co.uk/books?id=uF6bCwAAQBAJ&amp;pg=PA357&amp;dq=Bartlett,+S.+and+Burton,+D+(2016)+Introduction+to+Education+Studies.+Sage:+London&amp;hl=en&amp;sa=X&amp;redir_esc=y#v=onepage&amp;q=Bartlett%2C%20S.%20and%20Burton%2C%20D%20(2016)%20Introduction%20to%20Education%20Studies.%20Sage%3A%20London&amp;f=false</a:t>
            </a:r>
          </a:p>
          <a:p>
            <a:pPr lvl="1"/>
            <a:r>
              <a:rPr lang="en-GB" dirty="0"/>
              <a:t>Online – £15 </a:t>
            </a:r>
            <a:r>
              <a:rPr lang="en-GB" dirty="0" err="1"/>
              <a:t>ota</a:t>
            </a:r>
            <a:endParaRPr lang="en-GB" dirty="0"/>
          </a:p>
          <a:p>
            <a:pPr lvl="1"/>
            <a:r>
              <a:rPr lang="en-GB" dirty="0"/>
              <a:t>Amazon - £19 </a:t>
            </a:r>
            <a:r>
              <a:rPr lang="en-GB" dirty="0" err="1"/>
              <a:t>ota</a:t>
            </a:r>
            <a:r>
              <a:rPr lang="en-GB" dirty="0"/>
              <a:t/>
            </a:r>
            <a:br>
              <a:rPr lang="en-GB" dirty="0"/>
            </a:br>
            <a:endParaRPr lang="en-GB" dirty="0"/>
          </a:p>
          <a:p>
            <a:r>
              <a:rPr lang="en-GB" dirty="0"/>
              <a:t>British Library (no date) Discovering literature: Romantics and Victorians available online: </a:t>
            </a:r>
            <a:r>
              <a:rPr lang="en-GB" sz="1400" dirty="0">
                <a:hlinkClick r:id="rId2"/>
              </a:rPr>
              <a:t>http://www.bl.uk/romantics-and-victorians/articles/ragged-schools</a:t>
            </a:r>
            <a:r>
              <a:rPr lang="en-GB" sz="1400" dirty="0"/>
              <a:t> (accessed 18/09/17)</a:t>
            </a:r>
          </a:p>
        </p:txBody>
      </p:sp>
      <p:sp>
        <p:nvSpPr>
          <p:cNvPr id="2" name="Title 1"/>
          <p:cNvSpPr>
            <a:spLocks noGrp="1"/>
          </p:cNvSpPr>
          <p:nvPr>
            <p:ph type="title"/>
          </p:nvPr>
        </p:nvSpPr>
        <p:spPr/>
        <p:txBody>
          <a:bodyPr>
            <a:normAutofit/>
          </a:bodyPr>
          <a:lstStyle/>
          <a:p>
            <a:r>
              <a:rPr lang="en-GB" sz="3200" b="1" dirty="0">
                <a:solidFill>
                  <a:srgbClr val="FFC000"/>
                </a:solidFill>
                <a:effectLst>
                  <a:outerShdw blurRad="38100" dist="38100" dir="2700000" algn="tl">
                    <a:srgbClr val="000000">
                      <a:alpha val="43137"/>
                    </a:srgbClr>
                  </a:outerShdw>
                </a:effectLst>
              </a:rPr>
              <a:t>Reference list</a:t>
            </a:r>
          </a:p>
        </p:txBody>
      </p:sp>
    </p:spTree>
    <p:extLst>
      <p:ext uri="{BB962C8B-B14F-4D97-AF65-F5344CB8AC3E}">
        <p14:creationId xmlns:p14="http://schemas.microsoft.com/office/powerpoint/2010/main" val="36993700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52400"/>
            <a:ext cx="8229600" cy="685800"/>
          </a:xfrm>
        </p:spPr>
        <p:txBody>
          <a:bodyPr>
            <a:normAutofit fontScale="90000"/>
          </a:bodyPr>
          <a:lstStyle/>
          <a:p>
            <a:r>
              <a:rPr lang="en-GB"/>
              <a:t>Sources</a:t>
            </a:r>
          </a:p>
        </p:txBody>
      </p:sp>
      <p:sp>
        <p:nvSpPr>
          <p:cNvPr id="5" name="Rectangle 4"/>
          <p:cNvSpPr/>
          <p:nvPr/>
        </p:nvSpPr>
        <p:spPr>
          <a:xfrm>
            <a:off x="762000" y="1256995"/>
            <a:ext cx="7670369" cy="3441776"/>
          </a:xfrm>
          <a:prstGeom prst="rect">
            <a:avLst/>
          </a:prstGeom>
        </p:spPr>
        <p:txBody>
          <a:bodyPr wrap="square" anchor="t">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Forster education act – 1870</a:t>
            </a:r>
            <a:r>
              <a:rPr lang="en-GB"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Education in England – a useful timeline resource : http://www.educationengland.org.uk/history/chapter02.html</a:t>
            </a:r>
          </a:p>
          <a:p>
            <a:pPr marL="342900" lvl="0" indent="-342900">
              <a:lnSpc>
                <a:spcPct val="107000"/>
              </a:lnSpc>
              <a:spcAft>
                <a:spcPts val="0"/>
              </a:spcAft>
              <a:buFont typeface="+mj-lt"/>
              <a:buAutoNum type="arabicPeriod"/>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https://www.bl.uk/collection-items/synopsis-of-the-forster-education-act-1870</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http://www.parliament.uk/about/living-heritage/transformingsociety/livinglearning/school/overview/1870educationact/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Poor Schools – a literary observation by Dickens: </a:t>
            </a:r>
            <a:r>
              <a:rPr lang="en-GB" dirty="0">
                <a:latin typeface="Calibri" panose="020F0502020204030204" pitchFamily="34" charset="0"/>
                <a:ea typeface="Calibri" panose="020F0502020204030204" pitchFamily="34" charset="0"/>
                <a:cs typeface="Times New Roman" panose="02020603050405020304" pitchFamily="18" charset="0"/>
                <a:hlinkClick r:id="rId4"/>
              </a:rPr>
              <a:t>https://www.bl.uk/romantics-and-victorians/articles/ragged-schools</a:t>
            </a:r>
            <a:r>
              <a:rPr lang="en-GB" dirty="0">
                <a:latin typeface="Calibri" panose="020F0502020204030204" pitchFamily="34" charset="0"/>
                <a:ea typeface="Calibri" panose="020F0502020204030204" pitchFamily="34" charset="0"/>
                <a:cs typeface="Calibri"/>
              </a:rPr>
              <a:t> [Accessed21/11/2018]</a:t>
            </a:r>
          </a:p>
        </p:txBody>
      </p:sp>
    </p:spTree>
    <p:extLst>
      <p:ext uri="{BB962C8B-B14F-4D97-AF65-F5344CB8AC3E}">
        <p14:creationId xmlns:p14="http://schemas.microsoft.com/office/powerpoint/2010/main" val="32434203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themeOverride>
</file>

<file path=docProps/app.xml><?xml version="1.0" encoding="utf-8"?>
<Properties xmlns="http://schemas.openxmlformats.org/officeDocument/2006/extended-properties" xmlns:vt="http://schemas.openxmlformats.org/officeDocument/2006/docPropsVTypes">
  <Template/>
  <TotalTime>9939</TotalTime>
  <Words>905</Words>
  <Application>Microsoft Macintosh PowerPoint</Application>
  <PresentationFormat>On-screen Show (4:3)</PresentationFormat>
  <Paragraphs>186</Paragraphs>
  <Slides>31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Calibri</vt:lpstr>
      <vt:lpstr>Constantia</vt:lpstr>
      <vt:lpstr>ＭＳ Ｐゴシック</vt:lpstr>
      <vt:lpstr>Times New Roman</vt:lpstr>
      <vt:lpstr>Wingdings 2</vt:lpstr>
      <vt:lpstr>Wingdings 3</vt:lpstr>
      <vt:lpstr>Arial</vt:lpstr>
      <vt:lpstr>Paper</vt:lpstr>
      <vt:lpstr>What is education? </vt:lpstr>
      <vt:lpstr>Session overview</vt:lpstr>
      <vt:lpstr>                                   Learning Outcomes </vt:lpstr>
      <vt:lpstr>   Learning  Outcomes </vt:lpstr>
      <vt:lpstr>  Learning Outcomes </vt:lpstr>
      <vt:lpstr>         Learning  Outcomes </vt:lpstr>
      <vt:lpstr>Assignments</vt:lpstr>
      <vt:lpstr> Assignments</vt:lpstr>
      <vt:lpstr> Key periods in UK education development</vt:lpstr>
      <vt:lpstr>Towards state education 1800 - 70</vt:lpstr>
      <vt:lpstr>PowerPoint Presentation</vt:lpstr>
      <vt:lpstr>Dickens' Ragged School – Literary inspiration</vt:lpstr>
      <vt:lpstr>The First Education Act  - Forster 1870</vt:lpstr>
      <vt:lpstr>Forster (Elementary) Education Act 1870</vt:lpstr>
      <vt:lpstr>Forster Elementary Education Act 1870</vt:lpstr>
      <vt:lpstr> Purpose of the new Elementary school ?</vt:lpstr>
      <vt:lpstr>Task –think- pair- share</vt:lpstr>
      <vt:lpstr> 1944 – The Tripartite System</vt:lpstr>
      <vt:lpstr>PowerPoint Presentation</vt:lpstr>
      <vt:lpstr>The importance of the 1944 Education Act</vt:lpstr>
      <vt:lpstr> Criticism of the tripartite system</vt:lpstr>
      <vt:lpstr>Activity </vt:lpstr>
      <vt:lpstr>The growth of the comprehensive system</vt:lpstr>
      <vt:lpstr> Comprehensive schools</vt:lpstr>
      <vt:lpstr> Comprehensive schools</vt:lpstr>
      <vt:lpstr>Activity </vt:lpstr>
      <vt:lpstr> The ‘great debate’</vt:lpstr>
      <vt:lpstr>1988 Education Reform Act</vt:lpstr>
      <vt:lpstr>Activity </vt:lpstr>
      <vt:lpstr>Reference list</vt:lpstr>
      <vt:lpstr>Sources</vt:lpstr>
    </vt:vector>
  </TitlesOfParts>
  <Company>Hewlett-Packard Company</Company>
  <LinksUpToDate>false</LinksUpToDate>
  <SharedDoc>false</SharedDoc>
  <HyperlinksChanged>false</HyperlinksChanged>
  <AppVersion>15.0029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Ddoe, Heddiw, Yfory.  Education Past, Present, Future.</dc:title>
  <dc:creator>Alison</dc:creator>
  <cp:lastModifiedBy>Lindsey Roberts</cp:lastModifiedBy>
  <cp:revision>178</cp:revision>
  <cp:lastPrinted>2017-10-12T07:27:03Z</cp:lastPrinted>
  <dcterms:created xsi:type="dcterms:W3CDTF">2016-08-09T15:36:01Z</dcterms:created>
  <dcterms:modified xsi:type="dcterms:W3CDTF">2018-11-28T20:02:19Z</dcterms:modified>
</cp:coreProperties>
</file>