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D62F20-8F84-4FB7-9522-A1F4B65EAAC0}"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2C946F2-2408-4B94-82AD-2B57F0988055}">
      <dgm:prSet/>
      <dgm:spPr/>
      <dgm:t>
        <a:bodyPr/>
        <a:lstStyle/>
        <a:p>
          <a:pPr>
            <a:defRPr cap="all"/>
          </a:pPr>
          <a:r>
            <a:rPr lang="en-US" cap="none" dirty="0">
              <a:latin typeface="Times New Roman" panose="02020603050405020304" pitchFamily="18" charset="0"/>
              <a:cs typeface="Times New Roman" panose="02020603050405020304" pitchFamily="18" charset="0"/>
            </a:rPr>
            <a:t>Quality, Safety, Teamwork, And Business Success Are Supported By Effective Communication.</a:t>
          </a:r>
        </a:p>
      </dgm:t>
    </dgm:pt>
    <dgm:pt modelId="{E2FA6719-6BE3-4FC4-A97F-78FF43847E1C}" type="parTrans" cxnId="{CC7C96A1-20CC-41EB-BF40-3583930F0C69}">
      <dgm:prSet/>
      <dgm:spPr/>
      <dgm:t>
        <a:bodyPr/>
        <a:lstStyle/>
        <a:p>
          <a:endParaRPr lang="en-US" dirty="0">
            <a:latin typeface="Times New Roman" panose="02020603050405020304" pitchFamily="18" charset="0"/>
            <a:cs typeface="Times New Roman" panose="02020603050405020304" pitchFamily="18" charset="0"/>
          </a:endParaRPr>
        </a:p>
      </dgm:t>
    </dgm:pt>
    <dgm:pt modelId="{211A5BF7-1D8E-413F-8D19-0CA8B113E496}" type="sibTrans" cxnId="{CC7C96A1-20CC-41EB-BF40-3583930F0C69}">
      <dgm:prSet/>
      <dgm:spPr/>
      <dgm:t>
        <a:bodyPr/>
        <a:lstStyle/>
        <a:p>
          <a:endParaRPr lang="en-US" dirty="0">
            <a:latin typeface="Times New Roman" panose="02020603050405020304" pitchFamily="18" charset="0"/>
            <a:cs typeface="Times New Roman" panose="02020603050405020304" pitchFamily="18" charset="0"/>
          </a:endParaRPr>
        </a:p>
      </dgm:t>
    </dgm:pt>
    <dgm:pt modelId="{62F06040-0836-4E8E-BD12-5CA59CFC5C42}">
      <dgm:prSet/>
      <dgm:spPr/>
      <dgm:t>
        <a:bodyPr/>
        <a:lstStyle/>
        <a:p>
          <a:pPr>
            <a:defRPr cap="all"/>
          </a:pPr>
          <a:r>
            <a:rPr lang="en-US" cap="none" dirty="0">
              <a:latin typeface="Times New Roman" panose="02020603050405020304" pitchFamily="18" charset="0"/>
              <a:cs typeface="Times New Roman" panose="02020603050405020304" pitchFamily="18" charset="0"/>
            </a:rPr>
            <a:t>Food Manufacturing Requires Clarity Of Instructions And Understanding Of Procedures Daily.</a:t>
          </a:r>
        </a:p>
      </dgm:t>
    </dgm:pt>
    <dgm:pt modelId="{7F5A5C1F-A0D2-411A-9963-1CD78E59EA9C}" type="parTrans" cxnId="{ECB91619-B7B4-491C-9E4B-DA3D8EEB335E}">
      <dgm:prSet/>
      <dgm:spPr/>
      <dgm:t>
        <a:bodyPr/>
        <a:lstStyle/>
        <a:p>
          <a:endParaRPr lang="en-US" dirty="0">
            <a:latin typeface="Times New Roman" panose="02020603050405020304" pitchFamily="18" charset="0"/>
            <a:cs typeface="Times New Roman" panose="02020603050405020304" pitchFamily="18" charset="0"/>
          </a:endParaRPr>
        </a:p>
      </dgm:t>
    </dgm:pt>
    <dgm:pt modelId="{FCDCB25E-0A80-42FF-B27A-6F9CD9CA7302}" type="sibTrans" cxnId="{ECB91619-B7B4-491C-9E4B-DA3D8EEB335E}">
      <dgm:prSet/>
      <dgm:spPr/>
      <dgm:t>
        <a:bodyPr/>
        <a:lstStyle/>
        <a:p>
          <a:endParaRPr lang="en-US" dirty="0">
            <a:latin typeface="Times New Roman" panose="02020603050405020304" pitchFamily="18" charset="0"/>
            <a:cs typeface="Times New Roman" panose="02020603050405020304" pitchFamily="18" charset="0"/>
          </a:endParaRPr>
        </a:p>
      </dgm:t>
    </dgm:pt>
    <dgm:pt modelId="{C28E95F5-61B0-4682-9CC3-B39D2BA1E272}">
      <dgm:prSet/>
      <dgm:spPr/>
      <dgm:t>
        <a:bodyPr/>
        <a:lstStyle/>
        <a:p>
          <a:pPr>
            <a:defRPr cap="all"/>
          </a:pPr>
          <a:r>
            <a:rPr lang="en-US" cap="none" dirty="0">
              <a:latin typeface="Times New Roman" panose="02020603050405020304" pitchFamily="18" charset="0"/>
              <a:cs typeface="Times New Roman" panose="02020603050405020304" pitchFamily="18" charset="0"/>
            </a:rPr>
            <a:t>Lack Of Communication With The Standards And Trust With Clients Is Shown By Flight Foods.</a:t>
          </a:r>
        </a:p>
      </dgm:t>
    </dgm:pt>
    <dgm:pt modelId="{12836959-1BC9-41B6-9A39-D9B97DCA7842}" type="parTrans" cxnId="{B3E08BE4-194F-49B9-92F4-FC583DDB68C1}">
      <dgm:prSet/>
      <dgm:spPr/>
      <dgm:t>
        <a:bodyPr/>
        <a:lstStyle/>
        <a:p>
          <a:endParaRPr lang="en-US" dirty="0">
            <a:latin typeface="Times New Roman" panose="02020603050405020304" pitchFamily="18" charset="0"/>
            <a:cs typeface="Times New Roman" panose="02020603050405020304" pitchFamily="18" charset="0"/>
          </a:endParaRPr>
        </a:p>
      </dgm:t>
    </dgm:pt>
    <dgm:pt modelId="{50E5A97B-C168-499C-8F7C-92367F06284F}" type="sibTrans" cxnId="{B3E08BE4-194F-49B9-92F4-FC583DDB68C1}">
      <dgm:prSet/>
      <dgm:spPr/>
      <dgm:t>
        <a:bodyPr/>
        <a:lstStyle/>
        <a:p>
          <a:endParaRPr lang="en-US" dirty="0">
            <a:latin typeface="Times New Roman" panose="02020603050405020304" pitchFamily="18" charset="0"/>
            <a:cs typeface="Times New Roman" panose="02020603050405020304" pitchFamily="18" charset="0"/>
          </a:endParaRPr>
        </a:p>
      </dgm:t>
    </dgm:pt>
    <dgm:pt modelId="{39EFCE07-302C-40C3-BCC6-13F8E00490DA}" type="pres">
      <dgm:prSet presAssocID="{8CD62F20-8F84-4FB7-9522-A1F4B65EAAC0}" presName="root" presStyleCnt="0">
        <dgm:presLayoutVars>
          <dgm:dir/>
          <dgm:resizeHandles val="exact"/>
        </dgm:presLayoutVars>
      </dgm:prSet>
      <dgm:spPr/>
    </dgm:pt>
    <dgm:pt modelId="{371D8E5A-AACE-40C4-AC93-A86E011BBE12}" type="pres">
      <dgm:prSet presAssocID="{02C946F2-2408-4B94-82AD-2B57F0988055}" presName="compNode" presStyleCnt="0"/>
      <dgm:spPr/>
    </dgm:pt>
    <dgm:pt modelId="{AFBB3F85-5BD4-4B72-9699-12FB30FD0B7A}" type="pres">
      <dgm:prSet presAssocID="{02C946F2-2408-4B94-82AD-2B57F0988055}" presName="iconBgRect" presStyleLbl="bgShp" presStyleIdx="0" presStyleCnt="3"/>
      <dgm:spPr>
        <a:prstGeom prst="round2DiagRect">
          <a:avLst>
            <a:gd name="adj1" fmla="val 29727"/>
            <a:gd name="adj2" fmla="val 0"/>
          </a:avLst>
        </a:prstGeom>
      </dgm:spPr>
    </dgm:pt>
    <dgm:pt modelId="{1B15D87D-F0DC-4997-874C-A2A950D34DF8}" type="pres">
      <dgm:prSet presAssocID="{02C946F2-2408-4B94-82AD-2B57F098805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mwork"/>
        </a:ext>
      </dgm:extLst>
    </dgm:pt>
    <dgm:pt modelId="{2DC00C26-F8B2-41A1-B11E-ADA576C138AA}" type="pres">
      <dgm:prSet presAssocID="{02C946F2-2408-4B94-82AD-2B57F0988055}" presName="spaceRect" presStyleCnt="0"/>
      <dgm:spPr/>
    </dgm:pt>
    <dgm:pt modelId="{4DA2DAAA-437E-4659-98F0-A1AF411FE212}" type="pres">
      <dgm:prSet presAssocID="{02C946F2-2408-4B94-82AD-2B57F0988055}" presName="textRect" presStyleLbl="revTx" presStyleIdx="0" presStyleCnt="3">
        <dgm:presLayoutVars>
          <dgm:chMax val="1"/>
          <dgm:chPref val="1"/>
        </dgm:presLayoutVars>
      </dgm:prSet>
      <dgm:spPr/>
    </dgm:pt>
    <dgm:pt modelId="{C2B58341-23B1-46FD-BA8C-FA889B057241}" type="pres">
      <dgm:prSet presAssocID="{211A5BF7-1D8E-413F-8D19-0CA8B113E496}" presName="sibTrans" presStyleCnt="0"/>
      <dgm:spPr/>
    </dgm:pt>
    <dgm:pt modelId="{D3AB8E55-6A34-4C1F-93C4-2595F0D6163E}" type="pres">
      <dgm:prSet presAssocID="{62F06040-0836-4E8E-BD12-5CA59CFC5C42}" presName="compNode" presStyleCnt="0"/>
      <dgm:spPr/>
    </dgm:pt>
    <dgm:pt modelId="{43311BFF-C163-4C17-8137-5B81E89C00D6}" type="pres">
      <dgm:prSet presAssocID="{62F06040-0836-4E8E-BD12-5CA59CFC5C42}" presName="iconBgRect" presStyleLbl="bgShp" presStyleIdx="1" presStyleCnt="3"/>
      <dgm:spPr>
        <a:prstGeom prst="round2DiagRect">
          <a:avLst>
            <a:gd name="adj1" fmla="val 29727"/>
            <a:gd name="adj2" fmla="val 0"/>
          </a:avLst>
        </a:prstGeom>
      </dgm:spPr>
    </dgm:pt>
    <dgm:pt modelId="{88B31093-D739-4FF8-A9F8-937A797CB174}" type="pres">
      <dgm:prSet presAssocID="{62F06040-0836-4E8E-BD12-5CA59CFC5C4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gerprint"/>
        </a:ext>
      </dgm:extLst>
    </dgm:pt>
    <dgm:pt modelId="{3747B14C-0158-4FD4-8D59-8095BB65D072}" type="pres">
      <dgm:prSet presAssocID="{62F06040-0836-4E8E-BD12-5CA59CFC5C42}" presName="spaceRect" presStyleCnt="0"/>
      <dgm:spPr/>
    </dgm:pt>
    <dgm:pt modelId="{34242459-BB70-4B1C-A64B-003B8B782FAB}" type="pres">
      <dgm:prSet presAssocID="{62F06040-0836-4E8E-BD12-5CA59CFC5C42}" presName="textRect" presStyleLbl="revTx" presStyleIdx="1" presStyleCnt="3">
        <dgm:presLayoutVars>
          <dgm:chMax val="1"/>
          <dgm:chPref val="1"/>
        </dgm:presLayoutVars>
      </dgm:prSet>
      <dgm:spPr/>
    </dgm:pt>
    <dgm:pt modelId="{2938BE21-C722-4374-8965-C470C34DC9A1}" type="pres">
      <dgm:prSet presAssocID="{FCDCB25E-0A80-42FF-B27A-6F9CD9CA7302}" presName="sibTrans" presStyleCnt="0"/>
      <dgm:spPr/>
    </dgm:pt>
    <dgm:pt modelId="{503DCEF0-826F-4606-BF15-72B92B0B9FF8}" type="pres">
      <dgm:prSet presAssocID="{C28E95F5-61B0-4682-9CC3-B39D2BA1E272}" presName="compNode" presStyleCnt="0"/>
      <dgm:spPr/>
    </dgm:pt>
    <dgm:pt modelId="{AB9DCDC7-03F8-4433-8A33-8D9B3558DEB3}" type="pres">
      <dgm:prSet presAssocID="{C28E95F5-61B0-4682-9CC3-B39D2BA1E272}" presName="iconBgRect" presStyleLbl="bgShp" presStyleIdx="2" presStyleCnt="3"/>
      <dgm:spPr>
        <a:prstGeom prst="round2DiagRect">
          <a:avLst>
            <a:gd name="adj1" fmla="val 29727"/>
            <a:gd name="adj2" fmla="val 0"/>
          </a:avLst>
        </a:prstGeom>
      </dgm:spPr>
    </dgm:pt>
    <dgm:pt modelId="{73DAD961-FE38-40FC-839F-5E076C128943}" type="pres">
      <dgm:prSet presAssocID="{C28E95F5-61B0-4682-9CC3-B39D2BA1E27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mmunications"/>
        </a:ext>
      </dgm:extLst>
    </dgm:pt>
    <dgm:pt modelId="{93AD497F-54F7-4092-A7AB-5EDB228D3CA3}" type="pres">
      <dgm:prSet presAssocID="{C28E95F5-61B0-4682-9CC3-B39D2BA1E272}" presName="spaceRect" presStyleCnt="0"/>
      <dgm:spPr/>
    </dgm:pt>
    <dgm:pt modelId="{BE01E820-FAC6-4729-8473-FEB7C7636000}" type="pres">
      <dgm:prSet presAssocID="{C28E95F5-61B0-4682-9CC3-B39D2BA1E272}" presName="textRect" presStyleLbl="revTx" presStyleIdx="2" presStyleCnt="3">
        <dgm:presLayoutVars>
          <dgm:chMax val="1"/>
          <dgm:chPref val="1"/>
        </dgm:presLayoutVars>
      </dgm:prSet>
      <dgm:spPr/>
    </dgm:pt>
  </dgm:ptLst>
  <dgm:cxnLst>
    <dgm:cxn modelId="{00042F18-22E1-4AB9-A92C-494C0E50E372}" type="presOf" srcId="{62F06040-0836-4E8E-BD12-5CA59CFC5C42}" destId="{34242459-BB70-4B1C-A64B-003B8B782FAB}" srcOrd="0" destOrd="0" presId="urn:microsoft.com/office/officeart/2018/5/layout/IconLeafLabelList"/>
    <dgm:cxn modelId="{ECB91619-B7B4-491C-9E4B-DA3D8EEB335E}" srcId="{8CD62F20-8F84-4FB7-9522-A1F4B65EAAC0}" destId="{62F06040-0836-4E8E-BD12-5CA59CFC5C42}" srcOrd="1" destOrd="0" parTransId="{7F5A5C1F-A0D2-411A-9963-1CD78E59EA9C}" sibTransId="{FCDCB25E-0A80-42FF-B27A-6F9CD9CA7302}"/>
    <dgm:cxn modelId="{C0F7B156-162A-4EB0-BFC7-714AEA7F2462}" type="presOf" srcId="{C28E95F5-61B0-4682-9CC3-B39D2BA1E272}" destId="{BE01E820-FAC6-4729-8473-FEB7C7636000}" srcOrd="0" destOrd="0" presId="urn:microsoft.com/office/officeart/2018/5/layout/IconLeafLabelList"/>
    <dgm:cxn modelId="{CC7C96A1-20CC-41EB-BF40-3583930F0C69}" srcId="{8CD62F20-8F84-4FB7-9522-A1F4B65EAAC0}" destId="{02C946F2-2408-4B94-82AD-2B57F0988055}" srcOrd="0" destOrd="0" parTransId="{E2FA6719-6BE3-4FC4-A97F-78FF43847E1C}" sibTransId="{211A5BF7-1D8E-413F-8D19-0CA8B113E496}"/>
    <dgm:cxn modelId="{B5103EC2-BECB-4463-9156-F5AF51CB88B8}" type="presOf" srcId="{02C946F2-2408-4B94-82AD-2B57F0988055}" destId="{4DA2DAAA-437E-4659-98F0-A1AF411FE212}" srcOrd="0" destOrd="0" presId="urn:microsoft.com/office/officeart/2018/5/layout/IconLeafLabelList"/>
    <dgm:cxn modelId="{B3E08BE4-194F-49B9-92F4-FC583DDB68C1}" srcId="{8CD62F20-8F84-4FB7-9522-A1F4B65EAAC0}" destId="{C28E95F5-61B0-4682-9CC3-B39D2BA1E272}" srcOrd="2" destOrd="0" parTransId="{12836959-1BC9-41B6-9A39-D9B97DCA7842}" sibTransId="{50E5A97B-C168-499C-8F7C-92367F06284F}"/>
    <dgm:cxn modelId="{97F49FEB-8509-4713-8990-D8C975C9D062}" type="presOf" srcId="{8CD62F20-8F84-4FB7-9522-A1F4B65EAAC0}" destId="{39EFCE07-302C-40C3-BCC6-13F8E00490DA}" srcOrd="0" destOrd="0" presId="urn:microsoft.com/office/officeart/2018/5/layout/IconLeafLabelList"/>
    <dgm:cxn modelId="{F0ACA6EA-AE16-4F70-80A4-79CC4D574880}" type="presParOf" srcId="{39EFCE07-302C-40C3-BCC6-13F8E00490DA}" destId="{371D8E5A-AACE-40C4-AC93-A86E011BBE12}" srcOrd="0" destOrd="0" presId="urn:microsoft.com/office/officeart/2018/5/layout/IconLeafLabelList"/>
    <dgm:cxn modelId="{1CBEC93B-D1A4-494E-818C-728C9C562CF1}" type="presParOf" srcId="{371D8E5A-AACE-40C4-AC93-A86E011BBE12}" destId="{AFBB3F85-5BD4-4B72-9699-12FB30FD0B7A}" srcOrd="0" destOrd="0" presId="urn:microsoft.com/office/officeart/2018/5/layout/IconLeafLabelList"/>
    <dgm:cxn modelId="{E64FFD7F-9098-4955-B617-41746BF3B788}" type="presParOf" srcId="{371D8E5A-AACE-40C4-AC93-A86E011BBE12}" destId="{1B15D87D-F0DC-4997-874C-A2A950D34DF8}" srcOrd="1" destOrd="0" presId="urn:microsoft.com/office/officeart/2018/5/layout/IconLeafLabelList"/>
    <dgm:cxn modelId="{6F4F0A95-97E0-41B0-952F-3F1D1D526D54}" type="presParOf" srcId="{371D8E5A-AACE-40C4-AC93-A86E011BBE12}" destId="{2DC00C26-F8B2-41A1-B11E-ADA576C138AA}" srcOrd="2" destOrd="0" presId="urn:microsoft.com/office/officeart/2018/5/layout/IconLeafLabelList"/>
    <dgm:cxn modelId="{CE12E276-13BE-4E47-87BF-282056F7FA6E}" type="presParOf" srcId="{371D8E5A-AACE-40C4-AC93-A86E011BBE12}" destId="{4DA2DAAA-437E-4659-98F0-A1AF411FE212}" srcOrd="3" destOrd="0" presId="urn:microsoft.com/office/officeart/2018/5/layout/IconLeafLabelList"/>
    <dgm:cxn modelId="{27497139-CED2-4AD4-86AE-23CEBD635585}" type="presParOf" srcId="{39EFCE07-302C-40C3-BCC6-13F8E00490DA}" destId="{C2B58341-23B1-46FD-BA8C-FA889B057241}" srcOrd="1" destOrd="0" presId="urn:microsoft.com/office/officeart/2018/5/layout/IconLeafLabelList"/>
    <dgm:cxn modelId="{59D90478-04B1-4670-8CC6-C14261F8468A}" type="presParOf" srcId="{39EFCE07-302C-40C3-BCC6-13F8E00490DA}" destId="{D3AB8E55-6A34-4C1F-93C4-2595F0D6163E}" srcOrd="2" destOrd="0" presId="urn:microsoft.com/office/officeart/2018/5/layout/IconLeafLabelList"/>
    <dgm:cxn modelId="{485C1075-B37B-41F3-AD37-A42EFC8FC403}" type="presParOf" srcId="{D3AB8E55-6A34-4C1F-93C4-2595F0D6163E}" destId="{43311BFF-C163-4C17-8137-5B81E89C00D6}" srcOrd="0" destOrd="0" presId="urn:microsoft.com/office/officeart/2018/5/layout/IconLeafLabelList"/>
    <dgm:cxn modelId="{D1CE920D-1A93-4416-BFC1-CD4B222214A2}" type="presParOf" srcId="{D3AB8E55-6A34-4C1F-93C4-2595F0D6163E}" destId="{88B31093-D739-4FF8-A9F8-937A797CB174}" srcOrd="1" destOrd="0" presId="urn:microsoft.com/office/officeart/2018/5/layout/IconLeafLabelList"/>
    <dgm:cxn modelId="{2B569F87-08AD-4562-B5E2-F9A1C0A7F0D2}" type="presParOf" srcId="{D3AB8E55-6A34-4C1F-93C4-2595F0D6163E}" destId="{3747B14C-0158-4FD4-8D59-8095BB65D072}" srcOrd="2" destOrd="0" presId="urn:microsoft.com/office/officeart/2018/5/layout/IconLeafLabelList"/>
    <dgm:cxn modelId="{AF5611AA-403A-422A-9DDE-2912865B85F0}" type="presParOf" srcId="{D3AB8E55-6A34-4C1F-93C4-2595F0D6163E}" destId="{34242459-BB70-4B1C-A64B-003B8B782FAB}" srcOrd="3" destOrd="0" presId="urn:microsoft.com/office/officeart/2018/5/layout/IconLeafLabelList"/>
    <dgm:cxn modelId="{E360F4F2-DC91-4A6A-9CA9-031CFF4E596A}" type="presParOf" srcId="{39EFCE07-302C-40C3-BCC6-13F8E00490DA}" destId="{2938BE21-C722-4374-8965-C470C34DC9A1}" srcOrd="3" destOrd="0" presId="urn:microsoft.com/office/officeart/2018/5/layout/IconLeafLabelList"/>
    <dgm:cxn modelId="{134E38A1-5B83-4864-A4CF-A6179F925873}" type="presParOf" srcId="{39EFCE07-302C-40C3-BCC6-13F8E00490DA}" destId="{503DCEF0-826F-4606-BF15-72B92B0B9FF8}" srcOrd="4" destOrd="0" presId="urn:microsoft.com/office/officeart/2018/5/layout/IconLeafLabelList"/>
    <dgm:cxn modelId="{0D97E425-0E33-4A5E-8F78-BAAA2D110E31}" type="presParOf" srcId="{503DCEF0-826F-4606-BF15-72B92B0B9FF8}" destId="{AB9DCDC7-03F8-4433-8A33-8D9B3558DEB3}" srcOrd="0" destOrd="0" presId="urn:microsoft.com/office/officeart/2018/5/layout/IconLeafLabelList"/>
    <dgm:cxn modelId="{185FE226-336F-43DC-960B-BF97B92984DC}" type="presParOf" srcId="{503DCEF0-826F-4606-BF15-72B92B0B9FF8}" destId="{73DAD961-FE38-40FC-839F-5E076C128943}" srcOrd="1" destOrd="0" presId="urn:microsoft.com/office/officeart/2018/5/layout/IconLeafLabelList"/>
    <dgm:cxn modelId="{07E2D278-942B-4893-9B92-5A4BA7F38A56}" type="presParOf" srcId="{503DCEF0-826F-4606-BF15-72B92B0B9FF8}" destId="{93AD497F-54F7-4092-A7AB-5EDB228D3CA3}" srcOrd="2" destOrd="0" presId="urn:microsoft.com/office/officeart/2018/5/layout/IconLeafLabelList"/>
    <dgm:cxn modelId="{75696D45-AF4D-454A-BEA7-4DE55F4D8F54}" type="presParOf" srcId="{503DCEF0-826F-4606-BF15-72B92B0B9FF8}" destId="{BE01E820-FAC6-4729-8473-FEB7C763600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7A42EC-D12E-45BA-8141-C7574D9DCC6F}"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CE979364-CA8C-4CF5-B820-8112355FF1E5}">
      <dgm:prSet custT="1"/>
      <dgm:spPr/>
      <dgm:t>
        <a:bodyPr/>
        <a:lstStyle/>
        <a:p>
          <a:pPr>
            <a:defRPr cap="all"/>
          </a:pPr>
          <a:r>
            <a:rPr lang="en-US" sz="1800" cap="none" dirty="0">
              <a:latin typeface="Times New Roman" panose="02020603050405020304" pitchFamily="18" charset="0"/>
              <a:cs typeface="Times New Roman" panose="02020603050405020304" pitchFamily="18" charset="0"/>
            </a:rPr>
            <a:t>Provision Of On-the-job Training On English, Which Will Help In Daily Communication And Comprehension Of Operations (Zegers And Auron, 2022). </a:t>
          </a:r>
        </a:p>
      </dgm:t>
    </dgm:pt>
    <dgm:pt modelId="{10B44C2F-DB39-453F-9F2F-CA8E7BEAAB1C}" type="parTrans" cxnId="{D0383568-8270-43FE-86ED-576D819863BF}">
      <dgm:prSet/>
      <dgm:spPr/>
      <dgm:t>
        <a:bodyPr/>
        <a:lstStyle/>
        <a:p>
          <a:endParaRPr lang="en-US"/>
        </a:p>
      </dgm:t>
    </dgm:pt>
    <dgm:pt modelId="{A903BD5A-F86A-48F3-8928-26F5CE4838FA}" type="sibTrans" cxnId="{D0383568-8270-43FE-86ED-576D819863BF}">
      <dgm:prSet custT="1"/>
      <dgm:spPr/>
      <dgm:t>
        <a:bodyPr/>
        <a:lstStyle/>
        <a:p>
          <a:endParaRPr lang="en-US" sz="1800" dirty="0">
            <a:latin typeface="Times New Roman" panose="02020603050405020304" pitchFamily="18" charset="0"/>
            <a:cs typeface="Times New Roman" panose="02020603050405020304" pitchFamily="18" charset="0"/>
          </a:endParaRPr>
        </a:p>
      </dgm:t>
    </dgm:pt>
    <dgm:pt modelId="{91A4353B-9645-42F6-9D90-635562987CE7}">
      <dgm:prSet custT="1"/>
      <dgm:spPr/>
      <dgm:t>
        <a:bodyPr/>
        <a:lstStyle/>
        <a:p>
          <a:pPr>
            <a:defRPr cap="all"/>
          </a:pPr>
          <a:r>
            <a:rPr lang="en-US" sz="1800" cap="none" dirty="0">
              <a:latin typeface="Times New Roman" panose="02020603050405020304" pitchFamily="18" charset="0"/>
              <a:cs typeface="Times New Roman" panose="02020603050405020304" pitchFamily="18" charset="0"/>
            </a:rPr>
            <a:t>Submit Signs Of Language Describing Manufacturing Safety Competencies And Hygienic Procedures. </a:t>
          </a:r>
        </a:p>
      </dgm:t>
    </dgm:pt>
    <dgm:pt modelId="{8CE754C8-6BA1-4DCB-839B-21049A4BC820}" type="parTrans" cxnId="{65C27CC7-62BC-4192-8733-51AAB4FE8105}">
      <dgm:prSet/>
      <dgm:spPr/>
      <dgm:t>
        <a:bodyPr/>
        <a:lstStyle/>
        <a:p>
          <a:endParaRPr lang="en-US"/>
        </a:p>
      </dgm:t>
    </dgm:pt>
    <dgm:pt modelId="{1F5EA366-0D35-4ED3-80EB-04A47EC41E1F}" type="sibTrans" cxnId="{65C27CC7-62BC-4192-8733-51AAB4FE8105}">
      <dgm:prSet custT="1"/>
      <dgm:spPr/>
      <dgm:t>
        <a:bodyPr/>
        <a:lstStyle/>
        <a:p>
          <a:endParaRPr lang="en-US" sz="1800" dirty="0">
            <a:latin typeface="Times New Roman" panose="02020603050405020304" pitchFamily="18" charset="0"/>
            <a:cs typeface="Times New Roman" panose="02020603050405020304" pitchFamily="18" charset="0"/>
          </a:endParaRPr>
        </a:p>
      </dgm:t>
    </dgm:pt>
    <dgm:pt modelId="{31DAEEE7-F764-4C19-8B9F-809F09972ABE}">
      <dgm:prSet custT="1"/>
      <dgm:spPr/>
      <dgm:t>
        <a:bodyPr/>
        <a:lstStyle/>
        <a:p>
          <a:pPr>
            <a:defRPr cap="all"/>
          </a:pPr>
          <a:r>
            <a:rPr lang="en-US" sz="1800" cap="none" dirty="0">
              <a:latin typeface="Times New Roman" panose="02020603050405020304" pitchFamily="18" charset="0"/>
              <a:cs typeface="Times New Roman" panose="02020603050405020304" pitchFamily="18" charset="0"/>
            </a:rPr>
            <a:t>It Should Promote Bilingual Employees Who Help Their Colleagues When There Are Day-to-day Manufacturing Activities. </a:t>
          </a:r>
        </a:p>
      </dgm:t>
    </dgm:pt>
    <dgm:pt modelId="{BD340D20-D1FF-47CA-96D4-DC804D7E35CD}" type="parTrans" cxnId="{69C0EBCE-9E30-4C30-B1E1-D30AA571C4F3}">
      <dgm:prSet/>
      <dgm:spPr/>
      <dgm:t>
        <a:bodyPr/>
        <a:lstStyle/>
        <a:p>
          <a:endParaRPr lang="en-US"/>
        </a:p>
      </dgm:t>
    </dgm:pt>
    <dgm:pt modelId="{5C3DBFEF-0FE7-45EB-8639-3312938B3A39}" type="sibTrans" cxnId="{69C0EBCE-9E30-4C30-B1E1-D30AA571C4F3}">
      <dgm:prSet/>
      <dgm:spPr/>
      <dgm:t>
        <a:bodyPr/>
        <a:lstStyle/>
        <a:p>
          <a:endParaRPr lang="en-US"/>
        </a:p>
      </dgm:t>
    </dgm:pt>
    <dgm:pt modelId="{D0B7CBBF-1A9E-4850-8E60-994F95D56E47}" type="pres">
      <dgm:prSet presAssocID="{717A42EC-D12E-45BA-8141-C7574D9DCC6F}" presName="outerComposite" presStyleCnt="0">
        <dgm:presLayoutVars>
          <dgm:chMax val="5"/>
          <dgm:dir/>
          <dgm:resizeHandles val="exact"/>
        </dgm:presLayoutVars>
      </dgm:prSet>
      <dgm:spPr/>
    </dgm:pt>
    <dgm:pt modelId="{07BD5746-D46E-4531-BF53-8EC819138DA9}" type="pres">
      <dgm:prSet presAssocID="{717A42EC-D12E-45BA-8141-C7574D9DCC6F}" presName="dummyMaxCanvas" presStyleCnt="0">
        <dgm:presLayoutVars/>
      </dgm:prSet>
      <dgm:spPr/>
    </dgm:pt>
    <dgm:pt modelId="{A6721305-68DF-4105-A418-B5A80B0F6EC2}" type="pres">
      <dgm:prSet presAssocID="{717A42EC-D12E-45BA-8141-C7574D9DCC6F}" presName="ThreeNodes_1" presStyleLbl="node1" presStyleIdx="0" presStyleCnt="3">
        <dgm:presLayoutVars>
          <dgm:bulletEnabled val="1"/>
        </dgm:presLayoutVars>
      </dgm:prSet>
      <dgm:spPr/>
    </dgm:pt>
    <dgm:pt modelId="{EB23B2B8-F497-4078-9A56-41B083D1D5F8}" type="pres">
      <dgm:prSet presAssocID="{717A42EC-D12E-45BA-8141-C7574D9DCC6F}" presName="ThreeNodes_2" presStyleLbl="node1" presStyleIdx="1" presStyleCnt="3">
        <dgm:presLayoutVars>
          <dgm:bulletEnabled val="1"/>
        </dgm:presLayoutVars>
      </dgm:prSet>
      <dgm:spPr/>
    </dgm:pt>
    <dgm:pt modelId="{661F5164-0044-43C5-B7F3-225815ABCEF6}" type="pres">
      <dgm:prSet presAssocID="{717A42EC-D12E-45BA-8141-C7574D9DCC6F}" presName="ThreeNodes_3" presStyleLbl="node1" presStyleIdx="2" presStyleCnt="3">
        <dgm:presLayoutVars>
          <dgm:bulletEnabled val="1"/>
        </dgm:presLayoutVars>
      </dgm:prSet>
      <dgm:spPr/>
    </dgm:pt>
    <dgm:pt modelId="{8A46E045-866D-4A84-93D0-57111956D00A}" type="pres">
      <dgm:prSet presAssocID="{717A42EC-D12E-45BA-8141-C7574D9DCC6F}" presName="ThreeConn_1-2" presStyleLbl="fgAccFollowNode1" presStyleIdx="0" presStyleCnt="2">
        <dgm:presLayoutVars>
          <dgm:bulletEnabled val="1"/>
        </dgm:presLayoutVars>
      </dgm:prSet>
      <dgm:spPr/>
    </dgm:pt>
    <dgm:pt modelId="{BC885E1E-DB9C-4191-B841-708A957EB5B3}" type="pres">
      <dgm:prSet presAssocID="{717A42EC-D12E-45BA-8141-C7574D9DCC6F}" presName="ThreeConn_2-3" presStyleLbl="fgAccFollowNode1" presStyleIdx="1" presStyleCnt="2">
        <dgm:presLayoutVars>
          <dgm:bulletEnabled val="1"/>
        </dgm:presLayoutVars>
      </dgm:prSet>
      <dgm:spPr/>
    </dgm:pt>
    <dgm:pt modelId="{BB48B0D8-3AAB-4106-894A-4FD4EACBFA2E}" type="pres">
      <dgm:prSet presAssocID="{717A42EC-D12E-45BA-8141-C7574D9DCC6F}" presName="ThreeNodes_1_text" presStyleLbl="node1" presStyleIdx="2" presStyleCnt="3">
        <dgm:presLayoutVars>
          <dgm:bulletEnabled val="1"/>
        </dgm:presLayoutVars>
      </dgm:prSet>
      <dgm:spPr/>
    </dgm:pt>
    <dgm:pt modelId="{F3D0CF36-EC37-4599-A762-53CF4B69F733}" type="pres">
      <dgm:prSet presAssocID="{717A42EC-D12E-45BA-8141-C7574D9DCC6F}" presName="ThreeNodes_2_text" presStyleLbl="node1" presStyleIdx="2" presStyleCnt="3">
        <dgm:presLayoutVars>
          <dgm:bulletEnabled val="1"/>
        </dgm:presLayoutVars>
      </dgm:prSet>
      <dgm:spPr/>
    </dgm:pt>
    <dgm:pt modelId="{8158133C-2661-45EE-B989-337F1CCD0ECB}" type="pres">
      <dgm:prSet presAssocID="{717A42EC-D12E-45BA-8141-C7574D9DCC6F}" presName="ThreeNodes_3_text" presStyleLbl="node1" presStyleIdx="2" presStyleCnt="3">
        <dgm:presLayoutVars>
          <dgm:bulletEnabled val="1"/>
        </dgm:presLayoutVars>
      </dgm:prSet>
      <dgm:spPr/>
    </dgm:pt>
  </dgm:ptLst>
  <dgm:cxnLst>
    <dgm:cxn modelId="{C689D301-8D44-4D09-B897-8297F7214570}" type="presOf" srcId="{717A42EC-D12E-45BA-8141-C7574D9DCC6F}" destId="{D0B7CBBF-1A9E-4850-8E60-994F95D56E47}" srcOrd="0" destOrd="0" presId="urn:microsoft.com/office/officeart/2005/8/layout/vProcess5"/>
    <dgm:cxn modelId="{61884F20-71A6-4056-B3A3-3878E2E0EF2C}" type="presOf" srcId="{A903BD5A-F86A-48F3-8928-26F5CE4838FA}" destId="{8A46E045-866D-4A84-93D0-57111956D00A}" srcOrd="0" destOrd="0" presId="urn:microsoft.com/office/officeart/2005/8/layout/vProcess5"/>
    <dgm:cxn modelId="{056B463B-7F5E-464F-ACBB-F49B7B46EF91}" type="presOf" srcId="{1F5EA366-0D35-4ED3-80EB-04A47EC41E1F}" destId="{BC885E1E-DB9C-4191-B841-708A957EB5B3}" srcOrd="0" destOrd="0" presId="urn:microsoft.com/office/officeart/2005/8/layout/vProcess5"/>
    <dgm:cxn modelId="{D0383568-8270-43FE-86ED-576D819863BF}" srcId="{717A42EC-D12E-45BA-8141-C7574D9DCC6F}" destId="{CE979364-CA8C-4CF5-B820-8112355FF1E5}" srcOrd="0" destOrd="0" parTransId="{10B44C2F-DB39-453F-9F2F-CA8E7BEAAB1C}" sibTransId="{A903BD5A-F86A-48F3-8928-26F5CE4838FA}"/>
    <dgm:cxn modelId="{199E6C48-B94B-4B96-90BB-34436270976B}" type="presOf" srcId="{CE979364-CA8C-4CF5-B820-8112355FF1E5}" destId="{A6721305-68DF-4105-A418-B5A80B0F6EC2}" srcOrd="0" destOrd="0" presId="urn:microsoft.com/office/officeart/2005/8/layout/vProcess5"/>
    <dgm:cxn modelId="{0BB65169-A860-4EC5-BDC9-E2DD752AA6BF}" type="presOf" srcId="{91A4353B-9645-42F6-9D90-635562987CE7}" destId="{EB23B2B8-F497-4078-9A56-41B083D1D5F8}" srcOrd="0" destOrd="0" presId="urn:microsoft.com/office/officeart/2005/8/layout/vProcess5"/>
    <dgm:cxn modelId="{65C27CC7-62BC-4192-8733-51AAB4FE8105}" srcId="{717A42EC-D12E-45BA-8141-C7574D9DCC6F}" destId="{91A4353B-9645-42F6-9D90-635562987CE7}" srcOrd="1" destOrd="0" parTransId="{8CE754C8-6BA1-4DCB-839B-21049A4BC820}" sibTransId="{1F5EA366-0D35-4ED3-80EB-04A47EC41E1F}"/>
    <dgm:cxn modelId="{69C0EBCE-9E30-4C30-B1E1-D30AA571C4F3}" srcId="{717A42EC-D12E-45BA-8141-C7574D9DCC6F}" destId="{31DAEEE7-F764-4C19-8B9F-809F09972ABE}" srcOrd="2" destOrd="0" parTransId="{BD340D20-D1FF-47CA-96D4-DC804D7E35CD}" sibTransId="{5C3DBFEF-0FE7-45EB-8639-3312938B3A39}"/>
    <dgm:cxn modelId="{057B9BD7-3D7D-4091-B86D-C64CD26E26FA}" type="presOf" srcId="{91A4353B-9645-42F6-9D90-635562987CE7}" destId="{F3D0CF36-EC37-4599-A762-53CF4B69F733}" srcOrd="1" destOrd="0" presId="urn:microsoft.com/office/officeart/2005/8/layout/vProcess5"/>
    <dgm:cxn modelId="{BFD449DE-5B88-4A1F-BA41-A449667FCE81}" type="presOf" srcId="{31DAEEE7-F764-4C19-8B9F-809F09972ABE}" destId="{661F5164-0044-43C5-B7F3-225815ABCEF6}" srcOrd="0" destOrd="0" presId="urn:microsoft.com/office/officeart/2005/8/layout/vProcess5"/>
    <dgm:cxn modelId="{85066FEF-62BF-4FB6-85F2-AC6C4D12C762}" type="presOf" srcId="{CE979364-CA8C-4CF5-B820-8112355FF1E5}" destId="{BB48B0D8-3AAB-4106-894A-4FD4EACBFA2E}" srcOrd="1" destOrd="0" presId="urn:microsoft.com/office/officeart/2005/8/layout/vProcess5"/>
    <dgm:cxn modelId="{8E8636FB-4966-4E16-BEFB-96E531F64AE8}" type="presOf" srcId="{31DAEEE7-F764-4C19-8B9F-809F09972ABE}" destId="{8158133C-2661-45EE-B989-337F1CCD0ECB}" srcOrd="1" destOrd="0" presId="urn:microsoft.com/office/officeart/2005/8/layout/vProcess5"/>
    <dgm:cxn modelId="{BA6416A1-A318-4D9F-A035-39EDA41F7360}" type="presParOf" srcId="{D0B7CBBF-1A9E-4850-8E60-994F95D56E47}" destId="{07BD5746-D46E-4531-BF53-8EC819138DA9}" srcOrd="0" destOrd="0" presId="urn:microsoft.com/office/officeart/2005/8/layout/vProcess5"/>
    <dgm:cxn modelId="{F22EDE74-99AF-47FB-9246-C4C0242D9573}" type="presParOf" srcId="{D0B7CBBF-1A9E-4850-8E60-994F95D56E47}" destId="{A6721305-68DF-4105-A418-B5A80B0F6EC2}" srcOrd="1" destOrd="0" presId="urn:microsoft.com/office/officeart/2005/8/layout/vProcess5"/>
    <dgm:cxn modelId="{69B1CE14-A1FF-4EC6-AD0F-F2C877CCC2FB}" type="presParOf" srcId="{D0B7CBBF-1A9E-4850-8E60-994F95D56E47}" destId="{EB23B2B8-F497-4078-9A56-41B083D1D5F8}" srcOrd="2" destOrd="0" presId="urn:microsoft.com/office/officeart/2005/8/layout/vProcess5"/>
    <dgm:cxn modelId="{6AAB7543-0E75-432F-831B-FA97AC6E01D0}" type="presParOf" srcId="{D0B7CBBF-1A9E-4850-8E60-994F95D56E47}" destId="{661F5164-0044-43C5-B7F3-225815ABCEF6}" srcOrd="3" destOrd="0" presId="urn:microsoft.com/office/officeart/2005/8/layout/vProcess5"/>
    <dgm:cxn modelId="{40E3EBC0-9F2F-436A-9CEC-956BA0FDACE0}" type="presParOf" srcId="{D0B7CBBF-1A9E-4850-8E60-994F95D56E47}" destId="{8A46E045-866D-4A84-93D0-57111956D00A}" srcOrd="4" destOrd="0" presId="urn:microsoft.com/office/officeart/2005/8/layout/vProcess5"/>
    <dgm:cxn modelId="{0C054D5C-F041-40F9-BA48-54590B1A23B6}" type="presParOf" srcId="{D0B7CBBF-1A9E-4850-8E60-994F95D56E47}" destId="{BC885E1E-DB9C-4191-B841-708A957EB5B3}" srcOrd="5" destOrd="0" presId="urn:microsoft.com/office/officeart/2005/8/layout/vProcess5"/>
    <dgm:cxn modelId="{B9A09A4B-0408-484F-9ABD-DDBAC0ACD826}" type="presParOf" srcId="{D0B7CBBF-1A9E-4850-8E60-994F95D56E47}" destId="{BB48B0D8-3AAB-4106-894A-4FD4EACBFA2E}" srcOrd="6" destOrd="0" presId="urn:microsoft.com/office/officeart/2005/8/layout/vProcess5"/>
    <dgm:cxn modelId="{8F4B6524-0999-4079-BD2F-B09E2DD4AB70}" type="presParOf" srcId="{D0B7CBBF-1A9E-4850-8E60-994F95D56E47}" destId="{F3D0CF36-EC37-4599-A762-53CF4B69F733}" srcOrd="7" destOrd="0" presId="urn:microsoft.com/office/officeart/2005/8/layout/vProcess5"/>
    <dgm:cxn modelId="{44BF0FBE-11A9-410C-8A5B-2A343CF99E40}" type="presParOf" srcId="{D0B7CBBF-1A9E-4850-8E60-994F95D56E47}" destId="{8158133C-2661-45EE-B989-337F1CCD0EC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BB3F85-5BD4-4B72-9699-12FB30FD0B7A}">
      <dsp:nvSpPr>
        <dsp:cNvPr id="0" name=""/>
        <dsp:cNvSpPr/>
      </dsp:nvSpPr>
      <dsp:spPr>
        <a:xfrm>
          <a:off x="718664" y="45390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5D87D-F0DC-4997-874C-A2A950D34DF8}">
      <dsp:nvSpPr>
        <dsp:cNvPr id="0" name=""/>
        <dsp:cNvSpPr/>
      </dsp:nvSpPr>
      <dsp:spPr>
        <a:xfrm>
          <a:off x="1135476"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A2DAAA-437E-4659-98F0-A1AF411FE212}">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cap="none" dirty="0">
              <a:latin typeface="Times New Roman" panose="02020603050405020304" pitchFamily="18" charset="0"/>
              <a:cs typeface="Times New Roman" panose="02020603050405020304" pitchFamily="18" charset="0"/>
            </a:rPr>
            <a:t>Quality, Safety, Teamwork, And Business Success Are Supported By Effective Communication.</a:t>
          </a:r>
        </a:p>
      </dsp:txBody>
      <dsp:txXfrm>
        <a:off x="93445" y="3018902"/>
        <a:ext cx="3206250" cy="720000"/>
      </dsp:txXfrm>
    </dsp:sp>
    <dsp:sp modelId="{43311BFF-C163-4C17-8137-5B81E89C00D6}">
      <dsp:nvSpPr>
        <dsp:cNvPr id="0" name=""/>
        <dsp:cNvSpPr/>
      </dsp:nvSpPr>
      <dsp:spPr>
        <a:xfrm>
          <a:off x="4486008" y="45390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31093-D739-4FF8-A9F8-937A797CB174}">
      <dsp:nvSpPr>
        <dsp:cNvPr id="0" name=""/>
        <dsp:cNvSpPr/>
      </dsp:nvSpPr>
      <dsp:spPr>
        <a:xfrm>
          <a:off x="4902820"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242459-BB70-4B1C-A64B-003B8B782FAB}">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cap="none" dirty="0">
              <a:latin typeface="Times New Roman" panose="02020603050405020304" pitchFamily="18" charset="0"/>
              <a:cs typeface="Times New Roman" panose="02020603050405020304" pitchFamily="18" charset="0"/>
            </a:rPr>
            <a:t>Food Manufacturing Requires Clarity Of Instructions And Understanding Of Procedures Daily.</a:t>
          </a:r>
        </a:p>
      </dsp:txBody>
      <dsp:txXfrm>
        <a:off x="3860789" y="3018902"/>
        <a:ext cx="3206250" cy="720000"/>
      </dsp:txXfrm>
    </dsp:sp>
    <dsp:sp modelId="{AB9DCDC7-03F8-4433-8A33-8D9B3558DEB3}">
      <dsp:nvSpPr>
        <dsp:cNvPr id="0" name=""/>
        <dsp:cNvSpPr/>
      </dsp:nvSpPr>
      <dsp:spPr>
        <a:xfrm>
          <a:off x="8253352" y="45390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AD961-FE38-40FC-839F-5E076C128943}">
      <dsp:nvSpPr>
        <dsp:cNvPr id="0" name=""/>
        <dsp:cNvSpPr/>
      </dsp:nvSpPr>
      <dsp:spPr>
        <a:xfrm>
          <a:off x="8670164"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1E820-FAC6-4729-8473-FEB7C7636000}">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cap="none" dirty="0">
              <a:latin typeface="Times New Roman" panose="02020603050405020304" pitchFamily="18" charset="0"/>
              <a:cs typeface="Times New Roman" panose="02020603050405020304" pitchFamily="18" charset="0"/>
            </a:rPr>
            <a:t>Lack Of Communication With The Standards And Trust With Clients Is Shown By Flight Foods.</a:t>
          </a:r>
        </a:p>
      </dsp:txBody>
      <dsp:txXfrm>
        <a:off x="7628133" y="3018902"/>
        <a:ext cx="320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21305-68DF-4105-A418-B5A80B0F6EC2}">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kern="1200" cap="none" dirty="0">
              <a:latin typeface="Times New Roman" panose="02020603050405020304" pitchFamily="18" charset="0"/>
              <a:cs typeface="Times New Roman" panose="02020603050405020304" pitchFamily="18" charset="0"/>
            </a:rPr>
            <a:t>Provision Of On-the-job Training On English, Which Will Help In Daily Communication And Comprehension Of Operations (Zegers And Auron, 2022). </a:t>
          </a:r>
        </a:p>
      </dsp:txBody>
      <dsp:txXfrm>
        <a:off x="32418" y="32418"/>
        <a:ext cx="8094307" cy="1041985"/>
      </dsp:txXfrm>
    </dsp:sp>
    <dsp:sp modelId="{EB23B2B8-F497-4078-9A56-41B083D1D5F8}">
      <dsp:nvSpPr>
        <dsp:cNvPr id="0" name=""/>
        <dsp:cNvSpPr/>
      </dsp:nvSpPr>
      <dsp:spPr>
        <a:xfrm>
          <a:off x="819587" y="1291291"/>
          <a:ext cx="9288654" cy="110682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kern="1200" cap="none" dirty="0">
              <a:latin typeface="Times New Roman" panose="02020603050405020304" pitchFamily="18" charset="0"/>
              <a:cs typeface="Times New Roman" panose="02020603050405020304" pitchFamily="18" charset="0"/>
            </a:rPr>
            <a:t>Submit Signs Of Language Describing Manufacturing Safety Competencies And Hygienic Procedures. </a:t>
          </a:r>
        </a:p>
      </dsp:txBody>
      <dsp:txXfrm>
        <a:off x="852005" y="1323709"/>
        <a:ext cx="7684797" cy="1041985"/>
      </dsp:txXfrm>
    </dsp:sp>
    <dsp:sp modelId="{661F5164-0044-43C5-B7F3-225815ABCEF6}">
      <dsp:nvSpPr>
        <dsp:cNvPr id="0" name=""/>
        <dsp:cNvSpPr/>
      </dsp:nvSpPr>
      <dsp:spPr>
        <a:xfrm>
          <a:off x="1639174" y="2582583"/>
          <a:ext cx="9288654" cy="110682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kern="1200" cap="none" dirty="0">
              <a:latin typeface="Times New Roman" panose="02020603050405020304" pitchFamily="18" charset="0"/>
              <a:cs typeface="Times New Roman" panose="02020603050405020304" pitchFamily="18" charset="0"/>
            </a:rPr>
            <a:t>It Should Promote Bilingual Employees Who Help Their Colleagues When There Are Day-to-day Manufacturing Activities. </a:t>
          </a:r>
        </a:p>
      </dsp:txBody>
      <dsp:txXfrm>
        <a:off x="1671592" y="2615001"/>
        <a:ext cx="7684797" cy="1041985"/>
      </dsp:txXfrm>
    </dsp:sp>
    <dsp:sp modelId="{8A46E045-866D-4A84-93D0-57111956D00A}">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dsp:txBody>
      <dsp:txXfrm>
        <a:off x="8731092" y="839339"/>
        <a:ext cx="395689" cy="541373"/>
      </dsp:txXfrm>
    </dsp:sp>
    <dsp:sp modelId="{BC885E1E-DB9C-4191-B841-708A957EB5B3}">
      <dsp:nvSpPr>
        <dsp:cNvPr id="0" name=""/>
        <dsp:cNvSpPr/>
      </dsp:nvSpPr>
      <dsp:spPr>
        <a:xfrm>
          <a:off x="9388807" y="2123252"/>
          <a:ext cx="719433" cy="719433"/>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0E3C97-52B4-41CF-BCD3-607F96461DE5}" type="datetimeFigureOut">
              <a:rPr lang="en-US" smtClean="0"/>
              <a:t>09-Jul-26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FB8DD6-F980-43A3-AB8C-F17390836F0E}" type="slidenum">
              <a:rPr lang="en-US" smtClean="0"/>
              <a:t>‹#›</a:t>
            </a:fld>
            <a:endParaRPr lang="en-US"/>
          </a:p>
        </p:txBody>
      </p:sp>
    </p:spTree>
    <p:extLst>
      <p:ext uri="{BB962C8B-B14F-4D97-AF65-F5344CB8AC3E}">
        <p14:creationId xmlns:p14="http://schemas.microsoft.com/office/powerpoint/2010/main" val="3956598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Communication is an essential aspect of any industry, as it gives connecting individuals, processes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purposes. In food production, lack of clarity in communication poses severe hygiene, safety as well as quality issues. In Flight Foods Ltd, Gary, who is the floor manager, is unable to communicate with a diverse workforce in a noisy factory causing under-cooking of food, contamination, complaints.</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2</a:t>
            </a:fld>
            <a:endParaRPr lang="en-US"/>
          </a:p>
        </p:txBody>
      </p:sp>
    </p:spTree>
    <p:extLst>
      <p:ext uri="{BB962C8B-B14F-4D97-AF65-F5344CB8AC3E}">
        <p14:creationId xmlns:p14="http://schemas.microsoft.com/office/powerpoint/2010/main" val="2824406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looks at communication problems which have affected the activities of Flight Foods Ltd and the factory. It examines the noise in the environment, language diversity, age diversity, cultural heterogeneity, and emotional obstacles with the relevant theories of communication. Suggested solutions are provided to improve training, supervision, employee knowledge, food hygiene practices and overall efficacy of the entire communication aspect in the workplace.</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3</a:t>
            </a:fld>
            <a:endParaRPr lang="en-US"/>
          </a:p>
        </p:txBody>
      </p:sp>
    </p:spTree>
    <p:extLst>
      <p:ext uri="{BB962C8B-B14F-4D97-AF65-F5344CB8AC3E}">
        <p14:creationId xmlns:p14="http://schemas.microsoft.com/office/powerpoint/2010/main" val="1953427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Flight Foods Ltd is a medium-sized firm that makes ready meals for the airline. This has led to a reduction in market share because customers have complained that food is not cooked properly, the packaging is not of good quality and the meat in vegetarian meals is not properly cooked. The certified floor manager is Gary who trains the employees in production, and this presents a communication dilemma, inconsistency, food hygiene and operation inefficiencies.</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4</a:t>
            </a:fld>
            <a:endParaRPr lang="en-US"/>
          </a:p>
        </p:txBody>
      </p:sp>
    </p:spTree>
    <p:extLst>
      <p:ext uri="{BB962C8B-B14F-4D97-AF65-F5344CB8AC3E}">
        <p14:creationId xmlns:p14="http://schemas.microsoft.com/office/powerpoint/2010/main" val="4104674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Noise in the environment is a major impediment to communication at Flight Foods Ltd. The old machines inhibit verbal communication, and Gary would not be able to provide clear directions. Poor English level of the workers may lead to misunderstanding of hygiene, safety, storage and packaging operation and leads to errors in the operations, and it is the immediate reason behind the low standards of food quality.</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5</a:t>
            </a:fld>
            <a:endParaRPr lang="en-US"/>
          </a:p>
        </p:txBody>
      </p:sp>
    </p:spTree>
    <p:extLst>
      <p:ext uri="{BB962C8B-B14F-4D97-AF65-F5344CB8AC3E}">
        <p14:creationId xmlns:p14="http://schemas.microsoft.com/office/powerpoint/2010/main" val="599721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Communication Model of Shannon and Weaver explain communication as a sender, message, channel, receiver and noise. In Flight Foods Ltd, noises caused by the machinery disrupt verbal instructions provided by Gary that led to misinterpretation and mistakes in production. Minimized noise in the environment would enhance accuracy of messages, understanding among the employees, efficiency in operations and quality of food.</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6</a:t>
            </a:fld>
            <a:endParaRPr lang="en-US"/>
          </a:p>
        </p:txBody>
      </p:sp>
    </p:spTree>
    <p:extLst>
      <p:ext uri="{BB962C8B-B14F-4D97-AF65-F5344CB8AC3E}">
        <p14:creationId xmlns:p14="http://schemas.microsoft.com/office/powerpoint/2010/main" val="1838628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Flight Foods Ltd can minimize the noise in the environment by replacing the old machinery, making briefings prior to production, and using quieter discussion areas. Visual demonstrations, </a:t>
            </a:r>
            <a:r>
              <a:rPr lang="en-US" sz="1200" kern="1200" dirty="0" err="1">
                <a:solidFill>
                  <a:schemeClr val="tx1"/>
                </a:solidFill>
                <a:effectLst/>
                <a:latin typeface="+mn-lt"/>
                <a:ea typeface="+mn-ea"/>
                <a:cs typeface="+mn-cs"/>
              </a:rPr>
              <a:t>colour</a:t>
            </a:r>
            <a:r>
              <a:rPr lang="en-US" sz="1200" kern="1200" dirty="0">
                <a:solidFill>
                  <a:schemeClr val="tx1"/>
                </a:solidFill>
                <a:effectLst/>
                <a:latin typeface="+mn-lt"/>
                <a:ea typeface="+mn-ea"/>
                <a:cs typeface="+mn-cs"/>
              </a:rPr>
              <a:t>-coded instructions and standard operating procedures should be used to support verbal communication. These strategies would increase the level of knowledge among the employees, reduce errors, strengthen compliance with food hygiene and optimize performance.</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7</a:t>
            </a:fld>
            <a:endParaRPr lang="en-US"/>
          </a:p>
        </p:txBody>
      </p:sp>
    </p:spTree>
    <p:extLst>
      <p:ext uri="{BB962C8B-B14F-4D97-AF65-F5344CB8AC3E}">
        <p14:creationId xmlns:p14="http://schemas.microsoft.com/office/powerpoint/2010/main" val="4267141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significant communication barrier in Flight Foods Ltd is the language barrier since Gary can only communicate in English and most employees do not communicate in English as a mother language. Reasons for unrestricted cooking of meals, improper packaging and contamination are because of poor interpretation of hygiene, food preparation, and storage guidelines. Enhanced language support would result in improved communication, reduced errors and improved food safety.</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8</a:t>
            </a:fld>
            <a:endParaRPr lang="en-US"/>
          </a:p>
        </p:txBody>
      </p:sp>
    </p:spTree>
    <p:extLst>
      <p:ext uri="{BB962C8B-B14F-4D97-AF65-F5344CB8AC3E}">
        <p14:creationId xmlns:p14="http://schemas.microsoft.com/office/powerpoint/2010/main" val="3076961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Schramm Model of Communication considers the two-way communication that involves encoding, decoding and feedback. In Flight Foods ltd, Gary communicates in English and those who are less knowledgeable of language misunderstand the instructions. Having questions and reassurance of understanding by feedback would help in minimizing the number of misunderstandings and speeding up the operational performance.</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9</a:t>
            </a:fld>
            <a:endParaRPr lang="en-US"/>
          </a:p>
        </p:txBody>
      </p:sp>
    </p:spTree>
    <p:extLst>
      <p:ext uri="{BB962C8B-B14F-4D97-AF65-F5344CB8AC3E}">
        <p14:creationId xmlns:p14="http://schemas.microsoft.com/office/powerpoint/2010/main" val="705425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break the language barrier, Flight Foods Ltd must provide multilingual safety information, a Bilingual support of workplace communication and provision of the English training in the workplace. Whenever the instructions are not clear, the managers should motivate the employees to pose any questions. These steps would facilitate reducing misunderstandings, enhance communication skills, improve compliance with food safety and improve airline customers, which would enhance product quality.</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10</a:t>
            </a:fld>
            <a:endParaRPr lang="en-US"/>
          </a:p>
        </p:txBody>
      </p:sp>
    </p:spTree>
    <p:extLst>
      <p:ext uri="{BB962C8B-B14F-4D97-AF65-F5344CB8AC3E}">
        <p14:creationId xmlns:p14="http://schemas.microsoft.com/office/powerpoint/2010/main" val="1210014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age gap between the employees within the generational communication creates a generation gap between the younger and older employees of Flight Foods Ltd. Gary sees in the older generation of employees that they comprehend directives, and the younger employees tend to misinterpret assignments. An intervention of communication through demonstrations, training through interaction, and engagement of appropriate approaches in learning would give robust teamwork, exchange of information and boost overall performance of the operation.</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11</a:t>
            </a:fld>
            <a:endParaRPr lang="en-US"/>
          </a:p>
        </p:txBody>
      </p:sp>
    </p:spTree>
    <p:extLst>
      <p:ext uri="{BB962C8B-B14F-4D97-AF65-F5344CB8AC3E}">
        <p14:creationId xmlns:p14="http://schemas.microsoft.com/office/powerpoint/2010/main" val="3268155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Berlo offers the </a:t>
            </a:r>
            <a:r>
              <a:rPr lang="en-US" sz="1200" kern="1200" dirty="0" err="1">
                <a:solidFill>
                  <a:schemeClr val="tx1"/>
                </a:solidFill>
                <a:effectLst/>
                <a:latin typeface="+mn-lt"/>
                <a:ea typeface="+mn-ea"/>
                <a:cs typeface="+mn-cs"/>
              </a:rPr>
              <a:t>SMCR</a:t>
            </a:r>
            <a:r>
              <a:rPr lang="en-US" sz="1200" kern="1200" dirty="0">
                <a:solidFill>
                  <a:schemeClr val="tx1"/>
                </a:solidFill>
                <a:effectLst/>
                <a:latin typeface="+mn-lt"/>
                <a:ea typeface="+mn-ea"/>
                <a:cs typeface="+mn-cs"/>
              </a:rPr>
              <a:t> Model in which communication is observed in relation to Source, Message, Channel, and Receiver. At Flight Foods Ltd, Gary has a different food hygiene knowledge as opposed to the younger employees and this is what leads to mixed interpretation of messages. It should be based on communication, which should be facilitated by demonstrations, practical coaching, use of visual materials and frequent feedback to improve understanding and reduce errors in the operations.</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12</a:t>
            </a:fld>
            <a:endParaRPr lang="en-US"/>
          </a:p>
        </p:txBody>
      </p:sp>
    </p:spTree>
    <p:extLst>
      <p:ext uri="{BB962C8B-B14F-4D97-AF65-F5344CB8AC3E}">
        <p14:creationId xmlns:p14="http://schemas.microsoft.com/office/powerpoint/2010/main" val="3252428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areas of generational differences to be addressed by Flight Foods Ltd are flexible training, practical demonstrations, visual materials and mentoring between the older and the younger employees. Managers are encouraged to promote respectful conversations and sharing of knowledge among all age groups. </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13</a:t>
            </a:fld>
            <a:endParaRPr lang="en-US"/>
          </a:p>
        </p:txBody>
      </p:sp>
    </p:spTree>
    <p:extLst>
      <p:ext uri="{BB962C8B-B14F-4D97-AF65-F5344CB8AC3E}">
        <p14:creationId xmlns:p14="http://schemas.microsoft.com/office/powerpoint/2010/main" val="1502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Flight Foods Ltd has employed five cultural groups of workers and despite the diversity of the people working, this diversity has created communication challenges. Gary uses one channel of communication, however, due to cultural beliefs employees take instructions differently. Cultural awareness development and changing communication strategy would enhance collaboration and cooperation, minimize misunderstandings, and promote the practice of food safety.</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14</a:t>
            </a:fld>
            <a:endParaRPr lang="en-US"/>
          </a:p>
        </p:txBody>
      </p:sp>
    </p:spTree>
    <p:extLst>
      <p:ext uri="{BB962C8B-B14F-4D97-AF65-F5344CB8AC3E}">
        <p14:creationId xmlns:p14="http://schemas.microsoft.com/office/powerpoint/2010/main" val="1830448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Cultural Dimensions Theory by Hofstede clarifies the effects of cultures on the workplace’s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communication. Employees at Flight Foods Ltd have an interpretation of the instructions given by Gary due to a difference in cultures. The cultural competence training would help managers to communicate more effectively with one another, encourage respect for each other, minimize misunderstandings, and improve the collaboration of the diverse employees.</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15</a:t>
            </a:fld>
            <a:endParaRPr lang="en-US"/>
          </a:p>
        </p:txBody>
      </p:sp>
    </p:spTree>
    <p:extLst>
      <p:ext uri="{BB962C8B-B14F-4D97-AF65-F5344CB8AC3E}">
        <p14:creationId xmlns:p14="http://schemas.microsoft.com/office/powerpoint/2010/main" val="3310359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ways to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it to create an inclusive workplace should be cultural awareness training, respectful teamwork, and diverse-background communication that should be promoted in Flight Foods Ltd. Workers ought to feel important irrespective of their nationality or language. Such attempts would ultimately instill trust, reduce cross-cultural misunderstandings, promote collaboration, improve the quality of the food and increase customer satisfaction.</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16</a:t>
            </a:fld>
            <a:endParaRPr lang="en-US"/>
          </a:p>
        </p:txBody>
      </p:sp>
    </p:spTree>
    <p:extLst>
      <p:ext uri="{BB962C8B-B14F-4D97-AF65-F5344CB8AC3E}">
        <p14:creationId xmlns:p14="http://schemas.microsoft.com/office/powerpoint/2010/main" val="1172186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a significant aspect of emotions in communication at Flight Foods Ltd. Gary is a highly stressed person because he must manage production, train the employees and communicate simultaneously. This anger is evident when he describes the workplace as a madhouse and the employees as idiots when he finds out that chicken was improperly kept. This kind of emotional response can deter employees from raising questions or reporting errors. </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17</a:t>
            </a:fld>
            <a:endParaRPr lang="en-US"/>
          </a:p>
        </p:txBody>
      </p:sp>
    </p:spTree>
    <p:extLst>
      <p:ext uri="{BB962C8B-B14F-4D97-AF65-F5344CB8AC3E}">
        <p14:creationId xmlns:p14="http://schemas.microsoft.com/office/powerpoint/2010/main" val="23368798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Emotional Intelligence Theory concerns the realization of awareness, knowing and managing emotions as effective communication and leadership skills. The theory has self-awareness, self-regulation, motivation, empathy and social skills. Gary would not possess a lot of emotional control over his reaction to the anger over the operational issues at Flight Foods Ltd. His frustration can impact adversely worker confidence and decrease open communication. </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18</a:t>
            </a:fld>
            <a:endParaRPr lang="en-US"/>
          </a:p>
        </p:txBody>
      </p:sp>
    </p:spTree>
    <p:extLst>
      <p:ext uri="{BB962C8B-B14F-4D97-AF65-F5344CB8AC3E}">
        <p14:creationId xmlns:p14="http://schemas.microsoft.com/office/powerpoint/2010/main" val="32554153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emotional communication barriers can be reduced by having a supportive and respectful workplace culture. Constructive feedback should also be provided by the managers, rather than the emotional response in the case of operative problems. Regular meetings of the team would allow the employees to discuss the problems, place orders and offer suggestions of how it can be made better without the fear of being judged by them. </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19</a:t>
            </a:fld>
            <a:endParaRPr lang="en-US"/>
          </a:p>
        </p:txBody>
      </p:sp>
    </p:spTree>
    <p:extLst>
      <p:ext uri="{BB962C8B-B14F-4D97-AF65-F5344CB8AC3E}">
        <p14:creationId xmlns:p14="http://schemas.microsoft.com/office/powerpoint/2010/main" val="3813241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has been illustrated in this presentation, communication is a core aspect in ensuring that Flight Foods Ltd has maintained the quality of food served, employee performance and customer satisfaction. The environmental noise, language differences, generational differences, cultural diversity and emotional challenges to workplace communication have been identified as the following barriers in the case study. The theories of communication that might be applied to explain these predicaments include Shannon and Weaver, Schramm, </a:t>
            </a:r>
            <a:r>
              <a:rPr lang="en-US" sz="1200" kern="1200" dirty="0" err="1">
                <a:solidFill>
                  <a:schemeClr val="tx1"/>
                </a:solidFill>
                <a:effectLst/>
                <a:latin typeface="+mn-lt"/>
                <a:ea typeface="+mn-ea"/>
                <a:cs typeface="+mn-cs"/>
              </a:rPr>
              <a:t>SMCR</a:t>
            </a:r>
            <a:r>
              <a:rPr lang="en-US" sz="1200" kern="1200" dirty="0">
                <a:solidFill>
                  <a:schemeClr val="tx1"/>
                </a:solidFill>
                <a:effectLst/>
                <a:latin typeface="+mn-lt"/>
                <a:ea typeface="+mn-ea"/>
                <a:cs typeface="+mn-cs"/>
              </a:rPr>
              <a:t> Model of Berlo, the Cultural Dimensions Theory by Hofstede and the EI Theory. </a:t>
            </a:r>
          </a:p>
          <a:p>
            <a:endParaRPr lang="en-US" dirty="0"/>
          </a:p>
        </p:txBody>
      </p:sp>
      <p:sp>
        <p:nvSpPr>
          <p:cNvPr id="4" name="Slide Number Placeholder 3"/>
          <p:cNvSpPr>
            <a:spLocks noGrp="1"/>
          </p:cNvSpPr>
          <p:nvPr>
            <p:ph type="sldNum" sz="quarter" idx="5"/>
          </p:nvPr>
        </p:nvSpPr>
        <p:spPr/>
        <p:txBody>
          <a:bodyPr/>
          <a:lstStyle/>
          <a:p>
            <a:fld id="{5DFB8DD6-F980-43A3-AB8C-F17390836F0E}" type="slidenum">
              <a:rPr lang="en-US" smtClean="0"/>
              <a:t>20</a:t>
            </a:fld>
            <a:endParaRPr lang="en-US"/>
          </a:p>
        </p:txBody>
      </p:sp>
    </p:spTree>
    <p:extLst>
      <p:ext uri="{BB962C8B-B14F-4D97-AF65-F5344CB8AC3E}">
        <p14:creationId xmlns:p14="http://schemas.microsoft.com/office/powerpoint/2010/main" val="1631727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0B565-4D75-4AB4-3C48-F7196676CF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C4849DB-C02B-E837-70AB-61E602B0DD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85574FE-AE59-AB1E-3F2B-F0F6237DCD0D}"/>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5" name="Footer Placeholder 4">
            <a:extLst>
              <a:ext uri="{FF2B5EF4-FFF2-40B4-BE49-F238E27FC236}">
                <a16:creationId xmlns:a16="http://schemas.microsoft.com/office/drawing/2014/main" id="{92E0C114-A4E2-160B-25A7-0ECF0DDE0E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AEFA9D-6C90-B75F-3225-363188EEBEC4}"/>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2866433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2CFB1-2375-E6E2-662B-B4C08DBD81E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D83CFA5-D2DE-2198-4307-849788D770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D7ED10-ACC1-1224-BBCE-D5E9A331025D}"/>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5" name="Footer Placeholder 4">
            <a:extLst>
              <a:ext uri="{FF2B5EF4-FFF2-40B4-BE49-F238E27FC236}">
                <a16:creationId xmlns:a16="http://schemas.microsoft.com/office/drawing/2014/main" id="{C02471C1-FB37-CB92-3045-5AC7A6D9FA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6F5D68-1562-5172-06F1-E3757AE8764F}"/>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245958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46D5C-2BE5-BADA-6982-D75DC89372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41D9AF1-0E89-6453-B488-7A918756E1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EA4970-B992-0AD4-75EA-195FE28283D7}"/>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5" name="Footer Placeholder 4">
            <a:extLst>
              <a:ext uri="{FF2B5EF4-FFF2-40B4-BE49-F238E27FC236}">
                <a16:creationId xmlns:a16="http://schemas.microsoft.com/office/drawing/2014/main" id="{44DE3F27-8CD1-6118-927F-077DA58F01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26F7B1-F5F4-A3C8-C8AE-A44CAFBCE071}"/>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2756088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88CE-62CB-76D2-3328-A05BD32FC82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6B3F2D-A2C0-BE76-4D47-E7AF6F97BA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10A63E5-C67D-3A55-8AFF-0CF1B24AEE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72F8ED7-7100-E0EB-6E13-67112B1E17CF}"/>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6" name="Footer Placeholder 5">
            <a:extLst>
              <a:ext uri="{FF2B5EF4-FFF2-40B4-BE49-F238E27FC236}">
                <a16:creationId xmlns:a16="http://schemas.microsoft.com/office/drawing/2014/main" id="{EAAD173D-363F-609F-C364-D33D88A905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539493-C6D7-7B56-4D6F-055ADC5DC831}"/>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2086094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03BE-7A4B-5149-04BE-7E885FB9853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01A5209-B434-D1FB-3E32-F950DB9BDD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C0E2E7-2108-B91B-827B-2E77CE7790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4FE22EB-31BB-DFEA-098C-88023ADB63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9C5C0F-A19C-AACF-68D2-D7160E64CA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7FDB944-D9B8-A1C2-65CD-038AFAA4EAB7}"/>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8" name="Footer Placeholder 7">
            <a:extLst>
              <a:ext uri="{FF2B5EF4-FFF2-40B4-BE49-F238E27FC236}">
                <a16:creationId xmlns:a16="http://schemas.microsoft.com/office/drawing/2014/main" id="{2C160F8B-54F4-AA7F-A7E2-3E44F95E3A0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BC6A5E2-B618-895E-778D-934B01F0E02D}"/>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3957432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CC223-CC07-C8FE-1D23-1F7C3B847A4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C04A3B5-CA60-9361-BD29-0F1310F942D0}"/>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4" name="Footer Placeholder 3">
            <a:extLst>
              <a:ext uri="{FF2B5EF4-FFF2-40B4-BE49-F238E27FC236}">
                <a16:creationId xmlns:a16="http://schemas.microsoft.com/office/drawing/2014/main" id="{CED3218F-60BE-36E7-F7A5-D9D9BDAA3E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8BEF5D8-3A44-FF18-C8CC-0138E5D5CDCD}"/>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860107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187DB-0608-C4A7-8BCD-11EE21570D42}"/>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3" name="Footer Placeholder 2">
            <a:extLst>
              <a:ext uri="{FF2B5EF4-FFF2-40B4-BE49-F238E27FC236}">
                <a16:creationId xmlns:a16="http://schemas.microsoft.com/office/drawing/2014/main" id="{D4290FB2-E59B-F77E-A1AE-A970E530CCA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E4A6865-A664-D161-FF16-91F09531412D}"/>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2287620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9CAD-CE7E-7228-7142-522BE3EB08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23B4163-C64B-AA40-4AB5-AA83D68B5E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0078E7E-8019-EAC2-F693-0417465C74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3B133-C3F8-0518-597A-B07068D3D11B}"/>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6" name="Footer Placeholder 5">
            <a:extLst>
              <a:ext uri="{FF2B5EF4-FFF2-40B4-BE49-F238E27FC236}">
                <a16:creationId xmlns:a16="http://schemas.microsoft.com/office/drawing/2014/main" id="{E383D34C-F59F-1501-D584-BE041DB44C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6E9077-E913-8449-B592-EDF058910208}"/>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1979299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94AF-F431-1629-DACF-9AB59ACCDC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79883E4-4163-D8C4-C831-EE169C454F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41A70B7-16F6-B667-F3F5-20B553BD7E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80F2D0-CA52-C0D5-AD2F-C4F29F56F0B9}"/>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6" name="Footer Placeholder 5">
            <a:extLst>
              <a:ext uri="{FF2B5EF4-FFF2-40B4-BE49-F238E27FC236}">
                <a16:creationId xmlns:a16="http://schemas.microsoft.com/office/drawing/2014/main" id="{F0812C39-8D91-155E-C0C3-0C618062D7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2A883D-BB22-DD29-3795-613B45A5C527}"/>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180315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2D56B-7FD7-E9AB-6587-DF1E3610D8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10C50DE-A802-548C-AEC7-7CE596D373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CA0187-BA44-FCA4-CF50-D5CFB7B1B87D}"/>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5" name="Footer Placeholder 4">
            <a:extLst>
              <a:ext uri="{FF2B5EF4-FFF2-40B4-BE49-F238E27FC236}">
                <a16:creationId xmlns:a16="http://schemas.microsoft.com/office/drawing/2014/main" id="{5F050ADA-9B4A-8FBE-BC37-B12701175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E775AE-CA5E-FD0C-D749-26DC68AE3B69}"/>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436211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07A761-282B-1F2D-31B5-A81723B591E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E09E272-D0C2-B6E2-1A61-B6ABC9E974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CDE01F-9AB1-F445-71A7-645E08DE7B85}"/>
              </a:ext>
            </a:extLst>
          </p:cNvPr>
          <p:cNvSpPr>
            <a:spLocks noGrp="1"/>
          </p:cNvSpPr>
          <p:nvPr>
            <p:ph type="dt" sz="half" idx="10"/>
          </p:nvPr>
        </p:nvSpPr>
        <p:spPr/>
        <p:txBody>
          <a:bodyPr/>
          <a:lstStyle/>
          <a:p>
            <a:fld id="{60853259-ACFD-4A53-B440-E381D84462A0}" type="datetimeFigureOut">
              <a:rPr lang="en-US" smtClean="0"/>
              <a:t>09-Jul-26</a:t>
            </a:fld>
            <a:endParaRPr lang="en-US"/>
          </a:p>
        </p:txBody>
      </p:sp>
      <p:sp>
        <p:nvSpPr>
          <p:cNvPr id="5" name="Footer Placeholder 4">
            <a:extLst>
              <a:ext uri="{FF2B5EF4-FFF2-40B4-BE49-F238E27FC236}">
                <a16:creationId xmlns:a16="http://schemas.microsoft.com/office/drawing/2014/main" id="{9ECA3913-FC52-95BF-1F51-50A70B309A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66490E-2F8E-B28A-80F6-971CC312D5F0}"/>
              </a:ext>
            </a:extLst>
          </p:cNvPr>
          <p:cNvSpPr>
            <a:spLocks noGrp="1"/>
          </p:cNvSpPr>
          <p:nvPr>
            <p:ph type="sldNum" sz="quarter" idx="12"/>
          </p:nvPr>
        </p:nvSpPr>
        <p:spPr/>
        <p:txBody>
          <a:bodyPr/>
          <a:lstStyle/>
          <a:p>
            <a:fld id="{7DD90E38-1FBA-4F8E-B078-116E2ACD70EE}" type="slidenum">
              <a:rPr lang="en-US" smtClean="0"/>
              <a:t>‹#›</a:t>
            </a:fld>
            <a:endParaRPr lang="en-US"/>
          </a:p>
        </p:txBody>
      </p:sp>
    </p:spTree>
    <p:extLst>
      <p:ext uri="{BB962C8B-B14F-4D97-AF65-F5344CB8AC3E}">
        <p14:creationId xmlns:p14="http://schemas.microsoft.com/office/powerpoint/2010/main" val="61132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D54617-DB47-0709-3F40-28D79238E2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00EF729-1978-AFEA-3C80-0057509D18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5FC25DA-7BF3-BA1A-B264-4ED2102E4F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853259-ACFD-4A53-B440-E381D84462A0}" type="datetimeFigureOut">
              <a:rPr lang="en-US" smtClean="0"/>
              <a:t>09-Jul-26</a:t>
            </a:fld>
            <a:endParaRPr lang="en-US"/>
          </a:p>
        </p:txBody>
      </p:sp>
      <p:sp>
        <p:nvSpPr>
          <p:cNvPr id="5" name="Footer Placeholder 4">
            <a:extLst>
              <a:ext uri="{FF2B5EF4-FFF2-40B4-BE49-F238E27FC236}">
                <a16:creationId xmlns:a16="http://schemas.microsoft.com/office/drawing/2014/main" id="{F8FADA3F-6818-6408-BC06-C888371A23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79BDCE2-8685-6AA1-DD84-7B9F800044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D90E38-1FBA-4F8E-B078-116E2ACD70EE}" type="slidenum">
              <a:rPr lang="en-US" smtClean="0"/>
              <a:t>‹#›</a:t>
            </a:fld>
            <a:endParaRPr lang="en-US"/>
          </a:p>
        </p:txBody>
      </p:sp>
    </p:spTree>
    <p:extLst>
      <p:ext uri="{BB962C8B-B14F-4D97-AF65-F5344CB8AC3E}">
        <p14:creationId xmlns:p14="http://schemas.microsoft.com/office/powerpoint/2010/main" val="16888698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90000"/>
        </a:lnSpc>
        <a:spcBef>
          <a:spcPct val="0"/>
        </a:spcBef>
        <a:buNone/>
        <a:defRPr sz="4400" b="1" kern="1200">
          <a:solidFill>
            <a:schemeClr val="tx1"/>
          </a:solidFill>
          <a:latin typeface="Times New Roman" panose="02020603050405020304" pitchFamily="18" charset="0"/>
          <a:ea typeface="+mj-ea"/>
          <a:cs typeface="Times New Roman" panose="02020603050405020304" pitchFamily="18" charset="0"/>
        </a:defRPr>
      </a:lvl1pPr>
    </p:titleStyle>
    <p:bodyStyle>
      <a:lvl1pPr marL="228600" indent="-228600" algn="just"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just"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just"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just"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just"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16F42E0-28DF-4093-AFC5-CA01F54C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Dog Staring At A Burger">
            <a:extLst>
              <a:ext uri="{FF2B5EF4-FFF2-40B4-BE49-F238E27FC236}">
                <a16:creationId xmlns:a16="http://schemas.microsoft.com/office/drawing/2014/main" id="{70F9A82C-D74D-1A65-D7C2-3411BFAB808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FF2B51-55C6-A3B3-F3EE-470DEDE34822}"/>
              </a:ext>
            </a:extLst>
          </p:cNvPr>
          <p:cNvSpPr>
            <a:spLocks noGrp="1"/>
          </p:cNvSpPr>
          <p:nvPr>
            <p:ph type="ctrTitle"/>
          </p:nvPr>
        </p:nvSpPr>
        <p:spPr>
          <a:xfrm>
            <a:off x="6096006" y="728897"/>
            <a:ext cx="5452529" cy="3728614"/>
          </a:xfrm>
        </p:spPr>
        <p:txBody>
          <a:bodyPr anchor="t">
            <a:normAutofit/>
          </a:bodyPr>
          <a:lstStyle/>
          <a:p>
            <a:pPr algn="r"/>
            <a:r>
              <a:rPr lang="en-US" sz="4400" b="1" dirty="0">
                <a:solidFill>
                  <a:schemeClr val="accent5">
                    <a:lumMod val="50000"/>
                  </a:schemeClr>
                </a:solidFill>
              </a:rPr>
              <a:t>COMMUNICATION PROBLEMS AT FLIGHT FOODS LTD</a:t>
            </a:r>
            <a:endParaRPr lang="en-US" sz="4400" dirty="0">
              <a:solidFill>
                <a:schemeClr val="accent5">
                  <a:lumMod val="50000"/>
                </a:schemeClr>
              </a:solidFill>
            </a:endParaRPr>
          </a:p>
        </p:txBody>
      </p:sp>
      <p:sp>
        <p:nvSpPr>
          <p:cNvPr id="3" name="Subtitle 2">
            <a:extLst>
              <a:ext uri="{FF2B5EF4-FFF2-40B4-BE49-F238E27FC236}">
                <a16:creationId xmlns:a16="http://schemas.microsoft.com/office/drawing/2014/main" id="{9403414C-37B5-5227-EB43-D2BFCF64493B}"/>
              </a:ext>
            </a:extLst>
          </p:cNvPr>
          <p:cNvSpPr>
            <a:spLocks noGrp="1"/>
          </p:cNvSpPr>
          <p:nvPr>
            <p:ph type="subTitle" idx="1"/>
          </p:nvPr>
        </p:nvSpPr>
        <p:spPr>
          <a:xfrm>
            <a:off x="6099056" y="5186408"/>
            <a:ext cx="5449479" cy="1499873"/>
          </a:xfrm>
        </p:spPr>
        <p:txBody>
          <a:bodyPr anchor="b">
            <a:normAutofit/>
          </a:bodyPr>
          <a:lstStyle/>
          <a:p>
            <a:pPr lvl="0" algn="r"/>
            <a:r>
              <a:rPr lang="en-US" sz="1500" dirty="0">
                <a:solidFill>
                  <a:schemeClr val="bg1"/>
                </a:solidFill>
              </a:rPr>
              <a:t>Communication problems at flight foods </a:t>
            </a:r>
            <a:r>
              <a:rPr lang="en-US" sz="1500" dirty="0" err="1">
                <a:solidFill>
                  <a:schemeClr val="bg1"/>
                </a:solidFill>
              </a:rPr>
              <a:t>ltGroup</a:t>
            </a:r>
            <a:r>
              <a:rPr lang="en-US" sz="1500" dirty="0">
                <a:solidFill>
                  <a:schemeClr val="bg1"/>
                </a:solidFill>
              </a:rPr>
              <a:t> Presentation</a:t>
            </a:r>
          </a:p>
          <a:p>
            <a:pPr lvl="0" algn="r"/>
            <a:r>
              <a:rPr lang="en-US" sz="1500" dirty="0">
                <a:solidFill>
                  <a:schemeClr val="bg1"/>
                </a:solidFill>
              </a:rPr>
              <a:t>Group Members: [Insert Names]</a:t>
            </a:r>
          </a:p>
          <a:p>
            <a:pPr lvl="0" algn="r"/>
            <a:r>
              <a:rPr lang="en-US" sz="1500" dirty="0">
                <a:solidFill>
                  <a:schemeClr val="bg1"/>
                </a:solidFill>
              </a:rPr>
              <a:t>Module: [Insert Module Name]</a:t>
            </a:r>
          </a:p>
          <a:p>
            <a:pPr lvl="0" algn="r"/>
            <a:r>
              <a:rPr lang="en-US" sz="1500" dirty="0">
                <a:solidFill>
                  <a:schemeClr val="bg1"/>
                </a:solidFill>
              </a:rPr>
              <a:t>Tutor: [Insert Tutor Name]</a:t>
            </a:r>
          </a:p>
        </p:txBody>
      </p:sp>
    </p:spTree>
    <p:extLst>
      <p:ext uri="{BB962C8B-B14F-4D97-AF65-F5344CB8AC3E}">
        <p14:creationId xmlns:p14="http://schemas.microsoft.com/office/powerpoint/2010/main" val="296292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EAE219-43FC-FBCC-235E-3367A2D75AAB}"/>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Introduction</a:t>
            </a:r>
          </a:p>
        </p:txBody>
      </p:sp>
      <p:graphicFrame>
        <p:nvGraphicFramePr>
          <p:cNvPr id="5" name="Content Placeholder 2">
            <a:extLst>
              <a:ext uri="{FF2B5EF4-FFF2-40B4-BE49-F238E27FC236}">
                <a16:creationId xmlns:a16="http://schemas.microsoft.com/office/drawing/2014/main" id="{D2006BA2-5C51-7811-6FFB-5C7FED636FDE}"/>
              </a:ext>
            </a:extLst>
          </p:cNvPr>
          <p:cNvGraphicFramePr>
            <a:graphicFrameLocks noGrp="1"/>
          </p:cNvGraphicFramePr>
          <p:nvPr>
            <p:ph idx="1"/>
            <p:extLst>
              <p:ext uri="{D42A27DB-BD31-4B8C-83A1-F6EECF244321}">
                <p14:modId xmlns:p14="http://schemas.microsoft.com/office/powerpoint/2010/main" val="39151590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1483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0EE65-F29D-64A4-EF90-1A5E6D64F755}"/>
              </a:ext>
            </a:extLst>
          </p:cNvPr>
          <p:cNvSpPr>
            <a:spLocks noGrp="1"/>
          </p:cNvSpPr>
          <p:nvPr>
            <p:ph type="title"/>
          </p:nvPr>
        </p:nvSpPr>
        <p:spPr>
          <a:xfrm>
            <a:off x="761800" y="762001"/>
            <a:ext cx="5334197" cy="1708242"/>
          </a:xfrm>
        </p:spPr>
        <p:txBody>
          <a:bodyPr anchor="ctr">
            <a:normAutofit/>
          </a:bodyPr>
          <a:lstStyle/>
          <a:p>
            <a:r>
              <a:rPr lang="en-US" sz="4000"/>
              <a:t>Presentation Overview</a:t>
            </a:r>
          </a:p>
        </p:txBody>
      </p:sp>
      <p:sp>
        <p:nvSpPr>
          <p:cNvPr id="3" name="Content Placeholder 2">
            <a:extLst>
              <a:ext uri="{FF2B5EF4-FFF2-40B4-BE49-F238E27FC236}">
                <a16:creationId xmlns:a16="http://schemas.microsoft.com/office/drawing/2014/main" id="{89834ED4-C530-D0CF-525D-5EB1817BE9D0}"/>
              </a:ext>
            </a:extLst>
          </p:cNvPr>
          <p:cNvSpPr>
            <a:spLocks noGrp="1"/>
          </p:cNvSpPr>
          <p:nvPr>
            <p:ph idx="1"/>
          </p:nvPr>
        </p:nvSpPr>
        <p:spPr>
          <a:xfrm>
            <a:off x="761800" y="2470244"/>
            <a:ext cx="5334197" cy="3769835"/>
          </a:xfrm>
        </p:spPr>
        <p:txBody>
          <a:bodyPr anchor="ctr">
            <a:normAutofit/>
          </a:bodyPr>
          <a:lstStyle/>
          <a:p>
            <a:pPr lvl="0"/>
            <a:r>
              <a:rPr lang="en-US" sz="2000"/>
              <a:t>This presentation is an analysis of barriers in communication in Flight Foods Ltd operations.</a:t>
            </a:r>
          </a:p>
          <a:p>
            <a:pPr lvl="0"/>
            <a:r>
              <a:rPr lang="en-US" sz="2000"/>
              <a:t>Theories will be used to explain the effects of communication failures on the behaviour at the workplace (Muir </a:t>
            </a:r>
            <a:r>
              <a:rPr lang="en-US" sz="2000" i="1"/>
              <a:t>et al.,</a:t>
            </a:r>
            <a:r>
              <a:rPr lang="en-US" sz="2000"/>
              <a:t> 2025).</a:t>
            </a:r>
          </a:p>
          <a:p>
            <a:pPr lvl="0"/>
            <a:r>
              <a:rPr lang="en-US" sz="2000"/>
              <a:t>Recommendations will be given on how the challenges are overcome and improve the performance of the operations.</a:t>
            </a:r>
          </a:p>
          <a:p>
            <a:endParaRPr lang="en-US" sz="2000"/>
          </a:p>
        </p:txBody>
      </p:sp>
      <p:pic>
        <p:nvPicPr>
          <p:cNvPr id="5" name="Picture 4" descr="Plane in red circle">
            <a:extLst>
              <a:ext uri="{FF2B5EF4-FFF2-40B4-BE49-F238E27FC236}">
                <a16:creationId xmlns:a16="http://schemas.microsoft.com/office/drawing/2014/main" id="{B4916DFF-17C7-341C-F142-AB3FF3F97293}"/>
              </a:ext>
            </a:extLst>
          </p:cNvPr>
          <p:cNvPicPr>
            <a:picLocks noChangeAspect="1"/>
          </p:cNvPicPr>
          <p:nvPr/>
        </p:nvPicPr>
        <p:blipFill>
          <a:blip r:embed="rId3"/>
          <a:srcRect l="22421" r="23220"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01478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DB81C-C69F-9E1E-B3DC-B6637C638726}"/>
              </a:ext>
            </a:extLst>
          </p:cNvPr>
          <p:cNvSpPr>
            <a:spLocks noGrp="1"/>
          </p:cNvSpPr>
          <p:nvPr>
            <p:ph type="title"/>
          </p:nvPr>
        </p:nvSpPr>
        <p:spPr>
          <a:xfrm>
            <a:off x="761803" y="350196"/>
            <a:ext cx="4646904" cy="1624520"/>
          </a:xfrm>
        </p:spPr>
        <p:txBody>
          <a:bodyPr anchor="ctr">
            <a:normAutofit/>
          </a:bodyPr>
          <a:lstStyle/>
          <a:p>
            <a:r>
              <a:rPr lang="en-US" sz="4000"/>
              <a:t>Case Study Background</a:t>
            </a:r>
          </a:p>
        </p:txBody>
      </p:sp>
      <p:sp>
        <p:nvSpPr>
          <p:cNvPr id="3" name="Content Placeholder 2">
            <a:extLst>
              <a:ext uri="{FF2B5EF4-FFF2-40B4-BE49-F238E27FC236}">
                <a16:creationId xmlns:a16="http://schemas.microsoft.com/office/drawing/2014/main" id="{C54B98E9-BCC3-D9F2-3A58-829DAF4659E9}"/>
              </a:ext>
            </a:extLst>
          </p:cNvPr>
          <p:cNvSpPr>
            <a:spLocks noGrp="1"/>
          </p:cNvSpPr>
          <p:nvPr>
            <p:ph idx="1"/>
          </p:nvPr>
        </p:nvSpPr>
        <p:spPr>
          <a:xfrm>
            <a:off x="761802" y="2743200"/>
            <a:ext cx="4646905" cy="3613149"/>
          </a:xfrm>
        </p:spPr>
        <p:txBody>
          <a:bodyPr anchor="ctr">
            <a:normAutofit/>
          </a:bodyPr>
          <a:lstStyle/>
          <a:p>
            <a:pPr lvl="0"/>
            <a:r>
              <a:rPr lang="en-US" sz="2000"/>
              <a:t>Flight foods prepare pre-cooked meals from customer organisations of airlines daily.</a:t>
            </a:r>
          </a:p>
          <a:p>
            <a:pPr lvl="0"/>
            <a:r>
              <a:rPr lang="en-US" sz="2000"/>
              <a:t>Part of the customer feedback includes; food being undercooked, packaging issues, and contamination (Bahrain, Sakrani and Maidin, 2023).</a:t>
            </a:r>
          </a:p>
          <a:p>
            <a:pPr lvl="0"/>
            <a:r>
              <a:rPr lang="en-US" sz="2000"/>
              <a:t>Gary is a worker manager with an issue of training and communication.</a:t>
            </a:r>
          </a:p>
          <a:p>
            <a:endParaRPr lang="en-US" sz="2000"/>
          </a:p>
        </p:txBody>
      </p:sp>
      <p:pic>
        <p:nvPicPr>
          <p:cNvPr id="5" name="Picture 4" descr="Fruits and vegetables in bags">
            <a:extLst>
              <a:ext uri="{FF2B5EF4-FFF2-40B4-BE49-F238E27FC236}">
                <a16:creationId xmlns:a16="http://schemas.microsoft.com/office/drawing/2014/main" id="{760E4F86-6B3C-DF11-5C32-B7E824564EA2}"/>
              </a:ext>
            </a:extLst>
          </p:cNvPr>
          <p:cNvPicPr>
            <a:picLocks noChangeAspect="1"/>
          </p:cNvPicPr>
          <p:nvPr/>
        </p:nvPicPr>
        <p:blipFill>
          <a:blip r:embed="rId3"/>
          <a:srcRect l="34237" r="636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618127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51B10-DCF5-1AB4-8D88-B7904C48052F}"/>
              </a:ext>
            </a:extLst>
          </p:cNvPr>
          <p:cNvSpPr>
            <a:spLocks noGrp="1"/>
          </p:cNvSpPr>
          <p:nvPr>
            <p:ph type="title"/>
          </p:nvPr>
        </p:nvSpPr>
        <p:spPr>
          <a:xfrm>
            <a:off x="645064" y="525982"/>
            <a:ext cx="4282983" cy="1200361"/>
          </a:xfrm>
        </p:spPr>
        <p:txBody>
          <a:bodyPr anchor="b">
            <a:normAutofit/>
          </a:bodyPr>
          <a:lstStyle/>
          <a:p>
            <a:r>
              <a:rPr lang="en-US" sz="3600"/>
              <a:t>Environmental Noise Barrier</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58DF09-2AB1-FDF4-4B24-69292FFC4820}"/>
              </a:ext>
            </a:extLst>
          </p:cNvPr>
          <p:cNvSpPr>
            <a:spLocks noGrp="1"/>
          </p:cNvSpPr>
          <p:nvPr>
            <p:ph idx="1"/>
          </p:nvPr>
        </p:nvSpPr>
        <p:spPr>
          <a:xfrm>
            <a:off x="645066" y="2031101"/>
            <a:ext cx="4282984" cy="3511943"/>
          </a:xfrm>
        </p:spPr>
        <p:txBody>
          <a:bodyPr anchor="ctr">
            <a:normAutofit/>
          </a:bodyPr>
          <a:lstStyle/>
          <a:p>
            <a:pPr lvl="0"/>
            <a:r>
              <a:rPr lang="en-US" sz="1800"/>
              <a:t>Even the use of old machines creates a lot of noise which disrupts communication in the workplace.</a:t>
            </a:r>
          </a:p>
          <a:p>
            <a:pPr lvl="0"/>
            <a:r>
              <a:rPr lang="en-US" sz="1800"/>
              <a:t>Gary has difficulty in communicating instructions on the noisy factory floor (Bratchuk and Smith, 2023).</a:t>
            </a:r>
          </a:p>
          <a:p>
            <a:pPr lvl="0"/>
            <a:r>
              <a:rPr lang="en-US" sz="1800"/>
              <a:t>Safety instructions can be misinterpreted by the workers because of their inability to comprehend the message.</a:t>
            </a:r>
          </a:p>
          <a:p>
            <a:endParaRPr lang="en-US" sz="180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pacts of workplace noise exposure and mitigation strategies: a scoping  review | Discover Public Health | Springer Nature Link">
            <a:extLst>
              <a:ext uri="{FF2B5EF4-FFF2-40B4-BE49-F238E27FC236}">
                <a16:creationId xmlns:a16="http://schemas.microsoft.com/office/drawing/2014/main" id="{6F3A6BF7-006E-2C3F-103E-99A24D16F2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987738" y="1603055"/>
            <a:ext cx="5628018" cy="3419020"/>
          </a:xfrm>
          <a:prstGeom prst="rect">
            <a:avLst/>
          </a:prstGeom>
          <a:noFill/>
        </p:spPr>
      </p:pic>
    </p:spTree>
    <p:extLst>
      <p:ext uri="{BB962C8B-B14F-4D97-AF65-F5344CB8AC3E}">
        <p14:creationId xmlns:p14="http://schemas.microsoft.com/office/powerpoint/2010/main" val="1380147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0396B-F39C-9C94-DE2E-D0952EBDA31C}"/>
              </a:ext>
            </a:extLst>
          </p:cNvPr>
          <p:cNvSpPr>
            <a:spLocks noGrp="1"/>
          </p:cNvSpPr>
          <p:nvPr>
            <p:ph type="title"/>
          </p:nvPr>
        </p:nvSpPr>
        <p:spPr>
          <a:xfrm>
            <a:off x="640080" y="4777739"/>
            <a:ext cx="3418990" cy="1412119"/>
          </a:xfrm>
        </p:spPr>
        <p:txBody>
          <a:bodyPr>
            <a:normAutofit/>
          </a:bodyPr>
          <a:lstStyle/>
          <a:p>
            <a:r>
              <a:rPr lang="en-US" sz="3000"/>
              <a:t>Theoretical Model: Shannon and Weaver</a:t>
            </a:r>
          </a:p>
        </p:txBody>
      </p:sp>
      <p:pic>
        <p:nvPicPr>
          <p:cNvPr id="4" name="Picture 3" descr="Shannon and Weaver Model of Communication">
            <a:extLst>
              <a:ext uri="{FF2B5EF4-FFF2-40B4-BE49-F238E27FC236}">
                <a16:creationId xmlns:a16="http://schemas.microsoft.com/office/drawing/2014/main" id="{A8C0345E-541A-A897-7500-2EB80E58D35A}"/>
              </a:ext>
            </a:extLst>
          </p:cNvPr>
          <p:cNvPicPr>
            <a:picLocks noChangeAspect="1"/>
          </p:cNvPicPr>
          <p:nvPr/>
        </p:nvPicPr>
        <p:blipFill>
          <a:blip r:embed="rId3">
            <a:extLst>
              <a:ext uri="{28A0092B-C50C-407E-A947-70E740481C1C}">
                <a14:useLocalDpi xmlns:a14="http://schemas.microsoft.com/office/drawing/2010/main" val="0"/>
              </a:ext>
            </a:extLst>
          </a:blip>
          <a:srcRect b="28099"/>
          <a:stretch>
            <a:fillRect/>
          </a:stretch>
        </p:blipFill>
        <p:spPr bwMode="auto">
          <a:xfrm>
            <a:off x="20" y="9"/>
            <a:ext cx="12191980" cy="4379485"/>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p:spPr>
      </p:pic>
      <p:sp>
        <p:nvSpPr>
          <p:cNvPr id="1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0F0FDA-D1E2-741D-FC3A-5B50C128CCB0}"/>
              </a:ext>
            </a:extLst>
          </p:cNvPr>
          <p:cNvSpPr>
            <a:spLocks noGrp="1"/>
          </p:cNvSpPr>
          <p:nvPr>
            <p:ph idx="1"/>
          </p:nvPr>
        </p:nvSpPr>
        <p:spPr>
          <a:xfrm>
            <a:off x="4654294" y="4777739"/>
            <a:ext cx="6897626" cy="1399223"/>
          </a:xfrm>
        </p:spPr>
        <p:txBody>
          <a:bodyPr anchor="ctr">
            <a:normAutofit/>
          </a:bodyPr>
          <a:lstStyle/>
          <a:p>
            <a:pPr lvl="0"/>
            <a:r>
              <a:rPr lang="en-US" sz="1200"/>
              <a:t>According to Shannon and Weaver, communication involves sender, message, channel, receiver and noise (Fitzpatrick, 2023).</a:t>
            </a:r>
          </a:p>
          <a:p>
            <a:pPr lvl="0"/>
            <a:r>
              <a:rPr lang="en-US" sz="1200"/>
              <a:t>Noise in the environment blocks transmission of messages and reduces effectiveness of communication in the contemporary world.</a:t>
            </a:r>
          </a:p>
          <a:p>
            <a:pPr lvl="0"/>
            <a:r>
              <a:rPr lang="en-US" sz="1200"/>
              <a:t>The instructions received by Gary are twisted before the workers can get the entire picture of the requirements of production.</a:t>
            </a:r>
          </a:p>
          <a:p>
            <a:endParaRPr lang="en-US" sz="1200"/>
          </a:p>
        </p:txBody>
      </p:sp>
    </p:spTree>
    <p:extLst>
      <p:ext uri="{BB962C8B-B14F-4D97-AF65-F5344CB8AC3E}">
        <p14:creationId xmlns:p14="http://schemas.microsoft.com/office/powerpoint/2010/main" val="3987817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832F2-47C4-B353-ABEF-758CB8F109C1}"/>
              </a:ext>
            </a:extLst>
          </p:cNvPr>
          <p:cNvSpPr>
            <a:spLocks noGrp="1"/>
          </p:cNvSpPr>
          <p:nvPr>
            <p:ph type="title"/>
          </p:nvPr>
        </p:nvSpPr>
        <p:spPr>
          <a:xfrm>
            <a:off x="761803" y="350196"/>
            <a:ext cx="4646904" cy="1624520"/>
          </a:xfrm>
        </p:spPr>
        <p:txBody>
          <a:bodyPr anchor="ctr">
            <a:normAutofit/>
          </a:bodyPr>
          <a:lstStyle/>
          <a:p>
            <a:r>
              <a:rPr lang="en-US" sz="4000"/>
              <a:t>Overcoming Barriers: Noise</a:t>
            </a:r>
          </a:p>
        </p:txBody>
      </p:sp>
      <p:sp>
        <p:nvSpPr>
          <p:cNvPr id="3" name="Content Placeholder 2">
            <a:extLst>
              <a:ext uri="{FF2B5EF4-FFF2-40B4-BE49-F238E27FC236}">
                <a16:creationId xmlns:a16="http://schemas.microsoft.com/office/drawing/2014/main" id="{5FD035C9-0E9E-4A39-0C63-1C651C011B81}"/>
              </a:ext>
            </a:extLst>
          </p:cNvPr>
          <p:cNvSpPr>
            <a:spLocks noGrp="1"/>
          </p:cNvSpPr>
          <p:nvPr>
            <p:ph idx="1"/>
          </p:nvPr>
        </p:nvSpPr>
        <p:spPr>
          <a:xfrm>
            <a:off x="761802" y="2743200"/>
            <a:ext cx="4646905" cy="3613149"/>
          </a:xfrm>
        </p:spPr>
        <p:txBody>
          <a:bodyPr anchor="ctr">
            <a:normAutofit/>
          </a:bodyPr>
          <a:lstStyle/>
          <a:p>
            <a:pPr lvl="0"/>
            <a:r>
              <a:rPr lang="en-US" sz="1900"/>
              <a:t>As an intervention, put in place new and modernized machinery to reduce the noise in the air that disrupts communication in the workplace (Singun, 2025). </a:t>
            </a:r>
          </a:p>
          <a:p>
            <a:pPr lvl="0"/>
            <a:r>
              <a:rPr lang="en-US" sz="1900"/>
              <a:t>Introduce: Visual presentations in favor of a verbal presentation during the production activity on each shift. </a:t>
            </a:r>
          </a:p>
          <a:p>
            <a:pPr lvl="0"/>
            <a:r>
              <a:rPr lang="en-US" sz="1900"/>
              <a:t>Full of noisy activity Schedule important briefings in less noisy places and commence production each morning of the day. </a:t>
            </a:r>
          </a:p>
          <a:p>
            <a:endParaRPr lang="en-US" sz="1900"/>
          </a:p>
        </p:txBody>
      </p:sp>
      <p:pic>
        <p:nvPicPr>
          <p:cNvPr id="4" name="Picture 3" descr="How to Reduce Noise Levels in Your Workplace">
            <a:extLst>
              <a:ext uri="{FF2B5EF4-FFF2-40B4-BE49-F238E27FC236}">
                <a16:creationId xmlns:a16="http://schemas.microsoft.com/office/drawing/2014/main" id="{CFE58425-690E-A2D7-4E17-ED79991C0A62}"/>
              </a:ext>
            </a:extLst>
          </p:cNvPr>
          <p:cNvPicPr>
            <a:picLocks noChangeAspect="1"/>
          </p:cNvPicPr>
          <p:nvPr/>
        </p:nvPicPr>
        <p:blipFill>
          <a:blip r:embed="rId3">
            <a:extLst>
              <a:ext uri="{28A0092B-C50C-407E-A947-70E740481C1C}">
                <a14:useLocalDpi xmlns:a14="http://schemas.microsoft.com/office/drawing/2010/main" val="0"/>
              </a:ext>
            </a:extLst>
          </a:blip>
          <a:srcRect l="15832" r="24768" b="-2"/>
          <a:stretch>
            <a:fillRect/>
          </a:stretch>
        </p:blipFill>
        <p:spPr bwMode="auto">
          <a:xfrm>
            <a:off x="6096000" y="1"/>
            <a:ext cx="6102825" cy="6858000"/>
          </a:xfrm>
          <a:prstGeom prst="rect">
            <a:avLst/>
          </a:prstGeom>
          <a:noFill/>
        </p:spPr>
      </p:pic>
    </p:spTree>
    <p:extLst>
      <p:ext uri="{BB962C8B-B14F-4D97-AF65-F5344CB8AC3E}">
        <p14:creationId xmlns:p14="http://schemas.microsoft.com/office/powerpoint/2010/main" val="2200352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4E788-F262-9A24-762C-360E53EE19CD}"/>
              </a:ext>
            </a:extLst>
          </p:cNvPr>
          <p:cNvSpPr>
            <a:spLocks noGrp="1"/>
          </p:cNvSpPr>
          <p:nvPr>
            <p:ph type="title"/>
          </p:nvPr>
        </p:nvSpPr>
        <p:spPr>
          <a:xfrm>
            <a:off x="640080" y="325369"/>
            <a:ext cx="4368602" cy="1956841"/>
          </a:xfrm>
        </p:spPr>
        <p:txBody>
          <a:bodyPr anchor="b">
            <a:normAutofit/>
          </a:bodyPr>
          <a:lstStyle/>
          <a:p>
            <a:r>
              <a:rPr lang="en-US" sz="4200"/>
              <a:t>Language and Communication Barrier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14D8F7-BF7C-42BD-87F5-C900E1E500DC}"/>
              </a:ext>
            </a:extLst>
          </p:cNvPr>
          <p:cNvSpPr>
            <a:spLocks noGrp="1"/>
          </p:cNvSpPr>
          <p:nvPr>
            <p:ph idx="1"/>
          </p:nvPr>
        </p:nvSpPr>
        <p:spPr>
          <a:xfrm>
            <a:off x="640080" y="2872899"/>
            <a:ext cx="4243589" cy="3320668"/>
          </a:xfrm>
        </p:spPr>
        <p:txBody>
          <a:bodyPr>
            <a:normAutofit/>
          </a:bodyPr>
          <a:lstStyle/>
          <a:p>
            <a:pPr lvl="0"/>
            <a:r>
              <a:rPr lang="en-US" sz="1700"/>
              <a:t>The employees also speak various languages, and they can barely speak clearly at their workplace at a daily basis.</a:t>
            </a:r>
          </a:p>
          <a:p>
            <a:pPr lvl="0"/>
            <a:r>
              <a:rPr lang="en-US" sz="1700"/>
              <a:t>Scenario: Gary makes use of English instructions and bare warning signs only (Khatri and Assefa, 2022).</a:t>
            </a:r>
          </a:p>
          <a:p>
            <a:pPr lvl="0"/>
            <a:r>
              <a:rPr lang="en-US" sz="1700"/>
              <a:t>Poorly understood instructions will increase the number of mistakes made in the operations and reduce the compliance with food safety to a low rate.</a:t>
            </a:r>
          </a:p>
          <a:p>
            <a:endParaRPr lang="en-US" sz="1700"/>
          </a:p>
        </p:txBody>
      </p:sp>
      <p:pic>
        <p:nvPicPr>
          <p:cNvPr id="4" name="Picture 3" descr="Language Barriers To Communication: Examples &amp; How to Overcome It">
            <a:extLst>
              <a:ext uri="{FF2B5EF4-FFF2-40B4-BE49-F238E27FC236}">
                <a16:creationId xmlns:a16="http://schemas.microsoft.com/office/drawing/2014/main" id="{AF972114-8A06-C155-61A8-CFCAF255E817}"/>
              </a:ext>
            </a:extLst>
          </p:cNvPr>
          <p:cNvPicPr>
            <a:picLocks noChangeAspect="1"/>
          </p:cNvPicPr>
          <p:nvPr/>
        </p:nvPicPr>
        <p:blipFill>
          <a:blip r:embed="rId3">
            <a:extLst>
              <a:ext uri="{28A0092B-C50C-407E-A947-70E740481C1C}">
                <a14:useLocalDpi xmlns:a14="http://schemas.microsoft.com/office/drawing/2010/main" val="0"/>
              </a:ext>
            </a:extLst>
          </a:blip>
          <a:srcRect b="303"/>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3232536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A8302-A51C-1B0A-A82C-FF92E97A18A1}"/>
              </a:ext>
            </a:extLst>
          </p:cNvPr>
          <p:cNvSpPr>
            <a:spLocks noGrp="1"/>
          </p:cNvSpPr>
          <p:nvPr>
            <p:ph type="title"/>
          </p:nvPr>
        </p:nvSpPr>
        <p:spPr>
          <a:xfrm>
            <a:off x="876693" y="741391"/>
            <a:ext cx="4597747" cy="1616203"/>
          </a:xfrm>
        </p:spPr>
        <p:txBody>
          <a:bodyPr anchor="b">
            <a:normAutofit/>
          </a:bodyPr>
          <a:lstStyle/>
          <a:p>
            <a:r>
              <a:rPr lang="en-US" sz="3200"/>
              <a:t>Theoretical Model: Schramm</a:t>
            </a:r>
          </a:p>
        </p:txBody>
      </p:sp>
      <p:sp>
        <p:nvSpPr>
          <p:cNvPr id="3" name="Content Placeholder 2">
            <a:extLst>
              <a:ext uri="{FF2B5EF4-FFF2-40B4-BE49-F238E27FC236}">
                <a16:creationId xmlns:a16="http://schemas.microsoft.com/office/drawing/2014/main" id="{F48C4B40-DA99-556D-C202-D7AD2F439311}"/>
              </a:ext>
            </a:extLst>
          </p:cNvPr>
          <p:cNvSpPr>
            <a:spLocks noGrp="1"/>
          </p:cNvSpPr>
          <p:nvPr>
            <p:ph idx="1"/>
          </p:nvPr>
        </p:nvSpPr>
        <p:spPr>
          <a:xfrm>
            <a:off x="876693" y="2533476"/>
            <a:ext cx="4597746" cy="3447832"/>
          </a:xfrm>
        </p:spPr>
        <p:txBody>
          <a:bodyPr anchor="t">
            <a:normAutofit/>
          </a:bodyPr>
          <a:lstStyle/>
          <a:p>
            <a:pPr lvl="0"/>
            <a:r>
              <a:rPr lang="en-US" sz="1700"/>
              <a:t>Schramm emphasizes the fact that communication processes have a mutual relationship between the receiver and sender (Purwanto, Wafa and Sanjani, 2023).</a:t>
            </a:r>
          </a:p>
          <a:p>
            <a:pPr lvl="0"/>
            <a:r>
              <a:rPr lang="en-US" sz="1700"/>
              <a:t>Variety of language skills minimizes efficient encoding and decoding of messages at work.</a:t>
            </a:r>
          </a:p>
          <a:p>
            <a:pPr lvl="0"/>
            <a:r>
              <a:rPr lang="en-US" sz="1700"/>
              <a:t>Feedback will be used to ensure that employees have been understanding properly the operational instructions that Gary is giving them today.</a:t>
            </a:r>
          </a:p>
          <a:p>
            <a:endParaRPr lang="en-US" sz="1700"/>
          </a:p>
        </p:txBody>
      </p:sp>
      <p:pic>
        <p:nvPicPr>
          <p:cNvPr id="4" name="Picture 3" descr="Schramm Model of Communication | Download Scientific Diagram">
            <a:extLst>
              <a:ext uri="{FF2B5EF4-FFF2-40B4-BE49-F238E27FC236}">
                <a16:creationId xmlns:a16="http://schemas.microsoft.com/office/drawing/2014/main" id="{E70091B6-0346-1069-6B22-CF9299FC91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096001" y="1706884"/>
            <a:ext cx="5319062" cy="3369150"/>
          </a:xfrm>
          <a:prstGeom prst="rect">
            <a:avLst/>
          </a:prstGeom>
          <a:noFill/>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86823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C43A0C-B696-B38B-1E3D-8A477C623FAF}"/>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Overcoming Barriers: Language</a:t>
            </a:r>
          </a:p>
        </p:txBody>
      </p:sp>
      <p:graphicFrame>
        <p:nvGraphicFramePr>
          <p:cNvPr id="5" name="Content Placeholder 2">
            <a:extLst>
              <a:ext uri="{FF2B5EF4-FFF2-40B4-BE49-F238E27FC236}">
                <a16:creationId xmlns:a16="http://schemas.microsoft.com/office/drawing/2014/main" id="{991A71DD-380F-3B10-1964-A8AD66321C83}"/>
              </a:ext>
            </a:extLst>
          </p:cNvPr>
          <p:cNvGraphicFramePr>
            <a:graphicFrameLocks noGrp="1"/>
          </p:cNvGraphicFramePr>
          <p:nvPr>
            <p:ph idx="1"/>
            <p:extLst>
              <p:ext uri="{D42A27DB-BD31-4B8C-83A1-F6EECF244321}">
                <p14:modId xmlns:p14="http://schemas.microsoft.com/office/powerpoint/2010/main" val="196887835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1362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scussion on generational diversity in the workplace (including some  stereotypes)">
            <a:extLst>
              <a:ext uri="{FF2B5EF4-FFF2-40B4-BE49-F238E27FC236}">
                <a16:creationId xmlns:a16="http://schemas.microsoft.com/office/drawing/2014/main" id="{B06AB954-78A5-425A-59A3-4D363C3B91D3}"/>
              </a:ext>
            </a:extLst>
          </p:cNvPr>
          <p:cNvPicPr>
            <a:picLocks noChangeAspect="1"/>
          </p:cNvPicPr>
          <p:nvPr/>
        </p:nvPicPr>
        <p:blipFill>
          <a:blip r:embed="rId3">
            <a:extLst>
              <a:ext uri="{28A0092B-C50C-407E-A947-70E740481C1C}">
                <a14:useLocalDpi xmlns:a14="http://schemas.microsoft.com/office/drawing/2010/main" val="0"/>
              </a:ext>
            </a:extLst>
          </a:blip>
          <a:srcRect l="5716" r="10039" b="2"/>
          <a:stretch>
            <a:fillRect/>
          </a:stretch>
        </p:blipFill>
        <p:spPr bwMode="auto">
          <a:xfrm>
            <a:off x="1" y="10"/>
            <a:ext cx="9669642" cy="6857990"/>
          </a:xfrm>
          <a:prstGeom prst="rect">
            <a:avLst/>
          </a:prstGeom>
          <a:noFill/>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67349D-32FC-393A-6BBB-688D86A85EAF}"/>
              </a:ext>
            </a:extLst>
          </p:cNvPr>
          <p:cNvSpPr>
            <a:spLocks noGrp="1"/>
          </p:cNvSpPr>
          <p:nvPr>
            <p:ph type="title"/>
          </p:nvPr>
        </p:nvSpPr>
        <p:spPr>
          <a:xfrm>
            <a:off x="7531610" y="365125"/>
            <a:ext cx="3822189" cy="1899912"/>
          </a:xfrm>
        </p:spPr>
        <p:txBody>
          <a:bodyPr>
            <a:normAutofit/>
          </a:bodyPr>
          <a:lstStyle/>
          <a:p>
            <a:r>
              <a:rPr lang="en-US" sz="4000"/>
              <a:t>Age and Generational Barrier</a:t>
            </a:r>
          </a:p>
        </p:txBody>
      </p:sp>
      <p:sp>
        <p:nvSpPr>
          <p:cNvPr id="3" name="Content Placeholder 2">
            <a:extLst>
              <a:ext uri="{FF2B5EF4-FFF2-40B4-BE49-F238E27FC236}">
                <a16:creationId xmlns:a16="http://schemas.microsoft.com/office/drawing/2014/main" id="{4FA2FD5C-31DD-3DB4-8D53-280A8293962D}"/>
              </a:ext>
            </a:extLst>
          </p:cNvPr>
          <p:cNvSpPr>
            <a:spLocks noGrp="1"/>
          </p:cNvSpPr>
          <p:nvPr>
            <p:ph idx="1"/>
          </p:nvPr>
        </p:nvSpPr>
        <p:spPr>
          <a:xfrm>
            <a:off x="7531610" y="2434201"/>
            <a:ext cx="3822189" cy="3742762"/>
          </a:xfrm>
        </p:spPr>
        <p:txBody>
          <a:bodyPr>
            <a:normAutofit/>
          </a:bodyPr>
          <a:lstStyle/>
          <a:p>
            <a:pPr lvl="0"/>
            <a:r>
              <a:rPr lang="en-US" sz="1700"/>
              <a:t>Employees are a representation of various generations that have varying communication preferences and expectations nowadays (Sudirjo, 2023).</a:t>
            </a:r>
          </a:p>
          <a:p>
            <a:pPr lvl="0"/>
            <a:r>
              <a:rPr lang="en-US" sz="1700"/>
              <a:t>Gary reports that younger workers are known to misunderstand instructions most frequently compared to the older employees.</a:t>
            </a:r>
          </a:p>
          <a:p>
            <a:pPr lvl="0"/>
            <a:r>
              <a:rPr lang="en-US" sz="1700"/>
              <a:t>Generational differences diminish team cooperation, team learning and effectiveness of workplace communication.</a:t>
            </a:r>
          </a:p>
          <a:p>
            <a:endParaRPr lang="en-US" sz="1700"/>
          </a:p>
        </p:txBody>
      </p:sp>
    </p:spTree>
    <p:extLst>
      <p:ext uri="{BB962C8B-B14F-4D97-AF65-F5344CB8AC3E}">
        <p14:creationId xmlns:p14="http://schemas.microsoft.com/office/powerpoint/2010/main" val="486293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5DCC4-D990-CBFB-C9A4-47014B8AFE9F}"/>
              </a:ext>
            </a:extLst>
          </p:cNvPr>
          <p:cNvSpPr>
            <a:spLocks noGrp="1"/>
          </p:cNvSpPr>
          <p:nvPr>
            <p:ph type="title"/>
          </p:nvPr>
        </p:nvSpPr>
        <p:spPr>
          <a:xfrm>
            <a:off x="481013" y="3752849"/>
            <a:ext cx="3290887" cy="2452687"/>
          </a:xfrm>
        </p:spPr>
        <p:txBody>
          <a:bodyPr anchor="ctr">
            <a:normAutofit/>
          </a:bodyPr>
          <a:lstStyle/>
          <a:p>
            <a:r>
              <a:rPr lang="en-US" sz="3600"/>
              <a:t>Theoretical Model: Berlo</a:t>
            </a:r>
          </a:p>
        </p:txBody>
      </p:sp>
      <p:pic>
        <p:nvPicPr>
          <p:cNvPr id="4" name="Picture 3" descr="Model of communication -Berlo's SMCR model of communication | Download  Scientific Diagram">
            <a:extLst>
              <a:ext uri="{FF2B5EF4-FFF2-40B4-BE49-F238E27FC236}">
                <a16:creationId xmlns:a16="http://schemas.microsoft.com/office/drawing/2014/main" id="{7876D393-8AF9-1A4F-FE16-72E44F356415}"/>
              </a:ext>
            </a:extLst>
          </p:cNvPr>
          <p:cNvPicPr>
            <a:picLocks noChangeAspect="1"/>
          </p:cNvPicPr>
          <p:nvPr/>
        </p:nvPicPr>
        <p:blipFill>
          <a:blip r:embed="rId3">
            <a:extLst>
              <a:ext uri="{28A0092B-C50C-407E-A947-70E740481C1C}">
                <a14:useLocalDpi xmlns:a14="http://schemas.microsoft.com/office/drawing/2010/main" val="0"/>
              </a:ext>
            </a:extLst>
          </a:blip>
          <a:srcRect t="11717" r="3" b="26691"/>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3" name="Content Placeholder 2">
            <a:extLst>
              <a:ext uri="{FF2B5EF4-FFF2-40B4-BE49-F238E27FC236}">
                <a16:creationId xmlns:a16="http://schemas.microsoft.com/office/drawing/2014/main" id="{D837E58C-4776-7233-655E-065AEF761BC2}"/>
              </a:ext>
            </a:extLst>
          </p:cNvPr>
          <p:cNvSpPr>
            <a:spLocks noGrp="1"/>
          </p:cNvSpPr>
          <p:nvPr>
            <p:ph idx="1"/>
          </p:nvPr>
        </p:nvSpPr>
        <p:spPr>
          <a:xfrm>
            <a:off x="4223982" y="3752850"/>
            <a:ext cx="7485413" cy="2452687"/>
          </a:xfrm>
        </p:spPr>
        <p:txBody>
          <a:bodyPr anchor="ctr">
            <a:normAutofit/>
          </a:bodyPr>
          <a:lstStyle/>
          <a:p>
            <a:pPr lvl="0"/>
            <a:r>
              <a:rPr lang="en-US" sz="1800"/>
              <a:t>Combined with receiver attributes: SMCR model by Berlo gives great emphasis to communication skills and recipient attributes (Stromberg </a:t>
            </a:r>
            <a:r>
              <a:rPr lang="en-US" sz="1800" i="1"/>
              <a:t>et al.,</a:t>
            </a:r>
            <a:r>
              <a:rPr lang="en-US" sz="1800"/>
              <a:t> 2022).</a:t>
            </a:r>
          </a:p>
          <a:p>
            <a:pPr lvl="0"/>
            <a:r>
              <a:rPr lang="en-US" sz="1800"/>
              <a:t>Through different experiences, the meaning of messages between Gary and younger employees interprets differently.</a:t>
            </a:r>
          </a:p>
          <a:p>
            <a:pPr lvl="0"/>
            <a:r>
              <a:rPr lang="en-US" sz="1800"/>
              <a:t>The communication strategy can be adapted effectively to improve the communication of the different generations in the workplace.</a:t>
            </a:r>
          </a:p>
          <a:p>
            <a:endParaRPr lang="en-US" sz="1800"/>
          </a:p>
        </p:txBody>
      </p:sp>
    </p:spTree>
    <p:extLst>
      <p:ext uri="{BB962C8B-B14F-4D97-AF65-F5344CB8AC3E}">
        <p14:creationId xmlns:p14="http://schemas.microsoft.com/office/powerpoint/2010/main" val="3493720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1E0E08-BDF5-C5E1-DEC1-E3CE227836B8}"/>
              </a:ext>
            </a:extLst>
          </p:cNvPr>
          <p:cNvSpPr>
            <a:spLocks noGrp="1"/>
          </p:cNvSpPr>
          <p:nvPr>
            <p:ph type="title"/>
          </p:nvPr>
        </p:nvSpPr>
        <p:spPr>
          <a:xfrm>
            <a:off x="871442" y="685800"/>
            <a:ext cx="4353116" cy="1474666"/>
          </a:xfrm>
        </p:spPr>
        <p:txBody>
          <a:bodyPr anchor="b">
            <a:normAutofit/>
          </a:bodyPr>
          <a:lstStyle/>
          <a:p>
            <a:pPr algn="ctr"/>
            <a:r>
              <a:rPr lang="en-US" sz="3200">
                <a:solidFill>
                  <a:srgbClr val="595959"/>
                </a:solidFill>
              </a:rPr>
              <a:t>Overcoming Barriers: Generational Differences</a:t>
            </a:r>
          </a:p>
        </p:txBody>
      </p:sp>
      <p:sp>
        <p:nvSpPr>
          <p:cNvPr id="3" name="Content Placeholder 2">
            <a:extLst>
              <a:ext uri="{FF2B5EF4-FFF2-40B4-BE49-F238E27FC236}">
                <a16:creationId xmlns:a16="http://schemas.microsoft.com/office/drawing/2014/main" id="{BA94FA1D-3C62-A938-7E58-89A49A111642}"/>
              </a:ext>
            </a:extLst>
          </p:cNvPr>
          <p:cNvSpPr>
            <a:spLocks noGrp="1"/>
          </p:cNvSpPr>
          <p:nvPr>
            <p:ph idx="1"/>
          </p:nvPr>
        </p:nvSpPr>
        <p:spPr>
          <a:xfrm>
            <a:off x="871442" y="2447337"/>
            <a:ext cx="4353116" cy="3770434"/>
          </a:xfrm>
        </p:spPr>
        <p:txBody>
          <a:bodyPr anchor="t">
            <a:normAutofit/>
          </a:bodyPr>
          <a:lstStyle/>
          <a:p>
            <a:pPr lvl="0"/>
            <a:r>
              <a:rPr lang="en-US" sz="2000">
                <a:solidFill>
                  <a:srgbClr val="595959"/>
                </a:solidFill>
              </a:rPr>
              <a:t>Offer training that is responsive to all the different learning styles of all generations within the workplace. </a:t>
            </a:r>
          </a:p>
          <a:p>
            <a:pPr lvl="0"/>
            <a:r>
              <a:rPr lang="en-US" sz="2000">
                <a:solidFill>
                  <a:srgbClr val="595959"/>
                </a:solidFill>
              </a:rPr>
              <a:t>The reason is that, by promoting mentoring, the young employees can also develop through being paired with the experienced employees. </a:t>
            </a:r>
          </a:p>
          <a:p>
            <a:pPr lvl="0"/>
            <a:r>
              <a:rPr lang="en-US" sz="2000">
                <a:solidFill>
                  <a:srgbClr val="595959"/>
                </a:solidFill>
              </a:rPr>
              <a:t>Foster respectful conversations that promote the sharing of knowledge and joint problem solving among all. </a:t>
            </a:r>
          </a:p>
          <a:p>
            <a:endParaRPr lang="en-US" sz="2000">
              <a:solidFill>
                <a:srgbClr val="595959"/>
              </a:solidFill>
            </a:endParaRPr>
          </a:p>
        </p:txBody>
      </p:sp>
      <p:pic>
        <p:nvPicPr>
          <p:cNvPr id="5" name="Picture 4" descr="Embracing diversity: Understanding and managing a multigenerational  workforce for success">
            <a:extLst>
              <a:ext uri="{FF2B5EF4-FFF2-40B4-BE49-F238E27FC236}">
                <a16:creationId xmlns:a16="http://schemas.microsoft.com/office/drawing/2014/main" id="{2ED8BD61-ED33-A717-8A9D-8FE589E0807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6781801" y="1964697"/>
            <a:ext cx="4797056" cy="2974175"/>
          </a:xfrm>
          <a:prstGeom prst="rect">
            <a:avLst/>
          </a:prstGeom>
          <a:noFill/>
        </p:spPr>
      </p:pic>
    </p:spTree>
    <p:extLst>
      <p:ext uri="{BB962C8B-B14F-4D97-AF65-F5344CB8AC3E}">
        <p14:creationId xmlns:p14="http://schemas.microsoft.com/office/powerpoint/2010/main" val="2581521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ross-Cultural Barriers at Work &amp; How to Overcome Them - GLOBIS Insights">
            <a:extLst>
              <a:ext uri="{FF2B5EF4-FFF2-40B4-BE49-F238E27FC236}">
                <a16:creationId xmlns:a16="http://schemas.microsoft.com/office/drawing/2014/main" id="{6AB6A5D1-FFF0-8313-EA8B-32D6DC84EE9F}"/>
              </a:ext>
            </a:extLst>
          </p:cNvPr>
          <p:cNvPicPr>
            <a:picLocks noChangeAspect="1"/>
          </p:cNvPicPr>
          <p:nvPr/>
        </p:nvPicPr>
        <p:blipFill>
          <a:blip r:embed="rId3" cstate="print">
            <a:extLst>
              <a:ext uri="{28A0092B-C50C-407E-A947-70E740481C1C}">
                <a14:useLocalDpi xmlns:a14="http://schemas.microsoft.com/office/drawing/2010/main" val="0"/>
              </a:ext>
            </a:extLst>
          </a:blip>
          <a:srcRect l="1345" r="4538" b="-1"/>
          <a:stretch>
            <a:fillRect/>
          </a:stretch>
        </p:blipFill>
        <p:spPr bwMode="auto">
          <a:xfrm>
            <a:off x="2522356" y="10"/>
            <a:ext cx="9669642" cy="6857990"/>
          </a:xfrm>
          <a:prstGeom prst="rect">
            <a:avLst/>
          </a:prstGeom>
          <a:noFill/>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1C199F-5AA7-F1C9-AD76-E555F403B2BC}"/>
              </a:ext>
            </a:extLst>
          </p:cNvPr>
          <p:cNvSpPr>
            <a:spLocks noGrp="1"/>
          </p:cNvSpPr>
          <p:nvPr>
            <p:ph type="title"/>
          </p:nvPr>
        </p:nvSpPr>
        <p:spPr>
          <a:xfrm>
            <a:off x="838200" y="365125"/>
            <a:ext cx="3822189" cy="1899912"/>
          </a:xfrm>
        </p:spPr>
        <p:txBody>
          <a:bodyPr>
            <a:normAutofit/>
          </a:bodyPr>
          <a:lstStyle/>
          <a:p>
            <a:r>
              <a:rPr lang="en-US" sz="4000"/>
              <a:t>Cultural Barrier</a:t>
            </a:r>
          </a:p>
        </p:txBody>
      </p:sp>
      <p:sp>
        <p:nvSpPr>
          <p:cNvPr id="3" name="Content Placeholder 2">
            <a:extLst>
              <a:ext uri="{FF2B5EF4-FFF2-40B4-BE49-F238E27FC236}">
                <a16:creationId xmlns:a16="http://schemas.microsoft.com/office/drawing/2014/main" id="{764D025A-92F1-0BAF-A4A6-A9EEB5EFCB8E}"/>
              </a:ext>
            </a:extLst>
          </p:cNvPr>
          <p:cNvSpPr>
            <a:spLocks noGrp="1"/>
          </p:cNvSpPr>
          <p:nvPr>
            <p:ph idx="1"/>
          </p:nvPr>
        </p:nvSpPr>
        <p:spPr>
          <a:xfrm>
            <a:off x="838200" y="2434201"/>
            <a:ext cx="3822189" cy="3742762"/>
          </a:xfrm>
        </p:spPr>
        <p:txBody>
          <a:bodyPr>
            <a:normAutofit/>
          </a:bodyPr>
          <a:lstStyle/>
          <a:p>
            <a:pPr lvl="0"/>
            <a:r>
              <a:rPr lang="en-US" sz="1600"/>
              <a:t>Employees are brought together through their unique mixes of five cultural groups that have various expectations towards workplace communication. </a:t>
            </a:r>
          </a:p>
          <a:p>
            <a:pPr lvl="0"/>
            <a:r>
              <a:rPr lang="en-US" sz="1600"/>
              <a:t>Cultural differences are involved in behaviours, cooperation and knowledge work process on the daily basis. </a:t>
            </a:r>
          </a:p>
          <a:p>
            <a:pPr lvl="0"/>
            <a:r>
              <a:rPr lang="en-US" sz="1600"/>
              <a:t>The issues that Gary has encountered have been related to the problems of handling culturally diverse employees using precisely the same communication techniques in any situation. </a:t>
            </a:r>
          </a:p>
          <a:p>
            <a:endParaRPr lang="en-US" sz="1600"/>
          </a:p>
        </p:txBody>
      </p:sp>
    </p:spTree>
    <p:extLst>
      <p:ext uri="{BB962C8B-B14F-4D97-AF65-F5344CB8AC3E}">
        <p14:creationId xmlns:p14="http://schemas.microsoft.com/office/powerpoint/2010/main" val="2313504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33BB3-FC6F-1266-1942-6CEDB9FDDF9F}"/>
              </a:ext>
            </a:extLst>
          </p:cNvPr>
          <p:cNvSpPr>
            <a:spLocks noGrp="1"/>
          </p:cNvSpPr>
          <p:nvPr>
            <p:ph type="title"/>
          </p:nvPr>
        </p:nvSpPr>
        <p:spPr>
          <a:xfrm>
            <a:off x="761803" y="350196"/>
            <a:ext cx="4646904" cy="1624520"/>
          </a:xfrm>
        </p:spPr>
        <p:txBody>
          <a:bodyPr anchor="ctr">
            <a:normAutofit/>
          </a:bodyPr>
          <a:lstStyle/>
          <a:p>
            <a:r>
              <a:rPr lang="en-US" sz="4000"/>
              <a:t>Cultural Theories</a:t>
            </a:r>
          </a:p>
        </p:txBody>
      </p:sp>
      <p:sp>
        <p:nvSpPr>
          <p:cNvPr id="3" name="Content Placeholder 2">
            <a:extLst>
              <a:ext uri="{FF2B5EF4-FFF2-40B4-BE49-F238E27FC236}">
                <a16:creationId xmlns:a16="http://schemas.microsoft.com/office/drawing/2014/main" id="{C9407D8D-43F9-245C-45E2-5B1E11917EDD}"/>
              </a:ext>
            </a:extLst>
          </p:cNvPr>
          <p:cNvSpPr>
            <a:spLocks noGrp="1"/>
          </p:cNvSpPr>
          <p:nvPr>
            <p:ph idx="1"/>
          </p:nvPr>
        </p:nvSpPr>
        <p:spPr>
          <a:xfrm>
            <a:off x="761802" y="2743200"/>
            <a:ext cx="4646905" cy="3613149"/>
          </a:xfrm>
        </p:spPr>
        <p:txBody>
          <a:bodyPr anchor="ctr">
            <a:normAutofit/>
          </a:bodyPr>
          <a:lstStyle/>
          <a:p>
            <a:pPr lvl="0"/>
            <a:r>
              <a:rPr lang="en-US" sz="1900"/>
              <a:t>The Hofstede Cultural Dimensions can be deployed today in defining the differences in communication between various cultures in the world. </a:t>
            </a:r>
          </a:p>
          <a:p>
            <a:pPr lvl="0"/>
            <a:r>
              <a:rPr lang="en-US" sz="1900"/>
              <a:t>High-context cultures do not receive messages the same way as low-context settings of communication in organisations. </a:t>
            </a:r>
          </a:p>
          <a:p>
            <a:pPr lvl="0"/>
            <a:r>
              <a:rPr lang="en-US" sz="1900"/>
              <a:t>Awareness of culture would lead to effective collaboration, respect and integration among various teams within the workplace. </a:t>
            </a:r>
          </a:p>
          <a:p>
            <a:endParaRPr lang="en-US" sz="1900"/>
          </a:p>
        </p:txBody>
      </p:sp>
      <p:pic>
        <p:nvPicPr>
          <p:cNvPr id="4" name="Picture 3" descr="Hofstede's Cultural Dimensions | Download Scientific Diagram">
            <a:extLst>
              <a:ext uri="{FF2B5EF4-FFF2-40B4-BE49-F238E27FC236}">
                <a16:creationId xmlns:a16="http://schemas.microsoft.com/office/drawing/2014/main" id="{8EF9FBBF-9546-B834-56B4-05A45A8DD386}"/>
              </a:ext>
            </a:extLst>
          </p:cNvPr>
          <p:cNvPicPr>
            <a:picLocks noChangeAspect="1"/>
          </p:cNvPicPr>
          <p:nvPr/>
        </p:nvPicPr>
        <p:blipFill>
          <a:blip r:embed="rId3">
            <a:extLst>
              <a:ext uri="{28A0092B-C50C-407E-A947-70E740481C1C}">
                <a14:useLocalDpi xmlns:a14="http://schemas.microsoft.com/office/drawing/2010/main" val="0"/>
              </a:ext>
            </a:extLst>
          </a:blip>
          <a:srcRect l="2914" r="3773" b="-5"/>
          <a:stretch>
            <a:fillRect/>
          </a:stretch>
        </p:blipFill>
        <p:spPr bwMode="auto">
          <a:xfrm>
            <a:off x="6096000" y="1"/>
            <a:ext cx="6102825" cy="6858000"/>
          </a:xfrm>
          <a:prstGeom prst="rect">
            <a:avLst/>
          </a:prstGeom>
          <a:noFill/>
        </p:spPr>
      </p:pic>
    </p:spTree>
    <p:extLst>
      <p:ext uri="{BB962C8B-B14F-4D97-AF65-F5344CB8AC3E}">
        <p14:creationId xmlns:p14="http://schemas.microsoft.com/office/powerpoint/2010/main" val="4142827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8CF68-AF47-5435-7097-982079F7AC9A}"/>
              </a:ext>
            </a:extLst>
          </p:cNvPr>
          <p:cNvSpPr>
            <a:spLocks noGrp="1"/>
          </p:cNvSpPr>
          <p:nvPr>
            <p:ph type="title"/>
          </p:nvPr>
        </p:nvSpPr>
        <p:spPr>
          <a:xfrm>
            <a:off x="481013" y="3752849"/>
            <a:ext cx="3290887" cy="2452687"/>
          </a:xfrm>
        </p:spPr>
        <p:txBody>
          <a:bodyPr anchor="ctr">
            <a:normAutofit/>
          </a:bodyPr>
          <a:lstStyle/>
          <a:p>
            <a:r>
              <a:rPr lang="en-US" sz="3600"/>
              <a:t>Overcoming Barriers: Cultural Diversity</a:t>
            </a:r>
          </a:p>
        </p:txBody>
      </p:sp>
      <p:pic>
        <p:nvPicPr>
          <p:cNvPr id="4" name="Picture 3">
            <a:extLst>
              <a:ext uri="{FF2B5EF4-FFF2-40B4-BE49-F238E27FC236}">
                <a16:creationId xmlns:a16="http://schemas.microsoft.com/office/drawing/2014/main" id="{624966C0-BB1F-6727-A602-D2BBEF04FC2C}"/>
              </a:ext>
            </a:extLst>
          </p:cNvPr>
          <p:cNvPicPr>
            <a:picLocks noChangeAspect="1"/>
          </p:cNvPicPr>
          <p:nvPr/>
        </p:nvPicPr>
        <p:blipFill>
          <a:blip r:embed="rId3">
            <a:extLst>
              <a:ext uri="{28A0092B-C50C-407E-A947-70E740481C1C}">
                <a14:useLocalDpi xmlns:a14="http://schemas.microsoft.com/office/drawing/2010/main" val="0"/>
              </a:ext>
            </a:extLst>
          </a:blip>
          <a:srcRect t="10066" b="29065"/>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3" name="Content Placeholder 2">
            <a:extLst>
              <a:ext uri="{FF2B5EF4-FFF2-40B4-BE49-F238E27FC236}">
                <a16:creationId xmlns:a16="http://schemas.microsoft.com/office/drawing/2014/main" id="{17D5F8FD-2B27-6BD2-E436-7A441895255E}"/>
              </a:ext>
            </a:extLst>
          </p:cNvPr>
          <p:cNvSpPr>
            <a:spLocks noGrp="1"/>
          </p:cNvSpPr>
          <p:nvPr>
            <p:ph idx="1"/>
          </p:nvPr>
        </p:nvSpPr>
        <p:spPr>
          <a:xfrm>
            <a:off x="4223982" y="3752850"/>
            <a:ext cx="7485413" cy="2452687"/>
          </a:xfrm>
        </p:spPr>
        <p:txBody>
          <a:bodyPr anchor="ctr">
            <a:normAutofit/>
          </a:bodyPr>
          <a:lstStyle/>
          <a:p>
            <a:pPr lvl="0"/>
            <a:r>
              <a:rPr lang="en-US" sz="1800"/>
              <a:t>Train in cultural awareness which promotes the concept of understanding amongst the employees in the heterogeneous workplace. </a:t>
            </a:r>
          </a:p>
          <a:p>
            <a:pPr lvl="0"/>
            <a:r>
              <a:rPr lang="en-US" sz="1800"/>
              <a:t>In the effort to adopt cultural diversity, conduct inclusive workplace parties that encourage people to be respectful always. </a:t>
            </a:r>
          </a:p>
          <a:p>
            <a:pPr lvl="0"/>
            <a:r>
              <a:rPr lang="en-US" sz="1800"/>
              <a:t>Voice adaptations in terms of different cultural expectations and behaviours within the workplace. </a:t>
            </a:r>
          </a:p>
          <a:p>
            <a:endParaRPr lang="en-US" sz="1800"/>
          </a:p>
        </p:txBody>
      </p:sp>
    </p:spTree>
    <p:extLst>
      <p:ext uri="{BB962C8B-B14F-4D97-AF65-F5344CB8AC3E}">
        <p14:creationId xmlns:p14="http://schemas.microsoft.com/office/powerpoint/2010/main" val="3422795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1B3744-436D-0E74-79C1-E546DA98D354}"/>
              </a:ext>
            </a:extLst>
          </p:cNvPr>
          <p:cNvSpPr>
            <a:spLocks noGrp="1"/>
          </p:cNvSpPr>
          <p:nvPr>
            <p:ph type="title"/>
          </p:nvPr>
        </p:nvSpPr>
        <p:spPr>
          <a:xfrm>
            <a:off x="640080" y="325369"/>
            <a:ext cx="4368602" cy="1956841"/>
          </a:xfrm>
        </p:spPr>
        <p:txBody>
          <a:bodyPr anchor="b">
            <a:normAutofit/>
          </a:bodyPr>
          <a:lstStyle/>
          <a:p>
            <a:r>
              <a:rPr lang="en-US" sz="5400"/>
              <a:t>Emotional Barrier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F55E9B-09AB-A3E2-D9D3-ECDF5537B408}"/>
              </a:ext>
            </a:extLst>
          </p:cNvPr>
          <p:cNvSpPr>
            <a:spLocks noGrp="1"/>
          </p:cNvSpPr>
          <p:nvPr>
            <p:ph idx="1"/>
          </p:nvPr>
        </p:nvSpPr>
        <p:spPr>
          <a:xfrm>
            <a:off x="640080" y="2872899"/>
            <a:ext cx="4243589" cy="3320668"/>
          </a:xfrm>
        </p:spPr>
        <p:txBody>
          <a:bodyPr>
            <a:normAutofit/>
          </a:bodyPr>
          <a:lstStyle/>
          <a:p>
            <a:pPr lvl="0"/>
            <a:r>
              <a:rPr lang="en-US" sz="1700"/>
              <a:t>Stress at workplaces reduces concentration and hinders effective communication among the workers by a great deal on a day-to-day basis. </a:t>
            </a:r>
          </a:p>
          <a:p>
            <a:pPr lvl="0"/>
            <a:r>
              <a:rPr lang="en-US" sz="1700"/>
              <a:t>Gary allows his frustrations to impact negatively the interactions and confidence among the employees on production processes. </a:t>
            </a:r>
          </a:p>
          <a:p>
            <a:pPr lvl="0"/>
            <a:r>
              <a:rPr lang="en-US" sz="1700"/>
              <a:t>Emotions enhance lack of understanding, conflict and manufacturing process malfunctions on a routine basis. </a:t>
            </a:r>
          </a:p>
          <a:p>
            <a:endParaRPr lang="en-US" sz="1700"/>
          </a:p>
        </p:txBody>
      </p:sp>
      <p:pic>
        <p:nvPicPr>
          <p:cNvPr id="4" name="Picture 3">
            <a:extLst>
              <a:ext uri="{FF2B5EF4-FFF2-40B4-BE49-F238E27FC236}">
                <a16:creationId xmlns:a16="http://schemas.microsoft.com/office/drawing/2014/main" id="{FF1BAA8B-397F-47A7-A84E-CB66F74687FB}"/>
              </a:ext>
            </a:extLst>
          </p:cNvPr>
          <p:cNvPicPr>
            <a:picLocks noChangeAspect="1"/>
          </p:cNvPicPr>
          <p:nvPr/>
        </p:nvPicPr>
        <p:blipFill>
          <a:blip r:embed="rId3">
            <a:extLst>
              <a:ext uri="{28A0092B-C50C-407E-A947-70E740481C1C}">
                <a14:useLocalDpi xmlns:a14="http://schemas.microsoft.com/office/drawing/2010/main" val="0"/>
              </a:ext>
            </a:extLst>
          </a:blip>
          <a:srcRect l="11922" r="21125"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1530464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656F5-AD21-0794-5260-D17666D85B23}"/>
              </a:ext>
            </a:extLst>
          </p:cNvPr>
          <p:cNvSpPr>
            <a:spLocks noGrp="1"/>
          </p:cNvSpPr>
          <p:nvPr>
            <p:ph type="title"/>
          </p:nvPr>
        </p:nvSpPr>
        <p:spPr>
          <a:xfrm>
            <a:off x="645064" y="525982"/>
            <a:ext cx="4282983" cy="1200361"/>
          </a:xfrm>
        </p:spPr>
        <p:txBody>
          <a:bodyPr anchor="b">
            <a:normAutofit/>
          </a:bodyPr>
          <a:lstStyle/>
          <a:p>
            <a:r>
              <a:rPr lang="en-US" sz="3600"/>
              <a:t>Relevant Emotional Theories</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72C1C5-BE3D-FC7C-7E51-0790666915D9}"/>
              </a:ext>
            </a:extLst>
          </p:cNvPr>
          <p:cNvSpPr>
            <a:spLocks noGrp="1"/>
          </p:cNvSpPr>
          <p:nvPr>
            <p:ph idx="1"/>
          </p:nvPr>
        </p:nvSpPr>
        <p:spPr>
          <a:xfrm>
            <a:off x="645066" y="2031101"/>
            <a:ext cx="4282984" cy="3511943"/>
          </a:xfrm>
        </p:spPr>
        <p:txBody>
          <a:bodyPr anchor="ctr">
            <a:normAutofit/>
          </a:bodyPr>
          <a:lstStyle/>
          <a:p>
            <a:pPr lvl="0"/>
            <a:r>
              <a:rPr lang="en-US" sz="1500"/>
              <a:t>Emotional Intelligence explains that management and manipulation of emotions in the workplace increases the efficiency of communication through a significant margin. </a:t>
            </a:r>
          </a:p>
          <a:p>
            <a:pPr lvl="0"/>
            <a:r>
              <a:rPr lang="en-US" sz="1500"/>
              <a:t>Self awareness- This can help the managers to handle how they react to stressful situations at the workplace professionally and respectfully. </a:t>
            </a:r>
          </a:p>
          <a:p>
            <a:pPr lvl="0"/>
            <a:r>
              <a:rPr lang="en-US" sz="1500"/>
              <a:t>Empathy: Empathy destroys any relationship obstacle between the supervisors and the employees by always providing a supportive communicative approach. </a:t>
            </a:r>
          </a:p>
          <a:p>
            <a:endParaRPr lang="en-US" sz="150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ilestone of Intelligent Development: Daniel Goleman's Emotional  Intelligence Theory - Experianta">
            <a:extLst>
              <a:ext uri="{FF2B5EF4-FFF2-40B4-BE49-F238E27FC236}">
                <a16:creationId xmlns:a16="http://schemas.microsoft.com/office/drawing/2014/main" id="{61C40A16-58BE-4677-D186-422155209C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987738" y="1835210"/>
            <a:ext cx="5628018" cy="2954709"/>
          </a:xfrm>
          <a:prstGeom prst="rect">
            <a:avLst/>
          </a:prstGeom>
          <a:noFill/>
        </p:spPr>
      </p:pic>
    </p:spTree>
    <p:extLst>
      <p:ext uri="{BB962C8B-B14F-4D97-AF65-F5344CB8AC3E}">
        <p14:creationId xmlns:p14="http://schemas.microsoft.com/office/powerpoint/2010/main" val="1248817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5DFFD-483A-0218-D7E1-2102D4A8950D}"/>
              </a:ext>
            </a:extLst>
          </p:cNvPr>
          <p:cNvSpPr>
            <a:spLocks noGrp="1"/>
          </p:cNvSpPr>
          <p:nvPr>
            <p:ph type="title"/>
          </p:nvPr>
        </p:nvSpPr>
        <p:spPr>
          <a:xfrm>
            <a:off x="5868557" y="1138036"/>
            <a:ext cx="5444382" cy="1402470"/>
          </a:xfrm>
        </p:spPr>
        <p:txBody>
          <a:bodyPr anchor="t">
            <a:normAutofit/>
          </a:bodyPr>
          <a:lstStyle/>
          <a:p>
            <a:r>
              <a:rPr lang="en-US" sz="3200"/>
              <a:t>Overcoming Barriers: Emotional Aspects</a:t>
            </a:r>
          </a:p>
        </p:txBody>
      </p:sp>
      <p:pic>
        <p:nvPicPr>
          <p:cNvPr id="5" name="Picture 4" descr="One in a crowd">
            <a:extLst>
              <a:ext uri="{FF2B5EF4-FFF2-40B4-BE49-F238E27FC236}">
                <a16:creationId xmlns:a16="http://schemas.microsoft.com/office/drawing/2014/main" id="{377D4E6B-C751-7A82-4611-94A022D6271C}"/>
              </a:ext>
            </a:extLst>
          </p:cNvPr>
          <p:cNvPicPr>
            <a:picLocks noChangeAspect="1"/>
          </p:cNvPicPr>
          <p:nvPr/>
        </p:nvPicPr>
        <p:blipFill>
          <a:blip r:embed="rId3"/>
          <a:srcRect l="25928" r="17738"/>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E9EA80-4EB7-9AA3-9477-6E3837EEC7D3}"/>
              </a:ext>
            </a:extLst>
          </p:cNvPr>
          <p:cNvSpPr>
            <a:spLocks noGrp="1"/>
          </p:cNvSpPr>
          <p:nvPr>
            <p:ph idx="1"/>
          </p:nvPr>
        </p:nvSpPr>
        <p:spPr>
          <a:xfrm>
            <a:off x="5868557" y="2551176"/>
            <a:ext cx="5444382" cy="3591207"/>
          </a:xfrm>
        </p:spPr>
        <p:txBody>
          <a:bodyPr>
            <a:normAutofit/>
          </a:bodyPr>
          <a:lstStyle/>
          <a:p>
            <a:pPr lvl="0"/>
            <a:r>
              <a:rPr lang="en-US" sz="2000"/>
              <a:t>Promote supportive leadership that lowers stress levels at workplace and increases confidence among employees to a great extent. </a:t>
            </a:r>
          </a:p>
          <a:p>
            <a:pPr lvl="0"/>
            <a:r>
              <a:rPr lang="en-US" sz="2000"/>
              <a:t>Meet regularly and discuss problems without fear together with the employees. </a:t>
            </a:r>
          </a:p>
          <a:p>
            <a:pPr lvl="0"/>
            <a:r>
              <a:rPr lang="en-US" sz="2000"/>
              <a:t>Reward performance of employees that enhance employee morale, participation and good working relations always. </a:t>
            </a:r>
          </a:p>
          <a:p>
            <a:endParaRPr lang="en-US" sz="2000"/>
          </a:p>
        </p:txBody>
      </p:sp>
    </p:spTree>
    <p:extLst>
      <p:ext uri="{BB962C8B-B14F-4D97-AF65-F5344CB8AC3E}">
        <p14:creationId xmlns:p14="http://schemas.microsoft.com/office/powerpoint/2010/main" val="2212217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0A685-1090-5C3F-1847-8A447634F85F}"/>
              </a:ext>
            </a:extLst>
          </p:cNvPr>
          <p:cNvSpPr>
            <a:spLocks noGrp="1"/>
          </p:cNvSpPr>
          <p:nvPr>
            <p:ph type="title"/>
          </p:nvPr>
        </p:nvSpPr>
        <p:spPr>
          <a:xfrm>
            <a:off x="761803" y="350196"/>
            <a:ext cx="4646904" cy="1624520"/>
          </a:xfrm>
        </p:spPr>
        <p:txBody>
          <a:bodyPr anchor="ctr">
            <a:normAutofit/>
          </a:bodyPr>
          <a:lstStyle/>
          <a:p>
            <a:r>
              <a:rPr lang="en-US" sz="4000"/>
              <a:t>Conclusion</a:t>
            </a:r>
          </a:p>
        </p:txBody>
      </p:sp>
      <p:sp>
        <p:nvSpPr>
          <p:cNvPr id="3" name="Content Placeholder 2">
            <a:extLst>
              <a:ext uri="{FF2B5EF4-FFF2-40B4-BE49-F238E27FC236}">
                <a16:creationId xmlns:a16="http://schemas.microsoft.com/office/drawing/2014/main" id="{B3C7642D-DC99-9294-893A-A82BF072D2A9}"/>
              </a:ext>
            </a:extLst>
          </p:cNvPr>
          <p:cNvSpPr>
            <a:spLocks noGrp="1"/>
          </p:cNvSpPr>
          <p:nvPr>
            <p:ph idx="1"/>
          </p:nvPr>
        </p:nvSpPr>
        <p:spPr>
          <a:xfrm>
            <a:off x="761802" y="2743200"/>
            <a:ext cx="4646905" cy="3613149"/>
          </a:xfrm>
        </p:spPr>
        <p:txBody>
          <a:bodyPr anchor="ctr">
            <a:normAutofit/>
          </a:bodyPr>
          <a:lstStyle/>
          <a:p>
            <a:pPr lvl="0"/>
            <a:r>
              <a:rPr lang="en-US" sz="1700"/>
              <a:t>Direct impact on food quality and safety and organisational performance is consistent today due to effective communication. </a:t>
            </a:r>
          </a:p>
          <a:p>
            <a:pPr lvl="0"/>
            <a:r>
              <a:rPr lang="en-US" sz="1700"/>
              <a:t>Flight Foods needs to tackle the communication obstacles through real organisation changes that should be immediately undertaken. </a:t>
            </a:r>
          </a:p>
          <a:p>
            <a:pPr lvl="0"/>
            <a:r>
              <a:rPr lang="en-US" sz="1700"/>
              <a:t>Application of communication theories: With the aid of communication theories, business success can be attained in the long run and constant enhancement realized in a sustainable way. </a:t>
            </a:r>
          </a:p>
          <a:p>
            <a:endParaRPr lang="en-US" sz="1700"/>
          </a:p>
        </p:txBody>
      </p:sp>
      <p:pic>
        <p:nvPicPr>
          <p:cNvPr id="5" name="Picture 4" descr="Assorted vegetables and fruits">
            <a:extLst>
              <a:ext uri="{FF2B5EF4-FFF2-40B4-BE49-F238E27FC236}">
                <a16:creationId xmlns:a16="http://schemas.microsoft.com/office/drawing/2014/main" id="{83531347-78F6-AED8-E0BF-3E4CF3B88B43}"/>
              </a:ext>
            </a:extLst>
          </p:cNvPr>
          <p:cNvPicPr>
            <a:picLocks noChangeAspect="1"/>
          </p:cNvPicPr>
          <p:nvPr/>
        </p:nvPicPr>
        <p:blipFill>
          <a:blip r:embed="rId3"/>
          <a:srcRect l="26441" r="14158" b="-2"/>
          <a:stretch>
            <a:fillRect/>
          </a:stretch>
        </p:blipFill>
        <p:spPr>
          <a:xfrm>
            <a:off x="6096000" y="1"/>
            <a:ext cx="6102825" cy="6858000"/>
          </a:xfrm>
          <a:prstGeom prst="rect">
            <a:avLst/>
          </a:prstGeom>
        </p:spPr>
      </p:pic>
    </p:spTree>
    <p:extLst>
      <p:ext uri="{BB962C8B-B14F-4D97-AF65-F5344CB8AC3E}">
        <p14:creationId xmlns:p14="http://schemas.microsoft.com/office/powerpoint/2010/main" val="659177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89C51-0A45-366B-11FD-DEE5A98AB937}"/>
              </a:ext>
            </a:extLst>
          </p:cNvPr>
          <p:cNvSpPr>
            <a:spLocks noGrp="1"/>
          </p:cNvSpPr>
          <p:nvPr>
            <p:ph type="title"/>
          </p:nvPr>
        </p:nvSpPr>
        <p:spPr>
          <a:xfrm>
            <a:off x="686834" y="1153572"/>
            <a:ext cx="3200400" cy="4461163"/>
          </a:xfrm>
        </p:spPr>
        <p:txBody>
          <a:bodyPr>
            <a:normAutofit/>
          </a:bodyPr>
          <a:lstStyle/>
          <a:p>
            <a:r>
              <a:rPr lang="en-US" b="1">
                <a:solidFill>
                  <a:srgbClr val="FFFFFF"/>
                </a:solidFill>
              </a:rPr>
              <a:t>Reference list </a:t>
            </a:r>
            <a:br>
              <a:rPr lang="en-US"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71AC3EF-EEE9-570D-FEDC-6BB5DD3832A7}"/>
              </a:ext>
            </a:extLst>
          </p:cNvPr>
          <p:cNvSpPr>
            <a:spLocks noGrp="1"/>
          </p:cNvSpPr>
          <p:nvPr>
            <p:ph idx="1"/>
          </p:nvPr>
        </p:nvSpPr>
        <p:spPr>
          <a:xfrm>
            <a:off x="4447308" y="591344"/>
            <a:ext cx="6906491" cy="5585619"/>
          </a:xfrm>
        </p:spPr>
        <p:txBody>
          <a:bodyPr anchor="ctr">
            <a:normAutofit/>
          </a:bodyPr>
          <a:lstStyle/>
          <a:p>
            <a:r>
              <a:rPr lang="en-US" sz="1100"/>
              <a:t>Bahrain, N.K., </a:t>
            </a:r>
            <a:r>
              <a:rPr lang="en-US" sz="1100" err="1"/>
              <a:t>Sakrani</a:t>
            </a:r>
            <a:r>
              <a:rPr lang="en-US" sz="1100"/>
              <a:t>, S.R. and Maidin, A., 2023. Communication barriers in work environment: understanding impact and challenges. </a:t>
            </a:r>
            <a:r>
              <a:rPr lang="en-US" sz="1100" i="1"/>
              <a:t>International Journal of Academic Research in Business and Social Sciences</a:t>
            </a:r>
            <a:r>
              <a:rPr lang="en-US" sz="1100"/>
              <a:t>, </a:t>
            </a:r>
            <a:r>
              <a:rPr lang="en-US" sz="1100" i="1"/>
              <a:t>13</a:t>
            </a:r>
            <a:r>
              <a:rPr lang="en-US" sz="1100"/>
              <a:t>(11), </a:t>
            </a:r>
            <a:r>
              <a:rPr lang="en-US" sz="1100" err="1"/>
              <a:t>pp.1489</a:t>
            </a:r>
            <a:r>
              <a:rPr lang="en-US" sz="1100"/>
              <a:t>-1503.</a:t>
            </a:r>
          </a:p>
          <a:p>
            <a:r>
              <a:rPr lang="en-US" sz="1100" err="1"/>
              <a:t>Bratchuk</a:t>
            </a:r>
            <a:r>
              <a:rPr lang="en-US" sz="1100"/>
              <a:t>, H. and Smith, P., 2023. Overcoming of communication barriers in the classroom. </a:t>
            </a:r>
            <a:r>
              <a:rPr lang="en-US" sz="1100" i="1"/>
              <a:t>EIKI Journal of Effective Teaching Methods</a:t>
            </a:r>
            <a:r>
              <a:rPr lang="en-US" sz="1100"/>
              <a:t>, </a:t>
            </a:r>
            <a:r>
              <a:rPr lang="en-US" sz="1100" i="1"/>
              <a:t>1</a:t>
            </a:r>
            <a:r>
              <a:rPr lang="en-US" sz="1100"/>
              <a:t>(1).</a:t>
            </a:r>
          </a:p>
          <a:p>
            <a:r>
              <a:rPr lang="en-US" sz="1100"/>
              <a:t>Fitzpatrick, P.J., 2023. Improving health literacy using the power of digital communications to achieve better health outcomes for patients and practitioners. </a:t>
            </a:r>
            <a:r>
              <a:rPr lang="en-US" sz="1100" i="1"/>
              <a:t>Frontiers in digital health</a:t>
            </a:r>
            <a:r>
              <a:rPr lang="en-US" sz="1100"/>
              <a:t>, </a:t>
            </a:r>
            <a:r>
              <a:rPr lang="en-US" sz="1100" i="1"/>
              <a:t>5</a:t>
            </a:r>
            <a:r>
              <a:rPr lang="en-US" sz="1100"/>
              <a:t>, </a:t>
            </a:r>
            <a:r>
              <a:rPr lang="en-US" sz="1100" err="1"/>
              <a:t>p.1264780</a:t>
            </a:r>
            <a:r>
              <a:rPr lang="en-US" sz="1100"/>
              <a:t>.</a:t>
            </a:r>
          </a:p>
          <a:p>
            <a:r>
              <a:rPr lang="en-US" sz="1100"/>
              <a:t>Khatri, R.B. and Assefa, Y., 2022. Access to health services among culturally and linguistically diverse populations in the Australian universal health care system: issues and challenges. </a:t>
            </a:r>
            <a:r>
              <a:rPr lang="en-US" sz="1100" i="1"/>
              <a:t>BMC public health</a:t>
            </a:r>
            <a:r>
              <a:rPr lang="en-US" sz="1100"/>
              <a:t>, </a:t>
            </a:r>
            <a:r>
              <a:rPr lang="en-US" sz="1100" i="1"/>
              <a:t>22</a:t>
            </a:r>
            <a:r>
              <a:rPr lang="en-US" sz="1100"/>
              <a:t>(1), </a:t>
            </a:r>
            <a:r>
              <a:rPr lang="en-US" sz="1100" err="1"/>
              <a:t>p.880</a:t>
            </a:r>
            <a:r>
              <a:rPr lang="en-US" sz="1100"/>
              <a:t>.</a:t>
            </a:r>
          </a:p>
          <a:p>
            <a:r>
              <a:rPr lang="en-US" sz="1100"/>
              <a:t>Muir, K.J., Sliwinski, K.S., Ang, L., </a:t>
            </a:r>
            <a:r>
              <a:rPr lang="en-US" sz="1100" err="1"/>
              <a:t>Amenyedor</a:t>
            </a:r>
            <a:r>
              <a:rPr lang="en-US" sz="1100"/>
              <a:t>, K., Villarruel, A.M., Kutney-Lee, A. and Brooks Carthon, J.M., 2025. Improving Hospital Care for Patients Experiencing Communication Barriers Through Nurse-Endorsed Strategies. </a:t>
            </a:r>
            <a:r>
              <a:rPr lang="en-US" sz="1100" i="1"/>
              <a:t>INQUIRY: The Journal of Health Care Organization, Provision, and Financing</a:t>
            </a:r>
            <a:r>
              <a:rPr lang="en-US" sz="1100"/>
              <a:t>, </a:t>
            </a:r>
            <a:r>
              <a:rPr lang="en-US" sz="1100" i="1"/>
              <a:t>62</a:t>
            </a:r>
            <a:r>
              <a:rPr lang="en-US" sz="1100"/>
              <a:t>, </a:t>
            </a:r>
            <a:r>
              <a:rPr lang="en-US" sz="1100" err="1"/>
              <a:t>p.00469580251370934</a:t>
            </a:r>
            <a:r>
              <a:rPr lang="en-US" sz="1100"/>
              <a:t>.</a:t>
            </a:r>
          </a:p>
          <a:p>
            <a:r>
              <a:rPr lang="en-US" sz="1100"/>
              <a:t>Purwanto, A., Wafa, A. and Sanjani, </a:t>
            </a:r>
            <a:r>
              <a:rPr lang="en-US" sz="1100" err="1"/>
              <a:t>M.A.F</a:t>
            </a:r>
            <a:r>
              <a:rPr lang="en-US" sz="1100"/>
              <a:t>., 2023. Interpersonal Communication Strategies in Building an Image of </a:t>
            </a:r>
            <a:r>
              <a:rPr lang="en-US" sz="1100" err="1"/>
              <a:t>Contigency</a:t>
            </a:r>
            <a:r>
              <a:rPr lang="en-US" sz="1100"/>
              <a:t> Perspective of Accommodation. </a:t>
            </a:r>
            <a:r>
              <a:rPr lang="en-US" sz="1100" i="1" err="1"/>
              <a:t>Managere</a:t>
            </a:r>
            <a:r>
              <a:rPr lang="en-US" sz="1100" i="1"/>
              <a:t>: Indonesian Journal of Educational Management</a:t>
            </a:r>
            <a:r>
              <a:rPr lang="en-US" sz="1100"/>
              <a:t>, </a:t>
            </a:r>
            <a:r>
              <a:rPr lang="en-US" sz="1100" i="1"/>
              <a:t>5</a:t>
            </a:r>
            <a:r>
              <a:rPr lang="en-US" sz="1100"/>
              <a:t>(3), </a:t>
            </a:r>
            <a:r>
              <a:rPr lang="en-US" sz="1100" err="1"/>
              <a:t>pp.267</a:t>
            </a:r>
            <a:r>
              <a:rPr lang="en-US" sz="1100"/>
              <a:t>-279.</a:t>
            </a:r>
          </a:p>
          <a:p>
            <a:r>
              <a:rPr lang="en-US" sz="1100" err="1"/>
              <a:t>Singun</a:t>
            </a:r>
            <a:r>
              <a:rPr lang="en-US" sz="1100"/>
              <a:t>, A.J., 2025. Unveiling the barriers to digital transformation in higher education institutions: a systematic literature review. </a:t>
            </a:r>
            <a:r>
              <a:rPr lang="en-US" sz="1100" i="1"/>
              <a:t>Discover Education</a:t>
            </a:r>
            <a:r>
              <a:rPr lang="en-US" sz="1100"/>
              <a:t>, </a:t>
            </a:r>
            <a:r>
              <a:rPr lang="en-US" sz="1100" i="1"/>
              <a:t>4</a:t>
            </a:r>
            <a:r>
              <a:rPr lang="en-US" sz="1100"/>
              <a:t>(1), </a:t>
            </a:r>
            <a:r>
              <a:rPr lang="en-US" sz="1100" err="1"/>
              <a:t>p.37</a:t>
            </a:r>
            <a:r>
              <a:rPr lang="en-US" sz="1100"/>
              <a:t>.</a:t>
            </a:r>
          </a:p>
          <a:p>
            <a:r>
              <a:rPr lang="en-US" sz="1100"/>
              <a:t>Strömberg, M., Liman, L., Bang, P. and </a:t>
            </a:r>
            <a:r>
              <a:rPr lang="en-US" sz="1100" err="1"/>
              <a:t>Igelström</a:t>
            </a:r>
            <a:r>
              <a:rPr lang="en-US" sz="1100"/>
              <a:t>, K., 2022. Experiences of sensory overload and communication barriers by autistic adults in health care settings. </a:t>
            </a:r>
            <a:r>
              <a:rPr lang="en-US" sz="1100" i="1"/>
              <a:t>Autism in Adulthood</a:t>
            </a:r>
            <a:r>
              <a:rPr lang="en-US" sz="1100"/>
              <a:t>, </a:t>
            </a:r>
            <a:r>
              <a:rPr lang="en-US" sz="1100" i="1"/>
              <a:t>4</a:t>
            </a:r>
            <a:r>
              <a:rPr lang="en-US" sz="1100"/>
              <a:t>(1), </a:t>
            </a:r>
            <a:r>
              <a:rPr lang="en-US" sz="1100" err="1"/>
              <a:t>pp.66</a:t>
            </a:r>
            <a:r>
              <a:rPr lang="en-US" sz="1100"/>
              <a:t>-75.</a:t>
            </a:r>
          </a:p>
          <a:p>
            <a:r>
              <a:rPr lang="en-US" sz="1100" err="1"/>
              <a:t>Sudirjo</a:t>
            </a:r>
            <a:r>
              <a:rPr lang="en-US" sz="1100"/>
              <a:t>, F., 2023. Marketing strategy in improving product competitiveness in the global market. </a:t>
            </a:r>
            <a:r>
              <a:rPr lang="en-US" sz="1100" i="1"/>
              <a:t>Journal of Contemporary Administration and Management (ADMAN)</a:t>
            </a:r>
            <a:r>
              <a:rPr lang="en-US" sz="1100"/>
              <a:t>, </a:t>
            </a:r>
            <a:r>
              <a:rPr lang="en-US" sz="1100" i="1"/>
              <a:t>1</a:t>
            </a:r>
            <a:r>
              <a:rPr lang="en-US" sz="1100"/>
              <a:t>(2), </a:t>
            </a:r>
            <a:r>
              <a:rPr lang="en-US" sz="1100" err="1"/>
              <a:t>pp.63</a:t>
            </a:r>
            <a:r>
              <a:rPr lang="en-US" sz="1100"/>
              <a:t>-69.</a:t>
            </a:r>
          </a:p>
          <a:p>
            <a:r>
              <a:rPr lang="en-US" sz="1100"/>
              <a:t>Zegers, C. and Auron, M., 2022. Addressing the challenges of cross-cultural communication. </a:t>
            </a:r>
            <a:r>
              <a:rPr lang="en-US" sz="1100" i="1"/>
              <a:t>Medical Clinics</a:t>
            </a:r>
            <a:r>
              <a:rPr lang="en-US" sz="1100"/>
              <a:t>, </a:t>
            </a:r>
            <a:r>
              <a:rPr lang="en-US" sz="1100" i="1"/>
              <a:t>106</a:t>
            </a:r>
            <a:r>
              <a:rPr lang="en-US" sz="1100"/>
              <a:t>(4), </a:t>
            </a:r>
            <a:r>
              <a:rPr lang="en-US" sz="1100" err="1"/>
              <a:t>pp.577</a:t>
            </a:r>
            <a:r>
              <a:rPr lang="en-US" sz="1100"/>
              <a:t>-588.</a:t>
            </a:r>
          </a:p>
        </p:txBody>
      </p:sp>
    </p:spTree>
    <p:extLst>
      <p:ext uri="{BB962C8B-B14F-4D97-AF65-F5344CB8AC3E}">
        <p14:creationId xmlns:p14="http://schemas.microsoft.com/office/powerpoint/2010/main" val="1655443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F480F573-F61F-EC0A-0286-FE43C2A2875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31239" y="1525536"/>
            <a:ext cx="3775459" cy="3775459"/>
          </a:xfrm>
          <a:prstGeom prst="rect">
            <a:avLst/>
          </a:prstGeom>
        </p:spPr>
      </p:pic>
      <p:sp>
        <p:nvSpPr>
          <p:cNvPr id="23" name="Freeform: Shape 22">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608C8-CBC2-E2BC-B717-B28BA623E96F}"/>
              </a:ext>
            </a:extLst>
          </p:cNvPr>
          <p:cNvSpPr>
            <a:spLocks noGrp="1"/>
          </p:cNvSpPr>
          <p:nvPr>
            <p:ph type="title"/>
          </p:nvPr>
        </p:nvSpPr>
        <p:spPr>
          <a:xfrm>
            <a:off x="5775961" y="962526"/>
            <a:ext cx="5384800" cy="3210689"/>
          </a:xfrm>
        </p:spPr>
        <p:txBody>
          <a:bodyPr vert="horz" lIns="91440" tIns="45720" rIns="91440" bIns="45720" rtlCol="0" anchor="b">
            <a:normAutofit/>
          </a:bodyPr>
          <a:lstStyle/>
          <a:p>
            <a:pPr algn="l"/>
            <a:r>
              <a:rPr lang="en-US" sz="9000" i="1" kern="1200" dirty="0">
                <a:solidFill>
                  <a:schemeClr val="tx1"/>
                </a:solidFill>
              </a:rPr>
              <a:t>Thank You</a:t>
            </a:r>
          </a:p>
        </p:txBody>
      </p:sp>
    </p:spTree>
    <p:extLst>
      <p:ext uri="{BB962C8B-B14F-4D97-AF65-F5344CB8AC3E}">
        <p14:creationId xmlns:p14="http://schemas.microsoft.com/office/powerpoint/2010/main" val="615812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3010</Words>
  <Application>Microsoft Office PowerPoint</Application>
  <PresentationFormat>Widescreen</PresentationFormat>
  <Paragraphs>131</Paragraphs>
  <Slides>22</Slides>
  <Notes>19</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Times New Roman</vt:lpstr>
      <vt:lpstr>Office Theme</vt:lpstr>
      <vt:lpstr>COMMUNICATION PROBLEMS AT FLIGHT FOODS LTD</vt:lpstr>
      <vt:lpstr>Introduction</vt:lpstr>
      <vt:lpstr>Presentation Overview</vt:lpstr>
      <vt:lpstr>Case Study Background</vt:lpstr>
      <vt:lpstr>Environmental Noise Barrier</vt:lpstr>
      <vt:lpstr>Theoretical Model: Shannon and Weaver</vt:lpstr>
      <vt:lpstr>Overcoming Barriers: Noise</vt:lpstr>
      <vt:lpstr>Language and Communication Barrier</vt:lpstr>
      <vt:lpstr>Theoretical Model: Schramm</vt:lpstr>
      <vt:lpstr>Overcoming Barriers: Language</vt:lpstr>
      <vt:lpstr>Age and Generational Barrier</vt:lpstr>
      <vt:lpstr>Theoretical Model: Berlo</vt:lpstr>
      <vt:lpstr>Overcoming Barriers: Generational Differences</vt:lpstr>
      <vt:lpstr>Cultural Barrier</vt:lpstr>
      <vt:lpstr>Cultural Theories</vt:lpstr>
      <vt:lpstr>Overcoming Barriers: Cultural Diversity</vt:lpstr>
      <vt:lpstr>Emotional Barrier</vt:lpstr>
      <vt:lpstr>Relevant Emotional Theories</vt:lpstr>
      <vt:lpstr>Overcoming Barriers: Emotional Aspects</vt:lpstr>
      <vt:lpstr>Conclusion</vt:lpstr>
      <vt:lpstr>Reference list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5</cp:revision>
  <dcterms:created xsi:type="dcterms:W3CDTF">2026-07-09T06:40:09Z</dcterms:created>
  <dcterms:modified xsi:type="dcterms:W3CDTF">2026-07-09T06:55:17Z</dcterms:modified>
</cp:coreProperties>
</file>