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9"/>
  </p:notesMasterIdLst>
  <p:handoutMasterIdLst>
    <p:handoutMasterId r:id="rId20"/>
  </p:handoutMasterIdLst>
  <p:sldIdLst>
    <p:sldId id="284" r:id="rId2"/>
    <p:sldId id="258" r:id="rId3"/>
    <p:sldId id="259" r:id="rId4"/>
    <p:sldId id="260" r:id="rId5"/>
    <p:sldId id="262" r:id="rId6"/>
    <p:sldId id="266" r:id="rId7"/>
    <p:sldId id="267" r:id="rId8"/>
    <p:sldId id="268" r:id="rId9"/>
    <p:sldId id="273" r:id="rId10"/>
    <p:sldId id="274" r:id="rId11"/>
    <p:sldId id="275" r:id="rId12"/>
    <p:sldId id="276" r:id="rId13"/>
    <p:sldId id="277" r:id="rId14"/>
    <p:sldId id="278" r:id="rId15"/>
    <p:sldId id="287" r:id="rId16"/>
    <p:sldId id="289" r:id="rId17"/>
    <p:sldId id="286" r:id="rId18"/>
  </p:sldIdLst>
  <p:sldSz cx="9144000" cy="6858000" type="screen4x3"/>
  <p:notesSz cx="6934200" cy="10071100"/>
  <p:custDataLst>
    <p:tags r:id="rId21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200" kern="1200">
        <a:solidFill>
          <a:srgbClr val="000000"/>
        </a:solidFill>
        <a:latin typeface="Arial Unicode MS" panose="020B0604020202020204" pitchFamily="34" charset="-128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436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1056">
          <p15:clr>
            <a:srgbClr val="A4A3A4"/>
          </p15:clr>
        </p15:guide>
        <p15:guide id="6" orient="horz" pos="3840">
          <p15:clr>
            <a:srgbClr val="A4A3A4"/>
          </p15:clr>
        </p15:guide>
        <p15:guide id="7" orient="horz" pos="3744">
          <p15:clr>
            <a:srgbClr val="A4A3A4"/>
          </p15:clr>
        </p15:guide>
        <p15:guide id="8" orient="horz" pos="864">
          <p15:clr>
            <a:srgbClr val="A4A3A4"/>
          </p15:clr>
        </p15:guide>
        <p15:guide id="9" pos="2880">
          <p15:clr>
            <a:srgbClr val="A4A3A4"/>
          </p15:clr>
        </p15:guide>
        <p15:guide id="10" pos="672">
          <p15:clr>
            <a:srgbClr val="A4A3A4"/>
          </p15:clr>
        </p15:guide>
        <p15:guide id="11" pos="244">
          <p15:clr>
            <a:srgbClr val="A4A3A4"/>
          </p15:clr>
        </p15:guide>
        <p15:guide id="12" pos="480">
          <p15:clr>
            <a:srgbClr val="A4A3A4"/>
          </p15:clr>
        </p15:guide>
        <p15:guide id="13" pos="54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72">
          <p15:clr>
            <a:srgbClr val="A4A3A4"/>
          </p15:clr>
        </p15:guide>
        <p15:guide id="2" pos="218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60"/>
  </p:normalViewPr>
  <p:slideViewPr>
    <p:cSldViewPr>
      <p:cViewPr varScale="1">
        <p:scale>
          <a:sx n="112" d="100"/>
          <a:sy n="112" d="100"/>
        </p:scale>
        <p:origin x="1896" y="78"/>
      </p:cViewPr>
      <p:guideLst>
        <p:guide orient="horz" pos="2160"/>
        <p:guide orient="horz" pos="4080"/>
        <p:guide orient="horz" pos="436"/>
        <p:guide orient="horz" pos="720"/>
        <p:guide orient="horz" pos="1056"/>
        <p:guide orient="horz" pos="3840"/>
        <p:guide orient="horz" pos="3744"/>
        <p:guide orient="horz" pos="864"/>
        <p:guide pos="2880"/>
        <p:guide pos="672"/>
        <p:guide pos="244"/>
        <p:guide pos="480"/>
        <p:guide pos="54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0" d="100"/>
          <a:sy n="50" d="100"/>
        </p:scale>
        <p:origin x="-1812" y="-78"/>
      </p:cViewPr>
      <p:guideLst>
        <p:guide orient="horz" pos="3172"/>
        <p:guide pos="218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ags" Target="tags/tag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5138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64" tIns="48582" rIns="97164" bIns="48582" numCol="1" anchor="t" anchorCtr="0" compatLnSpc="1">
            <a:prstTxWarp prst="textNoShape">
              <a:avLst/>
            </a:prstTxWarp>
          </a:bodyPr>
          <a:lstStyle>
            <a:lvl1pPr defTabSz="971550" eaLnBrk="1" hangingPunct="1">
              <a:defRPr sz="130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099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29063" y="0"/>
            <a:ext cx="3005137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64" tIns="48582" rIns="97164" bIns="48582" numCol="1" anchor="t" anchorCtr="0" compatLnSpc="1">
            <a:prstTxWarp prst="textNoShape">
              <a:avLst/>
            </a:prstTxWarp>
          </a:bodyPr>
          <a:lstStyle>
            <a:lvl1pPr algn="r" defTabSz="971550" eaLnBrk="1" hangingPunct="1">
              <a:defRPr sz="130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67863"/>
            <a:ext cx="3005138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64" tIns="48582" rIns="97164" bIns="48582" numCol="1" anchor="b" anchorCtr="0" compatLnSpc="1">
            <a:prstTxWarp prst="textNoShape">
              <a:avLst/>
            </a:prstTxWarp>
          </a:bodyPr>
          <a:lstStyle>
            <a:lvl1pPr defTabSz="971550" eaLnBrk="1" hangingPunct="1">
              <a:defRPr sz="130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1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29063" y="9567863"/>
            <a:ext cx="3005137" cy="50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64" tIns="48582" rIns="97164" bIns="48582" numCol="1" anchor="b" anchorCtr="0" compatLnSpc="1">
            <a:prstTxWarp prst="textNoShape">
              <a:avLst/>
            </a:prstTxWarp>
          </a:bodyPr>
          <a:lstStyle>
            <a:lvl1pPr algn="r" defTabSz="971550" eaLnBrk="1" hangingPunct="1">
              <a:defRPr sz="1300"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4761469-41A0-4CD8-A6F7-EA536DB9EA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08397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05138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27475" y="0"/>
            <a:ext cx="3005138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28182A-0E7D-4CAB-B967-D5B3CA1166CC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1738" y="1258888"/>
            <a:ext cx="4530725" cy="33988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3738" y="4846638"/>
            <a:ext cx="5546725" cy="3965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66275"/>
            <a:ext cx="3005138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27475" y="9566275"/>
            <a:ext cx="3005138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FF00FF-762C-499E-8DF1-126A49497E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85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Buildings image for Arnold PPWs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365500"/>
            <a:ext cx="9078913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9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1pPr>
            <a:lvl2pPr marL="742950" indent="-28575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2pPr>
            <a:lvl3pPr marL="11430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3pPr>
            <a:lvl4pPr marL="16002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4pPr>
            <a:lvl5pPr marL="20574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</a:rPr>
              <a:t>Slide 31.</a:t>
            </a:r>
            <a:fld id="{429CB890-A8F2-4627-93CB-0D037388DE61}" type="slidenum">
              <a:rPr lang="en-GB" altLang="en-US" sz="800" smtClean="0">
                <a:solidFill>
                  <a:schemeClr val="tx1"/>
                </a:solidFill>
                <a:latin typeface="Arial" panose="020B0604020202020204" pitchFamily="34" charset="0"/>
              </a:rPr>
              <a:pPr algn="ctr">
                <a:defRPr/>
              </a:pPr>
              <a:t>‹#›</a:t>
            </a:fld>
            <a:endParaRPr lang="en-GB" altLang="en-US" sz="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pic>
        <p:nvPicPr>
          <p:cNvPr id="5" name="Picture 10" descr="MyFinanceLab logo for RF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229350"/>
            <a:ext cx="1644650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1pPr>
            <a:lvl2pPr marL="742950" indent="-28575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2pPr>
            <a:lvl3pPr marL="11430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3pPr>
            <a:lvl4pPr marL="16002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4pPr>
            <a:lvl5pPr marL="20574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>
                <a:solidFill>
                  <a:schemeClr val="tx1"/>
                </a:solidFill>
                <a:latin typeface="Arial" panose="020B0604020202020204" pitchFamily="34" charset="0"/>
              </a:rPr>
              <a:t>Glen Arnold, </a:t>
            </a:r>
            <a:r>
              <a:rPr lang="en-US" altLang="en-US" sz="800" i="1">
                <a:solidFill>
                  <a:schemeClr val="tx1"/>
                </a:solidFill>
                <a:latin typeface="Arial" panose="020B0604020202020204" pitchFamily="34" charset="0"/>
              </a:rPr>
              <a:t>Corporate Financial Management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</a:rPr>
              <a:t>, 5</a:t>
            </a:r>
            <a:r>
              <a:rPr lang="en-US" altLang="en-US" sz="800" baseline="30000">
                <a:solidFill>
                  <a:schemeClr val="tx1"/>
                </a:solidFill>
                <a:latin typeface="Arial" panose="020B0604020202020204" pitchFamily="34" charset="0"/>
              </a:rPr>
              <a:t>th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</a:rPr>
              <a:t>  Edition © Pearson Education Limited 2013</a:t>
            </a:r>
            <a:endParaRPr lang="en-GB" altLang="en-US" sz="8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7" name="Picture 12" descr="PEARSON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525" y="6180138"/>
            <a:ext cx="1589088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25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981075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784055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4494114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4142332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549275"/>
            <a:ext cx="4316412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49275"/>
            <a:ext cx="4316413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09758892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02170464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36994584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/>
          <p:cNvCxnSpPr/>
          <p:nvPr userDrawn="1"/>
        </p:nvCxnSpPr>
        <p:spPr>
          <a:xfrm>
            <a:off x="0" y="1125538"/>
            <a:ext cx="8794750" cy="0"/>
          </a:xfrm>
          <a:prstGeom prst="line">
            <a:avLst/>
          </a:prstGeom>
          <a:ln w="25400">
            <a:solidFill>
              <a:srgbClr val="C900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>
            <a:lvl1pPr algn="l">
              <a:defRPr sz="4000">
                <a:solidFill>
                  <a:srgbClr val="0F1272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>
            <a:lvl1pPr>
              <a:defRPr sz="2400">
                <a:solidFill>
                  <a:srgbClr val="0F1272"/>
                </a:solidFill>
                <a:latin typeface="Arial" pitchFamily="34" charset="0"/>
                <a:cs typeface="Arial" pitchFamily="34" charset="0"/>
              </a:defRPr>
            </a:lvl1pPr>
            <a:lvl2pPr>
              <a:defRPr sz="2000">
                <a:solidFill>
                  <a:srgbClr val="0F1272"/>
                </a:solidFill>
                <a:latin typeface="Arial" pitchFamily="34" charset="0"/>
                <a:cs typeface="Arial" pitchFamily="34" charset="0"/>
              </a:defRPr>
            </a:lvl2pPr>
            <a:lvl3pPr>
              <a:defRPr sz="1800">
                <a:solidFill>
                  <a:srgbClr val="0F1272"/>
                </a:solidFill>
                <a:latin typeface="Arial" pitchFamily="34" charset="0"/>
                <a:cs typeface="Arial" pitchFamily="34" charset="0"/>
              </a:defRPr>
            </a:lvl3pPr>
            <a:lvl4pPr>
              <a:defRPr sz="1600">
                <a:solidFill>
                  <a:srgbClr val="0F1272"/>
                </a:solidFill>
                <a:latin typeface="Arial" pitchFamily="34" charset="0"/>
                <a:cs typeface="Arial" pitchFamily="34" charset="0"/>
              </a:defRPr>
            </a:lvl4pPr>
            <a:lvl5pPr>
              <a:defRPr sz="1600">
                <a:solidFill>
                  <a:srgbClr val="0F1272"/>
                </a:solidFill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549716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6849620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1158075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43243232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9100" y="115888"/>
            <a:ext cx="2195513" cy="60102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115888"/>
            <a:ext cx="6437312" cy="6010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9115540"/>
      </p:ext>
    </p:extLst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453581"/>
      </p:ext>
    </p:extLst>
  </p:cSld>
  <p:clrMapOvr>
    <a:masterClrMapping/>
  </p:clrMapOvr>
  <p:transition spd="med" advClick="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79388" y="115888"/>
            <a:ext cx="8785225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9388" y="549275"/>
            <a:ext cx="8785225" cy="5576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95242" name="Text Box 1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1pPr>
            <a:lvl2pPr marL="742950" indent="-28575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2pPr>
            <a:lvl3pPr marL="11430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3pPr>
            <a:lvl4pPr marL="16002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4pPr>
            <a:lvl5pPr marL="20574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sz="800">
                <a:solidFill>
                  <a:schemeClr val="tx1"/>
                </a:solidFill>
                <a:latin typeface="Arial" panose="020B0604020202020204" pitchFamily="34" charset="0"/>
              </a:rPr>
              <a:t>Slide 31.</a:t>
            </a:r>
            <a:fld id="{91CA393E-05D8-41FC-A659-8802B6E67E94}" type="slidenum">
              <a:rPr lang="en-GB" altLang="en-US" sz="800" smtClean="0">
                <a:solidFill>
                  <a:schemeClr val="tx1"/>
                </a:solidFill>
                <a:latin typeface="Arial" panose="020B0604020202020204" pitchFamily="34" charset="0"/>
              </a:rPr>
              <a:pPr algn="ctr">
                <a:defRPr/>
              </a:pPr>
              <a:t>‹#›</a:t>
            </a:fld>
            <a:endParaRPr lang="en-GB" altLang="en-US" sz="800">
              <a:solidFill>
                <a:schemeClr val="tx1"/>
              </a:solidFill>
              <a:latin typeface="Times" panose="02020603050405020304" pitchFamily="18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1pPr>
            <a:lvl2pPr marL="742950" indent="-28575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2pPr>
            <a:lvl3pPr marL="11430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3pPr>
            <a:lvl4pPr marL="16002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4pPr>
            <a:lvl5pPr marL="2057400" indent="-228600" eaLnBrk="0" hangingPunct="0"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rgbClr val="000000"/>
                </a:solidFill>
                <a:latin typeface="Arial Unicode MS" panose="020B0604020202020204" pitchFamily="34" charset="-128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>
                <a:solidFill>
                  <a:schemeClr val="tx1"/>
                </a:solidFill>
                <a:latin typeface="Arial" panose="020B0604020202020204" pitchFamily="34" charset="0"/>
              </a:rPr>
              <a:t>Glen Arnold, </a:t>
            </a:r>
            <a:r>
              <a:rPr lang="en-US" altLang="en-US" sz="800" i="1">
                <a:solidFill>
                  <a:schemeClr val="tx1"/>
                </a:solidFill>
                <a:latin typeface="Arial" panose="020B0604020202020204" pitchFamily="34" charset="0"/>
              </a:rPr>
              <a:t>Corporate Financial Management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</a:rPr>
              <a:t>, 5</a:t>
            </a:r>
            <a:r>
              <a:rPr lang="en-US" altLang="en-US" sz="800" baseline="30000">
                <a:solidFill>
                  <a:schemeClr val="tx1"/>
                </a:solidFill>
                <a:latin typeface="Arial" panose="020B0604020202020204" pitchFamily="34" charset="0"/>
              </a:rPr>
              <a:t>th</a:t>
            </a:r>
            <a:r>
              <a:rPr lang="en-US" altLang="en-US" sz="800">
                <a:solidFill>
                  <a:schemeClr val="tx1"/>
                </a:solidFill>
                <a:latin typeface="Arial" panose="020B0604020202020204" pitchFamily="34" charset="0"/>
              </a:rPr>
              <a:t>  Edition © Pearson Education Limited 2013</a:t>
            </a:r>
            <a:endParaRPr lang="en-GB" altLang="en-US" sz="8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801" r:id="rId7"/>
    <p:sldLayoutId id="2147483796" r:id="rId8"/>
    <p:sldLayoutId id="2147483797" r:id="rId9"/>
    <p:sldLayoutId id="2147483798" r:id="rId10"/>
    <p:sldLayoutId id="2147483799" r:id="rId11"/>
    <p:sldLayoutId id="2147483802" r:id="rId12"/>
  </p:sldLayoutIdLst>
  <p:transition spd="med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/>
          <p:cNvCxnSpPr/>
          <p:nvPr/>
        </p:nvCxnSpPr>
        <p:spPr>
          <a:xfrm>
            <a:off x="0" y="4724400"/>
            <a:ext cx="9144000" cy="0"/>
          </a:xfrm>
          <a:prstGeom prst="line">
            <a:avLst/>
          </a:prstGeom>
          <a:ln w="127000">
            <a:solidFill>
              <a:srgbClr val="C900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1"/>
          <p:cNvSpPr>
            <a:spLocks noGrp="1"/>
          </p:cNvSpPr>
          <p:nvPr>
            <p:ph type="ctrTitle"/>
          </p:nvPr>
        </p:nvSpPr>
        <p:spPr>
          <a:xfrm>
            <a:off x="395288" y="3403600"/>
            <a:ext cx="8064500" cy="896938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000" dirty="0">
                <a:solidFill>
                  <a:srgbClr val="19245E"/>
                </a:solidFill>
              </a:rPr>
              <a:t>Corporate Finance: Lecture</a:t>
            </a:r>
            <a:br>
              <a:rPr lang="en-GB" sz="4000" dirty="0">
                <a:solidFill>
                  <a:srgbClr val="19245E"/>
                </a:solidFill>
              </a:rPr>
            </a:br>
            <a:r>
              <a:rPr lang="en-GB" sz="4000" dirty="0">
                <a:solidFill>
                  <a:srgbClr val="19245E"/>
                </a:solidFill>
              </a:rPr>
              <a:t>Weighted Average Cost of Capital (WACC)</a:t>
            </a:r>
            <a:endParaRPr lang="en-US" sz="4000" dirty="0">
              <a:solidFill>
                <a:srgbClr val="19245E"/>
              </a:solidFill>
            </a:endParaRPr>
          </a:p>
        </p:txBody>
      </p:sp>
      <p:sp>
        <p:nvSpPr>
          <p:cNvPr id="18" name="Title 1"/>
          <p:cNvSpPr txBox="1">
            <a:spLocks/>
          </p:cNvSpPr>
          <p:nvPr/>
        </p:nvSpPr>
        <p:spPr bwMode="auto">
          <a:xfrm>
            <a:off x="468313" y="4806950"/>
            <a:ext cx="8064500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/>
              <a:t>Dr. Jia Miao, PhD CFA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8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chemeClr val="accent2">
                    <a:lumMod val="75000"/>
                  </a:schemeClr>
                </a:solidFill>
              </a:rPr>
              <a:t>Cost of capital</a:t>
            </a:r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539750" y="1341438"/>
            <a:ext cx="8223250" cy="398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350" indent="284163" defTabSz="304800" eaLnBrk="1" hangingPunct="1">
              <a:lnSpc>
                <a:spcPct val="90000"/>
              </a:lnSpc>
              <a:spcBef>
                <a:spcPct val="3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The cost of capital is the rate of return that a company has to offer finance providers to induce them to buy and hold a financial security. This rate is determined by the returns offered on alternative securities with the same risk.</a:t>
            </a:r>
          </a:p>
          <a:p>
            <a:pPr marL="6350" indent="284163" defTabSz="304800" eaLnBrk="1" hangingPunct="1">
              <a:lnSpc>
                <a:spcPct val="90000"/>
              </a:lnSpc>
              <a:spcBef>
                <a:spcPct val="3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		A word of warning</a:t>
            </a:r>
          </a:p>
          <a:p>
            <a:pPr marL="830263" lvl="1" indent="-285750" defTabSz="304800" eaLnBrk="1" hangingPunct="1">
              <a:lnSpc>
                <a:spcPct val="90000"/>
              </a:lnSpc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Behind any final number generated lies an enormous amount of subjective assessment</a:t>
            </a:r>
          </a:p>
          <a:p>
            <a:pPr marL="830263" lvl="1" indent="-285750" defTabSz="304800" eaLnBrk="1" hangingPunct="1">
              <a:lnSpc>
                <a:spcPct val="90000"/>
              </a:lnSpc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Good decision making comes from knowing the limitations of the input variables to the decision</a:t>
            </a:r>
          </a:p>
          <a:p>
            <a:pPr marL="830263" lvl="1" indent="-285750" defTabSz="304800" eaLnBrk="1" hangingPunct="1">
              <a:lnSpc>
                <a:spcPct val="90000"/>
              </a:lnSpc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Knowing where informed </a:t>
            </a:r>
            <a:r>
              <a:rPr lang="en-US" sz="2000" dirty="0" err="1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judgement</a:t>
            </a:r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 has been employed in the cost of capital calculation is required to make value-enhancing decisions and thus assist the art of management</a:t>
            </a:r>
          </a:p>
          <a:p>
            <a:pPr marL="830263" lvl="1" indent="-285750" defTabSz="304800" eaLnBrk="1" hangingPunct="1">
              <a:lnSpc>
                <a:spcPct val="90000"/>
              </a:lnSpc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" charset="0"/>
                <a:cs typeface="+mn-cs"/>
              </a:rPr>
              <a:t>Precision is less important than knowledge of what is a reasonable range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0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chemeClr val="accent2">
                    <a:lumMod val="75000"/>
                  </a:schemeClr>
                </a:solidFill>
              </a:rPr>
              <a:t>The required rate of return</a:t>
            </a:r>
          </a:p>
        </p:txBody>
      </p:sp>
      <p:sp>
        <p:nvSpPr>
          <p:cNvPr id="7189" name="Rectangle 21"/>
          <p:cNvSpPr>
            <a:spLocks noChangeArrowheads="1"/>
          </p:cNvSpPr>
          <p:nvPr/>
        </p:nvSpPr>
        <p:spPr bwMode="auto">
          <a:xfrm>
            <a:off x="674688" y="1268413"/>
            <a:ext cx="8223250" cy="482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350" indent="284163" defTabSz="304800" eaLnBrk="1" hangingPunct="1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The capital provided to large firms comes in many forms</a:t>
            </a:r>
          </a:p>
          <a:p>
            <a:pPr marL="274638" indent="-274638" defTabSz="304800" eaLnBrk="1" hangingPunct="1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The rate of return offered on government bonds and Treasury bills is the bedrock rate that is used to 	benchmark other interest rates. It is called the risk-free rate of return, given the symbol 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r</a:t>
            </a:r>
            <a:r>
              <a:rPr lang="en-US" sz="2100" i="1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f</a:t>
            </a:r>
            <a:endParaRPr lang="en-US" sz="2100" i="1" baseline="-25000" dirty="0">
              <a:solidFill>
                <a:schemeClr val="accent2">
                  <a:lumMod val="75000"/>
                </a:schemeClr>
              </a:solidFill>
              <a:cs typeface="+mn-cs"/>
            </a:endParaRPr>
          </a:p>
          <a:p>
            <a:pPr marL="6350" indent="284163" defTabSz="304800" eaLnBrk="1" hangingPunct="1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The cost of debt capital for a corporation 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k</a:t>
            </a:r>
            <a:r>
              <a:rPr lang="en-US" sz="2100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D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, is:</a:t>
            </a:r>
          </a:p>
          <a:p>
            <a:pPr marL="6350" indent="284163" defTabSz="304800" eaLnBrk="1" hangingPunct="1">
              <a:lnSpc>
                <a:spcPct val="80000"/>
              </a:lnSpc>
              <a:spcBef>
                <a:spcPct val="50000"/>
              </a:spcBef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 	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k</a:t>
            </a:r>
            <a:r>
              <a:rPr lang="en-US" sz="2100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D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 = 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r</a:t>
            </a:r>
            <a:r>
              <a:rPr lang="en-US" sz="2100" i="1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f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  + RP (risk premium)</a:t>
            </a:r>
          </a:p>
          <a:p>
            <a:pPr marL="296863" indent="-296863" defTabSz="304800" eaLnBrk="1" hangingPunct="1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If the current risk free rate is 6 per cent, then 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k</a:t>
            </a:r>
            <a:r>
              <a:rPr lang="en-US" sz="2100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D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 = 7 per cent 		for a company paying 100 basis point over the Treasury rate</a:t>
            </a:r>
          </a:p>
          <a:p>
            <a:pPr marL="296863" indent="-296863" defTabSz="304800" eaLnBrk="1" hangingPunct="1">
              <a:spcBef>
                <a:spcPct val="5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If the firm already has a high level of debt it may need to offer,		say, 300 basis points above the risk-free rate</a:t>
            </a:r>
          </a:p>
          <a:p>
            <a:pPr marL="6350" indent="284163" defTabSz="304800" eaLnBrk="1" hangingPunct="1">
              <a:lnSpc>
                <a:spcPct val="80000"/>
              </a:lnSpc>
              <a:spcBef>
                <a:spcPct val="50000"/>
              </a:spcBef>
              <a:tabLst>
                <a:tab pos="185738" algn="l"/>
              </a:tabLst>
              <a:defRPr/>
            </a:pP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		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k</a:t>
            </a:r>
            <a:r>
              <a:rPr lang="en-US" sz="2100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D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 = </a:t>
            </a:r>
            <a:r>
              <a:rPr lang="en-US" sz="2100" i="1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r</a:t>
            </a:r>
            <a:r>
              <a:rPr lang="en-US" sz="2100" i="1" baseline="-25000" dirty="0" err="1">
                <a:solidFill>
                  <a:schemeClr val="accent2">
                    <a:lumMod val="75000"/>
                  </a:schemeClr>
                </a:solidFill>
                <a:cs typeface="+mn-cs"/>
              </a:rPr>
              <a:t>f</a:t>
            </a:r>
            <a:r>
              <a:rPr lang="en-US" sz="2100" dirty="0">
                <a:solidFill>
                  <a:schemeClr val="accent2">
                    <a:lumMod val="75000"/>
                  </a:schemeClr>
                </a:solidFill>
                <a:cs typeface="+mn-cs"/>
              </a:rPr>
              <a:t>  + RP = 6 + 3 = 9%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1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Range of risk and returns </a:t>
            </a:r>
          </a:p>
        </p:txBody>
      </p:sp>
      <p:pic>
        <p:nvPicPr>
          <p:cNvPr id="9219" name="Picture 25" descr="C19NF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263" y="2552700"/>
            <a:ext cx="6316662" cy="343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 Box 26"/>
          <p:cNvSpPr txBox="1">
            <a:spLocks noChangeArrowheads="1"/>
          </p:cNvSpPr>
          <p:nvPr/>
        </p:nvSpPr>
        <p:spPr bwMode="auto">
          <a:xfrm>
            <a:off x="682625" y="1065213"/>
            <a:ext cx="8077200" cy="1535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65113" defTabSz="193675">
              <a:spcBef>
                <a:spcPct val="20000"/>
              </a:spcBef>
              <a:buChar char="•"/>
              <a:tabLst>
                <a:tab pos="290513" algn="l"/>
                <a:tab pos="384175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93675">
              <a:spcBef>
                <a:spcPct val="20000"/>
              </a:spcBef>
              <a:buChar char="–"/>
              <a:tabLst>
                <a:tab pos="290513" algn="l"/>
                <a:tab pos="384175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93675">
              <a:spcBef>
                <a:spcPct val="20000"/>
              </a:spcBef>
              <a:buChar char="•"/>
              <a:tabLst>
                <a:tab pos="290513" algn="l"/>
                <a:tab pos="3841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93675">
              <a:spcBef>
                <a:spcPct val="20000"/>
              </a:spcBef>
              <a:buChar char="–"/>
              <a:tabLst>
                <a:tab pos="290513" algn="l"/>
                <a:tab pos="3841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93675">
              <a:spcBef>
                <a:spcPct val="20000"/>
              </a:spcBef>
              <a:buChar char="»"/>
              <a:tabLst>
                <a:tab pos="290513" algn="l"/>
                <a:tab pos="3841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936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90513" algn="l"/>
                <a:tab pos="3841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936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90513" algn="l"/>
                <a:tab pos="3841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936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90513" algn="l"/>
                <a:tab pos="3841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936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290513" algn="l"/>
                <a:tab pos="384175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100">
                <a:solidFill>
                  <a:schemeClr val="accent2"/>
                </a:solidFill>
              </a:rPr>
              <a:t>If the form of finance provided is equity capital then the investor is accepting a fairly high probability of receiving no return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100">
                <a:solidFill>
                  <a:schemeClr val="accent2"/>
                </a:solidFill>
              </a:rPr>
              <a:t>On the other hand, if the firm performs well very high returns can be expected.</a:t>
            </a:r>
            <a:endParaRPr lang="en-US" altLang="en-US" sz="2200">
              <a:solidFill>
                <a:schemeClr val="accent2"/>
              </a:solidFill>
            </a:endParaRPr>
          </a:p>
        </p:txBody>
      </p:sp>
      <p:sp>
        <p:nvSpPr>
          <p:cNvPr id="9221" name="Text Box 28"/>
          <p:cNvSpPr txBox="1">
            <a:spLocks noChangeArrowheads="1"/>
          </p:cNvSpPr>
          <p:nvPr/>
        </p:nvSpPr>
        <p:spPr bwMode="auto">
          <a:xfrm>
            <a:off x="304800" y="5921375"/>
            <a:ext cx="8534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1800" b="1">
                <a:solidFill>
                  <a:schemeClr val="accent2"/>
                </a:solidFill>
              </a:rPr>
              <a:t>Exhibit 16.1</a:t>
            </a:r>
            <a:r>
              <a:rPr lang="en-GB" altLang="en-US" sz="1800">
                <a:solidFill>
                  <a:schemeClr val="accent2"/>
                </a:solidFill>
              </a:rPr>
              <a:t>  R</a:t>
            </a:r>
            <a:r>
              <a:rPr lang="en-US" altLang="en-US" sz="1800">
                <a:solidFill>
                  <a:schemeClr val="accent2"/>
                </a:solidFill>
              </a:rPr>
              <a:t>isk–return – hypothetical examples</a:t>
            </a:r>
            <a:endParaRPr lang="en-GB" altLang="en-US" sz="180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7"/>
          <p:cNvSpPr>
            <a:spLocks noChangeArrowheads="1"/>
          </p:cNvSpPr>
          <p:nvPr/>
        </p:nvSpPr>
        <p:spPr bwMode="auto">
          <a:xfrm>
            <a:off x="92075" y="328613"/>
            <a:ext cx="89598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chemeClr val="accent2"/>
                </a:solidFill>
              </a:rPr>
              <a:t>The weighted average cost of capital (WACC)</a:t>
            </a:r>
          </a:p>
        </p:txBody>
      </p:sp>
      <p:sp>
        <p:nvSpPr>
          <p:cNvPr id="10243" name="Rectangle 28"/>
          <p:cNvSpPr>
            <a:spLocks noChangeArrowheads="1"/>
          </p:cNvSpPr>
          <p:nvPr/>
        </p:nvSpPr>
        <p:spPr bwMode="auto">
          <a:xfrm>
            <a:off x="687388" y="1412875"/>
            <a:ext cx="8372475" cy="422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07975" indent="-307975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A corporation is to be established by obtaining one-half of its £1,000 million of capital from lenders, who require an 8 per cent rate of return for an investment of this risk class, and one-half from shareholders, who require a 12 per cent rate of return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Cost of debt 														    </a:t>
            </a:r>
            <a:r>
              <a:rPr lang="en-US" altLang="en-US" sz="1700" i="1">
                <a:solidFill>
                  <a:schemeClr val="accent2"/>
                </a:solidFill>
              </a:rPr>
              <a:t>k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 = 8%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Cost of equity 														    </a:t>
            </a:r>
            <a:r>
              <a:rPr lang="en-US" altLang="en-US" sz="1700" i="1">
                <a:solidFill>
                  <a:schemeClr val="accent2"/>
                </a:solidFill>
              </a:rPr>
              <a:t>k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 = 12%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Weight of debt 	    V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/(V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 + V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)     £500 million / £1 billion     W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 = 0.5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Weight of equity    V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/(V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 + V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)     £500 million / £1 billion     W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 = 0.5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		V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 = Market value of debt, V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 = Market value of equity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		Weighted average cost of capital, WACC = </a:t>
            </a:r>
            <a:r>
              <a:rPr lang="en-US" altLang="en-US" sz="1700" i="1">
                <a:solidFill>
                  <a:schemeClr val="accent2"/>
                </a:solidFill>
              </a:rPr>
              <a:t>k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 W</a:t>
            </a:r>
            <a:r>
              <a:rPr lang="en-US" altLang="en-US" sz="1700" baseline="-25000">
                <a:solidFill>
                  <a:schemeClr val="accent2"/>
                </a:solidFill>
              </a:rPr>
              <a:t>E</a:t>
            </a:r>
            <a:r>
              <a:rPr lang="en-US" altLang="en-US" sz="1700">
                <a:solidFill>
                  <a:schemeClr val="accent2"/>
                </a:solidFill>
              </a:rPr>
              <a:t> + </a:t>
            </a:r>
            <a:r>
              <a:rPr lang="en-US" altLang="en-US" sz="1700" i="1">
                <a:solidFill>
                  <a:schemeClr val="accent2"/>
                </a:solidFill>
              </a:rPr>
              <a:t>k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r>
              <a:rPr lang="en-US" altLang="en-US" sz="1700">
                <a:solidFill>
                  <a:schemeClr val="accent2"/>
                </a:solidFill>
              </a:rPr>
              <a:t> W</a:t>
            </a:r>
            <a:r>
              <a:rPr lang="en-US" altLang="en-US" sz="1700" baseline="-25000">
                <a:solidFill>
                  <a:schemeClr val="accent2"/>
                </a:solidFill>
              </a:rPr>
              <a:t>D</a:t>
            </a:r>
            <a:endParaRPr lang="en-US" altLang="en-US" sz="1700">
              <a:solidFill>
                <a:schemeClr val="accent2"/>
              </a:solidFill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700">
                <a:solidFill>
                  <a:schemeClr val="accent2"/>
                </a:solidFill>
              </a:rPr>
              <a:t>		WACC = (12 × 0.5) + (8 × 0.5) = 10%</a:t>
            </a:r>
          </a:p>
          <a:p>
            <a:pPr eaLnBrk="1" hangingPunct="1">
              <a:spcBef>
                <a:spcPct val="50000"/>
              </a:spcBef>
            </a:pPr>
            <a:endParaRPr lang="en-US" altLang="en-US" sz="170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8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The benefit of tax</a:t>
            </a:r>
          </a:p>
        </p:txBody>
      </p:sp>
      <p:pic>
        <p:nvPicPr>
          <p:cNvPr id="11267" name="Picture 21" descr="exh-33-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25" y="1724025"/>
            <a:ext cx="8245475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1"/>
          <p:cNvSpPr>
            <a:spLocks noChangeArrowheads="1"/>
          </p:cNvSpPr>
          <p:nvPr/>
        </p:nvSpPr>
        <p:spPr bwMode="auto">
          <a:xfrm>
            <a:off x="406400" y="236538"/>
            <a:ext cx="833278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Lowering the WACC due to the tax shield</a:t>
            </a:r>
          </a:p>
        </p:txBody>
      </p:sp>
      <p:sp>
        <p:nvSpPr>
          <p:cNvPr id="12291" name="Rectangle 33"/>
          <p:cNvSpPr>
            <a:spLocks noChangeArrowheads="1"/>
          </p:cNvSpPr>
          <p:nvPr/>
        </p:nvSpPr>
        <p:spPr bwMode="auto">
          <a:xfrm>
            <a:off x="520700" y="1625600"/>
            <a:ext cx="8502650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US" altLang="en-US" sz="2200">
                <a:solidFill>
                  <a:schemeClr val="accent2"/>
                </a:solidFill>
              </a:rPr>
              <a:t>		</a:t>
            </a:r>
            <a:r>
              <a:rPr lang="en-US" altLang="en-US" sz="2200" i="1">
                <a:solidFill>
                  <a:schemeClr val="accent2"/>
                </a:solidFill>
              </a:rPr>
              <a:t>k</a:t>
            </a:r>
            <a:r>
              <a:rPr lang="en-US" altLang="en-US" sz="2200" baseline="-25000">
                <a:solidFill>
                  <a:schemeClr val="accent2"/>
                </a:solidFill>
              </a:rPr>
              <a:t>DBT</a:t>
            </a:r>
            <a:r>
              <a:rPr lang="en-US" altLang="en-US" sz="2200">
                <a:solidFill>
                  <a:schemeClr val="accent2"/>
                </a:solidFill>
              </a:rPr>
              <a:t> = Cost of debt before tax benefit = 8%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US" altLang="en-US" sz="2200">
                <a:solidFill>
                  <a:schemeClr val="accent2"/>
                </a:solidFill>
              </a:rPr>
              <a:t>		</a:t>
            </a:r>
            <a:r>
              <a:rPr lang="en-US" altLang="en-US" sz="2200" i="1">
                <a:solidFill>
                  <a:schemeClr val="accent2"/>
                </a:solidFill>
              </a:rPr>
              <a:t>k</a:t>
            </a:r>
            <a:r>
              <a:rPr lang="en-US" altLang="en-US" sz="2200" baseline="-25000">
                <a:solidFill>
                  <a:schemeClr val="accent2"/>
                </a:solidFill>
              </a:rPr>
              <a:t>DAT</a:t>
            </a:r>
            <a:r>
              <a:rPr lang="en-US" altLang="en-US" sz="2200">
                <a:solidFill>
                  <a:schemeClr val="accent2"/>
                </a:solidFill>
              </a:rPr>
              <a:t> = Cost of debt after tax benefit = 8 (1 − T) = 8 (1 − 0.30) 						= 5.6%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200">
                <a:solidFill>
                  <a:schemeClr val="accent2"/>
                </a:solidFill>
              </a:rPr>
              <a:t>If we assume a 50:50 capital structure the WACC is:</a:t>
            </a:r>
          </a:p>
          <a:p>
            <a:pPr lvl="1" eaLnBrk="1" hangingPunct="1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US" altLang="en-US" sz="2200">
                <a:solidFill>
                  <a:schemeClr val="accent2"/>
                </a:solidFill>
              </a:rPr>
              <a:t> WACC = </a:t>
            </a:r>
            <a:r>
              <a:rPr lang="en-US" altLang="en-US" sz="2200" i="1">
                <a:solidFill>
                  <a:schemeClr val="accent2"/>
                </a:solidFill>
              </a:rPr>
              <a:t>k</a:t>
            </a:r>
            <a:r>
              <a:rPr lang="en-US" altLang="en-US" sz="2200" baseline="-25000">
                <a:solidFill>
                  <a:schemeClr val="accent2"/>
                </a:solidFill>
              </a:rPr>
              <a:t>E</a:t>
            </a:r>
            <a:r>
              <a:rPr lang="en-US" altLang="en-US" sz="2200">
                <a:solidFill>
                  <a:schemeClr val="accent2"/>
                </a:solidFill>
              </a:rPr>
              <a:t> W</a:t>
            </a:r>
            <a:r>
              <a:rPr lang="en-US" altLang="en-US" sz="2200" baseline="-25000">
                <a:solidFill>
                  <a:schemeClr val="accent2"/>
                </a:solidFill>
              </a:rPr>
              <a:t>E</a:t>
            </a:r>
            <a:r>
              <a:rPr lang="en-US" altLang="en-US" sz="2200">
                <a:solidFill>
                  <a:schemeClr val="accent2"/>
                </a:solidFill>
              </a:rPr>
              <a:t> + </a:t>
            </a:r>
            <a:r>
              <a:rPr lang="en-US" altLang="en-US" sz="2200" i="1">
                <a:solidFill>
                  <a:schemeClr val="accent2"/>
                </a:solidFill>
              </a:rPr>
              <a:t>k</a:t>
            </a:r>
            <a:r>
              <a:rPr lang="en-US" altLang="en-US" sz="2200" baseline="-25000">
                <a:solidFill>
                  <a:schemeClr val="accent2"/>
                </a:solidFill>
              </a:rPr>
              <a:t>DAT</a:t>
            </a:r>
            <a:r>
              <a:rPr lang="en-US" altLang="en-US" sz="2200">
                <a:solidFill>
                  <a:schemeClr val="accent2"/>
                </a:solidFill>
              </a:rPr>
              <a:t> W</a:t>
            </a:r>
            <a:r>
              <a:rPr lang="en-US" altLang="en-US" sz="2200" baseline="-25000">
                <a:solidFill>
                  <a:schemeClr val="accent2"/>
                </a:solidFill>
              </a:rPr>
              <a:t>D</a:t>
            </a:r>
          </a:p>
          <a:p>
            <a:pPr lvl="1" eaLnBrk="1" hangingPunct="1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US" altLang="en-US" sz="2200" baseline="-25000">
                <a:solidFill>
                  <a:schemeClr val="accent2"/>
                </a:solidFill>
              </a:rPr>
              <a:t> </a:t>
            </a:r>
            <a:r>
              <a:rPr lang="en-US" altLang="en-US" sz="2200">
                <a:solidFill>
                  <a:schemeClr val="accent2"/>
                </a:solidFill>
              </a:rPr>
              <a:t>WACC = (12 × 0.5) + (5.6 × 0.5) = 8.8%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200">
                <a:solidFill>
                  <a:schemeClr val="accent2"/>
                </a:solidFill>
              </a:rPr>
              <a:t>Investment project cash flows discounted at this lower rate will 			have a higher present value than if discounted at 10 per cent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200">
                <a:solidFill>
                  <a:schemeClr val="accent2"/>
                </a:solidFill>
              </a:rPr>
              <a:t>This extra value flows to shareholders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Financial distress constrains gearing</a:t>
            </a:r>
          </a:p>
        </p:txBody>
      </p:sp>
      <p:pic>
        <p:nvPicPr>
          <p:cNvPr id="13315" name="Picture 65" descr="C19NF0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236663"/>
            <a:ext cx="5726113" cy="435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 Box 67"/>
          <p:cNvSpPr txBox="1">
            <a:spLocks noChangeArrowheads="1"/>
          </p:cNvSpPr>
          <p:nvPr/>
        </p:nvSpPr>
        <p:spPr bwMode="auto">
          <a:xfrm>
            <a:off x="304800" y="5921375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1800" b="1"/>
              <a:t>Exhibit 16.3</a:t>
            </a:r>
            <a:r>
              <a:rPr lang="en-GB" altLang="en-US" sz="1800"/>
              <a:t>  C</a:t>
            </a:r>
            <a:r>
              <a:rPr lang="en-US" altLang="en-US" sz="1800"/>
              <a:t>ost of capital with different capital structures (including consideration of the tax shield and finance distress)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8"/>
          <p:cNvSpPr>
            <a:spLocks noChangeArrowheads="1"/>
          </p:cNvSpPr>
          <p:nvPr/>
        </p:nvSpPr>
        <p:spPr bwMode="auto">
          <a:xfrm>
            <a:off x="419100" y="231775"/>
            <a:ext cx="83042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Cost of Equity 1</a:t>
            </a:r>
          </a:p>
        </p:txBody>
      </p:sp>
      <p:sp>
        <p:nvSpPr>
          <p:cNvPr id="14339" name="Rectangle 13"/>
          <p:cNvSpPr>
            <a:spLocks noChangeArrowheads="1"/>
          </p:cNvSpPr>
          <p:nvPr/>
        </p:nvSpPr>
        <p:spPr bwMode="auto">
          <a:xfrm>
            <a:off x="674688" y="1557338"/>
            <a:ext cx="8223250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>
                <a:solidFill>
                  <a:schemeClr val="accent2"/>
                </a:solidFill>
              </a:rPr>
              <a:t>The capital-asset pricing model (CAPM)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accent2"/>
                </a:solidFill>
              </a:rPr>
              <a:t>The risk premium has generally been adjusted by a beta 		based on the extent to which a share had moved when a 		market index moved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200">
                <a:solidFill>
                  <a:schemeClr val="accent2"/>
                </a:solidFill>
              </a:rPr>
              <a:t>		</a:t>
            </a:r>
            <a:r>
              <a:rPr lang="en-US" altLang="en-US" sz="2200" i="1">
                <a:solidFill>
                  <a:schemeClr val="accent2"/>
                </a:solidFill>
              </a:rPr>
              <a:t>k</a:t>
            </a:r>
            <a:r>
              <a:rPr lang="en-US" altLang="en-US" sz="2200" baseline="-25000">
                <a:solidFill>
                  <a:schemeClr val="accent2"/>
                </a:solidFill>
              </a:rPr>
              <a:t>E</a:t>
            </a:r>
            <a:r>
              <a:rPr lang="en-US" altLang="en-US" sz="2200">
                <a:solidFill>
                  <a:schemeClr val="accent2"/>
                </a:solidFill>
              </a:rPr>
              <a:t> = </a:t>
            </a:r>
            <a:r>
              <a:rPr lang="en-US" altLang="en-US" sz="2200" i="1">
                <a:solidFill>
                  <a:schemeClr val="accent2"/>
                </a:solidFill>
              </a:rPr>
              <a:t>r</a:t>
            </a:r>
            <a:r>
              <a:rPr lang="en-US" altLang="en-US" sz="2200" i="1" baseline="-25000">
                <a:solidFill>
                  <a:schemeClr val="accent2"/>
                </a:solidFill>
              </a:rPr>
              <a:t>f</a:t>
            </a:r>
            <a:r>
              <a:rPr lang="en-US" altLang="en-US" sz="2200">
                <a:solidFill>
                  <a:schemeClr val="accent2"/>
                </a:solidFill>
              </a:rPr>
              <a:t> + </a:t>
            </a:r>
            <a:r>
              <a:rPr lang="en-US" altLang="en-US" sz="2200">
                <a:solidFill>
                  <a:schemeClr val="accent2"/>
                </a:solidFill>
                <a:latin typeface="Symbol" panose="05050102010706020507" pitchFamily="18" charset="2"/>
              </a:rPr>
              <a:t>b</a:t>
            </a:r>
            <a:r>
              <a:rPr lang="en-US" altLang="en-US" sz="2200">
                <a:solidFill>
                  <a:schemeClr val="accent2"/>
                </a:solidFill>
              </a:rPr>
              <a:t> (</a:t>
            </a:r>
            <a:r>
              <a:rPr lang="en-US" altLang="en-US" sz="2200" i="1">
                <a:solidFill>
                  <a:schemeClr val="accent2"/>
                </a:solidFill>
              </a:rPr>
              <a:t>r</a:t>
            </a:r>
            <a:r>
              <a:rPr lang="en-US" altLang="en-US" sz="2200" i="1" baseline="-25000">
                <a:solidFill>
                  <a:schemeClr val="accent2"/>
                </a:solidFill>
              </a:rPr>
              <a:t>m</a:t>
            </a:r>
            <a:r>
              <a:rPr lang="en-US" altLang="en-US" sz="2200">
                <a:solidFill>
                  <a:schemeClr val="accent2"/>
                </a:solidFill>
              </a:rPr>
              <a:t> − </a:t>
            </a:r>
            <a:r>
              <a:rPr lang="en-US" altLang="en-US" sz="2200" i="1">
                <a:solidFill>
                  <a:schemeClr val="accent2"/>
                </a:solidFill>
              </a:rPr>
              <a:t>r</a:t>
            </a:r>
            <a:r>
              <a:rPr lang="en-US" altLang="en-US" sz="2200" i="1" baseline="-25000">
                <a:solidFill>
                  <a:schemeClr val="accent2"/>
                </a:solidFill>
              </a:rPr>
              <a:t>f</a:t>
            </a:r>
            <a:r>
              <a:rPr lang="en-US" altLang="en-US" sz="2200">
                <a:solidFill>
                  <a:schemeClr val="accent2"/>
                </a:solidFill>
              </a:rPr>
              <a:t> )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accent2"/>
                </a:solidFill>
              </a:rPr>
              <a:t>Beta is less than perfect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"/>
          <p:cNvSpPr>
            <a:spLocks noChangeArrowheads="1"/>
          </p:cNvSpPr>
          <p:nvPr/>
        </p:nvSpPr>
        <p:spPr bwMode="auto">
          <a:xfrm>
            <a:off x="585788" y="1303338"/>
            <a:ext cx="7972425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12738" indent="-312738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>
                <a:solidFill>
                  <a:schemeClr val="accent2"/>
                </a:solidFill>
              </a:rPr>
              <a:t>The Gordon growth model method for estimating the cost of equity capital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1800">
                <a:solidFill>
                  <a:schemeClr val="accent2"/>
                </a:solidFill>
              </a:rPr>
              <a:t>A company’s shares, priced at P, produce earnings of E per share and pay a dividend of </a:t>
            </a:r>
            <a:r>
              <a:rPr lang="en-US" altLang="en-US" sz="1800" i="1">
                <a:solidFill>
                  <a:schemeClr val="accent2"/>
                </a:solidFill>
              </a:rPr>
              <a:t>d</a:t>
            </a:r>
            <a:r>
              <a:rPr lang="en-US" altLang="en-US" sz="1800">
                <a:solidFill>
                  <a:schemeClr val="accent2"/>
                </a:solidFill>
              </a:rPr>
              <a:t> per share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1800">
                <a:solidFill>
                  <a:schemeClr val="accent2"/>
                </a:solidFill>
              </a:rPr>
              <a:t>The company has a policy of retaining a fraction, </a:t>
            </a:r>
            <a:r>
              <a:rPr lang="en-US" altLang="en-US" sz="1800" i="1">
                <a:solidFill>
                  <a:schemeClr val="accent2"/>
                </a:solidFill>
              </a:rPr>
              <a:t>b</a:t>
            </a:r>
            <a:r>
              <a:rPr lang="en-US" altLang="en-US" sz="1800">
                <a:solidFill>
                  <a:schemeClr val="accent2"/>
                </a:solidFill>
              </a:rPr>
              <a:t>, of its earnings each year.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1800">
                <a:solidFill>
                  <a:schemeClr val="accent2"/>
                </a:solidFill>
              </a:rPr>
              <a:t>Under certain restrictive conditions, it can be shown that earnings, dividends and reinvestment will all grow continuously, at a rate of </a:t>
            </a:r>
            <a:r>
              <a:rPr lang="en-US" altLang="en-US" sz="1800" i="1">
                <a:solidFill>
                  <a:schemeClr val="accent2"/>
                </a:solidFill>
              </a:rPr>
              <a:t>g</a:t>
            </a:r>
            <a:r>
              <a:rPr lang="en-US" altLang="en-US" sz="1800">
                <a:solidFill>
                  <a:schemeClr val="accent2"/>
                </a:solidFill>
              </a:rPr>
              <a:t> = </a:t>
            </a:r>
            <a:r>
              <a:rPr lang="en-US" altLang="en-US" sz="1800" i="1">
                <a:solidFill>
                  <a:schemeClr val="accent2"/>
                </a:solidFill>
              </a:rPr>
              <a:t>b*RoE</a:t>
            </a:r>
            <a:r>
              <a:rPr lang="en-US" altLang="en-US" sz="1800">
                <a:solidFill>
                  <a:schemeClr val="accent2"/>
                </a:solidFill>
              </a:rPr>
              <a:t>, where b is the retention ratio (=1-dividend payout ratio) and </a:t>
            </a:r>
            <a:r>
              <a:rPr lang="en-US" altLang="en-US" sz="1800" i="1">
                <a:solidFill>
                  <a:schemeClr val="accent2"/>
                </a:solidFill>
              </a:rPr>
              <a:t>RoE</a:t>
            </a:r>
            <a:r>
              <a:rPr lang="en-US" altLang="en-US" sz="1800">
                <a:solidFill>
                  <a:schemeClr val="accent2"/>
                </a:solidFill>
              </a:rPr>
              <a:t> is the rate of return on the reinvestment of earnings</a:t>
            </a:r>
          </a:p>
        </p:txBody>
      </p:sp>
      <p:grpSp>
        <p:nvGrpSpPr>
          <p:cNvPr id="15363" name="Group 21"/>
          <p:cNvGrpSpPr>
            <a:grpSpLocks/>
          </p:cNvGrpSpPr>
          <p:nvPr/>
        </p:nvGrpSpPr>
        <p:grpSpPr bwMode="auto">
          <a:xfrm>
            <a:off x="2584450" y="4221163"/>
            <a:ext cx="3975100" cy="744537"/>
            <a:chOff x="1424" y="2649"/>
            <a:chExt cx="2504" cy="469"/>
          </a:xfrm>
        </p:grpSpPr>
        <p:sp>
          <p:nvSpPr>
            <p:cNvPr id="15366" name="Text Box 12"/>
            <p:cNvSpPr txBox="1">
              <a:spLocks noChangeArrowheads="1"/>
            </p:cNvSpPr>
            <p:nvPr/>
          </p:nvSpPr>
          <p:spPr bwMode="auto">
            <a:xfrm>
              <a:off x="1424" y="2767"/>
              <a:ext cx="85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000000"/>
                  </a:solidFill>
                </a:rPr>
                <a:t>P = ––––––</a:t>
              </a:r>
            </a:p>
          </p:txBody>
        </p:sp>
        <p:sp>
          <p:nvSpPr>
            <p:cNvPr id="15367" name="Text Box 13"/>
            <p:cNvSpPr txBox="1">
              <a:spLocks noChangeArrowheads="1"/>
            </p:cNvSpPr>
            <p:nvPr/>
          </p:nvSpPr>
          <p:spPr bwMode="auto">
            <a:xfrm>
              <a:off x="1824" y="2649"/>
              <a:ext cx="24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 i="1">
                  <a:solidFill>
                    <a:srgbClr val="000000"/>
                  </a:solidFill>
                </a:rPr>
                <a:t>d</a:t>
              </a:r>
              <a:r>
                <a:rPr lang="en-US" altLang="en-US" sz="1800" baseline="-250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15368" name="Text Box 15"/>
            <p:cNvSpPr txBox="1">
              <a:spLocks noChangeArrowheads="1"/>
            </p:cNvSpPr>
            <p:nvPr/>
          </p:nvSpPr>
          <p:spPr bwMode="auto">
            <a:xfrm>
              <a:off x="1728" y="2887"/>
              <a:ext cx="4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 i="1">
                  <a:solidFill>
                    <a:srgbClr val="000000"/>
                  </a:solidFill>
                </a:rPr>
                <a:t>k</a:t>
              </a:r>
              <a:r>
                <a:rPr lang="en-US" altLang="en-US" sz="1800" baseline="-25000">
                  <a:solidFill>
                    <a:srgbClr val="000000"/>
                  </a:solidFill>
                </a:rPr>
                <a:t>E</a:t>
              </a:r>
              <a:r>
                <a:rPr lang="en-US" altLang="en-US" sz="1800">
                  <a:solidFill>
                    <a:srgbClr val="000000"/>
                  </a:solidFill>
                </a:rPr>
                <a:t> − </a:t>
              </a:r>
              <a:r>
                <a:rPr lang="en-US" altLang="en-US" sz="1800" i="1">
                  <a:solidFill>
                    <a:srgbClr val="000000"/>
                  </a:solidFill>
                </a:rPr>
                <a:t>g</a:t>
              </a:r>
            </a:p>
          </p:txBody>
        </p:sp>
        <p:sp>
          <p:nvSpPr>
            <p:cNvPr id="15369" name="Text Box 17"/>
            <p:cNvSpPr txBox="1">
              <a:spLocks noChangeArrowheads="1"/>
            </p:cNvSpPr>
            <p:nvPr/>
          </p:nvSpPr>
          <p:spPr bwMode="auto">
            <a:xfrm>
              <a:off x="3028" y="2767"/>
              <a:ext cx="90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 i="1">
                  <a:solidFill>
                    <a:srgbClr val="000000"/>
                  </a:solidFill>
                </a:rPr>
                <a:t>k</a:t>
              </a:r>
              <a:r>
                <a:rPr lang="en-US" altLang="en-US" sz="1800" baseline="-25000">
                  <a:solidFill>
                    <a:srgbClr val="000000"/>
                  </a:solidFill>
                </a:rPr>
                <a:t>E</a:t>
              </a:r>
              <a:r>
                <a:rPr lang="en-US" altLang="en-US" sz="1800">
                  <a:solidFill>
                    <a:srgbClr val="000000"/>
                  </a:solidFill>
                </a:rPr>
                <a:t> = ––– + </a:t>
              </a:r>
              <a:r>
                <a:rPr lang="en-US" altLang="en-US" sz="1800" i="1">
                  <a:solidFill>
                    <a:srgbClr val="000000"/>
                  </a:solidFill>
                </a:rPr>
                <a:t>g</a:t>
              </a:r>
            </a:p>
          </p:txBody>
        </p:sp>
        <p:sp>
          <p:nvSpPr>
            <p:cNvPr id="15370" name="Text Box 18"/>
            <p:cNvSpPr txBox="1">
              <a:spLocks noChangeArrowheads="1"/>
            </p:cNvSpPr>
            <p:nvPr/>
          </p:nvSpPr>
          <p:spPr bwMode="auto">
            <a:xfrm>
              <a:off x="3360" y="2649"/>
              <a:ext cx="24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 i="1">
                  <a:solidFill>
                    <a:srgbClr val="000000"/>
                  </a:solidFill>
                </a:rPr>
                <a:t>d</a:t>
              </a:r>
              <a:r>
                <a:rPr lang="en-US" altLang="en-US" sz="1800" baseline="-25000">
                  <a:solidFill>
                    <a:srgbClr val="000000"/>
                  </a:solidFill>
                </a:rPr>
                <a:t>1</a:t>
              </a:r>
            </a:p>
          </p:txBody>
        </p:sp>
        <p:sp>
          <p:nvSpPr>
            <p:cNvPr id="15371" name="Text Box 19"/>
            <p:cNvSpPr txBox="1">
              <a:spLocks noChangeArrowheads="1"/>
            </p:cNvSpPr>
            <p:nvPr/>
          </p:nvSpPr>
          <p:spPr bwMode="auto">
            <a:xfrm>
              <a:off x="3388" y="2887"/>
              <a:ext cx="21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rgbClr val="000000"/>
                  </a:solidFill>
                </a:rPr>
                <a:t>P</a:t>
              </a:r>
            </a:p>
          </p:txBody>
        </p:sp>
      </p:grpSp>
      <p:sp>
        <p:nvSpPr>
          <p:cNvPr id="15364" name="Rectangle 20"/>
          <p:cNvSpPr>
            <a:spLocks noChangeArrowheads="1"/>
          </p:cNvSpPr>
          <p:nvPr/>
        </p:nvSpPr>
        <p:spPr bwMode="auto">
          <a:xfrm>
            <a:off x="585788" y="4992688"/>
            <a:ext cx="83566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We can derive </a:t>
            </a:r>
            <a:r>
              <a:rPr lang="en-US" altLang="en-US" sz="2000" i="1">
                <a:solidFill>
                  <a:schemeClr val="accent2"/>
                </a:solidFill>
              </a:rPr>
              <a:t>g</a:t>
            </a:r>
            <a:r>
              <a:rPr lang="en-US" altLang="en-US" sz="2000">
                <a:solidFill>
                  <a:schemeClr val="accent2"/>
                </a:solidFill>
              </a:rPr>
              <a:t> in other ways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Problem obtaining a trustworthy estimate of the future growth rate</a:t>
            </a:r>
          </a:p>
        </p:txBody>
      </p:sp>
      <p:sp>
        <p:nvSpPr>
          <p:cNvPr id="15365" name="Rectangle 8"/>
          <p:cNvSpPr>
            <a:spLocks noChangeArrowheads="1"/>
          </p:cNvSpPr>
          <p:nvPr/>
        </p:nvSpPr>
        <p:spPr bwMode="auto">
          <a:xfrm>
            <a:off x="419100" y="231775"/>
            <a:ext cx="83042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Cost of Equity 2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700088" y="1576388"/>
            <a:ext cx="8223250" cy="451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FontTx/>
              <a:buNone/>
            </a:pPr>
            <a:endParaRPr lang="en-GB" altLang="en-US" sz="2200"/>
          </a:p>
        </p:txBody>
      </p:sp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Retained earnings and debt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665163" y="1552575"/>
            <a:ext cx="8223250" cy="451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1463" indent="-271463" defTabSz="271463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290513" indent="-290513" defTabSz="271463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982663" indent="-355600" defTabSz="271463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271463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271463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2714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2714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2714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27146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lvl="1" eaLnBrk="1" hangingPunct="1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2"/>
                </a:solidFill>
                <a:latin typeface="Arial Unicode MS" panose="020B0604020202020204" pitchFamily="34" charset="-128"/>
              </a:rPr>
              <a:t>The cost of debt capital</a:t>
            </a:r>
          </a:p>
          <a:p>
            <a:pPr lvl="2" eaLnBrk="1" hangingPunct="1">
              <a:spcBef>
                <a:spcPct val="50000"/>
              </a:spcBef>
            </a:pPr>
            <a:r>
              <a:rPr lang="en-US" altLang="en-US" sz="2000" dirty="0">
                <a:solidFill>
                  <a:schemeClr val="accent2"/>
                </a:solidFill>
                <a:latin typeface="Arial Unicode MS" panose="020B0604020202020204" pitchFamily="34" charset="-128"/>
              </a:rPr>
              <a:t>Cost of bank loan (interest rate)</a:t>
            </a:r>
          </a:p>
          <a:p>
            <a:pPr lvl="2" eaLnBrk="1" hangingPunct="1">
              <a:spcBef>
                <a:spcPct val="50000"/>
              </a:spcBef>
            </a:pPr>
            <a:r>
              <a:rPr lang="en-US" altLang="en-US" sz="2000" dirty="0">
                <a:solidFill>
                  <a:schemeClr val="accent2"/>
                </a:solidFill>
                <a:latin typeface="Arial Unicode MS" panose="020B0604020202020204" pitchFamily="34" charset="-128"/>
              </a:rPr>
              <a:t>Cost of corporate bond </a:t>
            </a:r>
          </a:p>
          <a:p>
            <a:pPr lvl="2" eaLnBrk="1" hangingPunct="1">
              <a:spcBef>
                <a:spcPct val="50000"/>
              </a:spcBef>
            </a:pPr>
            <a:r>
              <a:rPr lang="en-US" altLang="en-US" sz="2000" dirty="0">
                <a:solidFill>
                  <a:schemeClr val="accent2"/>
                </a:solidFill>
                <a:latin typeface="Arial Unicode MS" panose="020B0604020202020204" pitchFamily="34" charset="-128"/>
              </a:rPr>
              <a:t>Tax implication of interest payments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400" dirty="0">
                <a:solidFill>
                  <a:schemeClr val="accent2"/>
                </a:solidFill>
                <a:latin typeface="Arial Unicode MS" panose="020B0604020202020204" pitchFamily="34" charset="-128"/>
              </a:rPr>
              <a:t>	</a:t>
            </a:r>
            <a:r>
              <a:rPr lang="en-US" altLang="en-US" sz="2400" dirty="0">
                <a:solidFill>
                  <a:schemeClr val="accent2"/>
                </a:solidFill>
              </a:rPr>
              <a:t>The cost of preference share capital</a:t>
            </a:r>
          </a:p>
          <a:p>
            <a:pPr eaLnBrk="1" hangingPunct="1">
              <a:spcBef>
                <a:spcPct val="50000"/>
              </a:spcBef>
            </a:pPr>
            <a:endParaRPr lang="en-US" altLang="en-US" sz="2400" dirty="0">
              <a:solidFill>
                <a:schemeClr val="accent2"/>
              </a:solidFill>
              <a:latin typeface="Arial Unicode MS" panose="020B0604020202020204" pitchFamily="34" charset="-128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US" altLang="en-US" sz="2400" dirty="0">
              <a:solidFill>
                <a:schemeClr val="accent2"/>
              </a:solidFill>
              <a:latin typeface="Arial Unicode MS" panose="020B0604020202020204" pitchFamily="34" charset="-128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US" altLang="en-US" sz="2400" dirty="0">
              <a:solidFill>
                <a:schemeClr val="accent2"/>
              </a:solidFill>
              <a:latin typeface="Arial Unicode MS" panose="020B0604020202020204" pitchFamily="34" charset="-128"/>
            </a:endParaRPr>
          </a:p>
        </p:txBody>
      </p:sp>
      <p:grpSp>
        <p:nvGrpSpPr>
          <p:cNvPr id="16389" name="Group 16"/>
          <p:cNvGrpSpPr>
            <a:grpSpLocks/>
          </p:cNvGrpSpPr>
          <p:nvPr/>
        </p:nvGrpSpPr>
        <p:grpSpPr bwMode="auto">
          <a:xfrm>
            <a:off x="2124075" y="3933825"/>
            <a:ext cx="1785938" cy="890588"/>
            <a:chOff x="1575" y="2600"/>
            <a:chExt cx="1125" cy="561"/>
          </a:xfrm>
        </p:grpSpPr>
        <p:sp>
          <p:nvSpPr>
            <p:cNvPr id="16390" name="Rectangle 12"/>
            <p:cNvSpPr>
              <a:spLocks noChangeArrowheads="1"/>
            </p:cNvSpPr>
            <p:nvPr/>
          </p:nvSpPr>
          <p:spPr bwMode="auto">
            <a:xfrm>
              <a:off x="1575" y="2735"/>
              <a:ext cx="11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2400" i="1"/>
                <a:t>k</a:t>
              </a:r>
              <a:r>
                <a:rPr lang="en-US" altLang="en-US" sz="2400" i="1" baseline="-25000"/>
                <a:t>p</a:t>
              </a:r>
              <a:r>
                <a:rPr lang="en-US" altLang="en-US" sz="2400"/>
                <a:t> = –––   </a:t>
              </a:r>
            </a:p>
          </p:txBody>
        </p:sp>
        <p:sp>
          <p:nvSpPr>
            <p:cNvPr id="16391" name="Rectangle 13"/>
            <p:cNvSpPr>
              <a:spLocks noChangeArrowheads="1"/>
            </p:cNvSpPr>
            <p:nvPr/>
          </p:nvSpPr>
          <p:spPr bwMode="auto">
            <a:xfrm>
              <a:off x="2073" y="2873"/>
              <a:ext cx="3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2400"/>
                <a:t>P</a:t>
              </a:r>
              <a:r>
                <a:rPr lang="en-US" altLang="en-US" sz="2400" baseline="-25000"/>
                <a:t>p</a:t>
              </a:r>
            </a:p>
          </p:txBody>
        </p:sp>
        <p:sp>
          <p:nvSpPr>
            <p:cNvPr id="16392" name="Rectangle 14"/>
            <p:cNvSpPr>
              <a:spLocks noChangeArrowheads="1"/>
            </p:cNvSpPr>
            <p:nvPr/>
          </p:nvSpPr>
          <p:spPr bwMode="auto">
            <a:xfrm>
              <a:off x="2049" y="2600"/>
              <a:ext cx="294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2400" i="1"/>
                <a:t>d</a:t>
              </a:r>
              <a:r>
                <a:rPr lang="en-US" altLang="en-US" sz="2400" baseline="-25000"/>
                <a:t>1</a:t>
              </a:r>
            </a:p>
          </p:txBody>
        </p:sp>
      </p:grp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Traded debt</a:t>
            </a:r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782638" y="1517650"/>
            <a:ext cx="8223250" cy="4519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FontTx/>
              <a:buNone/>
            </a:pPr>
            <a:endParaRPr lang="en-GB" altLang="en-US" sz="220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768350" y="1681163"/>
            <a:ext cx="8223250" cy="451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  <a:buFontTx/>
              <a:buNone/>
            </a:pPr>
            <a:endParaRPr lang="en-GB" altLang="en-US" sz="2400"/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665163" y="1617663"/>
            <a:ext cx="822325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ct val="50000"/>
              </a:spcBef>
            </a:pPr>
            <a:r>
              <a:rPr lang="en-US" altLang="en-US" sz="2200" dirty="0">
                <a:solidFill>
                  <a:schemeClr val="accent2"/>
                </a:solidFill>
              </a:rPr>
              <a:t>UK bonds are normally issued with a nominal value of £100</a:t>
            </a:r>
          </a:p>
          <a:p>
            <a:pPr eaLnBrk="1" hangingPunct="1">
              <a:lnSpc>
                <a:spcPct val="85000"/>
              </a:lnSpc>
              <a:spcBef>
                <a:spcPct val="50000"/>
              </a:spcBef>
              <a:buFontTx/>
              <a:buNone/>
            </a:pPr>
            <a:r>
              <a:rPr lang="en-US" altLang="en-US" sz="2200" dirty="0">
                <a:solidFill>
                  <a:schemeClr val="accent2"/>
                </a:solidFill>
              </a:rPr>
              <a:t>	    		P</a:t>
            </a:r>
            <a:r>
              <a:rPr lang="en-US" altLang="en-US" sz="2200" baseline="-25000" dirty="0">
                <a:solidFill>
                  <a:schemeClr val="accent2"/>
                </a:solidFill>
              </a:rPr>
              <a:t>D</a:t>
            </a:r>
            <a:r>
              <a:rPr lang="en-US" altLang="en-US" sz="2200" dirty="0">
                <a:solidFill>
                  <a:schemeClr val="accent2"/>
                </a:solidFill>
              </a:rPr>
              <a:t> = </a:t>
            </a:r>
            <a:r>
              <a:rPr lang="en-US" altLang="en-US" sz="5600" baseline="-10000" dirty="0">
                <a:solidFill>
                  <a:schemeClr val="accent2"/>
                </a:solidFill>
                <a:latin typeface="Symbol" panose="05050102010706020507" pitchFamily="18" charset="2"/>
              </a:rPr>
              <a:t>S</a:t>
            </a:r>
            <a:r>
              <a:rPr lang="en-US" altLang="en-US" sz="2200" baseline="-10000" dirty="0">
                <a:solidFill>
                  <a:schemeClr val="accent2"/>
                </a:solidFill>
              </a:rPr>
              <a:t>    </a:t>
            </a:r>
            <a:r>
              <a:rPr lang="en-US" altLang="en-US" sz="2200" dirty="0">
                <a:solidFill>
                  <a:schemeClr val="accent2"/>
                </a:solidFill>
              </a:rPr>
              <a:t>–––––– + –––––––</a:t>
            </a:r>
          </a:p>
          <a:p>
            <a:pPr eaLnBrk="1" hangingPunct="1">
              <a:lnSpc>
                <a:spcPct val="85000"/>
              </a:lnSpc>
              <a:spcBef>
                <a:spcPct val="50000"/>
              </a:spcBef>
              <a:buFontTx/>
              <a:buNone/>
            </a:pPr>
            <a:endParaRPr lang="en-US" altLang="en-US" sz="2200" dirty="0">
              <a:solidFill>
                <a:schemeClr val="accent2"/>
              </a:solidFill>
            </a:endParaRPr>
          </a:p>
          <a:p>
            <a:pPr eaLnBrk="1" hangingPunct="1">
              <a:lnSpc>
                <a:spcPct val="85000"/>
              </a:lnSpc>
              <a:spcBef>
                <a:spcPct val="50000"/>
              </a:spcBef>
              <a:buFontTx/>
              <a:buNone/>
            </a:pPr>
            <a:r>
              <a:rPr lang="en-US" altLang="en-US" sz="2200" i="1" dirty="0" err="1">
                <a:solidFill>
                  <a:schemeClr val="accent2"/>
                </a:solidFill>
              </a:rPr>
              <a:t>i</a:t>
            </a:r>
            <a:r>
              <a:rPr lang="en-US" altLang="en-US" sz="2200" dirty="0">
                <a:solidFill>
                  <a:schemeClr val="accent2"/>
                </a:solidFill>
              </a:rPr>
              <a:t>    	= 	annual nominal interest (coupon payment)</a:t>
            </a:r>
          </a:p>
          <a:p>
            <a:pPr eaLnBrk="1" hangingPunct="1">
              <a:lnSpc>
                <a:spcPct val="85000"/>
              </a:lnSpc>
              <a:spcBef>
                <a:spcPct val="50000"/>
              </a:spcBef>
              <a:buFontTx/>
              <a:buNone/>
            </a:pPr>
            <a:r>
              <a:rPr lang="en-US" altLang="en-US" sz="2200" dirty="0">
                <a:solidFill>
                  <a:schemeClr val="accent2"/>
                </a:solidFill>
              </a:rPr>
              <a:t>R</a:t>
            </a:r>
            <a:r>
              <a:rPr lang="en-US" altLang="en-US" sz="2200" i="1" baseline="-25000" dirty="0">
                <a:solidFill>
                  <a:schemeClr val="accent2"/>
                </a:solidFill>
              </a:rPr>
              <a:t>n</a:t>
            </a:r>
            <a:r>
              <a:rPr lang="en-US" altLang="en-US" sz="2200" dirty="0">
                <a:solidFill>
                  <a:schemeClr val="accent2"/>
                </a:solidFill>
              </a:rPr>
              <a:t> 	= 	amount payable upon redemption</a:t>
            </a:r>
          </a:p>
          <a:p>
            <a:pPr eaLnBrk="1" hangingPunct="1">
              <a:lnSpc>
                <a:spcPct val="85000"/>
              </a:lnSpc>
              <a:spcBef>
                <a:spcPct val="50000"/>
              </a:spcBef>
              <a:buFontTx/>
              <a:buNone/>
            </a:pPr>
            <a:r>
              <a:rPr lang="en-US" altLang="en-US" sz="2200" i="1" dirty="0" err="1">
                <a:solidFill>
                  <a:schemeClr val="accent2"/>
                </a:solidFill>
              </a:rPr>
              <a:t>k</a:t>
            </a:r>
            <a:r>
              <a:rPr lang="en-US" altLang="en-US" sz="2200" baseline="-25000" dirty="0" err="1">
                <a:solidFill>
                  <a:schemeClr val="accent2"/>
                </a:solidFill>
              </a:rPr>
              <a:t>D</a:t>
            </a:r>
            <a:r>
              <a:rPr lang="en-US" altLang="en-US" sz="2200" dirty="0">
                <a:solidFill>
                  <a:schemeClr val="accent2"/>
                </a:solidFill>
              </a:rPr>
              <a:t>  	= 	cost of debt capital (pre-tax benefit)</a:t>
            </a:r>
          </a:p>
          <a:p>
            <a:pPr eaLnBrk="1" hangingPunct="1">
              <a:lnSpc>
                <a:spcPct val="85000"/>
              </a:lnSpc>
              <a:spcBef>
                <a:spcPct val="50000"/>
              </a:spcBef>
              <a:buFontTx/>
              <a:buNone/>
            </a:pPr>
            <a:r>
              <a:rPr lang="en-US" altLang="en-US" sz="2200" dirty="0">
                <a:solidFill>
                  <a:schemeClr val="accent2"/>
                </a:solidFill>
              </a:rPr>
              <a:t>P</a:t>
            </a:r>
            <a:r>
              <a:rPr lang="en-US" altLang="en-US" sz="2200" baseline="-25000" dirty="0">
                <a:solidFill>
                  <a:schemeClr val="accent2"/>
                </a:solidFill>
              </a:rPr>
              <a:t>D</a:t>
            </a:r>
            <a:r>
              <a:rPr lang="en-US" altLang="en-US" sz="2200" dirty="0">
                <a:solidFill>
                  <a:schemeClr val="accent2"/>
                </a:solidFill>
              </a:rPr>
              <a:t> 	=	current market price of bond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2625725" y="2052638"/>
            <a:ext cx="31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i="1">
                <a:solidFill>
                  <a:srgbClr val="000000"/>
                </a:solidFill>
              </a:rPr>
              <a:t>n</a:t>
            </a:r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2492375" y="2633663"/>
            <a:ext cx="6350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i="1">
                <a:solidFill>
                  <a:srgbClr val="000000"/>
                </a:solidFill>
              </a:rPr>
              <a:t>t</a:t>
            </a:r>
            <a:r>
              <a:rPr lang="en-US" altLang="en-US" sz="1800">
                <a:solidFill>
                  <a:srgbClr val="000000"/>
                </a:solidFill>
              </a:rPr>
              <a:t> = 1</a:t>
            </a:r>
          </a:p>
        </p:txBody>
      </p:sp>
      <p:sp>
        <p:nvSpPr>
          <p:cNvPr id="17416" name="Text Box 8"/>
          <p:cNvSpPr txBox="1">
            <a:spLocks noChangeArrowheads="1"/>
          </p:cNvSpPr>
          <p:nvPr/>
        </p:nvSpPr>
        <p:spPr bwMode="auto">
          <a:xfrm>
            <a:off x="3035300" y="2551113"/>
            <a:ext cx="1176338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000000"/>
                </a:solidFill>
              </a:rPr>
              <a:t>(1 + </a:t>
            </a:r>
            <a:r>
              <a:rPr lang="en-US" altLang="en-US" sz="2200" i="1">
                <a:solidFill>
                  <a:srgbClr val="000000"/>
                </a:solidFill>
              </a:rPr>
              <a:t>k</a:t>
            </a:r>
            <a:r>
              <a:rPr lang="en-US" altLang="en-US" sz="2200" baseline="-25000">
                <a:solidFill>
                  <a:srgbClr val="000000"/>
                </a:solidFill>
              </a:rPr>
              <a:t>D</a:t>
            </a:r>
            <a:r>
              <a:rPr lang="en-US" altLang="en-US" sz="2200">
                <a:solidFill>
                  <a:srgbClr val="000000"/>
                </a:solidFill>
              </a:rPr>
              <a:t>)</a:t>
            </a:r>
            <a:r>
              <a:rPr lang="en-US" altLang="en-US" sz="2200" i="1" baseline="30000">
                <a:solidFill>
                  <a:srgbClr val="000000"/>
                </a:solidFill>
              </a:rPr>
              <a:t>t</a:t>
            </a:r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3341688" y="2100263"/>
            <a:ext cx="246062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 i="1">
                <a:solidFill>
                  <a:srgbClr val="000000"/>
                </a:solidFill>
              </a:rPr>
              <a:t>i</a:t>
            </a:r>
          </a:p>
        </p:txBody>
      </p:sp>
      <p:sp>
        <p:nvSpPr>
          <p:cNvPr id="17418" name="Text Box 13"/>
          <p:cNvSpPr txBox="1">
            <a:spLocks noChangeArrowheads="1"/>
          </p:cNvSpPr>
          <p:nvPr/>
        </p:nvSpPr>
        <p:spPr bwMode="auto">
          <a:xfrm>
            <a:off x="4321175" y="2551113"/>
            <a:ext cx="1230313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000000"/>
                </a:solidFill>
              </a:rPr>
              <a:t>(1 + </a:t>
            </a:r>
            <a:r>
              <a:rPr lang="en-US" altLang="en-US" sz="2200" i="1">
                <a:solidFill>
                  <a:srgbClr val="000000"/>
                </a:solidFill>
              </a:rPr>
              <a:t>k</a:t>
            </a:r>
            <a:r>
              <a:rPr lang="en-US" altLang="en-US" sz="2200" baseline="-25000">
                <a:solidFill>
                  <a:srgbClr val="000000"/>
                </a:solidFill>
              </a:rPr>
              <a:t>D</a:t>
            </a:r>
            <a:r>
              <a:rPr lang="en-US" altLang="en-US" sz="2200">
                <a:solidFill>
                  <a:srgbClr val="000000"/>
                </a:solidFill>
              </a:rPr>
              <a:t>)</a:t>
            </a:r>
            <a:r>
              <a:rPr lang="en-US" altLang="en-US" sz="2200" i="1" baseline="30000">
                <a:solidFill>
                  <a:srgbClr val="000000"/>
                </a:solidFill>
              </a:rPr>
              <a:t>n</a:t>
            </a:r>
          </a:p>
        </p:txBody>
      </p:sp>
      <p:sp>
        <p:nvSpPr>
          <p:cNvPr id="17419" name="Text Box 14"/>
          <p:cNvSpPr txBox="1">
            <a:spLocks noChangeArrowheads="1"/>
          </p:cNvSpPr>
          <p:nvPr/>
        </p:nvSpPr>
        <p:spPr bwMode="auto">
          <a:xfrm>
            <a:off x="4454525" y="2100263"/>
            <a:ext cx="492125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200">
                <a:solidFill>
                  <a:srgbClr val="000000"/>
                </a:solidFill>
              </a:rPr>
              <a:t>R</a:t>
            </a:r>
            <a:r>
              <a:rPr lang="en-US" altLang="en-US" sz="2200" i="1" baseline="-25000">
                <a:solidFill>
                  <a:srgbClr val="000000"/>
                </a:solidFill>
              </a:rPr>
              <a:t>n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5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Cost of traded debt example - Elm plc</a:t>
            </a:r>
          </a:p>
        </p:txBody>
      </p:sp>
      <p:sp>
        <p:nvSpPr>
          <p:cNvPr id="18435" name="Rectangle 6"/>
          <p:cNvSpPr>
            <a:spLocks noChangeArrowheads="1"/>
          </p:cNvSpPr>
          <p:nvPr/>
        </p:nvSpPr>
        <p:spPr bwMode="auto">
          <a:xfrm>
            <a:off x="671513" y="1582738"/>
            <a:ext cx="80581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01625" indent="-301625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200" dirty="0">
                <a:solidFill>
                  <a:schemeClr val="accent2"/>
                </a:solidFill>
              </a:rPr>
              <a:t>Elm plc issued £100m of bonds six years ago carrying an	annual coupon rate of 8 per cent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200" dirty="0">
                <a:solidFill>
                  <a:schemeClr val="accent2"/>
                </a:solidFill>
              </a:rPr>
              <a:t>Due to be redeemed in four years for the nominal value of		£100 each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200" dirty="0">
                <a:solidFill>
                  <a:schemeClr val="accent2"/>
                </a:solidFill>
              </a:rPr>
              <a:t>The next coupon is payable in one year and the current		market price of a bond is £93</a:t>
            </a:r>
          </a:p>
        </p:txBody>
      </p:sp>
      <p:sp>
        <p:nvSpPr>
          <p:cNvPr id="18436" name="Rectangle 7"/>
          <p:cNvSpPr>
            <a:spLocks noChangeArrowheads="1"/>
          </p:cNvSpPr>
          <p:nvPr/>
        </p:nvSpPr>
        <p:spPr bwMode="auto">
          <a:xfrm>
            <a:off x="1204913" y="4167188"/>
            <a:ext cx="6705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chemeClr val="accent2"/>
                </a:solidFill>
              </a:rPr>
              <a:t>Year 		    0 	    1 	   2 	   3 	     4                                                                  Cash flow 	+£93       −£8     −£8       −£8       −£108</a:t>
            </a:r>
          </a:p>
        </p:txBody>
      </p:sp>
      <p:sp>
        <p:nvSpPr>
          <p:cNvPr id="18437" name="Rectangle 9"/>
          <p:cNvSpPr>
            <a:spLocks noChangeArrowheads="1"/>
          </p:cNvSpPr>
          <p:nvPr/>
        </p:nvSpPr>
        <p:spPr bwMode="auto">
          <a:xfrm>
            <a:off x="1346200" y="5141913"/>
            <a:ext cx="5854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dirty="0">
                <a:solidFill>
                  <a:schemeClr val="accent2"/>
                </a:solidFill>
              </a:rPr>
              <a:t>93 = –––––– + –––––––– + –––––––– + ––––––––</a:t>
            </a:r>
          </a:p>
        </p:txBody>
      </p:sp>
      <p:sp>
        <p:nvSpPr>
          <p:cNvPr id="18438" name="Rectangle 10"/>
          <p:cNvSpPr>
            <a:spLocks noChangeArrowheads="1"/>
          </p:cNvSpPr>
          <p:nvPr/>
        </p:nvSpPr>
        <p:spPr bwMode="auto">
          <a:xfrm>
            <a:off x="1924050" y="5362575"/>
            <a:ext cx="58197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</a:rPr>
              <a:t>1 + </a:t>
            </a:r>
            <a:r>
              <a:rPr lang="en-US" altLang="en-US" sz="2400" i="1">
                <a:solidFill>
                  <a:schemeClr val="accent2"/>
                </a:solidFill>
              </a:rPr>
              <a:t>k</a:t>
            </a:r>
            <a:r>
              <a:rPr lang="en-US" altLang="en-US" sz="2400" baseline="-25000">
                <a:solidFill>
                  <a:schemeClr val="accent2"/>
                </a:solidFill>
              </a:rPr>
              <a:t>D</a:t>
            </a:r>
            <a:r>
              <a:rPr lang="en-US" altLang="en-US" sz="2400">
                <a:solidFill>
                  <a:schemeClr val="accent2"/>
                </a:solidFill>
              </a:rPr>
              <a:t>    (1 + </a:t>
            </a:r>
            <a:r>
              <a:rPr lang="en-US" altLang="en-US" sz="2400" i="1">
                <a:solidFill>
                  <a:schemeClr val="accent2"/>
                </a:solidFill>
              </a:rPr>
              <a:t>k</a:t>
            </a:r>
            <a:r>
              <a:rPr lang="en-US" altLang="en-US" sz="2400" baseline="-25000">
                <a:solidFill>
                  <a:schemeClr val="accent2"/>
                </a:solidFill>
              </a:rPr>
              <a:t>D</a:t>
            </a:r>
            <a:r>
              <a:rPr lang="en-US" altLang="en-US" sz="2400">
                <a:solidFill>
                  <a:schemeClr val="accent2"/>
                </a:solidFill>
              </a:rPr>
              <a:t>)</a:t>
            </a:r>
            <a:r>
              <a:rPr lang="en-US" altLang="en-US" sz="2400" baseline="30000">
                <a:solidFill>
                  <a:schemeClr val="accent2"/>
                </a:solidFill>
              </a:rPr>
              <a:t>2</a:t>
            </a:r>
            <a:r>
              <a:rPr lang="en-US" altLang="en-US" sz="2400">
                <a:solidFill>
                  <a:schemeClr val="accent2"/>
                </a:solidFill>
              </a:rPr>
              <a:t>   (1 + </a:t>
            </a:r>
            <a:r>
              <a:rPr lang="en-US" altLang="en-US" sz="2400" i="1">
                <a:solidFill>
                  <a:schemeClr val="accent2"/>
                </a:solidFill>
              </a:rPr>
              <a:t>k</a:t>
            </a:r>
            <a:r>
              <a:rPr lang="en-US" altLang="en-US" sz="2400" baseline="-25000">
                <a:solidFill>
                  <a:schemeClr val="accent2"/>
                </a:solidFill>
              </a:rPr>
              <a:t>D</a:t>
            </a:r>
            <a:r>
              <a:rPr lang="en-US" altLang="en-US" sz="2400">
                <a:solidFill>
                  <a:schemeClr val="accent2"/>
                </a:solidFill>
              </a:rPr>
              <a:t>)</a:t>
            </a:r>
            <a:r>
              <a:rPr lang="en-US" altLang="en-US" sz="2400" baseline="30000">
                <a:solidFill>
                  <a:schemeClr val="accent2"/>
                </a:solidFill>
              </a:rPr>
              <a:t>3</a:t>
            </a:r>
            <a:r>
              <a:rPr lang="en-US" altLang="en-US" sz="2400">
                <a:solidFill>
                  <a:schemeClr val="accent2"/>
                </a:solidFill>
              </a:rPr>
              <a:t>    (1 + </a:t>
            </a:r>
            <a:r>
              <a:rPr lang="en-US" altLang="en-US" sz="2400" i="1">
                <a:solidFill>
                  <a:schemeClr val="accent2"/>
                </a:solidFill>
              </a:rPr>
              <a:t>k</a:t>
            </a:r>
            <a:r>
              <a:rPr lang="en-US" altLang="en-US" sz="2400" baseline="-25000">
                <a:solidFill>
                  <a:schemeClr val="accent2"/>
                </a:solidFill>
              </a:rPr>
              <a:t>D</a:t>
            </a:r>
            <a:r>
              <a:rPr lang="en-US" altLang="en-US" sz="2400">
                <a:solidFill>
                  <a:schemeClr val="accent2"/>
                </a:solidFill>
              </a:rPr>
              <a:t>)</a:t>
            </a:r>
            <a:r>
              <a:rPr lang="en-US" altLang="en-US" sz="2400" baseline="30000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18439" name="Text Box 11"/>
          <p:cNvSpPr txBox="1">
            <a:spLocks noChangeArrowheads="1"/>
          </p:cNvSpPr>
          <p:nvPr/>
        </p:nvSpPr>
        <p:spPr bwMode="auto">
          <a:xfrm>
            <a:off x="2195513" y="4989513"/>
            <a:ext cx="54483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000">
                <a:solidFill>
                  <a:schemeClr val="accent2"/>
                </a:solidFill>
              </a:rPr>
              <a:t>8	     8	            8	      108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5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Elm plc</a:t>
            </a:r>
          </a:p>
        </p:txBody>
      </p:sp>
      <p:sp>
        <p:nvSpPr>
          <p:cNvPr id="19459" name="Rectangle 16"/>
          <p:cNvSpPr>
            <a:spLocks noChangeArrowheads="1"/>
          </p:cNvSpPr>
          <p:nvPr/>
        </p:nvSpPr>
        <p:spPr bwMode="auto">
          <a:xfrm>
            <a:off x="682625" y="4464050"/>
            <a:ext cx="7888288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79400" indent="-279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u="sng">
                <a:solidFill>
                  <a:schemeClr val="accent2"/>
                </a:solidFill>
              </a:rPr>
              <a:t>It would be wrong to use the coupon rate of 8 per cent on the bond for the cost of debt</a:t>
            </a:r>
          </a:p>
        </p:txBody>
      </p:sp>
      <p:sp>
        <p:nvSpPr>
          <p:cNvPr id="19460" name="Rectangle 17"/>
          <p:cNvSpPr>
            <a:spLocks noChangeArrowheads="1"/>
          </p:cNvSpPr>
          <p:nvPr/>
        </p:nvSpPr>
        <p:spPr bwMode="auto">
          <a:xfrm>
            <a:off x="1135063" y="5241925"/>
            <a:ext cx="6246812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000" i="1" dirty="0" err="1">
                <a:solidFill>
                  <a:schemeClr val="accent2"/>
                </a:solidFill>
              </a:rPr>
              <a:t>k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DAT</a:t>
            </a:r>
            <a:r>
              <a:rPr lang="en-US" altLang="en-US" sz="2000" dirty="0">
                <a:solidFill>
                  <a:schemeClr val="accent2"/>
                </a:solidFill>
              </a:rPr>
              <a:t> = </a:t>
            </a:r>
            <a:r>
              <a:rPr lang="en-US" altLang="en-US" sz="2000" i="1" dirty="0" err="1">
                <a:solidFill>
                  <a:schemeClr val="accent2"/>
                </a:solidFill>
              </a:rPr>
              <a:t>k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D</a:t>
            </a:r>
            <a:r>
              <a:rPr lang="en-US" altLang="en-US" sz="2000" dirty="0">
                <a:solidFill>
                  <a:schemeClr val="accent2"/>
                </a:solidFill>
              </a:rPr>
              <a:t> * (1 − T)                                                          </a:t>
            </a:r>
            <a:r>
              <a:rPr lang="en-US" altLang="en-US" sz="2000" i="1" dirty="0" err="1">
                <a:solidFill>
                  <a:schemeClr val="accent2"/>
                </a:solidFill>
              </a:rPr>
              <a:t>k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DAT</a:t>
            </a:r>
            <a:r>
              <a:rPr lang="en-US" altLang="en-US" sz="2000" dirty="0">
                <a:solidFill>
                  <a:schemeClr val="accent2"/>
                </a:solidFill>
              </a:rPr>
              <a:t> = 10.18 (1 − 0.30) = 7.12%</a:t>
            </a:r>
          </a:p>
        </p:txBody>
      </p:sp>
      <p:sp>
        <p:nvSpPr>
          <p:cNvPr id="19461" name="Rectangle 16"/>
          <p:cNvSpPr>
            <a:spLocks noChangeArrowheads="1"/>
          </p:cNvSpPr>
          <p:nvPr/>
        </p:nvSpPr>
        <p:spPr bwMode="auto">
          <a:xfrm>
            <a:off x="646113" y="1557338"/>
            <a:ext cx="7888287" cy="2830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79400" indent="-279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>
                <a:solidFill>
                  <a:schemeClr val="accent2"/>
                </a:solidFill>
              </a:rPr>
              <a:t>Given the price, you can calculate the bond’s yield to maturity ytm or the cost of bond using the bond approximation model</a:t>
            </a:r>
          </a:p>
          <a:p>
            <a:pPr eaLnBrk="1" hangingPunct="1">
              <a:spcBef>
                <a:spcPct val="50000"/>
              </a:spcBef>
            </a:pPr>
            <a:endParaRPr lang="en-GB" altLang="en-US" sz="2000">
              <a:solidFill>
                <a:schemeClr val="accent2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GB" altLang="en-US" sz="2000">
              <a:solidFill>
                <a:schemeClr val="accent2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GB" altLang="en-US" sz="2000">
              <a:solidFill>
                <a:schemeClr val="accent2"/>
              </a:solidFill>
            </a:endParaRP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1600">
                <a:solidFill>
                  <a:schemeClr val="accent2"/>
                </a:solidFill>
              </a:rPr>
              <a:t>P: par value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1600">
                <a:solidFill>
                  <a:schemeClr val="accent2"/>
                </a:solidFill>
              </a:rPr>
              <a:t>MV: market price</a:t>
            </a:r>
          </a:p>
          <a:p>
            <a:pPr lvl="1" eaLnBrk="1" hangingPunct="1">
              <a:spcBef>
                <a:spcPct val="0"/>
              </a:spcBef>
              <a:buFontTx/>
              <a:buNone/>
            </a:pPr>
            <a:r>
              <a:rPr lang="en-GB" altLang="en-US" sz="1600">
                <a:solidFill>
                  <a:schemeClr val="accent2"/>
                </a:solidFill>
              </a:rPr>
              <a:t>n: number of years</a:t>
            </a:r>
          </a:p>
        </p:txBody>
      </p:sp>
      <p:sp>
        <p:nvSpPr>
          <p:cNvPr id="2" name="TextBox 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69213" y="2420888"/>
            <a:ext cx="7565148" cy="1265026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GB">
                <a:noFill/>
              </a:rPr>
              <a:t> 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WACC</a:t>
            </a:r>
          </a:p>
        </p:txBody>
      </p:sp>
      <p:sp>
        <p:nvSpPr>
          <p:cNvPr id="20483" name="Rectangle 6"/>
          <p:cNvSpPr>
            <a:spLocks noChangeArrowheads="1"/>
          </p:cNvSpPr>
          <p:nvPr/>
        </p:nvSpPr>
        <p:spPr bwMode="auto">
          <a:xfrm>
            <a:off x="700088" y="15541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accent2"/>
                </a:solidFill>
              </a:rPr>
              <a:t>Calculating the weights 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Book (accounting) values for debt, equity and hybrid securities should not be used in calculating the weighted average cost of capital. Market values should be used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Market capitalisation figure are available in Monday editions of the Financial Times for quoted companies – also websites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accent2"/>
                </a:solidFill>
              </a:rPr>
              <a:t>The WACC with three or more types of finance</a:t>
            </a:r>
          </a:p>
        </p:txBody>
      </p:sp>
      <p:sp>
        <p:nvSpPr>
          <p:cNvPr id="20484" name="Rectangle 7"/>
          <p:cNvSpPr>
            <a:spLocks noChangeArrowheads="1"/>
          </p:cNvSpPr>
          <p:nvPr/>
        </p:nvSpPr>
        <p:spPr bwMode="auto">
          <a:xfrm>
            <a:off x="1328738" y="4495800"/>
            <a:ext cx="64849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dirty="0">
                <a:solidFill>
                  <a:schemeClr val="accent2"/>
                </a:solidFill>
              </a:rPr>
              <a:t>WACC = </a:t>
            </a:r>
            <a:r>
              <a:rPr lang="en-US" altLang="en-US" sz="2000" i="1" dirty="0" err="1">
                <a:solidFill>
                  <a:schemeClr val="accent2"/>
                </a:solidFill>
              </a:rPr>
              <a:t>k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E</a:t>
            </a:r>
            <a:r>
              <a:rPr lang="en-US" altLang="en-US" sz="2000" dirty="0" err="1">
                <a:solidFill>
                  <a:schemeClr val="accent2"/>
                </a:solidFill>
              </a:rPr>
              <a:t>W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E</a:t>
            </a:r>
            <a:r>
              <a:rPr lang="en-US" altLang="en-US" sz="2000" dirty="0">
                <a:solidFill>
                  <a:schemeClr val="accent2"/>
                </a:solidFill>
              </a:rPr>
              <a:t> + </a:t>
            </a:r>
            <a:r>
              <a:rPr lang="en-US" altLang="en-US" sz="2000" i="1" dirty="0" err="1">
                <a:solidFill>
                  <a:schemeClr val="accent2"/>
                </a:solidFill>
              </a:rPr>
              <a:t>k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DAT</a:t>
            </a:r>
            <a:r>
              <a:rPr lang="en-US" altLang="en-US" sz="2000" dirty="0" err="1">
                <a:solidFill>
                  <a:schemeClr val="accent2"/>
                </a:solidFill>
              </a:rPr>
              <a:t>W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D</a:t>
            </a:r>
            <a:r>
              <a:rPr lang="en-US" altLang="en-US" sz="2000" dirty="0">
                <a:solidFill>
                  <a:schemeClr val="accent2"/>
                </a:solidFill>
              </a:rPr>
              <a:t> + </a:t>
            </a:r>
            <a:r>
              <a:rPr lang="en-US" altLang="en-US" sz="2000" i="1" dirty="0" err="1">
                <a:solidFill>
                  <a:schemeClr val="accent2"/>
                </a:solidFill>
              </a:rPr>
              <a:t>k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p</a:t>
            </a:r>
            <a:r>
              <a:rPr lang="en-US" altLang="en-US" sz="2000" dirty="0" err="1">
                <a:solidFill>
                  <a:schemeClr val="accent2"/>
                </a:solidFill>
              </a:rPr>
              <a:t>W</a:t>
            </a:r>
            <a:r>
              <a:rPr lang="en-US" altLang="en-US" sz="2000" baseline="-25000" dirty="0" err="1">
                <a:solidFill>
                  <a:schemeClr val="accent2"/>
                </a:solidFill>
              </a:rPr>
              <a:t>p</a:t>
            </a:r>
            <a:endParaRPr lang="en-US" altLang="en-US" sz="2000" baseline="-25000" dirty="0">
              <a:solidFill>
                <a:schemeClr val="accent2"/>
              </a:solidFill>
            </a:endParaRPr>
          </a:p>
        </p:txBody>
      </p:sp>
      <p:grpSp>
        <p:nvGrpSpPr>
          <p:cNvPr id="20485" name="Group 8"/>
          <p:cNvGrpSpPr>
            <a:grpSpLocks/>
          </p:cNvGrpSpPr>
          <p:nvPr/>
        </p:nvGrpSpPr>
        <p:grpSpPr bwMode="auto">
          <a:xfrm>
            <a:off x="1096963" y="5029200"/>
            <a:ext cx="7532687" cy="900113"/>
            <a:chOff x="778" y="2337"/>
            <a:chExt cx="4745" cy="567"/>
          </a:xfrm>
        </p:grpSpPr>
        <p:sp>
          <p:nvSpPr>
            <p:cNvPr id="20486" name="Rectangle 9"/>
            <p:cNvSpPr>
              <a:spLocks noChangeArrowheads="1"/>
            </p:cNvSpPr>
            <p:nvPr/>
          </p:nvSpPr>
          <p:spPr bwMode="auto">
            <a:xfrm>
              <a:off x="778" y="2541"/>
              <a:ext cx="4573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 dirty="0">
                  <a:solidFill>
                    <a:schemeClr val="accent2"/>
                  </a:solidFill>
                </a:rPr>
                <a:t>W</a:t>
              </a:r>
              <a:r>
                <a:rPr lang="en-US" altLang="en-US" sz="1800" baseline="-25000" dirty="0">
                  <a:solidFill>
                    <a:schemeClr val="accent2"/>
                  </a:solidFill>
                </a:rPr>
                <a:t>E</a:t>
              </a:r>
              <a:r>
                <a:rPr lang="en-US" altLang="en-US" sz="1800" dirty="0">
                  <a:solidFill>
                    <a:schemeClr val="accent2"/>
                  </a:solidFill>
                </a:rPr>
                <a:t> = –––––––––––––   W</a:t>
              </a:r>
              <a:r>
                <a:rPr lang="en-US" altLang="en-US" sz="1800" baseline="-25000" dirty="0">
                  <a:solidFill>
                    <a:schemeClr val="accent2"/>
                  </a:solidFill>
                </a:rPr>
                <a:t>D</a:t>
              </a:r>
              <a:r>
                <a:rPr lang="en-US" altLang="en-US" sz="1800" dirty="0">
                  <a:solidFill>
                    <a:schemeClr val="accent2"/>
                  </a:solidFill>
                </a:rPr>
                <a:t> = –––––––––––––   W</a:t>
              </a:r>
              <a:r>
                <a:rPr lang="en-US" altLang="en-US" sz="1800" baseline="-25000" dirty="0">
                  <a:solidFill>
                    <a:schemeClr val="accent2"/>
                  </a:solidFill>
                </a:rPr>
                <a:t>P</a:t>
              </a:r>
              <a:r>
                <a:rPr lang="en-US" altLang="en-US" sz="1800" dirty="0">
                  <a:solidFill>
                    <a:schemeClr val="accent2"/>
                  </a:solidFill>
                </a:rPr>
                <a:t> = –––––––––––––</a:t>
              </a:r>
            </a:p>
          </p:txBody>
        </p:sp>
        <p:sp>
          <p:nvSpPr>
            <p:cNvPr id="20487" name="Rectangle 10"/>
            <p:cNvSpPr>
              <a:spLocks noChangeArrowheads="1"/>
            </p:cNvSpPr>
            <p:nvPr/>
          </p:nvSpPr>
          <p:spPr bwMode="auto">
            <a:xfrm>
              <a:off x="1440" y="2337"/>
              <a:ext cx="402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chemeClr val="accent2"/>
                  </a:solidFill>
                </a:rPr>
                <a:t>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E</a:t>
              </a:r>
              <a:r>
                <a:rPr lang="en-US" altLang="en-US" sz="1800">
                  <a:solidFill>
                    <a:schemeClr val="accent2"/>
                  </a:solidFill>
                </a:rPr>
                <a:t> 			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D</a:t>
              </a:r>
              <a:r>
                <a:rPr lang="en-US" altLang="en-US" sz="1800">
                  <a:solidFill>
                    <a:schemeClr val="accent2"/>
                  </a:solidFill>
                </a:rPr>
                <a:t> 		        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P</a:t>
              </a:r>
            </a:p>
          </p:txBody>
        </p:sp>
        <p:sp>
          <p:nvSpPr>
            <p:cNvPr id="20488" name="Rectangle 11"/>
            <p:cNvSpPr>
              <a:spLocks noChangeArrowheads="1"/>
            </p:cNvSpPr>
            <p:nvPr/>
          </p:nvSpPr>
          <p:spPr bwMode="auto">
            <a:xfrm>
              <a:off x="1242" y="2673"/>
              <a:ext cx="428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solidFill>
                    <a:schemeClr val="accent2"/>
                  </a:solidFill>
                </a:rPr>
                <a:t>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E</a:t>
              </a:r>
              <a:r>
                <a:rPr lang="en-US" altLang="en-US" sz="1800">
                  <a:solidFill>
                    <a:schemeClr val="accent2"/>
                  </a:solidFill>
                </a:rPr>
                <a:t> +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D</a:t>
              </a:r>
              <a:r>
                <a:rPr lang="en-US" altLang="en-US" sz="1800">
                  <a:solidFill>
                    <a:schemeClr val="accent2"/>
                  </a:solidFill>
                </a:rPr>
                <a:t> +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P</a:t>
              </a:r>
              <a:r>
                <a:rPr lang="en-US" altLang="en-US" sz="1800">
                  <a:solidFill>
                    <a:schemeClr val="accent2"/>
                  </a:solidFill>
                </a:rPr>
                <a:t> 	            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E</a:t>
              </a:r>
              <a:r>
                <a:rPr lang="en-US" altLang="en-US" sz="1800">
                  <a:solidFill>
                    <a:schemeClr val="accent2"/>
                  </a:solidFill>
                </a:rPr>
                <a:t> +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D</a:t>
              </a:r>
              <a:r>
                <a:rPr lang="en-US" altLang="en-US" sz="1800">
                  <a:solidFill>
                    <a:schemeClr val="accent2"/>
                  </a:solidFill>
                </a:rPr>
                <a:t> +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P</a:t>
              </a:r>
              <a:r>
                <a:rPr lang="en-US" altLang="en-US" sz="1800">
                  <a:solidFill>
                    <a:schemeClr val="accent2"/>
                  </a:solidFill>
                </a:rPr>
                <a:t> 	       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E</a:t>
              </a:r>
              <a:r>
                <a:rPr lang="en-US" altLang="en-US" sz="1800">
                  <a:solidFill>
                    <a:schemeClr val="accent2"/>
                  </a:solidFill>
                </a:rPr>
                <a:t> +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D</a:t>
              </a:r>
              <a:r>
                <a:rPr lang="en-US" altLang="en-US" sz="1800">
                  <a:solidFill>
                    <a:schemeClr val="accent2"/>
                  </a:solidFill>
                </a:rPr>
                <a:t> + V</a:t>
              </a:r>
              <a:r>
                <a:rPr lang="en-US" altLang="en-US" sz="1800" baseline="-25000">
                  <a:solidFill>
                    <a:schemeClr val="accent2"/>
                  </a:solidFill>
                </a:rPr>
                <a:t>P</a:t>
              </a:r>
            </a:p>
          </p:txBody>
        </p:sp>
      </p:grp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chemeClr val="accent2"/>
                </a:solidFill>
              </a:rPr>
              <a:t>Problems with calculating WACC</a:t>
            </a:r>
          </a:p>
        </p:txBody>
      </p:sp>
      <p:sp>
        <p:nvSpPr>
          <p:cNvPr id="20483" name="Rectangle 6"/>
          <p:cNvSpPr>
            <a:spLocks noChangeArrowheads="1"/>
          </p:cNvSpPr>
          <p:nvPr/>
        </p:nvSpPr>
        <p:spPr bwMode="auto">
          <a:xfrm>
            <a:off x="700088" y="15541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400" dirty="0">
                <a:solidFill>
                  <a:schemeClr val="accent2"/>
                </a:solidFill>
              </a:rPr>
              <a:t>Which sources of finance should be included in the WACC calculation?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400" dirty="0">
                <a:solidFill>
                  <a:schemeClr val="accent2"/>
                </a:solidFill>
              </a:rPr>
              <a:t>What about long-term bank debt?</a:t>
            </a:r>
          </a:p>
          <a:p>
            <a:pPr lvl="1"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accent2"/>
                </a:solidFill>
              </a:rPr>
              <a:t>use book value and average interest rate</a:t>
            </a:r>
          </a:p>
          <a:p>
            <a:pPr lvl="1"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accent2"/>
                </a:solidFill>
              </a:rPr>
              <a:t>accounts may not provide adequate data</a:t>
            </a:r>
          </a:p>
          <a:p>
            <a:pPr lvl="1" eaLnBrk="1" hangingPunct="1">
              <a:spcBef>
                <a:spcPct val="50000"/>
              </a:spcBef>
            </a:pPr>
            <a:r>
              <a:rPr lang="en-GB" altLang="en-US" sz="2000" dirty="0">
                <a:solidFill>
                  <a:schemeClr val="accent2"/>
                </a:solidFill>
              </a:rPr>
              <a:t>internal information will be required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400" dirty="0">
                <a:solidFill>
                  <a:schemeClr val="accent2"/>
                </a:solidFill>
              </a:rPr>
              <a:t>Company may have large range of securities.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2400" dirty="0">
                <a:solidFill>
                  <a:schemeClr val="accent2"/>
                </a:solidFill>
              </a:rPr>
              <a:t>WACC is not constant.</a:t>
            </a:r>
          </a:p>
        </p:txBody>
      </p:sp>
    </p:spTree>
    <p:extLst>
      <p:ext uri="{BB962C8B-B14F-4D97-AF65-F5344CB8AC3E}">
        <p14:creationId xmlns:p14="http://schemas.microsoft.com/office/powerpoint/2010/main" val="379075297"/>
      </p:ext>
    </p:extLst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ChangeArrowheads="1"/>
          </p:cNvSpPr>
          <p:nvPr/>
        </p:nvSpPr>
        <p:spPr bwMode="auto">
          <a:xfrm>
            <a:off x="700088" y="15541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accent2"/>
                </a:solidFill>
              </a:rPr>
              <a:t>Capital Investment Appraisal using current WACC as discount rate.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New financing similar to current financing structure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Size of new financing is relatively small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No material change in financing costs</a:t>
            </a:r>
          </a:p>
          <a:p>
            <a:pPr lvl="1"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accent2"/>
                </a:solidFill>
              </a:rPr>
              <a:t>Risk of new project equivalent to current risk as a whole.</a:t>
            </a:r>
          </a:p>
        </p:txBody>
      </p:sp>
      <p:sp>
        <p:nvSpPr>
          <p:cNvPr id="22531" name="Rectangle 7"/>
          <p:cNvSpPr>
            <a:spLocks noChangeArrowheads="1"/>
          </p:cNvSpPr>
          <p:nvPr/>
        </p:nvSpPr>
        <p:spPr bwMode="auto">
          <a:xfrm>
            <a:off x="674688" y="260350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chemeClr val="accent2"/>
                </a:solidFill>
              </a:rPr>
              <a:t>WACC</a:t>
            </a:r>
          </a:p>
        </p:txBody>
      </p:sp>
    </p:spTree>
  </p:cSld>
  <p:clrMapOvr>
    <a:masterClrMapping/>
  </p:clrMapOvr>
  <p:transition spd="med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0122&quot;&gt;&lt;/object&gt;&lt;object type=&quot;2&quot; unique_id=&quot;10123&quot;&gt;&lt;object type=&quot;3&quot; unique_id=&quot;10124&quot;&gt;&lt;property id=&quot;20148&quot; value=&quot;5&quot;/&gt;&lt;property id=&quot;20300&quot; value=&quot;Slide 1 - &amp;quot;Corporate Financial&amp;#x0D;&amp;#x0A;Management, 5th edition&amp;#x0D;&amp;#x0A;Glen Arnold&amp;#x0D;&amp;#x0A;Lecture 31&amp;#x0D;&amp;#x0A;The Cost of Capital&amp;quot;&quot;/&gt;&lt;property id=&quot;20307&quot; value=&quot;256&quot;/&gt;&lt;/object&gt;&lt;object type=&quot;3&quot; unique_id=&quot;10125&quot;&gt;&lt;property id=&quot;20148&quot; value=&quot;5&quot;/&gt;&lt;property id=&quot;20300&quot; value=&quot;Slide 2&quot;/&gt;&lt;property id=&quot;20307&quot; value=&quot;257&quot;/&gt;&lt;/object&gt;&lt;object type=&quot;3&quot; unique_id=&quot;10126&quot;&gt;&lt;property id=&quot;20148&quot; value=&quot;5&quot;/&gt;&lt;property id=&quot;20300&quot; value=&quot;Slide 3&quot;/&gt;&lt;property id=&quot;20307&quot; value=&quot;258&quot;/&gt;&lt;/object&gt;&lt;object type=&quot;3&quot; unique_id=&quot;10127&quot;&gt;&lt;property id=&quot;20148&quot; value=&quot;5&quot;/&gt;&lt;property id=&quot;20300&quot; value=&quot;Slide 4&quot;/&gt;&lt;property id=&quot;20307&quot; value=&quot;259&quot;/&gt;&lt;/object&gt;&lt;object type=&quot;3&quot; unique_id=&quot;10128&quot;&gt;&lt;property id=&quot;20148&quot; value=&quot;5&quot;/&gt;&lt;property id=&quot;20300&quot; value=&quot;Slide 5&quot;/&gt;&lt;property id=&quot;20307&quot; value=&quot;260&quot;/&gt;&lt;/object&gt;&lt;object type=&quot;3&quot; unique_id=&quot;10129&quot;&gt;&lt;property id=&quot;20148&quot; value=&quot;5&quot;/&gt;&lt;property id=&quot;20300&quot; value=&quot;Slide 6&quot;/&gt;&lt;property id=&quot;20307&quot; value=&quot;261&quot;/&gt;&lt;/object&gt;&lt;object type=&quot;3&quot; unique_id=&quot;10130&quot;&gt;&lt;property id=&quot;20148&quot; value=&quot;5&quot;/&gt;&lt;property id=&quot;20300&quot; value=&quot;Slide 7&quot;/&gt;&lt;property id=&quot;20307&quot; value=&quot;262&quot;/&gt;&lt;/object&gt;&lt;object type=&quot;3&quot; unique_id=&quot;10131&quot;&gt;&lt;property id=&quot;20148&quot; value=&quot;5&quot;/&gt;&lt;property id=&quot;20300&quot; value=&quot;Slide 8&quot;/&gt;&lt;property id=&quot;20307&quot; value=&quot;263&quot;/&gt;&lt;/object&gt;&lt;object type=&quot;3&quot; unique_id=&quot;10132&quot;&gt;&lt;property id=&quot;20148&quot; value=&quot;5&quot;/&gt;&lt;property id=&quot;20300&quot; value=&quot;Slide 9&quot;/&gt;&lt;property id=&quot;20307&quot; value=&quot;264&quot;/&gt;&lt;/object&gt;&lt;object type=&quot;3&quot; unique_id=&quot;10133&quot;&gt;&lt;property id=&quot;20148&quot; value=&quot;5&quot;/&gt;&lt;property id=&quot;20300&quot; value=&quot;Slide 10&quot;/&gt;&lt;property id=&quot;20307&quot; value=&quot;265&quot;/&gt;&lt;/object&gt;&lt;object type=&quot;3&quot; unique_id=&quot;10134&quot;&gt;&lt;property id=&quot;20148&quot; value=&quot;5&quot;/&gt;&lt;property id=&quot;20300&quot; value=&quot;Slide 11&quot;/&gt;&lt;property id=&quot;20307&quot; value=&quot;266&quot;/&gt;&lt;/object&gt;&lt;object type=&quot;3&quot; unique_id=&quot;10135&quot;&gt;&lt;property id=&quot;20148&quot; value=&quot;5&quot;/&gt;&lt;property id=&quot;20300&quot; value=&quot;Slide 12&quot;/&gt;&lt;property id=&quot;20307&quot; value=&quot;267&quot;/&gt;&lt;/object&gt;&lt;object type=&quot;3&quot; unique_id=&quot;10136&quot;&gt;&lt;property id=&quot;20148&quot; value=&quot;5&quot;/&gt;&lt;property id=&quot;20300&quot; value=&quot;Slide 13&quot;/&gt;&lt;property id=&quot;20307&quot; value=&quot;268&quot;/&gt;&lt;/object&gt;&lt;object type=&quot;3&quot; unique_id=&quot;10137&quot;&gt;&lt;property id=&quot;20148&quot; value=&quot;5&quot;/&gt;&lt;property id=&quot;20300&quot; value=&quot;Slide 14&quot;/&gt;&lt;property id=&quot;20307&quot; value=&quot;269&quot;/&gt;&lt;/object&gt;&lt;object type=&quot;3&quot; unique_id=&quot;10138&quot;&gt;&lt;property id=&quot;20148&quot; value=&quot;5&quot;/&gt;&lt;property id=&quot;20300&quot; value=&quot;Slide 15&quot;/&gt;&lt;property id=&quot;20307&quot; value=&quot;270&quot;/&gt;&lt;/object&gt;&lt;object type=&quot;3&quot; unique_id=&quot;10139&quot;&gt;&lt;property id=&quot;20148&quot; value=&quot;5&quot;/&gt;&lt;property id=&quot;20300&quot; value=&quot;Slide 16&quot;/&gt;&lt;property id=&quot;20307&quot; value=&quot;271&quot;/&gt;&lt;/object&gt;&lt;object type=&quot;3&quot; unique_id=&quot;10140&quot;&gt;&lt;property id=&quot;20148&quot; value=&quot;5&quot;/&gt;&lt;property id=&quot;20300&quot; value=&quot;Slide 17&quot;/&gt;&lt;property id=&quot;20307&quot; value=&quot;272&quot;/&gt;&lt;/object&gt;&lt;object type=&quot;3&quot; unique_id=&quot;10141&quot;&gt;&lt;property id=&quot;20148&quot; value=&quot;5&quot;/&gt;&lt;property id=&quot;20300&quot; value=&quot;Slide 18&quot;/&gt;&lt;property id=&quot;20307&quot; value=&quot;273&quot;/&gt;&lt;/object&gt;&lt;object type=&quot;3&quot; unique_id=&quot;10142&quot;&gt;&lt;property id=&quot;20148&quot; value=&quot;5&quot;/&gt;&lt;property id=&quot;20300&quot; value=&quot;Slide 19&quot;/&gt;&lt;property id=&quot;20307&quot; value=&quot;274&quot;/&gt;&lt;/object&gt;&lt;object type=&quot;3&quot; unique_id=&quot;10143&quot;&gt;&lt;property id=&quot;20148&quot; value=&quot;5&quot;/&gt;&lt;property id=&quot;20300&quot; value=&quot;Slide 20&quot;/&gt;&lt;property id=&quot;20307&quot; value=&quot;275&quot;/&gt;&lt;/object&gt;&lt;object type=&quot;3&quot; unique_id=&quot;10144&quot;&gt;&lt;property id=&quot;20148&quot; value=&quot;5&quot;/&gt;&lt;property id=&quot;20300&quot; value=&quot;Slide 21&quot;/&gt;&lt;property id=&quot;20307&quot; value=&quot;276&quot;/&gt;&lt;/object&gt;&lt;object type=&quot;3&quot; unique_id=&quot;10145&quot;&gt;&lt;property id=&quot;20148&quot; value=&quot;5&quot;/&gt;&lt;property id=&quot;20300&quot; value=&quot;Slide 22&quot;/&gt;&lt;property id=&quot;20307&quot; value=&quot;277&quot;/&gt;&lt;/object&gt;&lt;object type=&quot;3&quot; unique_id=&quot;10146&quot;&gt;&lt;property id=&quot;20148&quot; value=&quot;5&quot;/&gt;&lt;property id=&quot;20300&quot; value=&quot;Slide 23&quot;/&gt;&lt;property id=&quot;20307&quot; value=&quot;278&quot;/&gt;&lt;/object&gt;&lt;object type=&quot;3&quot; unique_id=&quot;10147&quot;&gt;&lt;property id=&quot;20148&quot; value=&quot;5&quot;/&gt;&lt;property id=&quot;20300&quot; value=&quot;Slide 24&quot;/&gt;&lt;property id=&quot;20307&quot; value=&quot;279&quot;/&gt;&lt;/object&gt;&lt;object type=&quot;3&quot; unique_id=&quot;10148&quot;&gt;&lt;property id=&quot;20148&quot; value=&quot;5&quot;/&gt;&lt;property id=&quot;20300&quot; value=&quot;Slide 25&quot;/&gt;&lt;property id=&quot;20307&quot; value=&quot;280&quot;/&gt;&lt;/object&gt;&lt;object type=&quot;3&quot; unique_id=&quot;10149&quot;&gt;&lt;property id=&quot;20148&quot; value=&quot;5&quot;/&gt;&lt;property id=&quot;20300&quot; value=&quot;Slide 26&quot;/&gt;&lt;property id=&quot;20307&quot; value=&quot;281&quot;/&gt;&lt;/object&gt;&lt;object type=&quot;3&quot; unique_id=&quot;10150&quot;&gt;&lt;property id=&quot;20148&quot; value=&quot;5&quot;/&gt;&lt;property id=&quot;20300&quot; value=&quot;Slide 27&quot;/&gt;&lt;property id=&quot;20307&quot; value=&quot;282&quot;/&gt;&lt;/object&gt;&lt;object type=&quot;3&quot; unique_id=&quot;10151&quot;&gt;&lt;property id=&quot;20148&quot; value=&quot;5&quot;/&gt;&lt;property id=&quot;20300&quot; value=&quot;Slide 28&quot;/&gt;&lt;property id=&quot;20307&quot; value=&quot;283&quot;/&gt;&lt;/object&gt;&lt;object type=&quot;3&quot; unique_id=&quot;10152&quot;&gt;&lt;property id=&quot;20148&quot; value=&quot;5&quot;/&gt;&lt;property id=&quot;20300&quot; value=&quot;Slide 29&quot;/&gt;&lt;property id=&quot;20307&quot; value=&quot;284&quot;/&gt;&lt;/object&gt;&lt;object type=&quot;3&quot; unique_id=&quot;10153&quot;&gt;&lt;property id=&quot;20148&quot; value=&quot;5&quot;/&gt;&lt;property id=&quot;20300&quot; value=&quot;Slide 30&quot;/&gt;&lt;property id=&quot;20307&quot; value=&quot;285&quot;/&gt;&lt;/object&gt;&lt;object type=&quot;3&quot; unique_id=&quot;10154&quot;&gt;&lt;property id=&quot;20148&quot; value=&quot;5&quot;/&gt;&lt;property id=&quot;20300&quot; value=&quot;Slide 31&quot;/&gt;&lt;property id=&quot;20307&quot; value=&quot;286&quot;/&gt;&lt;/object&gt;&lt;object type=&quot;3&quot; unique_id=&quot;10155&quot;&gt;&lt;property id=&quot;20148&quot; value=&quot;5&quot;/&gt;&lt;property id=&quot;20300&quot; value=&quot;Slide 32&quot;/&gt;&lt;property id=&quot;20307&quot; value=&quot;287&quot;/&gt;&lt;/object&gt;&lt;object type=&quot;3&quot; unique_id=&quot;10156&quot;&gt;&lt;property id=&quot;20148&quot; value=&quot;5&quot;/&gt;&lt;property id=&quot;20300&quot; value=&quot;Slide 33&quot;/&gt;&lt;property id=&quot;20307&quot; value=&quot;288&quot;/&gt;&lt;/object&gt;&lt;object type=&quot;3&quot; unique_id=&quot;10157&quot;&gt;&lt;property id=&quot;20148&quot; value=&quot;5&quot;/&gt;&lt;property id=&quot;20300&quot; value=&quot;Slide 34&quot;/&gt;&lt;property id=&quot;20307&quot; value=&quot;292&quot;/&gt;&lt;/object&gt;&lt;object type=&quot;3&quot; unique_id=&quot;10158&quot;&gt;&lt;property id=&quot;20148&quot; value=&quot;5&quot;/&gt;&lt;property id=&quot;20300&quot; value=&quot;Slide 35&quot;/&gt;&lt;property id=&quot;20307&quot; value=&quot;293&quot;/&gt;&lt;/object&gt;&lt;/object&gt;&lt;/object&gt;&lt;/database&gt;"/>
</p:tagLst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Arial Unicode MS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Arial Unicode MS" pitchFamily="34" charset="-128"/>
          </a:defRPr>
        </a:defPPr>
      </a:lstStyle>
    </a:lnDef>
  </a:objectDefaults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3427</TotalTime>
  <Words>1419</Words>
  <Application>Microsoft Office PowerPoint</Application>
  <PresentationFormat>On-screen Show (4:3)</PresentationFormat>
  <Paragraphs>125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 Unicode MS</vt:lpstr>
      <vt:lpstr>Arial</vt:lpstr>
      <vt:lpstr>Calibri</vt:lpstr>
      <vt:lpstr>Symbol</vt:lpstr>
      <vt:lpstr>Times</vt:lpstr>
      <vt:lpstr>1_Default Design</vt:lpstr>
      <vt:lpstr>Corporate Finance: Lecture Weighted Average Cost of Capital (WACC)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laserwords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laser</dc:creator>
  <cp:lastModifiedBy>Jia Miao</cp:lastModifiedBy>
  <cp:revision>686</cp:revision>
  <dcterms:created xsi:type="dcterms:W3CDTF">2005-05-11T06:33:50Z</dcterms:created>
  <dcterms:modified xsi:type="dcterms:W3CDTF">2024-07-19T08:01:27Z</dcterms:modified>
</cp:coreProperties>
</file>