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</p:sldIdLst>
  <p:sldSz cx="10058400" cy="7772400"/>
  <p:notesSz cx="10058400" cy="77724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27BE4D-D94F-46CC-A551-8C95406E3DE0}" v="26" dt="2025-02-23T20:35:03.700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886" autoAdjust="0"/>
    <p:restoredTop sz="94660"/>
  </p:normalViewPr>
  <p:slideViewPr>
    <p:cSldViewPr>
      <p:cViewPr>
        <p:scale>
          <a:sx n="85" d="100"/>
          <a:sy n="85" d="100"/>
        </p:scale>
        <p:origin x="404" y="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rry Nicholas" userId="94ffe60b-26c7-490f-b0fd-0d7e33c2d814" providerId="ADAL" clId="{5727BE4D-D94F-46CC-A551-8C95406E3DE0}"/>
    <pc:docChg chg="modSld">
      <pc:chgData name="Kerry Nicholas" userId="94ffe60b-26c7-490f-b0fd-0d7e33c2d814" providerId="ADAL" clId="{5727BE4D-D94F-46CC-A551-8C95406E3DE0}" dt="2025-02-23T20:35:03.700" v="25"/>
      <pc:docMkLst>
        <pc:docMk/>
      </pc:docMkLst>
      <pc:sldChg chg="setBg">
        <pc:chgData name="Kerry Nicholas" userId="94ffe60b-26c7-490f-b0fd-0d7e33c2d814" providerId="ADAL" clId="{5727BE4D-D94F-46CC-A551-8C95406E3DE0}" dt="2025-02-23T20:33:42.684" v="5"/>
        <pc:sldMkLst>
          <pc:docMk/>
          <pc:sldMk cId="0" sldId="256"/>
        </pc:sldMkLst>
      </pc:sldChg>
      <pc:sldChg chg="setBg">
        <pc:chgData name="Kerry Nicholas" userId="94ffe60b-26c7-490f-b0fd-0d7e33c2d814" providerId="ADAL" clId="{5727BE4D-D94F-46CC-A551-8C95406E3DE0}" dt="2025-02-23T20:33:58.468" v="8"/>
        <pc:sldMkLst>
          <pc:docMk/>
          <pc:sldMk cId="0" sldId="257"/>
        </pc:sldMkLst>
      </pc:sldChg>
      <pc:sldChg chg="setBg">
        <pc:chgData name="Kerry Nicholas" userId="94ffe60b-26c7-490f-b0fd-0d7e33c2d814" providerId="ADAL" clId="{5727BE4D-D94F-46CC-A551-8C95406E3DE0}" dt="2025-02-23T20:34:03.496" v="9"/>
        <pc:sldMkLst>
          <pc:docMk/>
          <pc:sldMk cId="0" sldId="258"/>
        </pc:sldMkLst>
      </pc:sldChg>
      <pc:sldChg chg="setBg">
        <pc:chgData name="Kerry Nicholas" userId="94ffe60b-26c7-490f-b0fd-0d7e33c2d814" providerId="ADAL" clId="{5727BE4D-D94F-46CC-A551-8C95406E3DE0}" dt="2025-02-23T20:34:06.540" v="10"/>
        <pc:sldMkLst>
          <pc:docMk/>
          <pc:sldMk cId="0" sldId="259"/>
        </pc:sldMkLst>
      </pc:sldChg>
      <pc:sldChg chg="setBg">
        <pc:chgData name="Kerry Nicholas" userId="94ffe60b-26c7-490f-b0fd-0d7e33c2d814" providerId="ADAL" clId="{5727BE4D-D94F-46CC-A551-8C95406E3DE0}" dt="2025-02-23T20:34:09.391" v="11"/>
        <pc:sldMkLst>
          <pc:docMk/>
          <pc:sldMk cId="0" sldId="260"/>
        </pc:sldMkLst>
      </pc:sldChg>
      <pc:sldChg chg="setBg">
        <pc:chgData name="Kerry Nicholas" userId="94ffe60b-26c7-490f-b0fd-0d7e33c2d814" providerId="ADAL" clId="{5727BE4D-D94F-46CC-A551-8C95406E3DE0}" dt="2025-02-23T20:34:12.109" v="12"/>
        <pc:sldMkLst>
          <pc:docMk/>
          <pc:sldMk cId="0" sldId="261"/>
        </pc:sldMkLst>
      </pc:sldChg>
      <pc:sldChg chg="setBg">
        <pc:chgData name="Kerry Nicholas" userId="94ffe60b-26c7-490f-b0fd-0d7e33c2d814" providerId="ADAL" clId="{5727BE4D-D94F-46CC-A551-8C95406E3DE0}" dt="2025-02-23T20:34:27.157" v="15"/>
        <pc:sldMkLst>
          <pc:docMk/>
          <pc:sldMk cId="0" sldId="262"/>
        </pc:sldMkLst>
      </pc:sldChg>
      <pc:sldChg chg="setBg">
        <pc:chgData name="Kerry Nicholas" userId="94ffe60b-26c7-490f-b0fd-0d7e33c2d814" providerId="ADAL" clId="{5727BE4D-D94F-46CC-A551-8C95406E3DE0}" dt="2025-02-23T20:34:30.970" v="16"/>
        <pc:sldMkLst>
          <pc:docMk/>
          <pc:sldMk cId="0" sldId="263"/>
        </pc:sldMkLst>
      </pc:sldChg>
      <pc:sldChg chg="setBg">
        <pc:chgData name="Kerry Nicholas" userId="94ffe60b-26c7-490f-b0fd-0d7e33c2d814" providerId="ADAL" clId="{5727BE4D-D94F-46CC-A551-8C95406E3DE0}" dt="2025-02-23T20:34:34.510" v="17"/>
        <pc:sldMkLst>
          <pc:docMk/>
          <pc:sldMk cId="0" sldId="264"/>
        </pc:sldMkLst>
      </pc:sldChg>
      <pc:sldChg chg="setBg">
        <pc:chgData name="Kerry Nicholas" userId="94ffe60b-26c7-490f-b0fd-0d7e33c2d814" providerId="ADAL" clId="{5727BE4D-D94F-46CC-A551-8C95406E3DE0}" dt="2025-02-23T20:34:38.104" v="18"/>
        <pc:sldMkLst>
          <pc:docMk/>
          <pc:sldMk cId="0" sldId="265"/>
        </pc:sldMkLst>
      </pc:sldChg>
      <pc:sldChg chg="setBg">
        <pc:chgData name="Kerry Nicholas" userId="94ffe60b-26c7-490f-b0fd-0d7e33c2d814" providerId="ADAL" clId="{5727BE4D-D94F-46CC-A551-8C95406E3DE0}" dt="2025-02-23T20:34:44.852" v="19"/>
        <pc:sldMkLst>
          <pc:docMk/>
          <pc:sldMk cId="0" sldId="266"/>
        </pc:sldMkLst>
      </pc:sldChg>
      <pc:sldChg chg="setBg">
        <pc:chgData name="Kerry Nicholas" userId="94ffe60b-26c7-490f-b0fd-0d7e33c2d814" providerId="ADAL" clId="{5727BE4D-D94F-46CC-A551-8C95406E3DE0}" dt="2025-02-23T20:34:48.313" v="20"/>
        <pc:sldMkLst>
          <pc:docMk/>
          <pc:sldMk cId="0" sldId="267"/>
        </pc:sldMkLst>
      </pc:sldChg>
      <pc:sldChg chg="setBg">
        <pc:chgData name="Kerry Nicholas" userId="94ffe60b-26c7-490f-b0fd-0d7e33c2d814" providerId="ADAL" clId="{5727BE4D-D94F-46CC-A551-8C95406E3DE0}" dt="2025-02-23T20:34:51.787" v="21"/>
        <pc:sldMkLst>
          <pc:docMk/>
          <pc:sldMk cId="0" sldId="268"/>
        </pc:sldMkLst>
      </pc:sldChg>
      <pc:sldChg chg="setBg">
        <pc:chgData name="Kerry Nicholas" userId="94ffe60b-26c7-490f-b0fd-0d7e33c2d814" providerId="ADAL" clId="{5727BE4D-D94F-46CC-A551-8C95406E3DE0}" dt="2025-02-23T20:34:56.451" v="22"/>
        <pc:sldMkLst>
          <pc:docMk/>
          <pc:sldMk cId="0" sldId="269"/>
        </pc:sldMkLst>
      </pc:sldChg>
      <pc:sldChg chg="setBg">
        <pc:chgData name="Kerry Nicholas" userId="94ffe60b-26c7-490f-b0fd-0d7e33c2d814" providerId="ADAL" clId="{5727BE4D-D94F-46CC-A551-8C95406E3DE0}" dt="2025-02-23T20:35:03.700" v="25"/>
        <pc:sldMkLst>
          <pc:docMk/>
          <pc:sldMk cId="0" sldId="27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-1587" y="852487"/>
            <a:ext cx="10061575" cy="5661025"/>
          </a:xfrm>
          <a:custGeom>
            <a:avLst/>
            <a:gdLst/>
            <a:ahLst/>
            <a:cxnLst/>
            <a:rect l="l" t="t" r="r" b="b"/>
            <a:pathLst>
              <a:path w="10061575" h="5661025">
                <a:moveTo>
                  <a:pt x="0" y="5661025"/>
                </a:moveTo>
                <a:lnTo>
                  <a:pt x="10061575" y="5661025"/>
                </a:lnTo>
                <a:lnTo>
                  <a:pt x="10061575" y="0"/>
                </a:lnTo>
                <a:lnTo>
                  <a:pt x="0" y="0"/>
                </a:lnTo>
                <a:lnTo>
                  <a:pt x="0" y="5661025"/>
                </a:lnTo>
                <a:close/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0" y="854075"/>
            <a:ext cx="10058400" cy="5657850"/>
          </a:xfrm>
          <a:custGeom>
            <a:avLst/>
            <a:gdLst/>
            <a:ahLst/>
            <a:cxnLst/>
            <a:rect l="l" t="t" r="r" b="b"/>
            <a:pathLst>
              <a:path w="10058400" h="5657850">
                <a:moveTo>
                  <a:pt x="10058400" y="0"/>
                </a:moveTo>
                <a:lnTo>
                  <a:pt x="0" y="0"/>
                </a:lnTo>
                <a:lnTo>
                  <a:pt x="0" y="5657850"/>
                </a:lnTo>
                <a:lnTo>
                  <a:pt x="10058400" y="5657850"/>
                </a:lnTo>
                <a:lnTo>
                  <a:pt x="10058400" y="0"/>
                </a:lnTo>
                <a:close/>
              </a:path>
            </a:pathLst>
          </a:custGeom>
          <a:solidFill>
            <a:srgbClr val="0000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261937" y="5883275"/>
            <a:ext cx="9534525" cy="0"/>
          </a:xfrm>
          <a:custGeom>
            <a:avLst/>
            <a:gdLst/>
            <a:ahLst/>
            <a:cxnLst/>
            <a:rect l="l" t="t" r="r" b="b"/>
            <a:pathLst>
              <a:path w="9534525">
                <a:moveTo>
                  <a:pt x="0" y="0"/>
                </a:moveTo>
                <a:lnTo>
                  <a:pt x="9534524" y="0"/>
                </a:lnTo>
              </a:path>
            </a:pathLst>
          </a:custGeom>
          <a:ln w="15716">
            <a:solidFill>
              <a:srgbClr val="BFF82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261919" y="4761238"/>
            <a:ext cx="9535160" cy="0"/>
          </a:xfrm>
          <a:custGeom>
            <a:avLst/>
            <a:gdLst/>
            <a:ahLst/>
            <a:cxnLst/>
            <a:rect l="l" t="t" r="r" b="b"/>
            <a:pathLst>
              <a:path w="9535160">
                <a:moveTo>
                  <a:pt x="0" y="0"/>
                </a:moveTo>
                <a:lnTo>
                  <a:pt x="9534577" y="0"/>
                </a:lnTo>
              </a:path>
            </a:pathLst>
          </a:custGeom>
          <a:ln w="44523">
            <a:solidFill>
              <a:srgbClr val="BFF82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097023" y="956386"/>
            <a:ext cx="5864352" cy="5238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 u="sng">
                <a:solidFill>
                  <a:srgbClr val="3B39E4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508760" y="4352544"/>
            <a:ext cx="7040880" cy="1943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500" b="0" i="0">
                <a:solidFill>
                  <a:srgbClr val="000034"/>
                </a:solidFill>
                <a:latin typeface="Lucida Sans"/>
                <a:cs typeface="Lucida San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070"/>
              </a:lnSpc>
            </a:pPr>
            <a:r>
              <a:rPr dirty="0"/>
              <a:t>Golfer’s elbow</a:t>
            </a:r>
            <a:r>
              <a:rPr spc="285" dirty="0"/>
              <a:t> </a:t>
            </a:r>
            <a:r>
              <a:rPr dirty="0"/>
              <a:t>-</a:t>
            </a:r>
            <a:r>
              <a:rPr spc="5" dirty="0"/>
              <a:t> </a:t>
            </a:r>
            <a:r>
              <a:rPr dirty="0"/>
              <a:t>4 June</a:t>
            </a:r>
            <a:r>
              <a:rPr spc="5" dirty="0"/>
              <a:t> </a:t>
            </a:r>
            <a:r>
              <a:rPr spc="-20" dirty="0"/>
              <a:t>2023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2/23/2025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070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 u="sng">
                <a:solidFill>
                  <a:srgbClr val="3B39E4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500" b="0" i="0">
                <a:solidFill>
                  <a:srgbClr val="000034"/>
                </a:solidFill>
                <a:latin typeface="Lucida Sans"/>
                <a:cs typeface="Lucida San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070"/>
              </a:lnSpc>
            </a:pPr>
            <a:r>
              <a:rPr dirty="0"/>
              <a:t>Golfer’s elbow</a:t>
            </a:r>
            <a:r>
              <a:rPr spc="285" dirty="0"/>
              <a:t> </a:t>
            </a:r>
            <a:r>
              <a:rPr dirty="0"/>
              <a:t>-</a:t>
            </a:r>
            <a:r>
              <a:rPr spc="5" dirty="0"/>
              <a:t> </a:t>
            </a:r>
            <a:r>
              <a:rPr dirty="0"/>
              <a:t>4 June</a:t>
            </a:r>
            <a:r>
              <a:rPr spc="5" dirty="0"/>
              <a:t> </a:t>
            </a:r>
            <a:r>
              <a:rPr spc="-20" dirty="0"/>
              <a:t>2023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2/23/2025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070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 u="sng">
                <a:solidFill>
                  <a:srgbClr val="3B39E4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02920" y="1787652"/>
            <a:ext cx="4375404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180076" y="1787652"/>
            <a:ext cx="4375404" cy="51297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070"/>
              </a:lnSpc>
            </a:pPr>
            <a:r>
              <a:rPr dirty="0"/>
              <a:t>Golfer’s elbow</a:t>
            </a:r>
            <a:r>
              <a:rPr spc="285" dirty="0"/>
              <a:t> </a:t>
            </a:r>
            <a:r>
              <a:rPr dirty="0"/>
              <a:t>-</a:t>
            </a:r>
            <a:r>
              <a:rPr spc="5" dirty="0"/>
              <a:t> </a:t>
            </a:r>
            <a:r>
              <a:rPr dirty="0"/>
              <a:t>4 June</a:t>
            </a:r>
            <a:r>
              <a:rPr spc="5" dirty="0"/>
              <a:t> </a:t>
            </a:r>
            <a:r>
              <a:rPr spc="-20" dirty="0"/>
              <a:t>2023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2/23/2025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070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 u="sng">
                <a:solidFill>
                  <a:srgbClr val="3B39E4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070"/>
              </a:lnSpc>
            </a:pPr>
            <a:r>
              <a:rPr dirty="0"/>
              <a:t>Golfer’s elbow</a:t>
            </a:r>
            <a:r>
              <a:rPr spc="285" dirty="0"/>
              <a:t> </a:t>
            </a:r>
            <a:r>
              <a:rPr dirty="0"/>
              <a:t>-</a:t>
            </a:r>
            <a:r>
              <a:rPr spc="5" dirty="0"/>
              <a:t> </a:t>
            </a:r>
            <a:r>
              <a:rPr dirty="0"/>
              <a:t>4 June</a:t>
            </a:r>
            <a:r>
              <a:rPr spc="5" dirty="0"/>
              <a:t> </a:t>
            </a:r>
            <a:r>
              <a:rPr spc="-20" dirty="0"/>
              <a:t>2023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2/23/2025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070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070"/>
              </a:lnSpc>
            </a:pPr>
            <a:r>
              <a:rPr dirty="0"/>
              <a:t>Golfer’s elbow</a:t>
            </a:r>
            <a:r>
              <a:rPr spc="285" dirty="0"/>
              <a:t> </a:t>
            </a:r>
            <a:r>
              <a:rPr dirty="0"/>
              <a:t>-</a:t>
            </a:r>
            <a:r>
              <a:rPr spc="5" dirty="0"/>
              <a:t> </a:t>
            </a:r>
            <a:r>
              <a:rPr dirty="0"/>
              <a:t>4 June</a:t>
            </a:r>
            <a:r>
              <a:rPr spc="5" dirty="0"/>
              <a:t> </a:t>
            </a:r>
            <a:r>
              <a:rPr spc="-20" dirty="0"/>
              <a:t>2023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2/23/2025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070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-1587" y="852487"/>
            <a:ext cx="10061575" cy="5661025"/>
          </a:xfrm>
          <a:custGeom>
            <a:avLst/>
            <a:gdLst/>
            <a:ahLst/>
            <a:cxnLst/>
            <a:rect l="l" t="t" r="r" b="b"/>
            <a:pathLst>
              <a:path w="10061575" h="5661025">
                <a:moveTo>
                  <a:pt x="0" y="5661025"/>
                </a:moveTo>
                <a:lnTo>
                  <a:pt x="10061575" y="5661025"/>
                </a:lnTo>
                <a:lnTo>
                  <a:pt x="10061575" y="0"/>
                </a:lnTo>
                <a:lnTo>
                  <a:pt x="0" y="0"/>
                </a:lnTo>
                <a:lnTo>
                  <a:pt x="0" y="5661025"/>
                </a:lnTo>
                <a:close/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261937" y="5883275"/>
            <a:ext cx="9534525" cy="0"/>
          </a:xfrm>
          <a:custGeom>
            <a:avLst/>
            <a:gdLst/>
            <a:ahLst/>
            <a:cxnLst/>
            <a:rect l="l" t="t" r="r" b="b"/>
            <a:pathLst>
              <a:path w="9534525">
                <a:moveTo>
                  <a:pt x="0" y="0"/>
                </a:moveTo>
                <a:lnTo>
                  <a:pt x="9534524" y="0"/>
                </a:lnTo>
              </a:path>
            </a:pathLst>
          </a:custGeom>
          <a:ln w="15716">
            <a:solidFill>
              <a:srgbClr val="BFF82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263645" y="1139901"/>
            <a:ext cx="9534525" cy="0"/>
          </a:xfrm>
          <a:custGeom>
            <a:avLst/>
            <a:gdLst/>
            <a:ahLst/>
            <a:cxnLst/>
            <a:rect l="l" t="t" r="r" b="b"/>
            <a:pathLst>
              <a:path w="9534525">
                <a:moveTo>
                  <a:pt x="0" y="0"/>
                </a:moveTo>
                <a:lnTo>
                  <a:pt x="9534524" y="0"/>
                </a:lnTo>
              </a:path>
            </a:pathLst>
          </a:custGeom>
          <a:ln w="47148">
            <a:solidFill>
              <a:srgbClr val="BFF82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47251" y="1197406"/>
            <a:ext cx="3380740" cy="3956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 u="sng">
                <a:solidFill>
                  <a:srgbClr val="3B39E4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43998" y="2750585"/>
            <a:ext cx="6478905" cy="21062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500" b="0" i="0">
                <a:solidFill>
                  <a:srgbClr val="000034"/>
                </a:solidFill>
                <a:latin typeface="Lucida Sans"/>
                <a:cs typeface="Lucida San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8340483" y="7493000"/>
            <a:ext cx="1680209" cy="1524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070"/>
              </a:lnSpc>
            </a:pPr>
            <a:r>
              <a:rPr dirty="0"/>
              <a:t>Golfer’s elbow</a:t>
            </a:r>
            <a:r>
              <a:rPr spc="285" dirty="0"/>
              <a:t> </a:t>
            </a:r>
            <a:r>
              <a:rPr dirty="0"/>
              <a:t>-</a:t>
            </a:r>
            <a:r>
              <a:rPr spc="5" dirty="0"/>
              <a:t> </a:t>
            </a:r>
            <a:r>
              <a:rPr dirty="0"/>
              <a:t>4 June</a:t>
            </a:r>
            <a:r>
              <a:rPr spc="5" dirty="0"/>
              <a:t> </a:t>
            </a:r>
            <a:r>
              <a:rPr spc="-20" dirty="0"/>
              <a:t>2023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02920" y="7228332"/>
            <a:ext cx="2313432" cy="3886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2/23/2025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4945862" y="7493000"/>
            <a:ext cx="167004" cy="1524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2700">
              <a:lnSpc>
                <a:spcPts val="1070"/>
              </a:lnSpc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3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.jpg"/><Relationship Id="rId4" Type="http://schemas.openxmlformats.org/officeDocument/2006/relationships/image" Target="../media/image26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854075"/>
            <a:ext cx="10058400" cy="5657850"/>
          </a:xfrm>
          <a:custGeom>
            <a:avLst/>
            <a:gdLst/>
            <a:ahLst/>
            <a:cxnLst/>
            <a:rect l="l" t="t" r="r" b="b"/>
            <a:pathLst>
              <a:path w="10058400" h="5657850">
                <a:moveTo>
                  <a:pt x="10058400" y="0"/>
                </a:moveTo>
                <a:lnTo>
                  <a:pt x="0" y="0"/>
                </a:lnTo>
                <a:lnTo>
                  <a:pt x="0" y="5657850"/>
                </a:lnTo>
                <a:lnTo>
                  <a:pt x="10058400" y="5657850"/>
                </a:lnTo>
                <a:lnTo>
                  <a:pt x="10058400" y="0"/>
                </a:lnTo>
                <a:close/>
              </a:path>
            </a:pathLst>
          </a:custGeom>
          <a:solidFill>
            <a:srgbClr val="00003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61937" y="5883275"/>
            <a:ext cx="9534525" cy="0"/>
          </a:xfrm>
          <a:custGeom>
            <a:avLst/>
            <a:gdLst/>
            <a:ahLst/>
            <a:cxnLst/>
            <a:rect l="l" t="t" r="r" b="b"/>
            <a:pathLst>
              <a:path w="9534525">
                <a:moveTo>
                  <a:pt x="0" y="0"/>
                </a:moveTo>
                <a:lnTo>
                  <a:pt x="9534524" y="0"/>
                </a:lnTo>
              </a:path>
            </a:pathLst>
          </a:custGeom>
          <a:ln w="15716">
            <a:solidFill>
              <a:srgbClr val="BFF82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61919" y="4762550"/>
            <a:ext cx="9535160" cy="0"/>
          </a:xfrm>
          <a:custGeom>
            <a:avLst/>
            <a:gdLst/>
            <a:ahLst/>
            <a:cxnLst/>
            <a:rect l="l" t="t" r="r" b="b"/>
            <a:pathLst>
              <a:path w="9535160">
                <a:moveTo>
                  <a:pt x="0" y="0"/>
                </a:moveTo>
                <a:lnTo>
                  <a:pt x="9534577" y="0"/>
                </a:lnTo>
              </a:path>
            </a:pathLst>
          </a:custGeom>
          <a:ln w="47148">
            <a:solidFill>
              <a:srgbClr val="BFF82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45206" y="3201085"/>
            <a:ext cx="4566285" cy="9683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6150" u="none" spc="-370" dirty="0">
                <a:solidFill>
                  <a:srgbClr val="FFFFFF"/>
                </a:solidFill>
                <a:latin typeface="Trebuchet MS"/>
                <a:cs typeface="Trebuchet MS"/>
              </a:rPr>
              <a:t>Gol</a:t>
            </a:r>
            <a:r>
              <a:rPr sz="6150" u="none" spc="-385" dirty="0">
                <a:solidFill>
                  <a:srgbClr val="FFFFFF"/>
                </a:solidFill>
                <a:latin typeface="Trebuchet MS"/>
                <a:cs typeface="Trebuchet MS"/>
              </a:rPr>
              <a:t>f</a:t>
            </a:r>
            <a:r>
              <a:rPr sz="6150" u="none" spc="-380" dirty="0">
                <a:solidFill>
                  <a:srgbClr val="FFFFFF"/>
                </a:solidFill>
                <a:latin typeface="Trebuchet MS"/>
                <a:cs typeface="Trebuchet MS"/>
              </a:rPr>
              <a:t>e</a:t>
            </a:r>
            <a:r>
              <a:rPr sz="6150" u="none" spc="-204" dirty="0">
                <a:solidFill>
                  <a:srgbClr val="FFFFFF"/>
                </a:solidFill>
                <a:latin typeface="Trebuchet MS"/>
                <a:cs typeface="Trebuchet MS"/>
              </a:rPr>
              <a:t>r</a:t>
            </a:r>
            <a:r>
              <a:rPr sz="6150" u="none" spc="-900" dirty="0">
                <a:solidFill>
                  <a:srgbClr val="FFFFFF"/>
                </a:solidFill>
                <a:latin typeface="Trebuchet MS"/>
                <a:cs typeface="Trebuchet MS"/>
              </a:rPr>
              <a:t>’</a:t>
            </a:r>
            <a:r>
              <a:rPr sz="6150" u="none" spc="-235" dirty="0">
                <a:solidFill>
                  <a:srgbClr val="FFFFFF"/>
                </a:solidFill>
                <a:latin typeface="Trebuchet MS"/>
                <a:cs typeface="Trebuchet MS"/>
              </a:rPr>
              <a:t>s</a:t>
            </a:r>
            <a:r>
              <a:rPr sz="6150" u="none" spc="-9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6150" u="none" spc="-430" dirty="0">
                <a:solidFill>
                  <a:srgbClr val="FFFFFF"/>
                </a:solidFill>
                <a:latin typeface="Trebuchet MS"/>
                <a:cs typeface="Trebuchet MS"/>
              </a:rPr>
              <a:t>elbow</a:t>
            </a:r>
            <a:endParaRPr sz="6150">
              <a:latin typeface="Trebuchet MS"/>
              <a:cs typeface="Trebuchet MS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6831215" y="1332864"/>
            <a:ext cx="2916555" cy="3292475"/>
            <a:chOff x="6831215" y="1332864"/>
            <a:chExt cx="2916555" cy="3292475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31215" y="1332864"/>
              <a:ext cx="2916288" cy="3292411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852170" y="1349984"/>
              <a:ext cx="2863900" cy="3240024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6852170" y="1349984"/>
              <a:ext cx="2864485" cy="3240405"/>
            </a:xfrm>
            <a:custGeom>
              <a:avLst/>
              <a:gdLst/>
              <a:ahLst/>
              <a:cxnLst/>
              <a:rect l="l" t="t" r="r" b="b"/>
              <a:pathLst>
                <a:path w="2864484" h="3240404">
                  <a:moveTo>
                    <a:pt x="0" y="0"/>
                  </a:moveTo>
                  <a:lnTo>
                    <a:pt x="2863909" y="0"/>
                  </a:lnTo>
                  <a:lnTo>
                    <a:pt x="2863909" y="3240020"/>
                  </a:lnTo>
                  <a:lnTo>
                    <a:pt x="0" y="3240020"/>
                  </a:lnTo>
                  <a:lnTo>
                    <a:pt x="0" y="0"/>
                  </a:lnTo>
                  <a:close/>
                </a:path>
              </a:pathLst>
            </a:custGeom>
            <a:ln w="10477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70"/>
              </a:lnSpc>
            </a:pPr>
            <a:fld id="{81D60167-4931-47E6-BA6A-407CBD079E47}" type="slidenum">
              <a:rPr spc="-25" dirty="0"/>
              <a:t>1</a:t>
            </a:fld>
            <a:endParaRPr spc="-2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45621" y="1135672"/>
            <a:ext cx="2417445" cy="46545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850" u="sng" spc="55" dirty="0">
                <a:solidFill>
                  <a:srgbClr val="3B39ED"/>
                </a:solidFill>
                <a:uFill>
                  <a:solidFill>
                    <a:srgbClr val="3B39ED"/>
                  </a:solidFill>
                </a:uFill>
                <a:latin typeface="Arial Narrow"/>
                <a:cs typeface="Arial Narrow"/>
              </a:rPr>
              <a:t>INTRODUCTION</a:t>
            </a:r>
            <a:endParaRPr sz="2850">
              <a:latin typeface="Arial Narrow"/>
              <a:cs typeface="Arial Narrow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56776" y="1692916"/>
            <a:ext cx="4753610" cy="2914650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12700" marR="93980">
              <a:lnSpc>
                <a:spcPct val="79200"/>
              </a:lnSpc>
              <a:spcBef>
                <a:spcPts val="505"/>
              </a:spcBef>
            </a:pPr>
            <a:r>
              <a:rPr sz="1600" spc="-185" dirty="0">
                <a:solidFill>
                  <a:srgbClr val="11053B"/>
                </a:solidFill>
                <a:latin typeface="Lucida Sans"/>
                <a:cs typeface="Lucida Sans"/>
              </a:rPr>
              <a:t>Golfer’s</a:t>
            </a:r>
            <a:r>
              <a:rPr sz="1600" spc="-25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195" dirty="0">
                <a:solidFill>
                  <a:srgbClr val="11053B"/>
                </a:solidFill>
                <a:latin typeface="Lucida Sans"/>
                <a:cs typeface="Lucida Sans"/>
              </a:rPr>
              <a:t>elbow</a:t>
            </a:r>
            <a:r>
              <a:rPr sz="1600" spc="5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160" dirty="0">
                <a:solidFill>
                  <a:srgbClr val="11053B"/>
                </a:solidFill>
                <a:latin typeface="Lucida Sans"/>
                <a:cs typeface="Lucida Sans"/>
              </a:rPr>
              <a:t>is</a:t>
            </a:r>
            <a:r>
              <a:rPr sz="1600" spc="-25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225" dirty="0">
                <a:solidFill>
                  <a:srgbClr val="11053B"/>
                </a:solidFill>
                <a:latin typeface="Lucida Sans"/>
                <a:cs typeface="Lucida Sans"/>
              </a:rPr>
              <a:t>known</a:t>
            </a:r>
            <a:r>
              <a:rPr sz="1600" spc="-25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135" dirty="0">
                <a:solidFill>
                  <a:srgbClr val="11053B"/>
                </a:solidFill>
                <a:latin typeface="Lucida Sans"/>
                <a:cs typeface="Lucida Sans"/>
              </a:rPr>
              <a:t>as</a:t>
            </a:r>
            <a:r>
              <a:rPr sz="1600" spc="-25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190" dirty="0">
                <a:solidFill>
                  <a:srgbClr val="11053B"/>
                </a:solidFill>
                <a:latin typeface="Lucida Sans"/>
                <a:cs typeface="Lucida Sans"/>
              </a:rPr>
              <a:t>medial</a:t>
            </a:r>
            <a:r>
              <a:rPr sz="1600" spc="-25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180" dirty="0">
                <a:solidFill>
                  <a:srgbClr val="11053B"/>
                </a:solidFill>
                <a:latin typeface="Lucida Sans"/>
                <a:cs typeface="Lucida Sans"/>
              </a:rPr>
              <a:t>epicondylitis</a:t>
            </a:r>
            <a:r>
              <a:rPr sz="1600" spc="-25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240" dirty="0">
                <a:solidFill>
                  <a:srgbClr val="11053B"/>
                </a:solidFill>
                <a:latin typeface="Lucida Sans"/>
                <a:cs typeface="Lucida Sans"/>
              </a:rPr>
              <a:t>,</a:t>
            </a:r>
            <a:r>
              <a:rPr sz="1600" spc="-25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114" dirty="0">
                <a:solidFill>
                  <a:srgbClr val="11053B"/>
                </a:solidFill>
                <a:latin typeface="Lucida Sans"/>
                <a:cs typeface="Lucida Sans"/>
              </a:rPr>
              <a:t>a</a:t>
            </a:r>
            <a:r>
              <a:rPr sz="1600" spc="-25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80" dirty="0">
                <a:solidFill>
                  <a:srgbClr val="11053B"/>
                </a:solidFill>
                <a:latin typeface="Lucida Sans"/>
                <a:cs typeface="Lucida Sans"/>
              </a:rPr>
              <a:t>condition </a:t>
            </a:r>
            <a:r>
              <a:rPr sz="1600" spc="-160" dirty="0">
                <a:solidFill>
                  <a:srgbClr val="11053B"/>
                </a:solidFill>
                <a:latin typeface="Lucida Sans"/>
                <a:cs typeface="Lucida Sans"/>
              </a:rPr>
              <a:t>characterised</a:t>
            </a:r>
            <a:r>
              <a:rPr sz="1600" spc="-24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165" dirty="0">
                <a:solidFill>
                  <a:srgbClr val="11053B"/>
                </a:solidFill>
                <a:latin typeface="Lucida Sans"/>
                <a:cs typeface="Lucida Sans"/>
              </a:rPr>
              <a:t>by</a:t>
            </a:r>
            <a:r>
              <a:rPr sz="16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210" dirty="0">
                <a:solidFill>
                  <a:srgbClr val="11053B"/>
                </a:solidFill>
                <a:latin typeface="Lucida Sans"/>
                <a:cs typeface="Lucida Sans"/>
              </a:rPr>
              <a:t>inflammation</a:t>
            </a:r>
            <a:r>
              <a:rPr sz="16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185" dirty="0">
                <a:solidFill>
                  <a:srgbClr val="11053B"/>
                </a:solidFill>
                <a:latin typeface="Lucida Sans"/>
                <a:cs typeface="Lucida Sans"/>
              </a:rPr>
              <a:t>and</a:t>
            </a:r>
            <a:r>
              <a:rPr sz="16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195" dirty="0">
                <a:solidFill>
                  <a:srgbClr val="11053B"/>
                </a:solidFill>
                <a:latin typeface="Lucida Sans"/>
                <a:cs typeface="Lucida Sans"/>
              </a:rPr>
              <a:t>pain</a:t>
            </a:r>
            <a:r>
              <a:rPr sz="16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200" dirty="0">
                <a:solidFill>
                  <a:srgbClr val="11053B"/>
                </a:solidFill>
                <a:latin typeface="Lucida Sans"/>
                <a:cs typeface="Lucida Sans"/>
              </a:rPr>
              <a:t>in</a:t>
            </a:r>
            <a:r>
              <a:rPr sz="16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170" dirty="0">
                <a:solidFill>
                  <a:srgbClr val="11053B"/>
                </a:solidFill>
                <a:latin typeface="Lucida Sans"/>
                <a:cs typeface="Lucida Sans"/>
              </a:rPr>
              <a:t>the</a:t>
            </a:r>
            <a:r>
              <a:rPr sz="16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195" dirty="0">
                <a:solidFill>
                  <a:srgbClr val="11053B"/>
                </a:solidFill>
                <a:latin typeface="Lucida Sans"/>
                <a:cs typeface="Lucida Sans"/>
              </a:rPr>
              <a:t>tendon</a:t>
            </a:r>
            <a:r>
              <a:rPr sz="16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20" dirty="0">
                <a:solidFill>
                  <a:srgbClr val="11053B"/>
                </a:solidFill>
                <a:latin typeface="Lucida Sans"/>
                <a:cs typeface="Lucida Sans"/>
              </a:rPr>
              <a:t>that </a:t>
            </a:r>
            <a:r>
              <a:rPr sz="1600" spc="-165" dirty="0">
                <a:solidFill>
                  <a:srgbClr val="11053B"/>
                </a:solidFill>
                <a:latin typeface="Lucida Sans"/>
                <a:cs typeface="Lucida Sans"/>
              </a:rPr>
              <a:t>connect</a:t>
            </a:r>
            <a:r>
              <a:rPr sz="1600" spc="-24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170" dirty="0">
                <a:solidFill>
                  <a:srgbClr val="11053B"/>
                </a:solidFill>
                <a:latin typeface="Lucida Sans"/>
                <a:cs typeface="Lucida Sans"/>
              </a:rPr>
              <a:t>the</a:t>
            </a:r>
            <a:r>
              <a:rPr sz="1600" spc="-24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190" dirty="0">
                <a:solidFill>
                  <a:srgbClr val="11053B"/>
                </a:solidFill>
                <a:latin typeface="Lucida Sans"/>
                <a:cs typeface="Lucida Sans"/>
              </a:rPr>
              <a:t>forearm</a:t>
            </a:r>
            <a:r>
              <a:rPr sz="1600" spc="-24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180" dirty="0">
                <a:solidFill>
                  <a:srgbClr val="11053B"/>
                </a:solidFill>
                <a:latin typeface="Lucida Sans"/>
                <a:cs typeface="Lucida Sans"/>
              </a:rPr>
              <a:t>muscles</a:t>
            </a:r>
            <a:r>
              <a:rPr sz="1600" spc="-24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170" dirty="0">
                <a:solidFill>
                  <a:srgbClr val="11053B"/>
                </a:solidFill>
                <a:latin typeface="Lucida Sans"/>
                <a:cs typeface="Lucida Sans"/>
              </a:rPr>
              <a:t>to</a:t>
            </a:r>
            <a:r>
              <a:rPr sz="1600" spc="-24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170" dirty="0">
                <a:solidFill>
                  <a:srgbClr val="11053B"/>
                </a:solidFill>
                <a:latin typeface="Lucida Sans"/>
                <a:cs typeface="Lucida Sans"/>
              </a:rPr>
              <a:t>the</a:t>
            </a:r>
            <a:r>
              <a:rPr sz="1600" spc="-24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200" dirty="0">
                <a:solidFill>
                  <a:srgbClr val="11053B"/>
                </a:solidFill>
                <a:latin typeface="Lucida Sans"/>
                <a:cs typeface="Lucida Sans"/>
              </a:rPr>
              <a:t>bony</a:t>
            </a:r>
            <a:r>
              <a:rPr sz="1600" spc="-24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195" dirty="0">
                <a:solidFill>
                  <a:srgbClr val="11053B"/>
                </a:solidFill>
                <a:latin typeface="Lucida Sans"/>
                <a:cs typeface="Lucida Sans"/>
              </a:rPr>
              <a:t>prominence</a:t>
            </a:r>
            <a:r>
              <a:rPr sz="1600" spc="-24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215" dirty="0">
                <a:solidFill>
                  <a:srgbClr val="11053B"/>
                </a:solidFill>
                <a:latin typeface="Lucida Sans"/>
                <a:cs typeface="Lucida Sans"/>
              </a:rPr>
              <a:t>on</a:t>
            </a:r>
            <a:r>
              <a:rPr sz="1600" spc="-24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75" dirty="0">
                <a:solidFill>
                  <a:srgbClr val="11053B"/>
                </a:solidFill>
                <a:latin typeface="Lucida Sans"/>
                <a:cs typeface="Lucida Sans"/>
              </a:rPr>
              <a:t>the </a:t>
            </a:r>
            <a:r>
              <a:rPr sz="1600" spc="-185" dirty="0">
                <a:solidFill>
                  <a:srgbClr val="11053B"/>
                </a:solidFill>
                <a:latin typeface="Lucida Sans"/>
                <a:cs typeface="Lucida Sans"/>
              </a:rPr>
              <a:t>inner</a:t>
            </a:r>
            <a:r>
              <a:rPr sz="1600" spc="-254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170" dirty="0">
                <a:solidFill>
                  <a:srgbClr val="11053B"/>
                </a:solidFill>
                <a:latin typeface="Lucida Sans"/>
                <a:cs typeface="Lucida Sans"/>
              </a:rPr>
              <a:t>side</a:t>
            </a:r>
            <a:r>
              <a:rPr sz="1600" spc="-254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175" dirty="0">
                <a:solidFill>
                  <a:srgbClr val="11053B"/>
                </a:solidFill>
                <a:latin typeface="Lucida Sans"/>
                <a:cs typeface="Lucida Sans"/>
              </a:rPr>
              <a:t>of</a:t>
            </a:r>
            <a:r>
              <a:rPr sz="1600" spc="-254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170" dirty="0">
                <a:solidFill>
                  <a:srgbClr val="11053B"/>
                </a:solidFill>
                <a:latin typeface="Lucida Sans"/>
                <a:cs typeface="Lucida Sans"/>
              </a:rPr>
              <a:t>the</a:t>
            </a:r>
            <a:r>
              <a:rPr sz="1600" spc="-25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600" spc="-195" dirty="0">
                <a:solidFill>
                  <a:srgbClr val="11053B"/>
                </a:solidFill>
                <a:latin typeface="Lucida Sans"/>
                <a:cs typeface="Lucida Sans"/>
              </a:rPr>
              <a:t>elbow</a:t>
            </a:r>
            <a:r>
              <a:rPr sz="1600" spc="-254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200" b="1" spc="-75" dirty="0">
                <a:solidFill>
                  <a:srgbClr val="11053B"/>
                </a:solidFill>
                <a:latin typeface="Trebuchet MS"/>
                <a:cs typeface="Trebuchet MS"/>
              </a:rPr>
              <a:t>(</a:t>
            </a:r>
            <a:r>
              <a:rPr sz="1150" b="1" spc="-75" dirty="0">
                <a:solidFill>
                  <a:srgbClr val="11053B"/>
                </a:solidFill>
                <a:latin typeface="Trebuchet MS"/>
                <a:cs typeface="Trebuchet MS"/>
              </a:rPr>
              <a:t>medial</a:t>
            </a:r>
            <a:r>
              <a:rPr sz="1150" b="1" spc="-160" dirty="0">
                <a:solidFill>
                  <a:srgbClr val="11053B"/>
                </a:solidFill>
                <a:latin typeface="Trebuchet MS"/>
                <a:cs typeface="Trebuchet MS"/>
              </a:rPr>
              <a:t> </a:t>
            </a:r>
            <a:r>
              <a:rPr sz="1150" b="1" spc="-10" dirty="0">
                <a:solidFill>
                  <a:srgbClr val="11053B"/>
                </a:solidFill>
                <a:latin typeface="Trebuchet MS"/>
                <a:cs typeface="Trebuchet MS"/>
              </a:rPr>
              <a:t>epicondyle)</a:t>
            </a:r>
            <a:r>
              <a:rPr sz="1150" spc="-10" dirty="0">
                <a:solidFill>
                  <a:srgbClr val="11053B"/>
                </a:solidFill>
                <a:latin typeface="Lucida Sans"/>
                <a:cs typeface="Lucida Sans"/>
              </a:rPr>
              <a:t>.</a:t>
            </a:r>
            <a:endParaRPr sz="1150" dirty="0">
              <a:latin typeface="Lucida Sans"/>
              <a:cs typeface="Lucida Sans"/>
            </a:endParaRPr>
          </a:p>
          <a:p>
            <a:pPr marL="12700" marR="5080">
              <a:lnSpc>
                <a:spcPct val="101899"/>
              </a:lnSpc>
              <a:spcBef>
                <a:spcPts val="1155"/>
              </a:spcBef>
            </a:pPr>
            <a:r>
              <a:rPr sz="1250" dirty="0">
                <a:solidFill>
                  <a:srgbClr val="020621"/>
                </a:solidFill>
                <a:latin typeface="Arial"/>
                <a:cs typeface="Arial"/>
              </a:rPr>
              <a:t>Fl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exor-pronator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tendon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degeneration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occurs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with </a:t>
            </a:r>
            <a:r>
              <a:rPr sz="1350" spc="-10" dirty="0">
                <a:solidFill>
                  <a:srgbClr val="020621"/>
                </a:solidFill>
                <a:latin typeface="Arial"/>
                <a:cs typeface="Arial"/>
              </a:rPr>
              <a:t>repetitive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forced</a:t>
            </a:r>
            <a:r>
              <a:rPr sz="1350" spc="-1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wrist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extension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and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forearm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supination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during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spc="-10" dirty="0">
                <a:solidFill>
                  <a:srgbClr val="020621"/>
                </a:solidFill>
                <a:latin typeface="Arial"/>
                <a:cs typeface="Arial"/>
              </a:rPr>
              <a:t>activities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involving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wrist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flexion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and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forearm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spc="-10" dirty="0">
                <a:solidFill>
                  <a:srgbClr val="020621"/>
                </a:solidFill>
                <a:latin typeface="Arial"/>
                <a:cs typeface="Arial"/>
              </a:rPr>
              <a:t>pronation.</a:t>
            </a:r>
            <a:endParaRPr sz="1350" dirty="0">
              <a:latin typeface="Arial"/>
              <a:cs typeface="Arial"/>
            </a:endParaRPr>
          </a:p>
          <a:p>
            <a:pPr marL="12700" marR="350520">
              <a:lnSpc>
                <a:spcPct val="101899"/>
              </a:lnSpc>
              <a:spcBef>
                <a:spcPts val="1070"/>
              </a:spcBef>
            </a:pP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most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sensitive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region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is located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near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origin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of </a:t>
            </a:r>
            <a:r>
              <a:rPr sz="1350" spc="-25" dirty="0">
                <a:solidFill>
                  <a:srgbClr val="020621"/>
                </a:solidFill>
                <a:latin typeface="Arial"/>
                <a:cs typeface="Arial"/>
              </a:rPr>
              <a:t>the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wrist</a:t>
            </a:r>
            <a:r>
              <a:rPr sz="1350" spc="-1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flexors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on the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medial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epicondyle of</a:t>
            </a:r>
            <a:r>
              <a:rPr sz="135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50" dirty="0">
                <a:solidFill>
                  <a:srgbClr val="020621"/>
                </a:solidFill>
                <a:latin typeface="Arial"/>
                <a:cs typeface="Arial"/>
              </a:rPr>
              <a:t>the </a:t>
            </a:r>
            <a:r>
              <a:rPr sz="1350" spc="-10" dirty="0">
                <a:solidFill>
                  <a:srgbClr val="020621"/>
                </a:solidFill>
                <a:latin typeface="Arial"/>
                <a:cs typeface="Arial"/>
              </a:rPr>
              <a:t>humerus.</a:t>
            </a:r>
            <a:endParaRPr sz="1350" dirty="0">
              <a:latin typeface="Arial"/>
              <a:cs typeface="Arial"/>
            </a:endParaRPr>
          </a:p>
          <a:p>
            <a:pPr marL="12700" marR="110489" algn="just">
              <a:lnSpc>
                <a:spcPct val="100000"/>
              </a:lnSpc>
              <a:spcBef>
                <a:spcPts val="1080"/>
              </a:spcBef>
            </a:pPr>
            <a:r>
              <a:rPr sz="1300" dirty="0">
                <a:solidFill>
                  <a:srgbClr val="020621"/>
                </a:solidFill>
                <a:latin typeface="Arial"/>
                <a:cs typeface="Arial"/>
              </a:rPr>
              <a:t>Sometimes</a:t>
            </a:r>
            <a:r>
              <a:rPr sz="13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3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00" dirty="0">
                <a:solidFill>
                  <a:srgbClr val="020621"/>
                </a:solidFill>
                <a:latin typeface="Arial"/>
                <a:cs typeface="Arial"/>
              </a:rPr>
              <a:t>patient</a:t>
            </a:r>
            <a:r>
              <a:rPr sz="13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00" dirty="0">
                <a:solidFill>
                  <a:srgbClr val="020621"/>
                </a:solidFill>
                <a:latin typeface="Arial"/>
                <a:cs typeface="Arial"/>
              </a:rPr>
              <a:t>also</a:t>
            </a:r>
            <a:r>
              <a:rPr sz="13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00" dirty="0">
                <a:solidFill>
                  <a:srgbClr val="020621"/>
                </a:solidFill>
                <a:latin typeface="Arial"/>
                <a:cs typeface="Arial"/>
              </a:rPr>
              <a:t>experiences</a:t>
            </a:r>
            <a:r>
              <a:rPr sz="13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00" dirty="0">
                <a:solidFill>
                  <a:srgbClr val="020621"/>
                </a:solidFill>
                <a:latin typeface="Arial"/>
                <a:cs typeface="Arial"/>
              </a:rPr>
              <a:t>pain</a:t>
            </a:r>
            <a:r>
              <a:rPr sz="13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00" dirty="0">
                <a:solidFill>
                  <a:srgbClr val="020621"/>
                </a:solidFill>
                <a:latin typeface="Arial"/>
                <a:cs typeface="Arial"/>
              </a:rPr>
              <a:t>on</a:t>
            </a:r>
            <a:r>
              <a:rPr sz="13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3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00" dirty="0">
                <a:solidFill>
                  <a:srgbClr val="020621"/>
                </a:solidFill>
                <a:latin typeface="Arial"/>
                <a:cs typeface="Arial"/>
              </a:rPr>
              <a:t>ulnar</a:t>
            </a:r>
            <a:r>
              <a:rPr sz="13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00" spc="-20" dirty="0">
                <a:solidFill>
                  <a:srgbClr val="020621"/>
                </a:solidFill>
                <a:latin typeface="Arial"/>
                <a:cs typeface="Arial"/>
              </a:rPr>
              <a:t>side </a:t>
            </a:r>
            <a:r>
              <a:rPr sz="1300" dirty="0">
                <a:solidFill>
                  <a:srgbClr val="020621"/>
                </a:solidFill>
                <a:latin typeface="Arial"/>
                <a:cs typeface="Arial"/>
              </a:rPr>
              <a:t>of</a:t>
            </a:r>
            <a:r>
              <a:rPr sz="13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3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00" dirty="0">
                <a:solidFill>
                  <a:srgbClr val="020621"/>
                </a:solidFill>
                <a:latin typeface="Arial"/>
                <a:cs typeface="Arial"/>
              </a:rPr>
              <a:t>forearm(radiating</a:t>
            </a:r>
            <a:r>
              <a:rPr sz="13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00" dirty="0">
                <a:solidFill>
                  <a:srgbClr val="020621"/>
                </a:solidFill>
                <a:latin typeface="Arial"/>
                <a:cs typeface="Arial"/>
              </a:rPr>
              <a:t>pain),</a:t>
            </a:r>
            <a:r>
              <a:rPr sz="13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3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00" dirty="0">
                <a:solidFill>
                  <a:srgbClr val="020621"/>
                </a:solidFill>
                <a:latin typeface="Arial"/>
                <a:cs typeface="Arial"/>
              </a:rPr>
              <a:t>wrist</a:t>
            </a:r>
            <a:r>
              <a:rPr sz="13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00" dirty="0">
                <a:solidFill>
                  <a:srgbClr val="020621"/>
                </a:solidFill>
                <a:latin typeface="Arial"/>
                <a:cs typeface="Arial"/>
              </a:rPr>
              <a:t>and</a:t>
            </a:r>
            <a:r>
              <a:rPr sz="13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00" dirty="0">
                <a:solidFill>
                  <a:srgbClr val="020621"/>
                </a:solidFill>
                <a:latin typeface="Arial"/>
                <a:cs typeface="Arial"/>
              </a:rPr>
              <a:t>occasionally</a:t>
            </a:r>
            <a:r>
              <a:rPr sz="13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00" dirty="0">
                <a:solidFill>
                  <a:srgbClr val="020621"/>
                </a:solidFill>
                <a:latin typeface="Arial"/>
                <a:cs typeface="Arial"/>
              </a:rPr>
              <a:t>in</a:t>
            </a:r>
            <a:r>
              <a:rPr sz="13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300" spc="-25" dirty="0">
                <a:solidFill>
                  <a:srgbClr val="020621"/>
                </a:solidFill>
                <a:latin typeface="Arial"/>
                <a:cs typeface="Arial"/>
              </a:rPr>
              <a:t>the </a:t>
            </a:r>
            <a:r>
              <a:rPr sz="1300" spc="-10" dirty="0">
                <a:solidFill>
                  <a:srgbClr val="020621"/>
                </a:solidFill>
                <a:latin typeface="Arial"/>
                <a:cs typeface="Arial"/>
              </a:rPr>
              <a:t>fingers.</a:t>
            </a:r>
            <a:endParaRPr sz="1300" dirty="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13781" y="2011324"/>
            <a:ext cx="4517275" cy="2165413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70"/>
              </a:lnSpc>
            </a:pPr>
            <a:fld id="{81D60167-4931-47E6-BA6A-407CBD079E47}" type="slidenum">
              <a:rPr spc="-25" dirty="0"/>
              <a:t>2</a:t>
            </a:fld>
            <a:endParaRPr spc="-25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250" u="sng" dirty="0">
                <a:solidFill>
                  <a:srgbClr val="3B39ED"/>
                </a:solidFill>
                <a:uFill>
                  <a:solidFill>
                    <a:srgbClr val="3B39ED"/>
                  </a:solidFill>
                </a:uFill>
                <a:latin typeface="Arial Narrow"/>
                <a:cs typeface="Arial Narrow"/>
              </a:rPr>
              <a:t>RELEVANT</a:t>
            </a:r>
            <a:r>
              <a:rPr sz="2250" u="sng" spc="165" dirty="0">
                <a:solidFill>
                  <a:srgbClr val="3B39ED"/>
                </a:solidFill>
                <a:uFill>
                  <a:solidFill>
                    <a:srgbClr val="3B39ED"/>
                  </a:solidFill>
                </a:uFill>
                <a:latin typeface="Arial Narrow"/>
                <a:cs typeface="Arial Narrow"/>
              </a:rPr>
              <a:t> </a:t>
            </a:r>
            <a:r>
              <a:rPr sz="2250" u="sng" spc="-10" dirty="0">
                <a:solidFill>
                  <a:srgbClr val="3B39ED"/>
                </a:solidFill>
                <a:uFill>
                  <a:solidFill>
                    <a:srgbClr val="3B39ED"/>
                  </a:solidFill>
                </a:uFill>
                <a:latin typeface="Arial Narrow"/>
                <a:cs typeface="Arial Narrow"/>
              </a:rPr>
              <a:t>ANATOMY</a:t>
            </a:r>
            <a:endParaRPr sz="2250">
              <a:latin typeface="Arial Narrow"/>
              <a:cs typeface="Arial Narrow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43998" y="1641836"/>
            <a:ext cx="6624955" cy="3454400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186055" marR="125730" indent="-180975" algn="just">
              <a:lnSpc>
                <a:spcPts val="1460"/>
              </a:lnSpc>
              <a:spcBef>
                <a:spcPts val="455"/>
              </a:spcBef>
              <a:buSzPct val="93333"/>
              <a:buAutoNum type="arabicPeriod"/>
              <a:tabLst>
                <a:tab pos="1624965" algn="l"/>
              </a:tabLst>
            </a:pPr>
            <a:r>
              <a:rPr sz="1500" spc="-160" dirty="0">
                <a:solidFill>
                  <a:srgbClr val="11053B"/>
                </a:solidFill>
                <a:latin typeface="Lucida Sans"/>
                <a:cs typeface="Lucida Sans"/>
              </a:rPr>
              <a:t>Medial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11053B"/>
                </a:solidFill>
                <a:latin typeface="Lucida Sans"/>
                <a:cs typeface="Lucida Sans"/>
              </a:rPr>
              <a:t>epicondyle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210" dirty="0">
                <a:solidFill>
                  <a:srgbClr val="11053B"/>
                </a:solidFill>
                <a:latin typeface="Lucida Sans"/>
                <a:cs typeface="Lucida Sans"/>
              </a:rPr>
              <a:t>:</a:t>
            </a:r>
            <a:r>
              <a:rPr sz="1500" spc="-2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35" dirty="0">
                <a:solidFill>
                  <a:srgbClr val="11053B"/>
                </a:solidFill>
                <a:latin typeface="Lucida Sans"/>
                <a:cs typeface="Lucida Sans"/>
              </a:rPr>
              <a:t>The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11053B"/>
                </a:solidFill>
                <a:latin typeface="Lucida Sans"/>
                <a:cs typeface="Lucida Sans"/>
              </a:rPr>
              <a:t>medial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11053B"/>
                </a:solidFill>
                <a:latin typeface="Lucida Sans"/>
                <a:cs typeface="Lucida Sans"/>
              </a:rPr>
              <a:t>epicondyle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40" dirty="0">
                <a:solidFill>
                  <a:srgbClr val="11053B"/>
                </a:solidFill>
                <a:latin typeface="Lucida Sans"/>
                <a:cs typeface="Lucida Sans"/>
              </a:rPr>
              <a:t>is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85" dirty="0">
                <a:solidFill>
                  <a:srgbClr val="11053B"/>
                </a:solidFill>
                <a:latin typeface="Lucida Sans"/>
                <a:cs typeface="Lucida Sans"/>
              </a:rPr>
              <a:t>a</a:t>
            </a:r>
            <a:r>
              <a:rPr sz="1500" spc="-2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11053B"/>
                </a:solidFill>
                <a:latin typeface="Lucida Sans"/>
                <a:cs typeface="Lucida Sans"/>
              </a:rPr>
              <a:t>bony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11053B"/>
                </a:solidFill>
                <a:latin typeface="Lucida Sans"/>
                <a:cs typeface="Lucida Sans"/>
              </a:rPr>
              <a:t>prominence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11053B"/>
                </a:solidFill>
                <a:latin typeface="Lucida Sans"/>
                <a:cs typeface="Lucida Sans"/>
              </a:rPr>
              <a:t>available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11053B"/>
                </a:solidFill>
                <a:latin typeface="Lucida Sans"/>
                <a:cs typeface="Lucida Sans"/>
              </a:rPr>
              <a:t>on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11053B"/>
                </a:solidFill>
                <a:latin typeface="Lucida Sans"/>
                <a:cs typeface="Lucida Sans"/>
              </a:rPr>
              <a:t>the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80" dirty="0">
                <a:solidFill>
                  <a:srgbClr val="11053B"/>
                </a:solidFill>
                <a:latin typeface="Lucida Sans"/>
                <a:cs typeface="Lucida Sans"/>
              </a:rPr>
              <a:t>inner</a:t>
            </a:r>
            <a:r>
              <a:rPr sz="1500" spc="-130" dirty="0">
                <a:solidFill>
                  <a:srgbClr val="11053B"/>
                </a:solidFill>
                <a:latin typeface="Lucida Sans"/>
                <a:cs typeface="Lucida Sans"/>
              </a:rPr>
              <a:t> 	</a:t>
            </a:r>
            <a:r>
              <a:rPr sz="1500" spc="-155" dirty="0">
                <a:solidFill>
                  <a:srgbClr val="11053B"/>
                </a:solidFill>
                <a:latin typeface="Lucida Sans"/>
                <a:cs typeface="Lucida Sans"/>
              </a:rPr>
              <a:t>side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11053B"/>
                </a:solidFill>
                <a:latin typeface="Lucida Sans"/>
                <a:cs typeface="Lucida Sans"/>
              </a:rPr>
              <a:t>of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11053B"/>
                </a:solidFill>
                <a:latin typeface="Lucida Sans"/>
                <a:cs typeface="Lucida Sans"/>
              </a:rPr>
              <a:t>the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11053B"/>
                </a:solidFill>
                <a:latin typeface="Lucida Sans"/>
                <a:cs typeface="Lucida Sans"/>
              </a:rPr>
              <a:t>elbow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210" dirty="0">
                <a:solidFill>
                  <a:srgbClr val="11053B"/>
                </a:solidFill>
                <a:latin typeface="Lucida Sans"/>
                <a:cs typeface="Lucida Sans"/>
              </a:rPr>
              <a:t>.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30" dirty="0">
                <a:solidFill>
                  <a:srgbClr val="11053B"/>
                </a:solidFill>
                <a:latin typeface="Lucida Sans"/>
                <a:cs typeface="Lucida Sans"/>
              </a:rPr>
              <a:t>It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25" dirty="0">
                <a:solidFill>
                  <a:srgbClr val="11053B"/>
                </a:solidFill>
                <a:latin typeface="Lucida Sans"/>
                <a:cs typeface="Lucida Sans"/>
              </a:rPr>
              <a:t>serves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14" dirty="0">
                <a:solidFill>
                  <a:srgbClr val="11053B"/>
                </a:solidFill>
                <a:latin typeface="Lucida Sans"/>
                <a:cs typeface="Lucida Sans"/>
              </a:rPr>
              <a:t>as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11053B"/>
                </a:solidFill>
                <a:latin typeface="Lucida Sans"/>
                <a:cs typeface="Lucida Sans"/>
              </a:rPr>
              <a:t>attachment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11053B"/>
                </a:solidFill>
                <a:latin typeface="Lucida Sans"/>
                <a:cs typeface="Lucida Sans"/>
              </a:rPr>
              <a:t>point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11053B"/>
                </a:solidFill>
                <a:latin typeface="Lucida Sans"/>
                <a:cs typeface="Lucida Sans"/>
              </a:rPr>
              <a:t>for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11053B"/>
                </a:solidFill>
                <a:latin typeface="Lucida Sans"/>
                <a:cs typeface="Lucida Sans"/>
              </a:rPr>
              <a:t>various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11053B"/>
                </a:solidFill>
                <a:latin typeface="Lucida Sans"/>
                <a:cs typeface="Lucida Sans"/>
              </a:rPr>
              <a:t>muscles</a:t>
            </a:r>
            <a:r>
              <a:rPr sz="1500" spc="-70" dirty="0">
                <a:solidFill>
                  <a:srgbClr val="11053B"/>
                </a:solidFill>
                <a:latin typeface="Lucida Sans"/>
                <a:cs typeface="Lucida Sans"/>
              </a:rPr>
              <a:t> 	</a:t>
            </a:r>
            <a:r>
              <a:rPr sz="1500" spc="-160" dirty="0">
                <a:solidFill>
                  <a:srgbClr val="11053B"/>
                </a:solidFill>
                <a:latin typeface="Lucida Sans"/>
                <a:cs typeface="Lucida Sans"/>
              </a:rPr>
              <a:t>and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11053B"/>
                </a:solidFill>
                <a:latin typeface="Lucida Sans"/>
                <a:cs typeface="Lucida Sans"/>
              </a:rPr>
              <a:t>tendons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11053B"/>
                </a:solidFill>
                <a:latin typeface="Lucida Sans"/>
                <a:cs typeface="Lucida Sans"/>
              </a:rPr>
              <a:t>including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11053B"/>
                </a:solidFill>
                <a:latin typeface="Lucida Sans"/>
                <a:cs typeface="Lucida Sans"/>
              </a:rPr>
              <a:t>those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30" dirty="0">
                <a:solidFill>
                  <a:srgbClr val="11053B"/>
                </a:solidFill>
                <a:latin typeface="Lucida Sans"/>
                <a:cs typeface="Lucida Sans"/>
              </a:rPr>
              <a:t>affected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11053B"/>
                </a:solidFill>
                <a:latin typeface="Lucida Sans"/>
                <a:cs typeface="Lucida Sans"/>
              </a:rPr>
              <a:t>in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11053B"/>
                </a:solidFill>
                <a:latin typeface="Lucida Sans"/>
                <a:cs typeface="Lucida Sans"/>
              </a:rPr>
              <a:t>golfer’s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11053B"/>
                </a:solidFill>
                <a:latin typeface="Lucida Sans"/>
                <a:cs typeface="Lucida Sans"/>
              </a:rPr>
              <a:t>elbow</a:t>
            </a:r>
            <a:r>
              <a:rPr sz="1500" spc="-26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210" dirty="0">
                <a:solidFill>
                  <a:srgbClr val="11053B"/>
                </a:solidFill>
                <a:latin typeface="Lucida Sans"/>
                <a:cs typeface="Lucida Sans"/>
              </a:rPr>
              <a:t>.</a:t>
            </a:r>
            <a:endParaRPr sz="1500">
              <a:latin typeface="Lucida Sans"/>
              <a:cs typeface="Lucida Sans"/>
            </a:endParaRPr>
          </a:p>
          <a:p>
            <a:pPr marL="12700">
              <a:lnSpc>
                <a:spcPts val="1975"/>
              </a:lnSpc>
            </a:pPr>
            <a:r>
              <a:rPr sz="1950" b="1" u="sng" spc="-10" dirty="0">
                <a:solidFill>
                  <a:srgbClr val="11053B"/>
                </a:solidFill>
                <a:uFill>
                  <a:solidFill>
                    <a:srgbClr val="11053B"/>
                  </a:solidFill>
                </a:uFill>
                <a:latin typeface="Trebuchet MS"/>
                <a:cs typeface="Trebuchet MS"/>
              </a:rPr>
              <a:t>Musculature</a:t>
            </a:r>
            <a:endParaRPr sz="1950">
              <a:latin typeface="Trebuchet MS"/>
              <a:cs typeface="Trebuchet MS"/>
            </a:endParaRPr>
          </a:p>
          <a:p>
            <a:pPr marL="154940" marR="118745" indent="-150495">
              <a:lnSpc>
                <a:spcPts val="1460"/>
              </a:lnSpc>
              <a:spcBef>
                <a:spcPts val="1350"/>
              </a:spcBef>
              <a:buSzPct val="76666"/>
              <a:buAutoNum type="arabicPeriod"/>
              <a:tabLst>
                <a:tab pos="1501140" algn="l"/>
              </a:tabLst>
            </a:pPr>
            <a:r>
              <a:rPr sz="1500" spc="-180" dirty="0">
                <a:solidFill>
                  <a:srgbClr val="11053B"/>
                </a:solidFill>
                <a:latin typeface="Lucida Sans"/>
                <a:cs typeface="Lucida Sans"/>
              </a:rPr>
              <a:t>M.pronator</a:t>
            </a:r>
            <a:r>
              <a:rPr sz="1500" spc="-24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40" dirty="0">
                <a:solidFill>
                  <a:srgbClr val="11053B"/>
                </a:solidFill>
                <a:latin typeface="Lucida Sans"/>
                <a:cs typeface="Lucida Sans"/>
              </a:rPr>
              <a:t>teres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215" dirty="0">
                <a:solidFill>
                  <a:srgbClr val="11053B"/>
                </a:solidFill>
                <a:latin typeface="Lucida Sans"/>
                <a:cs typeface="Lucida Sans"/>
              </a:rPr>
              <a:t>:</a:t>
            </a:r>
            <a:r>
              <a:rPr sz="1500" spc="4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35" dirty="0">
                <a:solidFill>
                  <a:srgbClr val="11053B"/>
                </a:solidFill>
                <a:latin typeface="Lucida Sans"/>
                <a:cs typeface="Lucida Sans"/>
              </a:rPr>
              <a:t>It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11053B"/>
                </a:solidFill>
                <a:latin typeface="Lucida Sans"/>
                <a:cs typeface="Lucida Sans"/>
              </a:rPr>
              <a:t>is</a:t>
            </a:r>
            <a:r>
              <a:rPr sz="1500" spc="-24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90" dirty="0">
                <a:solidFill>
                  <a:srgbClr val="11053B"/>
                </a:solidFill>
                <a:latin typeface="Lucida Sans"/>
                <a:cs typeface="Lucida Sans"/>
              </a:rPr>
              <a:t>a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11053B"/>
                </a:solidFill>
                <a:latin typeface="Lucida Sans"/>
                <a:cs typeface="Lucida Sans"/>
              </a:rPr>
              <a:t>forearm</a:t>
            </a:r>
            <a:r>
              <a:rPr sz="1500" spc="-24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11053B"/>
                </a:solidFill>
                <a:latin typeface="Lucida Sans"/>
                <a:cs typeface="Lucida Sans"/>
              </a:rPr>
              <a:t>muscle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215" dirty="0">
                <a:solidFill>
                  <a:srgbClr val="11053B"/>
                </a:solidFill>
                <a:latin typeface="Lucida Sans"/>
                <a:cs typeface="Lucida Sans"/>
              </a:rPr>
              <a:t>,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45" dirty="0">
                <a:solidFill>
                  <a:srgbClr val="11053B"/>
                </a:solidFill>
                <a:latin typeface="Lucida Sans"/>
                <a:cs typeface="Lucida Sans"/>
              </a:rPr>
              <a:t>located</a:t>
            </a:r>
            <a:r>
              <a:rPr sz="1500" spc="-24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90" dirty="0">
                <a:solidFill>
                  <a:srgbClr val="11053B"/>
                </a:solidFill>
                <a:latin typeface="Lucida Sans"/>
                <a:cs typeface="Lucida Sans"/>
              </a:rPr>
              <a:t>on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11053B"/>
                </a:solidFill>
                <a:latin typeface="Lucida Sans"/>
                <a:cs typeface="Lucida Sans"/>
              </a:rPr>
              <a:t>the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11053B"/>
                </a:solidFill>
                <a:latin typeface="Lucida Sans"/>
                <a:cs typeface="Lucida Sans"/>
              </a:rPr>
              <a:t>inner</a:t>
            </a:r>
            <a:r>
              <a:rPr sz="1500" spc="-24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11053B"/>
                </a:solidFill>
                <a:latin typeface="Lucida Sans"/>
                <a:cs typeface="Lucida Sans"/>
              </a:rPr>
              <a:t>side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11053B"/>
                </a:solidFill>
                <a:latin typeface="Lucida Sans"/>
                <a:cs typeface="Lucida Sans"/>
              </a:rPr>
              <a:t>of</a:t>
            </a:r>
            <a:r>
              <a:rPr sz="1500" spc="-24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11053B"/>
                </a:solidFill>
                <a:latin typeface="Lucida Sans"/>
                <a:cs typeface="Lucida Sans"/>
              </a:rPr>
              <a:t>the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80" dirty="0">
                <a:solidFill>
                  <a:srgbClr val="11053B"/>
                </a:solidFill>
                <a:latin typeface="Lucida Sans"/>
                <a:cs typeface="Lucida Sans"/>
              </a:rPr>
              <a:t>forearm,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45" dirty="0">
                <a:solidFill>
                  <a:srgbClr val="11053B"/>
                </a:solidFill>
                <a:latin typeface="Lucida Sans"/>
                <a:cs typeface="Lucida Sans"/>
              </a:rPr>
              <a:t>it</a:t>
            </a:r>
            <a:r>
              <a:rPr sz="1500" spc="-24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60" dirty="0">
                <a:solidFill>
                  <a:srgbClr val="11053B"/>
                </a:solidFill>
                <a:latin typeface="Lucida Sans"/>
                <a:cs typeface="Lucida Sans"/>
              </a:rPr>
              <a:t>orig- 	</a:t>
            </a:r>
            <a:r>
              <a:rPr sz="1500" spc="-150" dirty="0">
                <a:solidFill>
                  <a:srgbClr val="11053B"/>
                </a:solidFill>
                <a:latin typeface="Lucida Sans"/>
                <a:cs typeface="Lucida Sans"/>
              </a:rPr>
              <a:t>inates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95" dirty="0">
                <a:solidFill>
                  <a:srgbClr val="11053B"/>
                </a:solidFill>
                <a:latin typeface="Lucida Sans"/>
                <a:cs typeface="Lucida Sans"/>
              </a:rPr>
              <a:t>from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11053B"/>
                </a:solidFill>
                <a:latin typeface="Lucida Sans"/>
                <a:cs typeface="Lucida Sans"/>
              </a:rPr>
              <a:t>the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11053B"/>
                </a:solidFill>
                <a:latin typeface="Lucida Sans"/>
                <a:cs typeface="Lucida Sans"/>
              </a:rPr>
              <a:t>medial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11053B"/>
                </a:solidFill>
                <a:latin typeface="Lucida Sans"/>
                <a:cs typeface="Lucida Sans"/>
              </a:rPr>
              <a:t>epicondyle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11053B"/>
                </a:solidFill>
                <a:latin typeface="Lucida Sans"/>
                <a:cs typeface="Lucida Sans"/>
              </a:rPr>
              <a:t>of</a:t>
            </a:r>
            <a:r>
              <a:rPr sz="1500" spc="-22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11053B"/>
                </a:solidFill>
                <a:latin typeface="Lucida Sans"/>
                <a:cs typeface="Lucida Sans"/>
              </a:rPr>
              <a:t>the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11053B"/>
                </a:solidFill>
                <a:latin typeface="Lucida Sans"/>
                <a:cs typeface="Lucida Sans"/>
              </a:rPr>
              <a:t>elbow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11053B"/>
                </a:solidFill>
                <a:latin typeface="Lucida Sans"/>
                <a:cs typeface="Lucida Sans"/>
              </a:rPr>
              <a:t>and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35" dirty="0">
                <a:solidFill>
                  <a:srgbClr val="11053B"/>
                </a:solidFill>
                <a:latin typeface="Lucida Sans"/>
                <a:cs typeface="Lucida Sans"/>
              </a:rPr>
              <a:t>attaches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11053B"/>
                </a:solidFill>
                <a:latin typeface="Lucida Sans"/>
                <a:cs typeface="Lucida Sans"/>
              </a:rPr>
              <a:t>to</a:t>
            </a:r>
            <a:r>
              <a:rPr sz="1500" spc="-22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25" dirty="0">
                <a:solidFill>
                  <a:srgbClr val="11053B"/>
                </a:solidFill>
                <a:latin typeface="Lucida Sans"/>
                <a:cs typeface="Lucida Sans"/>
              </a:rPr>
              <a:t>the 	</a:t>
            </a:r>
            <a:r>
              <a:rPr sz="1500" spc="-185" dirty="0">
                <a:solidFill>
                  <a:srgbClr val="11053B"/>
                </a:solidFill>
                <a:latin typeface="Lucida Sans"/>
                <a:cs typeface="Lucida Sans"/>
              </a:rPr>
              <a:t>middle</a:t>
            </a:r>
            <a:r>
              <a:rPr sz="1500" spc="-24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11053B"/>
                </a:solidFill>
                <a:latin typeface="Lucida Sans"/>
                <a:cs typeface="Lucida Sans"/>
              </a:rPr>
              <a:t>of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11053B"/>
                </a:solidFill>
                <a:latin typeface="Lucida Sans"/>
                <a:cs typeface="Lucida Sans"/>
              </a:rPr>
              <a:t>the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11053B"/>
                </a:solidFill>
                <a:latin typeface="Lucida Sans"/>
                <a:cs typeface="Lucida Sans"/>
              </a:rPr>
              <a:t>radius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95" dirty="0">
                <a:solidFill>
                  <a:srgbClr val="11053B"/>
                </a:solidFill>
                <a:latin typeface="Lucida Sans"/>
                <a:cs typeface="Lucida Sans"/>
              </a:rPr>
              <a:t>bone.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11053B"/>
                </a:solidFill>
                <a:latin typeface="Lucida Sans"/>
                <a:cs typeface="Lucida Sans"/>
              </a:rPr>
              <a:t>This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11053B"/>
                </a:solidFill>
                <a:latin typeface="Lucida Sans"/>
                <a:cs typeface="Lucida Sans"/>
              </a:rPr>
              <a:t>muscle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11053B"/>
                </a:solidFill>
                <a:latin typeface="Lucida Sans"/>
                <a:cs typeface="Lucida Sans"/>
              </a:rPr>
              <a:t>play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90" dirty="0">
                <a:solidFill>
                  <a:srgbClr val="11053B"/>
                </a:solidFill>
                <a:latin typeface="Lucida Sans"/>
                <a:cs typeface="Lucida Sans"/>
              </a:rPr>
              <a:t>a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11053B"/>
                </a:solidFill>
                <a:latin typeface="Lucida Sans"/>
                <a:cs typeface="Lucida Sans"/>
              </a:rPr>
              <a:t>role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80" dirty="0">
                <a:solidFill>
                  <a:srgbClr val="11053B"/>
                </a:solidFill>
                <a:latin typeface="Lucida Sans"/>
                <a:cs typeface="Lucida Sans"/>
              </a:rPr>
              <a:t>in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90" dirty="0">
                <a:solidFill>
                  <a:srgbClr val="11053B"/>
                </a:solidFill>
                <a:latin typeface="Lucida Sans"/>
                <a:cs typeface="Lucida Sans"/>
              </a:rPr>
              <a:t>pronating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25" dirty="0">
                <a:solidFill>
                  <a:srgbClr val="11053B"/>
                </a:solidFill>
                <a:latin typeface="Lucida Sans"/>
                <a:cs typeface="Lucida Sans"/>
              </a:rPr>
              <a:t>the 	</a:t>
            </a:r>
            <a:r>
              <a:rPr sz="1500" spc="-170" dirty="0">
                <a:solidFill>
                  <a:srgbClr val="11053B"/>
                </a:solidFill>
                <a:latin typeface="Lucida Sans"/>
                <a:cs typeface="Lucida Sans"/>
              </a:rPr>
              <a:t>forearm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55" dirty="0">
                <a:solidFill>
                  <a:srgbClr val="11053B"/>
                </a:solidFill>
                <a:latin typeface="Lucida Sans"/>
                <a:cs typeface="Lucida Sans"/>
              </a:rPr>
              <a:t>(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90" dirty="0">
                <a:solidFill>
                  <a:srgbClr val="11053B"/>
                </a:solidFill>
                <a:latin typeface="Lucida Sans"/>
                <a:cs typeface="Lucida Sans"/>
              </a:rPr>
              <a:t>turning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11053B"/>
                </a:solidFill>
                <a:latin typeface="Lucida Sans"/>
                <a:cs typeface="Lucida Sans"/>
              </a:rPr>
              <a:t>the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11053B"/>
                </a:solidFill>
                <a:latin typeface="Lucida Sans"/>
                <a:cs typeface="Lucida Sans"/>
              </a:rPr>
              <a:t>arm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65" dirty="0">
                <a:solidFill>
                  <a:srgbClr val="11053B"/>
                </a:solidFill>
                <a:latin typeface="Lucida Sans"/>
                <a:cs typeface="Lucida Sans"/>
              </a:rPr>
              <a:t>downward)</a:t>
            </a:r>
            <a:endParaRPr sz="1500">
              <a:latin typeface="Lucida Sans"/>
              <a:cs typeface="Lucida Sans"/>
            </a:endParaRPr>
          </a:p>
          <a:p>
            <a:pPr marL="170180" marR="471805" indent="-158115">
              <a:lnSpc>
                <a:spcPts val="1460"/>
              </a:lnSpc>
              <a:spcBef>
                <a:spcPts val="1435"/>
              </a:spcBef>
              <a:buSzPct val="76666"/>
              <a:buAutoNum type="arabicPeriod"/>
              <a:tabLst>
                <a:tab pos="1687195" algn="l"/>
              </a:tabLst>
            </a:pPr>
            <a:r>
              <a:rPr sz="1500" spc="-165" dirty="0">
                <a:solidFill>
                  <a:srgbClr val="11053B"/>
                </a:solidFill>
                <a:latin typeface="Lucida Sans"/>
                <a:cs typeface="Lucida Sans"/>
              </a:rPr>
              <a:t>Flexor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35" dirty="0">
                <a:solidFill>
                  <a:srgbClr val="11053B"/>
                </a:solidFill>
                <a:latin typeface="Lucida Sans"/>
                <a:cs typeface="Lucida Sans"/>
              </a:rPr>
              <a:t>carpi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11053B"/>
                </a:solidFill>
                <a:latin typeface="Lucida Sans"/>
                <a:cs typeface="Lucida Sans"/>
              </a:rPr>
              <a:t>radialis</a:t>
            </a:r>
            <a:r>
              <a:rPr sz="1500" spc="-22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215" dirty="0">
                <a:solidFill>
                  <a:srgbClr val="11053B"/>
                </a:solidFill>
                <a:latin typeface="Lucida Sans"/>
                <a:cs typeface="Lucida Sans"/>
              </a:rPr>
              <a:t>: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35" dirty="0">
                <a:solidFill>
                  <a:srgbClr val="11053B"/>
                </a:solidFill>
                <a:latin typeface="Lucida Sans"/>
                <a:cs typeface="Lucida Sans"/>
              </a:rPr>
              <a:t>It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11053B"/>
                </a:solidFill>
                <a:latin typeface="Lucida Sans"/>
                <a:cs typeface="Lucida Sans"/>
              </a:rPr>
              <a:t>originates</a:t>
            </a:r>
            <a:r>
              <a:rPr sz="1500" spc="-22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90" dirty="0">
                <a:solidFill>
                  <a:srgbClr val="11053B"/>
                </a:solidFill>
                <a:latin typeface="Lucida Sans"/>
                <a:cs typeface="Lucida Sans"/>
              </a:rPr>
              <a:t>from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11053B"/>
                </a:solidFill>
                <a:latin typeface="Lucida Sans"/>
                <a:cs typeface="Lucida Sans"/>
              </a:rPr>
              <a:t>the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11053B"/>
                </a:solidFill>
                <a:latin typeface="Lucida Sans"/>
                <a:cs typeface="Lucida Sans"/>
              </a:rPr>
              <a:t>medial</a:t>
            </a:r>
            <a:r>
              <a:rPr sz="1500" spc="-22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11053B"/>
                </a:solidFill>
                <a:latin typeface="Lucida Sans"/>
                <a:cs typeface="Lucida Sans"/>
              </a:rPr>
              <a:t>epicondyle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11053B"/>
                </a:solidFill>
                <a:latin typeface="Lucida Sans"/>
                <a:cs typeface="Lucida Sans"/>
              </a:rPr>
              <a:t>and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45" dirty="0">
                <a:solidFill>
                  <a:srgbClr val="11053B"/>
                </a:solidFill>
                <a:latin typeface="Lucida Sans"/>
                <a:cs typeface="Lucida Sans"/>
              </a:rPr>
              <a:t>it</a:t>
            </a:r>
            <a:r>
              <a:rPr sz="1500" spc="-22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11053B"/>
                </a:solidFill>
                <a:latin typeface="Lucida Sans"/>
                <a:cs typeface="Lucida Sans"/>
              </a:rPr>
              <a:t>run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200" dirty="0">
                <a:solidFill>
                  <a:srgbClr val="11053B"/>
                </a:solidFill>
                <a:latin typeface="Lucida Sans"/>
                <a:cs typeface="Lucida Sans"/>
              </a:rPr>
              <a:t>down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25" dirty="0">
                <a:solidFill>
                  <a:srgbClr val="11053B"/>
                </a:solidFill>
                <a:latin typeface="Lucida Sans"/>
                <a:cs typeface="Lucida Sans"/>
              </a:rPr>
              <a:t>the 	</a:t>
            </a:r>
            <a:r>
              <a:rPr sz="1500" spc="-170" dirty="0">
                <a:solidFill>
                  <a:srgbClr val="11053B"/>
                </a:solidFill>
                <a:latin typeface="Lucida Sans"/>
                <a:cs typeface="Lucida Sans"/>
              </a:rPr>
              <a:t>forearm</a:t>
            </a:r>
            <a:r>
              <a:rPr sz="1500" spc="-22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11053B"/>
                </a:solidFill>
                <a:latin typeface="Lucida Sans"/>
                <a:cs typeface="Lucida Sans"/>
              </a:rPr>
              <a:t>and</a:t>
            </a:r>
            <a:r>
              <a:rPr sz="1500" spc="-22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35" dirty="0">
                <a:solidFill>
                  <a:srgbClr val="11053B"/>
                </a:solidFill>
                <a:latin typeface="Lucida Sans"/>
                <a:cs typeface="Lucida Sans"/>
              </a:rPr>
              <a:t>attaches</a:t>
            </a:r>
            <a:r>
              <a:rPr sz="1500" spc="-22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11053B"/>
                </a:solidFill>
                <a:latin typeface="Lucida Sans"/>
                <a:cs typeface="Lucida Sans"/>
              </a:rPr>
              <a:t>to</a:t>
            </a:r>
            <a:r>
              <a:rPr sz="1500" spc="-22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11053B"/>
                </a:solidFill>
                <a:latin typeface="Lucida Sans"/>
                <a:cs typeface="Lucida Sans"/>
              </a:rPr>
              <a:t>the</a:t>
            </a:r>
            <a:r>
              <a:rPr sz="1500" spc="-22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40" dirty="0">
                <a:solidFill>
                  <a:srgbClr val="11053B"/>
                </a:solidFill>
                <a:latin typeface="Lucida Sans"/>
                <a:cs typeface="Lucida Sans"/>
              </a:rPr>
              <a:t>base</a:t>
            </a:r>
            <a:r>
              <a:rPr sz="1500" spc="-22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11053B"/>
                </a:solidFill>
                <a:latin typeface="Lucida Sans"/>
                <a:cs typeface="Lucida Sans"/>
              </a:rPr>
              <a:t>of</a:t>
            </a:r>
            <a:r>
              <a:rPr sz="1500" spc="-22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11053B"/>
                </a:solidFill>
                <a:latin typeface="Lucida Sans"/>
                <a:cs typeface="Lucida Sans"/>
              </a:rPr>
              <a:t>second</a:t>
            </a:r>
            <a:r>
              <a:rPr sz="1500" spc="-22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11053B"/>
                </a:solidFill>
                <a:latin typeface="Lucida Sans"/>
                <a:cs typeface="Lucida Sans"/>
              </a:rPr>
              <a:t>metacarpal</a:t>
            </a:r>
            <a:r>
              <a:rPr sz="1500" spc="-22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05" dirty="0">
                <a:solidFill>
                  <a:srgbClr val="11053B"/>
                </a:solidFill>
                <a:latin typeface="Lucida Sans"/>
                <a:cs typeface="Lucida Sans"/>
              </a:rPr>
              <a:t>bone 	</a:t>
            </a:r>
            <a:r>
              <a:rPr sz="1500" spc="-135" dirty="0">
                <a:solidFill>
                  <a:srgbClr val="11053B"/>
                </a:solidFill>
                <a:latin typeface="Lucida Sans"/>
                <a:cs typeface="Lucida Sans"/>
              </a:rPr>
              <a:t>It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45" dirty="0">
                <a:solidFill>
                  <a:srgbClr val="11053B"/>
                </a:solidFill>
                <a:latin typeface="Lucida Sans"/>
                <a:cs typeface="Lucida Sans"/>
              </a:rPr>
              <a:t>is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11053B"/>
                </a:solidFill>
                <a:latin typeface="Lucida Sans"/>
                <a:cs typeface="Lucida Sans"/>
              </a:rPr>
              <a:t>responsible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11053B"/>
                </a:solidFill>
                <a:latin typeface="Lucida Sans"/>
                <a:cs typeface="Lucida Sans"/>
              </a:rPr>
              <a:t>for</a:t>
            </a:r>
            <a:r>
              <a:rPr sz="1500" spc="-22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95" dirty="0">
                <a:solidFill>
                  <a:srgbClr val="11053B"/>
                </a:solidFill>
                <a:latin typeface="Lucida Sans"/>
                <a:cs typeface="Lucida Sans"/>
              </a:rPr>
              <a:t>flexing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11053B"/>
                </a:solidFill>
                <a:latin typeface="Lucida Sans"/>
                <a:cs typeface="Lucida Sans"/>
              </a:rPr>
              <a:t>the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11053B"/>
                </a:solidFill>
                <a:latin typeface="Lucida Sans"/>
                <a:cs typeface="Lucida Sans"/>
              </a:rPr>
              <a:t>wrist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50" dirty="0">
                <a:solidFill>
                  <a:srgbClr val="11053B"/>
                </a:solidFill>
                <a:latin typeface="Lucida Sans"/>
                <a:cs typeface="Lucida Sans"/>
              </a:rPr>
              <a:t>.</a:t>
            </a:r>
            <a:endParaRPr sz="1500">
              <a:latin typeface="Lucida Sans"/>
              <a:cs typeface="Lucida Sans"/>
            </a:endParaRPr>
          </a:p>
          <a:p>
            <a:pPr marL="167005" marR="5080" indent="-154940">
              <a:lnSpc>
                <a:spcPts val="1460"/>
              </a:lnSpc>
              <a:spcBef>
                <a:spcPts val="1440"/>
              </a:spcBef>
              <a:buSzPct val="76666"/>
              <a:buAutoNum type="arabicPeriod"/>
              <a:tabLst>
                <a:tab pos="1407795" algn="l"/>
              </a:tabLst>
            </a:pPr>
            <a:r>
              <a:rPr sz="1500" spc="-150" dirty="0">
                <a:solidFill>
                  <a:srgbClr val="11053B"/>
                </a:solidFill>
                <a:latin typeface="Lucida Sans"/>
                <a:cs typeface="Lucida Sans"/>
              </a:rPr>
              <a:t>Palmaris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95" dirty="0">
                <a:solidFill>
                  <a:srgbClr val="11053B"/>
                </a:solidFill>
                <a:latin typeface="Lucida Sans"/>
                <a:cs typeface="Lucida Sans"/>
              </a:rPr>
              <a:t>longus</a:t>
            </a:r>
            <a:r>
              <a:rPr sz="1500" spc="-22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215" dirty="0">
                <a:solidFill>
                  <a:srgbClr val="11053B"/>
                </a:solidFill>
                <a:latin typeface="Lucida Sans"/>
                <a:cs typeface="Lucida Sans"/>
              </a:rPr>
              <a:t>: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35" dirty="0">
                <a:solidFill>
                  <a:srgbClr val="11053B"/>
                </a:solidFill>
                <a:latin typeface="Lucida Sans"/>
                <a:cs typeface="Lucida Sans"/>
              </a:rPr>
              <a:t>It</a:t>
            </a:r>
            <a:r>
              <a:rPr sz="1500" spc="-22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11053B"/>
                </a:solidFill>
                <a:latin typeface="Lucida Sans"/>
                <a:cs typeface="Lucida Sans"/>
              </a:rPr>
              <a:t>is</a:t>
            </a:r>
            <a:r>
              <a:rPr sz="1500" spc="-22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11053B"/>
                </a:solidFill>
                <a:latin typeface="Lucida Sans"/>
                <a:cs typeface="Lucida Sans"/>
              </a:rPr>
              <a:t>muscle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11053B"/>
                </a:solidFill>
                <a:latin typeface="Lucida Sans"/>
                <a:cs typeface="Lucida Sans"/>
              </a:rPr>
              <a:t>of</a:t>
            </a:r>
            <a:r>
              <a:rPr sz="1500" spc="-22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11053B"/>
                </a:solidFill>
                <a:latin typeface="Lucida Sans"/>
                <a:cs typeface="Lucida Sans"/>
              </a:rPr>
              <a:t>forearm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11053B"/>
                </a:solidFill>
                <a:latin typeface="Lucida Sans"/>
                <a:cs typeface="Lucida Sans"/>
              </a:rPr>
              <a:t>and</a:t>
            </a:r>
            <a:r>
              <a:rPr sz="1500" spc="-22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11053B"/>
                </a:solidFill>
                <a:latin typeface="Lucida Sans"/>
                <a:cs typeface="Lucida Sans"/>
              </a:rPr>
              <a:t>wrist,</a:t>
            </a:r>
            <a:r>
              <a:rPr sz="1500" spc="-22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45" dirty="0">
                <a:solidFill>
                  <a:srgbClr val="11053B"/>
                </a:solidFill>
                <a:latin typeface="Lucida Sans"/>
                <a:cs typeface="Lucida Sans"/>
              </a:rPr>
              <a:t>it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11053B"/>
                </a:solidFill>
                <a:latin typeface="Lucida Sans"/>
                <a:cs typeface="Lucida Sans"/>
              </a:rPr>
              <a:t>originates</a:t>
            </a:r>
            <a:r>
              <a:rPr sz="1500" spc="-22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14" dirty="0">
                <a:solidFill>
                  <a:srgbClr val="11053B"/>
                </a:solidFill>
                <a:latin typeface="Lucida Sans"/>
                <a:cs typeface="Lucida Sans"/>
              </a:rPr>
              <a:t>at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11053B"/>
                </a:solidFill>
                <a:latin typeface="Lucida Sans"/>
                <a:cs typeface="Lucida Sans"/>
              </a:rPr>
              <a:t>medial</a:t>
            </a:r>
            <a:r>
              <a:rPr sz="1500" spc="-22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11053B"/>
                </a:solidFill>
                <a:latin typeface="Lucida Sans"/>
                <a:cs typeface="Lucida Sans"/>
              </a:rPr>
              <a:t>epicondyle</a:t>
            </a:r>
            <a:r>
              <a:rPr sz="1500" spc="-22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25" dirty="0">
                <a:solidFill>
                  <a:srgbClr val="11053B"/>
                </a:solidFill>
                <a:latin typeface="Lucida Sans"/>
                <a:cs typeface="Lucida Sans"/>
              </a:rPr>
              <a:t>and 	</a:t>
            </a:r>
            <a:r>
              <a:rPr sz="1500" spc="-165" dirty="0">
                <a:solidFill>
                  <a:srgbClr val="11053B"/>
                </a:solidFill>
                <a:latin typeface="Lucida Sans"/>
                <a:cs typeface="Lucida Sans"/>
              </a:rPr>
              <a:t>and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35" dirty="0">
                <a:solidFill>
                  <a:srgbClr val="11053B"/>
                </a:solidFill>
                <a:latin typeface="Lucida Sans"/>
                <a:cs typeface="Lucida Sans"/>
              </a:rPr>
              <a:t>attaches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90" dirty="0">
                <a:solidFill>
                  <a:srgbClr val="11053B"/>
                </a:solidFill>
                <a:latin typeface="Lucida Sans"/>
                <a:cs typeface="Lucida Sans"/>
              </a:rPr>
              <a:t>a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11053B"/>
                </a:solidFill>
                <a:latin typeface="Lucida Sans"/>
                <a:cs typeface="Lucida Sans"/>
              </a:rPr>
              <a:t>bit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14" dirty="0">
                <a:solidFill>
                  <a:srgbClr val="11053B"/>
                </a:solidFill>
                <a:latin typeface="Lucida Sans"/>
                <a:cs typeface="Lucida Sans"/>
              </a:rPr>
              <a:t>at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11053B"/>
                </a:solidFill>
                <a:latin typeface="Lucida Sans"/>
                <a:cs typeface="Lucida Sans"/>
              </a:rPr>
              <a:t>flexor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11053B"/>
                </a:solidFill>
                <a:latin typeface="Lucida Sans"/>
                <a:cs typeface="Lucida Sans"/>
              </a:rPr>
              <a:t>retinaculum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11053B"/>
                </a:solidFill>
                <a:latin typeface="Lucida Sans"/>
                <a:cs typeface="Lucida Sans"/>
              </a:rPr>
              <a:t>and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11053B"/>
                </a:solidFill>
                <a:latin typeface="Lucida Sans"/>
                <a:cs typeface="Lucida Sans"/>
              </a:rPr>
              <a:t>more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11053B"/>
                </a:solidFill>
                <a:latin typeface="Lucida Sans"/>
                <a:cs typeface="Lucida Sans"/>
              </a:rPr>
              <a:t>attachment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10" dirty="0">
                <a:solidFill>
                  <a:srgbClr val="11053B"/>
                </a:solidFill>
                <a:latin typeface="Lucida Sans"/>
                <a:cs typeface="Lucida Sans"/>
              </a:rPr>
              <a:t>at</a:t>
            </a:r>
            <a:r>
              <a:rPr sz="1500" spc="50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80" dirty="0">
                <a:solidFill>
                  <a:srgbClr val="11053B"/>
                </a:solidFill>
                <a:latin typeface="Lucida Sans"/>
                <a:cs typeface="Lucida Sans"/>
              </a:rPr>
              <a:t>Palmar 	</a:t>
            </a:r>
            <a:r>
              <a:rPr sz="1500" spc="-180" dirty="0">
                <a:solidFill>
                  <a:srgbClr val="11053B"/>
                </a:solidFill>
                <a:latin typeface="Lucida Sans"/>
                <a:cs typeface="Lucida Sans"/>
              </a:rPr>
              <a:t>aponeurosis.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11053B"/>
                </a:solidFill>
                <a:latin typeface="Lucida Sans"/>
                <a:cs typeface="Lucida Sans"/>
              </a:rPr>
              <a:t>It’s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11053B"/>
                </a:solidFill>
                <a:latin typeface="Lucida Sans"/>
                <a:cs typeface="Lucida Sans"/>
              </a:rPr>
              <a:t>function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45" dirty="0">
                <a:solidFill>
                  <a:srgbClr val="11053B"/>
                </a:solidFill>
                <a:latin typeface="Lucida Sans"/>
                <a:cs typeface="Lucida Sans"/>
              </a:rPr>
              <a:t>is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11053B"/>
                </a:solidFill>
                <a:latin typeface="Lucida Sans"/>
                <a:cs typeface="Lucida Sans"/>
              </a:rPr>
              <a:t>flexion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11053B"/>
                </a:solidFill>
                <a:latin typeface="Lucida Sans"/>
                <a:cs typeface="Lucida Sans"/>
              </a:rPr>
              <a:t>of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11053B"/>
                </a:solidFill>
                <a:latin typeface="Lucida Sans"/>
                <a:cs typeface="Lucida Sans"/>
              </a:rPr>
              <a:t>wrist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215" dirty="0">
                <a:solidFill>
                  <a:srgbClr val="11053B"/>
                </a:solidFill>
                <a:latin typeface="Lucida Sans"/>
                <a:cs typeface="Lucida Sans"/>
              </a:rPr>
              <a:t>,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11053B"/>
                </a:solidFill>
                <a:latin typeface="Lucida Sans"/>
                <a:cs typeface="Lucida Sans"/>
              </a:rPr>
              <a:t>flexion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11053B"/>
                </a:solidFill>
                <a:latin typeface="Lucida Sans"/>
                <a:cs typeface="Lucida Sans"/>
              </a:rPr>
              <a:t>of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11053B"/>
                </a:solidFill>
                <a:latin typeface="Lucida Sans"/>
                <a:cs typeface="Lucida Sans"/>
              </a:rPr>
              <a:t>elbow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215" dirty="0">
                <a:solidFill>
                  <a:srgbClr val="11053B"/>
                </a:solidFill>
                <a:latin typeface="Lucida Sans"/>
                <a:cs typeface="Lucida Sans"/>
              </a:rPr>
              <a:t>,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11053B"/>
                </a:solidFill>
                <a:latin typeface="Lucida Sans"/>
                <a:cs typeface="Lucida Sans"/>
              </a:rPr>
              <a:t>flexion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25" dirty="0">
                <a:solidFill>
                  <a:srgbClr val="11053B"/>
                </a:solidFill>
                <a:latin typeface="Lucida Sans"/>
                <a:cs typeface="Lucida Sans"/>
              </a:rPr>
              <a:t>of 	</a:t>
            </a:r>
            <a:r>
              <a:rPr sz="1500" spc="-160" dirty="0">
                <a:solidFill>
                  <a:srgbClr val="11053B"/>
                </a:solidFill>
                <a:latin typeface="Lucida Sans"/>
                <a:cs typeface="Lucida Sans"/>
              </a:rPr>
              <a:t>metacarpophalangeal</a:t>
            </a:r>
            <a:r>
              <a:rPr sz="1500" spc="5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11053B"/>
                </a:solidFill>
                <a:latin typeface="Lucida Sans"/>
                <a:cs typeface="Lucida Sans"/>
              </a:rPr>
              <a:t>joint,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80" dirty="0">
                <a:solidFill>
                  <a:srgbClr val="11053B"/>
                </a:solidFill>
                <a:latin typeface="Lucida Sans"/>
                <a:cs typeface="Lucida Sans"/>
              </a:rPr>
              <a:t>pronation</a:t>
            </a:r>
            <a:r>
              <a:rPr sz="1500" spc="-235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11053B"/>
                </a:solidFill>
                <a:latin typeface="Lucida Sans"/>
                <a:cs typeface="Lucida Sans"/>
              </a:rPr>
              <a:t>of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80" dirty="0">
                <a:solidFill>
                  <a:srgbClr val="11053B"/>
                </a:solidFill>
                <a:latin typeface="Lucida Sans"/>
                <a:cs typeface="Lucida Sans"/>
              </a:rPr>
              <a:t>forearm,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11053B"/>
                </a:solidFill>
                <a:latin typeface="Lucida Sans"/>
                <a:cs typeface="Lucida Sans"/>
              </a:rPr>
              <a:t>abduction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11053B"/>
                </a:solidFill>
                <a:latin typeface="Lucida Sans"/>
                <a:cs typeface="Lucida Sans"/>
              </a:rPr>
              <a:t>of</a:t>
            </a:r>
            <a:r>
              <a:rPr sz="1500" spc="-229" dirty="0">
                <a:solidFill>
                  <a:srgbClr val="11053B"/>
                </a:solidFill>
                <a:latin typeface="Lucida Sans"/>
                <a:cs typeface="Lucida Sans"/>
              </a:rPr>
              <a:t> </a:t>
            </a:r>
            <a:r>
              <a:rPr sz="1500" spc="-10" dirty="0">
                <a:solidFill>
                  <a:srgbClr val="11053B"/>
                </a:solidFill>
                <a:latin typeface="Lucida Sans"/>
                <a:cs typeface="Lucida Sans"/>
              </a:rPr>
              <a:t>hand.</a:t>
            </a:r>
            <a:endParaRPr sz="1500">
              <a:latin typeface="Lucida Sans"/>
              <a:cs typeface="Lucida Sans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071749" y="2007753"/>
            <a:ext cx="2757887" cy="1886728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70"/>
              </a:lnSpc>
            </a:pPr>
            <a:fld id="{81D60167-4931-47E6-BA6A-407CBD079E47}" type="slidenum">
              <a:rPr spc="-25" dirty="0"/>
              <a:t>3</a:t>
            </a:fld>
            <a:endParaRPr spc="-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3175" y="850900"/>
            <a:ext cx="10064750" cy="5664200"/>
            <a:chOff x="-3175" y="850900"/>
            <a:chExt cx="10064750" cy="5664200"/>
          </a:xfrm>
        </p:grpSpPr>
        <p:sp>
          <p:nvSpPr>
            <p:cNvPr id="3" name="object 3"/>
            <p:cNvSpPr/>
            <p:nvPr/>
          </p:nvSpPr>
          <p:spPr>
            <a:xfrm>
              <a:off x="-1587" y="852487"/>
              <a:ext cx="10061575" cy="5661025"/>
            </a:xfrm>
            <a:custGeom>
              <a:avLst/>
              <a:gdLst/>
              <a:ahLst/>
              <a:cxnLst/>
              <a:rect l="l" t="t" r="r" b="b"/>
              <a:pathLst>
                <a:path w="10061575" h="5661025">
                  <a:moveTo>
                    <a:pt x="0" y="5661025"/>
                  </a:moveTo>
                  <a:lnTo>
                    <a:pt x="10061575" y="5661025"/>
                  </a:lnTo>
                  <a:lnTo>
                    <a:pt x="10061575" y="0"/>
                  </a:lnTo>
                  <a:lnTo>
                    <a:pt x="0" y="0"/>
                  </a:lnTo>
                  <a:lnTo>
                    <a:pt x="0" y="5661025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940333" y="1926586"/>
              <a:ext cx="3116821" cy="3283358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261937" y="5883275"/>
              <a:ext cx="9534525" cy="0"/>
            </a:xfrm>
            <a:custGeom>
              <a:avLst/>
              <a:gdLst/>
              <a:ahLst/>
              <a:cxnLst/>
              <a:rect l="l" t="t" r="r" b="b"/>
              <a:pathLst>
                <a:path w="9534525">
                  <a:moveTo>
                    <a:pt x="0" y="0"/>
                  </a:moveTo>
                  <a:lnTo>
                    <a:pt x="9534524" y="0"/>
                  </a:lnTo>
                </a:path>
              </a:pathLst>
            </a:custGeom>
            <a:ln w="15716">
              <a:solidFill>
                <a:srgbClr val="BFF82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263645" y="1139901"/>
              <a:ext cx="9534525" cy="0"/>
            </a:xfrm>
            <a:custGeom>
              <a:avLst/>
              <a:gdLst/>
              <a:ahLst/>
              <a:cxnLst/>
              <a:rect l="l" t="t" r="r" b="b"/>
              <a:pathLst>
                <a:path w="9534525">
                  <a:moveTo>
                    <a:pt x="0" y="0"/>
                  </a:moveTo>
                  <a:lnTo>
                    <a:pt x="9534524" y="0"/>
                  </a:lnTo>
                </a:path>
              </a:pathLst>
            </a:custGeom>
            <a:ln w="47148">
              <a:solidFill>
                <a:srgbClr val="BFF823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299779" y="1131419"/>
            <a:ext cx="6553834" cy="3634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ts val="1785"/>
              </a:lnSpc>
              <a:spcBef>
                <a:spcPts val="110"/>
              </a:spcBef>
            </a:pPr>
            <a:r>
              <a:rPr sz="1500" b="1" dirty="0">
                <a:solidFill>
                  <a:srgbClr val="020621"/>
                </a:solidFill>
                <a:latin typeface="Arial"/>
                <a:cs typeface="Arial"/>
              </a:rPr>
              <a:t>M.</a:t>
            </a:r>
            <a:r>
              <a:rPr sz="1500" b="1" spc="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b="1" dirty="0">
                <a:solidFill>
                  <a:srgbClr val="020621"/>
                </a:solidFill>
                <a:latin typeface="Arial"/>
                <a:cs typeface="Arial"/>
              </a:rPr>
              <a:t>flexor</a:t>
            </a:r>
            <a:r>
              <a:rPr sz="1500" b="1" spc="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b="1" dirty="0">
                <a:solidFill>
                  <a:srgbClr val="020621"/>
                </a:solidFill>
                <a:latin typeface="Arial"/>
                <a:cs typeface="Arial"/>
              </a:rPr>
              <a:t>digitorum</a:t>
            </a:r>
            <a:r>
              <a:rPr sz="1500" b="1" spc="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b="1" dirty="0">
                <a:solidFill>
                  <a:srgbClr val="020621"/>
                </a:solidFill>
                <a:latin typeface="Arial"/>
                <a:cs typeface="Arial"/>
              </a:rPr>
              <a:t>superficialis</a:t>
            </a:r>
            <a:r>
              <a:rPr sz="1500" b="1" spc="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50" dirty="0">
                <a:solidFill>
                  <a:srgbClr val="020621"/>
                </a:solidFill>
                <a:latin typeface="Arial"/>
                <a:cs typeface="Arial"/>
              </a:rPr>
              <a:t>:</a:t>
            </a:r>
            <a:endParaRPr sz="1500">
              <a:latin typeface="Arial"/>
              <a:cs typeface="Arial"/>
            </a:endParaRPr>
          </a:p>
          <a:p>
            <a:pPr marL="12700" marR="25400">
              <a:lnSpc>
                <a:spcPts val="1770"/>
              </a:lnSpc>
              <a:spcBef>
                <a:spcPts val="70"/>
              </a:spcBef>
            </a:pP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It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is muscle of forearm which originates in the upper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3/4 of the anterior </a:t>
            </a:r>
            <a:r>
              <a:rPr sz="1500" spc="-25" dirty="0">
                <a:solidFill>
                  <a:srgbClr val="020621"/>
                </a:solidFill>
                <a:latin typeface="Arial"/>
                <a:cs typeface="Arial"/>
              </a:rPr>
              <a:t>and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medial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surfaces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of the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ulna,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interosseous membrane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and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deep fascia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of </a:t>
            </a:r>
            <a:r>
              <a:rPr sz="1500" spc="-25" dirty="0">
                <a:solidFill>
                  <a:srgbClr val="020621"/>
                </a:solidFill>
                <a:latin typeface="Arial"/>
                <a:cs typeface="Arial"/>
              </a:rPr>
              <a:t>the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forearm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.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It’s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major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function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flexion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of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wrist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,flexion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of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elbow,flexion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25" dirty="0">
                <a:solidFill>
                  <a:srgbClr val="020621"/>
                </a:solidFill>
                <a:latin typeface="Arial"/>
                <a:cs typeface="Arial"/>
              </a:rPr>
              <a:t>of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proximal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interphalangeal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joints,flexion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of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metacarpophalangeal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joints,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adduction of</a:t>
            </a:r>
            <a:r>
              <a:rPr sz="1500" spc="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 fingers</a:t>
            </a:r>
            <a:r>
              <a:rPr sz="1500" spc="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,radial deviation</a:t>
            </a:r>
            <a:r>
              <a:rPr sz="1500" spc="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of the</a:t>
            </a:r>
            <a:r>
              <a:rPr sz="1500" spc="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hand ,extension</a:t>
            </a:r>
            <a:r>
              <a:rPr sz="1500" spc="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of the</a:t>
            </a:r>
            <a:r>
              <a:rPr sz="1500" spc="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distal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interphalangeal</a:t>
            </a:r>
            <a:r>
              <a:rPr sz="1500" spc="-1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joint.</a:t>
            </a:r>
            <a:endParaRPr sz="1500">
              <a:latin typeface="Arial"/>
              <a:cs typeface="Arial"/>
            </a:endParaRPr>
          </a:p>
          <a:p>
            <a:pPr marL="12700">
              <a:lnSpc>
                <a:spcPts val="1785"/>
              </a:lnSpc>
              <a:spcBef>
                <a:spcPts val="1715"/>
              </a:spcBef>
            </a:pPr>
            <a:r>
              <a:rPr sz="1500" b="1" dirty="0">
                <a:solidFill>
                  <a:srgbClr val="020621"/>
                </a:solidFill>
                <a:latin typeface="Arial"/>
                <a:cs typeface="Arial"/>
              </a:rPr>
              <a:t>Flexor</a:t>
            </a:r>
            <a:r>
              <a:rPr sz="1500" b="1" spc="-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b="1" dirty="0">
                <a:solidFill>
                  <a:srgbClr val="020621"/>
                </a:solidFill>
                <a:latin typeface="Arial"/>
                <a:cs typeface="Arial"/>
              </a:rPr>
              <a:t>carpi</a:t>
            </a:r>
            <a:r>
              <a:rPr sz="1500" b="1" spc="-2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b="1" dirty="0">
                <a:solidFill>
                  <a:srgbClr val="020621"/>
                </a:solidFill>
                <a:latin typeface="Arial"/>
                <a:cs typeface="Arial"/>
              </a:rPr>
              <a:t>ulnaris</a:t>
            </a:r>
            <a:r>
              <a:rPr sz="1500" b="1" spc="-2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b="1" dirty="0">
                <a:solidFill>
                  <a:srgbClr val="020621"/>
                </a:solidFill>
                <a:latin typeface="Arial"/>
                <a:cs typeface="Arial"/>
              </a:rPr>
              <a:t>muscle</a:t>
            </a:r>
            <a:r>
              <a:rPr sz="1500" b="1" spc="-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50" dirty="0">
                <a:solidFill>
                  <a:srgbClr val="020621"/>
                </a:solidFill>
                <a:latin typeface="Arial"/>
                <a:cs typeface="Arial"/>
              </a:rPr>
              <a:t>:</a:t>
            </a:r>
            <a:endParaRPr sz="1500">
              <a:latin typeface="Arial"/>
              <a:cs typeface="Arial"/>
            </a:endParaRPr>
          </a:p>
          <a:p>
            <a:pPr marL="12700" marR="250825">
              <a:lnSpc>
                <a:spcPts val="1770"/>
              </a:lnSpc>
              <a:spcBef>
                <a:spcPts val="70"/>
              </a:spcBef>
            </a:pP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It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is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also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muscle of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forearm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which originates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from</a:t>
            </a:r>
            <a:r>
              <a:rPr sz="1500" spc="40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olecranon and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posterior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border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of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ulna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and also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originates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from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medial epicondyle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25" dirty="0">
                <a:solidFill>
                  <a:srgbClr val="020621"/>
                </a:solidFill>
                <a:latin typeface="Arial"/>
                <a:cs typeface="Arial"/>
              </a:rPr>
              <a:t>of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humerus,flexion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of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wrist,flexion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of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elbow,ulnar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deviation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of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wrist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50" dirty="0">
                <a:solidFill>
                  <a:srgbClr val="020621"/>
                </a:solidFill>
                <a:latin typeface="Arial"/>
                <a:cs typeface="Arial"/>
              </a:rPr>
              <a:t>.</a:t>
            </a:r>
            <a:endParaRPr sz="15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500">
              <a:latin typeface="Arial"/>
              <a:cs typeface="Arial"/>
            </a:endParaRPr>
          </a:p>
          <a:p>
            <a:pPr marL="12700" marR="5080" algn="just">
              <a:lnSpc>
                <a:spcPts val="1770"/>
              </a:lnSpc>
            </a:pP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(**Most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frequently the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pathology occurs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in the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musculotendinous origin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of </a:t>
            </a:r>
            <a:r>
              <a:rPr sz="1500" spc="-25" dirty="0">
                <a:solidFill>
                  <a:srgbClr val="020621"/>
                </a:solidFill>
                <a:latin typeface="Arial"/>
                <a:cs typeface="Arial"/>
              </a:rPr>
              <a:t>the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flexor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carpi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radialis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and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pronator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teres.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But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large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diffuse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tears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can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also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occur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in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palmaris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longus,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flexor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digitorum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superficialis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and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flexor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carpi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ulnaris)</a:t>
            </a:r>
            <a:endParaRPr sz="150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70"/>
              </a:lnSpc>
            </a:pPr>
            <a:fld id="{81D60167-4931-47E6-BA6A-407CBD079E47}" type="slidenum">
              <a:rPr spc="-25" dirty="0"/>
              <a:t>4</a:t>
            </a:fld>
            <a:endParaRPr spc="-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7251" y="1208822"/>
            <a:ext cx="119189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u="sng" spc="-10" dirty="0">
                <a:solidFill>
                  <a:srgbClr val="3B39ED"/>
                </a:solidFill>
                <a:uFill>
                  <a:solidFill>
                    <a:srgbClr val="3B39ED"/>
                  </a:solidFill>
                </a:uFill>
                <a:latin typeface="Arial Narrow"/>
                <a:cs typeface="Arial Narrow"/>
              </a:rPr>
              <a:t>ETIOLOGY</a:t>
            </a:r>
            <a:endParaRPr sz="2200">
              <a:latin typeface="Arial Narrow"/>
              <a:cs typeface="Arial Narrow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43998" y="1679476"/>
            <a:ext cx="6915150" cy="2482850"/>
          </a:xfrm>
          <a:prstGeom prst="rect">
            <a:avLst/>
          </a:prstGeom>
        </p:spPr>
        <p:txBody>
          <a:bodyPr vert="horz" wrap="square" lIns="0" tIns="56515" rIns="0" bIns="0" rtlCol="0">
            <a:spAutoFit/>
          </a:bodyPr>
          <a:lstStyle/>
          <a:p>
            <a:pPr marL="12700" marR="5080">
              <a:lnSpc>
                <a:spcPts val="1360"/>
              </a:lnSpc>
              <a:spcBef>
                <a:spcPts val="445"/>
              </a:spcBef>
            </a:pPr>
            <a:r>
              <a:rPr sz="1400" b="1" spc="-55" dirty="0">
                <a:solidFill>
                  <a:srgbClr val="000034"/>
                </a:solidFill>
                <a:latin typeface="Trebuchet MS"/>
                <a:cs typeface="Trebuchet MS"/>
              </a:rPr>
              <a:t>Medial</a:t>
            </a:r>
            <a:r>
              <a:rPr sz="1400" b="1" spc="-17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75" dirty="0">
                <a:solidFill>
                  <a:srgbClr val="000034"/>
                </a:solidFill>
                <a:latin typeface="Trebuchet MS"/>
                <a:cs typeface="Trebuchet MS"/>
              </a:rPr>
              <a:t>epicondylitis</a:t>
            </a:r>
            <a:r>
              <a:rPr sz="1400" b="1" spc="-17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80" dirty="0">
                <a:solidFill>
                  <a:srgbClr val="000034"/>
                </a:solidFill>
                <a:latin typeface="Trebuchet MS"/>
                <a:cs typeface="Trebuchet MS"/>
              </a:rPr>
              <a:t>involves</a:t>
            </a:r>
            <a:r>
              <a:rPr sz="1400" b="1" spc="-17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60" dirty="0">
                <a:solidFill>
                  <a:srgbClr val="000034"/>
                </a:solidFill>
                <a:latin typeface="Trebuchet MS"/>
                <a:cs typeface="Trebuchet MS"/>
              </a:rPr>
              <a:t>various</a:t>
            </a:r>
            <a:r>
              <a:rPr sz="1400" b="1" spc="114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90" dirty="0">
                <a:solidFill>
                  <a:srgbClr val="000034"/>
                </a:solidFill>
                <a:latin typeface="Trebuchet MS"/>
                <a:cs typeface="Trebuchet MS"/>
              </a:rPr>
              <a:t>repetitive</a:t>
            </a:r>
            <a:r>
              <a:rPr sz="1400" b="1" spc="-17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50" dirty="0">
                <a:solidFill>
                  <a:srgbClr val="000034"/>
                </a:solidFill>
                <a:latin typeface="Trebuchet MS"/>
                <a:cs typeface="Trebuchet MS"/>
              </a:rPr>
              <a:t>and</a:t>
            </a:r>
            <a:r>
              <a:rPr sz="1400" b="1" spc="-17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90" dirty="0">
                <a:solidFill>
                  <a:srgbClr val="000034"/>
                </a:solidFill>
                <a:latin typeface="Trebuchet MS"/>
                <a:cs typeface="Trebuchet MS"/>
              </a:rPr>
              <a:t>forceful</a:t>
            </a:r>
            <a:r>
              <a:rPr sz="1400" b="1" spc="-17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75" dirty="0">
                <a:solidFill>
                  <a:srgbClr val="000034"/>
                </a:solidFill>
                <a:latin typeface="Trebuchet MS"/>
                <a:cs typeface="Trebuchet MS"/>
              </a:rPr>
              <a:t>activities</a:t>
            </a:r>
            <a:r>
              <a:rPr sz="1400" b="1" spc="-17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80" dirty="0">
                <a:solidFill>
                  <a:srgbClr val="000034"/>
                </a:solidFill>
                <a:latin typeface="Trebuchet MS"/>
                <a:cs typeface="Trebuchet MS"/>
              </a:rPr>
              <a:t>that</a:t>
            </a:r>
            <a:r>
              <a:rPr sz="1400" b="1" spc="-17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65" dirty="0">
                <a:solidFill>
                  <a:srgbClr val="000034"/>
                </a:solidFill>
                <a:latin typeface="Trebuchet MS"/>
                <a:cs typeface="Trebuchet MS"/>
              </a:rPr>
              <a:t>stain</a:t>
            </a:r>
            <a:r>
              <a:rPr sz="1400" b="1" spc="-17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95" dirty="0">
                <a:solidFill>
                  <a:srgbClr val="000034"/>
                </a:solidFill>
                <a:latin typeface="Trebuchet MS"/>
                <a:cs typeface="Trebuchet MS"/>
              </a:rPr>
              <a:t>the</a:t>
            </a:r>
            <a:r>
              <a:rPr sz="1400" b="1" spc="-17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70" dirty="0">
                <a:solidFill>
                  <a:srgbClr val="000034"/>
                </a:solidFill>
                <a:latin typeface="Trebuchet MS"/>
                <a:cs typeface="Trebuchet MS"/>
              </a:rPr>
              <a:t>tendons</a:t>
            </a:r>
            <a:r>
              <a:rPr sz="1400" b="1" spc="-17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25" dirty="0">
                <a:solidFill>
                  <a:srgbClr val="000034"/>
                </a:solidFill>
                <a:latin typeface="Trebuchet MS"/>
                <a:cs typeface="Trebuchet MS"/>
              </a:rPr>
              <a:t>of </a:t>
            </a:r>
            <a:r>
              <a:rPr sz="1400" b="1" spc="-80" dirty="0">
                <a:solidFill>
                  <a:srgbClr val="000034"/>
                </a:solidFill>
                <a:latin typeface="Trebuchet MS"/>
                <a:cs typeface="Trebuchet MS"/>
              </a:rPr>
              <a:t>forearm</a:t>
            </a:r>
            <a:r>
              <a:rPr sz="1400" b="1" spc="-18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10" dirty="0">
                <a:solidFill>
                  <a:srgbClr val="000034"/>
                </a:solidFill>
                <a:latin typeface="Trebuchet MS"/>
                <a:cs typeface="Trebuchet MS"/>
              </a:rPr>
              <a:t>muscles</a:t>
            </a:r>
            <a:endParaRPr sz="1400">
              <a:latin typeface="Trebuchet MS"/>
              <a:cs typeface="Trebuchet MS"/>
            </a:endParaRPr>
          </a:p>
          <a:p>
            <a:pPr marL="164465" indent="-156845">
              <a:lnSpc>
                <a:spcPts val="1520"/>
              </a:lnSpc>
              <a:spcBef>
                <a:spcPts val="1035"/>
              </a:spcBef>
              <a:buSzPct val="85714"/>
              <a:buAutoNum type="arabicPeriod"/>
              <a:tabLst>
                <a:tab pos="164465" algn="l"/>
              </a:tabLst>
            </a:pPr>
            <a:r>
              <a:rPr sz="1400" b="1" spc="-80" dirty="0">
                <a:solidFill>
                  <a:srgbClr val="000034"/>
                </a:solidFill>
                <a:latin typeface="Trebuchet MS"/>
                <a:cs typeface="Trebuchet MS"/>
              </a:rPr>
              <a:t>Repetitive</a:t>
            </a:r>
            <a:r>
              <a:rPr sz="1400" b="1" spc="-19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70" dirty="0">
                <a:solidFill>
                  <a:srgbClr val="000034"/>
                </a:solidFill>
                <a:latin typeface="Trebuchet MS"/>
                <a:cs typeface="Trebuchet MS"/>
              </a:rPr>
              <a:t>movements</a:t>
            </a:r>
            <a:r>
              <a:rPr sz="1400" b="1" spc="-18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204" dirty="0">
                <a:solidFill>
                  <a:srgbClr val="000034"/>
                </a:solidFill>
                <a:latin typeface="Trebuchet MS"/>
                <a:cs typeface="Trebuchet MS"/>
              </a:rPr>
              <a:t>:</a:t>
            </a:r>
            <a:r>
              <a:rPr sz="1400" b="1" spc="8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spc="-145" dirty="0">
                <a:solidFill>
                  <a:srgbClr val="000034"/>
                </a:solidFill>
                <a:latin typeface="Lucida Sans"/>
                <a:cs typeface="Lucida Sans"/>
              </a:rPr>
              <a:t>Golfer’s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60" dirty="0">
                <a:solidFill>
                  <a:srgbClr val="000034"/>
                </a:solidFill>
                <a:latin typeface="Lucida Sans"/>
                <a:cs typeface="Lucida Sans"/>
              </a:rPr>
              <a:t>elbow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70" dirty="0">
                <a:solidFill>
                  <a:srgbClr val="000034"/>
                </a:solidFill>
                <a:latin typeface="Lucida Sans"/>
                <a:cs typeface="Lucida Sans"/>
              </a:rPr>
              <a:t>commonly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25" dirty="0">
                <a:solidFill>
                  <a:srgbClr val="000034"/>
                </a:solidFill>
                <a:latin typeface="Lucida Sans"/>
                <a:cs typeface="Lucida Sans"/>
              </a:rPr>
              <a:t>occurs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55" dirty="0">
                <a:solidFill>
                  <a:srgbClr val="000034"/>
                </a:solidFill>
                <a:latin typeface="Lucida Sans"/>
                <a:cs typeface="Lucida Sans"/>
              </a:rPr>
              <a:t>due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5" dirty="0">
                <a:solidFill>
                  <a:srgbClr val="000034"/>
                </a:solidFill>
                <a:latin typeface="Lucida Sans"/>
                <a:cs typeface="Lucida Sans"/>
              </a:rPr>
              <a:t>to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30" dirty="0">
                <a:solidFill>
                  <a:srgbClr val="000034"/>
                </a:solidFill>
                <a:latin typeface="Lucida Sans"/>
                <a:cs typeface="Lucida Sans"/>
              </a:rPr>
              <a:t>repetitive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5" dirty="0">
                <a:solidFill>
                  <a:srgbClr val="000034"/>
                </a:solidFill>
                <a:latin typeface="Lucida Sans"/>
                <a:cs typeface="Lucida Sans"/>
              </a:rPr>
              <a:t>wrist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55" dirty="0">
                <a:solidFill>
                  <a:srgbClr val="000034"/>
                </a:solidFill>
                <a:latin typeface="Lucida Sans"/>
                <a:cs typeface="Lucida Sans"/>
              </a:rPr>
              <a:t>and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20" dirty="0">
                <a:solidFill>
                  <a:srgbClr val="000034"/>
                </a:solidFill>
                <a:latin typeface="Lucida Sans"/>
                <a:cs typeface="Lucida Sans"/>
              </a:rPr>
              <a:t>hand</a:t>
            </a:r>
            <a:endParaRPr sz="1400">
              <a:latin typeface="Lucida Sans"/>
              <a:cs typeface="Lucida Sans"/>
            </a:endParaRPr>
          </a:p>
          <a:p>
            <a:pPr marL="1965325" marR="413384">
              <a:lnSpc>
                <a:spcPts val="1360"/>
              </a:lnSpc>
              <a:spcBef>
                <a:spcPts val="150"/>
              </a:spcBef>
            </a:pPr>
            <a:r>
              <a:rPr sz="1400" spc="-160" dirty="0">
                <a:solidFill>
                  <a:srgbClr val="000034"/>
                </a:solidFill>
                <a:latin typeface="Lucida Sans"/>
                <a:cs typeface="Lucida Sans"/>
              </a:rPr>
              <a:t>movements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35" dirty="0">
                <a:solidFill>
                  <a:srgbClr val="000034"/>
                </a:solidFill>
                <a:latin typeface="Lucida Sans"/>
                <a:cs typeface="Lucida Sans"/>
              </a:rPr>
              <a:t>that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5" dirty="0">
                <a:solidFill>
                  <a:srgbClr val="000034"/>
                </a:solidFill>
                <a:latin typeface="Lucida Sans"/>
                <a:cs typeface="Lucida Sans"/>
              </a:rPr>
              <a:t>involves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70" dirty="0">
                <a:solidFill>
                  <a:srgbClr val="000034"/>
                </a:solidFill>
                <a:latin typeface="Lucida Sans"/>
                <a:cs typeface="Lucida Sans"/>
              </a:rPr>
              <a:t>flexion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55" dirty="0">
                <a:solidFill>
                  <a:srgbClr val="000034"/>
                </a:solidFill>
                <a:latin typeface="Lucida Sans"/>
                <a:cs typeface="Lucida Sans"/>
              </a:rPr>
              <a:t>and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70" dirty="0">
                <a:solidFill>
                  <a:srgbClr val="000034"/>
                </a:solidFill>
                <a:latin typeface="Lucida Sans"/>
                <a:cs typeface="Lucida Sans"/>
              </a:rPr>
              <a:t>gripping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95" dirty="0">
                <a:solidFill>
                  <a:srgbClr val="000034"/>
                </a:solidFill>
                <a:latin typeface="Lucida Sans"/>
                <a:cs typeface="Lucida Sans"/>
              </a:rPr>
              <a:t>.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20" dirty="0">
                <a:solidFill>
                  <a:srgbClr val="000034"/>
                </a:solidFill>
                <a:latin typeface="Lucida Sans"/>
                <a:cs typeface="Lucida Sans"/>
              </a:rPr>
              <a:t>These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25" dirty="0">
                <a:solidFill>
                  <a:srgbClr val="000034"/>
                </a:solidFill>
                <a:latin typeface="Lucida Sans"/>
                <a:cs typeface="Lucida Sans"/>
              </a:rPr>
              <a:t>activities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25" dirty="0">
                <a:solidFill>
                  <a:srgbClr val="000034"/>
                </a:solidFill>
                <a:latin typeface="Lucida Sans"/>
                <a:cs typeface="Lucida Sans"/>
              </a:rPr>
              <a:t>can </a:t>
            </a:r>
            <a:r>
              <a:rPr sz="1400" spc="-155" dirty="0">
                <a:solidFill>
                  <a:srgbClr val="000034"/>
                </a:solidFill>
                <a:latin typeface="Lucida Sans"/>
                <a:cs typeface="Lucida Sans"/>
              </a:rPr>
              <a:t>put</a:t>
            </a:r>
            <a:r>
              <a:rPr sz="14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05" dirty="0">
                <a:solidFill>
                  <a:srgbClr val="000034"/>
                </a:solidFill>
                <a:latin typeface="Lucida Sans"/>
                <a:cs typeface="Lucida Sans"/>
              </a:rPr>
              <a:t>Stress</a:t>
            </a:r>
            <a:r>
              <a:rPr sz="14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80" dirty="0">
                <a:solidFill>
                  <a:srgbClr val="000034"/>
                </a:solidFill>
                <a:latin typeface="Lucida Sans"/>
                <a:cs typeface="Lucida Sans"/>
              </a:rPr>
              <a:t>on</a:t>
            </a:r>
            <a:r>
              <a:rPr sz="14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60" dirty="0">
                <a:solidFill>
                  <a:srgbClr val="000034"/>
                </a:solidFill>
                <a:latin typeface="Lucida Sans"/>
                <a:cs typeface="Lucida Sans"/>
              </a:rPr>
              <a:t>tendon</a:t>
            </a:r>
            <a:r>
              <a:rPr sz="1400" spc="4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55" dirty="0">
                <a:solidFill>
                  <a:srgbClr val="000034"/>
                </a:solidFill>
                <a:latin typeface="Lucida Sans"/>
                <a:cs typeface="Lucida Sans"/>
              </a:rPr>
              <a:t>and</a:t>
            </a:r>
            <a:r>
              <a:rPr sz="14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14" dirty="0">
                <a:solidFill>
                  <a:srgbClr val="000034"/>
                </a:solidFill>
                <a:latin typeface="Lucida Sans"/>
                <a:cs typeface="Lucida Sans"/>
              </a:rPr>
              <a:t>can</a:t>
            </a:r>
            <a:r>
              <a:rPr sz="14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30" dirty="0">
                <a:solidFill>
                  <a:srgbClr val="000034"/>
                </a:solidFill>
                <a:latin typeface="Lucida Sans"/>
                <a:cs typeface="Lucida Sans"/>
              </a:rPr>
              <a:t>lead</a:t>
            </a:r>
            <a:r>
              <a:rPr sz="14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5" dirty="0">
                <a:solidFill>
                  <a:srgbClr val="000034"/>
                </a:solidFill>
                <a:latin typeface="Lucida Sans"/>
                <a:cs typeface="Lucida Sans"/>
              </a:rPr>
              <a:t>to</a:t>
            </a:r>
            <a:r>
              <a:rPr sz="14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35" dirty="0">
                <a:solidFill>
                  <a:srgbClr val="000034"/>
                </a:solidFill>
                <a:latin typeface="Lucida Sans"/>
                <a:cs typeface="Lucida Sans"/>
              </a:rPr>
              <a:t>over</a:t>
            </a:r>
            <a:r>
              <a:rPr sz="14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5" dirty="0">
                <a:solidFill>
                  <a:srgbClr val="000034"/>
                </a:solidFill>
                <a:latin typeface="Lucida Sans"/>
                <a:cs typeface="Lucida Sans"/>
              </a:rPr>
              <a:t>use</a:t>
            </a:r>
            <a:r>
              <a:rPr sz="14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40" dirty="0">
                <a:solidFill>
                  <a:srgbClr val="000034"/>
                </a:solidFill>
                <a:latin typeface="Lucida Sans"/>
                <a:cs typeface="Lucida Sans"/>
              </a:rPr>
              <a:t>injuries.</a:t>
            </a:r>
            <a:endParaRPr sz="1400">
              <a:latin typeface="Lucida Sans"/>
              <a:cs typeface="Lucida Sans"/>
            </a:endParaRPr>
          </a:p>
          <a:p>
            <a:pPr marL="1965325" marR="226060">
              <a:lnSpc>
                <a:spcPct val="80700"/>
              </a:lnSpc>
              <a:spcBef>
                <a:spcPts val="5"/>
              </a:spcBef>
            </a:pPr>
            <a:r>
              <a:rPr sz="1400" spc="-140" dirty="0">
                <a:solidFill>
                  <a:srgbClr val="000034"/>
                </a:solidFill>
                <a:latin typeface="Lucida Sans"/>
                <a:cs typeface="Lucida Sans"/>
              </a:rPr>
              <a:t>For</a:t>
            </a:r>
            <a:r>
              <a:rPr sz="14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65" dirty="0">
                <a:solidFill>
                  <a:srgbClr val="000034"/>
                </a:solidFill>
                <a:latin typeface="Lucida Sans"/>
                <a:cs typeface="Lucida Sans"/>
              </a:rPr>
              <a:t>example</a:t>
            </a:r>
            <a:r>
              <a:rPr sz="14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95" dirty="0">
                <a:solidFill>
                  <a:srgbClr val="000034"/>
                </a:solidFill>
                <a:latin typeface="Lucida Sans"/>
                <a:cs typeface="Lucida Sans"/>
              </a:rPr>
              <a:t>:</a:t>
            </a:r>
            <a:r>
              <a:rPr sz="14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30" dirty="0">
                <a:solidFill>
                  <a:srgbClr val="000034"/>
                </a:solidFill>
                <a:latin typeface="Lucida Sans"/>
                <a:cs typeface="Lucida Sans"/>
              </a:rPr>
              <a:t>repetitive</a:t>
            </a:r>
            <a:r>
              <a:rPr sz="14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85" dirty="0">
                <a:solidFill>
                  <a:srgbClr val="000034"/>
                </a:solidFill>
                <a:latin typeface="Lucida Sans"/>
                <a:cs typeface="Lucida Sans"/>
              </a:rPr>
              <a:t>swinging</a:t>
            </a:r>
            <a:r>
              <a:rPr sz="14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35" dirty="0">
                <a:solidFill>
                  <a:srgbClr val="000034"/>
                </a:solidFill>
                <a:latin typeface="Lucida Sans"/>
                <a:cs typeface="Lucida Sans"/>
              </a:rPr>
              <a:t>action</a:t>
            </a:r>
            <a:r>
              <a:rPr sz="14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70" dirty="0">
                <a:solidFill>
                  <a:srgbClr val="000034"/>
                </a:solidFill>
                <a:latin typeface="Lucida Sans"/>
                <a:cs typeface="Lucida Sans"/>
              </a:rPr>
              <a:t>in</a:t>
            </a:r>
            <a:r>
              <a:rPr sz="14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60" dirty="0">
                <a:solidFill>
                  <a:srgbClr val="000034"/>
                </a:solidFill>
                <a:latin typeface="Lucida Sans"/>
                <a:cs typeface="Lucida Sans"/>
              </a:rPr>
              <a:t>playing</a:t>
            </a:r>
            <a:r>
              <a:rPr sz="14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75" dirty="0">
                <a:solidFill>
                  <a:srgbClr val="000034"/>
                </a:solidFill>
                <a:latin typeface="Lucida Sans"/>
                <a:cs typeface="Lucida Sans"/>
              </a:rPr>
              <a:t>golf</a:t>
            </a:r>
            <a:r>
              <a:rPr sz="14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90" dirty="0">
                <a:solidFill>
                  <a:srgbClr val="000034"/>
                </a:solidFill>
                <a:latin typeface="Lucida Sans"/>
                <a:cs typeface="Lucida Sans"/>
              </a:rPr>
              <a:t>,</a:t>
            </a:r>
            <a:r>
              <a:rPr sz="1400" spc="4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35" dirty="0">
                <a:solidFill>
                  <a:srgbClr val="000034"/>
                </a:solidFill>
                <a:latin typeface="Lucida Sans"/>
                <a:cs typeface="Lucida Sans"/>
              </a:rPr>
              <a:t>forceful</a:t>
            </a:r>
            <a:r>
              <a:rPr sz="14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75" dirty="0">
                <a:solidFill>
                  <a:srgbClr val="000034"/>
                </a:solidFill>
                <a:latin typeface="Lucida Sans"/>
                <a:cs typeface="Lucida Sans"/>
              </a:rPr>
              <a:t>action </a:t>
            </a:r>
            <a:r>
              <a:rPr sz="1400" spc="-170" dirty="0">
                <a:solidFill>
                  <a:srgbClr val="000034"/>
                </a:solidFill>
                <a:latin typeface="Lucida Sans"/>
                <a:cs typeface="Lucida Sans"/>
              </a:rPr>
              <a:t>in</a:t>
            </a:r>
            <a:r>
              <a:rPr sz="14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80" dirty="0">
                <a:solidFill>
                  <a:srgbClr val="000034"/>
                </a:solidFill>
                <a:latin typeface="Lucida Sans"/>
                <a:cs typeface="Lucida Sans"/>
              </a:rPr>
              <a:t>throwing</a:t>
            </a:r>
            <a:r>
              <a:rPr sz="14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55" dirty="0">
                <a:solidFill>
                  <a:srgbClr val="000034"/>
                </a:solidFill>
                <a:latin typeface="Lucida Sans"/>
                <a:cs typeface="Lucida Sans"/>
              </a:rPr>
              <a:t>and</a:t>
            </a:r>
            <a:r>
              <a:rPr sz="14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85" dirty="0">
                <a:solidFill>
                  <a:srgbClr val="000034"/>
                </a:solidFill>
                <a:latin typeface="Lucida Sans"/>
                <a:cs typeface="Lucida Sans"/>
              </a:rPr>
              <a:t>swinging</a:t>
            </a:r>
            <a:r>
              <a:rPr sz="14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35" dirty="0">
                <a:solidFill>
                  <a:srgbClr val="000034"/>
                </a:solidFill>
                <a:latin typeface="Lucida Sans"/>
                <a:cs typeface="Lucida Sans"/>
              </a:rPr>
              <a:t>action</a:t>
            </a:r>
            <a:r>
              <a:rPr sz="14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70" dirty="0">
                <a:solidFill>
                  <a:srgbClr val="000034"/>
                </a:solidFill>
                <a:latin typeface="Lucida Sans"/>
                <a:cs typeface="Lucida Sans"/>
              </a:rPr>
              <a:t>in</a:t>
            </a:r>
            <a:r>
              <a:rPr sz="14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35" dirty="0">
                <a:solidFill>
                  <a:srgbClr val="000034"/>
                </a:solidFill>
                <a:latin typeface="Lucida Sans"/>
                <a:cs typeface="Lucida Sans"/>
              </a:rPr>
              <a:t>baseball</a:t>
            </a:r>
            <a:r>
              <a:rPr sz="14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95" dirty="0">
                <a:solidFill>
                  <a:srgbClr val="000034"/>
                </a:solidFill>
                <a:latin typeface="Lucida Sans"/>
                <a:cs typeface="Lucida Sans"/>
              </a:rPr>
              <a:t>,</a:t>
            </a:r>
            <a:r>
              <a:rPr sz="14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30" dirty="0">
                <a:solidFill>
                  <a:srgbClr val="000034"/>
                </a:solidFill>
                <a:latin typeface="Lucida Sans"/>
                <a:cs typeface="Lucida Sans"/>
              </a:rPr>
              <a:t>repetitive</a:t>
            </a:r>
            <a:r>
              <a:rPr sz="14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70" dirty="0">
                <a:solidFill>
                  <a:srgbClr val="000034"/>
                </a:solidFill>
                <a:latin typeface="Lucida Sans"/>
                <a:cs typeface="Lucida Sans"/>
              </a:rPr>
              <a:t>gripping</a:t>
            </a:r>
            <a:r>
              <a:rPr sz="14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20" dirty="0">
                <a:solidFill>
                  <a:srgbClr val="000034"/>
                </a:solidFill>
                <a:latin typeface="Lucida Sans"/>
                <a:cs typeface="Lucida Sans"/>
              </a:rPr>
              <a:t>like </a:t>
            </a:r>
            <a:r>
              <a:rPr sz="1400" spc="-125" dirty="0">
                <a:solidFill>
                  <a:srgbClr val="000034"/>
                </a:solidFill>
                <a:latin typeface="Lucida Sans"/>
                <a:cs typeface="Lucida Sans"/>
              </a:rPr>
              <a:t>carpentry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55" dirty="0">
                <a:solidFill>
                  <a:srgbClr val="000034"/>
                </a:solidFill>
                <a:latin typeface="Lucida Sans"/>
                <a:cs typeface="Lucida Sans"/>
              </a:rPr>
              <a:t>and</a:t>
            </a:r>
            <a:r>
              <a:rPr sz="1400" spc="-20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70" dirty="0">
                <a:solidFill>
                  <a:srgbClr val="000034"/>
                </a:solidFill>
                <a:latin typeface="Lucida Sans"/>
                <a:cs typeface="Lucida Sans"/>
              </a:rPr>
              <a:t>gardening.</a:t>
            </a:r>
            <a:endParaRPr sz="1400">
              <a:latin typeface="Lucida Sans"/>
              <a:cs typeface="Lucida Sans"/>
            </a:endParaRPr>
          </a:p>
          <a:p>
            <a:pPr marL="226060" marR="248285" indent="-213995">
              <a:lnSpc>
                <a:spcPct val="80700"/>
              </a:lnSpc>
              <a:buSzPct val="85714"/>
              <a:buAutoNum type="arabicPeriod" startAt="2"/>
              <a:tabLst>
                <a:tab pos="1965325" algn="l"/>
              </a:tabLst>
            </a:pPr>
            <a:r>
              <a:rPr sz="1400" b="1" spc="-75" dirty="0">
                <a:solidFill>
                  <a:srgbClr val="000034"/>
                </a:solidFill>
                <a:latin typeface="Trebuchet MS"/>
                <a:cs typeface="Trebuchet MS"/>
              </a:rPr>
              <a:t>Overload</a:t>
            </a:r>
            <a:r>
              <a:rPr sz="1400" b="1" spc="-18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50" dirty="0">
                <a:solidFill>
                  <a:srgbClr val="000034"/>
                </a:solidFill>
                <a:latin typeface="Trebuchet MS"/>
                <a:cs typeface="Trebuchet MS"/>
              </a:rPr>
              <a:t>and</a:t>
            </a:r>
            <a:r>
              <a:rPr sz="1400" b="1" spc="-18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75" dirty="0">
                <a:solidFill>
                  <a:srgbClr val="000034"/>
                </a:solidFill>
                <a:latin typeface="Trebuchet MS"/>
                <a:cs typeface="Trebuchet MS"/>
              </a:rPr>
              <a:t>overuse</a:t>
            </a:r>
            <a:r>
              <a:rPr sz="1400" b="1" spc="-18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204" dirty="0">
                <a:solidFill>
                  <a:srgbClr val="000034"/>
                </a:solidFill>
                <a:latin typeface="Trebuchet MS"/>
                <a:cs typeface="Trebuchet MS"/>
              </a:rPr>
              <a:t>:</a:t>
            </a:r>
            <a:r>
              <a:rPr sz="1400" b="1" spc="10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spc="-170" dirty="0">
                <a:solidFill>
                  <a:srgbClr val="000034"/>
                </a:solidFill>
                <a:latin typeface="Lucida Sans"/>
                <a:cs typeface="Lucida Sans"/>
              </a:rPr>
              <a:t>Engaging</a:t>
            </a:r>
            <a:r>
              <a:rPr sz="1400" spc="-20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70" dirty="0">
                <a:solidFill>
                  <a:srgbClr val="000034"/>
                </a:solidFill>
                <a:latin typeface="Lucida Sans"/>
                <a:cs typeface="Lucida Sans"/>
              </a:rPr>
              <a:t>in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30" dirty="0">
                <a:solidFill>
                  <a:srgbClr val="000034"/>
                </a:solidFill>
                <a:latin typeface="Lucida Sans"/>
                <a:cs typeface="Lucida Sans"/>
              </a:rPr>
              <a:t>excessive</a:t>
            </a:r>
            <a:r>
              <a:rPr sz="1400" spc="-20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55" dirty="0">
                <a:solidFill>
                  <a:srgbClr val="000034"/>
                </a:solidFill>
                <a:latin typeface="Lucida Sans"/>
                <a:cs typeface="Lucida Sans"/>
              </a:rPr>
              <a:t>and</a:t>
            </a:r>
            <a:r>
              <a:rPr sz="1400" spc="-20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70" dirty="0">
                <a:solidFill>
                  <a:srgbClr val="000034"/>
                </a:solidFill>
                <a:latin typeface="Lucida Sans"/>
                <a:cs typeface="Lucida Sans"/>
              </a:rPr>
              <a:t>prolonged</a:t>
            </a:r>
            <a:r>
              <a:rPr sz="1400" spc="-20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25" dirty="0">
                <a:solidFill>
                  <a:srgbClr val="000034"/>
                </a:solidFill>
                <a:latin typeface="Lucida Sans"/>
                <a:cs typeface="Lucida Sans"/>
              </a:rPr>
              <a:t>activities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65" dirty="0">
                <a:solidFill>
                  <a:srgbClr val="000034"/>
                </a:solidFill>
                <a:latin typeface="Lucida Sans"/>
                <a:cs typeface="Lucida Sans"/>
              </a:rPr>
              <a:t>without</a:t>
            </a:r>
            <a:r>
              <a:rPr sz="1400" spc="-20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0" dirty="0">
                <a:solidFill>
                  <a:srgbClr val="000034"/>
                </a:solidFill>
                <a:latin typeface="Lucida Sans"/>
                <a:cs typeface="Lucida Sans"/>
              </a:rPr>
              <a:t>adequate</a:t>
            </a:r>
            <a:r>
              <a:rPr sz="1400" spc="-20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25" dirty="0">
                <a:solidFill>
                  <a:srgbClr val="000034"/>
                </a:solidFill>
                <a:latin typeface="Lucida Sans"/>
                <a:cs typeface="Lucida Sans"/>
              </a:rPr>
              <a:t>rest 	</a:t>
            </a:r>
            <a:r>
              <a:rPr sz="1400" spc="-155" dirty="0">
                <a:solidFill>
                  <a:srgbClr val="000034"/>
                </a:solidFill>
                <a:latin typeface="Lucida Sans"/>
                <a:cs typeface="Lucida Sans"/>
              </a:rPr>
              <a:t>and</a:t>
            </a:r>
            <a:r>
              <a:rPr sz="14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20" dirty="0">
                <a:solidFill>
                  <a:srgbClr val="000034"/>
                </a:solidFill>
                <a:latin typeface="Lucida Sans"/>
                <a:cs typeface="Lucida Sans"/>
              </a:rPr>
              <a:t>recovery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14" dirty="0">
                <a:solidFill>
                  <a:srgbClr val="000034"/>
                </a:solidFill>
                <a:latin typeface="Lucida Sans"/>
                <a:cs typeface="Lucida Sans"/>
              </a:rPr>
              <a:t>can</a:t>
            </a:r>
            <a:r>
              <a:rPr sz="14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5" dirty="0">
                <a:solidFill>
                  <a:srgbClr val="000034"/>
                </a:solidFill>
                <a:latin typeface="Lucida Sans"/>
                <a:cs typeface="Lucida Sans"/>
              </a:rPr>
              <a:t>overload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35" dirty="0">
                <a:solidFill>
                  <a:srgbClr val="000034"/>
                </a:solidFill>
                <a:latin typeface="Lucida Sans"/>
                <a:cs typeface="Lucida Sans"/>
              </a:rPr>
              <a:t>the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60" dirty="0">
                <a:solidFill>
                  <a:srgbClr val="000034"/>
                </a:solidFill>
                <a:latin typeface="Lucida Sans"/>
                <a:cs typeface="Lucida Sans"/>
              </a:rPr>
              <a:t>tendons</a:t>
            </a:r>
            <a:r>
              <a:rPr sz="14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95" dirty="0">
                <a:solidFill>
                  <a:srgbClr val="000034"/>
                </a:solidFill>
                <a:latin typeface="Lucida Sans"/>
                <a:cs typeface="Lucida Sans"/>
              </a:rPr>
              <a:t>.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0" dirty="0">
                <a:solidFill>
                  <a:srgbClr val="000034"/>
                </a:solidFill>
                <a:latin typeface="Lucida Sans"/>
                <a:cs typeface="Lucida Sans"/>
              </a:rPr>
              <a:t>This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14" dirty="0">
                <a:solidFill>
                  <a:srgbClr val="000034"/>
                </a:solidFill>
                <a:latin typeface="Lucida Sans"/>
                <a:cs typeface="Lucida Sans"/>
              </a:rPr>
              <a:t>can</a:t>
            </a:r>
            <a:r>
              <a:rPr sz="14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20" dirty="0">
                <a:solidFill>
                  <a:srgbClr val="000034"/>
                </a:solidFill>
                <a:latin typeface="Lucida Sans"/>
                <a:cs typeface="Lucida Sans"/>
              </a:rPr>
              <a:t>occur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20" dirty="0">
                <a:solidFill>
                  <a:srgbClr val="000034"/>
                </a:solidFill>
                <a:latin typeface="Lucida Sans"/>
                <a:cs typeface="Lucida Sans"/>
              </a:rPr>
              <a:t>when 	</a:t>
            </a:r>
            <a:r>
              <a:rPr sz="1400" spc="-155" dirty="0">
                <a:solidFill>
                  <a:srgbClr val="000034"/>
                </a:solidFill>
                <a:latin typeface="Lucida Sans"/>
                <a:cs typeface="Lucida Sans"/>
              </a:rPr>
              <a:t>individuals</a:t>
            </a:r>
            <a:r>
              <a:rPr sz="1400" spc="-20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14" dirty="0">
                <a:solidFill>
                  <a:srgbClr val="000034"/>
                </a:solidFill>
                <a:latin typeface="Lucida Sans"/>
                <a:cs typeface="Lucida Sans"/>
              </a:rPr>
              <a:t>can</a:t>
            </a:r>
            <a:r>
              <a:rPr sz="1400" spc="-20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30" dirty="0">
                <a:solidFill>
                  <a:srgbClr val="000034"/>
                </a:solidFill>
                <a:latin typeface="Lucida Sans"/>
                <a:cs typeface="Lucida Sans"/>
              </a:rPr>
              <a:t>increase</a:t>
            </a:r>
            <a:r>
              <a:rPr sz="1400" spc="-20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35" dirty="0">
                <a:solidFill>
                  <a:srgbClr val="000034"/>
                </a:solidFill>
                <a:latin typeface="Lucida Sans"/>
                <a:cs typeface="Lucida Sans"/>
              </a:rPr>
              <a:t>the</a:t>
            </a:r>
            <a:r>
              <a:rPr sz="1400" spc="-20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50" dirty="0">
                <a:solidFill>
                  <a:srgbClr val="000034"/>
                </a:solidFill>
                <a:latin typeface="Lucida Sans"/>
                <a:cs typeface="Lucida Sans"/>
              </a:rPr>
              <a:t>intensity</a:t>
            </a:r>
            <a:r>
              <a:rPr sz="1400" spc="-20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95" dirty="0">
                <a:solidFill>
                  <a:srgbClr val="000034"/>
                </a:solidFill>
                <a:latin typeface="Lucida Sans"/>
                <a:cs typeface="Lucida Sans"/>
              </a:rPr>
              <a:t>,</a:t>
            </a:r>
            <a:r>
              <a:rPr sz="1400" spc="-20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60" dirty="0">
                <a:solidFill>
                  <a:srgbClr val="000034"/>
                </a:solidFill>
                <a:latin typeface="Lucida Sans"/>
                <a:cs typeface="Lucida Sans"/>
              </a:rPr>
              <a:t>duration</a:t>
            </a:r>
            <a:r>
              <a:rPr sz="1400" spc="-20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5" dirty="0">
                <a:solidFill>
                  <a:srgbClr val="000034"/>
                </a:solidFill>
                <a:latin typeface="Lucida Sans"/>
                <a:cs typeface="Lucida Sans"/>
              </a:rPr>
              <a:t>or</a:t>
            </a:r>
            <a:r>
              <a:rPr sz="1400" spc="-20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0" dirty="0">
                <a:solidFill>
                  <a:srgbClr val="000034"/>
                </a:solidFill>
                <a:latin typeface="Lucida Sans"/>
                <a:cs typeface="Lucida Sans"/>
              </a:rPr>
              <a:t>frequency</a:t>
            </a:r>
            <a:r>
              <a:rPr sz="1400" spc="-19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25" dirty="0">
                <a:solidFill>
                  <a:srgbClr val="000034"/>
                </a:solidFill>
                <a:latin typeface="Lucida Sans"/>
                <a:cs typeface="Lucida Sans"/>
              </a:rPr>
              <a:t>too 	</a:t>
            </a:r>
            <a:r>
              <a:rPr sz="1400" spc="-165" dirty="0">
                <a:solidFill>
                  <a:srgbClr val="000034"/>
                </a:solidFill>
                <a:latin typeface="Lucida Sans"/>
                <a:cs typeface="Lucida Sans"/>
              </a:rPr>
              <a:t>without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0" dirty="0">
                <a:solidFill>
                  <a:srgbClr val="000034"/>
                </a:solidFill>
                <a:latin typeface="Lucida Sans"/>
                <a:cs typeface="Lucida Sans"/>
              </a:rPr>
              <a:t>adequate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25" dirty="0">
                <a:solidFill>
                  <a:srgbClr val="000034"/>
                </a:solidFill>
                <a:latin typeface="Lucida Sans"/>
                <a:cs typeface="Lucida Sans"/>
              </a:rPr>
              <a:t>rest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55" dirty="0">
                <a:solidFill>
                  <a:srgbClr val="000034"/>
                </a:solidFill>
                <a:latin typeface="Lucida Sans"/>
                <a:cs typeface="Lucida Sans"/>
              </a:rPr>
              <a:t>and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55" dirty="0">
                <a:solidFill>
                  <a:srgbClr val="000034"/>
                </a:solidFill>
                <a:latin typeface="Lucida Sans"/>
                <a:cs typeface="Lucida Sans"/>
              </a:rPr>
              <a:t>adapting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35" dirty="0">
                <a:solidFill>
                  <a:srgbClr val="000034"/>
                </a:solidFill>
                <a:latin typeface="Lucida Sans"/>
                <a:cs typeface="Lucida Sans"/>
              </a:rPr>
              <a:t>the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60" dirty="0">
                <a:solidFill>
                  <a:srgbClr val="000034"/>
                </a:solidFill>
                <a:latin typeface="Lucida Sans"/>
                <a:cs typeface="Lucida Sans"/>
              </a:rPr>
              <a:t>tendon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5" dirty="0">
                <a:solidFill>
                  <a:srgbClr val="000034"/>
                </a:solidFill>
                <a:latin typeface="Lucida Sans"/>
                <a:cs typeface="Lucida Sans"/>
              </a:rPr>
              <a:t>to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5" dirty="0">
                <a:solidFill>
                  <a:srgbClr val="000034"/>
                </a:solidFill>
                <a:latin typeface="Lucida Sans"/>
                <a:cs typeface="Lucida Sans"/>
              </a:rPr>
              <a:t>heal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50" dirty="0">
                <a:solidFill>
                  <a:srgbClr val="000034"/>
                </a:solidFill>
                <a:latin typeface="Lucida Sans"/>
                <a:cs typeface="Lucida Sans"/>
              </a:rPr>
              <a:t>.</a:t>
            </a:r>
            <a:endParaRPr sz="1400">
              <a:latin typeface="Lucida Sans"/>
              <a:cs typeface="Lucida Sans"/>
            </a:endParaRPr>
          </a:p>
          <a:p>
            <a:pPr marL="229870" indent="-217170">
              <a:lnSpc>
                <a:spcPts val="1355"/>
              </a:lnSpc>
              <a:buSzPct val="85714"/>
              <a:buAutoNum type="arabicPeriod" startAt="2"/>
              <a:tabLst>
                <a:tab pos="229870" algn="l"/>
              </a:tabLst>
            </a:pPr>
            <a:r>
              <a:rPr sz="1400" b="1" spc="-40" dirty="0">
                <a:solidFill>
                  <a:srgbClr val="000034"/>
                </a:solidFill>
                <a:latin typeface="Trebuchet MS"/>
                <a:cs typeface="Trebuchet MS"/>
              </a:rPr>
              <a:t>Muscles</a:t>
            </a:r>
            <a:r>
              <a:rPr sz="1400" b="1" spc="-16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10" dirty="0">
                <a:solidFill>
                  <a:srgbClr val="000034"/>
                </a:solidFill>
                <a:latin typeface="Trebuchet MS"/>
                <a:cs typeface="Trebuchet MS"/>
              </a:rPr>
              <a:t>imbalance</a:t>
            </a:r>
            <a:endParaRPr sz="140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524" y="4090203"/>
            <a:ext cx="1148080" cy="2444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400" b="1" spc="-50" dirty="0">
                <a:solidFill>
                  <a:srgbClr val="000034"/>
                </a:solidFill>
                <a:latin typeface="Trebuchet MS"/>
                <a:cs typeface="Trebuchet MS"/>
              </a:rPr>
              <a:t>and</a:t>
            </a:r>
            <a:r>
              <a:rPr sz="1400" b="1" spc="-18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65" dirty="0">
                <a:solidFill>
                  <a:srgbClr val="000034"/>
                </a:solidFill>
                <a:latin typeface="Trebuchet MS"/>
                <a:cs typeface="Trebuchet MS"/>
              </a:rPr>
              <a:t>weakness</a:t>
            </a:r>
            <a:r>
              <a:rPr sz="1400" b="1" spc="-17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80" dirty="0">
                <a:solidFill>
                  <a:srgbClr val="000034"/>
                </a:solidFill>
                <a:latin typeface="Trebuchet MS"/>
                <a:cs typeface="Trebuchet MS"/>
              </a:rPr>
              <a:t>:</a:t>
            </a:r>
            <a:endParaRPr sz="14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43998" y="4778987"/>
            <a:ext cx="1704975" cy="760730"/>
          </a:xfrm>
          <a:prstGeom prst="rect">
            <a:avLst/>
          </a:prstGeom>
        </p:spPr>
        <p:txBody>
          <a:bodyPr vert="horz" wrap="square" lIns="0" tIns="56515" rIns="0" bIns="0" rtlCol="0">
            <a:spAutoFit/>
          </a:bodyPr>
          <a:lstStyle/>
          <a:p>
            <a:pPr marL="208279" marR="49530" indent="-196215">
              <a:lnSpc>
                <a:spcPts val="1360"/>
              </a:lnSpc>
              <a:spcBef>
                <a:spcPts val="445"/>
              </a:spcBef>
              <a:buAutoNum type="arabicPeriod" startAt="4"/>
              <a:tabLst>
                <a:tab pos="216535" algn="l"/>
              </a:tabLst>
            </a:pPr>
            <a:r>
              <a:rPr sz="1400" b="1" spc="-65" dirty="0">
                <a:solidFill>
                  <a:srgbClr val="000034"/>
                </a:solidFill>
                <a:latin typeface="Trebuchet MS"/>
                <a:cs typeface="Trebuchet MS"/>
              </a:rPr>
              <a:t>Poor</a:t>
            </a:r>
            <a:r>
              <a:rPr sz="1400" b="1" spc="-17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90" dirty="0">
                <a:solidFill>
                  <a:srgbClr val="000034"/>
                </a:solidFill>
                <a:latin typeface="Trebuchet MS"/>
                <a:cs typeface="Trebuchet MS"/>
              </a:rPr>
              <a:t>technique</a:t>
            </a:r>
            <a:r>
              <a:rPr sz="1400" b="1" spc="-17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30" dirty="0">
                <a:solidFill>
                  <a:srgbClr val="000034"/>
                </a:solidFill>
                <a:latin typeface="Trebuchet MS"/>
                <a:cs typeface="Trebuchet MS"/>
              </a:rPr>
              <a:t>and 	</a:t>
            </a:r>
            <a:r>
              <a:rPr sz="1400" b="1" spc="-90" dirty="0">
                <a:solidFill>
                  <a:srgbClr val="000034"/>
                </a:solidFill>
                <a:latin typeface="Trebuchet MS"/>
                <a:cs typeface="Trebuchet MS"/>
              </a:rPr>
              <a:t>Form</a:t>
            </a:r>
            <a:r>
              <a:rPr sz="1400" b="1" spc="-20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50" dirty="0">
                <a:solidFill>
                  <a:srgbClr val="000034"/>
                </a:solidFill>
                <a:latin typeface="Trebuchet MS"/>
                <a:cs typeface="Trebuchet MS"/>
              </a:rPr>
              <a:t>:</a:t>
            </a:r>
            <a:endParaRPr sz="1400">
              <a:latin typeface="Trebuchet MS"/>
              <a:cs typeface="Trebuchet MS"/>
            </a:endParaRPr>
          </a:p>
          <a:p>
            <a:pPr marL="199390" indent="-186690">
              <a:lnSpc>
                <a:spcPts val="1200"/>
              </a:lnSpc>
              <a:buAutoNum type="arabicPeriod" startAt="4"/>
              <a:tabLst>
                <a:tab pos="199390" algn="l"/>
              </a:tabLst>
            </a:pPr>
            <a:r>
              <a:rPr sz="1400" b="1" spc="-70" dirty="0">
                <a:solidFill>
                  <a:srgbClr val="000034"/>
                </a:solidFill>
                <a:latin typeface="Trebuchet MS"/>
                <a:cs typeface="Trebuchet MS"/>
              </a:rPr>
              <a:t>Pre</a:t>
            </a:r>
            <a:r>
              <a:rPr sz="1400" b="1" spc="-19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10" dirty="0">
                <a:solidFill>
                  <a:srgbClr val="000034"/>
                </a:solidFill>
                <a:latin typeface="Trebuchet MS"/>
                <a:cs typeface="Trebuchet MS"/>
              </a:rPr>
              <a:t>-</a:t>
            </a:r>
            <a:r>
              <a:rPr sz="1400" b="1" spc="-19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75" dirty="0">
                <a:solidFill>
                  <a:srgbClr val="000034"/>
                </a:solidFill>
                <a:latin typeface="Trebuchet MS"/>
                <a:cs typeface="Trebuchet MS"/>
              </a:rPr>
              <a:t>existing</a:t>
            </a:r>
            <a:r>
              <a:rPr sz="1400" b="1" spc="-19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65" dirty="0">
                <a:solidFill>
                  <a:srgbClr val="000034"/>
                </a:solidFill>
                <a:latin typeface="Trebuchet MS"/>
                <a:cs typeface="Trebuchet MS"/>
              </a:rPr>
              <a:t>conditi</a:t>
            </a:r>
            <a:endParaRPr sz="1400">
              <a:latin typeface="Trebuchet MS"/>
              <a:cs typeface="Trebuchet MS"/>
            </a:endParaRPr>
          </a:p>
          <a:p>
            <a:pPr marL="216535">
              <a:lnSpc>
                <a:spcPts val="1520"/>
              </a:lnSpc>
            </a:pPr>
            <a:r>
              <a:rPr sz="1400" b="1" spc="-10" dirty="0">
                <a:solidFill>
                  <a:srgbClr val="000034"/>
                </a:solidFill>
                <a:latin typeface="Trebuchet MS"/>
                <a:cs typeface="Trebuchet MS"/>
              </a:rPr>
              <a:t>-</a:t>
            </a:r>
            <a:r>
              <a:rPr sz="1400" b="1" spc="-22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70" dirty="0">
                <a:solidFill>
                  <a:srgbClr val="000034"/>
                </a:solidFill>
                <a:latin typeface="Trebuchet MS"/>
                <a:cs typeface="Trebuchet MS"/>
              </a:rPr>
              <a:t>on</a:t>
            </a:r>
            <a:r>
              <a:rPr sz="1400" b="1" spc="-21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50" dirty="0">
                <a:solidFill>
                  <a:srgbClr val="000034"/>
                </a:solidFill>
                <a:latin typeface="Trebuchet MS"/>
                <a:cs typeface="Trebuchet MS"/>
              </a:rPr>
              <a:t>:</a:t>
            </a:r>
            <a:endParaRPr sz="140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043808" y="4090203"/>
            <a:ext cx="4948555" cy="1621790"/>
          </a:xfrm>
          <a:prstGeom prst="rect">
            <a:avLst/>
          </a:prstGeom>
        </p:spPr>
        <p:txBody>
          <a:bodyPr vert="horz" wrap="square" lIns="0" tIns="56515" rIns="0" bIns="0" rtlCol="0">
            <a:spAutoFit/>
          </a:bodyPr>
          <a:lstStyle/>
          <a:p>
            <a:pPr marL="78105" marR="6985" indent="40005">
              <a:lnSpc>
                <a:spcPts val="1360"/>
              </a:lnSpc>
              <a:spcBef>
                <a:spcPts val="445"/>
              </a:spcBef>
            </a:pPr>
            <a:r>
              <a:rPr sz="1400" spc="-135" dirty="0">
                <a:solidFill>
                  <a:srgbClr val="000034"/>
                </a:solidFill>
                <a:latin typeface="Lucida Sans"/>
                <a:cs typeface="Lucida Sans"/>
              </a:rPr>
              <a:t>Muscles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5" dirty="0">
                <a:solidFill>
                  <a:srgbClr val="000034"/>
                </a:solidFill>
                <a:latin typeface="Lucida Sans"/>
                <a:cs typeface="Lucida Sans"/>
              </a:rPr>
              <a:t>imbalance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55" dirty="0">
                <a:solidFill>
                  <a:srgbClr val="000034"/>
                </a:solidFill>
                <a:latin typeface="Lucida Sans"/>
                <a:cs typeface="Lucida Sans"/>
              </a:rPr>
              <a:t>and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0" dirty="0">
                <a:solidFill>
                  <a:srgbClr val="000034"/>
                </a:solidFill>
                <a:latin typeface="Lucida Sans"/>
                <a:cs typeface="Lucida Sans"/>
              </a:rPr>
              <a:t>weakness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70" dirty="0">
                <a:solidFill>
                  <a:srgbClr val="000034"/>
                </a:solidFill>
                <a:latin typeface="Lucida Sans"/>
                <a:cs typeface="Lucida Sans"/>
              </a:rPr>
              <a:t>in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35" dirty="0">
                <a:solidFill>
                  <a:srgbClr val="000034"/>
                </a:solidFill>
                <a:latin typeface="Lucida Sans"/>
                <a:cs typeface="Lucida Sans"/>
              </a:rPr>
              <a:t>the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55" dirty="0">
                <a:solidFill>
                  <a:srgbClr val="000034"/>
                </a:solidFill>
                <a:latin typeface="Lucida Sans"/>
                <a:cs typeface="Lucida Sans"/>
              </a:rPr>
              <a:t>forearm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60" dirty="0">
                <a:solidFill>
                  <a:srgbClr val="000034"/>
                </a:solidFill>
                <a:latin typeface="Lucida Sans"/>
                <a:cs typeface="Lucida Sans"/>
              </a:rPr>
              <a:t>arm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0" dirty="0">
                <a:solidFill>
                  <a:srgbClr val="000034"/>
                </a:solidFill>
                <a:latin typeface="Lucida Sans"/>
                <a:cs typeface="Lucida Sans"/>
              </a:rPr>
              <a:t>muscles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25" dirty="0">
                <a:solidFill>
                  <a:srgbClr val="000034"/>
                </a:solidFill>
                <a:latin typeface="Lucida Sans"/>
                <a:cs typeface="Lucida Sans"/>
              </a:rPr>
              <a:t>can </a:t>
            </a:r>
            <a:r>
              <a:rPr sz="1400" spc="-130" dirty="0">
                <a:solidFill>
                  <a:srgbClr val="000034"/>
                </a:solidFill>
                <a:latin typeface="Lucida Sans"/>
                <a:cs typeface="Lucida Sans"/>
              </a:rPr>
              <a:t>lead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5" dirty="0">
                <a:solidFill>
                  <a:srgbClr val="000034"/>
                </a:solidFill>
                <a:latin typeface="Lucida Sans"/>
                <a:cs typeface="Lucida Sans"/>
              </a:rPr>
              <a:t>to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55" dirty="0">
                <a:solidFill>
                  <a:srgbClr val="000034"/>
                </a:solidFill>
                <a:latin typeface="Lucida Sans"/>
                <a:cs typeface="Lucida Sans"/>
              </a:rPr>
              <a:t>development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5" dirty="0">
                <a:solidFill>
                  <a:srgbClr val="000034"/>
                </a:solidFill>
                <a:latin typeface="Lucida Sans"/>
                <a:cs typeface="Lucida Sans"/>
              </a:rPr>
              <a:t>of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70" dirty="0">
                <a:solidFill>
                  <a:srgbClr val="000034"/>
                </a:solidFill>
                <a:latin typeface="Lucida Sans"/>
                <a:cs typeface="Lucida Sans"/>
              </a:rPr>
              <a:t>golfer’s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80" dirty="0">
                <a:solidFill>
                  <a:srgbClr val="000034"/>
                </a:solidFill>
                <a:latin typeface="Lucida Sans"/>
                <a:cs typeface="Lucida Sans"/>
              </a:rPr>
              <a:t>elbow.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25" dirty="0">
                <a:solidFill>
                  <a:srgbClr val="000034"/>
                </a:solidFill>
                <a:latin typeface="Lucida Sans"/>
                <a:cs typeface="Lucida Sans"/>
              </a:rPr>
              <a:t>If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25" dirty="0">
                <a:solidFill>
                  <a:srgbClr val="000034"/>
                </a:solidFill>
                <a:latin typeface="Lucida Sans"/>
                <a:cs typeface="Lucida Sans"/>
              </a:rPr>
              <a:t>certain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0" dirty="0">
                <a:solidFill>
                  <a:srgbClr val="000034"/>
                </a:solidFill>
                <a:latin typeface="Lucida Sans"/>
                <a:cs typeface="Lucida Sans"/>
              </a:rPr>
              <a:t>muscles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0" dirty="0">
                <a:solidFill>
                  <a:srgbClr val="000034"/>
                </a:solidFill>
                <a:latin typeface="Lucida Sans"/>
                <a:cs typeface="Lucida Sans"/>
              </a:rPr>
              <a:t>weaker</a:t>
            </a:r>
            <a:r>
              <a:rPr sz="1400" spc="-20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20" dirty="0">
                <a:solidFill>
                  <a:srgbClr val="000034"/>
                </a:solidFill>
                <a:latin typeface="Lucida Sans"/>
                <a:cs typeface="Lucida Sans"/>
              </a:rPr>
              <a:t>than </a:t>
            </a:r>
            <a:r>
              <a:rPr sz="1400" spc="-150" dirty="0">
                <a:solidFill>
                  <a:srgbClr val="000034"/>
                </a:solidFill>
                <a:latin typeface="Lucida Sans"/>
                <a:cs typeface="Lucida Sans"/>
              </a:rPr>
              <a:t>antagonistic</a:t>
            </a:r>
            <a:r>
              <a:rPr sz="14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5" dirty="0">
                <a:solidFill>
                  <a:srgbClr val="000034"/>
                </a:solidFill>
                <a:latin typeface="Lucida Sans"/>
                <a:cs typeface="Lucida Sans"/>
              </a:rPr>
              <a:t>muscle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95" dirty="0">
                <a:solidFill>
                  <a:srgbClr val="000034"/>
                </a:solidFill>
                <a:latin typeface="Lucida Sans"/>
                <a:cs typeface="Lucida Sans"/>
              </a:rPr>
              <a:t>.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20" dirty="0">
                <a:solidFill>
                  <a:srgbClr val="000034"/>
                </a:solidFill>
                <a:latin typeface="Lucida Sans"/>
                <a:cs typeface="Lucida Sans"/>
              </a:rPr>
              <a:t>It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14" dirty="0">
                <a:solidFill>
                  <a:srgbClr val="000034"/>
                </a:solidFill>
                <a:latin typeface="Lucida Sans"/>
                <a:cs typeface="Lucida Sans"/>
              </a:rPr>
              <a:t>can</a:t>
            </a:r>
            <a:r>
              <a:rPr sz="14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50" dirty="0">
                <a:solidFill>
                  <a:srgbClr val="000034"/>
                </a:solidFill>
                <a:latin typeface="Lucida Sans"/>
                <a:cs typeface="Lucida Sans"/>
              </a:rPr>
              <a:t>disrupt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35" dirty="0">
                <a:solidFill>
                  <a:srgbClr val="000034"/>
                </a:solidFill>
                <a:latin typeface="Lucida Sans"/>
                <a:cs typeface="Lucida Sans"/>
              </a:rPr>
              <a:t>the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25" dirty="0">
                <a:solidFill>
                  <a:srgbClr val="000034"/>
                </a:solidFill>
                <a:latin typeface="Lucida Sans"/>
                <a:cs typeface="Lucida Sans"/>
              </a:rPr>
              <a:t>balance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25" dirty="0">
                <a:solidFill>
                  <a:srgbClr val="000034"/>
                </a:solidFill>
                <a:latin typeface="Lucida Sans"/>
                <a:cs typeface="Lucida Sans"/>
              </a:rPr>
              <a:t>force</a:t>
            </a:r>
            <a:r>
              <a:rPr sz="14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80" dirty="0">
                <a:solidFill>
                  <a:srgbClr val="000034"/>
                </a:solidFill>
                <a:latin typeface="Lucida Sans"/>
                <a:cs typeface="Lucida Sans"/>
              </a:rPr>
              <a:t>on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35" dirty="0">
                <a:solidFill>
                  <a:srgbClr val="000034"/>
                </a:solidFill>
                <a:latin typeface="Lucida Sans"/>
                <a:cs typeface="Lucida Sans"/>
              </a:rPr>
              <a:t>the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60" dirty="0">
                <a:solidFill>
                  <a:srgbClr val="000034"/>
                </a:solidFill>
                <a:latin typeface="Lucida Sans"/>
                <a:cs typeface="Lucida Sans"/>
              </a:rPr>
              <a:t>elbow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65" dirty="0">
                <a:solidFill>
                  <a:srgbClr val="000034"/>
                </a:solidFill>
                <a:latin typeface="Lucida Sans"/>
                <a:cs typeface="Lucida Sans"/>
              </a:rPr>
              <a:t>joint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50" dirty="0">
                <a:solidFill>
                  <a:srgbClr val="000034"/>
                </a:solidFill>
                <a:latin typeface="Lucida Sans"/>
                <a:cs typeface="Lucida Sans"/>
              </a:rPr>
              <a:t>, </a:t>
            </a:r>
            <a:r>
              <a:rPr sz="1400" spc="-155" dirty="0">
                <a:solidFill>
                  <a:srgbClr val="000034"/>
                </a:solidFill>
                <a:latin typeface="Lucida Sans"/>
                <a:cs typeface="Lucida Sans"/>
              </a:rPr>
              <a:t>and</a:t>
            </a:r>
            <a:r>
              <a:rPr sz="14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14" dirty="0">
                <a:solidFill>
                  <a:srgbClr val="000034"/>
                </a:solidFill>
                <a:latin typeface="Lucida Sans"/>
                <a:cs typeface="Lucida Sans"/>
              </a:rPr>
              <a:t>place</a:t>
            </a:r>
            <a:r>
              <a:rPr sz="14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30" dirty="0">
                <a:solidFill>
                  <a:srgbClr val="000034"/>
                </a:solidFill>
                <a:latin typeface="Lucida Sans"/>
                <a:cs typeface="Lucida Sans"/>
              </a:rPr>
              <a:t>excessive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5" dirty="0">
                <a:solidFill>
                  <a:srgbClr val="000034"/>
                </a:solidFill>
                <a:latin typeface="Lucida Sans"/>
                <a:cs typeface="Lucida Sans"/>
              </a:rPr>
              <a:t>strain</a:t>
            </a:r>
            <a:r>
              <a:rPr sz="14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80" dirty="0">
                <a:solidFill>
                  <a:srgbClr val="000034"/>
                </a:solidFill>
                <a:latin typeface="Lucida Sans"/>
                <a:cs typeface="Lucida Sans"/>
              </a:rPr>
              <a:t>on</a:t>
            </a:r>
            <a:r>
              <a:rPr sz="14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35" dirty="0">
                <a:solidFill>
                  <a:srgbClr val="000034"/>
                </a:solidFill>
                <a:latin typeface="Lucida Sans"/>
                <a:cs typeface="Lucida Sans"/>
              </a:rPr>
              <a:t>the</a:t>
            </a:r>
            <a:r>
              <a:rPr sz="14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60" dirty="0">
                <a:solidFill>
                  <a:srgbClr val="000034"/>
                </a:solidFill>
                <a:latin typeface="Lucida Sans"/>
                <a:cs typeface="Lucida Sans"/>
              </a:rPr>
              <a:t>tendon</a:t>
            </a:r>
            <a:r>
              <a:rPr sz="14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50" dirty="0">
                <a:solidFill>
                  <a:srgbClr val="000034"/>
                </a:solidFill>
                <a:latin typeface="Lucida Sans"/>
                <a:cs typeface="Lucida Sans"/>
              </a:rPr>
              <a:t>.</a:t>
            </a:r>
            <a:endParaRPr sz="1400">
              <a:latin typeface="Lucida Sans"/>
              <a:cs typeface="Lucida Sans"/>
            </a:endParaRPr>
          </a:p>
          <a:p>
            <a:pPr marL="38100">
              <a:lnSpc>
                <a:spcPct val="100000"/>
              </a:lnSpc>
              <a:spcBef>
                <a:spcPts val="1030"/>
              </a:spcBef>
            </a:pPr>
            <a:r>
              <a:rPr sz="1400" spc="-180" dirty="0">
                <a:solidFill>
                  <a:srgbClr val="000034"/>
                </a:solidFill>
                <a:latin typeface="Lucida Sans"/>
                <a:cs typeface="Lucida Sans"/>
              </a:rPr>
              <a:t>During</a:t>
            </a:r>
            <a:r>
              <a:rPr sz="1400" spc="-19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0" dirty="0">
                <a:solidFill>
                  <a:srgbClr val="000034"/>
                </a:solidFill>
                <a:latin typeface="Lucida Sans"/>
                <a:cs typeface="Lucida Sans"/>
              </a:rPr>
              <a:t>sports</a:t>
            </a:r>
            <a:r>
              <a:rPr sz="1400" spc="-19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55" dirty="0">
                <a:solidFill>
                  <a:srgbClr val="000034"/>
                </a:solidFill>
                <a:latin typeface="Lucida Sans"/>
                <a:cs typeface="Lucida Sans"/>
              </a:rPr>
              <a:t>and</a:t>
            </a:r>
            <a:r>
              <a:rPr sz="1400" spc="-19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25" dirty="0">
                <a:solidFill>
                  <a:srgbClr val="000034"/>
                </a:solidFill>
                <a:latin typeface="Lucida Sans"/>
                <a:cs typeface="Lucida Sans"/>
              </a:rPr>
              <a:t>activities</a:t>
            </a:r>
            <a:r>
              <a:rPr sz="1400" spc="-19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50" dirty="0">
                <a:solidFill>
                  <a:srgbClr val="000034"/>
                </a:solidFill>
                <a:latin typeface="Lucida Sans"/>
                <a:cs typeface="Lucida Sans"/>
              </a:rPr>
              <a:t>like</a:t>
            </a:r>
            <a:r>
              <a:rPr sz="1400" spc="-19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0" dirty="0">
                <a:solidFill>
                  <a:srgbClr val="000034"/>
                </a:solidFill>
                <a:latin typeface="Lucida Sans"/>
                <a:cs typeface="Lucida Sans"/>
              </a:rPr>
              <a:t>carpentry</a:t>
            </a:r>
            <a:endParaRPr sz="1400">
              <a:latin typeface="Lucida Sans"/>
              <a:cs typeface="Lucida Sans"/>
            </a:endParaRPr>
          </a:p>
          <a:p>
            <a:pPr marL="20320" marR="5080" indent="-8255">
              <a:lnSpc>
                <a:spcPts val="1360"/>
              </a:lnSpc>
              <a:spcBef>
                <a:spcPts val="1340"/>
              </a:spcBef>
            </a:pPr>
            <a:r>
              <a:rPr sz="1400" spc="-120" dirty="0">
                <a:solidFill>
                  <a:srgbClr val="000034"/>
                </a:solidFill>
                <a:latin typeface="Lucida Sans"/>
                <a:cs typeface="Lucida Sans"/>
              </a:rPr>
              <a:t>Like</a:t>
            </a:r>
            <a:r>
              <a:rPr sz="1400" spc="-19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55" dirty="0">
                <a:solidFill>
                  <a:srgbClr val="000034"/>
                </a:solidFill>
                <a:latin typeface="Lucida Sans"/>
                <a:cs typeface="Lucida Sans"/>
              </a:rPr>
              <a:t>Rheumatoid</a:t>
            </a:r>
            <a:r>
              <a:rPr sz="1400" spc="-19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0" dirty="0">
                <a:solidFill>
                  <a:srgbClr val="000034"/>
                </a:solidFill>
                <a:latin typeface="Lucida Sans"/>
                <a:cs typeface="Lucida Sans"/>
              </a:rPr>
              <a:t>arthritis</a:t>
            </a:r>
            <a:r>
              <a:rPr sz="1400" spc="-19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55" dirty="0">
                <a:solidFill>
                  <a:srgbClr val="000034"/>
                </a:solidFill>
                <a:latin typeface="Lucida Sans"/>
                <a:cs typeface="Lucida Sans"/>
              </a:rPr>
              <a:t>and</a:t>
            </a:r>
            <a:r>
              <a:rPr sz="1400" spc="-19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45" dirty="0">
                <a:solidFill>
                  <a:srgbClr val="000034"/>
                </a:solidFill>
                <a:latin typeface="Lucida Sans"/>
                <a:cs typeface="Lucida Sans"/>
              </a:rPr>
              <a:t>osteoarthritis</a:t>
            </a:r>
            <a:r>
              <a:rPr sz="1400" spc="-19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14" dirty="0">
                <a:solidFill>
                  <a:srgbClr val="000034"/>
                </a:solidFill>
                <a:latin typeface="Lucida Sans"/>
                <a:cs typeface="Lucida Sans"/>
              </a:rPr>
              <a:t>can</a:t>
            </a:r>
            <a:r>
              <a:rPr sz="1400" spc="-19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30" dirty="0">
                <a:solidFill>
                  <a:srgbClr val="000034"/>
                </a:solidFill>
                <a:latin typeface="Lucida Sans"/>
                <a:cs typeface="Lucida Sans"/>
              </a:rPr>
              <a:t>increase</a:t>
            </a:r>
            <a:r>
              <a:rPr sz="1400" spc="-19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35" dirty="0">
                <a:solidFill>
                  <a:srgbClr val="000034"/>
                </a:solidFill>
                <a:latin typeface="Lucida Sans"/>
                <a:cs typeface="Lucida Sans"/>
              </a:rPr>
              <a:t>the</a:t>
            </a:r>
            <a:r>
              <a:rPr sz="1400" spc="-19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20" dirty="0">
                <a:solidFill>
                  <a:srgbClr val="000034"/>
                </a:solidFill>
                <a:latin typeface="Lucida Sans"/>
                <a:cs typeface="Lucida Sans"/>
              </a:rPr>
              <a:t>chances</a:t>
            </a:r>
            <a:r>
              <a:rPr sz="1400" spc="-19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25" dirty="0">
                <a:solidFill>
                  <a:srgbClr val="000034"/>
                </a:solidFill>
                <a:latin typeface="Lucida Sans"/>
                <a:cs typeface="Lucida Sans"/>
              </a:rPr>
              <a:t>to </a:t>
            </a:r>
            <a:r>
              <a:rPr sz="1400" spc="-140" dirty="0">
                <a:solidFill>
                  <a:srgbClr val="000034"/>
                </a:solidFill>
                <a:latin typeface="Lucida Sans"/>
                <a:cs typeface="Lucida Sans"/>
              </a:rPr>
              <a:t>develop</a:t>
            </a:r>
            <a:r>
              <a:rPr sz="1400" spc="-19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70" dirty="0">
                <a:solidFill>
                  <a:srgbClr val="000034"/>
                </a:solidFill>
                <a:latin typeface="Lucida Sans"/>
                <a:cs typeface="Lucida Sans"/>
              </a:rPr>
              <a:t>golfer’s</a:t>
            </a:r>
            <a:r>
              <a:rPr sz="1400" spc="-19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400" spc="-10" dirty="0">
                <a:solidFill>
                  <a:srgbClr val="000034"/>
                </a:solidFill>
                <a:latin typeface="Lucida Sans"/>
                <a:cs typeface="Lucida Sans"/>
              </a:rPr>
              <a:t>elbow.</a:t>
            </a:r>
            <a:endParaRPr sz="1400">
              <a:latin typeface="Lucida Sans"/>
              <a:cs typeface="Lucida Sans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7426824" y="1344462"/>
            <a:ext cx="2446655" cy="4448810"/>
            <a:chOff x="7426824" y="1344462"/>
            <a:chExt cx="2446655" cy="4448810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506703" y="2680449"/>
              <a:ext cx="2366505" cy="1354569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510957" y="4117517"/>
              <a:ext cx="2357983" cy="1675409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426824" y="1344462"/>
              <a:ext cx="2355135" cy="1211590"/>
            </a:xfrm>
            <a:prstGeom prst="rect">
              <a:avLst/>
            </a:prstGeom>
          </p:spPr>
        </p:pic>
      </p:grp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70"/>
              </a:lnSpc>
            </a:pPr>
            <a:fld id="{81D60167-4931-47E6-BA6A-407CBD079E47}" type="slidenum">
              <a:rPr spc="-25" dirty="0"/>
              <a:t>5</a:t>
            </a:fld>
            <a:endParaRPr spc="-2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16929" y="1108274"/>
            <a:ext cx="6671945" cy="2405380"/>
          </a:xfrm>
          <a:prstGeom prst="rect">
            <a:avLst/>
          </a:prstGeom>
        </p:spPr>
        <p:txBody>
          <a:bodyPr vert="horz" wrap="square" lIns="0" tIns="131445" rIns="0" bIns="0" rtlCol="0">
            <a:spAutoFit/>
          </a:bodyPr>
          <a:lstStyle/>
          <a:p>
            <a:pPr marL="22225">
              <a:lnSpc>
                <a:spcPct val="100000"/>
              </a:lnSpc>
              <a:spcBef>
                <a:spcPts val="1035"/>
              </a:spcBef>
            </a:pPr>
            <a:r>
              <a:rPr sz="1700" b="1" u="sng" dirty="0">
                <a:solidFill>
                  <a:srgbClr val="3B39ED"/>
                </a:solidFill>
                <a:uFill>
                  <a:solidFill>
                    <a:srgbClr val="3B39ED"/>
                  </a:solidFill>
                </a:uFill>
                <a:latin typeface="Arial Narrow"/>
                <a:cs typeface="Arial Narrow"/>
              </a:rPr>
              <a:t>CLINICAL</a:t>
            </a:r>
            <a:r>
              <a:rPr sz="1700" b="1" u="sng" spc="290" dirty="0">
                <a:solidFill>
                  <a:srgbClr val="3B39ED"/>
                </a:solidFill>
                <a:uFill>
                  <a:solidFill>
                    <a:srgbClr val="3B39ED"/>
                  </a:solidFill>
                </a:uFill>
                <a:latin typeface="Arial Narrow"/>
                <a:cs typeface="Arial Narrow"/>
              </a:rPr>
              <a:t> </a:t>
            </a:r>
            <a:r>
              <a:rPr sz="1700" b="1" u="sng" spc="-10" dirty="0">
                <a:solidFill>
                  <a:srgbClr val="3B39ED"/>
                </a:solidFill>
                <a:uFill>
                  <a:solidFill>
                    <a:srgbClr val="3B39ED"/>
                  </a:solidFill>
                </a:uFill>
                <a:latin typeface="Arial Narrow"/>
                <a:cs typeface="Arial Narrow"/>
              </a:rPr>
              <a:t>SYMPTOMS</a:t>
            </a:r>
            <a:endParaRPr sz="1700">
              <a:latin typeface="Arial Narrow"/>
              <a:cs typeface="Arial Narrow"/>
            </a:endParaRPr>
          </a:p>
          <a:p>
            <a:pPr marL="104775" marR="50165" indent="-101600">
              <a:lnSpc>
                <a:spcPts val="1460"/>
              </a:lnSpc>
              <a:spcBef>
                <a:spcPts val="1190"/>
              </a:spcBef>
              <a:buSzPct val="80000"/>
              <a:buAutoNum type="arabicPlain"/>
              <a:tabLst>
                <a:tab pos="1904364" algn="l"/>
              </a:tabLst>
            </a:pPr>
            <a:r>
              <a:rPr sz="1500" b="1" spc="-220" dirty="0">
                <a:solidFill>
                  <a:srgbClr val="000034"/>
                </a:solidFill>
                <a:latin typeface="Trebuchet MS"/>
                <a:cs typeface="Trebuchet MS"/>
              </a:rPr>
              <a:t>.</a:t>
            </a:r>
            <a:r>
              <a:rPr sz="1500" b="1" spc="-21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75" dirty="0">
                <a:solidFill>
                  <a:srgbClr val="000034"/>
                </a:solidFill>
                <a:latin typeface="Trebuchet MS"/>
                <a:cs typeface="Trebuchet MS"/>
              </a:rPr>
              <a:t>Pain</a:t>
            </a:r>
            <a:r>
              <a:rPr sz="1500" b="1" spc="-21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65" dirty="0">
                <a:solidFill>
                  <a:srgbClr val="000034"/>
                </a:solidFill>
                <a:latin typeface="Trebuchet MS"/>
                <a:cs typeface="Trebuchet MS"/>
              </a:rPr>
              <a:t>and</a:t>
            </a:r>
            <a:r>
              <a:rPr sz="1500" b="1" spc="-21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85" dirty="0">
                <a:solidFill>
                  <a:srgbClr val="000034"/>
                </a:solidFill>
                <a:latin typeface="Trebuchet MS"/>
                <a:cs typeface="Trebuchet MS"/>
              </a:rPr>
              <a:t>tenderness</a:t>
            </a:r>
            <a:r>
              <a:rPr sz="1500" b="1" spc="-21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220" dirty="0">
                <a:solidFill>
                  <a:srgbClr val="000034"/>
                </a:solidFill>
                <a:latin typeface="Trebuchet MS"/>
                <a:cs typeface="Trebuchet MS"/>
              </a:rPr>
              <a:t>:</a:t>
            </a:r>
            <a:r>
              <a:rPr sz="1500" b="1" spc="6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spc="-135" dirty="0">
                <a:solidFill>
                  <a:srgbClr val="000034"/>
                </a:solidFill>
                <a:latin typeface="Lucida Sans"/>
                <a:cs typeface="Lucida Sans"/>
              </a:rPr>
              <a:t>Pain</a:t>
            </a:r>
            <a:r>
              <a:rPr sz="1500" spc="-23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90" dirty="0">
                <a:solidFill>
                  <a:srgbClr val="000034"/>
                </a:solidFill>
                <a:latin typeface="Lucida Sans"/>
                <a:cs typeface="Lucida Sans"/>
              </a:rPr>
              <a:t>on</a:t>
            </a:r>
            <a:r>
              <a:rPr sz="1500" spc="-24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000034"/>
                </a:solidFill>
                <a:latin typeface="Lucida Sans"/>
                <a:cs typeface="Lucida Sans"/>
              </a:rPr>
              <a:t>the</a:t>
            </a:r>
            <a:r>
              <a:rPr sz="1500" spc="-24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000034"/>
                </a:solidFill>
                <a:latin typeface="Lucida Sans"/>
                <a:cs typeface="Lucida Sans"/>
              </a:rPr>
              <a:t>inner</a:t>
            </a:r>
            <a:r>
              <a:rPr sz="1500" spc="-23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000034"/>
                </a:solidFill>
                <a:latin typeface="Lucida Sans"/>
                <a:cs typeface="Lucida Sans"/>
              </a:rPr>
              <a:t>side</a:t>
            </a:r>
            <a:r>
              <a:rPr sz="1500" spc="-24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000034"/>
                </a:solidFill>
                <a:latin typeface="Lucida Sans"/>
                <a:cs typeface="Lucida Sans"/>
              </a:rPr>
              <a:t>of</a:t>
            </a:r>
            <a:r>
              <a:rPr sz="1500" spc="-24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000034"/>
                </a:solidFill>
                <a:latin typeface="Lucida Sans"/>
                <a:cs typeface="Lucida Sans"/>
              </a:rPr>
              <a:t>the</a:t>
            </a:r>
            <a:r>
              <a:rPr sz="1500" spc="-23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000034"/>
                </a:solidFill>
                <a:latin typeface="Lucida Sans"/>
                <a:cs typeface="Lucida Sans"/>
              </a:rPr>
              <a:t>elbow</a:t>
            </a:r>
            <a:r>
              <a:rPr sz="1500" spc="-24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000034"/>
                </a:solidFill>
                <a:latin typeface="Lucida Sans"/>
                <a:cs typeface="Lucida Sans"/>
              </a:rPr>
              <a:t>or</a:t>
            </a:r>
            <a:r>
              <a:rPr sz="1500" spc="-24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000034"/>
                </a:solidFill>
                <a:latin typeface="Lucida Sans"/>
                <a:cs typeface="Lucida Sans"/>
              </a:rPr>
              <a:t>near</a:t>
            </a:r>
            <a:r>
              <a:rPr sz="1500" spc="-23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000034"/>
                </a:solidFill>
                <a:latin typeface="Lucida Sans"/>
                <a:cs typeface="Lucida Sans"/>
              </a:rPr>
              <a:t>the</a:t>
            </a:r>
            <a:r>
              <a:rPr sz="1500" spc="-24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000034"/>
                </a:solidFill>
                <a:latin typeface="Lucida Sans"/>
                <a:cs typeface="Lucida Sans"/>
              </a:rPr>
              <a:t>medial</a:t>
            </a:r>
            <a:r>
              <a:rPr sz="1500" spc="-24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000034"/>
                </a:solidFill>
                <a:latin typeface="Lucida Sans"/>
                <a:cs typeface="Lucida Sans"/>
              </a:rPr>
              <a:t>epicondyle</a:t>
            </a:r>
            <a:r>
              <a:rPr sz="1500" spc="-24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50" dirty="0">
                <a:solidFill>
                  <a:srgbClr val="000034"/>
                </a:solidFill>
                <a:latin typeface="Lucida Sans"/>
                <a:cs typeface="Lucida Sans"/>
              </a:rPr>
              <a:t>. 	</a:t>
            </a:r>
            <a:r>
              <a:rPr sz="1500" spc="-140" dirty="0">
                <a:solidFill>
                  <a:srgbClr val="000034"/>
                </a:solidFill>
                <a:latin typeface="Lucida Sans"/>
                <a:cs typeface="Lucida Sans"/>
              </a:rPr>
              <a:t>The</a:t>
            </a:r>
            <a:r>
              <a:rPr sz="1500" spc="-23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000034"/>
                </a:solidFill>
                <a:latin typeface="Lucida Sans"/>
                <a:cs typeface="Lucida Sans"/>
              </a:rPr>
              <a:t>pain</a:t>
            </a:r>
            <a:r>
              <a:rPr sz="1500" spc="-23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000034"/>
                </a:solidFill>
                <a:latin typeface="Lucida Sans"/>
                <a:cs typeface="Lucida Sans"/>
              </a:rPr>
              <a:t>may</a:t>
            </a:r>
            <a:r>
              <a:rPr sz="1500" spc="-23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45" dirty="0">
                <a:solidFill>
                  <a:srgbClr val="000034"/>
                </a:solidFill>
                <a:latin typeface="Lucida Sans"/>
                <a:cs typeface="Lucida Sans"/>
              </a:rPr>
              <a:t>be</a:t>
            </a:r>
            <a:r>
              <a:rPr sz="1500" spc="-23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000034"/>
                </a:solidFill>
                <a:latin typeface="Lucida Sans"/>
                <a:cs typeface="Lucida Sans"/>
              </a:rPr>
              <a:t>localised</a:t>
            </a:r>
            <a:r>
              <a:rPr sz="1500" spc="-23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000034"/>
                </a:solidFill>
                <a:latin typeface="Lucida Sans"/>
                <a:cs typeface="Lucida Sans"/>
              </a:rPr>
              <a:t>or</a:t>
            </a:r>
            <a:r>
              <a:rPr sz="1500" spc="-23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000034"/>
                </a:solidFill>
                <a:latin typeface="Lucida Sans"/>
                <a:cs typeface="Lucida Sans"/>
              </a:rPr>
              <a:t>radiating</a:t>
            </a:r>
            <a:r>
              <a:rPr sz="1500" spc="-23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0" dirty="0">
                <a:solidFill>
                  <a:srgbClr val="000034"/>
                </a:solidFill>
                <a:latin typeface="Lucida Sans"/>
                <a:cs typeface="Lucida Sans"/>
              </a:rPr>
              <a:t>in</a:t>
            </a:r>
            <a:r>
              <a:rPr sz="1500" spc="-23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000034"/>
                </a:solidFill>
                <a:latin typeface="Lucida Sans"/>
                <a:cs typeface="Lucida Sans"/>
              </a:rPr>
              <a:t>the</a:t>
            </a:r>
            <a:r>
              <a:rPr sz="1500" spc="-23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45" dirty="0">
                <a:solidFill>
                  <a:srgbClr val="000034"/>
                </a:solidFill>
                <a:latin typeface="Lucida Sans"/>
                <a:cs typeface="Lucida Sans"/>
              </a:rPr>
              <a:t>forearm.</a:t>
            </a:r>
            <a:endParaRPr sz="1500">
              <a:latin typeface="Lucida Sans"/>
              <a:cs typeface="Lucida Sans"/>
            </a:endParaRPr>
          </a:p>
          <a:p>
            <a:pPr marL="139065" indent="-126364">
              <a:lnSpc>
                <a:spcPts val="1285"/>
              </a:lnSpc>
              <a:buSzPct val="80000"/>
              <a:buAutoNum type="arabicPlain"/>
              <a:tabLst>
                <a:tab pos="139065" algn="l"/>
              </a:tabLst>
            </a:pPr>
            <a:r>
              <a:rPr sz="1500" b="1" spc="-220" dirty="0">
                <a:solidFill>
                  <a:srgbClr val="000034"/>
                </a:solidFill>
                <a:latin typeface="Trebuchet MS"/>
                <a:cs typeface="Trebuchet MS"/>
              </a:rPr>
              <a:t>.</a:t>
            </a:r>
            <a:r>
              <a:rPr sz="1500" b="1" spc="-20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85" dirty="0">
                <a:solidFill>
                  <a:srgbClr val="000034"/>
                </a:solidFill>
                <a:latin typeface="Trebuchet MS"/>
                <a:cs typeface="Trebuchet MS"/>
              </a:rPr>
              <a:t>Worsening</a:t>
            </a:r>
            <a:r>
              <a:rPr sz="1500" b="1" spc="-19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80" dirty="0">
                <a:solidFill>
                  <a:srgbClr val="000034"/>
                </a:solidFill>
                <a:latin typeface="Trebuchet MS"/>
                <a:cs typeface="Trebuchet MS"/>
              </a:rPr>
              <a:t>pain</a:t>
            </a:r>
            <a:r>
              <a:rPr sz="1500" b="1" spc="-19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120" dirty="0">
                <a:solidFill>
                  <a:srgbClr val="000034"/>
                </a:solidFill>
                <a:latin typeface="Trebuchet MS"/>
                <a:cs typeface="Trebuchet MS"/>
              </a:rPr>
              <a:t>with</a:t>
            </a:r>
            <a:r>
              <a:rPr sz="1500" b="1" spc="-20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85" dirty="0">
                <a:solidFill>
                  <a:srgbClr val="000034"/>
                </a:solidFill>
                <a:latin typeface="Trebuchet MS"/>
                <a:cs typeface="Trebuchet MS"/>
              </a:rPr>
              <a:t>activity</a:t>
            </a:r>
            <a:r>
              <a:rPr sz="1500" b="1" spc="-19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220" dirty="0">
                <a:solidFill>
                  <a:srgbClr val="000034"/>
                </a:solidFill>
                <a:latin typeface="Trebuchet MS"/>
                <a:cs typeface="Trebuchet MS"/>
              </a:rPr>
              <a:t>:</a:t>
            </a:r>
            <a:r>
              <a:rPr sz="1500" b="1" spc="-19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spc="-175" dirty="0">
                <a:solidFill>
                  <a:srgbClr val="000034"/>
                </a:solidFill>
                <a:latin typeface="Lucida Sans"/>
                <a:cs typeface="Lucida Sans"/>
              </a:rPr>
              <a:t>worsen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0" dirty="0">
                <a:solidFill>
                  <a:srgbClr val="000034"/>
                </a:solidFill>
                <a:latin typeface="Lucida Sans"/>
                <a:cs typeface="Lucida Sans"/>
              </a:rPr>
              <a:t>with</a:t>
            </a:r>
            <a:r>
              <a:rPr sz="15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40" dirty="0">
                <a:solidFill>
                  <a:srgbClr val="000034"/>
                </a:solidFill>
                <a:latin typeface="Lucida Sans"/>
                <a:cs typeface="Lucida Sans"/>
              </a:rPr>
              <a:t>activities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000034"/>
                </a:solidFill>
                <a:latin typeface="Lucida Sans"/>
                <a:cs typeface="Lucida Sans"/>
              </a:rPr>
              <a:t>involving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200" dirty="0">
                <a:solidFill>
                  <a:srgbClr val="000034"/>
                </a:solidFill>
                <a:latin typeface="Lucida Sans"/>
                <a:cs typeface="Lucida Sans"/>
              </a:rPr>
              <a:t>gripping</a:t>
            </a:r>
            <a:r>
              <a:rPr sz="15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215" dirty="0">
                <a:solidFill>
                  <a:srgbClr val="000034"/>
                </a:solidFill>
                <a:latin typeface="Lucida Sans"/>
                <a:cs typeface="Lucida Sans"/>
              </a:rPr>
              <a:t>,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95" dirty="0">
                <a:solidFill>
                  <a:srgbClr val="000034"/>
                </a:solidFill>
                <a:latin typeface="Lucida Sans"/>
                <a:cs typeface="Lucida Sans"/>
              </a:rPr>
              <a:t>flexing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000034"/>
                </a:solidFill>
                <a:latin typeface="Lucida Sans"/>
                <a:cs typeface="Lucida Sans"/>
              </a:rPr>
              <a:t>the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0" dirty="0">
                <a:solidFill>
                  <a:srgbClr val="000034"/>
                </a:solidFill>
                <a:latin typeface="Lucida Sans"/>
                <a:cs typeface="Lucida Sans"/>
              </a:rPr>
              <a:t>wrist</a:t>
            </a:r>
            <a:endParaRPr sz="1500">
              <a:latin typeface="Lucida Sans"/>
              <a:cs typeface="Lucida Sans"/>
            </a:endParaRPr>
          </a:p>
          <a:p>
            <a:pPr marL="2555240">
              <a:lnSpc>
                <a:spcPts val="1455"/>
              </a:lnSpc>
            </a:pPr>
            <a:r>
              <a:rPr sz="1500" spc="-140" dirty="0">
                <a:solidFill>
                  <a:srgbClr val="000034"/>
                </a:solidFill>
                <a:latin typeface="Lucida Sans"/>
                <a:cs typeface="Lucida Sans"/>
              </a:rPr>
              <a:t>Or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000034"/>
                </a:solidFill>
                <a:latin typeface="Lucida Sans"/>
                <a:cs typeface="Lucida Sans"/>
              </a:rPr>
              <a:t>repetitive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000034"/>
                </a:solidFill>
                <a:latin typeface="Lucida Sans"/>
                <a:cs typeface="Lucida Sans"/>
              </a:rPr>
              <a:t>wrist</a:t>
            </a:r>
            <a:r>
              <a:rPr sz="15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000034"/>
                </a:solidFill>
                <a:latin typeface="Lucida Sans"/>
                <a:cs typeface="Lucida Sans"/>
              </a:rPr>
              <a:t>movement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50" dirty="0">
                <a:solidFill>
                  <a:srgbClr val="000034"/>
                </a:solidFill>
                <a:latin typeface="Lucida Sans"/>
                <a:cs typeface="Lucida Sans"/>
              </a:rPr>
              <a:t>.</a:t>
            </a:r>
            <a:endParaRPr sz="1500">
              <a:latin typeface="Lucida Sans"/>
              <a:cs typeface="Lucida Sans"/>
            </a:endParaRPr>
          </a:p>
          <a:p>
            <a:pPr marL="142875" indent="-130175">
              <a:lnSpc>
                <a:spcPts val="1455"/>
              </a:lnSpc>
              <a:buSzPct val="80000"/>
              <a:buAutoNum type="arabicPlain" startAt="3"/>
              <a:tabLst>
                <a:tab pos="142875" algn="l"/>
              </a:tabLst>
            </a:pPr>
            <a:r>
              <a:rPr sz="1500" b="1" spc="-220" dirty="0">
                <a:solidFill>
                  <a:srgbClr val="000034"/>
                </a:solidFill>
                <a:latin typeface="Trebuchet MS"/>
                <a:cs typeface="Trebuchet MS"/>
              </a:rPr>
              <a:t>.</a:t>
            </a:r>
            <a:r>
              <a:rPr sz="1500" b="1" spc="-21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70" dirty="0">
                <a:solidFill>
                  <a:srgbClr val="000034"/>
                </a:solidFill>
                <a:latin typeface="Trebuchet MS"/>
                <a:cs typeface="Trebuchet MS"/>
              </a:rPr>
              <a:t>Weakness</a:t>
            </a:r>
            <a:r>
              <a:rPr sz="1500" b="1" spc="-21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85" dirty="0">
                <a:solidFill>
                  <a:srgbClr val="000034"/>
                </a:solidFill>
                <a:latin typeface="Trebuchet MS"/>
                <a:cs typeface="Trebuchet MS"/>
              </a:rPr>
              <a:t>or</a:t>
            </a:r>
            <a:r>
              <a:rPr sz="1500" b="1" spc="-21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45" dirty="0">
                <a:solidFill>
                  <a:srgbClr val="000034"/>
                </a:solidFill>
                <a:latin typeface="Trebuchet MS"/>
                <a:cs typeface="Trebuchet MS"/>
              </a:rPr>
              <a:t>loss</a:t>
            </a:r>
            <a:r>
              <a:rPr sz="1500" b="1" spc="-21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90" dirty="0">
                <a:solidFill>
                  <a:srgbClr val="000034"/>
                </a:solidFill>
                <a:latin typeface="Trebuchet MS"/>
                <a:cs typeface="Trebuchet MS"/>
              </a:rPr>
              <a:t>of</a:t>
            </a:r>
            <a:r>
              <a:rPr sz="1500" b="1" spc="-21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70" dirty="0">
                <a:solidFill>
                  <a:srgbClr val="000034"/>
                </a:solidFill>
                <a:latin typeface="Trebuchet MS"/>
                <a:cs typeface="Trebuchet MS"/>
              </a:rPr>
              <a:t>grip</a:t>
            </a:r>
            <a:r>
              <a:rPr sz="1500" b="1" spc="-21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10" dirty="0">
                <a:solidFill>
                  <a:srgbClr val="000034"/>
                </a:solidFill>
                <a:latin typeface="Trebuchet MS"/>
                <a:cs typeface="Trebuchet MS"/>
              </a:rPr>
              <a:t>strength</a:t>
            </a:r>
            <a:endParaRPr sz="1500">
              <a:latin typeface="Trebuchet MS"/>
              <a:cs typeface="Trebuchet MS"/>
            </a:endParaRPr>
          </a:p>
          <a:p>
            <a:pPr marL="189230" indent="-188595">
              <a:lnSpc>
                <a:spcPts val="1455"/>
              </a:lnSpc>
              <a:buSzPct val="93333"/>
              <a:buAutoNum type="arabicPeriod" startAt="4"/>
              <a:tabLst>
                <a:tab pos="189230" algn="l"/>
              </a:tabLst>
            </a:pPr>
            <a:r>
              <a:rPr sz="1500" b="1" spc="-65" dirty="0">
                <a:solidFill>
                  <a:srgbClr val="000034"/>
                </a:solidFill>
                <a:latin typeface="Trebuchet MS"/>
                <a:cs typeface="Trebuchet MS"/>
              </a:rPr>
              <a:t>Stiffness</a:t>
            </a:r>
            <a:r>
              <a:rPr sz="1500" b="1" spc="-204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65" dirty="0">
                <a:solidFill>
                  <a:srgbClr val="000034"/>
                </a:solidFill>
                <a:latin typeface="Trebuchet MS"/>
                <a:cs typeface="Trebuchet MS"/>
              </a:rPr>
              <a:t>and</a:t>
            </a:r>
            <a:r>
              <a:rPr sz="1500" b="1" spc="-204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105" dirty="0">
                <a:solidFill>
                  <a:srgbClr val="000034"/>
                </a:solidFill>
                <a:latin typeface="Trebuchet MS"/>
                <a:cs typeface="Trebuchet MS"/>
              </a:rPr>
              <a:t>limited</a:t>
            </a:r>
            <a:r>
              <a:rPr sz="1500" b="1" spc="-204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80" dirty="0">
                <a:solidFill>
                  <a:srgbClr val="000034"/>
                </a:solidFill>
                <a:latin typeface="Trebuchet MS"/>
                <a:cs typeface="Trebuchet MS"/>
              </a:rPr>
              <a:t>range</a:t>
            </a:r>
            <a:r>
              <a:rPr sz="1500" b="1" spc="-204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90" dirty="0">
                <a:solidFill>
                  <a:srgbClr val="000034"/>
                </a:solidFill>
                <a:latin typeface="Trebuchet MS"/>
                <a:cs typeface="Trebuchet MS"/>
              </a:rPr>
              <a:t>of</a:t>
            </a:r>
            <a:r>
              <a:rPr sz="1500" b="1" spc="-204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100" dirty="0">
                <a:solidFill>
                  <a:srgbClr val="000034"/>
                </a:solidFill>
                <a:latin typeface="Trebuchet MS"/>
                <a:cs typeface="Trebuchet MS"/>
              </a:rPr>
              <a:t>motion</a:t>
            </a:r>
            <a:r>
              <a:rPr sz="1500" b="1" spc="-20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220" dirty="0">
                <a:solidFill>
                  <a:srgbClr val="000034"/>
                </a:solidFill>
                <a:latin typeface="Trebuchet MS"/>
                <a:cs typeface="Trebuchet MS"/>
              </a:rPr>
              <a:t>:</a:t>
            </a:r>
            <a:r>
              <a:rPr sz="1500" b="1" spc="-204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spc="-180" dirty="0">
                <a:solidFill>
                  <a:srgbClr val="000034"/>
                </a:solidFill>
                <a:latin typeface="Lucida Sans"/>
                <a:cs typeface="Lucida Sans"/>
              </a:rPr>
              <a:t>limited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204" dirty="0">
                <a:solidFill>
                  <a:srgbClr val="000034"/>
                </a:solidFill>
                <a:latin typeface="Lucida Sans"/>
                <a:cs typeface="Lucida Sans"/>
              </a:rPr>
              <a:t>rom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95" dirty="0">
                <a:solidFill>
                  <a:srgbClr val="000034"/>
                </a:solidFill>
                <a:latin typeface="Lucida Sans"/>
                <a:cs typeface="Lucida Sans"/>
              </a:rPr>
              <a:t>during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000034"/>
                </a:solidFill>
                <a:latin typeface="Lucida Sans"/>
                <a:cs typeface="Lucida Sans"/>
              </a:rPr>
              <a:t>flexion</a:t>
            </a:r>
            <a:r>
              <a:rPr sz="15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000034"/>
                </a:solidFill>
                <a:latin typeface="Lucida Sans"/>
                <a:cs typeface="Lucida Sans"/>
              </a:rPr>
              <a:t>and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000034"/>
                </a:solidFill>
                <a:latin typeface="Lucida Sans"/>
                <a:cs typeface="Lucida Sans"/>
              </a:rPr>
              <a:t>extension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000034"/>
                </a:solidFill>
                <a:latin typeface="Lucida Sans"/>
                <a:cs typeface="Lucida Sans"/>
              </a:rPr>
              <a:t>of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000034"/>
                </a:solidFill>
                <a:latin typeface="Lucida Sans"/>
                <a:cs typeface="Lucida Sans"/>
              </a:rPr>
              <a:t>arm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50" dirty="0">
                <a:solidFill>
                  <a:srgbClr val="000034"/>
                </a:solidFill>
                <a:latin typeface="Lucida Sans"/>
                <a:cs typeface="Lucida Sans"/>
              </a:rPr>
              <a:t>.</a:t>
            </a:r>
            <a:endParaRPr sz="1500">
              <a:latin typeface="Lucida Sans"/>
              <a:cs typeface="Lucida Sans"/>
            </a:endParaRPr>
          </a:p>
          <a:p>
            <a:pPr marL="210820" indent="-198120">
              <a:lnSpc>
                <a:spcPts val="1455"/>
              </a:lnSpc>
              <a:buSzPct val="93333"/>
              <a:buAutoNum type="arabicPeriod" startAt="4"/>
              <a:tabLst>
                <a:tab pos="210820" algn="l"/>
              </a:tabLst>
            </a:pPr>
            <a:r>
              <a:rPr sz="1500" b="1" spc="-45" dirty="0">
                <a:solidFill>
                  <a:srgbClr val="000034"/>
                </a:solidFill>
                <a:latin typeface="Trebuchet MS"/>
                <a:cs typeface="Trebuchet MS"/>
              </a:rPr>
              <a:t>Symptoms</a:t>
            </a:r>
            <a:r>
              <a:rPr sz="1500" b="1" spc="-19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65" dirty="0">
                <a:solidFill>
                  <a:srgbClr val="000034"/>
                </a:solidFill>
                <a:latin typeface="Trebuchet MS"/>
                <a:cs typeface="Trebuchet MS"/>
              </a:rPr>
              <a:t>aggravated</a:t>
            </a:r>
            <a:r>
              <a:rPr sz="1500" b="1" spc="-18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90" dirty="0">
                <a:solidFill>
                  <a:srgbClr val="000034"/>
                </a:solidFill>
                <a:latin typeface="Trebuchet MS"/>
                <a:cs typeface="Trebuchet MS"/>
              </a:rPr>
              <a:t>during</a:t>
            </a:r>
            <a:r>
              <a:rPr sz="1500" b="1" spc="-18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90" dirty="0">
                <a:solidFill>
                  <a:srgbClr val="000034"/>
                </a:solidFill>
                <a:latin typeface="Trebuchet MS"/>
                <a:cs typeface="Trebuchet MS"/>
              </a:rPr>
              <a:t>certain</a:t>
            </a:r>
            <a:r>
              <a:rPr sz="1500" b="1" spc="-18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110" dirty="0">
                <a:solidFill>
                  <a:srgbClr val="000034"/>
                </a:solidFill>
                <a:latin typeface="Trebuchet MS"/>
                <a:cs typeface="Trebuchet MS"/>
              </a:rPr>
              <a:t>movements:</a:t>
            </a:r>
            <a:r>
              <a:rPr sz="1500" b="1" spc="-19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spc="-180" dirty="0">
                <a:solidFill>
                  <a:srgbClr val="000034"/>
                </a:solidFill>
                <a:latin typeface="Lucida Sans"/>
                <a:cs typeface="Lucida Sans"/>
              </a:rPr>
              <a:t>lifting</a:t>
            </a:r>
            <a:r>
              <a:rPr sz="15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45" dirty="0">
                <a:solidFill>
                  <a:srgbClr val="000034"/>
                </a:solidFill>
                <a:latin typeface="Lucida Sans"/>
                <a:cs typeface="Lucida Sans"/>
              </a:rPr>
              <a:t>heavy</a:t>
            </a:r>
            <a:r>
              <a:rPr sz="15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000034"/>
                </a:solidFill>
                <a:latin typeface="Lucida Sans"/>
                <a:cs typeface="Lucida Sans"/>
              </a:rPr>
              <a:t>objects,</a:t>
            </a:r>
            <a:r>
              <a:rPr sz="15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200" dirty="0">
                <a:solidFill>
                  <a:srgbClr val="000034"/>
                </a:solidFill>
                <a:latin typeface="Lucida Sans"/>
                <a:cs typeface="Lucida Sans"/>
              </a:rPr>
              <a:t>making</a:t>
            </a:r>
            <a:r>
              <a:rPr sz="15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000034"/>
                </a:solidFill>
                <a:latin typeface="Lucida Sans"/>
                <a:cs typeface="Lucida Sans"/>
              </a:rPr>
              <a:t>fist</a:t>
            </a:r>
            <a:r>
              <a:rPr sz="15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50" dirty="0">
                <a:solidFill>
                  <a:srgbClr val="000034"/>
                </a:solidFill>
                <a:latin typeface="Lucida Sans"/>
                <a:cs typeface="Lucida Sans"/>
              </a:rPr>
              <a:t>,</a:t>
            </a:r>
            <a:endParaRPr sz="1500">
              <a:latin typeface="Lucida Sans"/>
              <a:cs typeface="Lucida Sans"/>
            </a:endParaRPr>
          </a:p>
          <a:p>
            <a:pPr marL="4230370" marR="5080" indent="-31115">
              <a:lnSpc>
                <a:spcPts val="1450"/>
              </a:lnSpc>
              <a:spcBef>
                <a:spcPts val="170"/>
              </a:spcBef>
            </a:pPr>
            <a:r>
              <a:rPr sz="1500" spc="-140" dirty="0">
                <a:solidFill>
                  <a:srgbClr val="000034"/>
                </a:solidFill>
                <a:latin typeface="Lucida Sans"/>
                <a:cs typeface="Lucida Sans"/>
              </a:rPr>
              <a:t>Wrist</a:t>
            </a:r>
            <a:r>
              <a:rPr sz="15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000034"/>
                </a:solidFill>
                <a:latin typeface="Lucida Sans"/>
                <a:cs typeface="Lucida Sans"/>
              </a:rPr>
              <a:t>extension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25" dirty="0">
                <a:solidFill>
                  <a:srgbClr val="000034"/>
                </a:solidFill>
                <a:latin typeface="Lucida Sans"/>
                <a:cs typeface="Lucida Sans"/>
              </a:rPr>
              <a:t>can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40" dirty="0">
                <a:solidFill>
                  <a:srgbClr val="000034"/>
                </a:solidFill>
                <a:latin typeface="Lucida Sans"/>
                <a:cs typeface="Lucida Sans"/>
              </a:rPr>
              <a:t>elicit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000034"/>
                </a:solidFill>
                <a:latin typeface="Lucida Sans"/>
                <a:cs typeface="Lucida Sans"/>
              </a:rPr>
              <a:t>pain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14" dirty="0">
                <a:solidFill>
                  <a:srgbClr val="000034"/>
                </a:solidFill>
                <a:latin typeface="Lucida Sans"/>
                <a:cs typeface="Lucida Sans"/>
              </a:rPr>
              <a:t>and </a:t>
            </a:r>
            <a:r>
              <a:rPr sz="1500" spc="-80" dirty="0">
                <a:solidFill>
                  <a:srgbClr val="000034"/>
                </a:solidFill>
                <a:latin typeface="Lucida Sans"/>
                <a:cs typeface="Lucida Sans"/>
              </a:rPr>
              <a:t>discomfort.</a:t>
            </a:r>
            <a:endParaRPr sz="1500">
              <a:latin typeface="Lucida Sans"/>
              <a:cs typeface="Lucida Sans"/>
            </a:endParaRPr>
          </a:p>
          <a:p>
            <a:pPr marL="184150" indent="-182245">
              <a:lnSpc>
                <a:spcPts val="1470"/>
              </a:lnSpc>
              <a:buSzPct val="93333"/>
              <a:buAutoNum type="arabicPeriod" startAt="6"/>
              <a:tabLst>
                <a:tab pos="184150" algn="l"/>
              </a:tabLst>
            </a:pPr>
            <a:r>
              <a:rPr sz="1500" b="1" spc="-75" dirty="0">
                <a:solidFill>
                  <a:srgbClr val="000034"/>
                </a:solidFill>
                <a:latin typeface="Trebuchet MS"/>
                <a:cs typeface="Trebuchet MS"/>
              </a:rPr>
              <a:t>Pain</a:t>
            </a:r>
            <a:r>
              <a:rPr sz="1500" b="1" spc="-21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60" dirty="0">
                <a:solidFill>
                  <a:srgbClr val="000034"/>
                </a:solidFill>
                <a:latin typeface="Trebuchet MS"/>
                <a:cs typeface="Trebuchet MS"/>
              </a:rPr>
              <a:t>at</a:t>
            </a:r>
            <a:r>
              <a:rPr sz="1500" b="1" spc="-21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80" dirty="0">
                <a:solidFill>
                  <a:srgbClr val="000034"/>
                </a:solidFill>
                <a:latin typeface="Trebuchet MS"/>
                <a:cs typeface="Trebuchet MS"/>
              </a:rPr>
              <a:t>rest</a:t>
            </a:r>
            <a:r>
              <a:rPr sz="1500" b="1" spc="-21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65" dirty="0">
                <a:solidFill>
                  <a:srgbClr val="000034"/>
                </a:solidFill>
                <a:latin typeface="Trebuchet MS"/>
                <a:cs typeface="Trebuchet MS"/>
              </a:rPr>
              <a:t>and</a:t>
            </a:r>
            <a:r>
              <a:rPr sz="1500" b="1" spc="-21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85" dirty="0">
                <a:solidFill>
                  <a:srgbClr val="000034"/>
                </a:solidFill>
                <a:latin typeface="Trebuchet MS"/>
                <a:cs typeface="Trebuchet MS"/>
              </a:rPr>
              <a:t>during</a:t>
            </a:r>
            <a:r>
              <a:rPr sz="1500" b="1" spc="-21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85" dirty="0">
                <a:solidFill>
                  <a:srgbClr val="000034"/>
                </a:solidFill>
                <a:latin typeface="Trebuchet MS"/>
                <a:cs typeface="Trebuchet MS"/>
              </a:rPr>
              <a:t>sleep</a:t>
            </a:r>
            <a:r>
              <a:rPr sz="1500" b="1" spc="-21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220" dirty="0">
                <a:solidFill>
                  <a:srgbClr val="000034"/>
                </a:solidFill>
                <a:latin typeface="Trebuchet MS"/>
                <a:cs typeface="Trebuchet MS"/>
              </a:rPr>
              <a:t>:</a:t>
            </a:r>
            <a:r>
              <a:rPr sz="1500" b="1" spc="-21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spc="-175" dirty="0">
                <a:solidFill>
                  <a:srgbClr val="000034"/>
                </a:solidFill>
                <a:latin typeface="Lucida Sans"/>
                <a:cs typeface="Lucida Sans"/>
              </a:rPr>
              <a:t>In</a:t>
            </a:r>
            <a:r>
              <a:rPr sz="1500" spc="-24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000034"/>
                </a:solidFill>
                <a:latin typeface="Lucida Sans"/>
                <a:cs typeface="Lucida Sans"/>
              </a:rPr>
              <a:t>more</a:t>
            </a:r>
            <a:r>
              <a:rPr sz="1500" spc="-23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40" dirty="0">
                <a:solidFill>
                  <a:srgbClr val="000034"/>
                </a:solidFill>
                <a:latin typeface="Lucida Sans"/>
                <a:cs typeface="Lucida Sans"/>
              </a:rPr>
              <a:t>severe</a:t>
            </a:r>
            <a:r>
              <a:rPr sz="1500" spc="-24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10" dirty="0">
                <a:solidFill>
                  <a:srgbClr val="000034"/>
                </a:solidFill>
                <a:latin typeface="Lucida Sans"/>
                <a:cs typeface="Lucida Sans"/>
              </a:rPr>
              <a:t>case</a:t>
            </a:r>
            <a:r>
              <a:rPr sz="1500" spc="-24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000034"/>
                </a:solidFill>
                <a:latin typeface="Lucida Sans"/>
                <a:cs typeface="Lucida Sans"/>
              </a:rPr>
              <a:t>pain</a:t>
            </a:r>
            <a:r>
              <a:rPr sz="1500" spc="-24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14" dirty="0">
                <a:solidFill>
                  <a:srgbClr val="000034"/>
                </a:solidFill>
                <a:latin typeface="Lucida Sans"/>
                <a:cs typeface="Lucida Sans"/>
              </a:rPr>
              <a:t>at</a:t>
            </a:r>
            <a:r>
              <a:rPr sz="1500" spc="-23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35" dirty="0">
                <a:solidFill>
                  <a:srgbClr val="000034"/>
                </a:solidFill>
                <a:latin typeface="Lucida Sans"/>
                <a:cs typeface="Lucida Sans"/>
              </a:rPr>
              <a:t>rest</a:t>
            </a:r>
            <a:r>
              <a:rPr sz="1500" spc="-24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000034"/>
                </a:solidFill>
                <a:latin typeface="Lucida Sans"/>
                <a:cs typeface="Lucida Sans"/>
              </a:rPr>
              <a:t>and</a:t>
            </a:r>
            <a:r>
              <a:rPr sz="1500" spc="-24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95" dirty="0">
                <a:solidFill>
                  <a:srgbClr val="000034"/>
                </a:solidFill>
                <a:latin typeface="Lucida Sans"/>
                <a:cs typeface="Lucida Sans"/>
              </a:rPr>
              <a:t>during</a:t>
            </a:r>
            <a:r>
              <a:rPr sz="1500" spc="-24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000034"/>
                </a:solidFill>
                <a:latin typeface="Lucida Sans"/>
                <a:cs typeface="Lucida Sans"/>
              </a:rPr>
              <a:t>sleep</a:t>
            </a:r>
            <a:r>
              <a:rPr sz="1500" spc="-23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45" dirty="0">
                <a:solidFill>
                  <a:srgbClr val="000034"/>
                </a:solidFill>
                <a:latin typeface="Lucida Sans"/>
                <a:cs typeface="Lucida Sans"/>
              </a:rPr>
              <a:t>is</a:t>
            </a:r>
            <a:r>
              <a:rPr sz="1500" spc="-24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000034"/>
                </a:solidFill>
                <a:latin typeface="Lucida Sans"/>
                <a:cs typeface="Lucida Sans"/>
              </a:rPr>
              <a:t>felt</a:t>
            </a:r>
            <a:r>
              <a:rPr sz="1500" spc="-24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50" dirty="0">
                <a:solidFill>
                  <a:srgbClr val="000034"/>
                </a:solidFill>
                <a:latin typeface="Lucida Sans"/>
                <a:cs typeface="Lucida Sans"/>
              </a:rPr>
              <a:t>.</a:t>
            </a:r>
            <a:endParaRPr sz="1500">
              <a:latin typeface="Lucida Sans"/>
              <a:cs typeface="Lucida Sans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934083" y="3577107"/>
            <a:ext cx="4163724" cy="2148166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70"/>
              </a:lnSpc>
            </a:pPr>
            <a:fld id="{81D60167-4931-47E6-BA6A-407CBD079E47}" type="slidenum">
              <a:rPr spc="-25" dirty="0"/>
              <a:t>6</a:t>
            </a:fld>
            <a:endParaRPr spc="-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/>
              <a:t>Diagnostic</a:t>
            </a:r>
            <a:r>
              <a:rPr spc="45" dirty="0"/>
              <a:t> </a:t>
            </a:r>
            <a:r>
              <a:rPr spc="-10" dirty="0"/>
              <a:t>Procedures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43998" y="1641836"/>
            <a:ext cx="6435725" cy="3399790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12700" marR="15875" indent="-9525" algn="just">
              <a:lnSpc>
                <a:spcPts val="1460"/>
              </a:lnSpc>
              <a:spcBef>
                <a:spcPts val="455"/>
              </a:spcBef>
              <a:buSzPct val="70000"/>
              <a:buAutoNum type="arabicPeriod"/>
              <a:tabLst>
                <a:tab pos="142875" algn="l"/>
              </a:tabLst>
            </a:pPr>
            <a:r>
              <a:rPr sz="1500" b="1" spc="-60" dirty="0">
                <a:solidFill>
                  <a:srgbClr val="000034"/>
                </a:solidFill>
                <a:latin typeface="Trebuchet MS"/>
                <a:cs typeface="Trebuchet MS"/>
              </a:rPr>
              <a:t>	Medical</a:t>
            </a:r>
            <a:r>
              <a:rPr sz="1500" b="1" spc="-24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75" dirty="0">
                <a:solidFill>
                  <a:srgbClr val="000034"/>
                </a:solidFill>
                <a:latin typeface="Trebuchet MS"/>
                <a:cs typeface="Trebuchet MS"/>
              </a:rPr>
              <a:t>history</a:t>
            </a:r>
            <a:r>
              <a:rPr sz="1500" b="1" spc="-24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215" dirty="0">
                <a:solidFill>
                  <a:srgbClr val="000034"/>
                </a:solidFill>
                <a:latin typeface="Trebuchet MS"/>
                <a:cs typeface="Trebuchet MS"/>
              </a:rPr>
              <a:t>:</a:t>
            </a:r>
            <a:r>
              <a:rPr sz="1500" b="1" spc="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spc="-140" dirty="0">
                <a:solidFill>
                  <a:srgbClr val="000034"/>
                </a:solidFill>
                <a:latin typeface="Lucida Sans"/>
                <a:cs typeface="Lucida Sans"/>
              </a:rPr>
              <a:t>Golfer's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000034"/>
                </a:solidFill>
                <a:latin typeface="Lucida Sans"/>
                <a:cs typeface="Lucida Sans"/>
              </a:rPr>
              <a:t>elbow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40" dirty="0">
                <a:solidFill>
                  <a:srgbClr val="000034"/>
                </a:solidFill>
                <a:latin typeface="Lucida Sans"/>
                <a:cs typeface="Lucida Sans"/>
              </a:rPr>
              <a:t>is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000034"/>
                </a:solidFill>
                <a:latin typeface="Lucida Sans"/>
                <a:cs typeface="Lucida Sans"/>
              </a:rPr>
              <a:t>usually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000034"/>
                </a:solidFill>
                <a:latin typeface="Lucida Sans"/>
                <a:cs typeface="Lucida Sans"/>
              </a:rPr>
              <a:t>diagnosed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45" dirty="0">
                <a:solidFill>
                  <a:srgbClr val="000034"/>
                </a:solidFill>
                <a:latin typeface="Lucida Sans"/>
                <a:cs typeface="Lucida Sans"/>
              </a:rPr>
              <a:t>based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000034"/>
                </a:solidFill>
                <a:latin typeface="Lucida Sans"/>
                <a:cs typeface="Lucida Sans"/>
              </a:rPr>
              <a:t>on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000034"/>
                </a:solidFill>
                <a:latin typeface="Lucida Sans"/>
                <a:cs typeface="Lucida Sans"/>
              </a:rPr>
              <a:t>patient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000034"/>
                </a:solidFill>
                <a:latin typeface="Lucida Sans"/>
                <a:cs typeface="Lucida Sans"/>
              </a:rPr>
              <a:t>medical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000034"/>
                </a:solidFill>
                <a:latin typeface="Lucida Sans"/>
                <a:cs typeface="Lucida Sans"/>
              </a:rPr>
              <a:t>history</a:t>
            </a:r>
            <a:r>
              <a:rPr sz="1500" spc="-5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000034"/>
                </a:solidFill>
                <a:latin typeface="Lucida Sans"/>
                <a:cs typeface="Lucida Sans"/>
              </a:rPr>
              <a:t>and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85" dirty="0">
                <a:solidFill>
                  <a:srgbClr val="000034"/>
                </a:solidFill>
                <a:latin typeface="Lucida Sans"/>
                <a:cs typeface="Lucida Sans"/>
              </a:rPr>
              <a:t>a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45" dirty="0">
                <a:solidFill>
                  <a:srgbClr val="000034"/>
                </a:solidFill>
                <a:latin typeface="Lucida Sans"/>
                <a:cs typeface="Lucida Sans"/>
              </a:rPr>
              <a:t>physical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90" dirty="0">
                <a:solidFill>
                  <a:srgbClr val="000034"/>
                </a:solidFill>
                <a:latin typeface="Lucida Sans"/>
                <a:cs typeface="Lucida Sans"/>
              </a:rPr>
              <a:t>exam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210" dirty="0">
                <a:solidFill>
                  <a:srgbClr val="000034"/>
                </a:solidFill>
                <a:latin typeface="Lucida Sans"/>
                <a:cs typeface="Lucida Sans"/>
              </a:rPr>
              <a:t>,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000034"/>
                </a:solidFill>
                <a:latin typeface="Lucida Sans"/>
                <a:cs typeface="Lucida Sans"/>
              </a:rPr>
              <a:t>like</a:t>
            </a:r>
            <a:r>
              <a:rPr sz="1500" spc="-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000034"/>
                </a:solidFill>
                <a:latin typeface="Lucida Sans"/>
                <a:cs typeface="Lucida Sans"/>
              </a:rPr>
              <a:t>duration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000034"/>
                </a:solidFill>
                <a:latin typeface="Lucida Sans"/>
                <a:cs typeface="Lucida Sans"/>
              </a:rPr>
              <a:t>of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000034"/>
                </a:solidFill>
                <a:latin typeface="Lucida Sans"/>
                <a:cs typeface="Lucida Sans"/>
              </a:rPr>
              <a:t>symptoms,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35" dirty="0">
                <a:solidFill>
                  <a:srgbClr val="000034"/>
                </a:solidFill>
                <a:latin typeface="Lucida Sans"/>
                <a:cs typeface="Lucida Sans"/>
              </a:rPr>
              <a:t>activities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40" dirty="0">
                <a:solidFill>
                  <a:srgbClr val="000034"/>
                </a:solidFill>
                <a:latin typeface="Lucida Sans"/>
                <a:cs typeface="Lucida Sans"/>
              </a:rPr>
              <a:t>that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000034"/>
                </a:solidFill>
                <a:latin typeface="Lucida Sans"/>
                <a:cs typeface="Lucida Sans"/>
              </a:rPr>
              <a:t>worse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000034"/>
                </a:solidFill>
                <a:latin typeface="Lucida Sans"/>
                <a:cs typeface="Lucida Sans"/>
              </a:rPr>
              <a:t>the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000034"/>
                </a:solidFill>
                <a:latin typeface="Lucida Sans"/>
                <a:cs typeface="Lucida Sans"/>
              </a:rPr>
              <a:t>pain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210" dirty="0">
                <a:solidFill>
                  <a:srgbClr val="000034"/>
                </a:solidFill>
                <a:latin typeface="Lucida Sans"/>
                <a:cs typeface="Lucida Sans"/>
              </a:rPr>
              <a:t>,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000034"/>
                </a:solidFill>
                <a:latin typeface="Lucida Sans"/>
                <a:cs typeface="Lucida Sans"/>
              </a:rPr>
              <a:t>nature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0" dirty="0">
                <a:solidFill>
                  <a:srgbClr val="000034"/>
                </a:solidFill>
                <a:latin typeface="Lucida Sans"/>
                <a:cs typeface="Lucida Sans"/>
              </a:rPr>
              <a:t>of</a:t>
            </a:r>
            <a:r>
              <a:rPr sz="1500" spc="-13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000034"/>
                </a:solidFill>
                <a:latin typeface="Lucida Sans"/>
                <a:cs typeface="Lucida Sans"/>
              </a:rPr>
              <a:t>pain</a:t>
            </a:r>
            <a:r>
              <a:rPr sz="1500" spc="-26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210" dirty="0">
                <a:solidFill>
                  <a:srgbClr val="000034"/>
                </a:solidFill>
                <a:latin typeface="Lucida Sans"/>
                <a:cs typeface="Lucida Sans"/>
              </a:rPr>
              <a:t>.</a:t>
            </a:r>
            <a:endParaRPr sz="1500">
              <a:latin typeface="Lucida Sans"/>
              <a:cs typeface="Lucida Sans"/>
            </a:endParaRPr>
          </a:p>
          <a:p>
            <a:pPr marL="12700" marR="5080" indent="195580">
              <a:lnSpc>
                <a:spcPts val="1460"/>
              </a:lnSpc>
              <a:spcBef>
                <a:spcPts val="1440"/>
              </a:spcBef>
              <a:buSzPct val="70000"/>
              <a:buAutoNum type="arabicPeriod"/>
              <a:tabLst>
                <a:tab pos="208279" algn="l"/>
              </a:tabLst>
            </a:pPr>
            <a:r>
              <a:rPr sz="1500" b="1" spc="-65" dirty="0">
                <a:solidFill>
                  <a:srgbClr val="000034"/>
                </a:solidFill>
                <a:latin typeface="Trebuchet MS"/>
                <a:cs typeface="Trebuchet MS"/>
              </a:rPr>
              <a:t>Physical</a:t>
            </a:r>
            <a:r>
              <a:rPr sz="1500" b="1" spc="-21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100" dirty="0">
                <a:solidFill>
                  <a:srgbClr val="000034"/>
                </a:solidFill>
                <a:latin typeface="Trebuchet MS"/>
                <a:cs typeface="Trebuchet MS"/>
              </a:rPr>
              <a:t>examination</a:t>
            </a:r>
            <a:r>
              <a:rPr sz="1500" b="1" spc="-204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220" dirty="0">
                <a:solidFill>
                  <a:srgbClr val="000034"/>
                </a:solidFill>
                <a:latin typeface="Trebuchet MS"/>
                <a:cs typeface="Trebuchet MS"/>
              </a:rPr>
              <a:t>:</a:t>
            </a:r>
            <a:r>
              <a:rPr sz="1500" b="1" spc="7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spc="-140" dirty="0">
                <a:solidFill>
                  <a:srgbClr val="000034"/>
                </a:solidFill>
                <a:latin typeface="Lucida Sans"/>
                <a:cs typeface="Lucida Sans"/>
              </a:rPr>
              <a:t>The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000034"/>
                </a:solidFill>
                <a:latin typeface="Lucida Sans"/>
                <a:cs typeface="Lucida Sans"/>
              </a:rPr>
              <a:t>healthcare</a:t>
            </a:r>
            <a:r>
              <a:rPr sz="1500" spc="-23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000034"/>
                </a:solidFill>
                <a:latin typeface="Lucida Sans"/>
                <a:cs typeface="Lucida Sans"/>
              </a:rPr>
              <a:t>provider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0" dirty="0">
                <a:solidFill>
                  <a:srgbClr val="000034"/>
                </a:solidFill>
                <a:latin typeface="Lucida Sans"/>
                <a:cs typeface="Lucida Sans"/>
              </a:rPr>
              <a:t>will</a:t>
            </a:r>
            <a:r>
              <a:rPr sz="1500" spc="-23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30" dirty="0">
                <a:solidFill>
                  <a:srgbClr val="000034"/>
                </a:solidFill>
                <a:latin typeface="Lucida Sans"/>
                <a:cs typeface="Lucida Sans"/>
              </a:rPr>
              <a:t>assess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000034"/>
                </a:solidFill>
                <a:latin typeface="Lucida Sans"/>
                <a:cs typeface="Lucida Sans"/>
              </a:rPr>
              <a:t>the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30" dirty="0">
                <a:solidFill>
                  <a:srgbClr val="000034"/>
                </a:solidFill>
                <a:latin typeface="Lucida Sans"/>
                <a:cs typeface="Lucida Sans"/>
              </a:rPr>
              <a:t>area</a:t>
            </a:r>
            <a:r>
              <a:rPr sz="1500" spc="-23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000034"/>
                </a:solidFill>
                <a:latin typeface="Lucida Sans"/>
                <a:cs typeface="Lucida Sans"/>
              </a:rPr>
              <a:t>around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25" dirty="0">
                <a:solidFill>
                  <a:srgbClr val="000034"/>
                </a:solidFill>
                <a:latin typeface="Lucida Sans"/>
                <a:cs typeface="Lucida Sans"/>
              </a:rPr>
              <a:t>the </a:t>
            </a:r>
            <a:r>
              <a:rPr sz="1500" spc="-175" dirty="0">
                <a:solidFill>
                  <a:srgbClr val="000034"/>
                </a:solidFill>
                <a:latin typeface="Lucida Sans"/>
                <a:cs typeface="Lucida Sans"/>
              </a:rPr>
              <a:t>medial</a:t>
            </a:r>
            <a:r>
              <a:rPr sz="15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000034"/>
                </a:solidFill>
                <a:latin typeface="Lucida Sans"/>
                <a:cs typeface="Lucida Sans"/>
              </a:rPr>
              <a:t>epicondyle</a:t>
            </a:r>
            <a:r>
              <a:rPr sz="15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000034"/>
                </a:solidFill>
                <a:latin typeface="Lucida Sans"/>
                <a:cs typeface="Lucida Sans"/>
              </a:rPr>
              <a:t>for</a:t>
            </a:r>
            <a:r>
              <a:rPr sz="15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000034"/>
                </a:solidFill>
                <a:latin typeface="Lucida Sans"/>
                <a:cs typeface="Lucida Sans"/>
              </a:rPr>
              <a:t>tenderness,</a:t>
            </a:r>
            <a:r>
              <a:rPr sz="15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90" dirty="0">
                <a:solidFill>
                  <a:srgbClr val="000034"/>
                </a:solidFill>
                <a:latin typeface="Lucida Sans"/>
                <a:cs typeface="Lucida Sans"/>
              </a:rPr>
              <a:t>swelling,</a:t>
            </a:r>
            <a:r>
              <a:rPr sz="15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000034"/>
                </a:solidFill>
                <a:latin typeface="Lucida Sans"/>
                <a:cs typeface="Lucida Sans"/>
              </a:rPr>
              <a:t>or</a:t>
            </a:r>
            <a:r>
              <a:rPr sz="15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90" dirty="0">
                <a:solidFill>
                  <a:srgbClr val="000034"/>
                </a:solidFill>
                <a:latin typeface="Lucida Sans"/>
                <a:cs typeface="Lucida Sans"/>
              </a:rPr>
              <a:t>inflammation.</a:t>
            </a:r>
            <a:r>
              <a:rPr sz="15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40" dirty="0">
                <a:solidFill>
                  <a:srgbClr val="000034"/>
                </a:solidFill>
                <a:latin typeface="Lucida Sans"/>
                <a:cs typeface="Lucida Sans"/>
              </a:rPr>
              <a:t>They</a:t>
            </a:r>
            <a:r>
              <a:rPr sz="15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000034"/>
                </a:solidFill>
                <a:latin typeface="Lucida Sans"/>
                <a:cs typeface="Lucida Sans"/>
              </a:rPr>
              <a:t>may</a:t>
            </a:r>
            <a:r>
              <a:rPr sz="1500" spc="-21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000034"/>
                </a:solidFill>
                <a:latin typeface="Lucida Sans"/>
                <a:cs typeface="Lucida Sans"/>
              </a:rPr>
              <a:t>also</a:t>
            </a:r>
            <a:r>
              <a:rPr sz="15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000034"/>
                </a:solidFill>
                <a:latin typeface="Lucida Sans"/>
                <a:cs typeface="Lucida Sans"/>
              </a:rPr>
              <a:t>examine</a:t>
            </a:r>
            <a:r>
              <a:rPr sz="15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25" dirty="0">
                <a:solidFill>
                  <a:srgbClr val="000034"/>
                </a:solidFill>
                <a:latin typeface="Lucida Sans"/>
                <a:cs typeface="Lucida Sans"/>
              </a:rPr>
              <a:t>the </a:t>
            </a:r>
            <a:r>
              <a:rPr sz="1500" spc="-170" dirty="0">
                <a:solidFill>
                  <a:srgbClr val="000034"/>
                </a:solidFill>
                <a:latin typeface="Lucida Sans"/>
                <a:cs typeface="Lucida Sans"/>
              </a:rPr>
              <a:t>range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000034"/>
                </a:solidFill>
                <a:latin typeface="Lucida Sans"/>
                <a:cs typeface="Lucida Sans"/>
              </a:rPr>
              <a:t>of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95" dirty="0">
                <a:solidFill>
                  <a:srgbClr val="000034"/>
                </a:solidFill>
                <a:latin typeface="Lucida Sans"/>
                <a:cs typeface="Lucida Sans"/>
              </a:rPr>
              <a:t>motion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000034"/>
                </a:solidFill>
                <a:latin typeface="Lucida Sans"/>
                <a:cs typeface="Lucida Sans"/>
              </a:rPr>
              <a:t>of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000034"/>
                </a:solidFill>
                <a:latin typeface="Lucida Sans"/>
                <a:cs typeface="Lucida Sans"/>
              </a:rPr>
              <a:t>the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000034"/>
                </a:solidFill>
                <a:latin typeface="Lucida Sans"/>
                <a:cs typeface="Lucida Sans"/>
              </a:rPr>
              <a:t>elbow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000034"/>
                </a:solidFill>
                <a:latin typeface="Lucida Sans"/>
                <a:cs typeface="Lucida Sans"/>
              </a:rPr>
              <a:t>and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000034"/>
                </a:solidFill>
                <a:latin typeface="Lucida Sans"/>
                <a:cs typeface="Lucida Sans"/>
              </a:rPr>
              <a:t>wrist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000034"/>
                </a:solidFill>
                <a:latin typeface="Lucida Sans"/>
                <a:cs typeface="Lucida Sans"/>
              </a:rPr>
              <a:t>and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000034"/>
                </a:solidFill>
                <a:latin typeface="Lucida Sans"/>
                <a:cs typeface="Lucida Sans"/>
              </a:rPr>
              <a:t>perform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35" dirty="0">
                <a:solidFill>
                  <a:srgbClr val="000034"/>
                </a:solidFill>
                <a:latin typeface="Lucida Sans"/>
                <a:cs typeface="Lucida Sans"/>
              </a:rPr>
              <a:t>specific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000034"/>
                </a:solidFill>
                <a:latin typeface="Lucida Sans"/>
                <a:cs typeface="Lucida Sans"/>
              </a:rPr>
              <a:t>maneuvers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000034"/>
                </a:solidFill>
                <a:latin typeface="Lucida Sans"/>
                <a:cs typeface="Lucida Sans"/>
              </a:rPr>
              <a:t>to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000034"/>
                </a:solidFill>
                <a:latin typeface="Lucida Sans"/>
                <a:cs typeface="Lucida Sans"/>
              </a:rPr>
              <a:t>reproduce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25" dirty="0">
                <a:solidFill>
                  <a:srgbClr val="000034"/>
                </a:solidFill>
                <a:latin typeface="Lucida Sans"/>
                <a:cs typeface="Lucida Sans"/>
              </a:rPr>
              <a:t>the </a:t>
            </a:r>
            <a:r>
              <a:rPr sz="1500" spc="-165" dirty="0">
                <a:solidFill>
                  <a:srgbClr val="000034"/>
                </a:solidFill>
                <a:latin typeface="Lucida Sans"/>
                <a:cs typeface="Lucida Sans"/>
              </a:rPr>
              <a:t>pain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40" dirty="0">
                <a:solidFill>
                  <a:srgbClr val="000034"/>
                </a:solidFill>
                <a:latin typeface="Lucida Sans"/>
                <a:cs typeface="Lucida Sans"/>
              </a:rPr>
              <a:t>associated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0" dirty="0">
                <a:solidFill>
                  <a:srgbClr val="000034"/>
                </a:solidFill>
                <a:latin typeface="Lucida Sans"/>
                <a:cs typeface="Lucida Sans"/>
              </a:rPr>
              <a:t>with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000034"/>
                </a:solidFill>
                <a:latin typeface="Lucida Sans"/>
                <a:cs typeface="Lucida Sans"/>
              </a:rPr>
              <a:t>golfer's</a:t>
            </a:r>
            <a:r>
              <a:rPr sz="15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20" dirty="0">
                <a:solidFill>
                  <a:srgbClr val="000034"/>
                </a:solidFill>
                <a:latin typeface="Lucida Sans"/>
                <a:cs typeface="Lucida Sans"/>
              </a:rPr>
              <a:t>elbow</a:t>
            </a:r>
            <a:endParaRPr sz="1500">
              <a:latin typeface="Lucida Sans"/>
              <a:cs typeface="Lucida Sans"/>
            </a:endParaRPr>
          </a:p>
          <a:p>
            <a:pPr marL="12700" marR="88900" indent="230504">
              <a:lnSpc>
                <a:spcPts val="1460"/>
              </a:lnSpc>
              <a:spcBef>
                <a:spcPts val="1435"/>
              </a:spcBef>
              <a:buSzPct val="70000"/>
              <a:buAutoNum type="arabicPeriod"/>
              <a:tabLst>
                <a:tab pos="243204" algn="l"/>
              </a:tabLst>
            </a:pPr>
            <a:r>
              <a:rPr sz="1500" b="1" spc="-70" dirty="0">
                <a:solidFill>
                  <a:srgbClr val="000034"/>
                </a:solidFill>
                <a:latin typeface="Trebuchet MS"/>
                <a:cs typeface="Trebuchet MS"/>
              </a:rPr>
              <a:t>Tests</a:t>
            </a:r>
            <a:r>
              <a:rPr sz="1500" b="1" spc="-21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220" dirty="0">
                <a:solidFill>
                  <a:srgbClr val="000034"/>
                </a:solidFill>
                <a:latin typeface="Trebuchet MS"/>
                <a:cs typeface="Trebuchet MS"/>
              </a:rPr>
              <a:t>:</a:t>
            </a:r>
            <a:r>
              <a:rPr sz="1500" b="1" spc="-204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spc="-135" dirty="0">
                <a:solidFill>
                  <a:srgbClr val="000034"/>
                </a:solidFill>
                <a:latin typeface="Lucida Sans"/>
                <a:cs typeface="Lucida Sans"/>
              </a:rPr>
              <a:t>These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35" dirty="0">
                <a:solidFill>
                  <a:srgbClr val="000034"/>
                </a:solidFill>
                <a:latin typeface="Lucida Sans"/>
                <a:cs typeface="Lucida Sans"/>
              </a:rPr>
              <a:t>tests</a:t>
            </a:r>
            <a:r>
              <a:rPr sz="1500" spc="-23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000034"/>
                </a:solidFill>
                <a:latin typeface="Lucida Sans"/>
                <a:cs typeface="Lucida Sans"/>
              </a:rPr>
              <a:t>involve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000034"/>
                </a:solidFill>
                <a:latin typeface="Lucida Sans"/>
                <a:cs typeface="Lucida Sans"/>
              </a:rPr>
              <a:t>resisted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000034"/>
                </a:solidFill>
                <a:latin typeface="Lucida Sans"/>
                <a:cs typeface="Lucida Sans"/>
              </a:rPr>
              <a:t>wrist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000034"/>
                </a:solidFill>
                <a:latin typeface="Lucida Sans"/>
                <a:cs typeface="Lucida Sans"/>
              </a:rPr>
              <a:t>flexion</a:t>
            </a:r>
            <a:r>
              <a:rPr sz="1500" spc="-23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000034"/>
                </a:solidFill>
                <a:latin typeface="Lucida Sans"/>
                <a:cs typeface="Lucida Sans"/>
              </a:rPr>
              <a:t>and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000034"/>
                </a:solidFill>
                <a:latin typeface="Lucida Sans"/>
                <a:cs typeface="Lucida Sans"/>
              </a:rPr>
              <a:t>resisted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000034"/>
                </a:solidFill>
                <a:latin typeface="Lucida Sans"/>
                <a:cs typeface="Lucida Sans"/>
              </a:rPr>
              <a:t>wrist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0" dirty="0">
                <a:solidFill>
                  <a:srgbClr val="000034"/>
                </a:solidFill>
                <a:latin typeface="Lucida Sans"/>
                <a:cs typeface="Lucida Sans"/>
              </a:rPr>
              <a:t>pronation</a:t>
            </a:r>
            <a:r>
              <a:rPr sz="1500" spc="-23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0" dirty="0">
                <a:solidFill>
                  <a:srgbClr val="000034"/>
                </a:solidFill>
                <a:latin typeface="Lucida Sans"/>
                <a:cs typeface="Lucida Sans"/>
              </a:rPr>
              <a:t>with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25" dirty="0">
                <a:solidFill>
                  <a:srgbClr val="000034"/>
                </a:solidFill>
                <a:latin typeface="Lucida Sans"/>
                <a:cs typeface="Lucida Sans"/>
              </a:rPr>
              <a:t>the </a:t>
            </a:r>
            <a:r>
              <a:rPr sz="1500" spc="-175" dirty="0">
                <a:solidFill>
                  <a:srgbClr val="000034"/>
                </a:solidFill>
                <a:latin typeface="Lucida Sans"/>
                <a:cs typeface="Lucida Sans"/>
              </a:rPr>
              <a:t>elbow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000034"/>
                </a:solidFill>
                <a:latin typeface="Lucida Sans"/>
                <a:cs typeface="Lucida Sans"/>
              </a:rPr>
              <a:t>extended.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45" dirty="0">
                <a:solidFill>
                  <a:srgbClr val="000034"/>
                </a:solidFill>
                <a:latin typeface="Lucida Sans"/>
                <a:cs typeface="Lucida Sans"/>
              </a:rPr>
              <a:t>If</a:t>
            </a:r>
            <a:r>
              <a:rPr sz="15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45" dirty="0">
                <a:solidFill>
                  <a:srgbClr val="000034"/>
                </a:solidFill>
                <a:latin typeface="Lucida Sans"/>
                <a:cs typeface="Lucida Sans"/>
              </a:rPr>
              <a:t>these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000034"/>
                </a:solidFill>
                <a:latin typeface="Lucida Sans"/>
                <a:cs typeface="Lucida Sans"/>
              </a:rPr>
              <a:t>movements</a:t>
            </a:r>
            <a:r>
              <a:rPr sz="15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40" dirty="0">
                <a:solidFill>
                  <a:srgbClr val="000034"/>
                </a:solidFill>
                <a:latin typeface="Lucida Sans"/>
                <a:cs typeface="Lucida Sans"/>
              </a:rPr>
              <a:t>elicit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000034"/>
                </a:solidFill>
                <a:latin typeface="Lucida Sans"/>
                <a:cs typeface="Lucida Sans"/>
              </a:rPr>
              <a:t>pain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14" dirty="0">
                <a:solidFill>
                  <a:srgbClr val="000034"/>
                </a:solidFill>
                <a:latin typeface="Lucida Sans"/>
                <a:cs typeface="Lucida Sans"/>
              </a:rPr>
              <a:t>at</a:t>
            </a:r>
            <a:r>
              <a:rPr sz="15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000034"/>
                </a:solidFill>
                <a:latin typeface="Lucida Sans"/>
                <a:cs typeface="Lucida Sans"/>
              </a:rPr>
              <a:t>the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000034"/>
                </a:solidFill>
                <a:latin typeface="Lucida Sans"/>
                <a:cs typeface="Lucida Sans"/>
              </a:rPr>
              <a:t>medial</a:t>
            </a:r>
            <a:r>
              <a:rPr sz="15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000034"/>
                </a:solidFill>
                <a:latin typeface="Lucida Sans"/>
                <a:cs typeface="Lucida Sans"/>
              </a:rPr>
              <a:t>epicondyle,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45" dirty="0">
                <a:solidFill>
                  <a:srgbClr val="000034"/>
                </a:solidFill>
                <a:latin typeface="Lucida Sans"/>
                <a:cs typeface="Lucida Sans"/>
              </a:rPr>
              <a:t>it</a:t>
            </a:r>
            <a:r>
              <a:rPr sz="15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20" dirty="0">
                <a:solidFill>
                  <a:srgbClr val="000034"/>
                </a:solidFill>
                <a:latin typeface="Lucida Sans"/>
                <a:cs typeface="Lucida Sans"/>
              </a:rPr>
              <a:t>suggests </a:t>
            </a:r>
            <a:r>
              <a:rPr sz="1500" spc="-170" dirty="0">
                <a:solidFill>
                  <a:srgbClr val="000034"/>
                </a:solidFill>
                <a:latin typeface="Lucida Sans"/>
                <a:cs typeface="Lucida Sans"/>
              </a:rPr>
              <a:t>golfer's</a:t>
            </a:r>
            <a:r>
              <a:rPr sz="15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000034"/>
                </a:solidFill>
                <a:latin typeface="Lucida Sans"/>
                <a:cs typeface="Lucida Sans"/>
              </a:rPr>
              <a:t>elbow</a:t>
            </a:r>
            <a:r>
              <a:rPr sz="15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50" dirty="0">
                <a:solidFill>
                  <a:srgbClr val="000034"/>
                </a:solidFill>
                <a:latin typeface="Lucida Sans"/>
                <a:cs typeface="Lucida Sans"/>
              </a:rPr>
              <a:t>.</a:t>
            </a:r>
            <a:endParaRPr sz="1500">
              <a:latin typeface="Lucida Sans"/>
              <a:cs typeface="Lucida Sans"/>
            </a:endParaRPr>
          </a:p>
          <a:p>
            <a:pPr marL="220345" indent="-207645">
              <a:lnSpc>
                <a:spcPct val="100000"/>
              </a:lnSpc>
              <a:spcBef>
                <a:spcPts val="1110"/>
              </a:spcBef>
              <a:buSzPct val="70000"/>
              <a:buAutoNum type="arabicPeriod"/>
              <a:tabLst>
                <a:tab pos="220345" algn="l"/>
              </a:tabLst>
            </a:pPr>
            <a:r>
              <a:rPr sz="1500" b="1" spc="-65" dirty="0">
                <a:solidFill>
                  <a:srgbClr val="000034"/>
                </a:solidFill>
                <a:latin typeface="Trebuchet MS"/>
                <a:cs typeface="Trebuchet MS"/>
              </a:rPr>
              <a:t>Imaging</a:t>
            </a:r>
            <a:r>
              <a:rPr sz="1500" b="1" spc="-19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70" dirty="0">
                <a:solidFill>
                  <a:srgbClr val="000034"/>
                </a:solidFill>
                <a:latin typeface="Trebuchet MS"/>
                <a:cs typeface="Trebuchet MS"/>
              </a:rPr>
              <a:t>Tests</a:t>
            </a:r>
            <a:r>
              <a:rPr sz="1500" b="1" spc="-18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50" dirty="0">
                <a:solidFill>
                  <a:srgbClr val="000034"/>
                </a:solidFill>
                <a:latin typeface="Trebuchet MS"/>
                <a:cs typeface="Trebuchet MS"/>
              </a:rPr>
              <a:t>:</a:t>
            </a:r>
            <a:endParaRPr sz="1500">
              <a:latin typeface="Trebuchet MS"/>
              <a:cs typeface="Trebuchet MS"/>
            </a:endParaRPr>
          </a:p>
          <a:p>
            <a:pPr marL="12700" marR="452120">
              <a:lnSpc>
                <a:spcPts val="1460"/>
              </a:lnSpc>
              <a:spcBef>
                <a:spcPts val="1445"/>
              </a:spcBef>
            </a:pPr>
            <a:r>
              <a:rPr sz="1500" spc="-90" dirty="0">
                <a:solidFill>
                  <a:srgbClr val="000034"/>
                </a:solidFill>
                <a:latin typeface="Lucida Sans"/>
                <a:cs typeface="Lucida Sans"/>
              </a:rPr>
              <a:t>X-</a:t>
            </a:r>
            <a:r>
              <a:rPr sz="1500" spc="-140" dirty="0">
                <a:solidFill>
                  <a:srgbClr val="000034"/>
                </a:solidFill>
                <a:latin typeface="Lucida Sans"/>
                <a:cs typeface="Lucida Sans"/>
              </a:rPr>
              <a:t>rays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25" dirty="0">
                <a:solidFill>
                  <a:srgbClr val="000034"/>
                </a:solidFill>
                <a:latin typeface="Lucida Sans"/>
                <a:cs typeface="Lucida Sans"/>
              </a:rPr>
              <a:t>are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45" dirty="0">
                <a:solidFill>
                  <a:srgbClr val="000034"/>
                </a:solidFill>
                <a:latin typeface="Lucida Sans"/>
                <a:cs typeface="Lucida Sans"/>
              </a:rPr>
              <a:t>typically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000034"/>
                </a:solidFill>
                <a:latin typeface="Lucida Sans"/>
                <a:cs typeface="Lucida Sans"/>
              </a:rPr>
              <a:t>the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000034"/>
                </a:solidFill>
                <a:latin typeface="Lucida Sans"/>
                <a:cs typeface="Lucida Sans"/>
              </a:rPr>
              <a:t>initial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204" dirty="0">
                <a:solidFill>
                  <a:srgbClr val="000034"/>
                </a:solidFill>
                <a:latin typeface="Lucida Sans"/>
                <a:cs typeface="Lucida Sans"/>
              </a:rPr>
              <a:t>imaging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30" dirty="0">
                <a:solidFill>
                  <a:srgbClr val="000034"/>
                </a:solidFill>
                <a:latin typeface="Lucida Sans"/>
                <a:cs typeface="Lucida Sans"/>
              </a:rPr>
              <a:t>test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0" dirty="0">
                <a:solidFill>
                  <a:srgbClr val="000034"/>
                </a:solidFill>
                <a:latin typeface="Lucida Sans"/>
                <a:cs typeface="Lucida Sans"/>
              </a:rPr>
              <a:t>performed.</a:t>
            </a:r>
            <a:r>
              <a:rPr sz="1500" spc="-21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90" dirty="0">
                <a:solidFill>
                  <a:srgbClr val="000034"/>
                </a:solidFill>
                <a:latin typeface="Lucida Sans"/>
                <a:cs typeface="Lucida Sans"/>
              </a:rPr>
              <a:t>Although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000034"/>
                </a:solidFill>
                <a:latin typeface="Lucida Sans"/>
                <a:cs typeface="Lucida Sans"/>
              </a:rPr>
              <a:t>they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0" dirty="0">
                <a:solidFill>
                  <a:srgbClr val="000034"/>
                </a:solidFill>
                <a:latin typeface="Lucida Sans"/>
                <a:cs typeface="Lucida Sans"/>
              </a:rPr>
              <a:t>do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000034"/>
                </a:solidFill>
                <a:latin typeface="Lucida Sans"/>
                <a:cs typeface="Lucida Sans"/>
              </a:rPr>
              <a:t>not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85" dirty="0">
                <a:solidFill>
                  <a:srgbClr val="000034"/>
                </a:solidFill>
                <a:latin typeface="Lucida Sans"/>
                <a:cs typeface="Lucida Sans"/>
              </a:rPr>
              <a:t>directly </a:t>
            </a:r>
            <a:r>
              <a:rPr sz="1500" spc="-175" dirty="0">
                <a:solidFill>
                  <a:srgbClr val="000034"/>
                </a:solidFill>
                <a:latin typeface="Lucida Sans"/>
                <a:cs typeface="Lucida Sans"/>
              </a:rPr>
              <a:t>visualize</a:t>
            </a:r>
            <a:r>
              <a:rPr sz="15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000034"/>
                </a:solidFill>
                <a:latin typeface="Lucida Sans"/>
                <a:cs typeface="Lucida Sans"/>
              </a:rPr>
              <a:t>soft</a:t>
            </a:r>
            <a:r>
              <a:rPr sz="15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000034"/>
                </a:solidFill>
                <a:latin typeface="Lucida Sans"/>
                <a:cs typeface="Lucida Sans"/>
              </a:rPr>
              <a:t>tissues</a:t>
            </a:r>
            <a:r>
              <a:rPr sz="15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000034"/>
                </a:solidFill>
                <a:latin typeface="Lucida Sans"/>
                <a:cs typeface="Lucida Sans"/>
              </a:rPr>
              <a:t>like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000034"/>
                </a:solidFill>
                <a:latin typeface="Lucida Sans"/>
                <a:cs typeface="Lucida Sans"/>
              </a:rPr>
              <a:t>tendons,</a:t>
            </a:r>
            <a:r>
              <a:rPr sz="15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000034"/>
                </a:solidFill>
                <a:latin typeface="Lucida Sans"/>
                <a:cs typeface="Lucida Sans"/>
              </a:rPr>
              <a:t>they</a:t>
            </a:r>
            <a:r>
              <a:rPr sz="15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25" dirty="0">
                <a:solidFill>
                  <a:srgbClr val="000034"/>
                </a:solidFill>
                <a:latin typeface="Lucida Sans"/>
                <a:cs typeface="Lucida Sans"/>
              </a:rPr>
              <a:t>can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000034"/>
                </a:solidFill>
                <a:latin typeface="Lucida Sans"/>
                <a:cs typeface="Lucida Sans"/>
              </a:rPr>
              <a:t>help</a:t>
            </a:r>
            <a:r>
              <a:rPr sz="15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000034"/>
                </a:solidFill>
                <a:latin typeface="Lucida Sans"/>
                <a:cs typeface="Lucida Sans"/>
              </a:rPr>
              <a:t>rule</a:t>
            </a:r>
            <a:r>
              <a:rPr sz="15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000034"/>
                </a:solidFill>
                <a:latin typeface="Lucida Sans"/>
                <a:cs typeface="Lucida Sans"/>
              </a:rPr>
              <a:t>out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000034"/>
                </a:solidFill>
                <a:latin typeface="Lucida Sans"/>
                <a:cs typeface="Lucida Sans"/>
              </a:rPr>
              <a:t>other</a:t>
            </a:r>
            <a:r>
              <a:rPr sz="15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0" dirty="0">
                <a:solidFill>
                  <a:srgbClr val="000034"/>
                </a:solidFill>
                <a:latin typeface="Lucida Sans"/>
                <a:cs typeface="Lucida Sans"/>
              </a:rPr>
              <a:t>conditions</a:t>
            </a:r>
            <a:r>
              <a:rPr sz="1500" spc="-22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0" dirty="0">
                <a:solidFill>
                  <a:srgbClr val="000034"/>
                </a:solidFill>
                <a:latin typeface="Lucida Sans"/>
                <a:cs typeface="Lucida Sans"/>
              </a:rPr>
              <a:t>such</a:t>
            </a:r>
            <a:r>
              <a:rPr sz="1500" spc="-22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25" dirty="0">
                <a:solidFill>
                  <a:srgbClr val="000034"/>
                </a:solidFill>
                <a:latin typeface="Lucida Sans"/>
                <a:cs typeface="Lucida Sans"/>
              </a:rPr>
              <a:t>as </a:t>
            </a:r>
            <a:r>
              <a:rPr sz="1500" spc="-135" dirty="0">
                <a:solidFill>
                  <a:srgbClr val="000034"/>
                </a:solidFill>
                <a:latin typeface="Lucida Sans"/>
                <a:cs typeface="Lucida Sans"/>
              </a:rPr>
              <a:t>fractures</a:t>
            </a:r>
            <a:r>
              <a:rPr sz="1500" spc="-26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000034"/>
                </a:solidFill>
                <a:latin typeface="Lucida Sans"/>
                <a:cs typeface="Lucida Sans"/>
              </a:rPr>
              <a:t>or</a:t>
            </a:r>
            <a:r>
              <a:rPr sz="1500" spc="-254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60" dirty="0">
                <a:solidFill>
                  <a:srgbClr val="000034"/>
                </a:solidFill>
                <a:latin typeface="Lucida Sans"/>
                <a:cs typeface="Lucida Sans"/>
              </a:rPr>
              <a:t>arthritis.</a:t>
            </a:r>
            <a:endParaRPr sz="1500">
              <a:latin typeface="Lucida Sans"/>
              <a:cs typeface="Lucida Sans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750418" y="1473327"/>
            <a:ext cx="3183890" cy="4008754"/>
            <a:chOff x="6750418" y="1473327"/>
            <a:chExt cx="3183890" cy="4008754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50418" y="3702392"/>
              <a:ext cx="3163239" cy="177932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955358" y="1473327"/>
              <a:ext cx="2978581" cy="1855863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70"/>
              </a:lnSpc>
            </a:pPr>
            <a:fld id="{81D60167-4931-47E6-BA6A-407CBD079E47}" type="slidenum">
              <a:rPr spc="-25" dirty="0"/>
              <a:t>7</a:t>
            </a:fld>
            <a:endParaRPr spc="-2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43998" y="1281195"/>
            <a:ext cx="7348220" cy="409194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78435" marR="5080" indent="-166370">
              <a:lnSpc>
                <a:spcPts val="1550"/>
              </a:lnSpc>
              <a:spcBef>
                <a:spcPts val="385"/>
              </a:spcBef>
              <a:buClr>
                <a:srgbClr val="3B39E4"/>
              </a:buClr>
              <a:buChar char="•"/>
              <a:tabLst>
                <a:tab pos="178435" algn="l"/>
              </a:tabLst>
            </a:pPr>
            <a:r>
              <a:rPr sz="1500" dirty="0">
                <a:latin typeface="Tahoma"/>
                <a:cs typeface="Tahoma"/>
              </a:rPr>
              <a:t>Ultrasound</a:t>
            </a:r>
            <a:r>
              <a:rPr sz="1500" spc="25" dirty="0">
                <a:latin typeface="Tahoma"/>
                <a:cs typeface="Tahoma"/>
              </a:rPr>
              <a:t> </a:t>
            </a:r>
            <a:r>
              <a:rPr sz="1500" spc="-10" dirty="0">
                <a:latin typeface="Tahoma"/>
                <a:cs typeface="Tahoma"/>
              </a:rPr>
              <a:t>imaging</a:t>
            </a:r>
            <a:r>
              <a:rPr sz="1500" spc="30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can</a:t>
            </a:r>
            <a:r>
              <a:rPr sz="1500" spc="30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provide</a:t>
            </a:r>
            <a:r>
              <a:rPr sz="1500" spc="30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real-time</a:t>
            </a:r>
            <a:r>
              <a:rPr sz="1500" spc="30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visualization</a:t>
            </a:r>
            <a:r>
              <a:rPr sz="1500" spc="30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of</a:t>
            </a:r>
            <a:r>
              <a:rPr sz="1500" spc="30" dirty="0">
                <a:latin typeface="Tahoma"/>
                <a:cs typeface="Tahoma"/>
              </a:rPr>
              <a:t> </a:t>
            </a:r>
            <a:r>
              <a:rPr sz="1500" spc="50" dirty="0">
                <a:latin typeface="Tahoma"/>
                <a:cs typeface="Tahoma"/>
              </a:rPr>
              <a:t>the</a:t>
            </a:r>
            <a:r>
              <a:rPr sz="1500" spc="30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tendons,</a:t>
            </a:r>
            <a:r>
              <a:rPr sz="1500" spc="30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muscles,</a:t>
            </a:r>
            <a:r>
              <a:rPr sz="1500" spc="30" dirty="0">
                <a:latin typeface="Tahoma"/>
                <a:cs typeface="Tahoma"/>
              </a:rPr>
              <a:t> </a:t>
            </a:r>
            <a:r>
              <a:rPr sz="1500" spc="-25" dirty="0">
                <a:latin typeface="Tahoma"/>
                <a:cs typeface="Tahoma"/>
              </a:rPr>
              <a:t>and </a:t>
            </a:r>
            <a:r>
              <a:rPr sz="1500" dirty="0">
                <a:latin typeface="Tahoma"/>
                <a:cs typeface="Tahoma"/>
              </a:rPr>
              <a:t>surrounding</a:t>
            </a:r>
            <a:r>
              <a:rPr sz="1500" spc="25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tissues.</a:t>
            </a:r>
            <a:r>
              <a:rPr sz="1500" spc="25" dirty="0">
                <a:latin typeface="Tahoma"/>
                <a:cs typeface="Tahoma"/>
              </a:rPr>
              <a:t> </a:t>
            </a:r>
            <a:r>
              <a:rPr sz="1500" spc="-20" dirty="0">
                <a:latin typeface="Tahoma"/>
                <a:cs typeface="Tahoma"/>
              </a:rPr>
              <a:t>It</a:t>
            </a:r>
            <a:r>
              <a:rPr sz="1500" spc="25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can</a:t>
            </a:r>
            <a:r>
              <a:rPr sz="1500" spc="25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help</a:t>
            </a:r>
            <a:r>
              <a:rPr sz="1500" spc="25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assess</a:t>
            </a:r>
            <a:r>
              <a:rPr sz="1500" spc="25" dirty="0">
                <a:latin typeface="Tahoma"/>
                <a:cs typeface="Tahoma"/>
              </a:rPr>
              <a:t> </a:t>
            </a:r>
            <a:r>
              <a:rPr sz="1500" spc="50" dirty="0">
                <a:latin typeface="Tahoma"/>
                <a:cs typeface="Tahoma"/>
              </a:rPr>
              <a:t>the</a:t>
            </a:r>
            <a:r>
              <a:rPr sz="1500" spc="25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integrity</a:t>
            </a:r>
            <a:r>
              <a:rPr sz="1500" spc="25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of</a:t>
            </a:r>
            <a:r>
              <a:rPr sz="1500" spc="25" dirty="0">
                <a:latin typeface="Tahoma"/>
                <a:cs typeface="Tahoma"/>
              </a:rPr>
              <a:t> </a:t>
            </a:r>
            <a:r>
              <a:rPr sz="1500" spc="50" dirty="0">
                <a:latin typeface="Tahoma"/>
                <a:cs typeface="Tahoma"/>
              </a:rPr>
              <a:t>the</a:t>
            </a:r>
            <a:r>
              <a:rPr sz="1500" spc="25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affected</a:t>
            </a:r>
            <a:r>
              <a:rPr sz="1500" spc="25" dirty="0">
                <a:latin typeface="Tahoma"/>
                <a:cs typeface="Tahoma"/>
              </a:rPr>
              <a:t> </a:t>
            </a:r>
            <a:r>
              <a:rPr sz="1500" spc="-10" dirty="0">
                <a:latin typeface="Tahoma"/>
                <a:cs typeface="Tahoma"/>
              </a:rPr>
              <a:t>tendons,</a:t>
            </a:r>
            <a:r>
              <a:rPr sz="1500" spc="500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identify</a:t>
            </a:r>
            <a:r>
              <a:rPr sz="1500" spc="-15" dirty="0">
                <a:latin typeface="Tahoma"/>
                <a:cs typeface="Tahoma"/>
              </a:rPr>
              <a:t> </a:t>
            </a:r>
            <a:r>
              <a:rPr sz="1500" spc="-10" dirty="0">
                <a:latin typeface="Tahoma"/>
                <a:cs typeface="Tahoma"/>
              </a:rPr>
              <a:t>any </a:t>
            </a:r>
            <a:r>
              <a:rPr sz="1500" dirty="0">
                <a:latin typeface="Tahoma"/>
                <a:cs typeface="Tahoma"/>
              </a:rPr>
              <a:t>inflammation</a:t>
            </a:r>
            <a:r>
              <a:rPr sz="1500" spc="-10" dirty="0">
                <a:latin typeface="Tahoma"/>
                <a:cs typeface="Tahoma"/>
              </a:rPr>
              <a:t> </a:t>
            </a:r>
            <a:r>
              <a:rPr sz="1500" spc="90" dirty="0">
                <a:latin typeface="Tahoma"/>
                <a:cs typeface="Tahoma"/>
              </a:rPr>
              <a:t>or</a:t>
            </a:r>
            <a:r>
              <a:rPr sz="1500" spc="-15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tears,</a:t>
            </a:r>
            <a:r>
              <a:rPr sz="1500" spc="-10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and</a:t>
            </a:r>
            <a:r>
              <a:rPr sz="1500" spc="-10" dirty="0">
                <a:latin typeface="Tahoma"/>
                <a:cs typeface="Tahoma"/>
              </a:rPr>
              <a:t> guide </a:t>
            </a:r>
            <a:r>
              <a:rPr sz="1500" spc="60" dirty="0">
                <a:latin typeface="Tahoma"/>
                <a:cs typeface="Tahoma"/>
              </a:rPr>
              <a:t>treatment</a:t>
            </a:r>
            <a:r>
              <a:rPr sz="1500" spc="-15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decisions</a:t>
            </a:r>
            <a:r>
              <a:rPr sz="1500" spc="-10" dirty="0">
                <a:latin typeface="Tahoma"/>
                <a:cs typeface="Tahoma"/>
              </a:rPr>
              <a:t> </a:t>
            </a:r>
            <a:r>
              <a:rPr sz="1500" spc="-50" dirty="0">
                <a:latin typeface="Tahoma"/>
                <a:cs typeface="Tahoma"/>
              </a:rPr>
              <a:t>.</a:t>
            </a:r>
            <a:endParaRPr sz="1500">
              <a:latin typeface="Tahoma"/>
              <a:cs typeface="Tahoma"/>
            </a:endParaRPr>
          </a:p>
          <a:p>
            <a:pPr marL="178435" marR="479425" indent="-166370" algn="just">
              <a:lnSpc>
                <a:spcPts val="1550"/>
              </a:lnSpc>
              <a:spcBef>
                <a:spcPts val="1495"/>
              </a:spcBef>
              <a:buChar char="•"/>
              <a:tabLst>
                <a:tab pos="178435" algn="l"/>
                <a:tab pos="226060" algn="l"/>
              </a:tabLst>
            </a:pPr>
            <a:r>
              <a:rPr sz="2250" baseline="3703" dirty="0">
                <a:solidFill>
                  <a:srgbClr val="3B39E4"/>
                </a:solidFill>
                <a:latin typeface="Tahoma"/>
                <a:cs typeface="Tahoma"/>
              </a:rPr>
              <a:t>	</a:t>
            </a:r>
            <a:r>
              <a:rPr sz="1500" dirty="0">
                <a:latin typeface="Tahoma"/>
                <a:cs typeface="Tahoma"/>
              </a:rPr>
              <a:t>Magnetic</a:t>
            </a:r>
            <a:r>
              <a:rPr sz="1500" spc="-120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Resonance</a:t>
            </a:r>
            <a:r>
              <a:rPr sz="1500" spc="-50" dirty="0">
                <a:latin typeface="Tahoma"/>
                <a:cs typeface="Tahoma"/>
              </a:rPr>
              <a:t> Imaging</a:t>
            </a:r>
            <a:r>
              <a:rPr sz="1500" spc="-30" dirty="0">
                <a:latin typeface="Tahoma"/>
                <a:cs typeface="Tahoma"/>
              </a:rPr>
              <a:t> </a:t>
            </a:r>
            <a:r>
              <a:rPr sz="1500" spc="-100" dirty="0">
                <a:latin typeface="Tahoma"/>
                <a:cs typeface="Tahoma"/>
              </a:rPr>
              <a:t>(MRI):</a:t>
            </a:r>
            <a:r>
              <a:rPr sz="1500" spc="-20" dirty="0">
                <a:latin typeface="Tahoma"/>
                <a:cs typeface="Tahoma"/>
              </a:rPr>
              <a:t> </a:t>
            </a:r>
            <a:r>
              <a:rPr sz="1500" spc="-185" dirty="0">
                <a:latin typeface="Tahoma"/>
                <a:cs typeface="Tahoma"/>
              </a:rPr>
              <a:t>In</a:t>
            </a:r>
            <a:r>
              <a:rPr sz="1500" spc="65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some</a:t>
            </a:r>
            <a:r>
              <a:rPr sz="1500" spc="-30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cases,</a:t>
            </a:r>
            <a:r>
              <a:rPr sz="1500" spc="-30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an</a:t>
            </a:r>
            <a:r>
              <a:rPr sz="1500" spc="-30" dirty="0">
                <a:latin typeface="Tahoma"/>
                <a:cs typeface="Tahoma"/>
              </a:rPr>
              <a:t> </a:t>
            </a:r>
            <a:r>
              <a:rPr sz="1500" spc="-20" dirty="0">
                <a:latin typeface="Tahoma"/>
                <a:cs typeface="Tahoma"/>
              </a:rPr>
              <a:t>MRI</a:t>
            </a:r>
            <a:r>
              <a:rPr sz="1500" spc="-30" dirty="0">
                <a:latin typeface="Tahoma"/>
                <a:cs typeface="Tahoma"/>
              </a:rPr>
              <a:t> </a:t>
            </a:r>
            <a:r>
              <a:rPr sz="1500" spc="-10" dirty="0">
                <a:latin typeface="Tahoma"/>
                <a:cs typeface="Tahoma"/>
              </a:rPr>
              <a:t>may</a:t>
            </a:r>
            <a:r>
              <a:rPr sz="1500" spc="-30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be</a:t>
            </a:r>
            <a:r>
              <a:rPr sz="1500" spc="-30" dirty="0">
                <a:latin typeface="Tahoma"/>
                <a:cs typeface="Tahoma"/>
              </a:rPr>
              <a:t> </a:t>
            </a:r>
            <a:r>
              <a:rPr sz="1500" spc="45" dirty="0">
                <a:latin typeface="Tahoma"/>
                <a:cs typeface="Tahoma"/>
              </a:rPr>
              <a:t>ordered</a:t>
            </a:r>
            <a:r>
              <a:rPr sz="1500" spc="-30" dirty="0">
                <a:latin typeface="Tahoma"/>
                <a:cs typeface="Tahoma"/>
              </a:rPr>
              <a:t> </a:t>
            </a:r>
            <a:r>
              <a:rPr sz="1500" spc="50" dirty="0">
                <a:latin typeface="Tahoma"/>
                <a:cs typeface="Tahoma"/>
              </a:rPr>
              <a:t>to </a:t>
            </a:r>
            <a:r>
              <a:rPr sz="1500" dirty="0">
                <a:latin typeface="Tahoma"/>
                <a:cs typeface="Tahoma"/>
              </a:rPr>
              <a:t>obtain</a:t>
            </a:r>
            <a:r>
              <a:rPr sz="1500" spc="-35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detailed</a:t>
            </a:r>
            <a:r>
              <a:rPr sz="1500" spc="-30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images</a:t>
            </a:r>
            <a:r>
              <a:rPr sz="1500" spc="-30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of</a:t>
            </a:r>
            <a:r>
              <a:rPr sz="1500" spc="-30" dirty="0">
                <a:latin typeface="Tahoma"/>
                <a:cs typeface="Tahoma"/>
              </a:rPr>
              <a:t> </a:t>
            </a:r>
            <a:r>
              <a:rPr sz="1500" spc="50" dirty="0">
                <a:latin typeface="Tahoma"/>
                <a:cs typeface="Tahoma"/>
              </a:rPr>
              <a:t>the</a:t>
            </a:r>
            <a:r>
              <a:rPr sz="1500" spc="-30" dirty="0">
                <a:latin typeface="Tahoma"/>
                <a:cs typeface="Tahoma"/>
              </a:rPr>
              <a:t> </a:t>
            </a:r>
            <a:r>
              <a:rPr sz="1500" spc="65" dirty="0">
                <a:latin typeface="Tahoma"/>
                <a:cs typeface="Tahoma"/>
              </a:rPr>
              <a:t>soft</a:t>
            </a:r>
            <a:r>
              <a:rPr sz="1500" spc="-30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tissues,</a:t>
            </a:r>
            <a:r>
              <a:rPr sz="1500" spc="-35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including</a:t>
            </a:r>
            <a:r>
              <a:rPr sz="1500" spc="-30" dirty="0">
                <a:latin typeface="Tahoma"/>
                <a:cs typeface="Tahoma"/>
              </a:rPr>
              <a:t> </a:t>
            </a:r>
            <a:r>
              <a:rPr sz="1500" spc="50" dirty="0">
                <a:latin typeface="Tahoma"/>
                <a:cs typeface="Tahoma"/>
              </a:rPr>
              <a:t>the</a:t>
            </a:r>
            <a:r>
              <a:rPr sz="1500" spc="-30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tendons,</a:t>
            </a:r>
            <a:r>
              <a:rPr sz="1500" spc="-30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muscles,</a:t>
            </a:r>
            <a:r>
              <a:rPr sz="1500" spc="-30" dirty="0">
                <a:latin typeface="Tahoma"/>
                <a:cs typeface="Tahoma"/>
              </a:rPr>
              <a:t> </a:t>
            </a:r>
            <a:r>
              <a:rPr sz="1500" spc="-25" dirty="0">
                <a:latin typeface="Tahoma"/>
                <a:cs typeface="Tahoma"/>
              </a:rPr>
              <a:t>and </a:t>
            </a:r>
            <a:r>
              <a:rPr sz="1500" dirty="0">
                <a:latin typeface="Tahoma"/>
                <a:cs typeface="Tahoma"/>
              </a:rPr>
              <a:t>ligaments.</a:t>
            </a:r>
            <a:r>
              <a:rPr sz="1500" spc="-30" dirty="0">
                <a:latin typeface="Tahoma"/>
                <a:cs typeface="Tahoma"/>
              </a:rPr>
              <a:t> It </a:t>
            </a:r>
            <a:r>
              <a:rPr sz="1500" dirty="0">
                <a:latin typeface="Tahoma"/>
                <a:cs typeface="Tahoma"/>
              </a:rPr>
              <a:t>can</a:t>
            </a:r>
            <a:r>
              <a:rPr sz="1500" spc="-30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help</a:t>
            </a:r>
            <a:r>
              <a:rPr sz="1500" spc="-25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identify</a:t>
            </a:r>
            <a:r>
              <a:rPr sz="1500" spc="-30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tendon</a:t>
            </a:r>
            <a:r>
              <a:rPr sz="1500" spc="-30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tears,</a:t>
            </a:r>
            <a:r>
              <a:rPr sz="1500" spc="-25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degeneration,</a:t>
            </a:r>
            <a:r>
              <a:rPr sz="1500" spc="-30" dirty="0">
                <a:latin typeface="Tahoma"/>
                <a:cs typeface="Tahoma"/>
              </a:rPr>
              <a:t> </a:t>
            </a:r>
            <a:r>
              <a:rPr sz="1500" spc="90" dirty="0">
                <a:latin typeface="Tahoma"/>
                <a:cs typeface="Tahoma"/>
              </a:rPr>
              <a:t>or</a:t>
            </a:r>
            <a:r>
              <a:rPr sz="1500" spc="-30" dirty="0">
                <a:latin typeface="Tahoma"/>
                <a:cs typeface="Tahoma"/>
              </a:rPr>
              <a:t> </a:t>
            </a:r>
            <a:r>
              <a:rPr sz="1500" spc="60" dirty="0">
                <a:latin typeface="Tahoma"/>
                <a:cs typeface="Tahoma"/>
              </a:rPr>
              <a:t>other</a:t>
            </a:r>
            <a:r>
              <a:rPr sz="1500" spc="-25" dirty="0">
                <a:latin typeface="Tahoma"/>
                <a:cs typeface="Tahoma"/>
              </a:rPr>
              <a:t> </a:t>
            </a:r>
            <a:r>
              <a:rPr sz="1500" spc="65" dirty="0">
                <a:latin typeface="Tahoma"/>
                <a:cs typeface="Tahoma"/>
              </a:rPr>
              <a:t>soft</a:t>
            </a:r>
            <a:r>
              <a:rPr sz="1500" spc="-30" dirty="0">
                <a:latin typeface="Tahoma"/>
                <a:cs typeface="Tahoma"/>
              </a:rPr>
              <a:t> </a:t>
            </a:r>
            <a:r>
              <a:rPr sz="1500" spc="-10" dirty="0">
                <a:latin typeface="Tahoma"/>
                <a:cs typeface="Tahoma"/>
              </a:rPr>
              <a:t>tissue abnormalities.</a:t>
            </a:r>
            <a:endParaRPr sz="1500">
              <a:latin typeface="Tahoma"/>
              <a:cs typeface="Tahoma"/>
            </a:endParaRPr>
          </a:p>
          <a:p>
            <a:pPr>
              <a:lnSpc>
                <a:spcPct val="100000"/>
              </a:lnSpc>
            </a:pPr>
            <a:endParaRPr sz="1500">
              <a:latin typeface="Tahoma"/>
              <a:cs typeface="Tahoma"/>
            </a:endParaRPr>
          </a:p>
          <a:p>
            <a:pPr marL="12700" algn="just">
              <a:lnSpc>
                <a:spcPct val="100000"/>
              </a:lnSpc>
            </a:pPr>
            <a:r>
              <a:rPr sz="2850" b="1" u="sng" dirty="0">
                <a:solidFill>
                  <a:srgbClr val="2D3238"/>
                </a:solidFill>
                <a:uFill>
                  <a:solidFill>
                    <a:srgbClr val="2D3238"/>
                  </a:solidFill>
                </a:uFill>
                <a:latin typeface="Arial"/>
                <a:cs typeface="Arial"/>
              </a:rPr>
              <a:t>Passive Technique</a:t>
            </a:r>
            <a:r>
              <a:rPr sz="2850" b="1" u="sng" spc="10" dirty="0">
                <a:solidFill>
                  <a:srgbClr val="2D3238"/>
                </a:solidFill>
                <a:uFill>
                  <a:solidFill>
                    <a:srgbClr val="2D3238"/>
                  </a:solidFill>
                </a:uFill>
                <a:latin typeface="Arial"/>
                <a:cs typeface="Arial"/>
              </a:rPr>
              <a:t> </a:t>
            </a:r>
            <a:r>
              <a:rPr sz="2850" b="1" u="sng" spc="-10" dirty="0">
                <a:solidFill>
                  <a:srgbClr val="2D3238"/>
                </a:solidFill>
                <a:uFill>
                  <a:solidFill>
                    <a:srgbClr val="2D3238"/>
                  </a:solidFill>
                </a:uFill>
                <a:latin typeface="Arial"/>
                <a:cs typeface="Arial"/>
              </a:rPr>
              <a:t>(Test)</a:t>
            </a:r>
            <a:endParaRPr sz="285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1130"/>
              </a:spcBef>
            </a:pPr>
            <a:r>
              <a:rPr sz="1500" b="1" dirty="0">
                <a:solidFill>
                  <a:srgbClr val="020621"/>
                </a:solidFill>
                <a:latin typeface="Arial"/>
                <a:cs typeface="Arial"/>
              </a:rPr>
              <a:t>Position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:</a:t>
            </a:r>
            <a:r>
              <a:rPr sz="1500" spc="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patient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can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be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seated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or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standing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for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this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test.</a:t>
            </a:r>
            <a:endParaRPr sz="1500">
              <a:latin typeface="Arial"/>
              <a:cs typeface="Arial"/>
            </a:endParaRPr>
          </a:p>
          <a:p>
            <a:pPr marL="12700" marR="337185" algn="just">
              <a:lnSpc>
                <a:spcPct val="100800"/>
              </a:lnSpc>
              <a:spcBef>
                <a:spcPts val="1075"/>
              </a:spcBef>
            </a:pPr>
            <a:r>
              <a:rPr sz="1500" b="1" dirty="0">
                <a:solidFill>
                  <a:srgbClr val="020621"/>
                </a:solidFill>
                <a:latin typeface="Arial"/>
                <a:cs typeface="Arial"/>
              </a:rPr>
              <a:t>Procedure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:</a:t>
            </a:r>
            <a:r>
              <a:rPr sz="1500" spc="2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5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therapist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palpates</a:t>
            </a:r>
            <a:r>
              <a:rPr sz="1500" spc="5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medial</a:t>
            </a:r>
            <a:r>
              <a:rPr sz="1500" spc="5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epicondyle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and</a:t>
            </a:r>
            <a:r>
              <a:rPr sz="1500" spc="5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supports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5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elbow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with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one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hand,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while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other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hand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passively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supinates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patient</a:t>
            </a:r>
            <a:r>
              <a:rPr sz="1500" dirty="0">
                <a:solidFill>
                  <a:srgbClr val="2752FF"/>
                </a:solidFill>
                <a:latin typeface="Arial"/>
                <a:cs typeface="Arial"/>
              </a:rPr>
              <a:t>’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forearm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25" dirty="0">
                <a:solidFill>
                  <a:srgbClr val="020621"/>
                </a:solidFill>
                <a:latin typeface="Arial"/>
                <a:cs typeface="Arial"/>
              </a:rPr>
              <a:t>and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fully</a:t>
            </a:r>
            <a:r>
              <a:rPr sz="1500" spc="2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extends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2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elbow,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wrist</a:t>
            </a:r>
            <a:r>
              <a:rPr sz="1500" spc="2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and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fingers.</a:t>
            </a:r>
            <a:endParaRPr sz="1500">
              <a:latin typeface="Arial"/>
              <a:cs typeface="Arial"/>
            </a:endParaRPr>
          </a:p>
          <a:p>
            <a:pPr marL="12700" marR="873760">
              <a:lnSpc>
                <a:spcPct val="100800"/>
              </a:lnSpc>
              <a:spcBef>
                <a:spcPts val="1075"/>
              </a:spcBef>
            </a:pPr>
            <a:r>
              <a:rPr sz="1500" b="1" dirty="0">
                <a:solidFill>
                  <a:srgbClr val="020621"/>
                </a:solidFill>
                <a:latin typeface="Arial"/>
                <a:cs typeface="Arial"/>
              </a:rPr>
              <a:t>Interpretation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: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If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sudden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pain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or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discomfort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is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reproduced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along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medial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epicondylar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region,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test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is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considered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positive.</a:t>
            </a:r>
            <a:endParaRPr sz="1500">
              <a:latin typeface="Arial"/>
              <a:cs typeface="Arial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7260043" y="1270939"/>
            <a:ext cx="2743835" cy="4497070"/>
            <a:chOff x="7260043" y="1270939"/>
            <a:chExt cx="2743835" cy="449707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614500" y="1270939"/>
              <a:ext cx="2302141" cy="194558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260043" y="4224832"/>
              <a:ext cx="2743301" cy="1543113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70"/>
              </a:lnSpc>
            </a:pPr>
            <a:fld id="{81D60167-4931-47E6-BA6A-407CBD079E47}" type="slidenum">
              <a:rPr spc="-25" dirty="0"/>
              <a:t>8</a:t>
            </a:fld>
            <a:endParaRPr spc="-2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3998" y="1251470"/>
            <a:ext cx="3035300" cy="46545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850" u="sng" dirty="0">
                <a:solidFill>
                  <a:srgbClr val="2D3238"/>
                </a:solidFill>
                <a:uFill>
                  <a:solidFill>
                    <a:srgbClr val="2D3238"/>
                  </a:solidFill>
                </a:uFill>
              </a:rPr>
              <a:t>Active</a:t>
            </a:r>
            <a:r>
              <a:rPr sz="2850" u="sng" spc="90" dirty="0">
                <a:solidFill>
                  <a:srgbClr val="2D3238"/>
                </a:solidFill>
                <a:uFill>
                  <a:solidFill>
                    <a:srgbClr val="2D3238"/>
                  </a:solidFill>
                </a:uFill>
              </a:rPr>
              <a:t> </a:t>
            </a:r>
            <a:r>
              <a:rPr sz="2850" u="sng" spc="-10" dirty="0">
                <a:solidFill>
                  <a:srgbClr val="2D3238"/>
                </a:solidFill>
                <a:uFill>
                  <a:solidFill>
                    <a:srgbClr val="2D3238"/>
                  </a:solidFill>
                </a:uFill>
              </a:rPr>
              <a:t>Technique</a:t>
            </a:r>
            <a:endParaRPr sz="2850"/>
          </a:p>
        </p:txBody>
      </p:sp>
      <p:sp>
        <p:nvSpPr>
          <p:cNvPr id="3" name="object 3"/>
          <p:cNvSpPr txBox="1"/>
          <p:nvPr/>
        </p:nvSpPr>
        <p:spPr>
          <a:xfrm>
            <a:off x="243998" y="1696713"/>
            <a:ext cx="9452610" cy="1356360"/>
          </a:xfrm>
          <a:prstGeom prst="rect">
            <a:avLst/>
          </a:prstGeom>
        </p:spPr>
        <p:txBody>
          <a:bodyPr vert="horz" wrap="square" lIns="0" tIns="1498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80"/>
              </a:spcBef>
            </a:pPr>
            <a:r>
              <a:rPr sz="1500" b="1" dirty="0">
                <a:solidFill>
                  <a:srgbClr val="020621"/>
                </a:solidFill>
                <a:latin typeface="Arial"/>
                <a:cs typeface="Arial"/>
              </a:rPr>
              <a:t>Position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:</a:t>
            </a:r>
            <a:r>
              <a:rPr sz="1500" spc="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patient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can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be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seated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or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standing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for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this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test.</a:t>
            </a:r>
            <a:endParaRPr sz="15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90"/>
              </a:spcBef>
            </a:pPr>
            <a:r>
              <a:rPr sz="1500" b="1" dirty="0">
                <a:solidFill>
                  <a:srgbClr val="020621"/>
                </a:solidFill>
                <a:latin typeface="Arial"/>
                <a:cs typeface="Arial"/>
              </a:rPr>
              <a:t>Procedure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: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Patient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actively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flexes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and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pronates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their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wrist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and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forearm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while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examiner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resists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this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motion.</a:t>
            </a:r>
            <a:endParaRPr sz="1500">
              <a:latin typeface="Arial"/>
              <a:cs typeface="Arial"/>
            </a:endParaRPr>
          </a:p>
          <a:p>
            <a:pPr marL="12700" marR="402590">
              <a:lnSpc>
                <a:spcPct val="100800"/>
              </a:lnSpc>
              <a:spcBef>
                <a:spcPts val="1070"/>
              </a:spcBef>
            </a:pPr>
            <a:r>
              <a:rPr sz="1500" b="1" dirty="0">
                <a:solidFill>
                  <a:srgbClr val="020621"/>
                </a:solidFill>
                <a:latin typeface="Arial"/>
                <a:cs typeface="Arial"/>
              </a:rPr>
              <a:t>Interpretation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: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If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sudden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pain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or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discomfort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is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reproduced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along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medial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epicondylar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region,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test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25" dirty="0">
                <a:solidFill>
                  <a:srgbClr val="020621"/>
                </a:solidFill>
                <a:latin typeface="Arial"/>
                <a:cs typeface="Arial"/>
              </a:rPr>
              <a:t>is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considered</a:t>
            </a:r>
            <a:r>
              <a:rPr sz="1500" spc="6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positive.</a:t>
            </a:r>
            <a:endParaRPr sz="15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617749" y="3146653"/>
            <a:ext cx="4198289" cy="1799272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70"/>
              </a:lnSpc>
            </a:pPr>
            <a:fld id="{81D60167-4931-47E6-BA6A-407CBD079E47}" type="slidenum">
              <a:rPr spc="-25" dirty="0"/>
              <a:t>9</a:t>
            </a:fld>
            <a:endParaRPr spc="-2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7251" y="1210062"/>
            <a:ext cx="1805305" cy="43942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2700" u="sng" spc="-10" dirty="0">
                <a:solidFill>
                  <a:srgbClr val="3B39ED"/>
                </a:solidFill>
                <a:uFill>
                  <a:solidFill>
                    <a:srgbClr val="3B39ED"/>
                  </a:solidFill>
                </a:uFill>
                <a:latin typeface="Arial Narrow"/>
                <a:cs typeface="Arial Narrow"/>
              </a:rPr>
              <a:t>TREATMENT</a:t>
            </a:r>
            <a:endParaRPr sz="2700">
              <a:latin typeface="Arial Narrow"/>
              <a:cs typeface="Arial Narrow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837858" y="1826622"/>
            <a:ext cx="1722120" cy="2584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00" spc="-160" dirty="0">
                <a:solidFill>
                  <a:srgbClr val="000034"/>
                </a:solidFill>
                <a:latin typeface="Lucida Sans"/>
                <a:cs typeface="Lucida Sans"/>
              </a:rPr>
              <a:t>aggravate</a:t>
            </a:r>
            <a:r>
              <a:rPr sz="1500" spc="-19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000034"/>
                </a:solidFill>
                <a:latin typeface="Lucida Sans"/>
                <a:cs typeface="Lucida Sans"/>
              </a:rPr>
              <a:t>symptoms</a:t>
            </a:r>
            <a:r>
              <a:rPr sz="1500" spc="-19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70" dirty="0">
                <a:solidFill>
                  <a:srgbClr val="000034"/>
                </a:solidFill>
                <a:latin typeface="Lucida Sans"/>
                <a:cs typeface="Lucida Sans"/>
              </a:rPr>
              <a:t>is</a:t>
            </a:r>
            <a:endParaRPr sz="1500">
              <a:latin typeface="Lucida Sans"/>
              <a:cs typeface="Lucida San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43998" y="1641836"/>
            <a:ext cx="4437380" cy="9975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ts val="1630"/>
              </a:lnSpc>
              <a:spcBef>
                <a:spcPts val="125"/>
              </a:spcBef>
            </a:pPr>
            <a:r>
              <a:rPr sz="1500" b="1" u="sng" spc="-75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Conservative</a:t>
            </a:r>
            <a:r>
              <a:rPr sz="1500" b="1" u="sng" spc="-165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 </a:t>
            </a:r>
            <a:r>
              <a:rPr sz="1500" b="1" u="sng" spc="-105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treatment</a:t>
            </a:r>
            <a:r>
              <a:rPr sz="1500" b="1" spc="-16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50" dirty="0">
                <a:solidFill>
                  <a:srgbClr val="000034"/>
                </a:solidFill>
                <a:latin typeface="Trebuchet MS"/>
                <a:cs typeface="Trebuchet MS"/>
              </a:rPr>
              <a:t>:</a:t>
            </a:r>
            <a:endParaRPr sz="1500">
              <a:latin typeface="Trebuchet MS"/>
              <a:cs typeface="Trebuchet MS"/>
            </a:endParaRPr>
          </a:p>
          <a:p>
            <a:pPr marL="12700" marR="5080" indent="-8890">
              <a:lnSpc>
                <a:spcPts val="1460"/>
              </a:lnSpc>
              <a:spcBef>
                <a:spcPts val="160"/>
              </a:spcBef>
              <a:buSzPct val="80000"/>
              <a:buAutoNum type="arabicPlain"/>
              <a:tabLst>
                <a:tab pos="105410" algn="l"/>
              </a:tabLst>
            </a:pPr>
            <a:r>
              <a:rPr sz="1500" b="1" spc="-220" dirty="0">
                <a:solidFill>
                  <a:srgbClr val="000034"/>
                </a:solidFill>
                <a:latin typeface="Trebuchet MS"/>
                <a:cs typeface="Trebuchet MS"/>
              </a:rPr>
              <a:t>	. </a:t>
            </a:r>
            <a:r>
              <a:rPr sz="1500" b="1" spc="-25" dirty="0">
                <a:solidFill>
                  <a:srgbClr val="000034"/>
                </a:solidFill>
                <a:latin typeface="Trebuchet MS"/>
                <a:cs typeface="Trebuchet MS"/>
              </a:rPr>
              <a:t>Rest</a:t>
            </a:r>
            <a:r>
              <a:rPr sz="1500" b="1" spc="5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spc="-215" dirty="0">
                <a:solidFill>
                  <a:srgbClr val="000034"/>
                </a:solidFill>
                <a:latin typeface="Lucida Sans"/>
                <a:cs typeface="Lucida Sans"/>
              </a:rPr>
              <a:t>:</a:t>
            </a:r>
            <a:r>
              <a:rPr sz="1500" spc="-24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0" dirty="0">
                <a:solidFill>
                  <a:srgbClr val="000034"/>
                </a:solidFill>
                <a:latin typeface="Lucida Sans"/>
                <a:cs typeface="Lucida Sans"/>
              </a:rPr>
              <a:t>Resting</a:t>
            </a:r>
            <a:r>
              <a:rPr sz="1500" spc="-24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000034"/>
                </a:solidFill>
                <a:latin typeface="Lucida Sans"/>
                <a:cs typeface="Lucida Sans"/>
              </a:rPr>
              <a:t>the</a:t>
            </a:r>
            <a:r>
              <a:rPr sz="1500" spc="-24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35" dirty="0">
                <a:solidFill>
                  <a:srgbClr val="000034"/>
                </a:solidFill>
                <a:latin typeface="Lucida Sans"/>
                <a:cs typeface="Lucida Sans"/>
              </a:rPr>
              <a:t>affected</a:t>
            </a:r>
            <a:r>
              <a:rPr sz="1500" spc="-24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000034"/>
                </a:solidFill>
                <a:latin typeface="Lucida Sans"/>
                <a:cs typeface="Lucida Sans"/>
              </a:rPr>
              <a:t>arm</a:t>
            </a:r>
            <a:r>
              <a:rPr sz="1500" spc="-24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65" dirty="0">
                <a:solidFill>
                  <a:srgbClr val="000034"/>
                </a:solidFill>
                <a:latin typeface="Lucida Sans"/>
                <a:cs typeface="Lucida Sans"/>
              </a:rPr>
              <a:t>and</a:t>
            </a:r>
            <a:r>
              <a:rPr sz="1500" spc="-24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85" dirty="0">
                <a:solidFill>
                  <a:srgbClr val="000034"/>
                </a:solidFill>
                <a:latin typeface="Lucida Sans"/>
                <a:cs typeface="Lucida Sans"/>
              </a:rPr>
              <a:t>avoiding</a:t>
            </a:r>
            <a:r>
              <a:rPr sz="1500" spc="-24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40" dirty="0">
                <a:solidFill>
                  <a:srgbClr val="000034"/>
                </a:solidFill>
                <a:latin typeface="Lucida Sans"/>
                <a:cs typeface="Lucida Sans"/>
              </a:rPr>
              <a:t>activities</a:t>
            </a:r>
            <a:r>
              <a:rPr sz="1500" spc="-240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60" dirty="0">
                <a:solidFill>
                  <a:srgbClr val="000034"/>
                </a:solidFill>
                <a:latin typeface="Lucida Sans"/>
                <a:cs typeface="Lucida Sans"/>
              </a:rPr>
              <a:t>that </a:t>
            </a:r>
            <a:r>
              <a:rPr sz="1500" spc="-140" dirty="0">
                <a:solidFill>
                  <a:srgbClr val="000034"/>
                </a:solidFill>
                <a:latin typeface="Lucida Sans"/>
                <a:cs typeface="Lucida Sans"/>
              </a:rPr>
              <a:t>crucial</a:t>
            </a:r>
            <a:r>
              <a:rPr sz="1500" spc="-235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000034"/>
                </a:solidFill>
                <a:latin typeface="Lucida Sans"/>
                <a:cs typeface="Lucida Sans"/>
              </a:rPr>
              <a:t>to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000034"/>
                </a:solidFill>
                <a:latin typeface="Lucida Sans"/>
                <a:cs typeface="Lucida Sans"/>
              </a:rPr>
              <a:t>allow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000034"/>
                </a:solidFill>
                <a:latin typeface="Lucida Sans"/>
                <a:cs typeface="Lucida Sans"/>
              </a:rPr>
              <a:t>the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75" dirty="0">
                <a:solidFill>
                  <a:srgbClr val="000034"/>
                </a:solidFill>
                <a:latin typeface="Lucida Sans"/>
                <a:cs typeface="Lucida Sans"/>
              </a:rPr>
              <a:t>tendons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000034"/>
                </a:solidFill>
                <a:latin typeface="Lucida Sans"/>
                <a:cs typeface="Lucida Sans"/>
              </a:rPr>
              <a:t>to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155" dirty="0">
                <a:solidFill>
                  <a:srgbClr val="000034"/>
                </a:solidFill>
                <a:latin typeface="Lucida Sans"/>
                <a:cs typeface="Lucida Sans"/>
              </a:rPr>
              <a:t>heal</a:t>
            </a:r>
            <a:r>
              <a:rPr sz="1500" spc="-229" dirty="0">
                <a:solidFill>
                  <a:srgbClr val="000034"/>
                </a:solidFill>
                <a:latin typeface="Lucida Sans"/>
                <a:cs typeface="Lucida Sans"/>
              </a:rPr>
              <a:t> </a:t>
            </a:r>
            <a:r>
              <a:rPr sz="1500" spc="-50" dirty="0">
                <a:solidFill>
                  <a:srgbClr val="000034"/>
                </a:solidFill>
                <a:latin typeface="Lucida Sans"/>
                <a:cs typeface="Lucida Sans"/>
              </a:rPr>
              <a:t>.</a:t>
            </a:r>
            <a:endParaRPr sz="1500">
              <a:latin typeface="Lucida Sans"/>
              <a:cs typeface="Lucida Sans"/>
            </a:endParaRPr>
          </a:p>
          <a:p>
            <a:pPr marL="139065" indent="-126364">
              <a:lnSpc>
                <a:spcPct val="100000"/>
              </a:lnSpc>
              <a:spcBef>
                <a:spcPts val="1110"/>
              </a:spcBef>
              <a:buSzPct val="80000"/>
              <a:buAutoNum type="arabicPlain"/>
              <a:tabLst>
                <a:tab pos="139065" algn="l"/>
              </a:tabLst>
            </a:pPr>
            <a:r>
              <a:rPr sz="1500" b="1" spc="-220" dirty="0">
                <a:solidFill>
                  <a:srgbClr val="000034"/>
                </a:solidFill>
                <a:latin typeface="Trebuchet MS"/>
                <a:cs typeface="Trebuchet MS"/>
              </a:rPr>
              <a:t>.</a:t>
            </a:r>
            <a:r>
              <a:rPr sz="1500" b="1" spc="-229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70" dirty="0">
                <a:solidFill>
                  <a:srgbClr val="000034"/>
                </a:solidFill>
                <a:latin typeface="Trebuchet MS"/>
                <a:cs typeface="Trebuchet MS"/>
              </a:rPr>
              <a:t>Ice</a:t>
            </a:r>
            <a:r>
              <a:rPr sz="1500" b="1" spc="-225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500" b="1" spc="-10" dirty="0">
                <a:solidFill>
                  <a:srgbClr val="000034"/>
                </a:solidFill>
                <a:latin typeface="Trebuchet MS"/>
                <a:cs typeface="Trebuchet MS"/>
              </a:rPr>
              <a:t>Therapy</a:t>
            </a:r>
            <a:endParaRPr sz="15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12700" marR="260350" indent="130175">
              <a:lnSpc>
                <a:spcPts val="1460"/>
              </a:lnSpc>
              <a:spcBef>
                <a:spcPts val="455"/>
              </a:spcBef>
              <a:buAutoNum type="arabicPlain" startAt="3"/>
              <a:tabLst>
                <a:tab pos="142875" algn="l"/>
              </a:tabLst>
            </a:pPr>
            <a:r>
              <a:rPr b="1" spc="-220" dirty="0">
                <a:latin typeface="Trebuchet MS"/>
                <a:cs typeface="Trebuchet MS"/>
              </a:rPr>
              <a:t>.</a:t>
            </a:r>
            <a:r>
              <a:rPr b="1" spc="-204" dirty="0">
                <a:latin typeface="Trebuchet MS"/>
                <a:cs typeface="Trebuchet MS"/>
              </a:rPr>
              <a:t> </a:t>
            </a:r>
            <a:r>
              <a:rPr b="1" spc="-75" dirty="0">
                <a:latin typeface="Trebuchet MS"/>
                <a:cs typeface="Trebuchet MS"/>
              </a:rPr>
              <a:t>Pain</a:t>
            </a:r>
            <a:r>
              <a:rPr b="1" spc="-200" dirty="0">
                <a:latin typeface="Trebuchet MS"/>
                <a:cs typeface="Trebuchet MS"/>
              </a:rPr>
              <a:t> </a:t>
            </a:r>
            <a:r>
              <a:rPr b="1" spc="-75" dirty="0">
                <a:latin typeface="Trebuchet MS"/>
                <a:cs typeface="Trebuchet MS"/>
              </a:rPr>
              <a:t>Medications</a:t>
            </a:r>
            <a:r>
              <a:rPr b="1" spc="-200" dirty="0">
                <a:latin typeface="Trebuchet MS"/>
                <a:cs typeface="Trebuchet MS"/>
              </a:rPr>
              <a:t> </a:t>
            </a:r>
            <a:r>
              <a:rPr b="1" spc="-220" dirty="0">
                <a:latin typeface="Trebuchet MS"/>
                <a:cs typeface="Trebuchet MS"/>
              </a:rPr>
              <a:t>:</a:t>
            </a:r>
            <a:r>
              <a:rPr b="1" spc="-200" dirty="0">
                <a:latin typeface="Trebuchet MS"/>
                <a:cs typeface="Trebuchet MS"/>
              </a:rPr>
              <a:t> </a:t>
            </a:r>
            <a:r>
              <a:rPr b="1" spc="-30" dirty="0">
                <a:latin typeface="Trebuchet MS"/>
                <a:cs typeface="Trebuchet MS"/>
              </a:rPr>
              <a:t>NSAIDs,</a:t>
            </a:r>
            <a:r>
              <a:rPr b="1" spc="-200" dirty="0">
                <a:latin typeface="Trebuchet MS"/>
                <a:cs typeface="Trebuchet MS"/>
              </a:rPr>
              <a:t> </a:t>
            </a:r>
            <a:r>
              <a:rPr spc="-150" dirty="0"/>
              <a:t>such</a:t>
            </a:r>
            <a:r>
              <a:rPr spc="-225" dirty="0"/>
              <a:t> </a:t>
            </a:r>
            <a:r>
              <a:rPr spc="-120" dirty="0"/>
              <a:t>as</a:t>
            </a:r>
            <a:r>
              <a:rPr spc="-225" dirty="0"/>
              <a:t> </a:t>
            </a:r>
            <a:r>
              <a:rPr spc="-185" dirty="0"/>
              <a:t>ibuprofen</a:t>
            </a:r>
            <a:r>
              <a:rPr spc="-225" dirty="0"/>
              <a:t> </a:t>
            </a:r>
            <a:r>
              <a:rPr spc="-165" dirty="0"/>
              <a:t>or</a:t>
            </a:r>
            <a:r>
              <a:rPr spc="-229" dirty="0"/>
              <a:t> </a:t>
            </a:r>
            <a:r>
              <a:rPr spc="-200" dirty="0"/>
              <a:t>naproxen,</a:t>
            </a:r>
            <a:r>
              <a:rPr spc="-225" dirty="0"/>
              <a:t> </a:t>
            </a:r>
            <a:r>
              <a:rPr spc="-125" dirty="0"/>
              <a:t>can</a:t>
            </a:r>
            <a:r>
              <a:rPr spc="-225" dirty="0"/>
              <a:t> </a:t>
            </a:r>
            <a:r>
              <a:rPr spc="-175" dirty="0"/>
              <a:t>help</a:t>
            </a:r>
            <a:r>
              <a:rPr spc="-225" dirty="0"/>
              <a:t> </a:t>
            </a:r>
            <a:r>
              <a:rPr spc="-145" dirty="0"/>
              <a:t>alleviate</a:t>
            </a:r>
            <a:r>
              <a:rPr spc="-225" dirty="0"/>
              <a:t> </a:t>
            </a:r>
            <a:r>
              <a:rPr spc="-55" dirty="0"/>
              <a:t>pain </a:t>
            </a:r>
            <a:r>
              <a:rPr spc="-165" dirty="0"/>
              <a:t>and</a:t>
            </a:r>
            <a:r>
              <a:rPr spc="-229" dirty="0"/>
              <a:t> </a:t>
            </a:r>
            <a:r>
              <a:rPr spc="-150" dirty="0"/>
              <a:t>reduce</a:t>
            </a:r>
            <a:r>
              <a:rPr spc="-229" dirty="0"/>
              <a:t> </a:t>
            </a:r>
            <a:r>
              <a:rPr spc="-105" dirty="0"/>
              <a:t>inflammation</a:t>
            </a:r>
          </a:p>
          <a:p>
            <a:pPr marL="12700" marR="5080" indent="138430">
              <a:lnSpc>
                <a:spcPts val="1460"/>
              </a:lnSpc>
              <a:spcBef>
                <a:spcPts val="1445"/>
              </a:spcBef>
              <a:buAutoNum type="arabicPlain" startAt="3"/>
              <a:tabLst>
                <a:tab pos="151130" algn="l"/>
              </a:tabLst>
            </a:pPr>
            <a:r>
              <a:rPr b="1" spc="-220" dirty="0">
                <a:latin typeface="Trebuchet MS"/>
                <a:cs typeface="Trebuchet MS"/>
              </a:rPr>
              <a:t>.</a:t>
            </a:r>
            <a:r>
              <a:rPr b="1" spc="-200" dirty="0">
                <a:latin typeface="Trebuchet MS"/>
                <a:cs typeface="Trebuchet MS"/>
              </a:rPr>
              <a:t> </a:t>
            </a:r>
            <a:r>
              <a:rPr b="1" spc="-65" dirty="0">
                <a:latin typeface="Trebuchet MS"/>
                <a:cs typeface="Trebuchet MS"/>
              </a:rPr>
              <a:t>Physical</a:t>
            </a:r>
            <a:r>
              <a:rPr b="1" spc="-200" dirty="0">
                <a:latin typeface="Trebuchet MS"/>
                <a:cs typeface="Trebuchet MS"/>
              </a:rPr>
              <a:t> </a:t>
            </a:r>
            <a:r>
              <a:rPr b="1" spc="-70" dirty="0">
                <a:latin typeface="Trebuchet MS"/>
                <a:cs typeface="Trebuchet MS"/>
              </a:rPr>
              <a:t>Therapy</a:t>
            </a:r>
            <a:r>
              <a:rPr b="1" spc="-200" dirty="0">
                <a:latin typeface="Trebuchet MS"/>
                <a:cs typeface="Trebuchet MS"/>
              </a:rPr>
              <a:t> </a:t>
            </a:r>
            <a:r>
              <a:rPr b="1" spc="-220" dirty="0">
                <a:latin typeface="Trebuchet MS"/>
                <a:cs typeface="Trebuchet MS"/>
              </a:rPr>
              <a:t>:</a:t>
            </a:r>
            <a:r>
              <a:rPr b="1" spc="-200" dirty="0">
                <a:latin typeface="Trebuchet MS"/>
                <a:cs typeface="Trebuchet MS"/>
              </a:rPr>
              <a:t> </a:t>
            </a:r>
            <a:r>
              <a:rPr spc="-80" dirty="0"/>
              <a:t>A</a:t>
            </a:r>
            <a:r>
              <a:rPr spc="-220" dirty="0"/>
              <a:t> </a:t>
            </a:r>
            <a:r>
              <a:rPr spc="-150" dirty="0"/>
              <a:t>physical</a:t>
            </a:r>
            <a:r>
              <a:rPr spc="-225" dirty="0"/>
              <a:t> </a:t>
            </a:r>
            <a:r>
              <a:rPr spc="-155" dirty="0"/>
              <a:t>therapist</a:t>
            </a:r>
            <a:r>
              <a:rPr spc="-225" dirty="0"/>
              <a:t> </a:t>
            </a:r>
            <a:r>
              <a:rPr spc="-125" dirty="0"/>
              <a:t>can</a:t>
            </a:r>
            <a:r>
              <a:rPr spc="-225" dirty="0"/>
              <a:t> </a:t>
            </a:r>
            <a:r>
              <a:rPr spc="-165" dirty="0"/>
              <a:t>develop</a:t>
            </a:r>
            <a:r>
              <a:rPr spc="-220" dirty="0"/>
              <a:t> </a:t>
            </a:r>
            <a:r>
              <a:rPr spc="-90" dirty="0"/>
              <a:t>a</a:t>
            </a:r>
            <a:r>
              <a:rPr spc="-225" dirty="0"/>
              <a:t> </a:t>
            </a:r>
            <a:r>
              <a:rPr spc="-170" dirty="0"/>
              <a:t>comprehensive</a:t>
            </a:r>
            <a:r>
              <a:rPr spc="-225" dirty="0"/>
              <a:t> </a:t>
            </a:r>
            <a:r>
              <a:rPr spc="-160" dirty="0"/>
              <a:t>treatment</a:t>
            </a:r>
            <a:r>
              <a:rPr spc="-225" dirty="0"/>
              <a:t> </a:t>
            </a:r>
            <a:r>
              <a:rPr spc="-50" dirty="0"/>
              <a:t>plan </a:t>
            </a:r>
            <a:r>
              <a:rPr spc="-145" dirty="0"/>
              <a:t>that</a:t>
            </a:r>
            <a:r>
              <a:rPr spc="-220" dirty="0"/>
              <a:t> </a:t>
            </a:r>
            <a:r>
              <a:rPr spc="-160" dirty="0"/>
              <a:t>includes</a:t>
            </a:r>
            <a:r>
              <a:rPr spc="-215" dirty="0"/>
              <a:t> </a:t>
            </a:r>
            <a:r>
              <a:rPr spc="-165" dirty="0"/>
              <a:t>stretching</a:t>
            </a:r>
            <a:r>
              <a:rPr spc="-215" dirty="0"/>
              <a:t> </a:t>
            </a:r>
            <a:r>
              <a:rPr spc="-165" dirty="0"/>
              <a:t>and</a:t>
            </a:r>
            <a:r>
              <a:rPr spc="-215" dirty="0"/>
              <a:t> </a:t>
            </a:r>
            <a:r>
              <a:rPr spc="-185" dirty="0"/>
              <a:t>strengthening</a:t>
            </a:r>
            <a:r>
              <a:rPr spc="-220" dirty="0"/>
              <a:t> </a:t>
            </a:r>
            <a:r>
              <a:rPr spc="-155" dirty="0"/>
              <a:t>exercises</a:t>
            </a:r>
            <a:r>
              <a:rPr spc="-215" dirty="0"/>
              <a:t> </a:t>
            </a:r>
            <a:r>
              <a:rPr spc="-165" dirty="0"/>
              <a:t>for</a:t>
            </a:r>
            <a:r>
              <a:rPr spc="-215" dirty="0"/>
              <a:t> </a:t>
            </a:r>
            <a:r>
              <a:rPr spc="-155" dirty="0"/>
              <a:t>the</a:t>
            </a:r>
            <a:r>
              <a:rPr spc="-215" dirty="0"/>
              <a:t> </a:t>
            </a:r>
            <a:r>
              <a:rPr spc="-170" dirty="0"/>
              <a:t>forearm</a:t>
            </a:r>
            <a:r>
              <a:rPr spc="-220" dirty="0"/>
              <a:t> </a:t>
            </a:r>
            <a:r>
              <a:rPr spc="-175" dirty="0"/>
              <a:t>muscles.</a:t>
            </a:r>
            <a:r>
              <a:rPr spc="-215" dirty="0"/>
              <a:t> </a:t>
            </a:r>
            <a:r>
              <a:rPr spc="-140" dirty="0"/>
              <a:t>They</a:t>
            </a:r>
            <a:r>
              <a:rPr spc="-215" dirty="0"/>
              <a:t> </a:t>
            </a:r>
            <a:r>
              <a:rPr spc="-25" dirty="0"/>
              <a:t>may </a:t>
            </a:r>
            <a:r>
              <a:rPr spc="-155" dirty="0"/>
              <a:t>also</a:t>
            </a:r>
            <a:r>
              <a:rPr spc="-215" dirty="0"/>
              <a:t> </a:t>
            </a:r>
            <a:r>
              <a:rPr spc="-155" dirty="0"/>
              <a:t>use</a:t>
            </a:r>
            <a:r>
              <a:rPr spc="-215" dirty="0"/>
              <a:t> </a:t>
            </a:r>
            <a:r>
              <a:rPr spc="-160" dirty="0"/>
              <a:t>techniques</a:t>
            </a:r>
            <a:r>
              <a:rPr spc="-210" dirty="0"/>
              <a:t> </a:t>
            </a:r>
            <a:r>
              <a:rPr spc="-175" dirty="0"/>
              <a:t>like</a:t>
            </a:r>
            <a:r>
              <a:rPr spc="-215" dirty="0"/>
              <a:t> </a:t>
            </a:r>
            <a:r>
              <a:rPr spc="-185" dirty="0"/>
              <a:t>ultrasound,</a:t>
            </a:r>
            <a:r>
              <a:rPr spc="-210" dirty="0"/>
              <a:t> </a:t>
            </a:r>
            <a:r>
              <a:rPr spc="-135" dirty="0"/>
              <a:t>electrical</a:t>
            </a:r>
            <a:r>
              <a:rPr spc="-215" dirty="0"/>
              <a:t> </a:t>
            </a:r>
            <a:r>
              <a:rPr spc="-185" dirty="0"/>
              <a:t>stimulation,</a:t>
            </a:r>
            <a:r>
              <a:rPr spc="-210" dirty="0"/>
              <a:t> </a:t>
            </a:r>
            <a:r>
              <a:rPr spc="-165" dirty="0"/>
              <a:t>or</a:t>
            </a:r>
            <a:r>
              <a:rPr spc="-215" dirty="0"/>
              <a:t> </a:t>
            </a:r>
            <a:r>
              <a:rPr spc="-190" dirty="0"/>
              <a:t>manual</a:t>
            </a:r>
            <a:r>
              <a:rPr spc="-210" dirty="0"/>
              <a:t> </a:t>
            </a:r>
            <a:r>
              <a:rPr spc="-150" dirty="0"/>
              <a:t>therapy</a:t>
            </a:r>
            <a:r>
              <a:rPr spc="-215" dirty="0"/>
              <a:t> </a:t>
            </a:r>
            <a:r>
              <a:rPr spc="-155" dirty="0"/>
              <a:t>to</a:t>
            </a:r>
            <a:r>
              <a:rPr spc="-210" dirty="0"/>
              <a:t> </a:t>
            </a:r>
            <a:r>
              <a:rPr spc="-10" dirty="0"/>
              <a:t>promote </a:t>
            </a:r>
            <a:r>
              <a:rPr spc="-190" dirty="0"/>
              <a:t>healing,</a:t>
            </a:r>
            <a:r>
              <a:rPr spc="-204" dirty="0"/>
              <a:t> </a:t>
            </a:r>
            <a:r>
              <a:rPr spc="-180" dirty="0"/>
              <a:t>improve</a:t>
            </a:r>
            <a:r>
              <a:rPr spc="-204" dirty="0"/>
              <a:t> </a:t>
            </a:r>
            <a:r>
              <a:rPr spc="-185" dirty="0"/>
              <a:t>flexibility,</a:t>
            </a:r>
            <a:r>
              <a:rPr spc="-200" dirty="0"/>
              <a:t> </a:t>
            </a:r>
            <a:r>
              <a:rPr spc="-165" dirty="0"/>
              <a:t>and</a:t>
            </a:r>
            <a:r>
              <a:rPr spc="-204" dirty="0"/>
              <a:t> </a:t>
            </a:r>
            <a:r>
              <a:rPr spc="-150" dirty="0"/>
              <a:t>reduce</a:t>
            </a:r>
            <a:r>
              <a:rPr spc="-204" dirty="0"/>
              <a:t> </a:t>
            </a:r>
            <a:r>
              <a:rPr spc="-10" dirty="0"/>
              <a:t>pain.</a:t>
            </a:r>
          </a:p>
          <a:p>
            <a:pPr marL="141605" indent="-128905">
              <a:lnSpc>
                <a:spcPct val="100000"/>
              </a:lnSpc>
              <a:spcBef>
                <a:spcPts val="1105"/>
              </a:spcBef>
              <a:buAutoNum type="arabicPlain" startAt="3"/>
              <a:tabLst>
                <a:tab pos="141605" algn="l"/>
              </a:tabLst>
            </a:pPr>
            <a:r>
              <a:rPr b="1" spc="-220" dirty="0">
                <a:latin typeface="Trebuchet MS"/>
                <a:cs typeface="Trebuchet MS"/>
              </a:rPr>
              <a:t>.</a:t>
            </a:r>
            <a:r>
              <a:rPr b="1" spc="-215" dirty="0">
                <a:latin typeface="Trebuchet MS"/>
                <a:cs typeface="Trebuchet MS"/>
              </a:rPr>
              <a:t> </a:t>
            </a:r>
            <a:r>
              <a:rPr b="1" spc="-85" dirty="0">
                <a:latin typeface="Trebuchet MS"/>
                <a:cs typeface="Trebuchet MS"/>
              </a:rPr>
              <a:t>Elbow</a:t>
            </a:r>
            <a:r>
              <a:rPr b="1" spc="-210" dirty="0">
                <a:latin typeface="Trebuchet MS"/>
                <a:cs typeface="Trebuchet MS"/>
              </a:rPr>
              <a:t> </a:t>
            </a:r>
            <a:r>
              <a:rPr b="1" spc="-60" dirty="0">
                <a:latin typeface="Trebuchet MS"/>
                <a:cs typeface="Trebuchet MS"/>
              </a:rPr>
              <a:t>Bracing</a:t>
            </a:r>
            <a:r>
              <a:rPr b="1" spc="-215" dirty="0">
                <a:latin typeface="Trebuchet MS"/>
                <a:cs typeface="Trebuchet MS"/>
              </a:rPr>
              <a:t> </a:t>
            </a:r>
            <a:r>
              <a:rPr b="1" spc="-85" dirty="0">
                <a:latin typeface="Trebuchet MS"/>
                <a:cs typeface="Trebuchet MS"/>
              </a:rPr>
              <a:t>or</a:t>
            </a:r>
            <a:r>
              <a:rPr b="1" spc="-210" dirty="0">
                <a:latin typeface="Trebuchet MS"/>
                <a:cs typeface="Trebuchet MS"/>
              </a:rPr>
              <a:t> </a:t>
            </a:r>
            <a:r>
              <a:rPr b="1" spc="-10" dirty="0">
                <a:latin typeface="Trebuchet MS"/>
                <a:cs typeface="Trebuchet MS"/>
              </a:rPr>
              <a:t>Splinting</a:t>
            </a:r>
          </a:p>
          <a:p>
            <a:pPr marL="147320" indent="-134620">
              <a:lnSpc>
                <a:spcPct val="100000"/>
              </a:lnSpc>
              <a:spcBef>
                <a:spcPts val="1110"/>
              </a:spcBef>
              <a:buAutoNum type="arabicPlain" startAt="3"/>
              <a:tabLst>
                <a:tab pos="147320" algn="l"/>
              </a:tabLst>
            </a:pPr>
            <a:r>
              <a:rPr b="1" spc="-220" dirty="0">
                <a:latin typeface="Trebuchet MS"/>
                <a:cs typeface="Trebuchet MS"/>
              </a:rPr>
              <a:t>.</a:t>
            </a:r>
            <a:r>
              <a:rPr b="1" spc="-235" dirty="0">
                <a:latin typeface="Trebuchet MS"/>
                <a:cs typeface="Trebuchet MS"/>
              </a:rPr>
              <a:t> </a:t>
            </a:r>
            <a:r>
              <a:rPr b="1" spc="-10" dirty="0">
                <a:latin typeface="Trebuchet MS"/>
                <a:cs typeface="Trebuchet MS"/>
              </a:rPr>
              <a:t>Corticosteroid</a:t>
            </a:r>
          </a:p>
        </p:txBody>
      </p:sp>
      <p:grpSp>
        <p:nvGrpSpPr>
          <p:cNvPr id="6" name="object 6"/>
          <p:cNvGrpSpPr/>
          <p:nvPr/>
        </p:nvGrpSpPr>
        <p:grpSpPr>
          <a:xfrm>
            <a:off x="7755013" y="1923655"/>
            <a:ext cx="1788795" cy="3002915"/>
            <a:chOff x="7755013" y="1923655"/>
            <a:chExt cx="1788795" cy="3002915"/>
          </a:xfrm>
        </p:grpSpPr>
        <p:pic>
          <p:nvPicPr>
            <p:cNvPr id="7" name="object 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840268" y="3444468"/>
              <a:ext cx="1481874" cy="1481874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755013" y="1923655"/>
              <a:ext cx="1788750" cy="740652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7605700" y="5013668"/>
            <a:ext cx="1492885" cy="18923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50" dirty="0">
                <a:solidFill>
                  <a:srgbClr val="3B39E4"/>
                </a:solidFill>
                <a:latin typeface="Tahoma"/>
                <a:cs typeface="Tahoma"/>
              </a:rPr>
              <a:t>elbow</a:t>
            </a:r>
            <a:r>
              <a:rPr sz="1050" spc="114" dirty="0">
                <a:solidFill>
                  <a:srgbClr val="3B39E4"/>
                </a:solidFill>
                <a:latin typeface="Tahoma"/>
                <a:cs typeface="Tahoma"/>
              </a:rPr>
              <a:t> </a:t>
            </a:r>
            <a:r>
              <a:rPr sz="1050" spc="65" dirty="0">
                <a:solidFill>
                  <a:srgbClr val="3B39E4"/>
                </a:solidFill>
                <a:latin typeface="Tahoma"/>
                <a:cs typeface="Tahoma"/>
              </a:rPr>
              <a:t>splint</a:t>
            </a:r>
            <a:r>
              <a:rPr sz="1050" spc="114" dirty="0">
                <a:solidFill>
                  <a:srgbClr val="3B39E4"/>
                </a:solidFill>
                <a:latin typeface="Tahoma"/>
                <a:cs typeface="Tahoma"/>
              </a:rPr>
              <a:t> </a:t>
            </a:r>
            <a:r>
              <a:rPr sz="1050" dirty="0">
                <a:solidFill>
                  <a:srgbClr val="3B39E4"/>
                </a:solidFill>
                <a:latin typeface="Tahoma"/>
                <a:cs typeface="Tahoma"/>
              </a:rPr>
              <a:t>and</a:t>
            </a:r>
            <a:r>
              <a:rPr sz="1050" spc="120" dirty="0">
                <a:solidFill>
                  <a:srgbClr val="3B39E4"/>
                </a:solidFill>
                <a:latin typeface="Tahoma"/>
                <a:cs typeface="Tahoma"/>
              </a:rPr>
              <a:t> </a:t>
            </a:r>
            <a:r>
              <a:rPr sz="1050" spc="55" dirty="0">
                <a:solidFill>
                  <a:srgbClr val="3B39E4"/>
                </a:solidFill>
                <a:latin typeface="Tahoma"/>
                <a:cs typeface="Tahoma"/>
              </a:rPr>
              <a:t>brace</a:t>
            </a:r>
            <a:endParaRPr sz="1050">
              <a:latin typeface="Tahoma"/>
              <a:cs typeface="Tahoma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70"/>
              </a:lnSpc>
            </a:pPr>
            <a:fld id="{81D60167-4931-47E6-BA6A-407CBD079E47}" type="slidenum">
              <a:rPr spc="-25" dirty="0"/>
              <a:t>10</a:t>
            </a:fld>
            <a:endParaRPr spc="-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88217" y="1174253"/>
            <a:ext cx="6337935" cy="366141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400" b="1" u="sng" spc="-65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Non</a:t>
            </a:r>
            <a:r>
              <a:rPr sz="1400" b="1" u="sng" spc="-195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 </a:t>
            </a:r>
            <a:r>
              <a:rPr sz="1400" b="1" u="sng" spc="-75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conservative</a:t>
            </a:r>
            <a:r>
              <a:rPr sz="1400" b="1" u="sng" spc="-190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 </a:t>
            </a:r>
            <a:r>
              <a:rPr sz="1400" b="1" u="sng" spc="-95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treatment</a:t>
            </a:r>
            <a:r>
              <a:rPr sz="1400" b="1" u="sng" spc="-190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 </a:t>
            </a:r>
            <a:r>
              <a:rPr sz="1400" b="1" u="sng" spc="-50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(</a:t>
            </a:r>
            <a:r>
              <a:rPr sz="1400" b="1" u="sng" spc="-190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 </a:t>
            </a:r>
            <a:r>
              <a:rPr sz="1400" b="1" u="sng" spc="-80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only</a:t>
            </a:r>
            <a:r>
              <a:rPr sz="1400" b="1" u="sng" spc="-195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 </a:t>
            </a:r>
            <a:r>
              <a:rPr sz="1400" b="1" u="sng" spc="-95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in</a:t>
            </a:r>
            <a:r>
              <a:rPr sz="1400" b="1" u="sng" spc="-190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 </a:t>
            </a:r>
            <a:r>
              <a:rPr sz="1400" b="1" u="sng" spc="-114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2-</a:t>
            </a:r>
            <a:r>
              <a:rPr sz="1400" b="1" u="sng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3%</a:t>
            </a:r>
            <a:r>
              <a:rPr sz="1400" b="1" u="sng" spc="-190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 </a:t>
            </a:r>
            <a:r>
              <a:rPr sz="1400" b="1" u="sng" spc="-75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of</a:t>
            </a:r>
            <a:r>
              <a:rPr sz="1400" b="1" u="sng" spc="-190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 </a:t>
            </a:r>
            <a:r>
              <a:rPr sz="1400" b="1" u="sng" spc="-10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cases)</a:t>
            </a:r>
            <a:endParaRPr sz="1400">
              <a:latin typeface="Trebuchet MS"/>
              <a:cs typeface="Trebuchet MS"/>
            </a:endParaRPr>
          </a:p>
          <a:p>
            <a:pPr marL="12700" marR="4957445">
              <a:lnSpc>
                <a:spcPct val="161400"/>
              </a:lnSpc>
            </a:pPr>
            <a:r>
              <a:rPr sz="1400" b="1" spc="-350" dirty="0">
                <a:solidFill>
                  <a:srgbClr val="000034"/>
                </a:solidFill>
                <a:latin typeface="Trebuchet MS"/>
                <a:cs typeface="Trebuchet MS"/>
              </a:rPr>
              <a:t>1</a:t>
            </a:r>
            <a:r>
              <a:rPr sz="1400" b="1" spc="-21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204" dirty="0">
                <a:solidFill>
                  <a:srgbClr val="000034"/>
                </a:solidFill>
                <a:latin typeface="Trebuchet MS"/>
                <a:cs typeface="Trebuchet MS"/>
              </a:rPr>
              <a:t>.</a:t>
            </a:r>
            <a:r>
              <a:rPr sz="1400" b="1" spc="-21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95" dirty="0">
                <a:solidFill>
                  <a:srgbClr val="000034"/>
                </a:solidFill>
                <a:latin typeface="Trebuchet MS"/>
                <a:cs typeface="Trebuchet MS"/>
              </a:rPr>
              <a:t>Tendon</a:t>
            </a:r>
            <a:r>
              <a:rPr sz="1400" b="1" spc="-204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10" dirty="0">
                <a:solidFill>
                  <a:srgbClr val="000034"/>
                </a:solidFill>
                <a:latin typeface="Trebuchet MS"/>
                <a:cs typeface="Trebuchet MS"/>
              </a:rPr>
              <a:t>release </a:t>
            </a:r>
            <a:r>
              <a:rPr sz="1400" b="1" spc="-105" dirty="0">
                <a:solidFill>
                  <a:srgbClr val="000034"/>
                </a:solidFill>
                <a:latin typeface="Trebuchet MS"/>
                <a:cs typeface="Trebuchet MS"/>
              </a:rPr>
              <a:t>2</a:t>
            </a:r>
            <a:r>
              <a:rPr sz="1400" b="1" spc="-21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204" dirty="0">
                <a:solidFill>
                  <a:srgbClr val="000034"/>
                </a:solidFill>
                <a:latin typeface="Trebuchet MS"/>
                <a:cs typeface="Trebuchet MS"/>
              </a:rPr>
              <a:t>. </a:t>
            </a:r>
            <a:r>
              <a:rPr sz="1400" b="1" spc="-95" dirty="0">
                <a:solidFill>
                  <a:srgbClr val="000034"/>
                </a:solidFill>
                <a:latin typeface="Trebuchet MS"/>
                <a:cs typeface="Trebuchet MS"/>
              </a:rPr>
              <a:t>Tendon</a:t>
            </a:r>
            <a:r>
              <a:rPr sz="1400" b="1" spc="-210" dirty="0">
                <a:solidFill>
                  <a:srgbClr val="000034"/>
                </a:solidFill>
                <a:latin typeface="Trebuchet MS"/>
                <a:cs typeface="Trebuchet MS"/>
              </a:rPr>
              <a:t> </a:t>
            </a:r>
            <a:r>
              <a:rPr sz="1400" b="1" spc="-80" dirty="0">
                <a:solidFill>
                  <a:srgbClr val="000034"/>
                </a:solidFill>
                <a:latin typeface="Trebuchet MS"/>
                <a:cs typeface="Trebuchet MS"/>
              </a:rPr>
              <a:t>transfer</a:t>
            </a:r>
            <a:endParaRPr sz="1400">
              <a:latin typeface="Trebuchet MS"/>
              <a:cs typeface="Trebuchet MS"/>
            </a:endParaRPr>
          </a:p>
          <a:p>
            <a:pPr marL="358775">
              <a:lnSpc>
                <a:spcPct val="100000"/>
              </a:lnSpc>
              <a:spcBef>
                <a:spcPts val="1000"/>
              </a:spcBef>
            </a:pPr>
            <a:r>
              <a:rPr sz="2300" b="1" spc="-105" dirty="0">
                <a:solidFill>
                  <a:srgbClr val="3B39E4"/>
                </a:solidFill>
                <a:latin typeface="Trebuchet MS"/>
                <a:cs typeface="Trebuchet MS"/>
              </a:rPr>
              <a:t>Physical</a:t>
            </a:r>
            <a:r>
              <a:rPr sz="2300" b="1" spc="-350" dirty="0">
                <a:solidFill>
                  <a:srgbClr val="3B39E4"/>
                </a:solidFill>
                <a:latin typeface="Trebuchet MS"/>
                <a:cs typeface="Trebuchet MS"/>
              </a:rPr>
              <a:t> </a:t>
            </a:r>
            <a:r>
              <a:rPr sz="2300" b="1" spc="-125" dirty="0">
                <a:solidFill>
                  <a:srgbClr val="3B39E4"/>
                </a:solidFill>
                <a:latin typeface="Trebuchet MS"/>
                <a:cs typeface="Trebuchet MS"/>
              </a:rPr>
              <a:t>Therapy</a:t>
            </a:r>
            <a:r>
              <a:rPr sz="2300" b="1" spc="-350" dirty="0">
                <a:solidFill>
                  <a:srgbClr val="3B39E4"/>
                </a:solidFill>
                <a:latin typeface="Trebuchet MS"/>
                <a:cs typeface="Trebuchet MS"/>
              </a:rPr>
              <a:t> </a:t>
            </a:r>
            <a:r>
              <a:rPr sz="2300" b="1" spc="-25" dirty="0">
                <a:solidFill>
                  <a:srgbClr val="3B39E4"/>
                </a:solidFill>
                <a:latin typeface="Trebuchet MS"/>
                <a:cs typeface="Trebuchet MS"/>
              </a:rPr>
              <a:t>Management</a:t>
            </a:r>
            <a:endParaRPr sz="2300">
              <a:latin typeface="Trebuchet MS"/>
              <a:cs typeface="Trebuchet MS"/>
            </a:endParaRPr>
          </a:p>
          <a:p>
            <a:pPr marL="41275">
              <a:lnSpc>
                <a:spcPct val="100000"/>
              </a:lnSpc>
              <a:spcBef>
                <a:spcPts val="1645"/>
              </a:spcBef>
            </a:pPr>
            <a:r>
              <a:rPr sz="1650" b="1" u="sng" spc="-90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Nonsurgical</a:t>
            </a:r>
            <a:r>
              <a:rPr sz="1650" b="1" u="sng" spc="-215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 </a:t>
            </a:r>
            <a:r>
              <a:rPr sz="1650" b="1" u="sng" spc="-10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Treatment</a:t>
            </a:r>
            <a:endParaRPr sz="1650">
              <a:latin typeface="Trebuchet MS"/>
              <a:cs typeface="Trebuchet MS"/>
            </a:endParaRPr>
          </a:p>
          <a:p>
            <a:pPr marL="112395" marR="398145" indent="-3175">
              <a:lnSpc>
                <a:spcPts val="2690"/>
              </a:lnSpc>
              <a:spcBef>
                <a:spcPts val="235"/>
              </a:spcBef>
            </a:pP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400" spc="2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main</a:t>
            </a:r>
            <a:r>
              <a:rPr sz="14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goal</a:t>
            </a:r>
            <a:r>
              <a:rPr sz="14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of</a:t>
            </a:r>
            <a:r>
              <a:rPr sz="1400" spc="2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4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conservative</a:t>
            </a:r>
            <a:r>
              <a:rPr sz="14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treatment</a:t>
            </a:r>
            <a:r>
              <a:rPr sz="14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is</a:t>
            </a:r>
            <a:r>
              <a:rPr sz="1400" spc="2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to</a:t>
            </a:r>
            <a:r>
              <a:rPr sz="14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u="sng" dirty="0">
                <a:solidFill>
                  <a:srgbClr val="020621"/>
                </a:solidFill>
                <a:uFill>
                  <a:solidFill>
                    <a:srgbClr val="020621"/>
                  </a:solidFill>
                </a:uFill>
                <a:latin typeface="Arial"/>
                <a:cs typeface="Arial"/>
              </a:rPr>
              <a:t>relieve</a:t>
            </a:r>
            <a:r>
              <a:rPr sz="1400" u="sng" spc="30" dirty="0">
                <a:solidFill>
                  <a:srgbClr val="020621"/>
                </a:solidFill>
                <a:uFill>
                  <a:solidFill>
                    <a:srgbClr val="020621"/>
                  </a:solidFill>
                </a:uFill>
                <a:latin typeface="Arial"/>
                <a:cs typeface="Arial"/>
              </a:rPr>
              <a:t> </a:t>
            </a:r>
            <a:r>
              <a:rPr sz="1400" u="sng" dirty="0">
                <a:solidFill>
                  <a:srgbClr val="020621"/>
                </a:solidFill>
                <a:uFill>
                  <a:solidFill>
                    <a:srgbClr val="020621"/>
                  </a:solidFill>
                </a:uFill>
                <a:latin typeface="Arial"/>
                <a:cs typeface="Arial"/>
              </a:rPr>
              <a:t>pain</a:t>
            </a:r>
            <a:r>
              <a:rPr sz="1400" spc="2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and</a:t>
            </a:r>
            <a:r>
              <a:rPr sz="14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u="sng" spc="-10" dirty="0">
                <a:solidFill>
                  <a:srgbClr val="020621"/>
                </a:solidFill>
                <a:uFill>
                  <a:solidFill>
                    <a:srgbClr val="020621"/>
                  </a:solidFill>
                </a:uFill>
                <a:latin typeface="Arial"/>
                <a:cs typeface="Arial"/>
              </a:rPr>
              <a:t>reduce</a:t>
            </a:r>
            <a:r>
              <a:rPr sz="1400" spc="-1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u="sng" spc="-10" dirty="0">
                <a:solidFill>
                  <a:srgbClr val="020621"/>
                </a:solidFill>
                <a:uFill>
                  <a:solidFill>
                    <a:srgbClr val="020621"/>
                  </a:solidFill>
                </a:uFill>
                <a:latin typeface="Arial"/>
                <a:cs typeface="Arial"/>
              </a:rPr>
              <a:t>Inflammation</a:t>
            </a:r>
            <a:r>
              <a:rPr sz="1400" spc="-10" dirty="0">
                <a:solidFill>
                  <a:srgbClr val="020621"/>
                </a:solidFill>
                <a:latin typeface="Arial"/>
                <a:cs typeface="Arial"/>
              </a:rPr>
              <a:t>.</a:t>
            </a:r>
            <a:endParaRPr sz="1400">
              <a:latin typeface="Arial"/>
              <a:cs typeface="Arial"/>
            </a:endParaRPr>
          </a:p>
          <a:p>
            <a:pPr marL="162560">
              <a:lnSpc>
                <a:spcPct val="100000"/>
              </a:lnSpc>
              <a:spcBef>
                <a:spcPts val="750"/>
              </a:spcBef>
            </a:pP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**Nonsurgical</a:t>
            </a:r>
            <a:r>
              <a:rPr sz="14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treatment</a:t>
            </a:r>
            <a:r>
              <a:rPr sz="14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can</a:t>
            </a:r>
            <a:r>
              <a:rPr sz="14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be</a:t>
            </a:r>
            <a:r>
              <a:rPr sz="14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divided</a:t>
            </a:r>
            <a:r>
              <a:rPr sz="14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into</a:t>
            </a:r>
            <a:r>
              <a:rPr sz="14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u="sng" dirty="0">
                <a:solidFill>
                  <a:srgbClr val="020621"/>
                </a:solidFill>
                <a:uFill>
                  <a:solidFill>
                    <a:srgbClr val="020621"/>
                  </a:solidFill>
                </a:uFill>
                <a:latin typeface="Arial"/>
                <a:cs typeface="Arial"/>
              </a:rPr>
              <a:t>three</a:t>
            </a:r>
            <a:r>
              <a:rPr sz="14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u="sng" spc="-10" dirty="0">
                <a:solidFill>
                  <a:srgbClr val="020621"/>
                </a:solidFill>
                <a:uFill>
                  <a:solidFill>
                    <a:srgbClr val="020621"/>
                  </a:solidFill>
                </a:uFill>
                <a:latin typeface="Arial"/>
                <a:cs typeface="Arial"/>
              </a:rPr>
              <a:t>phases</a:t>
            </a:r>
            <a:r>
              <a:rPr sz="1400" spc="-10" dirty="0">
                <a:solidFill>
                  <a:srgbClr val="020621"/>
                </a:solidFill>
                <a:latin typeface="Arial"/>
                <a:cs typeface="Arial"/>
              </a:rPr>
              <a:t>**</a:t>
            </a:r>
            <a:endParaRPr sz="1400">
              <a:latin typeface="Arial"/>
              <a:cs typeface="Arial"/>
            </a:endParaRPr>
          </a:p>
          <a:p>
            <a:pPr marL="12700" marR="5080" indent="49530">
              <a:lnSpc>
                <a:spcPct val="100699"/>
              </a:lnSpc>
              <a:spcBef>
                <a:spcPts val="994"/>
              </a:spcBef>
            </a:pPr>
            <a:r>
              <a:rPr sz="1400" b="1" u="sng" dirty="0">
                <a:solidFill>
                  <a:srgbClr val="020621"/>
                </a:solidFill>
                <a:uFill>
                  <a:solidFill>
                    <a:srgbClr val="020621"/>
                  </a:solidFill>
                </a:uFill>
                <a:latin typeface="Arial"/>
                <a:cs typeface="Arial"/>
              </a:rPr>
              <a:t>Phase</a:t>
            </a:r>
            <a:r>
              <a:rPr sz="1400" b="1" u="sng" spc="25" dirty="0">
                <a:solidFill>
                  <a:srgbClr val="020621"/>
                </a:solidFill>
                <a:uFill>
                  <a:solidFill>
                    <a:srgbClr val="020621"/>
                  </a:solidFill>
                </a:uFill>
                <a:latin typeface="Arial"/>
                <a:cs typeface="Arial"/>
              </a:rPr>
              <a:t> </a:t>
            </a:r>
            <a:r>
              <a:rPr sz="1400" b="1" u="sng" dirty="0">
                <a:solidFill>
                  <a:srgbClr val="020621"/>
                </a:solidFill>
                <a:uFill>
                  <a:solidFill>
                    <a:srgbClr val="020621"/>
                  </a:solidFill>
                </a:uFill>
                <a:latin typeface="Arial"/>
                <a:cs typeface="Arial"/>
              </a:rPr>
              <a:t>1</a:t>
            </a:r>
            <a:r>
              <a:rPr sz="1400" b="1" u="sng" spc="445" dirty="0">
                <a:solidFill>
                  <a:srgbClr val="020621"/>
                </a:solidFill>
                <a:uFill>
                  <a:solidFill>
                    <a:srgbClr val="020621"/>
                  </a:solidFill>
                </a:u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4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patient</a:t>
            </a:r>
            <a:r>
              <a:rPr sz="1400" spc="2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immediately</a:t>
            </a:r>
            <a:r>
              <a:rPr sz="14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has</a:t>
            </a:r>
            <a:r>
              <a:rPr sz="14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to</a:t>
            </a:r>
            <a:r>
              <a:rPr sz="14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stop</a:t>
            </a:r>
            <a:r>
              <a:rPr sz="1400" spc="2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4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offending</a:t>
            </a:r>
            <a:r>
              <a:rPr sz="14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activities.</a:t>
            </a:r>
            <a:r>
              <a:rPr sz="14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It’s</a:t>
            </a:r>
            <a:r>
              <a:rPr sz="14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spc="-25" dirty="0">
                <a:solidFill>
                  <a:srgbClr val="020621"/>
                </a:solidFill>
                <a:latin typeface="Arial"/>
                <a:cs typeface="Arial"/>
              </a:rPr>
              <a:t>not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recommended</a:t>
            </a:r>
            <a:r>
              <a:rPr sz="14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to</a:t>
            </a:r>
            <a:r>
              <a:rPr sz="14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stop</a:t>
            </a:r>
            <a:r>
              <a:rPr sz="14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all</a:t>
            </a:r>
            <a:r>
              <a:rPr sz="14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activities</a:t>
            </a:r>
            <a:r>
              <a:rPr sz="14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or</a:t>
            </a:r>
            <a:r>
              <a:rPr sz="14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sports</a:t>
            </a:r>
            <a:r>
              <a:rPr sz="14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since</a:t>
            </a:r>
            <a:r>
              <a:rPr sz="14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that</a:t>
            </a:r>
            <a:r>
              <a:rPr sz="14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can</a:t>
            </a:r>
            <a:r>
              <a:rPr sz="14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cause</a:t>
            </a:r>
            <a:r>
              <a:rPr sz="14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atrophy</a:t>
            </a:r>
            <a:r>
              <a:rPr sz="14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dirty="0">
                <a:solidFill>
                  <a:srgbClr val="020621"/>
                </a:solidFill>
                <a:latin typeface="Arial"/>
                <a:cs typeface="Arial"/>
              </a:rPr>
              <a:t>of</a:t>
            </a:r>
            <a:r>
              <a:rPr sz="14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400" spc="-25" dirty="0">
                <a:solidFill>
                  <a:srgbClr val="020621"/>
                </a:solidFill>
                <a:latin typeface="Arial"/>
                <a:cs typeface="Arial"/>
              </a:rPr>
              <a:t>the </a:t>
            </a:r>
            <a:r>
              <a:rPr sz="1400" spc="-10" dirty="0">
                <a:solidFill>
                  <a:srgbClr val="020621"/>
                </a:solidFill>
                <a:latin typeface="Arial"/>
                <a:cs typeface="Arial"/>
              </a:rPr>
              <a:t>muscles.</a:t>
            </a:r>
            <a:endParaRPr sz="14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70"/>
              </a:lnSpc>
            </a:pPr>
            <a:fld id="{81D60167-4931-47E6-BA6A-407CBD079E47}" type="slidenum">
              <a:rPr spc="-25" dirty="0"/>
              <a:t>11</a:t>
            </a:fld>
            <a:endParaRPr spc="-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88624" y="1188243"/>
            <a:ext cx="6854190" cy="3041602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347345">
              <a:lnSpc>
                <a:spcPct val="100800"/>
              </a:lnSpc>
              <a:spcBef>
                <a:spcPts val="110"/>
              </a:spcBef>
            </a:pP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therapy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starts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with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‘</a:t>
            </a:r>
            <a:r>
              <a:rPr sz="1500" b="1" u="sng" dirty="0">
                <a:solidFill>
                  <a:srgbClr val="020621"/>
                </a:solidFill>
                <a:uFill>
                  <a:solidFill>
                    <a:srgbClr val="020621"/>
                  </a:solidFill>
                </a:uFill>
                <a:latin typeface="Arial"/>
                <a:cs typeface="Arial"/>
              </a:rPr>
              <a:t>PRICEMM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’,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which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stands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for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‘prevention/protection,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rest,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ice,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compression,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elevation,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modalities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and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meditation.</a:t>
            </a:r>
            <a:endParaRPr sz="1500" dirty="0">
              <a:latin typeface="Arial"/>
              <a:cs typeface="Arial"/>
            </a:endParaRPr>
          </a:p>
          <a:p>
            <a:pPr marL="12700" marR="59690">
              <a:lnSpc>
                <a:spcPct val="100800"/>
              </a:lnSpc>
              <a:spcBef>
                <a:spcPts val="1075"/>
              </a:spcBef>
            </a:pP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affected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elbow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should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be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b="1" dirty="0">
                <a:solidFill>
                  <a:srgbClr val="020621"/>
                </a:solidFill>
                <a:latin typeface="Arial"/>
                <a:cs typeface="Arial"/>
              </a:rPr>
              <a:t>iced</a:t>
            </a:r>
            <a:r>
              <a:rPr sz="1500" b="1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several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times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day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,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this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improves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local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vasoconstrictive</a:t>
            </a:r>
            <a:r>
              <a:rPr sz="1500" spc="6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and</a:t>
            </a:r>
            <a:r>
              <a:rPr sz="1500" spc="6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analgesic</a:t>
            </a:r>
            <a:r>
              <a:rPr sz="1500" spc="6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effects.</a:t>
            </a:r>
            <a:endParaRPr sz="15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85"/>
              </a:spcBef>
            </a:pP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If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patient’s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condition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doesn’t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improve,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period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of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night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splinting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is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adequate.</a:t>
            </a:r>
            <a:endParaRPr sz="1500" dirty="0">
              <a:latin typeface="Arial"/>
              <a:cs typeface="Arial"/>
            </a:endParaRPr>
          </a:p>
          <a:p>
            <a:pPr marL="12700" marR="443865">
              <a:lnSpc>
                <a:spcPct val="100800"/>
              </a:lnSpc>
              <a:spcBef>
                <a:spcPts val="1075"/>
              </a:spcBef>
            </a:pP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This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is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usually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accompanied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with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local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corticosteroid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injection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around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25" dirty="0">
                <a:solidFill>
                  <a:srgbClr val="020621"/>
                </a:solidFill>
                <a:latin typeface="Arial"/>
                <a:cs typeface="Arial"/>
              </a:rPr>
              <a:t>the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origin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of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wrist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flexor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group.</a:t>
            </a:r>
            <a:endParaRPr sz="15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85"/>
              </a:spcBef>
            </a:pP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Physical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therapy</a:t>
            </a:r>
            <a:r>
              <a:rPr sz="1500" spc="5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modality</a:t>
            </a:r>
            <a:r>
              <a:rPr sz="1500" spc="55" dirty="0">
                <a:solidFill>
                  <a:srgbClr val="020621"/>
                </a:solidFill>
                <a:latin typeface="Arial"/>
                <a:cs typeface="Arial"/>
              </a:rPr>
              <a:t>  </a:t>
            </a:r>
            <a:r>
              <a:rPr sz="1500" b="1" dirty="0">
                <a:solidFill>
                  <a:srgbClr val="020621"/>
                </a:solidFill>
                <a:latin typeface="Arial"/>
                <a:cs typeface="Arial"/>
              </a:rPr>
              <a:t>ultrasound</a:t>
            </a:r>
            <a:r>
              <a:rPr sz="1500" b="1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and</a:t>
            </a:r>
            <a:r>
              <a:rPr sz="1500" spc="5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lang="en-GB" sz="1500" spc="55" dirty="0">
                <a:solidFill>
                  <a:srgbClr val="020621"/>
                </a:solidFill>
                <a:latin typeface="Arial"/>
                <a:cs typeface="Arial"/>
              </a:rPr>
              <a:t>TENS can be used.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Counterforce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bracing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is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recommended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for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athletes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with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symptoms</a:t>
            </a:r>
            <a:r>
              <a:rPr sz="1500" spc="5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of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medial epicondylopathy.</a:t>
            </a:r>
            <a:endParaRPr sz="1500" dirty="0">
              <a:latin typeface="Arial"/>
              <a:cs typeface="Arial"/>
            </a:endParaRPr>
          </a:p>
          <a:p>
            <a:pPr marL="66040">
              <a:lnSpc>
                <a:spcPct val="100000"/>
              </a:lnSpc>
              <a:spcBef>
                <a:spcPts val="1085"/>
              </a:spcBef>
            </a:pP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It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can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also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aid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when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patient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is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returning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to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sport.</a:t>
            </a:r>
            <a:endParaRPr sz="1500" dirty="0">
              <a:latin typeface="Arial"/>
              <a:cs typeface="Arial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7940255" y="1226667"/>
            <a:ext cx="1870710" cy="3803650"/>
            <a:chOff x="7940255" y="1226667"/>
            <a:chExt cx="1870710" cy="380365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543302" y="1226667"/>
              <a:ext cx="1199488" cy="172547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940255" y="3190298"/>
              <a:ext cx="1870279" cy="1839651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70"/>
              </a:lnSpc>
            </a:pPr>
            <a:fld id="{81D60167-4931-47E6-BA6A-407CBD079E47}" type="slidenum">
              <a:rPr spc="-25" dirty="0"/>
              <a:t>12</a:t>
            </a:fld>
            <a:endParaRPr spc="-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43998" y="1128414"/>
            <a:ext cx="7083425" cy="3147695"/>
          </a:xfrm>
          <a:prstGeom prst="rect">
            <a:avLst/>
          </a:prstGeom>
        </p:spPr>
        <p:txBody>
          <a:bodyPr vert="horz" wrap="square" lIns="0" tIns="1498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80"/>
              </a:spcBef>
            </a:pPr>
            <a:r>
              <a:rPr sz="1500" b="1" u="sng" dirty="0">
                <a:solidFill>
                  <a:srgbClr val="020621"/>
                </a:solidFill>
                <a:uFill>
                  <a:solidFill>
                    <a:srgbClr val="020621"/>
                  </a:solidFill>
                </a:uFill>
                <a:latin typeface="Arial"/>
                <a:cs typeface="Arial"/>
              </a:rPr>
              <a:t>Phase</a:t>
            </a:r>
            <a:r>
              <a:rPr sz="1500" b="1" u="sng" spc="40" dirty="0">
                <a:solidFill>
                  <a:srgbClr val="020621"/>
                </a:solidFill>
                <a:uFill>
                  <a:solidFill>
                    <a:srgbClr val="020621"/>
                  </a:solidFill>
                </a:uFill>
                <a:latin typeface="Arial"/>
                <a:cs typeface="Arial"/>
              </a:rPr>
              <a:t> </a:t>
            </a:r>
            <a:r>
              <a:rPr sz="1500" b="1" u="sng" spc="-50" dirty="0">
                <a:solidFill>
                  <a:srgbClr val="020621"/>
                </a:solidFill>
                <a:uFill>
                  <a:solidFill>
                    <a:srgbClr val="020621"/>
                  </a:solidFill>
                </a:uFill>
                <a:latin typeface="Arial"/>
                <a:cs typeface="Arial"/>
              </a:rPr>
              <a:t>2</a:t>
            </a:r>
            <a:endParaRPr sz="1500">
              <a:latin typeface="Arial"/>
              <a:cs typeface="Arial"/>
            </a:endParaRPr>
          </a:p>
          <a:p>
            <a:pPr marL="12700" marR="5080">
              <a:lnSpc>
                <a:spcPct val="100800"/>
              </a:lnSpc>
              <a:spcBef>
                <a:spcPts val="1075"/>
              </a:spcBef>
            </a:pP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As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soon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as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we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see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an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improvement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of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phase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1,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well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guided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rehabilitation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can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25" dirty="0">
                <a:solidFill>
                  <a:srgbClr val="020621"/>
                </a:solidFill>
                <a:latin typeface="Arial"/>
                <a:cs typeface="Arial"/>
              </a:rPr>
              <a:t>be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started.</a:t>
            </a:r>
            <a:endParaRPr sz="1500">
              <a:latin typeface="Arial"/>
              <a:cs typeface="Arial"/>
            </a:endParaRPr>
          </a:p>
          <a:p>
            <a:pPr marL="12700" marR="349885">
              <a:lnSpc>
                <a:spcPct val="100800"/>
              </a:lnSpc>
              <a:spcBef>
                <a:spcPts val="1070"/>
              </a:spcBef>
            </a:pP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first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goal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of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second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phase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is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to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establish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full,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painless,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wrist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and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elbow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range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of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motion.</a:t>
            </a:r>
            <a:endParaRPr sz="1500">
              <a:latin typeface="Arial"/>
              <a:cs typeface="Arial"/>
            </a:endParaRPr>
          </a:p>
          <a:p>
            <a:pPr marL="12700" marR="393700">
              <a:lnSpc>
                <a:spcPct val="100800"/>
              </a:lnSpc>
              <a:spcBef>
                <a:spcPts val="1075"/>
              </a:spcBef>
            </a:pP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This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is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soon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followed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by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stretching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and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progressive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isometric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exercises,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these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exercises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first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should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be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done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with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flexed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elbow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to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minimize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pain.</a:t>
            </a:r>
            <a:endParaRPr sz="1500">
              <a:latin typeface="Arial"/>
              <a:cs typeface="Arial"/>
            </a:endParaRPr>
          </a:p>
          <a:p>
            <a:pPr marL="12700" marR="802640">
              <a:lnSpc>
                <a:spcPct val="100800"/>
              </a:lnSpc>
              <a:spcBef>
                <a:spcPts val="1075"/>
              </a:spcBef>
            </a:pP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As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flexibility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and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strength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of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elbow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area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return,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concentric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25" dirty="0">
                <a:solidFill>
                  <a:srgbClr val="020621"/>
                </a:solidFill>
                <a:latin typeface="Arial"/>
                <a:cs typeface="Arial"/>
              </a:rPr>
              <a:t>and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eccentric</a:t>
            </a:r>
            <a:r>
              <a:rPr sz="1500" spc="4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resistive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exercises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are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added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to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rehabilitation</a:t>
            </a:r>
            <a:r>
              <a:rPr sz="1500" spc="4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program.</a:t>
            </a:r>
            <a:endParaRPr sz="15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85"/>
              </a:spcBef>
            </a:pP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final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part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of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this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phase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is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simulation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of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sport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or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occupation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of</a:t>
            </a:r>
            <a:r>
              <a:rPr sz="1500" spc="30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</a:t>
            </a:r>
            <a:r>
              <a:rPr sz="1500" spc="3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patient.</a:t>
            </a:r>
            <a:endParaRPr sz="1500">
              <a:latin typeface="Arial"/>
              <a:cs typeface="Arial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7859910" y="1431099"/>
            <a:ext cx="1991360" cy="4399915"/>
            <a:chOff x="7859910" y="1431099"/>
            <a:chExt cx="1991360" cy="439991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859910" y="3190434"/>
              <a:ext cx="1990875" cy="264019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242083" y="1431099"/>
              <a:ext cx="1226520" cy="137728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70"/>
              </a:lnSpc>
            </a:pPr>
            <a:fld id="{81D60167-4931-47E6-BA6A-407CBD079E47}" type="slidenum">
              <a:rPr spc="-25" dirty="0"/>
              <a:t>13</a:t>
            </a:fld>
            <a:endParaRPr spc="-2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66311" y="1079537"/>
            <a:ext cx="6819900" cy="973455"/>
          </a:xfrm>
          <a:prstGeom prst="rect">
            <a:avLst/>
          </a:prstGeom>
        </p:spPr>
        <p:txBody>
          <a:bodyPr vert="horz" wrap="square" lIns="0" tIns="144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500" b="1" u="sng" spc="-70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Phase</a:t>
            </a:r>
            <a:r>
              <a:rPr sz="1500" b="1" u="sng" spc="-200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 </a:t>
            </a:r>
            <a:r>
              <a:rPr sz="1500" b="1" u="sng" spc="-50" dirty="0">
                <a:solidFill>
                  <a:srgbClr val="000034"/>
                </a:solidFill>
                <a:uFill>
                  <a:solidFill>
                    <a:srgbClr val="000034"/>
                  </a:solidFill>
                </a:uFill>
                <a:latin typeface="Trebuchet MS"/>
                <a:cs typeface="Trebuchet MS"/>
              </a:rPr>
              <a:t>3</a:t>
            </a:r>
            <a:endParaRPr sz="1500">
              <a:latin typeface="Trebuchet MS"/>
              <a:cs typeface="Trebuchet MS"/>
            </a:endParaRPr>
          </a:p>
          <a:p>
            <a:pPr marL="12700" marR="5080">
              <a:lnSpc>
                <a:spcPts val="1770"/>
              </a:lnSpc>
              <a:spcBef>
                <a:spcPts val="1130"/>
              </a:spcBef>
            </a:pP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When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 patient is able to return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to his sport it is necessary to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take a look at </a:t>
            </a:r>
            <a:r>
              <a:rPr sz="1500" spc="-25" dirty="0">
                <a:solidFill>
                  <a:srgbClr val="020621"/>
                </a:solidFill>
                <a:latin typeface="Arial"/>
                <a:cs typeface="Arial"/>
              </a:rPr>
              <a:t>his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equipment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and/or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technique.</a:t>
            </a:r>
            <a:endParaRPr sz="15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66311" y="2157045"/>
            <a:ext cx="6031230" cy="255904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These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precautions ought to be taken to allow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 safe return to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activities.</a:t>
            </a:r>
            <a:endParaRPr sz="15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66311" y="2305994"/>
            <a:ext cx="6788784" cy="2150110"/>
          </a:xfrm>
          <a:prstGeom prst="rect">
            <a:avLst/>
          </a:prstGeom>
        </p:spPr>
        <p:txBody>
          <a:bodyPr vert="horz" wrap="square" lIns="0" tIns="2286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2450" b="1" u="sng" dirty="0">
                <a:solidFill>
                  <a:srgbClr val="3B39E4"/>
                </a:solidFill>
                <a:uFill>
                  <a:solidFill>
                    <a:srgbClr val="3B39E4"/>
                  </a:solidFill>
                </a:uFill>
                <a:latin typeface="Arial"/>
                <a:cs typeface="Arial"/>
              </a:rPr>
              <a:t>Postoperative</a:t>
            </a:r>
            <a:r>
              <a:rPr sz="2450" b="1" u="sng" spc="-70" dirty="0">
                <a:solidFill>
                  <a:srgbClr val="3B39E4"/>
                </a:solidFill>
                <a:uFill>
                  <a:solidFill>
                    <a:srgbClr val="3B39E4"/>
                  </a:solidFill>
                </a:uFill>
                <a:latin typeface="Arial"/>
                <a:cs typeface="Arial"/>
              </a:rPr>
              <a:t> </a:t>
            </a:r>
            <a:r>
              <a:rPr sz="2450" b="1" u="sng" spc="-10" dirty="0">
                <a:solidFill>
                  <a:srgbClr val="3B39E4"/>
                </a:solidFill>
                <a:uFill>
                  <a:solidFill>
                    <a:srgbClr val="3B39E4"/>
                  </a:solidFill>
                </a:uFill>
                <a:latin typeface="Arial"/>
                <a:cs typeface="Arial"/>
              </a:rPr>
              <a:t>Management</a:t>
            </a:r>
            <a:endParaRPr sz="24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65"/>
              </a:spcBef>
            </a:pP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Seven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to ten days after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 operation, the splint and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skin sutures are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removed.</a:t>
            </a:r>
            <a:endParaRPr sz="1500">
              <a:latin typeface="Arial"/>
              <a:cs typeface="Arial"/>
            </a:endParaRPr>
          </a:p>
          <a:p>
            <a:pPr marL="12700" marR="307340">
              <a:lnSpc>
                <a:spcPts val="1770"/>
              </a:lnSpc>
              <a:spcBef>
                <a:spcPts val="1120"/>
              </a:spcBef>
            </a:pP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At this point</a:t>
            </a:r>
            <a:r>
              <a:rPr sz="1500" spc="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 physical</a:t>
            </a:r>
            <a:r>
              <a:rPr sz="1500" spc="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therapy can</a:t>
            </a:r>
            <a:r>
              <a:rPr sz="1500" spc="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start.</a:t>
            </a:r>
            <a:r>
              <a:rPr sz="1500" spc="-2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The beginning</a:t>
            </a:r>
            <a:r>
              <a:rPr sz="1500" spc="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of the</a:t>
            </a:r>
            <a:r>
              <a:rPr sz="1500" spc="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treatment </a:t>
            </a:r>
            <a:r>
              <a:rPr sz="1500" spc="-25" dirty="0">
                <a:solidFill>
                  <a:srgbClr val="020621"/>
                </a:solidFill>
                <a:latin typeface="Arial"/>
                <a:cs typeface="Arial"/>
              </a:rPr>
              <a:t>is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characterized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by gentle passive and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active hand, wrist and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elbow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exercises.</a:t>
            </a:r>
            <a:endParaRPr sz="1500">
              <a:latin typeface="Arial"/>
              <a:cs typeface="Arial"/>
            </a:endParaRPr>
          </a:p>
          <a:p>
            <a:pPr marL="12700" marR="5080">
              <a:lnSpc>
                <a:spcPts val="1770"/>
              </a:lnSpc>
              <a:spcBef>
                <a:spcPts val="1070"/>
              </a:spcBef>
            </a:pP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3 to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4 weeks later gentle isometrics can be done and at 6 weeks the patient </a:t>
            </a:r>
            <a:r>
              <a:rPr sz="1500" spc="-25" dirty="0">
                <a:solidFill>
                  <a:srgbClr val="020621"/>
                </a:solidFill>
                <a:latin typeface="Arial"/>
                <a:cs typeface="Arial"/>
              </a:rPr>
              <a:t>can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start with more resistive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exercises.</a:t>
            </a:r>
            <a:endParaRPr sz="15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66311" y="4430204"/>
            <a:ext cx="7129780" cy="746125"/>
          </a:xfrm>
          <a:prstGeom prst="rect">
            <a:avLst/>
          </a:prstGeom>
        </p:spPr>
        <p:txBody>
          <a:bodyPr vert="horz" wrap="square" lIns="0" tIns="143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30"/>
              </a:spcBef>
            </a:pP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At</a:t>
            </a:r>
            <a:r>
              <a:rPr sz="1500" spc="-5" dirty="0">
                <a:solidFill>
                  <a:srgbClr val="020621"/>
                </a:solidFill>
                <a:latin typeface="Arial"/>
                <a:cs typeface="Arial"/>
              </a:rPr>
              <a:t> </a:t>
            </a: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last a progressive strengthening program has to be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followed.</a:t>
            </a:r>
            <a:endParaRPr sz="15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40"/>
              </a:spcBef>
            </a:pPr>
            <a:r>
              <a:rPr sz="1500" dirty="0">
                <a:solidFill>
                  <a:srgbClr val="020621"/>
                </a:solidFill>
                <a:latin typeface="Arial"/>
                <a:cs typeface="Arial"/>
              </a:rPr>
              <a:t>In normal cases the patient can return to activities 3 to 6 months after the </a:t>
            </a:r>
            <a:r>
              <a:rPr sz="1500" spc="-10" dirty="0">
                <a:solidFill>
                  <a:srgbClr val="020621"/>
                </a:solidFill>
                <a:latin typeface="Arial"/>
                <a:cs typeface="Arial"/>
              </a:rPr>
              <a:t>operation.</a:t>
            </a:r>
            <a:endParaRPr sz="150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7294409" y="1371244"/>
            <a:ext cx="2642870" cy="4399915"/>
            <a:chOff x="7294409" y="1371244"/>
            <a:chExt cx="2642870" cy="4399915"/>
          </a:xfrm>
        </p:grpSpPr>
        <p:pic>
          <p:nvPicPr>
            <p:cNvPr id="7" name="object 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294409" y="1371244"/>
              <a:ext cx="2614079" cy="147041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010081" y="3129240"/>
              <a:ext cx="1926594" cy="124329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551483" y="4477054"/>
              <a:ext cx="2300135" cy="1293825"/>
            </a:xfrm>
            <a:prstGeom prst="rect">
              <a:avLst/>
            </a:prstGeom>
          </p:spPr>
        </p:pic>
      </p:grp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70"/>
              </a:lnSpc>
            </a:pPr>
            <a:fld id="{81D60167-4931-47E6-BA6A-407CBD079E47}" type="slidenum">
              <a:rPr spc="-25" dirty="0"/>
              <a:t>14</a:t>
            </a:fld>
            <a:endParaRPr spc="-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250" u="none" spc="-55" dirty="0">
                <a:solidFill>
                  <a:srgbClr val="BFF823"/>
                </a:solidFill>
                <a:latin typeface="Trebuchet MS"/>
                <a:cs typeface="Trebuchet MS"/>
              </a:rPr>
              <a:t>Some</a:t>
            </a:r>
            <a:r>
              <a:rPr sz="3250" u="none" spc="-420" dirty="0">
                <a:solidFill>
                  <a:srgbClr val="BFF823"/>
                </a:solidFill>
                <a:latin typeface="Trebuchet MS"/>
                <a:cs typeface="Trebuchet MS"/>
              </a:rPr>
              <a:t> </a:t>
            </a:r>
            <a:r>
              <a:rPr sz="3250" u="none" spc="-150" dirty="0">
                <a:solidFill>
                  <a:srgbClr val="BFF823"/>
                </a:solidFill>
                <a:latin typeface="Trebuchet MS"/>
                <a:cs typeface="Trebuchet MS"/>
              </a:rPr>
              <a:t>exercises</a:t>
            </a:r>
            <a:r>
              <a:rPr sz="3250" u="none" spc="-415" dirty="0">
                <a:solidFill>
                  <a:srgbClr val="BFF823"/>
                </a:solidFill>
                <a:latin typeface="Trebuchet MS"/>
                <a:cs typeface="Trebuchet MS"/>
              </a:rPr>
              <a:t> </a:t>
            </a:r>
            <a:r>
              <a:rPr sz="3250" u="none" spc="-150" dirty="0">
                <a:solidFill>
                  <a:srgbClr val="BFF823"/>
                </a:solidFill>
                <a:latin typeface="Trebuchet MS"/>
                <a:cs typeface="Trebuchet MS"/>
              </a:rPr>
              <a:t>for</a:t>
            </a:r>
            <a:r>
              <a:rPr sz="3250" u="none" spc="-415" dirty="0">
                <a:solidFill>
                  <a:srgbClr val="BFF823"/>
                </a:solidFill>
                <a:latin typeface="Trebuchet MS"/>
                <a:cs typeface="Trebuchet MS"/>
              </a:rPr>
              <a:t> </a:t>
            </a:r>
            <a:r>
              <a:rPr sz="3250" u="none" spc="-175" dirty="0">
                <a:solidFill>
                  <a:srgbClr val="BFF823"/>
                </a:solidFill>
                <a:latin typeface="Trebuchet MS"/>
                <a:cs typeface="Trebuchet MS"/>
              </a:rPr>
              <a:t>golfer’s</a:t>
            </a:r>
            <a:r>
              <a:rPr sz="3250" u="none" spc="-420" dirty="0">
                <a:solidFill>
                  <a:srgbClr val="BFF823"/>
                </a:solidFill>
                <a:latin typeface="Trebuchet MS"/>
                <a:cs typeface="Trebuchet MS"/>
              </a:rPr>
              <a:t> </a:t>
            </a:r>
            <a:r>
              <a:rPr sz="3250" u="none" spc="-95" dirty="0">
                <a:solidFill>
                  <a:srgbClr val="BFF823"/>
                </a:solidFill>
                <a:latin typeface="Trebuchet MS"/>
                <a:cs typeface="Trebuchet MS"/>
              </a:rPr>
              <a:t>elbow</a:t>
            </a:r>
            <a:endParaRPr sz="3250">
              <a:latin typeface="Trebuchet MS"/>
              <a:cs typeface="Trebuchet MS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39890" y="1534858"/>
            <a:ext cx="9648190" cy="3191510"/>
            <a:chOff x="139890" y="1534858"/>
            <a:chExt cx="9648190" cy="319151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607600" y="1534858"/>
              <a:ext cx="2181783" cy="163634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39890" y="2029752"/>
              <a:ext cx="2686037" cy="2014524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699814" y="3228352"/>
              <a:ext cx="1997354" cy="149801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783235" y="1910245"/>
              <a:ext cx="3004743" cy="2253551"/>
            </a:xfrm>
            <a:prstGeom prst="rect">
              <a:avLst/>
            </a:prstGeom>
          </p:spPr>
        </p:pic>
      </p:grp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70"/>
              </a:lnSpc>
            </a:pPr>
            <a:fld id="{81D60167-4931-47E6-BA6A-407CBD079E47}" type="slidenum">
              <a:rPr spc="-25" dirty="0"/>
              <a:t>15</a:t>
            </a:fld>
            <a:endParaRPr spc="-2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7F2D8AE153124389A81730E392BE38" ma:contentTypeVersion="17" ma:contentTypeDescription="Create a new document." ma:contentTypeScope="" ma:versionID="3b117764e24b6911f17cbca2a8f72677">
  <xsd:schema xmlns:xsd="http://www.w3.org/2001/XMLSchema" xmlns:xs="http://www.w3.org/2001/XMLSchema" xmlns:p="http://schemas.microsoft.com/office/2006/metadata/properties" xmlns:ns3="0c664b51-63af-4b9d-8d70-3880ca420fc4" xmlns:ns4="d1ca41dc-05f3-4340-86ae-42a3158c68b4" targetNamespace="http://schemas.microsoft.com/office/2006/metadata/properties" ma:root="true" ma:fieldsID="436718ab8d21dfe721e1586c96c7679b" ns3:_="" ns4:_="">
    <xsd:import namespace="0c664b51-63af-4b9d-8d70-3880ca420fc4"/>
    <xsd:import namespace="d1ca41dc-05f3-4340-86ae-42a3158c68b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DateTaken" minOccurs="0"/>
                <xsd:element ref="ns3:MediaServiceSearchProperties" minOccurs="0"/>
                <xsd:element ref="ns3:_activity" minOccurs="0"/>
                <xsd:element ref="ns3:MediaLengthInSeconds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664b51-63af-4b9d-8d70-3880ca420fc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ca41dc-05f3-4340-86ae-42a3158c68b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c664b51-63af-4b9d-8d70-3880ca420fc4" xsi:nil="true"/>
  </documentManagement>
</p:properties>
</file>

<file path=customXml/itemProps1.xml><?xml version="1.0" encoding="utf-8"?>
<ds:datastoreItem xmlns:ds="http://schemas.openxmlformats.org/officeDocument/2006/customXml" ds:itemID="{9D233735-C1A3-4243-B904-F615B2049FA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664b51-63af-4b9d-8d70-3880ca420fc4"/>
    <ds:schemaRef ds:uri="d1ca41dc-05f3-4340-86ae-42a3158c68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81BC570-38F6-48DE-9E96-B82BE5705B9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F10D335-2E16-44BB-B5E9-BDD491FF4B4C}">
  <ds:schemaRefs>
    <ds:schemaRef ds:uri="http://schemas.openxmlformats.org/package/2006/metadata/core-properties"/>
    <ds:schemaRef ds:uri="http://schemas.microsoft.com/office/infopath/2007/PartnerControls"/>
    <ds:schemaRef ds:uri="0c664b51-63af-4b9d-8d70-3880ca420fc4"/>
    <ds:schemaRef ds:uri="http://schemas.microsoft.com/office/2006/documentManagement/types"/>
    <ds:schemaRef ds:uri="http://purl.org/dc/dcmitype/"/>
    <ds:schemaRef ds:uri="d1ca41dc-05f3-4340-86ae-42a3158c68b4"/>
    <ds:schemaRef ds:uri="http://purl.org/dc/elements/1.1/"/>
    <ds:schemaRef ds:uri="http://schemas.microsoft.com/office/2006/metadata/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9</TotalTime>
  <Words>1723</Words>
  <Application>Microsoft Office PowerPoint</Application>
  <PresentationFormat>Custom</PresentationFormat>
  <Paragraphs>112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Arial Narrow</vt:lpstr>
      <vt:lpstr>Lucida Sans</vt:lpstr>
      <vt:lpstr>Tahoma</vt:lpstr>
      <vt:lpstr>Trebuchet MS</vt:lpstr>
      <vt:lpstr>Office Theme</vt:lpstr>
      <vt:lpstr>Golfer’s elbow</vt:lpstr>
      <vt:lpstr>INTRODUCTION</vt:lpstr>
      <vt:lpstr>RELEVANT ANATOMY</vt:lpstr>
      <vt:lpstr>PowerPoint Presentation</vt:lpstr>
      <vt:lpstr>ETIOLOGY</vt:lpstr>
      <vt:lpstr>PowerPoint Presentation</vt:lpstr>
      <vt:lpstr>Diagnostic Procedures</vt:lpstr>
      <vt:lpstr>PowerPoint Presentation</vt:lpstr>
      <vt:lpstr>Active Technique</vt:lpstr>
      <vt:lpstr>TREATMENT</vt:lpstr>
      <vt:lpstr>PowerPoint Presentation</vt:lpstr>
      <vt:lpstr>PowerPoint Presentation</vt:lpstr>
      <vt:lpstr>PowerPoint Presentation</vt:lpstr>
      <vt:lpstr>PowerPoint Presentation</vt:lpstr>
      <vt:lpstr>Some exercises for golfer’s elbow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Golfer’s elbow </dc:title>
  <cp:lastModifiedBy>Kerry Nicholas</cp:lastModifiedBy>
  <cp:revision>1</cp:revision>
  <dcterms:created xsi:type="dcterms:W3CDTF">2025-02-23T20:25:19Z</dcterms:created>
  <dcterms:modified xsi:type="dcterms:W3CDTF">2025-02-23T20:35:04Z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2023-06-04T00:00:00Z</vt:filetime>
  </property>
  <property fmtid="{D5CDD505-2E9C-101B-9397-08002B2CF9AE}" pid="3" name="Creator">
    <vt:lpwstr>Keynote</vt:lpwstr>
  </property>
  <property fmtid="{D5CDD505-2E9C-101B-9397-08002B2CF9AE}" pid="4" name="LastSaved">
    <vt:filetime>2025-02-23T00:00:00Z</vt:filetime>
  </property>
  <property fmtid="{D5CDD505-2E9C-101B-9397-08002B2CF9AE}" pid="5" name="Producer">
    <vt:lpwstr>3-Heights(TM) PDF Security Shell 4.8.25.2 (http://www.pdf-tools.com)</vt:lpwstr>
  </property>
  <property fmtid="{D5CDD505-2E9C-101B-9397-08002B2CF9AE}" pid="6" name="ContentTypeId">
    <vt:lpwstr>0x010100497F2D8AE153124389A81730E392BE38</vt:lpwstr>
  </property>
</Properties>
</file>