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8"/>
  </p:notesMasterIdLst>
  <p:handoutMasterIdLst>
    <p:handoutMasterId r:id="rId19"/>
  </p:handoutMasterIdLst>
  <p:sldIdLst>
    <p:sldId id="324" r:id="rId5"/>
    <p:sldId id="312" r:id="rId6"/>
    <p:sldId id="304" r:id="rId7"/>
    <p:sldId id="307" r:id="rId8"/>
    <p:sldId id="325" r:id="rId9"/>
    <p:sldId id="282" r:id="rId10"/>
    <p:sldId id="314" r:id="rId11"/>
    <p:sldId id="315" r:id="rId12"/>
    <p:sldId id="317" r:id="rId13"/>
    <p:sldId id="320" r:id="rId14"/>
    <p:sldId id="321" r:id="rId15"/>
    <p:sldId id="323" r:id="rId16"/>
    <p:sldId id="297" r:id="rId17"/>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C1BA4B-1005-4B9F-84D0-CEE9DE485D1E}" v="67" dt="2025-07-17T05:05:39.696"/>
  </p1510:revLst>
</p1510:revInfo>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8" autoAdjust="0"/>
    <p:restoredTop sz="75536" autoAdjust="0"/>
  </p:normalViewPr>
  <p:slideViewPr>
    <p:cSldViewPr snapToGrid="0" snapToObjects="1">
      <p:cViewPr varScale="1">
        <p:scale>
          <a:sx n="54" d="100"/>
          <a:sy n="54" d="100"/>
        </p:scale>
        <p:origin x="1579" y="27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600" kern="1200" dirty="0">
                <a:solidFill>
                  <a:schemeClr val="tx1"/>
                </a:solidFill>
                <a:effectLst/>
                <a:latin typeface="+mn-lt"/>
                <a:ea typeface="+mn-ea"/>
                <a:cs typeface="+mn-cs"/>
              </a:rPr>
              <a:t>The presentation will present the personal SWOT analysis which is a strategic tool for professional development as a support workers for children with learning disabilities. </a:t>
            </a:r>
            <a:endParaRPr lang="en-IN" sz="6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indent="-171450">
              <a:buFont typeface="Arial" panose="020B0604020202020204" pitchFamily="34" charset="0"/>
              <a:buChar char="•"/>
            </a:pPr>
            <a:r>
              <a:rPr lang="en-GB" sz="600" kern="1200" dirty="0">
                <a:solidFill>
                  <a:schemeClr val="tx1"/>
                </a:solidFill>
                <a:effectLst/>
                <a:latin typeface="+mn-lt"/>
                <a:ea typeface="+mn-ea"/>
                <a:cs typeface="+mn-cs"/>
              </a:rPr>
              <a:t>I also possess strong communication skills leveraging both the verbal and nonverbal communication methods which is extremely essential for effectively interacting with the children who cannot communicate verbally.</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600" kern="1200" dirty="0">
                <a:solidFill>
                  <a:schemeClr val="tx1"/>
                </a:solidFill>
                <a:effectLst/>
                <a:latin typeface="+mn-lt"/>
                <a:ea typeface="+mn-ea"/>
                <a:cs typeface="+mn-cs"/>
              </a:rPr>
              <a:t>Additionally, my resilience will enable me to stay professional and positive when encountered with physically and emotionally challenging situations. </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dirty="0">
                <a:solidFill>
                  <a:schemeClr val="tx1"/>
                </a:solidFill>
                <a:effectLst/>
                <a:latin typeface="+mn-lt"/>
                <a:ea typeface="+mn-ea"/>
                <a:cs typeface="+mn-cs"/>
              </a:rPr>
              <a:t>I also tussle with my self-doubt, as I occasionally question my judgements mainly within the complex situations that can impact my confidence while advocating for the needs and requirements of the children.</a:t>
            </a:r>
            <a:endParaRPr lang="en-IN" sz="600" kern="1200" dirty="0">
              <a:solidFill>
                <a:schemeClr val="tx1"/>
              </a:solidFill>
              <a:effectLst/>
              <a:latin typeface="+mn-lt"/>
              <a:ea typeface="+mn-ea"/>
              <a:cs typeface="+mn-cs"/>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indent="-171450">
              <a:buFont typeface="Arial" panose="020B0604020202020204" pitchFamily="34" charset="0"/>
              <a:buChar char="•"/>
            </a:pPr>
            <a:r>
              <a:rPr lang="en-GB" sz="600" kern="1200" dirty="0">
                <a:solidFill>
                  <a:schemeClr val="tx1"/>
                </a:solidFill>
                <a:effectLst/>
                <a:latin typeface="+mn-lt"/>
                <a:ea typeface="+mn-ea"/>
                <a:cs typeface="+mn-cs"/>
              </a:rPr>
              <a:t>There are various pathways for training exists, with specialised certifications like behaviour management and apprenticeship program. </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600" kern="1200" dirty="0">
                <a:solidFill>
                  <a:schemeClr val="tx1"/>
                </a:solidFill>
                <a:effectLst/>
                <a:latin typeface="+mn-lt"/>
                <a:ea typeface="+mn-ea"/>
                <a:cs typeface="+mn-cs"/>
              </a:rPr>
              <a:t>The rising emphasis on the partnerships and multi-disciplinary working can provide chances to collaborate with the social workers, professionals, and therapist which can help me in extending my base of knowledge.</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indent="-171450">
              <a:buFont typeface="Arial" panose="020B0604020202020204" pitchFamily="34" charset="0"/>
              <a:buChar char="•"/>
            </a:pPr>
            <a:r>
              <a:rPr lang="en-GB" sz="600" kern="1200" dirty="0">
                <a:solidFill>
                  <a:schemeClr val="tx1"/>
                </a:solidFill>
                <a:effectLst/>
                <a:latin typeface="+mn-lt"/>
                <a:ea typeface="+mn-ea"/>
                <a:cs typeface="+mn-cs"/>
              </a:rPr>
              <a:t>Occupational aggression and violence also poses risks, necessitating for the strong mechanisms to cope and support systems. </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600" kern="1200" dirty="0">
                <a:solidFill>
                  <a:schemeClr val="tx1"/>
                </a:solidFill>
                <a:effectLst/>
                <a:latin typeface="+mn-lt"/>
                <a:ea typeface="+mn-ea"/>
                <a:cs typeface="+mn-cs"/>
              </a:rPr>
              <a:t>The changes in the government policy and funding can also lead to instability and reduction in the resources for the social care services. </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endParaRPr lang="en-IN" sz="6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77914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Times New Roman" panose="02020603050405020304" pitchFamily="18" charset="0"/>
                <a:cs typeface="Times New Roman" panose="02020603050405020304" pitchFamily="18" charset="0"/>
              </a:rPr>
              <a:t>For example- My resilience and adaptability will help me in minimising workforce shortages and burnouts, as I will use my skills to cultivate strategies to cope and create a team through peer examination. </a:t>
            </a:r>
          </a:p>
          <a:p>
            <a:pPr marL="171450" indent="-171450">
              <a:buFont typeface="Arial" panose="020B0604020202020204" pitchFamily="34" charset="0"/>
              <a:buChar char="•"/>
            </a:pPr>
            <a:r>
              <a:rPr lang="en-GB" sz="600" kern="1200" dirty="0">
                <a:solidFill>
                  <a:schemeClr val="tx1"/>
                </a:solidFill>
                <a:effectLst/>
                <a:latin typeface="+mn-lt"/>
                <a:ea typeface="+mn-ea"/>
                <a:cs typeface="+mn-cs"/>
              </a:rPr>
              <a:t>For example- using my strong interpersonal skills I will develop relationship with the therapists that will help me directly in learning new techniques. My commitment to support the children with learning disabilities will help me in pursuing the higher qualifications.</a:t>
            </a:r>
            <a:endParaRPr lang="en-IN" sz="6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600" kern="1200" dirty="0">
                <a:solidFill>
                  <a:schemeClr val="tx1"/>
                </a:solidFill>
                <a:effectLst/>
                <a:latin typeface="+mn-lt"/>
                <a:ea typeface="+mn-ea"/>
                <a:cs typeface="+mn-cs"/>
              </a:rPr>
              <a:t>For example- I can use my positive approach to initiate collaboration with the local colleges for setting up the project where the young people having the learning disabilities can develop new kills, which can create a dual advantage for building new networks professionally and enriching the lives of the children. </a:t>
            </a:r>
            <a:endParaRPr lang="en-IN" sz="600" kern="1200" dirty="0">
              <a:solidFill>
                <a:schemeClr val="tx1"/>
              </a:solidFill>
              <a:effectLst/>
              <a:latin typeface="+mn-lt"/>
              <a:ea typeface="+mn-ea"/>
              <a:cs typeface="+mn-cs"/>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484336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Times New Roman" panose="02020603050405020304" pitchFamily="18" charset="0"/>
                <a:cs typeface="Times New Roman" panose="02020603050405020304" pitchFamily="18" charset="0"/>
              </a:rPr>
              <a:t>The presentation presented the personal SWOT analysis which is a strategic tool for professional development as a support workers for children with learning disabilities.</a:t>
            </a:r>
          </a:p>
          <a:p>
            <a:endParaRPr lang="en-US" dirty="0"/>
          </a:p>
        </p:txBody>
      </p:sp>
    </p:spTree>
    <p:extLst>
      <p:ext uri="{BB962C8B-B14F-4D97-AF65-F5344CB8AC3E}">
        <p14:creationId xmlns:p14="http://schemas.microsoft.com/office/powerpoint/2010/main" val="252449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614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205565C-7F81-F801-7854-4B37CB439015}"/>
              </a:ext>
            </a:extLst>
          </p:cNvPr>
          <p:cNvSpPr>
            <a:spLocks noGrp="1"/>
          </p:cNvSpPr>
          <p:nvPr>
            <p:ph type="sldNum" sz="quarter" idx="12"/>
          </p:nvPr>
        </p:nvSpPr>
        <p:spPr/>
        <p:txBody>
          <a:bodyPr/>
          <a:lstStyle/>
          <a:p>
            <a:fld id="{48F63A3B-78C7-47BE-AE5E-E10140E04643}" type="slidenum">
              <a:rPr lang="en-US" smtClean="0"/>
              <a:pPr/>
              <a:t>1</a:t>
            </a:fld>
            <a:endParaRPr lang="en-US" dirty="0"/>
          </a:p>
        </p:txBody>
      </p:sp>
      <p:sp>
        <p:nvSpPr>
          <p:cNvPr id="3" name="TextBox 2">
            <a:extLst>
              <a:ext uri="{FF2B5EF4-FFF2-40B4-BE49-F238E27FC236}">
                <a16:creationId xmlns:a16="http://schemas.microsoft.com/office/drawing/2014/main" id="{F08B6D77-10B8-3E5D-E5DD-7FD262CD309E}"/>
              </a:ext>
            </a:extLst>
          </p:cNvPr>
          <p:cNvSpPr txBox="1"/>
          <p:nvPr/>
        </p:nvSpPr>
        <p:spPr>
          <a:xfrm>
            <a:off x="928688" y="701702"/>
            <a:ext cx="10172700" cy="3539430"/>
          </a:xfrm>
          <a:prstGeom prst="rect">
            <a:avLst/>
          </a:prstGeom>
          <a:noFill/>
        </p:spPr>
        <p:txBody>
          <a:bodyPr wrap="square" rtlCol="0">
            <a:spAutoFit/>
          </a:bodyPr>
          <a:lstStyle/>
          <a:p>
            <a:endParaRPr lang="en-GB" sz="2800" dirty="0"/>
          </a:p>
          <a:p>
            <a:endParaRPr lang="en-GB" sz="2800" dirty="0"/>
          </a:p>
          <a:p>
            <a:r>
              <a:rPr lang="en-GB" sz="2800" dirty="0"/>
              <a:t>Assignment title: Self Awareness Presentation</a:t>
            </a:r>
          </a:p>
          <a:p>
            <a:r>
              <a:rPr lang="en-GB" sz="2800" dirty="0"/>
              <a:t>Module code: LCHS4009</a:t>
            </a:r>
          </a:p>
          <a:p>
            <a:r>
              <a:rPr lang="en-GB" sz="2800" dirty="0"/>
              <a:t>Module: Professional Development within Health and Social Care</a:t>
            </a:r>
          </a:p>
          <a:p>
            <a:r>
              <a:rPr lang="en-GB" sz="2800" dirty="0"/>
              <a:t>Name: Zara Sheikh</a:t>
            </a:r>
          </a:p>
          <a:p>
            <a:r>
              <a:rPr lang="en-GB" sz="2800" dirty="0"/>
              <a:t>Student Number: 2408419</a:t>
            </a:r>
          </a:p>
          <a:p>
            <a:r>
              <a:rPr lang="en-GB" sz="2800" dirty="0"/>
              <a:t>Submission Deadline: 20</a:t>
            </a:r>
            <a:r>
              <a:rPr lang="en-GB" sz="2800" baseline="30000" dirty="0"/>
              <a:t>th</a:t>
            </a:r>
            <a:r>
              <a:rPr lang="en-GB" sz="2800" dirty="0"/>
              <a:t> October 2025</a:t>
            </a:r>
          </a:p>
        </p:txBody>
      </p:sp>
    </p:spTree>
    <p:extLst>
      <p:ext uri="{BB962C8B-B14F-4D97-AF65-F5344CB8AC3E}">
        <p14:creationId xmlns:p14="http://schemas.microsoft.com/office/powerpoint/2010/main" val="1706492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sz="4800" dirty="0">
                <a:solidFill>
                  <a:schemeClr val="tx1"/>
                </a:solidFill>
                <a:latin typeface="Times New Roman" panose="02020603050405020304" pitchFamily="18" charset="0"/>
                <a:cs typeface="Times New Roman" panose="02020603050405020304" pitchFamily="18" charset="0"/>
              </a:rPr>
              <a:t>Professional Development within Health and Social Care</a:t>
            </a:r>
          </a:p>
        </p:txBody>
      </p:sp>
    </p:spTree>
    <p:extLst>
      <p:ext uri="{BB962C8B-B14F-4D97-AF65-F5344CB8AC3E}">
        <p14:creationId xmlns:p14="http://schemas.microsoft.com/office/powerpoint/2010/main" val="2202437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style>
          <a:lnRef idx="2">
            <a:schemeClr val="dk1"/>
          </a:lnRef>
          <a:fillRef idx="1">
            <a:schemeClr val="lt1"/>
          </a:fillRef>
          <a:effectRef idx="0">
            <a:schemeClr val="dk1"/>
          </a:effectRef>
          <a:fontRef idx="minor">
            <a:schemeClr val="dk1"/>
          </a:fontRef>
        </p:style>
        <p:txBody>
          <a:bodyPr/>
          <a:lstStyle/>
          <a:p>
            <a:pPr algn="ctr"/>
            <a:r>
              <a:rPr lang="en-US" dirty="0">
                <a:latin typeface="Times New Roman" panose="02020603050405020304" pitchFamily="18" charset="0"/>
                <a:cs typeface="Times New Roman" panose="02020603050405020304" pitchFamily="18" charset="0"/>
              </a:rPr>
              <a:t>Table of content </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normAutofit/>
          </a:bodyPr>
          <a:lstStyle/>
          <a:p>
            <a:pPr algn="just"/>
            <a:r>
              <a:rPr lang="en-US" sz="1800" dirty="0">
                <a:solidFill>
                  <a:schemeClr val="tx1"/>
                </a:solidFill>
                <a:latin typeface="Times New Roman" panose="02020603050405020304" pitchFamily="18" charset="0"/>
                <a:cs typeface="Times New Roman" panose="02020603050405020304" pitchFamily="18" charset="0"/>
              </a:rPr>
              <a:t>Introduction</a:t>
            </a:r>
          </a:p>
          <a:p>
            <a:pPr algn="just"/>
            <a:r>
              <a:rPr lang="en-US" sz="1800" dirty="0">
                <a:solidFill>
                  <a:schemeClr val="tx1"/>
                </a:solidFill>
                <a:latin typeface="Times New Roman" panose="02020603050405020304" pitchFamily="18" charset="0"/>
                <a:cs typeface="Times New Roman" panose="02020603050405020304" pitchFamily="18" charset="0"/>
              </a:rPr>
              <a:t>Personal SWOT analysis </a:t>
            </a:r>
          </a:p>
          <a:p>
            <a:pPr algn="just"/>
            <a:r>
              <a:rPr lang="en-US" sz="1800" dirty="0">
                <a:solidFill>
                  <a:schemeClr val="tx1"/>
                </a:solidFill>
                <a:latin typeface="Times New Roman" panose="02020603050405020304" pitchFamily="18" charset="0"/>
                <a:cs typeface="Times New Roman" panose="02020603050405020304" pitchFamily="18" charset="0"/>
              </a:rPr>
              <a:t>Conclusion	</a:t>
            </a:r>
          </a:p>
          <a:p>
            <a:pPr algn="just"/>
            <a:r>
              <a:rPr lang="en-US" sz="1800" dirty="0">
                <a:solidFill>
                  <a:schemeClr val="tx1"/>
                </a:solidFill>
                <a:latin typeface="Times New Roman" panose="02020603050405020304" pitchFamily="18" charset="0"/>
                <a:cs typeface="Times New Roman" panose="02020603050405020304" pitchFamily="18" charset="0"/>
              </a:rPr>
              <a:t>References	</a:t>
            </a:r>
          </a:p>
          <a:p>
            <a:pPr algn="just"/>
            <a:endParaRPr lang="en-US" sz="1800"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3</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02920" y="1338071"/>
            <a:ext cx="6583680" cy="603505"/>
          </a:xfrm>
        </p:spPr>
        <p:txBody>
          <a:bodyPr/>
          <a:lstStyle/>
          <a:p>
            <a:pPr algn="ctr"/>
            <a:r>
              <a:rPr lang="en-US" sz="3500" dirty="0">
                <a:solidFill>
                  <a:schemeClr val="tx1">
                    <a:lumMod val="95000"/>
                    <a:lumOff val="5000"/>
                  </a:schemeClr>
                </a:solidFill>
                <a:latin typeface="Times New Roman" panose="02020603050405020304" pitchFamily="18" charset="0"/>
                <a:cs typeface="Times New Roman" panose="02020603050405020304" pitchFamily="18" charset="0"/>
              </a:rPr>
              <a:t>Introduction</a:t>
            </a:r>
          </a:p>
        </p:txBody>
      </p:sp>
      <p:sp>
        <p:nvSpPr>
          <p:cNvPr id="5" name="Content Placeholder 4">
            <a:extLst>
              <a:ext uri="{FF2B5EF4-FFF2-40B4-BE49-F238E27FC236}">
                <a16:creationId xmlns:a16="http://schemas.microsoft.com/office/drawing/2014/main" id="{60F0EDF0-01FE-B657-BEE5-B4E64418AD87}"/>
              </a:ext>
            </a:extLst>
          </p:cNvPr>
          <p:cNvSpPr>
            <a:spLocks noGrp="1"/>
          </p:cNvSpPr>
          <p:nvPr>
            <p:ph idx="1"/>
          </p:nvPr>
        </p:nvSpPr>
        <p:spPr>
          <a:xfrm>
            <a:off x="603849" y="3063240"/>
            <a:ext cx="6482751" cy="3523298"/>
          </a:xfrm>
          <a:solidFill>
            <a:schemeClr val="bg1"/>
          </a:solidFill>
        </p:spPr>
        <p:txBody>
          <a:bodyPr>
            <a:normAutofit/>
          </a:bodyPr>
          <a:lstStyle/>
          <a:p>
            <a:pPr algn="just"/>
            <a:r>
              <a:rPr lang="en-US" sz="1600" dirty="0">
                <a:solidFill>
                  <a:schemeClr val="tx1"/>
                </a:solidFill>
                <a:latin typeface="Times New Roman" panose="02020603050405020304" pitchFamily="18" charset="0"/>
                <a:cs typeface="Times New Roman" panose="02020603050405020304" pitchFamily="18" charset="0"/>
              </a:rPr>
              <a:t>Professional development within the health and social care is very essential for the practitioner to stay up to date with the progressions, for refining their skills for providing high quality of personalised and safe care (</a:t>
            </a:r>
            <a:r>
              <a:rPr lang="en-US" sz="1600" dirty="0" err="1">
                <a:solidFill>
                  <a:schemeClr val="tx1"/>
                </a:solidFill>
                <a:latin typeface="Times New Roman" panose="02020603050405020304" pitchFamily="18" charset="0"/>
                <a:cs typeface="Times New Roman" panose="02020603050405020304" pitchFamily="18" charset="0"/>
              </a:rPr>
              <a:t>Matlhaba</a:t>
            </a:r>
            <a:r>
              <a:rPr lang="en-US" sz="1600" dirty="0">
                <a:solidFill>
                  <a:schemeClr val="tx1"/>
                </a:solidFill>
                <a:latin typeface="Times New Roman" panose="02020603050405020304" pitchFamily="18" charset="0"/>
                <a:cs typeface="Times New Roman" panose="02020603050405020304" pitchFamily="18" charset="0"/>
              </a:rPr>
              <a:t>, 2025).</a:t>
            </a:r>
          </a:p>
          <a:p>
            <a:pPr algn="just"/>
            <a:r>
              <a:rPr lang="en-US" sz="1600" dirty="0">
                <a:solidFill>
                  <a:schemeClr val="tx1"/>
                </a:solidFill>
                <a:latin typeface="Times New Roman" panose="02020603050405020304" pitchFamily="18" charset="0"/>
                <a:cs typeface="Times New Roman" panose="02020603050405020304" pitchFamily="18" charset="0"/>
              </a:rPr>
              <a:t> </a:t>
            </a:r>
          </a:p>
          <a:p>
            <a:pPr algn="just"/>
            <a:endParaRPr lang="en-US" sz="1600" dirty="0">
              <a:solidFill>
                <a:schemeClr val="tx1"/>
              </a:solidFill>
              <a:latin typeface="Times New Roman" panose="02020603050405020304" pitchFamily="18" charset="0"/>
              <a:cs typeface="Times New Roman" panose="02020603050405020304" pitchFamily="18" charset="0"/>
            </a:endParaRPr>
          </a:p>
          <a:p>
            <a:pPr algn="just"/>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3"/>
          <a:srcRect l="-458" t="1274" r="13289" b="15405"/>
          <a:stretch/>
        </p:blipFill>
        <p:spPr>
          <a:xfrm>
            <a:off x="7779658" y="2586946"/>
            <a:ext cx="3265714" cy="2384369"/>
          </a:xfrm>
          <a:prstGeom prst="rect">
            <a:avLst/>
          </a:prstGeom>
        </p:spPr>
      </p:pic>
    </p:spTree>
    <p:extLst>
      <p:ext uri="{BB962C8B-B14F-4D97-AF65-F5344CB8AC3E}">
        <p14:creationId xmlns:p14="http://schemas.microsoft.com/office/powerpoint/2010/main" val="2906491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26592486-D1AF-E357-45E3-9D1785DAEAE9}"/>
              </a:ext>
            </a:extLst>
          </p:cNvPr>
          <p:cNvSpPr>
            <a:spLocks noGrp="1"/>
          </p:cNvSpPr>
          <p:nvPr>
            <p:ph type="title"/>
          </p:nvPr>
        </p:nvSpPr>
        <p:spPr>
          <a:xfrm>
            <a:off x="760938" y="755372"/>
            <a:ext cx="3931920" cy="1527048"/>
          </a:xfrm>
        </p:spPr>
        <p:txBody>
          <a:bodyPr/>
          <a:lstStyle/>
          <a:p>
            <a:r>
              <a:rPr lang="en-US" sz="1400" dirty="0"/>
              <a:t>This is a practical examples:</a:t>
            </a:r>
          </a:p>
        </p:txBody>
      </p:sp>
      <p:sp>
        <p:nvSpPr>
          <p:cNvPr id="4" name="Slide Number Placeholder 3">
            <a:extLst>
              <a:ext uri="{FF2B5EF4-FFF2-40B4-BE49-F238E27FC236}">
                <a16:creationId xmlns:a16="http://schemas.microsoft.com/office/drawing/2014/main" id="{9975E9BC-7652-68D0-B4CD-F0DAA4CD15C3}"/>
              </a:ext>
            </a:extLst>
          </p:cNvPr>
          <p:cNvSpPr>
            <a:spLocks noGrp="1"/>
          </p:cNvSpPr>
          <p:nvPr>
            <p:ph type="sldNum" sz="quarter" idx="12"/>
          </p:nvPr>
        </p:nvSpPr>
        <p:spPr>
          <a:xfrm>
            <a:off x="10438475" y="457199"/>
            <a:ext cx="987552" cy="244503"/>
          </a:xfrm>
        </p:spPr>
        <p:txBody>
          <a:bodyPr anchor="ctr">
            <a:normAutofit/>
          </a:bodyPr>
          <a:lstStyle/>
          <a:p>
            <a:pPr>
              <a:lnSpc>
                <a:spcPct val="90000"/>
              </a:lnSpc>
              <a:spcAft>
                <a:spcPts val="600"/>
              </a:spcAft>
            </a:pPr>
            <a:fld id="{48F63A3B-78C7-47BE-AE5E-E10140E04643}" type="slidenum">
              <a:rPr lang="en-US" sz="1100" smtClean="0"/>
              <a:pPr>
                <a:lnSpc>
                  <a:spcPct val="90000"/>
                </a:lnSpc>
                <a:spcAft>
                  <a:spcPts val="600"/>
                </a:spcAft>
              </a:pPr>
              <a:t>5</a:t>
            </a:fld>
            <a:endParaRPr lang="en-US" sz="1100"/>
          </a:p>
        </p:txBody>
      </p:sp>
      <p:sp>
        <p:nvSpPr>
          <p:cNvPr id="13" name="Text Placeholder 3">
            <a:extLst>
              <a:ext uri="{FF2B5EF4-FFF2-40B4-BE49-F238E27FC236}">
                <a16:creationId xmlns:a16="http://schemas.microsoft.com/office/drawing/2014/main" id="{26E58656-EC54-CD19-7D6B-C277B0C1BB85}"/>
              </a:ext>
            </a:extLst>
          </p:cNvPr>
          <p:cNvSpPr>
            <a:spLocks noGrp="1"/>
          </p:cNvSpPr>
          <p:nvPr>
            <p:ph type="body" sz="half" idx="2"/>
          </p:nvPr>
        </p:nvSpPr>
        <p:spPr>
          <a:xfrm>
            <a:off x="760938" y="2286001"/>
            <a:ext cx="3931920" cy="3811588"/>
          </a:xfrm>
        </p:spPr>
        <p:txBody>
          <a:bodyPr/>
          <a:lstStyle/>
          <a:p>
            <a:r>
              <a:rPr lang="en-US" dirty="0"/>
              <a:t>This is the job title I am interested in </a:t>
            </a:r>
          </a:p>
          <a:p>
            <a:r>
              <a:rPr lang="en-US" dirty="0"/>
              <a:t>In the next slide you will be able to my skills and what the job needs requirements are.</a:t>
            </a:r>
          </a:p>
        </p:txBody>
      </p:sp>
      <p:pic>
        <p:nvPicPr>
          <p:cNvPr id="6" name="Content Placeholder 5" descr="A computer screen with a message&#10;&#10;AI-generated content may be incorrect.">
            <a:extLst>
              <a:ext uri="{FF2B5EF4-FFF2-40B4-BE49-F238E27FC236}">
                <a16:creationId xmlns:a16="http://schemas.microsoft.com/office/drawing/2014/main" id="{D69B289E-2759-EB3F-4614-7EB7D00409F3}"/>
              </a:ext>
            </a:extLst>
          </p:cNvPr>
          <p:cNvPicPr>
            <a:picLocks noGrp="1" noChangeAspect="1"/>
          </p:cNvPicPr>
          <p:nvPr>
            <p:ph type="pic" idx="1"/>
          </p:nvPr>
        </p:nvPicPr>
        <p:blipFill>
          <a:blip r:embed="rId2"/>
          <a:stretch/>
        </p:blipFill>
        <p:spPr>
          <a:xfrm>
            <a:off x="5262700" y="1109662"/>
            <a:ext cx="6172200" cy="4629150"/>
          </a:xfrm>
          <a:noFill/>
        </p:spPr>
      </p:pic>
    </p:spTree>
    <p:extLst>
      <p:ext uri="{BB962C8B-B14F-4D97-AF65-F5344CB8AC3E}">
        <p14:creationId xmlns:p14="http://schemas.microsoft.com/office/powerpoint/2010/main" val="818920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2599601" y="899160"/>
            <a:ext cx="7965461" cy="642130"/>
          </a:xfrm>
        </p:spPr>
        <p:txBody>
          <a:bodyPr/>
          <a:lstStyle/>
          <a:p>
            <a:pPr algn="ctr"/>
            <a:r>
              <a:rPr lang="en-US" sz="3500" dirty="0">
                <a:solidFill>
                  <a:schemeClr val="tx1"/>
                </a:solidFill>
                <a:latin typeface="Times New Roman" panose="02020603050405020304" pitchFamily="18" charset="0"/>
                <a:cs typeface="Times New Roman" panose="02020603050405020304" pitchFamily="18" charset="0"/>
              </a:rPr>
              <a:t>PERSONAL SWOT ANALYSIS </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2599601" y="2514600"/>
            <a:ext cx="4744174" cy="4343400"/>
          </a:xfrm>
        </p:spPr>
        <p:txBody>
          <a:bodyPr>
            <a:normAutofit/>
          </a:bodyPr>
          <a:lstStyle/>
          <a:p>
            <a:pPr algn="just">
              <a:lnSpc>
                <a:spcPct val="150000"/>
              </a:lnSpc>
            </a:pPr>
            <a:r>
              <a:rPr lang="en-US" b="1" dirty="0">
                <a:solidFill>
                  <a:schemeClr val="tx1"/>
                </a:solidFill>
                <a:latin typeface="Times New Roman" panose="02020603050405020304" pitchFamily="18" charset="0"/>
                <a:cs typeface="Times New Roman" panose="02020603050405020304" pitchFamily="18" charset="0"/>
              </a:rPr>
              <a:t>Strengths</a:t>
            </a:r>
          </a:p>
          <a:p>
            <a:pPr algn="just">
              <a:lnSpc>
                <a:spcPct val="150000"/>
              </a:lnSpc>
            </a:pPr>
            <a:r>
              <a:rPr lang="en-US" sz="1600" dirty="0">
                <a:solidFill>
                  <a:schemeClr val="tx1"/>
                </a:solidFill>
                <a:latin typeface="Times New Roman" panose="02020603050405020304" pitchFamily="18" charset="0"/>
                <a:cs typeface="Times New Roman" panose="02020603050405020304" pitchFamily="18" charset="0"/>
              </a:rPr>
              <a:t>My main strengths include my compassion and empathy which will allow me to build a strong and trustworthy relationship with the children whom I will support and their families. </a:t>
            </a:r>
          </a:p>
          <a:p>
            <a:pPr algn="just">
              <a:lnSpc>
                <a:spcPct val="150000"/>
              </a:lnSpc>
            </a:pPr>
            <a:r>
              <a:rPr lang="en-US" sz="1600" dirty="0">
                <a:solidFill>
                  <a:schemeClr val="tx1"/>
                </a:solidFill>
                <a:latin typeface="Times New Roman" panose="02020603050405020304" pitchFamily="18" charset="0"/>
                <a:cs typeface="Times New Roman" panose="02020603050405020304" pitchFamily="18" charset="0"/>
              </a:rPr>
              <a:t>I am extremely flexible and adaptable that is really crucial while working with the people or an individual whose routines and needs can change unexpectedly. </a:t>
            </a:r>
          </a:p>
          <a:p>
            <a:pPr algn="just">
              <a:lnSpc>
                <a:spcPct val="150000"/>
              </a:lnSpc>
            </a:pP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685314" y="2664731"/>
            <a:ext cx="4172857" cy="2780166"/>
          </a:xfrm>
          <a:prstGeom prst="rect">
            <a:avLst/>
          </a:prstGeom>
        </p:spPr>
      </p:pic>
    </p:spTree>
    <p:extLst>
      <p:ext uri="{BB962C8B-B14F-4D97-AF65-F5344CB8AC3E}">
        <p14:creationId xmlns:p14="http://schemas.microsoft.com/office/powerpoint/2010/main" val="68568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649322" y="899160"/>
            <a:ext cx="5647097" cy="606580"/>
          </a:xfrm>
        </p:spPr>
        <p:txBody>
          <a:bodyPr/>
          <a:lstStyle/>
          <a:p>
            <a:r>
              <a:rPr lang="en-US" sz="3000" dirty="0">
                <a:solidFill>
                  <a:schemeClr val="tx1"/>
                </a:solidFill>
                <a:latin typeface="Times New Roman" panose="02020603050405020304" pitchFamily="18" charset="0"/>
                <a:cs typeface="Times New Roman" panose="02020603050405020304" pitchFamily="18" charset="0"/>
              </a:rPr>
              <a:t>CONTINUE..</a:t>
            </a:r>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
          </p:nvPr>
        </p:nvSpPr>
        <p:spPr>
          <a:xfrm>
            <a:off x="512162" y="2529839"/>
            <a:ext cx="5647097" cy="3738225"/>
          </a:xfrm>
        </p:spPr>
        <p:txBody>
          <a:bodyPr>
            <a:normAutofit/>
          </a:bodyPr>
          <a:lstStyle/>
          <a:p>
            <a:pPr marL="342900" indent="-342900" algn="just">
              <a:lnSpc>
                <a:spcPct val="170000"/>
              </a:lnSpc>
              <a:buFont typeface="Arial" panose="020B0604020202020204" pitchFamily="34" charset="0"/>
              <a:buChar char="•"/>
            </a:pPr>
            <a:r>
              <a:rPr lang="en-US" sz="2000" b="1" dirty="0">
                <a:solidFill>
                  <a:schemeClr val="tx1"/>
                </a:solidFill>
                <a:latin typeface="Times New Roman" panose="02020603050405020304" pitchFamily="18" charset="0"/>
                <a:cs typeface="Times New Roman" panose="02020603050405020304" pitchFamily="18" charset="0"/>
              </a:rPr>
              <a:t>Weaknesses </a:t>
            </a:r>
          </a:p>
          <a:p>
            <a:pPr marL="342900" indent="-342900" algn="just">
              <a:lnSpc>
                <a:spcPct val="17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My core weakness is an absence of management and leadership experience that can hinder my progress into the higher job roles. </a:t>
            </a:r>
          </a:p>
          <a:p>
            <a:pPr marL="342900" indent="-342900" algn="just">
              <a:lnSpc>
                <a:spcPct val="17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Though I have a hands on experience but I have a restricted exposure to the advanced techniques of therapies which can further limit the depth during my practices. </a:t>
            </a:r>
          </a:p>
          <a:p>
            <a:pPr algn="just">
              <a:lnSpc>
                <a:spcPct val="170000"/>
              </a:lnSpc>
            </a:pPr>
            <a:endParaRPr lang="en-US" sz="2000"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159259" y="2130878"/>
            <a:ext cx="5631543" cy="3518807"/>
          </a:xfrm>
          <a:prstGeom prst="rect">
            <a:avLst/>
          </a:prstGeom>
        </p:spPr>
      </p:pic>
    </p:spTree>
    <p:extLst>
      <p:ext uri="{BB962C8B-B14F-4D97-AF65-F5344CB8AC3E}">
        <p14:creationId xmlns:p14="http://schemas.microsoft.com/office/powerpoint/2010/main" val="1131718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525114" y="571639"/>
            <a:ext cx="8115640" cy="1084241"/>
          </a:xfrm>
        </p:spPr>
        <p:txBody>
          <a:bodyPr/>
          <a:lstStyle/>
          <a:p>
            <a:r>
              <a:rPr lang="en-US" sz="3000" dirty="0">
                <a:solidFill>
                  <a:schemeClr val="tx1"/>
                </a:solidFill>
                <a:latin typeface="Times New Roman" panose="02020603050405020304" pitchFamily="18" charset="0"/>
                <a:cs typeface="Times New Roman" panose="02020603050405020304" pitchFamily="18" charset="0"/>
              </a:rPr>
              <a:t>Continue..</a:t>
            </a:r>
          </a:p>
        </p:txBody>
      </p:sp>
      <p:sp>
        <p:nvSpPr>
          <p:cNvPr id="16" name="Content Placeholder 4">
            <a:extLst>
              <a:ext uri="{FF2B5EF4-FFF2-40B4-BE49-F238E27FC236}">
                <a16:creationId xmlns:a16="http://schemas.microsoft.com/office/drawing/2014/main" id="{AEF9954A-E263-8A7E-58B1-4D03F7D1BD9B}"/>
              </a:ext>
            </a:extLst>
          </p:cNvPr>
          <p:cNvSpPr>
            <a:spLocks noGrp="1"/>
          </p:cNvSpPr>
          <p:nvPr>
            <p:ph sz="half" idx="2"/>
          </p:nvPr>
        </p:nvSpPr>
        <p:spPr>
          <a:xfrm>
            <a:off x="336429" y="2293257"/>
            <a:ext cx="6185140" cy="4151787"/>
          </a:xfrm>
        </p:spPr>
        <p:txBody>
          <a:bodyPr>
            <a:normAutofit/>
          </a:bodyPr>
          <a:lstStyle/>
          <a:p>
            <a:pPr marL="342900" indent="-342900" algn="just">
              <a:lnSpc>
                <a:spcPct val="150000"/>
              </a:lnSpc>
              <a:buFont typeface="Arial" panose="020B0604020202020204" pitchFamily="34" charset="0"/>
              <a:buChar char="•"/>
            </a:pPr>
            <a:r>
              <a:rPr lang="en-US" sz="2000" b="1" dirty="0">
                <a:solidFill>
                  <a:schemeClr val="tx1"/>
                </a:solidFill>
                <a:latin typeface="Times New Roman" panose="02020603050405020304" pitchFamily="18" charset="0"/>
                <a:cs typeface="Times New Roman" panose="02020603050405020304" pitchFamily="18" charset="0"/>
              </a:rPr>
              <a:t>Opportunities </a:t>
            </a:r>
          </a:p>
          <a:p>
            <a:pPr marL="342900" indent="-342900" algn="just">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The health and social care sector in UK offers various opportunities for development and growth (Modula, and </a:t>
            </a:r>
            <a:r>
              <a:rPr lang="en-US" sz="1600" dirty="0" err="1">
                <a:solidFill>
                  <a:schemeClr val="tx1"/>
                </a:solidFill>
                <a:latin typeface="Times New Roman" panose="02020603050405020304" pitchFamily="18" charset="0"/>
                <a:cs typeface="Times New Roman" panose="02020603050405020304" pitchFamily="18" charset="0"/>
              </a:rPr>
              <a:t>Chipu</a:t>
            </a:r>
            <a:r>
              <a:rPr lang="en-US" sz="1600" dirty="0">
                <a:solidFill>
                  <a:schemeClr val="tx1"/>
                </a:solidFill>
                <a:latin typeface="Times New Roman" panose="02020603050405020304" pitchFamily="18" charset="0"/>
                <a:cs typeface="Times New Roman" panose="02020603050405020304" pitchFamily="18" charset="0"/>
              </a:rPr>
              <a:t>, 2024). </a:t>
            </a:r>
          </a:p>
          <a:p>
            <a:pPr marL="342900" indent="-342900" algn="just">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The mounting demand for the proficient support workers for children mainly in the dedicated areas such as learning disabilities. </a:t>
            </a:r>
          </a:p>
        </p:txBody>
      </p:sp>
      <p:pic>
        <p:nvPicPr>
          <p:cNvPr id="3" name="Picture 2"/>
          <p:cNvPicPr>
            <a:picLocks noChangeAspect="1"/>
          </p:cNvPicPr>
          <p:nvPr/>
        </p:nvPicPr>
        <p:blipFill>
          <a:blip r:embed="rId3"/>
          <a:stretch>
            <a:fillRect/>
          </a:stretch>
        </p:blipFill>
        <p:spPr>
          <a:xfrm>
            <a:off x="7563211" y="1830051"/>
            <a:ext cx="4178845" cy="3090291"/>
          </a:xfrm>
          <a:prstGeom prst="rect">
            <a:avLst/>
          </a:prstGeom>
        </p:spPr>
      </p:pic>
    </p:spTree>
    <p:extLst>
      <p:ext uri="{BB962C8B-B14F-4D97-AF65-F5344CB8AC3E}">
        <p14:creationId xmlns:p14="http://schemas.microsoft.com/office/powerpoint/2010/main" val="2468595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765975" y="622124"/>
            <a:ext cx="6121522" cy="1091627"/>
          </a:xfrm>
        </p:spPr>
        <p:txBody>
          <a:bodyPr/>
          <a:lstStyle/>
          <a:p>
            <a:r>
              <a:rPr lang="en-US" sz="3500" dirty="0">
                <a:solidFill>
                  <a:schemeClr val="tx1"/>
                </a:solidFill>
                <a:latin typeface="Times New Roman" panose="02020603050405020304" pitchFamily="18" charset="0"/>
                <a:cs typeface="Times New Roman" panose="02020603050405020304" pitchFamily="18" charset="0"/>
              </a:rPr>
              <a:t>Continue..</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914399" y="2208362"/>
            <a:ext cx="5973097" cy="4339922"/>
          </a:xfrm>
        </p:spPr>
        <p:txBody>
          <a:bodyPr>
            <a:normAutofit/>
          </a:bodyPr>
          <a:lstStyle/>
          <a:p>
            <a:pPr marL="342900" indent="-342900" algn="just">
              <a:lnSpc>
                <a:spcPct val="150000"/>
              </a:lnSpc>
              <a:buFont typeface="Arial" panose="020B0604020202020204" pitchFamily="34" charset="0"/>
              <a:buChar char="•"/>
            </a:pPr>
            <a:r>
              <a:rPr lang="en-US" sz="2000" b="1" dirty="0">
                <a:solidFill>
                  <a:schemeClr val="tx1"/>
                </a:solidFill>
                <a:latin typeface="Times New Roman" panose="02020603050405020304" pitchFamily="18" charset="0"/>
                <a:cs typeface="Times New Roman" panose="02020603050405020304" pitchFamily="18" charset="0"/>
              </a:rPr>
              <a:t>Threats </a:t>
            </a:r>
          </a:p>
          <a:p>
            <a:pPr marL="342900" indent="-342900" algn="just">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The risk of burning out is high due to the physical and emotional demands along with the risk of understaffing (</a:t>
            </a:r>
            <a:r>
              <a:rPr lang="en-US" sz="1600" dirty="0" err="1">
                <a:solidFill>
                  <a:schemeClr val="tx1"/>
                </a:solidFill>
                <a:latin typeface="Times New Roman" panose="02020603050405020304" pitchFamily="18" charset="0"/>
                <a:cs typeface="Times New Roman" panose="02020603050405020304" pitchFamily="18" charset="0"/>
              </a:rPr>
              <a:t>Tsolakidis</a:t>
            </a:r>
            <a:r>
              <a:rPr lang="en-US" sz="1600" dirty="0">
                <a:solidFill>
                  <a:schemeClr val="tx1"/>
                </a:solidFill>
                <a:latin typeface="Times New Roman" panose="02020603050405020304" pitchFamily="18" charset="0"/>
                <a:cs typeface="Times New Roman" panose="02020603050405020304" pitchFamily="18" charset="0"/>
              </a:rPr>
              <a:t>, and </a:t>
            </a:r>
            <a:r>
              <a:rPr lang="en-US" sz="1600" dirty="0" err="1">
                <a:solidFill>
                  <a:schemeClr val="tx1"/>
                </a:solidFill>
                <a:latin typeface="Times New Roman" panose="02020603050405020304" pitchFamily="18" charset="0"/>
                <a:cs typeface="Times New Roman" panose="02020603050405020304" pitchFamily="18" charset="0"/>
              </a:rPr>
              <a:t>Diamantidou</a:t>
            </a:r>
            <a:r>
              <a:rPr lang="en-US" sz="1600" dirty="0">
                <a:solidFill>
                  <a:schemeClr val="tx1"/>
                </a:solidFill>
                <a:latin typeface="Times New Roman" panose="02020603050405020304" pitchFamily="18" charset="0"/>
                <a:cs typeface="Times New Roman" panose="02020603050405020304" pitchFamily="18" charset="0"/>
              </a:rPr>
              <a:t>, 2022). </a:t>
            </a:r>
          </a:p>
          <a:p>
            <a:pPr marL="342900" indent="-342900" algn="just">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The recent changes in the government policies can affect international hiring which can exacerbate the preceding shortage of workforce that can force the pressure on the personnel.</a:t>
            </a:r>
          </a:p>
          <a:p>
            <a:pPr marL="342900" indent="-342900" algn="just">
              <a:lnSpc>
                <a:spcPct val="150000"/>
              </a:lnSpc>
              <a:buFont typeface="Arial" panose="020B0604020202020204" pitchFamily="34" charset="0"/>
              <a:buChar char="•"/>
            </a:pPr>
            <a:endParaRPr lang="en-US" sz="20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r="34921" b="39859"/>
          <a:stretch/>
        </p:blipFill>
        <p:spPr>
          <a:xfrm>
            <a:off x="7199086" y="2474686"/>
            <a:ext cx="4760686" cy="2474686"/>
          </a:xfrm>
          <a:prstGeom prst="rect">
            <a:avLst/>
          </a:prstGeom>
        </p:spPr>
      </p:pic>
    </p:spTree>
    <p:extLst>
      <p:ext uri="{BB962C8B-B14F-4D97-AF65-F5344CB8AC3E}">
        <p14:creationId xmlns:p14="http://schemas.microsoft.com/office/powerpoint/2010/main" val="1941619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765974" y="622124"/>
            <a:ext cx="7631709" cy="1091627"/>
          </a:xfrm>
        </p:spPr>
        <p:txBody>
          <a:bodyPr/>
          <a:lstStyle/>
          <a:p>
            <a:pPr algn="just"/>
            <a:r>
              <a:rPr lang="en-US" sz="3500" dirty="0">
                <a:solidFill>
                  <a:schemeClr val="tx1"/>
                </a:solidFill>
                <a:latin typeface="Times New Roman" panose="02020603050405020304" pitchFamily="18" charset="0"/>
                <a:cs typeface="Times New Roman" panose="02020603050405020304" pitchFamily="18" charset="0"/>
              </a:rPr>
              <a:t>Continue..</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659222" y="2000250"/>
            <a:ext cx="5589178" cy="4548034"/>
          </a:xfrm>
        </p:spPr>
        <p:txBody>
          <a:bodyPr>
            <a:normAutofit/>
          </a:bodyPr>
          <a:lstStyle/>
          <a:p>
            <a:pPr marL="285750" indent="-285750" algn="just">
              <a:lnSpc>
                <a:spcPct val="150000"/>
              </a:lnSpc>
              <a:buFont typeface="Arial" panose="020B0604020202020204" pitchFamily="34" charset="0"/>
              <a:buChar char="•"/>
            </a:pPr>
            <a:r>
              <a:rPr lang="en-US" sz="1600" b="1" dirty="0">
                <a:solidFill>
                  <a:schemeClr val="tx1"/>
                </a:solidFill>
                <a:latin typeface="Times New Roman" panose="02020603050405020304" pitchFamily="18" charset="0"/>
                <a:cs typeface="Times New Roman" panose="02020603050405020304" pitchFamily="18" charset="0"/>
              </a:rPr>
              <a:t>Leveraging personal strengths, minimising threats, and Utilising opportunities </a:t>
            </a:r>
          </a:p>
          <a:p>
            <a:pPr marL="285750" indent="-285750" algn="just">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For example- By leveraging my strengths I can proactively consult with an experienced colleague during the complex meeting which can help me in addressing the self-doubt while representing the practical approach for professional development.</a:t>
            </a:r>
          </a:p>
          <a:p>
            <a:pPr marL="285750" indent="-285750" algn="just">
              <a:lnSpc>
                <a:spcPct val="150000"/>
              </a:lnSpc>
              <a:buFont typeface="Arial" panose="020B0604020202020204" pitchFamily="34" charset="0"/>
              <a:buChar char="•"/>
            </a:pPr>
            <a:endParaRPr lang="en-US" sz="1600" b="1" dirty="0">
              <a:solidFill>
                <a:schemeClr val="tx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071360" y="2000250"/>
            <a:ext cx="4790439" cy="2694622"/>
          </a:xfrm>
          <a:prstGeom prst="rect">
            <a:avLst/>
          </a:prstGeom>
        </p:spPr>
      </p:pic>
    </p:spTree>
    <p:extLst>
      <p:ext uri="{BB962C8B-B14F-4D97-AF65-F5344CB8AC3E}">
        <p14:creationId xmlns:p14="http://schemas.microsoft.com/office/powerpoint/2010/main" val="2047303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765975" y="622124"/>
            <a:ext cx="5013724" cy="1091627"/>
          </a:xfrm>
        </p:spPr>
        <p:txBody>
          <a:bodyPr/>
          <a:lstStyle/>
          <a:p>
            <a:pPr algn="ctr"/>
            <a:r>
              <a:rPr lang="en-US" sz="3500" dirty="0">
                <a:solidFill>
                  <a:schemeClr val="tx1"/>
                </a:solidFill>
                <a:latin typeface="Times New Roman" panose="02020603050405020304" pitchFamily="18" charset="0"/>
                <a:cs typeface="Times New Roman" panose="02020603050405020304" pitchFamily="18" charset="0"/>
              </a:rPr>
              <a:t>Conclusion  </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914400" y="2208362"/>
            <a:ext cx="4865298" cy="4339922"/>
          </a:xfrm>
        </p:spPr>
        <p:txBody>
          <a:bodyPr>
            <a:normAutofit/>
          </a:bodyPr>
          <a:lstStyle/>
          <a:p>
            <a:pPr marL="342900" indent="-342900" algn="just">
              <a:lnSpc>
                <a:spcPct val="150000"/>
              </a:lnSpc>
              <a:buFont typeface="Arial" panose="020B0604020202020204" pitchFamily="34" charset="0"/>
              <a:buChar char="•"/>
            </a:pPr>
            <a:r>
              <a:rPr lang="en-US" sz="2000" dirty="0">
                <a:solidFill>
                  <a:schemeClr val="tx1"/>
                </a:solidFill>
                <a:latin typeface="Times New Roman" panose="02020603050405020304" pitchFamily="18" charset="0"/>
                <a:cs typeface="Times New Roman" panose="02020603050405020304" pitchFamily="18" charset="0"/>
              </a:rPr>
              <a:t>it highlighted how the personal strengths can be used for minimising threats and utilising the opportunities. </a:t>
            </a:r>
          </a:p>
          <a:p>
            <a:pPr marL="342900" indent="-342900" algn="just">
              <a:lnSpc>
                <a:spcPct val="150000"/>
              </a:lnSpc>
              <a:buFont typeface="Arial" panose="020B0604020202020204" pitchFamily="34" charset="0"/>
              <a:buChar char="•"/>
            </a:pPr>
            <a:endParaRPr lang="en-US" sz="20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643840" y="2208362"/>
            <a:ext cx="4671860" cy="2750558"/>
          </a:xfrm>
          <a:prstGeom prst="rect">
            <a:avLst/>
          </a:prstGeom>
        </p:spPr>
      </p:pic>
    </p:spTree>
    <p:extLst>
      <p:ext uri="{BB962C8B-B14F-4D97-AF65-F5344CB8AC3E}">
        <p14:creationId xmlns:p14="http://schemas.microsoft.com/office/powerpoint/2010/main" val="3722243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765974" y="622125"/>
            <a:ext cx="10911676" cy="558976"/>
          </a:xfrm>
        </p:spPr>
        <p:txBody>
          <a:bodyPr/>
          <a:lstStyle/>
          <a:p>
            <a:pPr algn="just"/>
            <a:r>
              <a:rPr lang="en-US" sz="3500" dirty="0">
                <a:solidFill>
                  <a:schemeClr val="tx1"/>
                </a:solidFill>
                <a:latin typeface="Times New Roman" panose="02020603050405020304" pitchFamily="18" charset="0"/>
                <a:cs typeface="Times New Roman" panose="02020603050405020304" pitchFamily="18" charset="0"/>
              </a:rPr>
              <a:t>References </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716372" y="1181101"/>
            <a:ext cx="10961278" cy="5676899"/>
          </a:xfrm>
        </p:spPr>
        <p:txBody>
          <a:bodyPr>
            <a:normAutofit/>
          </a:bodyPr>
          <a:lstStyle/>
          <a:p>
            <a:pPr marL="342900" indent="-342900" algn="just">
              <a:lnSpc>
                <a:spcPct val="150000"/>
              </a:lnSpc>
              <a:buFont typeface="Arial" panose="020B0604020202020204" pitchFamily="34" charset="0"/>
              <a:buChar char="•"/>
            </a:pPr>
            <a:r>
              <a:rPr lang="en-US" sz="2000" u="sng" dirty="0">
                <a:solidFill>
                  <a:schemeClr val="tx1"/>
                </a:solidFill>
                <a:latin typeface="Times New Roman" panose="02020603050405020304" pitchFamily="18" charset="0"/>
                <a:cs typeface="Times New Roman" panose="02020603050405020304" pitchFamily="18" charset="0"/>
              </a:rPr>
              <a:t>Books and journals</a:t>
            </a:r>
          </a:p>
          <a:p>
            <a:pPr marL="342900" indent="-342900" algn="just">
              <a:lnSpc>
                <a:spcPct val="150000"/>
              </a:lnSpc>
              <a:buFont typeface="Arial" panose="020B0604020202020204" pitchFamily="34" charset="0"/>
              <a:buChar char="•"/>
            </a:pPr>
            <a:r>
              <a:rPr lang="en-US" sz="2000" dirty="0" err="1">
                <a:solidFill>
                  <a:schemeClr val="tx1"/>
                </a:solidFill>
                <a:latin typeface="Times New Roman" panose="02020603050405020304" pitchFamily="18" charset="0"/>
                <a:cs typeface="Times New Roman" panose="02020603050405020304" pitchFamily="18" charset="0"/>
              </a:rPr>
              <a:t>Matlhaba</a:t>
            </a:r>
            <a:r>
              <a:rPr lang="en-US" sz="2000" dirty="0">
                <a:solidFill>
                  <a:schemeClr val="tx1"/>
                </a:solidFill>
                <a:latin typeface="Times New Roman" panose="02020603050405020304" pitchFamily="18" charset="0"/>
                <a:cs typeface="Times New Roman" panose="02020603050405020304" pitchFamily="18" charset="0"/>
              </a:rPr>
              <a:t>, K., (2025). Professional Development and Lifelong Learning. In Enhancing Clinical Competence of Graduate Nurses (pp. 187-200). Cham: Springer Nature Switzerland.</a:t>
            </a:r>
          </a:p>
          <a:p>
            <a:pPr marL="342900" indent="-342900" algn="just">
              <a:lnSpc>
                <a:spcPct val="150000"/>
              </a:lnSpc>
              <a:buFont typeface="Arial" panose="020B0604020202020204" pitchFamily="34" charset="0"/>
              <a:buChar char="•"/>
            </a:pPr>
            <a:r>
              <a:rPr lang="en-US" sz="2000" dirty="0">
                <a:solidFill>
                  <a:schemeClr val="tx1"/>
                </a:solidFill>
                <a:latin typeface="Times New Roman" panose="02020603050405020304" pitchFamily="18" charset="0"/>
                <a:cs typeface="Times New Roman" panose="02020603050405020304" pitchFamily="18" charset="0"/>
              </a:rPr>
              <a:t>Modula, M.J. and </a:t>
            </a:r>
            <a:r>
              <a:rPr lang="en-US" sz="2000" dirty="0" err="1">
                <a:solidFill>
                  <a:schemeClr val="tx1"/>
                </a:solidFill>
                <a:latin typeface="Times New Roman" panose="02020603050405020304" pitchFamily="18" charset="0"/>
                <a:cs typeface="Times New Roman" panose="02020603050405020304" pitchFamily="18" charset="0"/>
              </a:rPr>
              <a:t>Chipu</a:t>
            </a:r>
            <a:r>
              <a:rPr lang="en-US" sz="2000" dirty="0">
                <a:solidFill>
                  <a:schemeClr val="tx1"/>
                </a:solidFill>
                <a:latin typeface="Times New Roman" panose="02020603050405020304" pitchFamily="18" charset="0"/>
                <a:cs typeface="Times New Roman" panose="02020603050405020304" pitchFamily="18" charset="0"/>
              </a:rPr>
              <a:t>, M.G., (2024). Exploring information needs among family caregivers of children with intellectual disability in a rural area of South Africa: a qualitative study. BMC Public Health, 24(1), </a:t>
            </a:r>
            <a:r>
              <a:rPr lang="en-US" sz="2000" dirty="0" err="1">
                <a:solidFill>
                  <a:schemeClr val="tx1"/>
                </a:solidFill>
                <a:latin typeface="Times New Roman" panose="02020603050405020304" pitchFamily="18" charset="0"/>
                <a:cs typeface="Times New Roman" panose="02020603050405020304" pitchFamily="18" charset="0"/>
              </a:rPr>
              <a:t>p.1139</a:t>
            </a:r>
            <a:r>
              <a:rPr lang="en-US" sz="2000" dirty="0">
                <a:solidFill>
                  <a:schemeClr val="tx1"/>
                </a:solidFill>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sz="2000" dirty="0" err="1">
                <a:solidFill>
                  <a:schemeClr val="tx1"/>
                </a:solidFill>
                <a:latin typeface="Times New Roman" panose="02020603050405020304" pitchFamily="18" charset="0"/>
                <a:cs typeface="Times New Roman" panose="02020603050405020304" pitchFamily="18" charset="0"/>
              </a:rPr>
              <a:t>Tsolakidis</a:t>
            </a:r>
            <a:r>
              <a:rPr lang="en-US" sz="2000" dirty="0">
                <a:solidFill>
                  <a:schemeClr val="tx1"/>
                </a:solidFill>
                <a:latin typeface="Times New Roman" panose="02020603050405020304" pitchFamily="18" charset="0"/>
                <a:cs typeface="Times New Roman" panose="02020603050405020304" pitchFamily="18" charset="0"/>
              </a:rPr>
              <a:t>, G. and </a:t>
            </a:r>
            <a:r>
              <a:rPr lang="en-US" sz="2000" dirty="0" err="1">
                <a:solidFill>
                  <a:schemeClr val="tx1"/>
                </a:solidFill>
                <a:latin typeface="Times New Roman" panose="02020603050405020304" pitchFamily="18" charset="0"/>
                <a:cs typeface="Times New Roman" panose="02020603050405020304" pitchFamily="18" charset="0"/>
              </a:rPr>
              <a:t>Diamantidou</a:t>
            </a:r>
            <a:r>
              <a:rPr lang="en-US" sz="2000" dirty="0">
                <a:solidFill>
                  <a:schemeClr val="tx1"/>
                </a:solidFill>
                <a:latin typeface="Times New Roman" panose="02020603050405020304" pitchFamily="18" charset="0"/>
                <a:cs typeface="Times New Roman" panose="02020603050405020304" pitchFamily="18" charset="0"/>
              </a:rPr>
              <a:t>, V., (2022). Nursing staff burnout: A critical review of the risk factors. International Journal of Caring Sciences, 15(1), </a:t>
            </a:r>
            <a:r>
              <a:rPr lang="en-US" sz="2000" dirty="0" err="1">
                <a:solidFill>
                  <a:schemeClr val="tx1"/>
                </a:solidFill>
                <a:latin typeface="Times New Roman" panose="02020603050405020304" pitchFamily="18" charset="0"/>
                <a:cs typeface="Times New Roman" panose="02020603050405020304" pitchFamily="18" charset="0"/>
              </a:rPr>
              <a:t>pp.668</a:t>
            </a:r>
            <a:r>
              <a:rPr lang="en-US" sz="2000" dirty="0">
                <a:solidFill>
                  <a:schemeClr val="tx1"/>
                </a:solidFill>
                <a:latin typeface="Times New Roman" panose="02020603050405020304" pitchFamily="18" charset="0"/>
                <a:cs typeface="Times New Roman" panose="02020603050405020304" pitchFamily="18" charset="0"/>
              </a:rPr>
              <a:t>-679.</a:t>
            </a:r>
          </a:p>
          <a:p>
            <a:pPr marL="342900" indent="-342900" algn="just">
              <a:lnSpc>
                <a:spcPct val="150000"/>
              </a:lnSpc>
              <a:buFont typeface="Arial" panose="020B0604020202020204" pitchFamily="34" charset="0"/>
              <a:buChar char="•"/>
            </a:pPr>
            <a:endParaRPr lang="en-US"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0079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737420" y="442451"/>
            <a:ext cx="6046838" cy="5486399"/>
          </a:xfrm>
        </p:spPr>
        <p:txBody>
          <a:bodyPr/>
          <a:lstStyle/>
          <a:p>
            <a:pPr algn="ctr"/>
            <a:r>
              <a:rPr lang="en-US" sz="11500" dirty="0">
                <a:solidFill>
                  <a:schemeClr val="tx1"/>
                </a:solidFill>
                <a:latin typeface="Times New Roman" panose="02020603050405020304" pitchFamily="18" charset="0"/>
                <a:cs typeface="Times New Roman" panose="02020603050405020304" pitchFamily="18" charset="0"/>
              </a:rPr>
              <a:t>Thank </a:t>
            </a:r>
            <a:br>
              <a:rPr lang="en-US" sz="11500" dirty="0">
                <a:solidFill>
                  <a:schemeClr val="tx1"/>
                </a:solidFill>
                <a:latin typeface="Times New Roman" panose="02020603050405020304" pitchFamily="18" charset="0"/>
                <a:cs typeface="Times New Roman" panose="02020603050405020304" pitchFamily="18" charset="0"/>
              </a:rPr>
            </a:br>
            <a:r>
              <a:rPr lang="en-US" sz="11500" dirty="0">
                <a:solidFill>
                  <a:schemeClr val="tx1"/>
                </a:solidFill>
                <a:latin typeface="Times New Roman" panose="02020603050405020304" pitchFamily="18" charset="0"/>
                <a:cs typeface="Times New Roman" panose="02020603050405020304" pitchFamily="18" charset="0"/>
              </a:rPr>
              <a:t>you</a:t>
            </a:r>
          </a:p>
        </p:txBody>
      </p:sp>
      <p:pic>
        <p:nvPicPr>
          <p:cNvPr id="4" name="Picture 3"/>
          <p:cNvPicPr>
            <a:picLocks noChangeAspect="1"/>
          </p:cNvPicPr>
          <p:nvPr/>
        </p:nvPicPr>
        <p:blipFill>
          <a:blip r:embed="rId3"/>
          <a:stretch>
            <a:fillRect/>
          </a:stretch>
        </p:blipFill>
        <p:spPr>
          <a:xfrm>
            <a:off x="8324850" y="2923868"/>
            <a:ext cx="2857500" cy="1600200"/>
          </a:xfrm>
          <a:prstGeom prst="rect">
            <a:avLst/>
          </a:prstGeom>
        </p:spPr>
      </p:pic>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purl.org/dc/terms/"/>
    <ds:schemaRef ds:uri="71af3243-3dd4-4a8d-8c0d-dd76da1f02a5"/>
    <ds:schemaRef ds:uri="230e9df3-be65-4c73-a93b-d1236ebd677e"/>
    <ds:schemaRef ds:uri="http://schemas.microsoft.com/sharepoint/v3"/>
    <ds:schemaRef ds:uri="http://purl.org/dc/elements/1.1/"/>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16c05727-aa75-4e4a-9b5f-8a80a1165891"/>
    <ds:schemaRef ds:uri="http://purl.org/dc/dcmitype/"/>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{ACB74055-081E-4D19-99CE-BF2D52BA556C}TF8a9b5915-b8c7-461e-8cdd-693d48b5e32371f7b7e2_win32-4bf0b9a2ea37</Template>
  <TotalTime>335</TotalTime>
  <Words>897</Words>
  <Application>Microsoft Office PowerPoint</Application>
  <PresentationFormat>Widescreen</PresentationFormat>
  <Paragraphs>62</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Black</vt:lpstr>
      <vt:lpstr>Calibri</vt:lpstr>
      <vt:lpstr>Sabon Next LT</vt:lpstr>
      <vt:lpstr>Times New Roman</vt:lpstr>
      <vt:lpstr>Custom</vt:lpstr>
      <vt:lpstr>PowerPoint Presentation</vt:lpstr>
      <vt:lpstr>Professional Development within Health and Social Care</vt:lpstr>
      <vt:lpstr>Table of content </vt:lpstr>
      <vt:lpstr>Introduction</vt:lpstr>
      <vt:lpstr>This is a practical examples:</vt:lpstr>
      <vt:lpstr>PERSONAL SWOT ANALYSIS </vt:lpstr>
      <vt:lpstr>CONTINUE..</vt:lpstr>
      <vt:lpstr>Continue..</vt:lpstr>
      <vt:lpstr>Continue..</vt:lpstr>
      <vt:lpstr>Continue..</vt:lpstr>
      <vt:lpstr>Conclusion  </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AND CAREER DEVELOPMENT</dc:title>
  <dc:subject/>
  <dc:creator>Astha jain</dc:creator>
  <cp:lastModifiedBy>Zara Sheikh (2408419)</cp:lastModifiedBy>
  <cp:revision>19</cp:revision>
  <dcterms:created xsi:type="dcterms:W3CDTF">2025-07-17T04:23:35Z</dcterms:created>
  <dcterms:modified xsi:type="dcterms:W3CDTF">2025-10-10T11:25:39Z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