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44B66DB-68D4-4DD6-8406-31E940B96FA5}">
          <p14:sldIdLst/>
        </p14:section>
        <p14:section name="Untitled Section" id="{F54F61F2-1A3F-43F9-8B9E-96746B9A15BC}">
          <p14:sldIdLst>
            <p14:sldId id="257"/>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ECF39C-C622-4AC2-AB37-66F57F0FDDBB}" v="12" dt="2026-07-26T09:44:57.1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ronela Prazniciuc" userId="93dd388d1acb59e6" providerId="LiveId" clId="{C5099DDB-CC72-46FF-891E-D8D252DAC477}"/>
    <pc:docChg chg="undo redo custSel delSld modSld modSection">
      <pc:chgData name="Petronela Prazniciuc" userId="93dd388d1acb59e6" providerId="LiveId" clId="{C5099DDB-CC72-46FF-891E-D8D252DAC477}" dt="2026-07-26T10:09:11.426" v="689" actId="2696"/>
      <pc:docMkLst>
        <pc:docMk/>
      </pc:docMkLst>
      <pc:sldChg chg="del">
        <pc:chgData name="Petronela Prazniciuc" userId="93dd388d1acb59e6" providerId="LiveId" clId="{C5099DDB-CC72-46FF-891E-D8D252DAC477}" dt="2026-07-26T10:09:11.426" v="689" actId="2696"/>
        <pc:sldMkLst>
          <pc:docMk/>
          <pc:sldMk cId="1259348072" sldId="256"/>
        </pc:sldMkLst>
      </pc:sldChg>
      <pc:sldChg chg="addSp delSp modSp mod modNotesTx">
        <pc:chgData name="Petronela Prazniciuc" userId="93dd388d1acb59e6" providerId="LiveId" clId="{C5099DDB-CC72-46FF-891E-D8D252DAC477}" dt="2026-07-26T09:49:49.015" v="688" actId="313"/>
        <pc:sldMkLst>
          <pc:docMk/>
          <pc:sldMk cId="929829604" sldId="257"/>
        </pc:sldMkLst>
        <pc:spChg chg="mod">
          <ac:chgData name="Petronela Prazniciuc" userId="93dd388d1acb59e6" providerId="LiveId" clId="{C5099DDB-CC72-46FF-891E-D8D252DAC477}" dt="2026-07-26T09:48:12.641" v="686" actId="20577"/>
          <ac:spMkLst>
            <pc:docMk/>
            <pc:sldMk cId="929829604" sldId="257"/>
            <ac:spMk id="2" creationId="{FE7C562E-1328-59BB-1F83-AB747F172C8D}"/>
          </ac:spMkLst>
        </pc:spChg>
        <pc:spChg chg="mod">
          <ac:chgData name="Petronela Prazniciuc" userId="93dd388d1acb59e6" providerId="LiveId" clId="{C5099DDB-CC72-46FF-891E-D8D252DAC477}" dt="2026-07-26T09:48:48.498" v="687" actId="313"/>
          <ac:spMkLst>
            <pc:docMk/>
            <pc:sldMk cId="929829604" sldId="257"/>
            <ac:spMk id="5" creationId="{6D8C5200-C5F7-246D-8DA1-7CF68377FA53}"/>
          </ac:spMkLst>
        </pc:spChg>
        <pc:spChg chg="mod">
          <ac:chgData name="Petronela Prazniciuc" userId="93dd388d1acb59e6" providerId="LiveId" clId="{C5099DDB-CC72-46FF-891E-D8D252DAC477}" dt="2026-07-26T09:49:49.015" v="688" actId="313"/>
          <ac:spMkLst>
            <pc:docMk/>
            <pc:sldMk cId="929829604" sldId="257"/>
            <ac:spMk id="6" creationId="{C1B47DD1-3619-6C4A-1F6B-E63A2BD6271E}"/>
          </ac:spMkLst>
        </pc:spChg>
        <pc:spChg chg="mod">
          <ac:chgData name="Petronela Prazniciuc" userId="93dd388d1acb59e6" providerId="LiveId" clId="{C5099DDB-CC72-46FF-891E-D8D252DAC477}" dt="2026-07-25T12:14:08.939" v="446" actId="1076"/>
          <ac:spMkLst>
            <pc:docMk/>
            <pc:sldMk cId="929829604" sldId="257"/>
            <ac:spMk id="9" creationId="{0D40F6CE-4130-A67C-AD76-28F87078CD3D}"/>
          </ac:spMkLst>
        </pc:spChg>
        <pc:spChg chg="mod">
          <ac:chgData name="Petronela Prazniciuc" userId="93dd388d1acb59e6" providerId="LiveId" clId="{C5099DDB-CC72-46FF-891E-D8D252DAC477}" dt="2026-07-25T12:14:16.454" v="447" actId="1076"/>
          <ac:spMkLst>
            <pc:docMk/>
            <pc:sldMk cId="929829604" sldId="257"/>
            <ac:spMk id="10" creationId="{8F2AB70A-F56E-0CA3-15B1-B50F41583C8B}"/>
          </ac:spMkLst>
        </pc:spChg>
        <pc:spChg chg="del mod">
          <ac:chgData name="Petronela Prazniciuc" userId="93dd388d1acb59e6" providerId="LiveId" clId="{C5099DDB-CC72-46FF-891E-D8D252DAC477}" dt="2026-07-25T12:11:24.319" v="410" actId="478"/>
          <ac:spMkLst>
            <pc:docMk/>
            <pc:sldMk cId="929829604" sldId="257"/>
            <ac:spMk id="13" creationId="{A0B16FA9-E7FF-67F9-7FE2-FA2AB238D127}"/>
          </ac:spMkLst>
        </pc:spChg>
        <pc:spChg chg="mod">
          <ac:chgData name="Petronela Prazniciuc" userId="93dd388d1acb59e6" providerId="LiveId" clId="{C5099DDB-CC72-46FF-891E-D8D252DAC477}" dt="2026-07-25T12:27:41.392" v="656" actId="14100"/>
          <ac:spMkLst>
            <pc:docMk/>
            <pc:sldMk cId="929829604" sldId="257"/>
            <ac:spMk id="15" creationId="{5D312139-B36F-BA8D-6C28-FE6FFC177DBA}"/>
          </ac:spMkLst>
        </pc:spChg>
        <pc:spChg chg="del mod">
          <ac:chgData name="Petronela Prazniciuc" userId="93dd388d1acb59e6" providerId="LiveId" clId="{C5099DDB-CC72-46FF-891E-D8D252DAC477}" dt="2026-07-25T12:11:20.017" v="408" actId="478"/>
          <ac:spMkLst>
            <pc:docMk/>
            <pc:sldMk cId="929829604" sldId="257"/>
            <ac:spMk id="23" creationId="{9AF856EA-8716-9D74-F0DD-0AC1726B70B1}"/>
          </ac:spMkLst>
        </pc:spChg>
        <pc:spChg chg="mod">
          <ac:chgData name="Petronela Prazniciuc" userId="93dd388d1acb59e6" providerId="LiveId" clId="{C5099DDB-CC72-46FF-891E-D8D252DAC477}" dt="2026-07-25T11:59:38.646" v="378" actId="1076"/>
          <ac:spMkLst>
            <pc:docMk/>
            <pc:sldMk cId="929829604" sldId="257"/>
            <ac:spMk id="28" creationId="{C502E5E0-489A-F6E1-FBEB-5C5E6FB07BC8}"/>
          </ac:spMkLst>
        </pc:spChg>
        <pc:spChg chg="mod">
          <ac:chgData name="Petronela Prazniciuc" userId="93dd388d1acb59e6" providerId="LiveId" clId="{C5099DDB-CC72-46FF-891E-D8D252DAC477}" dt="2026-07-25T12:25:56.192" v="649" actId="20577"/>
          <ac:spMkLst>
            <pc:docMk/>
            <pc:sldMk cId="929829604" sldId="257"/>
            <ac:spMk id="39" creationId="{F93CB715-D710-0575-7F7C-3F9254F72FBB}"/>
          </ac:spMkLst>
        </pc:spChg>
        <pc:spChg chg="mod">
          <ac:chgData name="Petronela Prazniciuc" userId="93dd388d1acb59e6" providerId="LiveId" clId="{C5099DDB-CC72-46FF-891E-D8D252DAC477}" dt="2026-07-25T11:57:15.588" v="368" actId="1076"/>
          <ac:spMkLst>
            <pc:docMk/>
            <pc:sldMk cId="929829604" sldId="257"/>
            <ac:spMk id="41" creationId="{493371A5-B7E5-0DDD-7FDD-23B78CB155CD}"/>
          </ac:spMkLst>
        </pc:spChg>
        <pc:spChg chg="mod">
          <ac:chgData name="Petronela Prazniciuc" userId="93dd388d1acb59e6" providerId="LiveId" clId="{C5099DDB-CC72-46FF-891E-D8D252DAC477}" dt="2026-07-25T11:56:51.275" v="366" actId="14100"/>
          <ac:spMkLst>
            <pc:docMk/>
            <pc:sldMk cId="929829604" sldId="257"/>
            <ac:spMk id="43" creationId="{89D59954-EB08-50BA-B706-DC43E2D2725B}"/>
          </ac:spMkLst>
        </pc:spChg>
        <pc:spChg chg="del mod">
          <ac:chgData name="Petronela Prazniciuc" userId="93dd388d1acb59e6" providerId="LiveId" clId="{C5099DDB-CC72-46FF-891E-D8D252DAC477}" dt="2026-07-25T11:27:42.572" v="3" actId="478"/>
          <ac:spMkLst>
            <pc:docMk/>
            <pc:sldMk cId="929829604" sldId="257"/>
            <ac:spMk id="47" creationId="{EBA5CE30-A01C-38C4-2BC6-A7E7736DE0C6}"/>
          </ac:spMkLst>
        </pc:spChg>
        <pc:spChg chg="add mod">
          <ac:chgData name="Petronela Prazniciuc" userId="93dd388d1acb59e6" providerId="LiveId" clId="{C5099DDB-CC72-46FF-891E-D8D252DAC477}" dt="2026-07-25T11:55:58.120" v="355" actId="1076"/>
          <ac:spMkLst>
            <pc:docMk/>
            <pc:sldMk cId="929829604" sldId="257"/>
            <ac:spMk id="48" creationId="{DD4C6700-BC8A-13FC-92DD-7002635A7C07}"/>
          </ac:spMkLst>
        </pc:spChg>
        <pc:spChg chg="add mod">
          <ac:chgData name="Petronela Prazniciuc" userId="93dd388d1acb59e6" providerId="LiveId" clId="{C5099DDB-CC72-46FF-891E-D8D252DAC477}" dt="2026-07-25T11:56:24.897" v="362" actId="1076"/>
          <ac:spMkLst>
            <pc:docMk/>
            <pc:sldMk cId="929829604" sldId="257"/>
            <ac:spMk id="50" creationId="{C94E3FC0-6FD6-57C4-DAD3-F45604003484}"/>
          </ac:spMkLst>
        </pc:spChg>
        <pc:spChg chg="add del mod">
          <ac:chgData name="Petronela Prazniciuc" userId="93dd388d1acb59e6" providerId="LiveId" clId="{C5099DDB-CC72-46FF-891E-D8D252DAC477}" dt="2026-07-25T11:38:45.200" v="228" actId="478"/>
          <ac:spMkLst>
            <pc:docMk/>
            <pc:sldMk cId="929829604" sldId="257"/>
            <ac:spMk id="52" creationId="{40B6EB31-6005-3332-2A9F-8286BC0DCC10}"/>
          </ac:spMkLst>
        </pc:spChg>
        <pc:spChg chg="add mod">
          <ac:chgData name="Petronela Prazniciuc" userId="93dd388d1acb59e6" providerId="LiveId" clId="{C5099DDB-CC72-46FF-891E-D8D252DAC477}" dt="2026-07-25T11:55:39.562" v="353" actId="14100"/>
          <ac:spMkLst>
            <pc:docMk/>
            <pc:sldMk cId="929829604" sldId="257"/>
            <ac:spMk id="54" creationId="{58CA74D2-A6E3-6B95-5FA8-A2D85C4E3741}"/>
          </ac:spMkLst>
        </pc:spChg>
        <pc:spChg chg="add mod">
          <ac:chgData name="Petronela Prazniciuc" userId="93dd388d1acb59e6" providerId="LiveId" clId="{C5099DDB-CC72-46FF-891E-D8D252DAC477}" dt="2026-07-25T12:13:33.119" v="444" actId="20577"/>
          <ac:spMkLst>
            <pc:docMk/>
            <pc:sldMk cId="929829604" sldId="257"/>
            <ac:spMk id="59" creationId="{3B040D35-15D6-4A72-2E95-F5EF69BE05AA}"/>
          </ac:spMkLst>
        </pc:spChg>
        <pc:picChg chg="del">
          <ac:chgData name="Petronela Prazniciuc" userId="93dd388d1acb59e6" providerId="LiveId" clId="{C5099DDB-CC72-46FF-891E-D8D252DAC477}" dt="2026-07-25T12:11:38.768" v="414" actId="478"/>
          <ac:picMkLst>
            <pc:docMk/>
            <pc:sldMk cId="929829604" sldId="257"/>
            <ac:picMk id="11" creationId="{F75EB1E8-5DF2-EF4C-F1BA-372ED5E2E7CE}"/>
          </ac:picMkLst>
        </pc:picChg>
        <pc:picChg chg="mod">
          <ac:chgData name="Petronela Prazniciuc" userId="93dd388d1acb59e6" providerId="LiveId" clId="{C5099DDB-CC72-46FF-891E-D8D252DAC477}" dt="2026-07-25T12:06:12.972" v="392" actId="14100"/>
          <ac:picMkLst>
            <pc:docMk/>
            <pc:sldMk cId="929829604" sldId="257"/>
            <ac:picMk id="32" creationId="{907753B0-5E90-6209-015D-827FC68B88F9}"/>
          </ac:picMkLst>
        </pc:picChg>
        <pc:picChg chg="del mod">
          <ac:chgData name="Petronela Prazniciuc" userId="93dd388d1acb59e6" providerId="LiveId" clId="{C5099DDB-CC72-46FF-891E-D8D252DAC477}" dt="2026-07-25T11:59:49.892" v="379" actId="478"/>
          <ac:picMkLst>
            <pc:docMk/>
            <pc:sldMk cId="929829604" sldId="257"/>
            <ac:picMk id="34" creationId="{4A0C98A1-D27E-438B-4B33-A47C88331306}"/>
          </ac:picMkLst>
        </pc:picChg>
        <pc:picChg chg="add mod">
          <ac:chgData name="Petronela Prazniciuc" userId="93dd388d1acb59e6" providerId="LiveId" clId="{C5099DDB-CC72-46FF-891E-D8D252DAC477}" dt="2026-07-25T12:28:24.858" v="657" actId="1076"/>
          <ac:picMkLst>
            <pc:docMk/>
            <pc:sldMk cId="929829604" sldId="257"/>
            <ac:picMk id="56" creationId="{454B565D-4F5D-8C63-8317-1AD6012EBC54}"/>
          </ac:picMkLst>
        </pc:picChg>
        <pc:picChg chg="add mod">
          <ac:chgData name="Petronela Prazniciuc" userId="93dd388d1acb59e6" providerId="LiveId" clId="{C5099DDB-CC72-46FF-891E-D8D252DAC477}" dt="2026-07-25T11:57:47.920" v="369" actId="1076"/>
          <ac:picMkLst>
            <pc:docMk/>
            <pc:sldMk cId="929829604" sldId="257"/>
            <ac:picMk id="58" creationId="{20BD02AC-FB20-43B2-7E45-9202171093B2}"/>
          </ac:picMkLst>
        </pc:picChg>
        <pc:picChg chg="add mod">
          <ac:chgData name="Petronela Prazniciuc" userId="93dd388d1acb59e6" providerId="LiveId" clId="{C5099DDB-CC72-46FF-891E-D8D252DAC477}" dt="2026-07-25T12:12:19.666" v="424" actId="14100"/>
          <ac:picMkLst>
            <pc:docMk/>
            <pc:sldMk cId="929829604" sldId="257"/>
            <ac:picMk id="61" creationId="{F1A6797D-632D-31EE-4B76-94B101193B38}"/>
          </ac:picMkLst>
        </pc:picChg>
        <pc:picChg chg="add mod">
          <ac:chgData name="Petronela Prazniciuc" userId="93dd388d1acb59e6" providerId="LiveId" clId="{C5099DDB-CC72-46FF-891E-D8D252DAC477}" dt="2026-07-25T12:29:24.709" v="660" actId="1076"/>
          <ac:picMkLst>
            <pc:docMk/>
            <pc:sldMk cId="929829604" sldId="257"/>
            <ac:picMk id="63" creationId="{BB08ECD1-0577-F835-0B04-A32F4DFFBA9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9A139F-E945-43F0-A363-4A913096C536}" type="datetimeFigureOut">
              <a:rPr lang="en-GB" smtClean="0"/>
              <a:t>25/07/2026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BCF86A-A0EC-43D0-BB1C-38D9CA4B898D}" type="slidenum">
              <a:rPr lang="en-GB" smtClean="0"/>
              <a:t>‹#›</a:t>
            </a:fld>
            <a:endParaRPr lang="en-GB"/>
          </a:p>
        </p:txBody>
      </p:sp>
    </p:spTree>
    <p:extLst>
      <p:ext uri="{BB962C8B-B14F-4D97-AF65-F5344CB8AC3E}">
        <p14:creationId xmlns:p14="http://schemas.microsoft.com/office/powerpoint/2010/main" val="17307358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ons.gov.uk/"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University of Wales Trinity Saint David </a:t>
            </a:r>
          </a:p>
          <a:p>
            <a:r>
              <a:rPr lang="en-GB" sz="1200" kern="1200" dirty="0">
                <a:solidFill>
                  <a:schemeClr val="tx1"/>
                </a:solidFill>
                <a:effectLst/>
                <a:latin typeface="+mn-lt"/>
                <a:ea typeface="+mn-ea"/>
                <a:cs typeface="+mn-cs"/>
              </a:rPr>
              <a:t>BA Leadership and Management </a:t>
            </a:r>
          </a:p>
          <a:p>
            <a:r>
              <a:rPr lang="en-GB" sz="1200" b="0" kern="1200" dirty="0">
                <a:solidFill>
                  <a:schemeClr val="tx1"/>
                </a:solidFill>
                <a:effectLst/>
                <a:latin typeface="+mn-lt"/>
                <a:ea typeface="+mn-ea"/>
                <a:cs typeface="+mn-cs"/>
              </a:rPr>
              <a:t>Course level: Level 6 Dissertation </a:t>
            </a:r>
          </a:p>
          <a:p>
            <a:r>
              <a:rPr lang="en-GB" sz="1200" b="0" kern="1200" dirty="0">
                <a:solidFill>
                  <a:schemeClr val="tx1"/>
                </a:solidFill>
                <a:effectLst/>
                <a:latin typeface="+mn-lt"/>
                <a:ea typeface="+mn-ea"/>
                <a:cs typeface="+mn-cs"/>
              </a:rPr>
              <a:t>Student Name: Petronela Prazniciuc </a:t>
            </a:r>
          </a:p>
          <a:p>
            <a:r>
              <a:rPr lang="en-GB" sz="1200" b="0" kern="1200" dirty="0">
                <a:solidFill>
                  <a:schemeClr val="tx1"/>
                </a:solidFill>
                <a:effectLst/>
                <a:latin typeface="+mn-lt"/>
                <a:ea typeface="+mn-ea"/>
                <a:cs typeface="+mn-cs"/>
              </a:rPr>
              <a:t>Student ID: 2310054</a:t>
            </a:r>
          </a:p>
          <a:p>
            <a:r>
              <a:rPr lang="en-GB" sz="1200" b="0" kern="1200" dirty="0">
                <a:solidFill>
                  <a:schemeClr val="tx1"/>
                </a:solidFill>
                <a:effectLst/>
                <a:latin typeface="+mn-lt"/>
                <a:ea typeface="+mn-ea"/>
                <a:cs typeface="+mn-cs"/>
              </a:rPr>
              <a:t>Academic Advisor: Dr. Olu Adegbite</a:t>
            </a:r>
          </a:p>
          <a:p>
            <a:r>
              <a:rPr lang="en-GB" sz="1200" b="1" kern="1200" dirty="0">
                <a:solidFill>
                  <a:schemeClr val="tx1"/>
                </a:solidFill>
                <a:effectLst/>
                <a:latin typeface="+mn-lt"/>
                <a:ea typeface="+mn-ea"/>
                <a:cs typeface="+mn-cs"/>
              </a:rPr>
              <a:t>References</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Bakker, A.B. and Demerouti, E. (2017) 'Job demands–resources theory: Taking stock and looking forward', </a:t>
            </a:r>
            <a:r>
              <a:rPr lang="en-GB" sz="1200" i="1" kern="1200" dirty="0">
                <a:solidFill>
                  <a:schemeClr val="tx1"/>
                </a:solidFill>
                <a:effectLst/>
                <a:latin typeface="+mn-lt"/>
                <a:ea typeface="+mn-ea"/>
                <a:cs typeface="+mn-cs"/>
              </a:rPr>
              <a:t>Journal of Occupational Health Psychology</a:t>
            </a:r>
            <a:r>
              <a:rPr lang="en-GB" sz="1200" kern="1200" dirty="0">
                <a:solidFill>
                  <a:schemeClr val="tx1"/>
                </a:solidFill>
                <a:effectLst/>
                <a:latin typeface="+mn-lt"/>
                <a:ea typeface="+mn-ea"/>
                <a:cs typeface="+mn-cs"/>
              </a:rPr>
              <a:t>, 22(3), pp. 273–285. </a:t>
            </a:r>
          </a:p>
          <a:p>
            <a:r>
              <a:rPr lang="en-GB" sz="1200" kern="1200" dirty="0">
                <a:solidFill>
                  <a:schemeClr val="tx1"/>
                </a:solidFill>
                <a:effectLst/>
                <a:latin typeface="+mn-lt"/>
                <a:ea typeface="+mn-ea"/>
                <a:cs typeface="+mn-cs"/>
              </a:rPr>
              <a:t>Office for National Statistics (2026) </a:t>
            </a:r>
            <a:r>
              <a:rPr lang="en-GB" sz="1200" i="1" kern="1200" dirty="0">
                <a:solidFill>
                  <a:schemeClr val="tx1"/>
                </a:solidFill>
                <a:effectLst/>
                <a:latin typeface="+mn-lt"/>
                <a:ea typeface="+mn-ea"/>
                <a:cs typeface="+mn-cs"/>
              </a:rPr>
              <a:t>Labour market overview,</a:t>
            </a:r>
            <a:r>
              <a:rPr lang="en-GB" sz="1200" kern="1200" dirty="0">
                <a:solidFill>
                  <a:schemeClr val="tx1"/>
                </a:solidFill>
                <a:effectLst/>
                <a:latin typeface="+mn-lt"/>
                <a:ea typeface="+mn-ea"/>
                <a:cs typeface="+mn-cs"/>
              </a:rPr>
              <a:t> UK: July 2026. Available at: </a:t>
            </a:r>
            <a:r>
              <a:rPr lang="en-GB" sz="1200" b="1" u="sng" kern="1200" dirty="0">
                <a:solidFill>
                  <a:schemeClr val="tx1"/>
                </a:solidFill>
                <a:effectLst/>
                <a:latin typeface="+mn-lt"/>
                <a:ea typeface="+mn-ea"/>
                <a:cs typeface="+mn-cs"/>
                <a:hlinkClick r:id="rId3"/>
              </a:rPr>
              <a:t>https://www.ons.gov.uk</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Samarakoon, S. (2025) 'Organizational justice and employee retention in the modern service sector', </a:t>
            </a:r>
            <a:r>
              <a:rPr lang="en-GB" sz="1200" i="1" kern="1200" dirty="0">
                <a:solidFill>
                  <a:schemeClr val="tx1"/>
                </a:solidFill>
                <a:effectLst/>
                <a:latin typeface="+mn-lt"/>
                <a:ea typeface="+mn-ea"/>
                <a:cs typeface="+mn-cs"/>
              </a:rPr>
              <a:t>International Journal of Hospitality Management</a:t>
            </a:r>
            <a:r>
              <a:rPr lang="en-GB" sz="1200" kern="1200" dirty="0">
                <a:solidFill>
                  <a:schemeClr val="tx1"/>
                </a:solidFill>
                <a:effectLst/>
                <a:latin typeface="+mn-lt"/>
                <a:ea typeface="+mn-ea"/>
                <a:cs typeface="+mn-cs"/>
              </a:rPr>
              <a:t>, 44(2), pp. 112–125.</a:t>
            </a:r>
          </a:p>
          <a:p>
            <a:endParaRPr lang="en-GB" dirty="0"/>
          </a:p>
        </p:txBody>
      </p:sp>
      <p:sp>
        <p:nvSpPr>
          <p:cNvPr id="4" name="Slide Number Placeholder 3"/>
          <p:cNvSpPr>
            <a:spLocks noGrp="1"/>
          </p:cNvSpPr>
          <p:nvPr>
            <p:ph type="sldNum" sz="quarter" idx="5"/>
          </p:nvPr>
        </p:nvSpPr>
        <p:spPr/>
        <p:txBody>
          <a:bodyPr/>
          <a:lstStyle/>
          <a:p>
            <a:fld id="{B0BCF86A-A0EC-43D0-BB1C-38D9CA4B898D}" type="slidenum">
              <a:rPr lang="en-GB" smtClean="0"/>
              <a:t>1</a:t>
            </a:fld>
            <a:endParaRPr lang="en-GB"/>
          </a:p>
        </p:txBody>
      </p:sp>
    </p:spTree>
    <p:extLst>
      <p:ext uri="{BB962C8B-B14F-4D97-AF65-F5344CB8AC3E}">
        <p14:creationId xmlns:p14="http://schemas.microsoft.com/office/powerpoint/2010/main" val="41554475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AD9F9-B9F6-9B00-046F-D73A785FAE2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8DDAE32-FC90-B1A1-2B76-F4ED6968CD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C383E26-374B-F923-DDA1-667282FA0AB8}"/>
              </a:ext>
            </a:extLst>
          </p:cNvPr>
          <p:cNvSpPr>
            <a:spLocks noGrp="1"/>
          </p:cNvSpPr>
          <p:nvPr>
            <p:ph type="dt" sz="half" idx="10"/>
          </p:nvPr>
        </p:nvSpPr>
        <p:spPr/>
        <p:txBody>
          <a:bodyPr/>
          <a:lstStyle/>
          <a:p>
            <a:fld id="{B53ACBB0-CD2B-4054-A64E-7D7A2BF00DBB}" type="datetimeFigureOut">
              <a:rPr lang="en-GB" smtClean="0"/>
              <a:t>25/07/2026</a:t>
            </a:fld>
            <a:endParaRPr lang="en-GB"/>
          </a:p>
        </p:txBody>
      </p:sp>
      <p:sp>
        <p:nvSpPr>
          <p:cNvPr id="5" name="Footer Placeholder 4">
            <a:extLst>
              <a:ext uri="{FF2B5EF4-FFF2-40B4-BE49-F238E27FC236}">
                <a16:creationId xmlns:a16="http://schemas.microsoft.com/office/drawing/2014/main" id="{A3D7823C-64AD-54D0-0DC6-A413B1A9DD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8638AB-08CC-CC78-923A-145FC81AF24A}"/>
              </a:ext>
            </a:extLst>
          </p:cNvPr>
          <p:cNvSpPr>
            <a:spLocks noGrp="1"/>
          </p:cNvSpPr>
          <p:nvPr>
            <p:ph type="sldNum" sz="quarter" idx="12"/>
          </p:nvPr>
        </p:nvSpPr>
        <p:spPr/>
        <p:txBody>
          <a:bodyPr/>
          <a:lstStyle/>
          <a:p>
            <a:fld id="{29508DF8-475D-4DE3-B790-8236045B5A5E}" type="slidenum">
              <a:rPr lang="en-GB" smtClean="0"/>
              <a:t>‹#›</a:t>
            </a:fld>
            <a:endParaRPr lang="en-GB"/>
          </a:p>
        </p:txBody>
      </p:sp>
    </p:spTree>
    <p:extLst>
      <p:ext uri="{BB962C8B-B14F-4D97-AF65-F5344CB8AC3E}">
        <p14:creationId xmlns:p14="http://schemas.microsoft.com/office/powerpoint/2010/main" val="10420791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FEFDA-B249-9DE0-3456-B67B3E1A82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9EA8DA-CA55-35FE-4DB5-C60E1D6FDF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443F81-44F3-AF37-75F3-032A312271A8}"/>
              </a:ext>
            </a:extLst>
          </p:cNvPr>
          <p:cNvSpPr>
            <a:spLocks noGrp="1"/>
          </p:cNvSpPr>
          <p:nvPr>
            <p:ph type="dt" sz="half" idx="10"/>
          </p:nvPr>
        </p:nvSpPr>
        <p:spPr/>
        <p:txBody>
          <a:bodyPr/>
          <a:lstStyle/>
          <a:p>
            <a:fld id="{B53ACBB0-CD2B-4054-A64E-7D7A2BF00DBB}" type="datetimeFigureOut">
              <a:rPr lang="en-GB" smtClean="0"/>
              <a:t>25/07/2026</a:t>
            </a:fld>
            <a:endParaRPr lang="en-GB"/>
          </a:p>
        </p:txBody>
      </p:sp>
      <p:sp>
        <p:nvSpPr>
          <p:cNvPr id="5" name="Footer Placeholder 4">
            <a:extLst>
              <a:ext uri="{FF2B5EF4-FFF2-40B4-BE49-F238E27FC236}">
                <a16:creationId xmlns:a16="http://schemas.microsoft.com/office/drawing/2014/main" id="{77ECABEA-953B-7750-B8A3-1F7C6DE77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64FE9F-C190-5448-E96A-7F70997A5715}"/>
              </a:ext>
            </a:extLst>
          </p:cNvPr>
          <p:cNvSpPr>
            <a:spLocks noGrp="1"/>
          </p:cNvSpPr>
          <p:nvPr>
            <p:ph type="sldNum" sz="quarter" idx="12"/>
          </p:nvPr>
        </p:nvSpPr>
        <p:spPr/>
        <p:txBody>
          <a:bodyPr/>
          <a:lstStyle/>
          <a:p>
            <a:fld id="{29508DF8-475D-4DE3-B790-8236045B5A5E}" type="slidenum">
              <a:rPr lang="en-GB" smtClean="0"/>
              <a:t>‹#›</a:t>
            </a:fld>
            <a:endParaRPr lang="en-GB"/>
          </a:p>
        </p:txBody>
      </p:sp>
    </p:spTree>
    <p:extLst>
      <p:ext uri="{BB962C8B-B14F-4D97-AF65-F5344CB8AC3E}">
        <p14:creationId xmlns:p14="http://schemas.microsoft.com/office/powerpoint/2010/main" val="2904021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AAB16-7C74-4C2B-24DD-74B43C2E4D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EE582C3-94DE-EE51-88FB-B27E1E9D77D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5EBE0BA-AE06-6119-4B5B-915CDDFC18FD}"/>
              </a:ext>
            </a:extLst>
          </p:cNvPr>
          <p:cNvSpPr>
            <a:spLocks noGrp="1"/>
          </p:cNvSpPr>
          <p:nvPr>
            <p:ph type="dt" sz="half" idx="10"/>
          </p:nvPr>
        </p:nvSpPr>
        <p:spPr/>
        <p:txBody>
          <a:bodyPr/>
          <a:lstStyle/>
          <a:p>
            <a:fld id="{B53ACBB0-CD2B-4054-A64E-7D7A2BF00DBB}" type="datetimeFigureOut">
              <a:rPr lang="en-GB" smtClean="0"/>
              <a:t>25/07/2026</a:t>
            </a:fld>
            <a:endParaRPr lang="en-GB"/>
          </a:p>
        </p:txBody>
      </p:sp>
      <p:sp>
        <p:nvSpPr>
          <p:cNvPr id="5" name="Footer Placeholder 4">
            <a:extLst>
              <a:ext uri="{FF2B5EF4-FFF2-40B4-BE49-F238E27FC236}">
                <a16:creationId xmlns:a16="http://schemas.microsoft.com/office/drawing/2014/main" id="{BAF4F1AE-538F-8E5B-41AE-CBE1A2CD3F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E6FEDE-E5DF-687C-A278-70B7263727DE}"/>
              </a:ext>
            </a:extLst>
          </p:cNvPr>
          <p:cNvSpPr>
            <a:spLocks noGrp="1"/>
          </p:cNvSpPr>
          <p:nvPr>
            <p:ph type="sldNum" sz="quarter" idx="12"/>
          </p:nvPr>
        </p:nvSpPr>
        <p:spPr/>
        <p:txBody>
          <a:bodyPr/>
          <a:lstStyle/>
          <a:p>
            <a:fld id="{29508DF8-475D-4DE3-B790-8236045B5A5E}" type="slidenum">
              <a:rPr lang="en-GB" smtClean="0"/>
              <a:t>‹#›</a:t>
            </a:fld>
            <a:endParaRPr lang="en-GB"/>
          </a:p>
        </p:txBody>
      </p:sp>
    </p:spTree>
    <p:extLst>
      <p:ext uri="{BB962C8B-B14F-4D97-AF65-F5344CB8AC3E}">
        <p14:creationId xmlns:p14="http://schemas.microsoft.com/office/powerpoint/2010/main" val="2826218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F29C8-6152-5E40-FA55-C7F0343872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366095-8899-1570-FF03-D9DDC83972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7719C53-2083-D3B4-0141-D8E13F99351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FD9F161-8BD5-A636-88DB-A061115B5554}"/>
              </a:ext>
            </a:extLst>
          </p:cNvPr>
          <p:cNvSpPr>
            <a:spLocks noGrp="1"/>
          </p:cNvSpPr>
          <p:nvPr>
            <p:ph type="dt" sz="half" idx="10"/>
          </p:nvPr>
        </p:nvSpPr>
        <p:spPr/>
        <p:txBody>
          <a:bodyPr/>
          <a:lstStyle/>
          <a:p>
            <a:fld id="{B53ACBB0-CD2B-4054-A64E-7D7A2BF00DBB}" type="datetimeFigureOut">
              <a:rPr lang="en-GB" smtClean="0"/>
              <a:t>25/07/2026</a:t>
            </a:fld>
            <a:endParaRPr lang="en-GB"/>
          </a:p>
        </p:txBody>
      </p:sp>
      <p:sp>
        <p:nvSpPr>
          <p:cNvPr id="6" name="Footer Placeholder 5">
            <a:extLst>
              <a:ext uri="{FF2B5EF4-FFF2-40B4-BE49-F238E27FC236}">
                <a16:creationId xmlns:a16="http://schemas.microsoft.com/office/drawing/2014/main" id="{5864B65B-B9D4-D899-3A00-7B9B0D7F3E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57F20-0308-7858-8439-45250AC8C8B9}"/>
              </a:ext>
            </a:extLst>
          </p:cNvPr>
          <p:cNvSpPr>
            <a:spLocks noGrp="1"/>
          </p:cNvSpPr>
          <p:nvPr>
            <p:ph type="sldNum" sz="quarter" idx="12"/>
          </p:nvPr>
        </p:nvSpPr>
        <p:spPr/>
        <p:txBody>
          <a:bodyPr/>
          <a:lstStyle/>
          <a:p>
            <a:fld id="{29508DF8-475D-4DE3-B790-8236045B5A5E}" type="slidenum">
              <a:rPr lang="en-GB" smtClean="0"/>
              <a:t>‹#›</a:t>
            </a:fld>
            <a:endParaRPr lang="en-GB"/>
          </a:p>
        </p:txBody>
      </p:sp>
    </p:spTree>
    <p:extLst>
      <p:ext uri="{BB962C8B-B14F-4D97-AF65-F5344CB8AC3E}">
        <p14:creationId xmlns:p14="http://schemas.microsoft.com/office/powerpoint/2010/main" val="4123850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41143-00C1-2679-31D3-67871865AFB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BFA18C-C539-A761-B9A2-FCF4C93938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A393A-C1B6-F46E-3879-11F11086A2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6760503-7C6B-AD2A-0C83-7BC88A29F3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D56837-CD5D-405E-B59B-41F65B73ECD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2B7BF96-90A4-704E-9084-557C98304840}"/>
              </a:ext>
            </a:extLst>
          </p:cNvPr>
          <p:cNvSpPr>
            <a:spLocks noGrp="1"/>
          </p:cNvSpPr>
          <p:nvPr>
            <p:ph type="dt" sz="half" idx="10"/>
          </p:nvPr>
        </p:nvSpPr>
        <p:spPr/>
        <p:txBody>
          <a:bodyPr/>
          <a:lstStyle/>
          <a:p>
            <a:fld id="{B53ACBB0-CD2B-4054-A64E-7D7A2BF00DBB}" type="datetimeFigureOut">
              <a:rPr lang="en-GB" smtClean="0"/>
              <a:t>25/07/2026</a:t>
            </a:fld>
            <a:endParaRPr lang="en-GB"/>
          </a:p>
        </p:txBody>
      </p:sp>
      <p:sp>
        <p:nvSpPr>
          <p:cNvPr id="8" name="Footer Placeholder 7">
            <a:extLst>
              <a:ext uri="{FF2B5EF4-FFF2-40B4-BE49-F238E27FC236}">
                <a16:creationId xmlns:a16="http://schemas.microsoft.com/office/drawing/2014/main" id="{25EF6315-459A-D5ED-D3C0-E99DC34259D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62968F-2E66-BBE4-49F4-A6747550C48C}"/>
              </a:ext>
            </a:extLst>
          </p:cNvPr>
          <p:cNvSpPr>
            <a:spLocks noGrp="1"/>
          </p:cNvSpPr>
          <p:nvPr>
            <p:ph type="sldNum" sz="quarter" idx="12"/>
          </p:nvPr>
        </p:nvSpPr>
        <p:spPr/>
        <p:txBody>
          <a:bodyPr/>
          <a:lstStyle/>
          <a:p>
            <a:fld id="{29508DF8-475D-4DE3-B790-8236045B5A5E}" type="slidenum">
              <a:rPr lang="en-GB" smtClean="0"/>
              <a:t>‹#›</a:t>
            </a:fld>
            <a:endParaRPr lang="en-GB"/>
          </a:p>
        </p:txBody>
      </p:sp>
    </p:spTree>
    <p:extLst>
      <p:ext uri="{BB962C8B-B14F-4D97-AF65-F5344CB8AC3E}">
        <p14:creationId xmlns:p14="http://schemas.microsoft.com/office/powerpoint/2010/main" val="6193601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2CCCD-F593-DC1C-6E6A-6533076B97C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53C2A24-A579-7724-8408-1F3E73056C64}"/>
              </a:ext>
            </a:extLst>
          </p:cNvPr>
          <p:cNvSpPr>
            <a:spLocks noGrp="1"/>
          </p:cNvSpPr>
          <p:nvPr>
            <p:ph type="dt" sz="half" idx="10"/>
          </p:nvPr>
        </p:nvSpPr>
        <p:spPr/>
        <p:txBody>
          <a:bodyPr/>
          <a:lstStyle/>
          <a:p>
            <a:fld id="{B53ACBB0-CD2B-4054-A64E-7D7A2BF00DBB}" type="datetimeFigureOut">
              <a:rPr lang="en-GB" smtClean="0"/>
              <a:t>25/07/2026</a:t>
            </a:fld>
            <a:endParaRPr lang="en-GB"/>
          </a:p>
        </p:txBody>
      </p:sp>
      <p:sp>
        <p:nvSpPr>
          <p:cNvPr id="4" name="Footer Placeholder 3">
            <a:extLst>
              <a:ext uri="{FF2B5EF4-FFF2-40B4-BE49-F238E27FC236}">
                <a16:creationId xmlns:a16="http://schemas.microsoft.com/office/drawing/2014/main" id="{7CC710A3-B002-4341-5AE0-A1BDB9C0AA5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37798EB-61B7-B767-3C88-B66EE12923D3}"/>
              </a:ext>
            </a:extLst>
          </p:cNvPr>
          <p:cNvSpPr>
            <a:spLocks noGrp="1"/>
          </p:cNvSpPr>
          <p:nvPr>
            <p:ph type="sldNum" sz="quarter" idx="12"/>
          </p:nvPr>
        </p:nvSpPr>
        <p:spPr/>
        <p:txBody>
          <a:bodyPr/>
          <a:lstStyle/>
          <a:p>
            <a:fld id="{29508DF8-475D-4DE3-B790-8236045B5A5E}" type="slidenum">
              <a:rPr lang="en-GB" smtClean="0"/>
              <a:t>‹#›</a:t>
            </a:fld>
            <a:endParaRPr lang="en-GB"/>
          </a:p>
        </p:txBody>
      </p:sp>
    </p:spTree>
    <p:extLst>
      <p:ext uri="{BB962C8B-B14F-4D97-AF65-F5344CB8AC3E}">
        <p14:creationId xmlns:p14="http://schemas.microsoft.com/office/powerpoint/2010/main" val="2451090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443F98-E102-0474-54A8-523CC1CC649F}"/>
              </a:ext>
            </a:extLst>
          </p:cNvPr>
          <p:cNvSpPr>
            <a:spLocks noGrp="1"/>
          </p:cNvSpPr>
          <p:nvPr>
            <p:ph type="dt" sz="half" idx="10"/>
          </p:nvPr>
        </p:nvSpPr>
        <p:spPr/>
        <p:txBody>
          <a:bodyPr/>
          <a:lstStyle/>
          <a:p>
            <a:fld id="{B53ACBB0-CD2B-4054-A64E-7D7A2BF00DBB}" type="datetimeFigureOut">
              <a:rPr lang="en-GB" smtClean="0"/>
              <a:t>25/07/2026</a:t>
            </a:fld>
            <a:endParaRPr lang="en-GB"/>
          </a:p>
        </p:txBody>
      </p:sp>
      <p:sp>
        <p:nvSpPr>
          <p:cNvPr id="3" name="Footer Placeholder 2">
            <a:extLst>
              <a:ext uri="{FF2B5EF4-FFF2-40B4-BE49-F238E27FC236}">
                <a16:creationId xmlns:a16="http://schemas.microsoft.com/office/drawing/2014/main" id="{96B9EBE1-E05B-B1FF-64FF-44D61FD995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142265C-AABB-39B8-FE19-35EA61BAF190}"/>
              </a:ext>
            </a:extLst>
          </p:cNvPr>
          <p:cNvSpPr>
            <a:spLocks noGrp="1"/>
          </p:cNvSpPr>
          <p:nvPr>
            <p:ph type="sldNum" sz="quarter" idx="12"/>
          </p:nvPr>
        </p:nvSpPr>
        <p:spPr/>
        <p:txBody>
          <a:bodyPr/>
          <a:lstStyle/>
          <a:p>
            <a:fld id="{29508DF8-475D-4DE3-B790-8236045B5A5E}" type="slidenum">
              <a:rPr lang="en-GB" smtClean="0"/>
              <a:t>‹#›</a:t>
            </a:fld>
            <a:endParaRPr lang="en-GB"/>
          </a:p>
        </p:txBody>
      </p:sp>
    </p:spTree>
    <p:extLst>
      <p:ext uri="{BB962C8B-B14F-4D97-AF65-F5344CB8AC3E}">
        <p14:creationId xmlns:p14="http://schemas.microsoft.com/office/powerpoint/2010/main" val="1195187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A9C1D-B772-B721-0E71-59D7848D11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F56F417-B47D-9817-53C2-9549E343EE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F10AAA5-4B10-FF13-E7E5-EC038AEEDC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6C99E3-4C3A-6DC1-72C8-DE25BDD99E7E}"/>
              </a:ext>
            </a:extLst>
          </p:cNvPr>
          <p:cNvSpPr>
            <a:spLocks noGrp="1"/>
          </p:cNvSpPr>
          <p:nvPr>
            <p:ph type="dt" sz="half" idx="10"/>
          </p:nvPr>
        </p:nvSpPr>
        <p:spPr/>
        <p:txBody>
          <a:bodyPr/>
          <a:lstStyle/>
          <a:p>
            <a:fld id="{B53ACBB0-CD2B-4054-A64E-7D7A2BF00DBB}" type="datetimeFigureOut">
              <a:rPr lang="en-GB" smtClean="0"/>
              <a:t>25/07/2026</a:t>
            </a:fld>
            <a:endParaRPr lang="en-GB"/>
          </a:p>
        </p:txBody>
      </p:sp>
      <p:sp>
        <p:nvSpPr>
          <p:cNvPr id="6" name="Footer Placeholder 5">
            <a:extLst>
              <a:ext uri="{FF2B5EF4-FFF2-40B4-BE49-F238E27FC236}">
                <a16:creationId xmlns:a16="http://schemas.microsoft.com/office/drawing/2014/main" id="{E4F2BCA9-0EF5-C52C-94F5-B3A4A22E63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10B750-04D7-F54E-4D61-EFA78F36DA49}"/>
              </a:ext>
            </a:extLst>
          </p:cNvPr>
          <p:cNvSpPr>
            <a:spLocks noGrp="1"/>
          </p:cNvSpPr>
          <p:nvPr>
            <p:ph type="sldNum" sz="quarter" idx="12"/>
          </p:nvPr>
        </p:nvSpPr>
        <p:spPr/>
        <p:txBody>
          <a:bodyPr/>
          <a:lstStyle/>
          <a:p>
            <a:fld id="{29508DF8-475D-4DE3-B790-8236045B5A5E}" type="slidenum">
              <a:rPr lang="en-GB" smtClean="0"/>
              <a:t>‹#›</a:t>
            </a:fld>
            <a:endParaRPr lang="en-GB"/>
          </a:p>
        </p:txBody>
      </p:sp>
    </p:spTree>
    <p:extLst>
      <p:ext uri="{BB962C8B-B14F-4D97-AF65-F5344CB8AC3E}">
        <p14:creationId xmlns:p14="http://schemas.microsoft.com/office/powerpoint/2010/main" val="3444065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E471A-DF18-6181-9DA7-0DC7D26E22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B35D16D-7DFE-644A-84A1-8B2C234B84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850D659-BC4B-7FC8-CDF1-2299FCCAF7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65F0DD-3EB0-3BC0-B0D6-4521D903CBB0}"/>
              </a:ext>
            </a:extLst>
          </p:cNvPr>
          <p:cNvSpPr>
            <a:spLocks noGrp="1"/>
          </p:cNvSpPr>
          <p:nvPr>
            <p:ph type="dt" sz="half" idx="10"/>
          </p:nvPr>
        </p:nvSpPr>
        <p:spPr/>
        <p:txBody>
          <a:bodyPr/>
          <a:lstStyle/>
          <a:p>
            <a:fld id="{B53ACBB0-CD2B-4054-A64E-7D7A2BF00DBB}" type="datetimeFigureOut">
              <a:rPr lang="en-GB" smtClean="0"/>
              <a:t>25/07/2026</a:t>
            </a:fld>
            <a:endParaRPr lang="en-GB"/>
          </a:p>
        </p:txBody>
      </p:sp>
      <p:sp>
        <p:nvSpPr>
          <p:cNvPr id="6" name="Footer Placeholder 5">
            <a:extLst>
              <a:ext uri="{FF2B5EF4-FFF2-40B4-BE49-F238E27FC236}">
                <a16:creationId xmlns:a16="http://schemas.microsoft.com/office/drawing/2014/main" id="{1D319A54-1FDF-7422-5719-6EC1A0B03A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DFF825-8E57-6A27-B100-A770BE4ABFA6}"/>
              </a:ext>
            </a:extLst>
          </p:cNvPr>
          <p:cNvSpPr>
            <a:spLocks noGrp="1"/>
          </p:cNvSpPr>
          <p:nvPr>
            <p:ph type="sldNum" sz="quarter" idx="12"/>
          </p:nvPr>
        </p:nvSpPr>
        <p:spPr/>
        <p:txBody>
          <a:bodyPr/>
          <a:lstStyle/>
          <a:p>
            <a:fld id="{29508DF8-475D-4DE3-B790-8236045B5A5E}" type="slidenum">
              <a:rPr lang="en-GB" smtClean="0"/>
              <a:t>‹#›</a:t>
            </a:fld>
            <a:endParaRPr lang="en-GB"/>
          </a:p>
        </p:txBody>
      </p:sp>
    </p:spTree>
    <p:extLst>
      <p:ext uri="{BB962C8B-B14F-4D97-AF65-F5344CB8AC3E}">
        <p14:creationId xmlns:p14="http://schemas.microsoft.com/office/powerpoint/2010/main" val="38194538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81C80-6828-2229-4CB0-3E1F383AF03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DB64C58-0E16-483F-AB6C-7CA9D608139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2F60F4-AA85-2F7B-8DF8-DA9B8EFD7F00}"/>
              </a:ext>
            </a:extLst>
          </p:cNvPr>
          <p:cNvSpPr>
            <a:spLocks noGrp="1"/>
          </p:cNvSpPr>
          <p:nvPr>
            <p:ph type="dt" sz="half" idx="10"/>
          </p:nvPr>
        </p:nvSpPr>
        <p:spPr/>
        <p:txBody>
          <a:bodyPr/>
          <a:lstStyle/>
          <a:p>
            <a:fld id="{B53ACBB0-CD2B-4054-A64E-7D7A2BF00DBB}" type="datetimeFigureOut">
              <a:rPr lang="en-GB" smtClean="0"/>
              <a:t>25/07/2026</a:t>
            </a:fld>
            <a:endParaRPr lang="en-GB"/>
          </a:p>
        </p:txBody>
      </p:sp>
      <p:sp>
        <p:nvSpPr>
          <p:cNvPr id="5" name="Footer Placeholder 4">
            <a:extLst>
              <a:ext uri="{FF2B5EF4-FFF2-40B4-BE49-F238E27FC236}">
                <a16:creationId xmlns:a16="http://schemas.microsoft.com/office/drawing/2014/main" id="{7AD2E404-BBB6-4556-8C3E-64F39A1C69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7D9E95-A953-D9A9-200F-8B975470BBC7}"/>
              </a:ext>
            </a:extLst>
          </p:cNvPr>
          <p:cNvSpPr>
            <a:spLocks noGrp="1"/>
          </p:cNvSpPr>
          <p:nvPr>
            <p:ph type="sldNum" sz="quarter" idx="12"/>
          </p:nvPr>
        </p:nvSpPr>
        <p:spPr/>
        <p:txBody>
          <a:bodyPr/>
          <a:lstStyle/>
          <a:p>
            <a:fld id="{29508DF8-475D-4DE3-B790-8236045B5A5E}" type="slidenum">
              <a:rPr lang="en-GB" smtClean="0"/>
              <a:t>‹#›</a:t>
            </a:fld>
            <a:endParaRPr lang="en-GB"/>
          </a:p>
        </p:txBody>
      </p:sp>
    </p:spTree>
    <p:extLst>
      <p:ext uri="{BB962C8B-B14F-4D97-AF65-F5344CB8AC3E}">
        <p14:creationId xmlns:p14="http://schemas.microsoft.com/office/powerpoint/2010/main" val="19047722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306E10-4FE6-1693-42CE-0090EE7FB7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B88AA5-E6CC-0B04-C03D-0F1D4D09BB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1202E8-3FA1-A1B5-1F75-E435F9783E75}"/>
              </a:ext>
            </a:extLst>
          </p:cNvPr>
          <p:cNvSpPr>
            <a:spLocks noGrp="1"/>
          </p:cNvSpPr>
          <p:nvPr>
            <p:ph type="dt" sz="half" idx="10"/>
          </p:nvPr>
        </p:nvSpPr>
        <p:spPr/>
        <p:txBody>
          <a:bodyPr/>
          <a:lstStyle/>
          <a:p>
            <a:fld id="{B53ACBB0-CD2B-4054-A64E-7D7A2BF00DBB}" type="datetimeFigureOut">
              <a:rPr lang="en-GB" smtClean="0"/>
              <a:t>25/07/2026</a:t>
            </a:fld>
            <a:endParaRPr lang="en-GB"/>
          </a:p>
        </p:txBody>
      </p:sp>
      <p:sp>
        <p:nvSpPr>
          <p:cNvPr id="5" name="Footer Placeholder 4">
            <a:extLst>
              <a:ext uri="{FF2B5EF4-FFF2-40B4-BE49-F238E27FC236}">
                <a16:creationId xmlns:a16="http://schemas.microsoft.com/office/drawing/2014/main" id="{3D8F973E-9D0C-7552-4D76-8000DF092C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19331C-32EB-F0E4-F73F-A22CD33C293C}"/>
              </a:ext>
            </a:extLst>
          </p:cNvPr>
          <p:cNvSpPr>
            <a:spLocks noGrp="1"/>
          </p:cNvSpPr>
          <p:nvPr>
            <p:ph type="sldNum" sz="quarter" idx="12"/>
          </p:nvPr>
        </p:nvSpPr>
        <p:spPr/>
        <p:txBody>
          <a:bodyPr/>
          <a:lstStyle/>
          <a:p>
            <a:fld id="{29508DF8-475D-4DE3-B790-8236045B5A5E}" type="slidenum">
              <a:rPr lang="en-GB" smtClean="0"/>
              <a:t>‹#›</a:t>
            </a:fld>
            <a:endParaRPr lang="en-GB"/>
          </a:p>
        </p:txBody>
      </p:sp>
    </p:spTree>
    <p:extLst>
      <p:ext uri="{BB962C8B-B14F-4D97-AF65-F5344CB8AC3E}">
        <p14:creationId xmlns:p14="http://schemas.microsoft.com/office/powerpoint/2010/main" val="2223744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9DC938-57B7-8BF7-5D76-BB0BCB9BFC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65F7E9-C08D-5337-6499-B3C61360BC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7C3611-80C9-560B-34FE-39AD0FE1BC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53ACBB0-CD2B-4054-A64E-7D7A2BF00DBB}" type="datetimeFigureOut">
              <a:rPr lang="en-GB" smtClean="0"/>
              <a:t>25/07/2026</a:t>
            </a:fld>
            <a:endParaRPr lang="en-GB"/>
          </a:p>
        </p:txBody>
      </p:sp>
      <p:sp>
        <p:nvSpPr>
          <p:cNvPr id="5" name="Footer Placeholder 4">
            <a:extLst>
              <a:ext uri="{FF2B5EF4-FFF2-40B4-BE49-F238E27FC236}">
                <a16:creationId xmlns:a16="http://schemas.microsoft.com/office/drawing/2014/main" id="{9DC093EB-6368-FA85-6866-6758A3B1F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C7A30D5-B711-C808-5FBB-11D8AE2CE8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9508DF8-475D-4DE3-B790-8236045B5A5E}" type="slidenum">
              <a:rPr lang="en-GB" smtClean="0"/>
              <a:t>‹#›</a:t>
            </a:fld>
            <a:endParaRPr lang="en-GB"/>
          </a:p>
        </p:txBody>
      </p:sp>
    </p:spTree>
    <p:extLst>
      <p:ext uri="{BB962C8B-B14F-4D97-AF65-F5344CB8AC3E}">
        <p14:creationId xmlns:p14="http://schemas.microsoft.com/office/powerpoint/2010/main" val="265377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svg"/><Relationship Id="rId7" Type="http://schemas.openxmlformats.org/officeDocument/2006/relationships/image" Target="../media/image5.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svg"/><Relationship Id="rId4" Type="http://schemas.openxmlformats.org/officeDocument/2006/relationships/image" Target="../media/image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E7C562E-1328-59BB-1F83-AB747F172C8D}"/>
              </a:ext>
            </a:extLst>
          </p:cNvPr>
          <p:cNvSpPr txBox="1"/>
          <p:nvPr/>
        </p:nvSpPr>
        <p:spPr>
          <a:xfrm>
            <a:off x="146503" y="1380693"/>
            <a:ext cx="3276600" cy="3416320"/>
          </a:xfrm>
          <a:prstGeom prst="rect">
            <a:avLst/>
          </a:prstGeom>
          <a:noFill/>
        </p:spPr>
        <p:txBody>
          <a:bodyPr wrap="square" rtlCol="0">
            <a:spAutoFit/>
          </a:bodyPr>
          <a:lstStyle/>
          <a:p>
            <a:pPr>
              <a:lnSpc>
                <a:spcPct val="150000"/>
              </a:lnSpc>
            </a:pPr>
            <a:r>
              <a:rPr lang="en-GB" sz="1100" kern="100" dirty="0">
                <a:latin typeface="Arial" panose="020B0604020202020204" pitchFamily="34" charset="0"/>
                <a:ea typeface="Aptos" panose="020B0004020202020204" pitchFamily="34" charset="0"/>
                <a:cs typeface="Arial" panose="020B0604020202020204" pitchFamily="34" charset="0"/>
              </a:rPr>
              <a:t>The UK hospitality sector faces severe operational vulnerabilities driven in high frontline staff turnover, directly impacting service quality and organizational performance. This study critically analyses employee turnover dynamics and evaluates structural retention drivers within a prominent hospitality operator, Mitchells &amp; Butlers plc. The Job Demands-Resources (JD-R) model serves as the core analytical lens to diagnose how misaligned workplace demands accelerate front lines employee burnout and voluntary resignation (Bakker and Demerouti, 2017). </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25B34F7F-0335-2E87-04D9-D87A02CC2FD7}"/>
              </a:ext>
            </a:extLst>
          </p:cNvPr>
          <p:cNvSpPr txBox="1"/>
          <p:nvPr/>
        </p:nvSpPr>
        <p:spPr>
          <a:xfrm>
            <a:off x="174172" y="1022199"/>
            <a:ext cx="3162299" cy="307777"/>
          </a:xfrm>
          <a:prstGeom prst="rect">
            <a:avLst/>
          </a:prstGeom>
          <a:solidFill>
            <a:schemeClr val="bg1">
              <a:lumMod val="85000"/>
            </a:schemeClr>
          </a:solidFill>
        </p:spPr>
        <p:txBody>
          <a:bodyPr wrap="square">
            <a:spAutoFit/>
          </a:bodyPr>
          <a:lstStyle/>
          <a:p>
            <a:r>
              <a:rPr lang="en-GB" sz="1400" kern="100" dirty="0">
                <a:effectLst/>
                <a:latin typeface="Arial" panose="020B0604020202020204" pitchFamily="34" charset="0"/>
                <a:ea typeface="Aptos" panose="020B0004020202020204" pitchFamily="34" charset="0"/>
                <a:cs typeface="Times New Roman" panose="02020603050405020304" pitchFamily="18" charset="0"/>
              </a:rPr>
              <a:t> 1. PROJECT OVERVIEW                                                                          </a:t>
            </a:r>
            <a:endParaRPr lang="en-GB" sz="1400" dirty="0"/>
          </a:p>
        </p:txBody>
      </p:sp>
      <p:sp>
        <p:nvSpPr>
          <p:cNvPr id="5" name="TextBox 4">
            <a:extLst>
              <a:ext uri="{FF2B5EF4-FFF2-40B4-BE49-F238E27FC236}">
                <a16:creationId xmlns:a16="http://schemas.microsoft.com/office/drawing/2014/main" id="{6D8C5200-C5F7-246D-8DA1-7CF68377FA53}"/>
              </a:ext>
            </a:extLst>
          </p:cNvPr>
          <p:cNvSpPr txBox="1"/>
          <p:nvPr/>
        </p:nvSpPr>
        <p:spPr>
          <a:xfrm>
            <a:off x="3525155" y="1260946"/>
            <a:ext cx="3796845" cy="3523465"/>
          </a:xfrm>
          <a:prstGeom prst="rect">
            <a:avLst/>
          </a:prstGeom>
          <a:noFill/>
        </p:spPr>
        <p:txBody>
          <a:bodyPr wrap="square" rtlCol="0">
            <a:spAutoFit/>
          </a:bodyPr>
          <a:lstStyle/>
          <a:p>
            <a:pPr>
              <a:lnSpc>
                <a:spcPct val="150000"/>
              </a:lnSpc>
            </a:pPr>
            <a:r>
              <a:rPr lang="en-GB" dirty="0"/>
              <a:t> </a:t>
            </a:r>
            <a:r>
              <a:rPr lang="en-GB" sz="1100" dirty="0">
                <a:latin typeface="Arial" panose="020B0604020202020204" pitchFamily="34" charset="0"/>
                <a:cs typeface="Arial" panose="020B0604020202020204" pitchFamily="34" charset="0"/>
              </a:rPr>
              <a:t>Rooted in a pragmatist paradigm, this research prioritizes practical, evidence-based solutions for complex management problems. A comprehensive secondary study design was applied, extracting data from open-access corporate disclosures alongside macroeconomic datasets. Data was systematically collected and triangulated using public corporate strategies from Mitchells &amp; Butlers plc and national employment indices from the Office for National Statistics (2026). Content analysis and thematic synthesis were applied to isolate systemic industry trends, mapping structural workplace stressors directly against established human resource management theories. </a:t>
            </a:r>
          </a:p>
        </p:txBody>
      </p:sp>
      <p:sp>
        <p:nvSpPr>
          <p:cNvPr id="6" name="TextBox 5">
            <a:extLst>
              <a:ext uri="{FF2B5EF4-FFF2-40B4-BE49-F238E27FC236}">
                <a16:creationId xmlns:a16="http://schemas.microsoft.com/office/drawing/2014/main" id="{C1B47DD1-3619-6C4A-1F6B-E63A2BD6271E}"/>
              </a:ext>
            </a:extLst>
          </p:cNvPr>
          <p:cNvSpPr txBox="1"/>
          <p:nvPr/>
        </p:nvSpPr>
        <p:spPr>
          <a:xfrm>
            <a:off x="7391399" y="1314497"/>
            <a:ext cx="4654098" cy="3361882"/>
          </a:xfrm>
          <a:prstGeom prst="rect">
            <a:avLst/>
          </a:prstGeom>
          <a:noFill/>
        </p:spPr>
        <p:txBody>
          <a:bodyPr wrap="square" rtlCol="0">
            <a:spAutoFit/>
          </a:bodyPr>
          <a:lstStyle/>
          <a:p>
            <a:pPr>
              <a:lnSpc>
                <a:spcPct val="150000"/>
              </a:lnSpc>
            </a:pPr>
            <a:r>
              <a:rPr lang="en-GB" sz="1100" dirty="0">
                <a:latin typeface="Arial" panose="020B0604020202020204" pitchFamily="34" charset="0"/>
                <a:cs typeface="Arial" panose="020B0604020202020204" pitchFamily="34" charset="0"/>
              </a:rPr>
              <a:t>Data analysis reveals a distinct trend where volatile, unpredictable rota scheduling acts as an acute operational stressor, significantly increasing psychological job demands. Enduring exposure to expanded floor sections and uncompensated workload spikes directly triggers the health impairment pathway of the JD-R model, accelerating emotional exhaustion (Bakker and Demerouti, 2017). Frontline staff link high attrition rates directly to a perceived lack of procedural fairness regarding shift allocations and wage-to-workload imbalances amidst broader economic wage inflation (Office for National Statistics, 2026; Samarakoon, 2025). Furthermore, traditional macro-level corporate retention policies frequently fail on the ground due to a critical implementation gap at the venue management level, failing to mitigate immediate, day-to-day workplace grievances</a:t>
            </a:r>
          </a:p>
        </p:txBody>
      </p:sp>
      <p:sp>
        <p:nvSpPr>
          <p:cNvPr id="9" name="TextBox 8">
            <a:extLst>
              <a:ext uri="{FF2B5EF4-FFF2-40B4-BE49-F238E27FC236}">
                <a16:creationId xmlns:a16="http://schemas.microsoft.com/office/drawing/2014/main" id="{0D40F6CE-4130-A67C-AD76-28F87078CD3D}"/>
              </a:ext>
            </a:extLst>
          </p:cNvPr>
          <p:cNvSpPr txBox="1"/>
          <p:nvPr/>
        </p:nvSpPr>
        <p:spPr>
          <a:xfrm>
            <a:off x="3590696" y="1006720"/>
            <a:ext cx="3665762" cy="307777"/>
          </a:xfrm>
          <a:prstGeom prst="rect">
            <a:avLst/>
          </a:prstGeom>
          <a:solidFill>
            <a:schemeClr val="bg1">
              <a:lumMod val="85000"/>
            </a:schemeClr>
          </a:solidFill>
        </p:spPr>
        <p:txBody>
          <a:bodyPr wrap="square" rtlCol="0">
            <a:spAutoFit/>
          </a:bodyPr>
          <a:lstStyle/>
          <a:p>
            <a:r>
              <a:rPr lang="en-GB" sz="1400" dirty="0">
                <a:latin typeface="Arial" panose="020B0604020202020204" pitchFamily="34" charset="0"/>
                <a:cs typeface="Arial" panose="020B0604020202020204" pitchFamily="34" charset="0"/>
              </a:rPr>
              <a:t>2. METHODOLOGICAL DESIGN </a:t>
            </a:r>
          </a:p>
        </p:txBody>
      </p:sp>
      <p:sp>
        <p:nvSpPr>
          <p:cNvPr id="10" name="TextBox 9">
            <a:extLst>
              <a:ext uri="{FF2B5EF4-FFF2-40B4-BE49-F238E27FC236}">
                <a16:creationId xmlns:a16="http://schemas.microsoft.com/office/drawing/2014/main" id="{8F2AB70A-F56E-0CA3-15B1-B50F41583C8B}"/>
              </a:ext>
            </a:extLst>
          </p:cNvPr>
          <p:cNvSpPr txBox="1"/>
          <p:nvPr/>
        </p:nvSpPr>
        <p:spPr>
          <a:xfrm>
            <a:off x="7487008" y="1022199"/>
            <a:ext cx="4512129" cy="307777"/>
          </a:xfrm>
          <a:prstGeom prst="rect">
            <a:avLst/>
          </a:prstGeom>
          <a:solidFill>
            <a:schemeClr val="bg1">
              <a:lumMod val="85000"/>
            </a:schemeClr>
          </a:solidFill>
        </p:spPr>
        <p:txBody>
          <a:bodyPr wrap="square" rtlCol="0">
            <a:spAutoFit/>
          </a:bodyPr>
          <a:lstStyle/>
          <a:p>
            <a:r>
              <a:rPr lang="en-GB" sz="1400" dirty="0">
                <a:latin typeface="Arial" panose="020B0604020202020204" pitchFamily="34" charset="0"/>
                <a:cs typeface="Arial" panose="020B0604020202020204" pitchFamily="34" charset="0"/>
              </a:rPr>
              <a:t> 3. EMPIRICAL FINDINGS</a:t>
            </a:r>
          </a:p>
        </p:txBody>
      </p:sp>
      <p:sp>
        <p:nvSpPr>
          <p:cNvPr id="15" name="TextBox 14">
            <a:extLst>
              <a:ext uri="{FF2B5EF4-FFF2-40B4-BE49-F238E27FC236}">
                <a16:creationId xmlns:a16="http://schemas.microsoft.com/office/drawing/2014/main" id="{5D312139-B36F-BA8D-6C28-FE6FFC177DBA}"/>
              </a:ext>
            </a:extLst>
          </p:cNvPr>
          <p:cNvSpPr txBox="1"/>
          <p:nvPr/>
        </p:nvSpPr>
        <p:spPr>
          <a:xfrm>
            <a:off x="114752" y="4567810"/>
            <a:ext cx="3308352" cy="307777"/>
          </a:xfrm>
          <a:prstGeom prst="rect">
            <a:avLst/>
          </a:prstGeom>
          <a:solidFill>
            <a:schemeClr val="bg1">
              <a:lumMod val="85000"/>
            </a:schemeClr>
          </a:solidFill>
        </p:spPr>
        <p:txBody>
          <a:bodyPr wrap="square" rtlCol="0">
            <a:spAutoFit/>
          </a:bodyPr>
          <a:lstStyle/>
          <a:p>
            <a:r>
              <a:rPr lang="en-GB" sz="1400" dirty="0">
                <a:latin typeface="Arial" panose="020B0604020202020204" pitchFamily="34" charset="0"/>
                <a:cs typeface="Arial" panose="020B0604020202020204" pitchFamily="34" charset="0"/>
              </a:rPr>
              <a:t>4. STRATEGIC RECOMMENDATIONS</a:t>
            </a:r>
          </a:p>
        </p:txBody>
      </p:sp>
      <p:sp>
        <p:nvSpPr>
          <p:cNvPr id="28" name="Rectangle: Rounded Corners 27">
            <a:extLst>
              <a:ext uri="{FF2B5EF4-FFF2-40B4-BE49-F238E27FC236}">
                <a16:creationId xmlns:a16="http://schemas.microsoft.com/office/drawing/2014/main" id="{C502E5E0-489A-F6E1-FBEB-5C5E6FB07BC8}"/>
              </a:ext>
            </a:extLst>
          </p:cNvPr>
          <p:cNvSpPr/>
          <p:nvPr/>
        </p:nvSpPr>
        <p:spPr>
          <a:xfrm>
            <a:off x="146503" y="5020242"/>
            <a:ext cx="2756641" cy="1759755"/>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r>
              <a:rPr lang="en-GB" sz="1100" b="1" spc="50" dirty="0">
                <a:ln w="0"/>
                <a:solidFill>
                  <a:schemeClr val="tx1"/>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Rota Predictability &amp; Notification</a:t>
            </a:r>
          </a:p>
          <a:p>
            <a:pPr marL="171450" indent="-171450">
              <a:buFont typeface="Arial" panose="020B0604020202020204" pitchFamily="34" charset="0"/>
              <a:buChar char="•"/>
            </a:pPr>
            <a:r>
              <a:rPr lang="en-GB" sz="1100" b="1" spc="50" dirty="0">
                <a:ln w="0"/>
                <a:solidFill>
                  <a:schemeClr val="tx1"/>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Implement low cost, digitized scheduling frameworks.</a:t>
            </a:r>
          </a:p>
          <a:p>
            <a:pPr marL="171450" indent="-171450">
              <a:buFont typeface="Arial" panose="020B0604020202020204" pitchFamily="34" charset="0"/>
              <a:buChar char="•"/>
            </a:pPr>
            <a:r>
              <a:rPr lang="en-GB" sz="1100" b="1" spc="50" dirty="0">
                <a:ln w="0"/>
                <a:solidFill>
                  <a:schemeClr val="tx1"/>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Provide a minimum of two weeks notice</a:t>
            </a:r>
          </a:p>
          <a:p>
            <a:pPr marL="171450" indent="-171450">
              <a:buFont typeface="Arial" panose="020B0604020202020204" pitchFamily="34" charset="0"/>
              <a:buChar char="•"/>
            </a:pPr>
            <a:r>
              <a:rPr lang="en-GB" sz="1100" b="1" spc="50" dirty="0">
                <a:ln w="0"/>
                <a:solidFill>
                  <a:schemeClr val="tx1"/>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Restore employee workplace autonomy</a:t>
            </a:r>
          </a:p>
        </p:txBody>
      </p:sp>
      <p:pic>
        <p:nvPicPr>
          <p:cNvPr id="32" name="Graphic 31" descr="Daily calendar outline">
            <a:extLst>
              <a:ext uri="{FF2B5EF4-FFF2-40B4-BE49-F238E27FC236}">
                <a16:creationId xmlns:a16="http://schemas.microsoft.com/office/drawing/2014/main" id="{907753B0-5E90-6209-015D-827FC68B88F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361512" y="5615936"/>
            <a:ext cx="542683" cy="599807"/>
          </a:xfrm>
          <a:prstGeom prst="rect">
            <a:avLst/>
          </a:prstGeom>
        </p:spPr>
      </p:pic>
      <p:sp>
        <p:nvSpPr>
          <p:cNvPr id="39" name="Rectangle: Rounded Corners 38">
            <a:extLst>
              <a:ext uri="{FF2B5EF4-FFF2-40B4-BE49-F238E27FC236}">
                <a16:creationId xmlns:a16="http://schemas.microsoft.com/office/drawing/2014/main" id="{F93CB715-D710-0575-7F7C-3F9254F72FBB}"/>
              </a:ext>
            </a:extLst>
          </p:cNvPr>
          <p:cNvSpPr/>
          <p:nvPr/>
        </p:nvSpPr>
        <p:spPr>
          <a:xfrm>
            <a:off x="3211247" y="4955923"/>
            <a:ext cx="2706852" cy="1759756"/>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nSpc>
                <a:spcPct val="150000"/>
              </a:lnSpc>
            </a:pPr>
            <a:r>
              <a:rPr lang="en-GB" sz="1100" b="1" spc="50" dirty="0">
                <a:ln w="0"/>
                <a:solidFill>
                  <a:schemeClr val="tx1"/>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Bridging the Implementation Gap</a:t>
            </a:r>
          </a:p>
          <a:p>
            <a:pPr marL="171450" indent="-171450">
              <a:lnSpc>
                <a:spcPct val="150000"/>
              </a:lnSpc>
              <a:buFont typeface="Arial" panose="020B0604020202020204" pitchFamily="34" charset="0"/>
              <a:buChar char="•"/>
            </a:pPr>
            <a:r>
              <a:rPr lang="en-GB" sz="1100" b="1" spc="50" dirty="0">
                <a:ln w="0"/>
                <a:solidFill>
                  <a:schemeClr val="tx1"/>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Introduce specialized operational modules.</a:t>
            </a:r>
          </a:p>
          <a:p>
            <a:pPr marL="171450" indent="-171450">
              <a:lnSpc>
                <a:spcPct val="150000"/>
              </a:lnSpc>
              <a:buFont typeface="Arial" panose="020B0604020202020204" pitchFamily="34" charset="0"/>
              <a:buChar char="•"/>
            </a:pPr>
            <a:r>
              <a:rPr lang="en-GB" sz="1100" b="1" spc="50" dirty="0">
                <a:ln w="0"/>
                <a:solidFill>
                  <a:schemeClr val="tx1"/>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Targeted leadership training for venue managers.</a:t>
            </a:r>
          </a:p>
        </p:txBody>
      </p:sp>
      <p:sp>
        <p:nvSpPr>
          <p:cNvPr id="41" name="Rectangle: Rounded Corners 40">
            <a:extLst>
              <a:ext uri="{FF2B5EF4-FFF2-40B4-BE49-F238E27FC236}">
                <a16:creationId xmlns:a16="http://schemas.microsoft.com/office/drawing/2014/main" id="{493371A5-B7E5-0DDD-7FDD-23B78CB155CD}"/>
              </a:ext>
            </a:extLst>
          </p:cNvPr>
          <p:cNvSpPr/>
          <p:nvPr/>
        </p:nvSpPr>
        <p:spPr>
          <a:xfrm>
            <a:off x="8955860" y="4777876"/>
            <a:ext cx="2988849" cy="1982120"/>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nSpc>
                <a:spcPct val="150000"/>
              </a:lnSpc>
            </a:pPr>
            <a:r>
              <a:rPr lang="en-GB" sz="1100" b="1" spc="50" dirty="0">
                <a:ln w="0"/>
                <a:solidFill>
                  <a:schemeClr val="tx1"/>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Proactive Grievance Channels</a:t>
            </a:r>
          </a:p>
          <a:p>
            <a:pPr marL="171450" indent="-171450">
              <a:lnSpc>
                <a:spcPct val="150000"/>
              </a:lnSpc>
              <a:buFont typeface="Arial" panose="020B0604020202020204" pitchFamily="34" charset="0"/>
              <a:buChar char="•"/>
            </a:pPr>
            <a:r>
              <a:rPr lang="en-GB" sz="1100" b="1" spc="50" dirty="0">
                <a:ln w="0"/>
                <a:solidFill>
                  <a:schemeClr val="tx1"/>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Launch anonymous, venue-level digital suggestion systems.</a:t>
            </a:r>
          </a:p>
          <a:p>
            <a:pPr marL="171450" indent="-171450">
              <a:lnSpc>
                <a:spcPct val="150000"/>
              </a:lnSpc>
              <a:buFont typeface="Arial" panose="020B0604020202020204" pitchFamily="34" charset="0"/>
              <a:buChar char="•"/>
            </a:pPr>
            <a:r>
              <a:rPr lang="en-GB" sz="1100" b="1" spc="50" dirty="0">
                <a:ln w="0"/>
                <a:solidFill>
                  <a:schemeClr val="tx1"/>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Capture real time workplace complaints early.</a:t>
            </a:r>
          </a:p>
          <a:p>
            <a:pPr marL="171450" indent="-171450">
              <a:lnSpc>
                <a:spcPct val="150000"/>
              </a:lnSpc>
              <a:buFont typeface="Arial" panose="020B0604020202020204" pitchFamily="34" charset="0"/>
              <a:buChar char="•"/>
            </a:pPr>
            <a:r>
              <a:rPr lang="en-GB" sz="1100" b="1" spc="50" dirty="0">
                <a:ln w="0"/>
                <a:solidFill>
                  <a:schemeClr val="tx1"/>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Solve problems early to prevent staff turnover</a:t>
            </a:r>
          </a:p>
        </p:txBody>
      </p:sp>
      <p:sp>
        <p:nvSpPr>
          <p:cNvPr id="43" name="Rectangle: Rounded Corners 42">
            <a:extLst>
              <a:ext uri="{FF2B5EF4-FFF2-40B4-BE49-F238E27FC236}">
                <a16:creationId xmlns:a16="http://schemas.microsoft.com/office/drawing/2014/main" id="{89D59954-EB08-50BA-B706-DC43E2D2725B}"/>
              </a:ext>
            </a:extLst>
          </p:cNvPr>
          <p:cNvSpPr/>
          <p:nvPr/>
        </p:nvSpPr>
        <p:spPr>
          <a:xfrm>
            <a:off x="6164045" y="4895436"/>
            <a:ext cx="2540543" cy="1865572"/>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nSpc>
                <a:spcPct val="150000"/>
              </a:lnSpc>
            </a:pPr>
            <a:r>
              <a:rPr lang="en-GB" sz="1100" b="1" spc="50" dirty="0">
                <a:ln w="0"/>
                <a:solidFill>
                  <a:schemeClr val="tx1"/>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Targeted Recognition &amp; Morale</a:t>
            </a:r>
          </a:p>
          <a:p>
            <a:pPr marL="171450" indent="-171450">
              <a:lnSpc>
                <a:spcPct val="150000"/>
              </a:lnSpc>
              <a:buFont typeface="Arial" panose="020B0604020202020204" pitchFamily="34" charset="0"/>
              <a:buChar char="•"/>
            </a:pPr>
            <a:r>
              <a:rPr lang="en-GB" sz="1100" b="1" spc="50" dirty="0">
                <a:ln w="0"/>
                <a:solidFill>
                  <a:schemeClr val="tx1"/>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Improve immediate day-to-day workplace resources</a:t>
            </a:r>
          </a:p>
          <a:p>
            <a:pPr marL="171450" indent="-171450">
              <a:lnSpc>
                <a:spcPct val="150000"/>
              </a:lnSpc>
              <a:buFont typeface="Arial" panose="020B0604020202020204" pitchFamily="34" charset="0"/>
              <a:buChar char="•"/>
            </a:pPr>
            <a:r>
              <a:rPr lang="en-GB" sz="1100" b="1" spc="50" dirty="0">
                <a:ln w="0"/>
                <a:solidFill>
                  <a:schemeClr val="tx1"/>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Mitigate employee burnout and the health pathway</a:t>
            </a:r>
          </a:p>
          <a:p>
            <a:pPr marL="171450" indent="-171450">
              <a:lnSpc>
                <a:spcPct val="150000"/>
              </a:lnSpc>
              <a:buFont typeface="Arial" panose="020B0604020202020204" pitchFamily="34" charset="0"/>
              <a:buChar char="•"/>
            </a:pPr>
            <a:endParaRPr lang="en-GB" sz="1100" b="1" spc="50" dirty="0">
              <a:ln w="0"/>
              <a:solidFill>
                <a:schemeClr val="tx1"/>
              </a:solidFill>
              <a:effectLst>
                <a:innerShdw blurRad="63500" dist="50800" dir="13500000">
                  <a:srgbClr val="000000">
                    <a:alpha val="50000"/>
                  </a:srgbClr>
                </a:innerShdw>
              </a:effectLst>
              <a:latin typeface="Arial" panose="020B0604020202020204" pitchFamily="34" charset="0"/>
              <a:cs typeface="Arial" panose="020B0604020202020204" pitchFamily="34" charset="0"/>
            </a:endParaRPr>
          </a:p>
        </p:txBody>
      </p:sp>
      <p:sp>
        <p:nvSpPr>
          <p:cNvPr id="48" name="Arrow: Right 47">
            <a:extLst>
              <a:ext uri="{FF2B5EF4-FFF2-40B4-BE49-F238E27FC236}">
                <a16:creationId xmlns:a16="http://schemas.microsoft.com/office/drawing/2014/main" id="{DD4C6700-BC8A-13FC-92DD-7002635A7C07}"/>
              </a:ext>
            </a:extLst>
          </p:cNvPr>
          <p:cNvSpPr/>
          <p:nvPr/>
        </p:nvSpPr>
        <p:spPr>
          <a:xfrm>
            <a:off x="2914803" y="5676755"/>
            <a:ext cx="251190" cy="203363"/>
          </a:xfrm>
          <a:prstGeom prst="right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50" name="Arrow: Right 49">
            <a:extLst>
              <a:ext uri="{FF2B5EF4-FFF2-40B4-BE49-F238E27FC236}">
                <a16:creationId xmlns:a16="http://schemas.microsoft.com/office/drawing/2014/main" id="{C94E3FC0-6FD6-57C4-DAD3-F45604003484}"/>
              </a:ext>
            </a:extLst>
          </p:cNvPr>
          <p:cNvSpPr/>
          <p:nvPr/>
        </p:nvSpPr>
        <p:spPr>
          <a:xfrm>
            <a:off x="5915795" y="5649210"/>
            <a:ext cx="221214" cy="250910"/>
          </a:xfrm>
          <a:prstGeom prst="right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54" name="Arrow: Right 53">
            <a:extLst>
              <a:ext uri="{FF2B5EF4-FFF2-40B4-BE49-F238E27FC236}">
                <a16:creationId xmlns:a16="http://schemas.microsoft.com/office/drawing/2014/main" id="{58CA74D2-A6E3-6B95-5FA8-A2D85C4E3741}"/>
              </a:ext>
            </a:extLst>
          </p:cNvPr>
          <p:cNvSpPr/>
          <p:nvPr/>
        </p:nvSpPr>
        <p:spPr>
          <a:xfrm>
            <a:off x="8704588" y="5556431"/>
            <a:ext cx="236204" cy="230068"/>
          </a:xfrm>
          <a:prstGeom prst="right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pic>
        <p:nvPicPr>
          <p:cNvPr id="56" name="Graphic 55" descr="Bar graph with upward trend outline">
            <a:extLst>
              <a:ext uri="{FF2B5EF4-FFF2-40B4-BE49-F238E27FC236}">
                <a16:creationId xmlns:a16="http://schemas.microsoft.com/office/drawing/2014/main" id="{454B565D-4F5D-8C63-8317-1AD6012EBC5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25360" y="5297211"/>
            <a:ext cx="637450" cy="637450"/>
          </a:xfrm>
          <a:prstGeom prst="rect">
            <a:avLst/>
          </a:prstGeom>
        </p:spPr>
      </p:pic>
      <p:pic>
        <p:nvPicPr>
          <p:cNvPr id="58" name="Graphic 57" descr="Target Audience outline">
            <a:extLst>
              <a:ext uri="{FF2B5EF4-FFF2-40B4-BE49-F238E27FC236}">
                <a16:creationId xmlns:a16="http://schemas.microsoft.com/office/drawing/2014/main" id="{20BD02AC-FB20-43B2-7E45-9202171093B2}"/>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846563" y="5085827"/>
            <a:ext cx="587754" cy="587754"/>
          </a:xfrm>
          <a:prstGeom prst="rect">
            <a:avLst/>
          </a:prstGeom>
        </p:spPr>
      </p:pic>
      <p:sp>
        <p:nvSpPr>
          <p:cNvPr id="59" name="Rectangle 58">
            <a:extLst>
              <a:ext uri="{FF2B5EF4-FFF2-40B4-BE49-F238E27FC236}">
                <a16:creationId xmlns:a16="http://schemas.microsoft.com/office/drawing/2014/main" id="{3B040D35-15D6-4A72-2E95-F5EF69BE05AA}"/>
              </a:ext>
            </a:extLst>
          </p:cNvPr>
          <p:cNvSpPr/>
          <p:nvPr/>
        </p:nvSpPr>
        <p:spPr>
          <a:xfrm>
            <a:off x="0" y="-24137"/>
            <a:ext cx="12192000" cy="1016717"/>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sz="1600" dirty="0">
              <a:latin typeface="Arial" panose="020B0604020202020204" pitchFamily="34" charset="0"/>
              <a:cs typeface="Arial" panose="020B0604020202020204" pitchFamily="34" charset="0"/>
            </a:endParaRPr>
          </a:p>
          <a:p>
            <a:pPr algn="ctr"/>
            <a:endParaRPr lang="en-GB" sz="1600" dirty="0">
              <a:latin typeface="Arial" panose="020B0604020202020204" pitchFamily="34" charset="0"/>
              <a:cs typeface="Arial" panose="020B0604020202020204" pitchFamily="34" charset="0"/>
            </a:endParaRPr>
          </a:p>
          <a:p>
            <a:pPr algn="ctr"/>
            <a:r>
              <a:rPr lang="en-GB" sz="1600" b="1" dirty="0">
                <a:solidFill>
                  <a:schemeClr val="tx1">
                    <a:lumMod val="65000"/>
                    <a:lumOff val="35000"/>
                  </a:schemeClr>
                </a:solidFill>
                <a:latin typeface="Arial" panose="020B0604020202020204" pitchFamily="34" charset="0"/>
                <a:cs typeface="Arial" panose="020B0604020202020204" pitchFamily="34" charset="0"/>
              </a:rPr>
              <a:t>            CRITICAL EVALUATION OF FRONTLINE STAFF RETENTION: A STUDY OF MITCHELLS &amp;BUTLERS PLC</a:t>
            </a:r>
          </a:p>
          <a:p>
            <a:pPr algn="ctr"/>
            <a:r>
              <a:rPr lang="en-GB" sz="1200" dirty="0">
                <a:effectLst/>
                <a:latin typeface="Arial" panose="020B0604020202020204" pitchFamily="34" charset="0"/>
                <a:ea typeface="Aptos" panose="020B0004020202020204" pitchFamily="34" charset="0"/>
                <a:cs typeface="Arial" panose="020B0604020202020204" pitchFamily="34" charset="0"/>
              </a:rPr>
              <a:t>ELEMENT 3: RESEARCH PROCESS &amp; EMPIRICAL FINDINGS BRIEFING</a:t>
            </a:r>
            <a:endParaRPr lang="en-GB" sz="1200" dirty="0">
              <a:latin typeface="Arial" panose="020B0604020202020204" pitchFamily="34" charset="0"/>
              <a:cs typeface="Arial" panose="020B0604020202020204" pitchFamily="34" charset="0"/>
            </a:endParaRPr>
          </a:p>
          <a:p>
            <a:pPr algn="ctr"/>
            <a:endParaRPr lang="en-GB" sz="1600" dirty="0">
              <a:latin typeface="Arial" panose="020B0604020202020204" pitchFamily="34" charset="0"/>
              <a:cs typeface="Arial" panose="020B0604020202020204" pitchFamily="34" charset="0"/>
            </a:endParaRPr>
          </a:p>
          <a:p>
            <a:pPr algn="ctr"/>
            <a:endParaRPr lang="en-GB" sz="1600" dirty="0">
              <a:latin typeface="Arial" panose="020B0604020202020204" pitchFamily="34" charset="0"/>
              <a:cs typeface="Arial" panose="020B0604020202020204" pitchFamily="34" charset="0"/>
            </a:endParaRPr>
          </a:p>
        </p:txBody>
      </p:sp>
      <p:pic>
        <p:nvPicPr>
          <p:cNvPr id="61" name="Picture 60">
            <a:extLst>
              <a:ext uri="{FF2B5EF4-FFF2-40B4-BE49-F238E27FC236}">
                <a16:creationId xmlns:a16="http://schemas.microsoft.com/office/drawing/2014/main" id="{F1A6797D-632D-31EE-4B76-94B101193B38}"/>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24137"/>
            <a:ext cx="1861457" cy="628604"/>
          </a:xfrm>
          <a:prstGeom prst="rect">
            <a:avLst/>
          </a:prstGeom>
          <a:noFill/>
        </p:spPr>
      </p:pic>
      <p:pic>
        <p:nvPicPr>
          <p:cNvPr id="63" name="Graphic 62" descr="Brainstorm outline">
            <a:extLst>
              <a:ext uri="{FF2B5EF4-FFF2-40B4-BE49-F238E27FC236}">
                <a16:creationId xmlns:a16="http://schemas.microsoft.com/office/drawing/2014/main" id="{BB08ECD1-0577-F835-0B04-A32F4DFFBA9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1310445" y="5573178"/>
            <a:ext cx="525245" cy="525245"/>
          </a:xfrm>
          <a:prstGeom prst="rect">
            <a:avLst/>
          </a:prstGeom>
        </p:spPr>
      </p:pic>
    </p:spTree>
    <p:extLst>
      <p:ext uri="{BB962C8B-B14F-4D97-AF65-F5344CB8AC3E}">
        <p14:creationId xmlns:p14="http://schemas.microsoft.com/office/powerpoint/2010/main" val="929829604"/>
      </p:ext>
    </p:extLst>
  </p:cSld>
  <p:clrMapOvr>
    <a:masterClrMapping/>
  </p:clrMapOvr>
</p:sld>
</file>

<file path=ppt/theme/theme1.xml><?xml version="1.0" encoding="utf-8"?>
<a:theme xmlns:a="http://schemas.openxmlformats.org/drawingml/2006/main" name="Office Theme">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Banded Edge">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17779" dir="5400000" rotWithShape="0">
              <a:srgbClr val="000000">
                <a:alpha val="4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1496</TotalTime>
  <Words>547</Words>
  <Application>Microsoft Office PowerPoint</Application>
  <PresentationFormat>Widescreen</PresentationFormat>
  <Paragraphs>36</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Petronela Prazniciuc</dc:creator>
  <cp:lastModifiedBy>Petronela Prazniciuc</cp:lastModifiedBy>
  <cp:revision>1</cp:revision>
  <dcterms:created xsi:type="dcterms:W3CDTF">2026-07-25T09:13:10Z</dcterms:created>
  <dcterms:modified xsi:type="dcterms:W3CDTF">2026-07-26T10:09:20Z</dcterms:modified>
</cp:coreProperties>
</file>