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20"/>
  </p:notes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5143500" type="screen16x9"/>
  <p:notesSz cx="6858000" cy="9144000"/>
  <p:embeddedFontLst>
    <p:embeddedFont>
      <p:font typeface="Roboto" panose="02000000000000000000" pitchFamily="2" charset="0"/>
      <p:regular r:id="rId21"/>
      <p:bold r:id="rId22"/>
      <p:italic r:id="rId23"/>
      <p:boldItalic r:id="rId24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E76F5ED-2911-425B-BE57-BD15D008B007}">
  <a:tblStyle styleId="{BE76F5ED-2911-425B-BE57-BD15D008B007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21A008B6-BA8D-4749-9440-76AA4477F77B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2" d="100"/>
          <a:sy n="62" d="100"/>
        </p:scale>
        <p:origin x="1042" y="53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font" Target="fonts/font1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3.fntdata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2.fntdata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be6c191224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be6c191224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1400">
                <a:solidFill>
                  <a:schemeClr val="dk1"/>
                </a:solidFill>
              </a:rPr>
              <a:t>The hospitality sector is one of the largest employers in the UK, representing 5% of the overall business, 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1400">
                <a:solidFill>
                  <a:schemeClr val="dk1"/>
                </a:solidFill>
              </a:rPr>
              <a:t>Highest contributor, around £59.3 billion, towards the country’s economy.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1400">
                <a:solidFill>
                  <a:schemeClr val="dk1"/>
                </a:solidFill>
              </a:rPr>
              <a:t>Highest proportion of younger skilled workers,  EU workers, culturally diverse, minority and ethnic groups, etc.  (Hutton, Foley and Irvine, 2022). 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1400">
                <a:solidFill>
                  <a:schemeClr val="dk1"/>
                </a:solidFill>
              </a:rPr>
              <a:t>Prominent sector that hit the hardest during the Covid 19 Pandemic, 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1400">
                <a:solidFill>
                  <a:schemeClr val="dk1"/>
                </a:solidFill>
              </a:rPr>
              <a:t>Industry faced closed down, staff shortage, skill shortage, low pay, low working hours 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1400">
                <a:solidFill>
                  <a:schemeClr val="dk1"/>
                </a:solidFill>
              </a:rPr>
              <a:t>Brexit worsened the situation caused shortage of  skilled employees from other EU countries</a:t>
            </a:r>
            <a:endParaRPr sz="1400">
              <a:solidFill>
                <a:schemeClr val="dk1"/>
              </a:solidFill>
            </a:endParaRPr>
          </a:p>
          <a:p>
            <a:pPr marL="457200" lvl="0" indent="-3175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Char char="●"/>
            </a:pPr>
            <a:r>
              <a:rPr lang="en-GB" sz="1400">
                <a:solidFill>
                  <a:schemeClr val="dk1"/>
                </a:solidFill>
              </a:rPr>
              <a:t>The impacts caused mounting pressure on them due to long working hours, inflation high operational cost .workload, low work-life balance and lack of mental suppor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g3c99cc57a5e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5" name="Google Shape;65;g3c99cc57a5e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" name="Google Shape;70;g3be6c191224_0_27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1" name="Google Shape;71;g3be6c191224_0_27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3c99cc57a5e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3c99cc57a5e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g3c99cc57a5e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9" name="Google Shape;99;g3c99cc57a5e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3c99cc57a5e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3c99cc57a5e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3c9bc492dad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3c9bc492dad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g3c9ed4705a2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Google Shape;124;g3c9ed4705a2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g3c9ed4705a2_0_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0" name="Google Shape;130;g3c9ed4705a2_0_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g3c9ed4705a2_0_24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8" name="Google Shape;138;g3c9ed4705a2_0_24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g3c9ed4705a2_0_30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4" name="Google Shape;144;g3c9ed4705a2_0_30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g3c9ed4705a2_0_40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8" name="Google Shape;158;g3c9ed4705a2_0_40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3c9ed4705a2_0_2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3c9ed4705a2_0_2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c9ed4705a2_0_2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Google Shape;170;g3c9ed4705a2_0_2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g3c9ed4705a2_0_26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6" name="Google Shape;176;g3c9ed4705a2_0_26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2" name="Google Shape;182;g3c9ed4705a2_0_2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3" name="Google Shape;183;g3c9ed4705a2_0_2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>
            <a:spLocks noGrp="1"/>
          </p:cNvSpPr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>
            <a:endParaRPr/>
          </a:p>
        </p:txBody>
      </p:sp>
      <p:sp>
        <p:nvSpPr>
          <p:cNvPr id="15" name="Google Shape;15;p3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rm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astuJfCQm8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6740A-0FC2-5CA5-4D13-C84F9A0FB5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Conference Paper</a:t>
            </a:r>
            <a:br>
              <a:rPr lang="en-US" dirty="0"/>
            </a:br>
            <a:r>
              <a:rPr lang="en-US" dirty="0"/>
              <a:t>Presentation</a:t>
            </a:r>
            <a:br>
              <a:rPr lang="en-US" dirty="0"/>
            </a:br>
            <a:r>
              <a:rPr lang="en-US" dirty="0"/>
              <a:t>Tutor: Ernest </a:t>
            </a:r>
            <a:r>
              <a:rPr lang="en-US" dirty="0" err="1"/>
              <a:t>Balutie</a:t>
            </a:r>
            <a:r>
              <a:rPr lang="en-US" dirty="0"/>
              <a:t> </a:t>
            </a:r>
            <a:r>
              <a:rPr lang="en-US" dirty="0" err="1"/>
              <a:t>Wavei</a:t>
            </a:r>
            <a:br>
              <a:rPr lang="en-US" dirty="0"/>
            </a:br>
            <a:r>
              <a:rPr lang="en-US" dirty="0"/>
              <a:t>Student: Madalina Ghera</a:t>
            </a:r>
            <a:br>
              <a:rPr lang="en-US" dirty="0"/>
            </a:br>
            <a:r>
              <a:rPr lang="en-US" dirty="0"/>
              <a:t>Student </a:t>
            </a:r>
            <a:r>
              <a:rPr lang="en-US" err="1"/>
              <a:t>no</a:t>
            </a:r>
            <a:r>
              <a:rPr lang="en-US"/>
              <a:t>: 2128167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567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32B4DA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" name="Google Shape;5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955125" y="0"/>
            <a:ext cx="4932951" cy="3564352"/>
          </a:xfrm>
          <a:prstGeom prst="rect">
            <a:avLst/>
          </a:prstGeom>
          <a:noFill/>
          <a:ln>
            <a:noFill/>
          </a:ln>
        </p:spPr>
      </p:pic>
      <p:sp>
        <p:nvSpPr>
          <p:cNvPr id="55" name="Google Shape;55;p13"/>
          <p:cNvSpPr txBox="1"/>
          <p:nvPr/>
        </p:nvSpPr>
        <p:spPr>
          <a:xfrm>
            <a:off x="157800" y="3564350"/>
            <a:ext cx="8986200" cy="1163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marR="381000" lvl="0" indent="0" algn="ctr" rtl="0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2400" b="1">
                <a:solidFill>
                  <a:srgbClr val="FFFFFF"/>
                </a:solidFill>
              </a:rPr>
              <a:t>Deepening mental health crisis in the hospitality industry </a:t>
            </a:r>
            <a:r>
              <a:rPr lang="en-GB" sz="3600" b="1">
                <a:solidFill>
                  <a:srgbClr val="FFFFFF"/>
                </a:solidFill>
              </a:rPr>
              <a:t>2026</a:t>
            </a:r>
            <a:endParaRPr sz="3600" b="1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>
            <a:spLocks noGrp="1"/>
          </p:cNvSpPr>
          <p:nvPr>
            <p:ph type="title"/>
          </p:nvPr>
        </p:nvSpPr>
        <p:spPr>
          <a:xfrm>
            <a:off x="386900" y="138250"/>
            <a:ext cx="8520600" cy="876900"/>
          </a:xfrm>
          <a:prstGeom prst="rect">
            <a:avLst/>
          </a:prstGeom>
          <a:solidFill>
            <a:srgbClr val="FFFFFF"/>
          </a:solidFill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rgbClr val="1155CC"/>
                </a:solidFill>
                <a:latin typeface="Arial"/>
                <a:ea typeface="Arial"/>
                <a:cs typeface="Arial"/>
                <a:sym typeface="Arial"/>
              </a:rPr>
              <a:t>Introduction </a:t>
            </a:r>
            <a:endParaRPr sz="4000">
              <a:solidFill>
                <a:srgbClr val="1155CC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1" name="Google Shape;61;p14"/>
          <p:cNvSpPr txBox="1">
            <a:spLocks noGrp="1"/>
          </p:cNvSpPr>
          <p:nvPr>
            <p:ph type="body" idx="1"/>
          </p:nvPr>
        </p:nvSpPr>
        <p:spPr>
          <a:xfrm>
            <a:off x="386900" y="1714500"/>
            <a:ext cx="7412400" cy="3383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Hospitality is most affected sector after Covid-19 </a:t>
            </a:r>
            <a:endParaRPr sz="2400">
              <a:solidFill>
                <a:schemeClr val="dk1"/>
              </a:solidFill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The sector faces critical skill shortage</a:t>
            </a:r>
            <a:endParaRPr sz="2400">
              <a:solidFill>
                <a:schemeClr val="dk1"/>
              </a:solidFill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The impacts caused mounting mental pressure on workers  due to long working hours, high inflation, high operational costs, workload, low work-life balance, and lack of mental support. </a:t>
            </a:r>
            <a:endParaRPr sz="2400"/>
          </a:p>
        </p:txBody>
      </p:sp>
      <p:pic>
        <p:nvPicPr>
          <p:cNvPr id="62" name="Google Shape;62;p14" descr="At Simplyhealth we firmly believe that an organisations greatest assets are its people, and the largest contributing factor to their happiness is their health and wellbeing. With 1 in 4 people in the UK being affected by mental health problems*, it’s time for businesses to put a greater focus on implementing (or improving an existing) employee health and wellbeing strategy.&#10;&#10;Gain more valuable insight on how work-related stress and mental health is affecting the UK workforce, in 2019, by downloading the Simplyhealth/CIPD report: https://go.explore-simplyhealth.co.uk/managing-mental-health &#10;&#10;&#10;&#10;* McManus, S., Meltzer, H., Brugha, T. S., Bebbington, P. E., &amp; Jenkins, R. (2009). Adult psychiatric morbidity in England, 2007." title="Mental Health in the Workplace   #MyPinkElephant">
            <a:hlinkClick r:id="rId3"/>
          </p:cNvPr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785175" y="0"/>
            <a:ext cx="3048000" cy="1714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3F3F3"/>
        </a:solidFill>
        <a:effectLst/>
      </p:bgPr>
    </p:bg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/>
              <a:t>Aims and objectives </a:t>
            </a:r>
            <a:endParaRPr sz="4000"/>
          </a:p>
        </p:txBody>
      </p:sp>
      <p:sp>
        <p:nvSpPr>
          <p:cNvPr id="68" name="Google Shape;68;p15"/>
          <p:cNvSpPr txBox="1">
            <a:spLocks noGrp="1"/>
          </p:cNvSpPr>
          <p:nvPr>
            <p:ph type="body" idx="1"/>
          </p:nvPr>
        </p:nvSpPr>
        <p:spPr>
          <a:xfrm>
            <a:off x="416950" y="1179375"/>
            <a:ext cx="8415300" cy="3416400"/>
          </a:xfrm>
          <a:prstGeom prst="rect">
            <a:avLst/>
          </a:prstGeom>
          <a:solidFill>
            <a:schemeClr val="lt1"/>
          </a:solidFill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</a:rPr>
              <a:t>The aim is to understand the deepening mental health crisis among hospitality workers in the United Kingdom  </a:t>
            </a:r>
            <a:endParaRPr sz="2400">
              <a:solidFill>
                <a:schemeClr val="dk1"/>
              </a:solidFill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To understand the importance of growing awareness to support employees who are under severe stress</a:t>
            </a:r>
            <a:endParaRPr sz="2400">
              <a:solidFill>
                <a:schemeClr val="dk1"/>
              </a:solidFill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To address the stigma against seeking mental health support at an industrial level.</a:t>
            </a:r>
            <a:endParaRPr sz="240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6"/>
          <p:cNvSpPr txBox="1">
            <a:spLocks noGrp="1"/>
          </p:cNvSpPr>
          <p:nvPr>
            <p:ph type="title"/>
          </p:nvPr>
        </p:nvSpPr>
        <p:spPr>
          <a:xfrm>
            <a:off x="206425" y="2344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fontScale="90000"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600"/>
              </a:spcBef>
              <a:spcAft>
                <a:spcPts val="0"/>
              </a:spcAft>
              <a:buClr>
                <a:schemeClr val="dk1"/>
              </a:buClr>
              <a:buSzPct val="27500"/>
              <a:buFont typeface="Arial"/>
              <a:buNone/>
            </a:pPr>
            <a:r>
              <a:rPr lang="en-GB" sz="4000">
                <a:solidFill>
                  <a:srgbClr val="0000FF"/>
                </a:solidFill>
              </a:rPr>
              <a:t>Literature review - </a:t>
            </a:r>
            <a:endParaRPr sz="4000">
              <a:solidFill>
                <a:srgbClr val="0000FF"/>
              </a:solidFill>
            </a:endParaRPr>
          </a:p>
          <a:p>
            <a:pPr marL="0" marR="381000" lvl="0" indent="0" algn="l" rtl="0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endParaRPr sz="1800" b="1" i="1">
              <a:solidFill>
                <a:srgbClr val="000000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74" name="Google Shape;74;p16"/>
          <p:cNvGrpSpPr/>
          <p:nvPr/>
        </p:nvGrpSpPr>
        <p:grpSpPr>
          <a:xfrm>
            <a:off x="2881468" y="1789712"/>
            <a:ext cx="2579317" cy="2587015"/>
            <a:chOff x="3071457" y="2013875"/>
            <a:chExt cx="1944600" cy="1569600"/>
          </a:xfrm>
        </p:grpSpPr>
        <p:sp>
          <p:nvSpPr>
            <p:cNvPr id="75" name="Google Shape;75;p16"/>
            <p:cNvSpPr/>
            <p:nvPr/>
          </p:nvSpPr>
          <p:spPr>
            <a:xfrm rot="10800000" flipH="1">
              <a:off x="3071457" y="2013875"/>
              <a:ext cx="1944600" cy="1569600"/>
            </a:xfrm>
            <a:prstGeom prst="round2DiagRect">
              <a:avLst>
                <a:gd name="adj1" fmla="val 0"/>
                <a:gd name="adj2" fmla="val 17764"/>
              </a:avLst>
            </a:prstGeom>
            <a:solidFill>
              <a:srgbClr val="4A86E8"/>
            </a:solidFill>
            <a:ln>
              <a:noFill/>
            </a:ln>
          </p:spPr>
          <p:txBody>
            <a:bodyPr spcFirstLastPara="1" wrap="square" lIns="150675" tIns="150675" rIns="150675" bIns="1506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6" name="Google Shape;76;p16"/>
            <p:cNvSpPr txBox="1"/>
            <p:nvPr/>
          </p:nvSpPr>
          <p:spPr>
            <a:xfrm>
              <a:off x="3316102" y="2256385"/>
              <a:ext cx="1451700" cy="459900"/>
            </a:xfrm>
            <a:prstGeom prst="rect">
              <a:avLst/>
            </a:prstGeom>
            <a:solidFill>
              <a:srgbClr val="4A86E8"/>
            </a:solidFill>
            <a:ln>
              <a:noFill/>
            </a:ln>
          </p:spPr>
          <p:txBody>
            <a:bodyPr spcFirstLastPara="1" wrap="square" lIns="150675" tIns="150675" rIns="150675" bIns="150675" anchor="t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12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77" name="Google Shape;77;p16"/>
            <p:cNvSpPr txBox="1"/>
            <p:nvPr/>
          </p:nvSpPr>
          <p:spPr>
            <a:xfrm>
              <a:off x="3206256" y="2193327"/>
              <a:ext cx="1561500" cy="1035300"/>
            </a:xfrm>
            <a:prstGeom prst="rect">
              <a:avLst/>
            </a:prstGeom>
            <a:solidFill>
              <a:srgbClr val="4A86E8"/>
            </a:solidFill>
            <a:ln>
              <a:noFill/>
            </a:ln>
          </p:spPr>
          <p:txBody>
            <a:bodyPr spcFirstLastPara="1" wrap="square" lIns="150675" tIns="150675" rIns="150675" bIns="150675" anchor="t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75% responded that they are hesitant to seek support</a:t>
              </a:r>
              <a:endParaRPr sz="2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marL="0" lvl="0" indent="0" algn="l" rtl="0">
                <a:lnSpc>
                  <a:spcPct val="115000"/>
                </a:lnSpc>
                <a:spcBef>
                  <a:spcPts val="2637"/>
                </a:spcBef>
                <a:spcAft>
                  <a:spcPts val="2637"/>
                </a:spcAft>
                <a:buNone/>
              </a:pPr>
              <a:endParaRPr sz="1318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78" name="Google Shape;78;p16"/>
          <p:cNvGrpSpPr/>
          <p:nvPr/>
        </p:nvGrpSpPr>
        <p:grpSpPr>
          <a:xfrm>
            <a:off x="305316" y="1789712"/>
            <a:ext cx="2579317" cy="2587015"/>
            <a:chOff x="1126863" y="2013875"/>
            <a:chExt cx="1944600" cy="1569600"/>
          </a:xfrm>
        </p:grpSpPr>
        <p:sp>
          <p:nvSpPr>
            <p:cNvPr id="79" name="Google Shape;79;p16"/>
            <p:cNvSpPr/>
            <p:nvPr/>
          </p:nvSpPr>
          <p:spPr>
            <a:xfrm>
              <a:off x="1126863" y="2013875"/>
              <a:ext cx="1944600" cy="1569600"/>
            </a:xfrm>
            <a:prstGeom prst="round2DiagRect">
              <a:avLst>
                <a:gd name="adj1" fmla="val 0"/>
                <a:gd name="adj2" fmla="val 17764"/>
              </a:avLst>
            </a:prstGeom>
            <a:solidFill>
              <a:srgbClr val="91B81C"/>
            </a:solidFill>
            <a:ln>
              <a:noFill/>
            </a:ln>
          </p:spPr>
          <p:txBody>
            <a:bodyPr spcFirstLastPara="1" wrap="square" lIns="150675" tIns="150675" rIns="150675" bIns="1506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0" name="Google Shape;80;p16"/>
            <p:cNvSpPr txBox="1"/>
            <p:nvPr/>
          </p:nvSpPr>
          <p:spPr>
            <a:xfrm>
              <a:off x="1196504" y="2095863"/>
              <a:ext cx="1567200" cy="1250100"/>
            </a:xfrm>
            <a:prstGeom prst="rect">
              <a:avLst/>
            </a:prstGeom>
            <a:solidFill>
              <a:srgbClr val="91B81C"/>
            </a:solidFill>
            <a:ln>
              <a:noFill/>
            </a:ln>
          </p:spPr>
          <p:txBody>
            <a:bodyPr spcFirstLastPara="1" wrap="square" lIns="150675" tIns="150675" rIns="150675" bIns="150675" anchor="t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>
                  <a:solidFill>
                    <a:srgbClr val="FFFFFF"/>
                  </a:solidFill>
                </a:rPr>
                <a:t>57% UK hospitality workers lack mental support</a:t>
              </a:r>
              <a:endParaRPr sz="2400">
                <a:solidFill>
                  <a:srgbClr val="FFFFFF"/>
                </a:solidFill>
              </a:endParaRPr>
            </a:p>
            <a:p>
              <a:pPr marL="0" lvl="0" indent="0" algn="l" rtl="0">
                <a:lnSpc>
                  <a:spcPct val="115000"/>
                </a:lnSpc>
                <a:spcBef>
                  <a:spcPts val="1978"/>
                </a:spcBef>
                <a:spcAft>
                  <a:spcPts val="2637"/>
                </a:spcAft>
                <a:buNone/>
              </a:pPr>
              <a:endParaRPr sz="1977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81" name="Google Shape;81;p16"/>
          <p:cNvGrpSpPr/>
          <p:nvPr/>
        </p:nvGrpSpPr>
        <p:grpSpPr>
          <a:xfrm>
            <a:off x="5457554" y="1798851"/>
            <a:ext cx="3520708" cy="3156826"/>
            <a:chOff x="5015940" y="2013872"/>
            <a:chExt cx="3001200" cy="1832700"/>
          </a:xfrm>
        </p:grpSpPr>
        <p:sp>
          <p:nvSpPr>
            <p:cNvPr id="82" name="Google Shape;82;p16"/>
            <p:cNvSpPr/>
            <p:nvPr/>
          </p:nvSpPr>
          <p:spPr>
            <a:xfrm>
              <a:off x="5015940" y="2013872"/>
              <a:ext cx="3001200" cy="1832700"/>
            </a:xfrm>
            <a:prstGeom prst="round2DiagRect">
              <a:avLst>
                <a:gd name="adj1" fmla="val 0"/>
                <a:gd name="adj2" fmla="val 17764"/>
              </a:avLst>
            </a:prstGeom>
            <a:solidFill>
              <a:srgbClr val="32B4DA"/>
            </a:solidFill>
            <a:ln>
              <a:noFill/>
            </a:ln>
          </p:spPr>
          <p:txBody>
            <a:bodyPr spcFirstLastPara="1" wrap="square" lIns="133250" tIns="133250" rIns="133250" bIns="133250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40"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40"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40"/>
            </a:p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040"/>
            </a:p>
          </p:txBody>
        </p:sp>
        <p:sp>
          <p:nvSpPr>
            <p:cNvPr id="83" name="Google Shape;83;p16"/>
            <p:cNvSpPr txBox="1"/>
            <p:nvPr/>
          </p:nvSpPr>
          <p:spPr>
            <a:xfrm>
              <a:off x="5125881" y="2072506"/>
              <a:ext cx="2781300" cy="1374000"/>
            </a:xfrm>
            <a:prstGeom prst="rect">
              <a:avLst/>
            </a:prstGeom>
            <a:solidFill>
              <a:srgbClr val="32B4DA"/>
            </a:solidFill>
            <a:ln>
              <a:noFill/>
            </a:ln>
          </p:spPr>
          <p:txBody>
            <a:bodyPr spcFirstLastPara="1" wrap="square" lIns="133250" tIns="133250" rIns="133250" bIns="133250" anchor="t" anchorCtr="0">
              <a:noAutofit/>
            </a:bodyPr>
            <a:lstStyle/>
            <a:p>
              <a:pPr marL="0" lvl="0" indent="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 sz="2400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This is affecting their overall mental and physical well-being. They suffer burnout and anxiety.</a:t>
              </a:r>
              <a:endParaRPr sz="2400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marL="0" lvl="0" indent="0" algn="l" rtl="0">
                <a:lnSpc>
                  <a:spcPct val="115000"/>
                </a:lnSpc>
                <a:spcBef>
                  <a:spcPts val="2332"/>
                </a:spcBef>
                <a:spcAft>
                  <a:spcPts val="0"/>
                </a:spcAft>
                <a:buNone/>
              </a:pPr>
              <a:endParaRPr sz="2665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  <a:p>
              <a:pPr marL="0" lvl="0" indent="0" algn="l" rtl="0">
                <a:lnSpc>
                  <a:spcPct val="115000"/>
                </a:lnSpc>
                <a:spcBef>
                  <a:spcPts val="2332"/>
                </a:spcBef>
                <a:spcAft>
                  <a:spcPts val="2332"/>
                </a:spcAft>
                <a:buNone/>
              </a:pPr>
              <a:endParaRPr sz="1166"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84" name="Google Shape;84;p16"/>
          <p:cNvGrpSpPr/>
          <p:nvPr/>
        </p:nvGrpSpPr>
        <p:grpSpPr>
          <a:xfrm>
            <a:off x="5283877" y="2922636"/>
            <a:ext cx="346915" cy="429156"/>
            <a:chOff x="4858109" y="2631368"/>
            <a:chExt cx="316442" cy="315000"/>
          </a:xfrm>
        </p:grpSpPr>
        <p:sp>
          <p:nvSpPr>
            <p:cNvPr id="85" name="Google Shape;85;p16"/>
            <p:cNvSpPr/>
            <p:nvPr/>
          </p:nvSpPr>
          <p:spPr>
            <a:xfrm>
              <a:off x="4859551" y="2631368"/>
              <a:ext cx="315000" cy="3150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150675" tIns="150675" rIns="150675" bIns="1506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6" name="Google Shape;86;p16"/>
            <p:cNvSpPr/>
            <p:nvPr/>
          </p:nvSpPr>
          <p:spPr>
            <a:xfrm>
              <a:off x="4858109" y="2739300"/>
              <a:ext cx="239100" cy="99000"/>
            </a:xfrm>
            <a:prstGeom prst="rightArrow">
              <a:avLst>
                <a:gd name="adj1" fmla="val 32020"/>
                <a:gd name="adj2" fmla="val 66970"/>
              </a:avLst>
            </a:prstGeom>
            <a:solidFill>
              <a:srgbClr val="0D5CDF"/>
            </a:solidFill>
            <a:ln>
              <a:noFill/>
            </a:ln>
          </p:spPr>
          <p:txBody>
            <a:bodyPr spcFirstLastPara="1" wrap="square" lIns="150675" tIns="150675" rIns="150675" bIns="1506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br>
                <a:rPr lang="en-GB" sz="2307"/>
              </a:br>
              <a:endParaRPr sz="2307"/>
            </a:p>
          </p:txBody>
        </p:sp>
      </p:grpSp>
      <p:grpSp>
        <p:nvGrpSpPr>
          <p:cNvPr id="87" name="Google Shape;87;p16"/>
          <p:cNvGrpSpPr/>
          <p:nvPr/>
        </p:nvGrpSpPr>
        <p:grpSpPr>
          <a:xfrm>
            <a:off x="2714958" y="2922552"/>
            <a:ext cx="345368" cy="429146"/>
            <a:chOff x="3157188" y="909150"/>
            <a:chExt cx="470400" cy="470400"/>
          </a:xfrm>
        </p:grpSpPr>
        <p:sp>
          <p:nvSpPr>
            <p:cNvPr id="88" name="Google Shape;88;p16"/>
            <p:cNvSpPr/>
            <p:nvPr/>
          </p:nvSpPr>
          <p:spPr>
            <a:xfrm>
              <a:off x="3157188" y="909150"/>
              <a:ext cx="470400" cy="470400"/>
            </a:xfrm>
            <a:prstGeom prst="ellipse">
              <a:avLst/>
            </a:prstGeom>
            <a:solidFill>
              <a:srgbClr val="FFFFFF"/>
            </a:solidFill>
            <a:ln>
              <a:noFill/>
            </a:ln>
          </p:spPr>
          <p:txBody>
            <a:bodyPr spcFirstLastPara="1" wrap="square" lIns="150675" tIns="150675" rIns="150675" bIns="1506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9" name="Google Shape;89;p16"/>
            <p:cNvSpPr/>
            <p:nvPr/>
          </p:nvSpPr>
          <p:spPr>
            <a:xfrm>
              <a:off x="3243138" y="995100"/>
              <a:ext cx="298500" cy="298500"/>
            </a:xfrm>
            <a:prstGeom prst="mathPlus">
              <a:avLst>
                <a:gd name="adj1" fmla="val 9900"/>
              </a:avLst>
            </a:prstGeom>
            <a:solidFill>
              <a:srgbClr val="307AF3"/>
            </a:solidFill>
            <a:ln>
              <a:noFill/>
            </a:ln>
          </p:spPr>
          <p:txBody>
            <a:bodyPr spcFirstLastPara="1" wrap="square" lIns="150675" tIns="150675" rIns="150675" bIns="15067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90" name="Google Shape;90;p16"/>
          <p:cNvSpPr txBox="1"/>
          <p:nvPr/>
        </p:nvSpPr>
        <p:spPr>
          <a:xfrm>
            <a:off x="373650" y="807175"/>
            <a:ext cx="7865700" cy="96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2"/>
                </a:solidFill>
              </a:rPr>
              <a:t>Stigma limits hospitality seeking mental health support at hospitality workplace </a:t>
            </a:r>
            <a:endParaRPr sz="240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7"/>
          <p:cNvSpPr txBox="1">
            <a:spLocks noGrp="1"/>
          </p:cNvSpPr>
          <p:nvPr>
            <p:ph type="title"/>
          </p:nvPr>
        </p:nvSpPr>
        <p:spPr>
          <a:xfrm>
            <a:off x="345900" y="195500"/>
            <a:ext cx="8723100" cy="141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rgbClr val="0000FF"/>
                </a:solidFill>
              </a:rPr>
              <a:t>Stigma as a barrier for help</a:t>
            </a:r>
            <a:endParaRPr sz="4000">
              <a:solidFill>
                <a:srgbClr val="0000FF"/>
              </a:solidFill>
            </a:endParaRPr>
          </a:p>
        </p:txBody>
      </p:sp>
      <p:sp>
        <p:nvSpPr>
          <p:cNvPr id="96" name="Google Shape;96;p17"/>
          <p:cNvSpPr txBox="1">
            <a:spLocks noGrp="1"/>
          </p:cNvSpPr>
          <p:nvPr>
            <p:ph type="body" idx="1"/>
          </p:nvPr>
        </p:nvSpPr>
        <p:spPr>
          <a:xfrm>
            <a:off x="447150" y="1353550"/>
            <a:ext cx="8520600" cy="3654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2400"/>
              <a:buChar char="●"/>
            </a:pPr>
            <a:r>
              <a:rPr lang="en-GB" sz="2400">
                <a:solidFill>
                  <a:srgbClr val="000000"/>
                </a:solidFill>
              </a:rPr>
              <a:t>"Stigma" is Negative attitudes, beliefs, and stereotypes people may hold towards those who experience mental health conditions (Centers for Disease Control and Prevention )</a:t>
            </a:r>
            <a:endParaRPr sz="2400">
              <a:solidFill>
                <a:srgbClr val="000000"/>
              </a:solidFill>
            </a:endParaRPr>
          </a:p>
          <a:p>
            <a:pPr marL="457200" lvl="0" indent="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2400">
              <a:solidFill>
                <a:srgbClr val="000000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2400"/>
              <a:buChar char="●"/>
            </a:pPr>
            <a:r>
              <a:rPr lang="en-GB" sz="2400">
                <a:solidFill>
                  <a:srgbClr val="000000"/>
                </a:solidFill>
              </a:rPr>
              <a:t>A hospitality environment that </a:t>
            </a:r>
            <a:r>
              <a:rPr lang="en-GB" sz="2400" b="1">
                <a:solidFill>
                  <a:srgbClr val="000000"/>
                </a:solidFill>
              </a:rPr>
              <a:t>stigmatises mental health conditions is </a:t>
            </a:r>
            <a:r>
              <a:rPr lang="en-GB" sz="2400">
                <a:solidFill>
                  <a:srgbClr val="000000"/>
                </a:solidFill>
              </a:rPr>
              <a:t>considered one of the </a:t>
            </a:r>
            <a:r>
              <a:rPr lang="en-GB" sz="2400" b="1">
                <a:solidFill>
                  <a:srgbClr val="000000"/>
                </a:solidFill>
              </a:rPr>
              <a:t>highest barriers for people to seek support and treatment</a:t>
            </a:r>
            <a:r>
              <a:rPr lang="en-GB" sz="2400">
                <a:solidFill>
                  <a:srgbClr val="000000"/>
                </a:solidFill>
              </a:rPr>
              <a:t> on time</a:t>
            </a:r>
            <a:endParaRPr sz="240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Google Shape;101;p1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rgbClr val="0000FF"/>
                </a:solidFill>
              </a:rPr>
              <a:t>Theories </a:t>
            </a:r>
            <a:endParaRPr sz="4000">
              <a:solidFill>
                <a:srgbClr val="0000FF"/>
              </a:solidFill>
            </a:endParaRPr>
          </a:p>
        </p:txBody>
      </p:sp>
      <p:sp>
        <p:nvSpPr>
          <p:cNvPr id="102" name="Google Shape;102;p18"/>
          <p:cNvSpPr txBox="1">
            <a:spLocks noGrp="1"/>
          </p:cNvSpPr>
          <p:nvPr>
            <p:ph type="body" idx="1"/>
          </p:nvPr>
        </p:nvSpPr>
        <p:spPr>
          <a:xfrm>
            <a:off x="556500" y="1138050"/>
            <a:ext cx="8275800" cy="3416400"/>
          </a:xfrm>
          <a:prstGeom prst="rect">
            <a:avLst/>
          </a:prstGeom>
          <a:solidFill>
            <a:srgbClr val="32B4DA"/>
          </a:solidFill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457200" lvl="0" indent="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The Transactional Theory of Stress and Coping Stress depends on a person’s perception, not the situation itself. (Lazarus and Folkman) 1984) </a:t>
            </a:r>
            <a:endParaRPr sz="2400">
              <a:solidFill>
                <a:srgbClr val="FFFFFF"/>
              </a:solidFill>
            </a:endParaRPr>
          </a:p>
          <a:p>
            <a:pPr marL="457200" lvl="0" indent="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2400">
              <a:solidFill>
                <a:srgbClr val="FFFFFF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Incidence of stress is the result of people’s perception that the resources are not sufficient to cope with the problem   (Krikonis et al., 2025).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19"/>
          <p:cNvSpPr txBox="1">
            <a:spLocks noGrp="1"/>
          </p:cNvSpPr>
          <p:nvPr>
            <p:ph type="title"/>
          </p:nvPr>
        </p:nvSpPr>
        <p:spPr>
          <a:xfrm>
            <a:off x="161475" y="339750"/>
            <a:ext cx="4891800" cy="517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4000">
                <a:solidFill>
                  <a:srgbClr val="0000FF"/>
                </a:solidFill>
              </a:rPr>
              <a:t>Stressors of Stigma </a:t>
            </a:r>
            <a:endParaRPr sz="4000">
              <a:solidFill>
                <a:srgbClr val="0000FF"/>
              </a:solidFill>
            </a:endParaRPr>
          </a:p>
        </p:txBody>
      </p:sp>
      <p:sp>
        <p:nvSpPr>
          <p:cNvPr id="108" name="Google Shape;108;p19"/>
          <p:cNvSpPr/>
          <p:nvPr/>
        </p:nvSpPr>
        <p:spPr>
          <a:xfrm rot="-5400000">
            <a:off x="676775" y="1368575"/>
            <a:ext cx="3391400" cy="3767400"/>
          </a:xfrm>
          <a:prstGeom prst="flowChartOffpageConnector">
            <a:avLst/>
          </a:prstGeom>
          <a:solidFill>
            <a:srgbClr val="91B81C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9" name="Google Shape;109;p19"/>
          <p:cNvSpPr/>
          <p:nvPr/>
        </p:nvSpPr>
        <p:spPr>
          <a:xfrm>
            <a:off x="4812625" y="193800"/>
            <a:ext cx="4083250" cy="3058475"/>
          </a:xfrm>
          <a:prstGeom prst="flowChartOffpageConnector">
            <a:avLst/>
          </a:prstGeom>
          <a:solidFill>
            <a:srgbClr val="32B4DA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FFFF"/>
                </a:solidFill>
              </a:rPr>
              <a:t>Stressors that high in sector </a:t>
            </a:r>
            <a:endParaRPr sz="2400">
              <a:solidFill>
                <a:srgbClr val="FFFFFF"/>
              </a:solidFill>
            </a:endParaRPr>
          </a:p>
          <a:p>
            <a:pPr marL="540000" lvl="0" indent="-4224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job insecurity, </a:t>
            </a:r>
            <a:endParaRPr sz="2400">
              <a:solidFill>
                <a:srgbClr val="FFFFFF"/>
              </a:solidFill>
            </a:endParaRPr>
          </a:p>
          <a:p>
            <a:pPr marL="540000" lvl="0" indent="-4224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Demanding  job, </a:t>
            </a:r>
            <a:endParaRPr sz="2400">
              <a:solidFill>
                <a:srgbClr val="FFFFFF"/>
              </a:solidFill>
            </a:endParaRPr>
          </a:p>
          <a:p>
            <a:pPr marL="540000" lvl="0" indent="-4224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Work overload </a:t>
            </a:r>
            <a:endParaRPr sz="2400">
              <a:solidFill>
                <a:srgbClr val="FFFFFF"/>
              </a:solidFill>
            </a:endParaRPr>
          </a:p>
          <a:p>
            <a:pPr marL="540000" lvl="0" indent="-4224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Requires immediate responsiveness</a:t>
            </a:r>
            <a:endParaRPr sz="2400">
              <a:solidFill>
                <a:srgbClr val="FFFFFF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</a:rPr>
              <a:t>             (Wong, Kim and Xu, 2025).</a:t>
            </a:r>
            <a:endParaRPr sz="2400">
              <a:solidFill>
                <a:srgbClr val="FFFFFF"/>
              </a:solidFill>
            </a:endParaRPr>
          </a:p>
        </p:txBody>
      </p:sp>
      <p:sp>
        <p:nvSpPr>
          <p:cNvPr id="110" name="Google Shape;110;p19"/>
          <p:cNvSpPr/>
          <p:nvPr/>
        </p:nvSpPr>
        <p:spPr>
          <a:xfrm>
            <a:off x="4361450" y="3447525"/>
            <a:ext cx="4417800" cy="1605900"/>
          </a:xfrm>
          <a:prstGeom prst="rect">
            <a:avLst/>
          </a:prstGeom>
          <a:solidFill>
            <a:schemeClr val="accent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Results are Absenteeism, </a:t>
            </a:r>
            <a:endParaRPr sz="2400">
              <a:solidFill>
                <a:srgbClr val="FFFFFF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Burnout</a:t>
            </a:r>
            <a:endParaRPr sz="2400">
              <a:solidFill>
                <a:srgbClr val="FFFFFF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Increased errors</a:t>
            </a:r>
            <a:endParaRPr sz="2400">
              <a:solidFill>
                <a:srgbClr val="FFFFFF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Low efficiency</a:t>
            </a:r>
            <a:endParaRPr sz="2400">
              <a:solidFill>
                <a:srgbClr val="FFFFFF"/>
              </a:solidFill>
            </a:endParaRPr>
          </a:p>
        </p:txBody>
      </p:sp>
      <p:cxnSp>
        <p:nvCxnSpPr>
          <p:cNvPr id="111" name="Google Shape;111;p19"/>
          <p:cNvCxnSpPr>
            <a:stCxn id="108" idx="2"/>
            <a:endCxn id="109" idx="1"/>
          </p:cNvCxnSpPr>
          <p:nvPr/>
        </p:nvCxnSpPr>
        <p:spPr>
          <a:xfrm rot="10800000" flipH="1">
            <a:off x="4256175" y="1723175"/>
            <a:ext cx="556500" cy="1529100"/>
          </a:xfrm>
          <a:prstGeom prst="bentConnector3">
            <a:avLst>
              <a:gd name="adj1" fmla="val 49996"/>
            </a:avLst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cxnSp>
        <p:nvCxnSpPr>
          <p:cNvPr id="112" name="Google Shape;112;p19"/>
          <p:cNvCxnSpPr>
            <a:stCxn id="109" idx="2"/>
            <a:endCxn id="110" idx="0"/>
          </p:cNvCxnSpPr>
          <p:nvPr/>
        </p:nvCxnSpPr>
        <p:spPr>
          <a:xfrm flipH="1">
            <a:off x="6570450" y="3252275"/>
            <a:ext cx="283800" cy="195300"/>
          </a:xfrm>
          <a:prstGeom prst="straightConnector1">
            <a:avLst/>
          </a:prstGeom>
          <a:noFill/>
          <a:ln w="9525" cap="flat" cmpd="sng">
            <a:solidFill>
              <a:schemeClr val="dk2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13" name="Google Shape;113;p19"/>
          <p:cNvSpPr txBox="1"/>
          <p:nvPr/>
        </p:nvSpPr>
        <p:spPr>
          <a:xfrm>
            <a:off x="556450" y="1751325"/>
            <a:ext cx="3474000" cy="3140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FFFFFF"/>
                </a:solidFill>
              </a:rPr>
              <a:t>In a Negative work environment </a:t>
            </a:r>
            <a:endParaRPr sz="2400">
              <a:solidFill>
                <a:srgbClr val="FFFFFF"/>
              </a:solidFill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People are judged</a:t>
            </a:r>
            <a:endParaRPr sz="2400">
              <a:solidFill>
                <a:srgbClr val="FFFFFF"/>
              </a:solidFill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Insecure</a:t>
            </a:r>
            <a:endParaRPr sz="2400">
              <a:solidFill>
                <a:srgbClr val="FFFFFF"/>
              </a:solidFill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Lack leadership support</a:t>
            </a:r>
            <a:endParaRPr sz="2400">
              <a:solidFill>
                <a:srgbClr val="FFFFFF"/>
              </a:solidFill>
            </a:endParaRPr>
          </a:p>
          <a:p>
            <a:pPr marL="457200" lvl="0" indent="-3810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Char char="●"/>
            </a:pPr>
            <a:r>
              <a:rPr lang="en-GB" sz="2400">
                <a:solidFill>
                  <a:srgbClr val="FFFFFF"/>
                </a:solidFill>
              </a:rPr>
              <a:t>Stress being normalised </a:t>
            </a:r>
            <a:endParaRPr sz="240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20"/>
          <p:cNvSpPr txBox="1">
            <a:spLocks noGrp="1"/>
          </p:cNvSpPr>
          <p:nvPr>
            <p:ph type="title"/>
          </p:nvPr>
        </p:nvSpPr>
        <p:spPr>
          <a:xfrm>
            <a:off x="606725" y="204400"/>
            <a:ext cx="63507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Barriers for seeking help</a:t>
            </a:r>
            <a:endParaRPr sz="3600" b="1">
              <a:solidFill>
                <a:srgbClr val="0000FF"/>
              </a:solidFill>
            </a:endParaRPr>
          </a:p>
        </p:txBody>
      </p:sp>
      <p:sp>
        <p:nvSpPr>
          <p:cNvPr id="119" name="Google Shape;119;p20"/>
          <p:cNvSpPr txBox="1">
            <a:spLocks noGrp="1"/>
          </p:cNvSpPr>
          <p:nvPr>
            <p:ph type="body" idx="1"/>
          </p:nvPr>
        </p:nvSpPr>
        <p:spPr>
          <a:xfrm>
            <a:off x="694575" y="1077825"/>
            <a:ext cx="7912200" cy="132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chemeClr val="dk1"/>
                </a:solidFill>
                <a:highlight>
                  <a:srgbClr val="FFFFFF"/>
                </a:highlight>
              </a:rPr>
              <a:t>Fear of insecurity / Fear of losing a job / </a:t>
            </a:r>
            <a:endParaRPr sz="2400">
              <a:solidFill>
                <a:schemeClr val="dk1"/>
              </a:solidFill>
              <a:highlight>
                <a:srgbClr val="FFFFFF"/>
              </a:highlight>
            </a:endParaRPr>
          </a:p>
          <a:p>
            <a:pPr marL="0" lvl="0" indent="0" algn="l" rtl="0">
              <a:lnSpc>
                <a:spcPct val="100000"/>
              </a:lnSpc>
              <a:spcBef>
                <a:spcPts val="800"/>
              </a:spcBef>
              <a:spcAft>
                <a:spcPts val="800"/>
              </a:spcAft>
              <a:buNone/>
            </a:pPr>
            <a:r>
              <a:rPr lang="en-GB" sz="2400">
                <a:solidFill>
                  <a:schemeClr val="dk1"/>
                </a:solidFill>
                <a:highlight>
                  <a:srgbClr val="FFFFFF"/>
                </a:highlight>
              </a:rPr>
              <a:t>Low career advancement / Fear of exclusion.</a:t>
            </a:r>
            <a:endParaRPr sz="2400">
              <a:solidFill>
                <a:schemeClr val="dk1"/>
              </a:solidFill>
              <a:highlight>
                <a:srgbClr val="FFFFFF"/>
              </a:highlight>
            </a:endParaRPr>
          </a:p>
        </p:txBody>
      </p:sp>
      <p:sp>
        <p:nvSpPr>
          <p:cNvPr id="120" name="Google Shape;120;p20"/>
          <p:cNvSpPr txBox="1"/>
          <p:nvPr/>
        </p:nvSpPr>
        <p:spPr>
          <a:xfrm>
            <a:off x="366450" y="3098175"/>
            <a:ext cx="8411100" cy="1662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Lack of awareness on mental health problems </a:t>
            </a:r>
            <a:endParaRPr sz="2400"/>
          </a:p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Lack of awareness to detect the mental condition of employees  </a:t>
            </a:r>
            <a:endParaRPr sz="2400"/>
          </a:p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400"/>
              <a:buChar char="●"/>
            </a:pPr>
            <a:r>
              <a:rPr lang="en-GB" sz="2400"/>
              <a:t>Lack of resources to support the employees</a:t>
            </a:r>
            <a:endParaRPr sz="2400"/>
          </a:p>
        </p:txBody>
      </p:sp>
      <p:sp>
        <p:nvSpPr>
          <p:cNvPr id="121" name="Google Shape;121;p20"/>
          <p:cNvSpPr txBox="1">
            <a:spLocks noGrp="1"/>
          </p:cNvSpPr>
          <p:nvPr>
            <p:ph type="title"/>
          </p:nvPr>
        </p:nvSpPr>
        <p:spPr>
          <a:xfrm>
            <a:off x="462000" y="2291075"/>
            <a:ext cx="8619300" cy="707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Lack of  organisational support … </a:t>
            </a:r>
            <a:endParaRPr sz="3600" b="1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p2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1169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just" rtl="0">
              <a:lnSpc>
                <a:spcPct val="100000"/>
              </a:lnSpc>
              <a:spcBef>
                <a:spcPts val="0"/>
              </a:spcBef>
              <a:spcAft>
                <a:spcPts val="8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600" b="1">
                <a:solidFill>
                  <a:srgbClr val="0000FF"/>
                </a:solidFill>
              </a:rPr>
              <a:t>Socio-cultural norms against mental health </a:t>
            </a:r>
            <a:endParaRPr sz="3600">
              <a:solidFill>
                <a:srgbClr val="0000FF"/>
              </a:solidFill>
            </a:endParaRPr>
          </a:p>
        </p:txBody>
      </p:sp>
      <p:sp>
        <p:nvSpPr>
          <p:cNvPr id="127" name="Google Shape;127;p21"/>
          <p:cNvSpPr txBox="1">
            <a:spLocks noGrp="1"/>
          </p:cNvSpPr>
          <p:nvPr>
            <p:ph type="body" idx="1"/>
          </p:nvPr>
        </p:nvSpPr>
        <p:spPr>
          <a:xfrm>
            <a:off x="311700" y="1614250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 lnSpcReduction="20000"/>
          </a:bodyPr>
          <a:lstStyle/>
          <a:p>
            <a:pPr marL="457200" lvl="0" indent="-381000" algn="just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Cultural expectations of having resilience and emotional control make people hesitant to open up </a:t>
            </a:r>
            <a:endParaRPr sz="2400">
              <a:solidFill>
                <a:schemeClr val="dk1"/>
              </a:solidFill>
            </a:endParaRPr>
          </a:p>
          <a:p>
            <a:pPr marL="457200" lvl="0" indent="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2400">
              <a:solidFill>
                <a:schemeClr val="dk1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Gradually develop individual coping mechanisms and self-silencing. Due to lack of organisational support </a:t>
            </a:r>
            <a:endParaRPr sz="2400">
              <a:solidFill>
                <a:schemeClr val="dk1"/>
              </a:solidFill>
            </a:endParaRPr>
          </a:p>
          <a:p>
            <a:pPr marL="457200" lvl="0" indent="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2400">
              <a:solidFill>
                <a:schemeClr val="dk1"/>
              </a:solidFill>
            </a:endParaRPr>
          </a:p>
          <a:p>
            <a:pPr marL="457200" lvl="0" indent="-381000" algn="just" rtl="0">
              <a:lnSpc>
                <a:spcPct val="100000"/>
              </a:lnSpc>
              <a:spcBef>
                <a:spcPts val="80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They develop coping strategies to overcome trauma and distress. (Daraz et al., 2025)</a:t>
            </a:r>
            <a:endParaRPr sz="2400">
              <a:solidFill>
                <a:schemeClr val="dk1"/>
              </a:solidFill>
            </a:endParaRPr>
          </a:p>
          <a:p>
            <a:pPr marL="0" lvl="0" indent="0" algn="l" rtl="0">
              <a:spcBef>
                <a:spcPts val="800"/>
              </a:spcBef>
              <a:spcAft>
                <a:spcPts val="1200"/>
              </a:spcAft>
              <a:buNone/>
            </a:pPr>
            <a:endParaRPr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22"/>
          <p:cNvSpPr txBox="1">
            <a:spLocks noGrp="1"/>
          </p:cNvSpPr>
          <p:nvPr>
            <p:ph type="title"/>
          </p:nvPr>
        </p:nvSpPr>
        <p:spPr>
          <a:xfrm>
            <a:off x="369050" y="971400"/>
            <a:ext cx="4024500" cy="2773500"/>
          </a:xfrm>
          <a:prstGeom prst="rect">
            <a:avLst/>
          </a:prstGeom>
        </p:spPr>
        <p:txBody>
          <a:bodyPr spcFirstLastPara="1" wrap="square" lIns="98125" tIns="98125" rIns="98125" bIns="98125" anchor="t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756" b="1">
                <a:solidFill>
                  <a:srgbClr val="0000FF"/>
                </a:solidFill>
              </a:rPr>
              <a:t>Mental health is </a:t>
            </a:r>
            <a:endParaRPr sz="3756" b="1">
              <a:solidFill>
                <a:srgbClr val="0000FF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859"/>
              </a:spcBef>
              <a:spcAft>
                <a:spcPts val="0"/>
              </a:spcAft>
              <a:buNone/>
            </a:pPr>
            <a:r>
              <a:rPr lang="en-GB" sz="3756" b="1">
                <a:solidFill>
                  <a:srgbClr val="0000FF"/>
                </a:solidFill>
              </a:rPr>
              <a:t>critical for </a:t>
            </a:r>
            <a:endParaRPr sz="3756" b="1">
              <a:solidFill>
                <a:srgbClr val="0000FF"/>
              </a:solidFill>
            </a:endParaRPr>
          </a:p>
          <a:p>
            <a:pPr marL="0" lvl="0" indent="0" algn="l" rtl="0">
              <a:lnSpc>
                <a:spcPct val="100000"/>
              </a:lnSpc>
              <a:spcBef>
                <a:spcPts val="859"/>
              </a:spcBef>
              <a:spcAft>
                <a:spcPts val="859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756" b="1">
                <a:solidFill>
                  <a:srgbClr val="0000FF"/>
                </a:solidFill>
              </a:rPr>
              <a:t>Organisation</a:t>
            </a:r>
            <a:endParaRPr sz="3756">
              <a:solidFill>
                <a:srgbClr val="0000FF"/>
              </a:solidFill>
            </a:endParaRPr>
          </a:p>
        </p:txBody>
      </p:sp>
      <p:sp>
        <p:nvSpPr>
          <p:cNvPr id="133" name="Google Shape;133;p22"/>
          <p:cNvSpPr txBox="1"/>
          <p:nvPr/>
        </p:nvSpPr>
        <p:spPr>
          <a:xfrm>
            <a:off x="425150" y="4830025"/>
            <a:ext cx="39123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endParaRPr sz="2400">
              <a:solidFill>
                <a:schemeClr val="dk1"/>
              </a:solidFill>
            </a:endParaRPr>
          </a:p>
        </p:txBody>
      </p:sp>
      <p:sp>
        <p:nvSpPr>
          <p:cNvPr id="134" name="Google Shape;134;p22"/>
          <p:cNvSpPr txBox="1"/>
          <p:nvPr/>
        </p:nvSpPr>
        <p:spPr>
          <a:xfrm>
            <a:off x="5865400" y="4466725"/>
            <a:ext cx="3000000" cy="55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  <a:buNone/>
            </a:pPr>
            <a:r>
              <a:rPr lang="en-GB" sz="2400">
                <a:solidFill>
                  <a:schemeClr val="dk1"/>
                </a:solidFill>
              </a:rPr>
              <a:t>(Wu et al., 2021). </a:t>
            </a:r>
            <a:endParaRPr sz="2400">
              <a:solidFill>
                <a:schemeClr val="dk2"/>
              </a:solidFill>
            </a:endParaRPr>
          </a:p>
        </p:txBody>
      </p:sp>
      <p:sp>
        <p:nvSpPr>
          <p:cNvPr id="135" name="Google Shape;135;p22"/>
          <p:cNvSpPr txBox="1">
            <a:spLocks noGrp="1"/>
          </p:cNvSpPr>
          <p:nvPr>
            <p:ph type="body" idx="1"/>
          </p:nvPr>
        </p:nvSpPr>
        <p:spPr>
          <a:xfrm>
            <a:off x="5119500" y="1052775"/>
            <a:ext cx="4024500" cy="3850200"/>
          </a:xfrm>
          <a:prstGeom prst="rect">
            <a:avLst/>
          </a:prstGeom>
        </p:spPr>
        <p:txBody>
          <a:bodyPr spcFirstLastPara="1" wrap="square" lIns="98125" tIns="98125" rIns="98125" bIns="98125" anchor="t" anchorCtr="0">
            <a:noAutofit/>
          </a:bodyPr>
          <a:lstStyle/>
          <a:p>
            <a:pPr marL="457200" lvl="0" indent="-392149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76"/>
              <a:buChar char="●"/>
            </a:pPr>
            <a:r>
              <a:rPr lang="en-GB" sz="2575">
                <a:solidFill>
                  <a:schemeClr val="dk1"/>
                </a:solidFill>
              </a:rPr>
              <a:t>Productivity,</a:t>
            </a:r>
            <a:endParaRPr sz="2575">
              <a:solidFill>
                <a:schemeClr val="dk1"/>
              </a:solidFill>
            </a:endParaRPr>
          </a:p>
          <a:p>
            <a:pPr marL="457200" lvl="0" indent="-392149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76"/>
              <a:buChar char="●"/>
            </a:pPr>
            <a:r>
              <a:rPr lang="en-GB" sz="2575">
                <a:solidFill>
                  <a:schemeClr val="dk1"/>
                </a:solidFill>
              </a:rPr>
              <a:t>Efficiency</a:t>
            </a:r>
            <a:endParaRPr sz="2575">
              <a:solidFill>
                <a:schemeClr val="dk1"/>
              </a:solidFill>
            </a:endParaRPr>
          </a:p>
          <a:p>
            <a:pPr marL="457200" lvl="0" indent="-392149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76"/>
              <a:buChar char="●"/>
            </a:pPr>
            <a:r>
              <a:rPr lang="en-GB" sz="2575">
                <a:solidFill>
                  <a:schemeClr val="dk1"/>
                </a:solidFill>
              </a:rPr>
              <a:t>Profitability</a:t>
            </a:r>
            <a:endParaRPr sz="2575">
              <a:solidFill>
                <a:schemeClr val="dk1"/>
              </a:solidFill>
            </a:endParaRPr>
          </a:p>
          <a:p>
            <a:pPr marL="457200" lvl="0" indent="-392149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76"/>
              <a:buChar char="●"/>
            </a:pPr>
            <a:r>
              <a:rPr lang="en-GB" sz="2575">
                <a:solidFill>
                  <a:schemeClr val="dk1"/>
                </a:solidFill>
              </a:rPr>
              <a:t>Service quality</a:t>
            </a:r>
            <a:endParaRPr sz="2575">
              <a:solidFill>
                <a:schemeClr val="dk1"/>
              </a:solidFill>
            </a:endParaRPr>
          </a:p>
          <a:p>
            <a:pPr marL="457200" lvl="0" indent="-392149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576"/>
              <a:buChar char="●"/>
            </a:pPr>
            <a:r>
              <a:rPr lang="en-GB" sz="2575">
                <a:solidFill>
                  <a:schemeClr val="dk1"/>
                </a:solidFill>
              </a:rPr>
              <a:t>Engagement</a:t>
            </a:r>
            <a:endParaRPr sz="2575">
              <a:solidFill>
                <a:schemeClr val="dk1"/>
              </a:solidFill>
            </a:endParaRPr>
          </a:p>
          <a:p>
            <a:pPr marL="457200" lvl="0" indent="-381000" algn="just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Char char="●"/>
            </a:pPr>
            <a:r>
              <a:rPr lang="en-GB" sz="2400">
                <a:solidFill>
                  <a:schemeClr val="dk1"/>
                </a:solidFill>
              </a:rPr>
              <a:t>Sustainability </a:t>
            </a:r>
            <a:endParaRPr sz="2400">
              <a:solidFill>
                <a:schemeClr val="dk1"/>
              </a:solidFill>
            </a:endParaRPr>
          </a:p>
          <a:p>
            <a:pPr marL="0" lvl="0" indent="0" algn="just" rtl="0">
              <a:lnSpc>
                <a:spcPct val="150000"/>
              </a:lnSpc>
              <a:spcBef>
                <a:spcPts val="800"/>
              </a:spcBef>
              <a:spcAft>
                <a:spcPts val="0"/>
              </a:spcAft>
              <a:buNone/>
            </a:pPr>
            <a:endParaRPr sz="2575">
              <a:solidFill>
                <a:schemeClr val="dk1"/>
              </a:solidFill>
            </a:endParaRPr>
          </a:p>
          <a:p>
            <a:pPr marL="490650" lvl="0" indent="0" algn="just" rtl="0">
              <a:lnSpc>
                <a:spcPct val="150000"/>
              </a:lnSpc>
              <a:spcBef>
                <a:spcPts val="859"/>
              </a:spcBef>
              <a:spcAft>
                <a:spcPts val="0"/>
              </a:spcAft>
              <a:buNone/>
            </a:pPr>
            <a:endParaRPr sz="2575">
              <a:solidFill>
                <a:schemeClr val="dk1"/>
              </a:solidFill>
            </a:endParaRPr>
          </a:p>
          <a:p>
            <a:pPr marL="0" lvl="0" indent="0" algn="just" rtl="0">
              <a:lnSpc>
                <a:spcPct val="150000"/>
              </a:lnSpc>
              <a:spcBef>
                <a:spcPts val="859"/>
              </a:spcBef>
              <a:spcAft>
                <a:spcPts val="859"/>
              </a:spcAft>
              <a:buNone/>
            </a:pPr>
            <a:endParaRPr sz="2575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3"/>
          <p:cNvSpPr txBox="1">
            <a:spLocks noGrp="1"/>
          </p:cNvSpPr>
          <p:nvPr>
            <p:ph type="title"/>
          </p:nvPr>
        </p:nvSpPr>
        <p:spPr>
          <a:xfrm>
            <a:off x="311700" y="15927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Methodology</a:t>
            </a:r>
            <a:endParaRPr sz="3600" b="1">
              <a:solidFill>
                <a:srgbClr val="0000FF"/>
              </a:solidFill>
            </a:endParaRPr>
          </a:p>
        </p:txBody>
      </p:sp>
      <p:sp>
        <p:nvSpPr>
          <p:cNvPr id="141" name="Google Shape;141;p23"/>
          <p:cNvSpPr txBox="1">
            <a:spLocks noGrp="1"/>
          </p:cNvSpPr>
          <p:nvPr>
            <p:ph type="body" idx="1"/>
          </p:nvPr>
        </p:nvSpPr>
        <p:spPr>
          <a:xfrm>
            <a:off x="176350" y="1017725"/>
            <a:ext cx="8967600" cy="399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A qualitative approach is adopted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Data collection—Literature review 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Data analysis – Theme impact analysis </a:t>
            </a:r>
            <a:endParaRPr>
              <a:solidFill>
                <a:srgbClr val="000000"/>
              </a:solidFill>
            </a:endParaRPr>
          </a:p>
          <a:p>
            <a:pPr marL="630000" lvl="0" indent="0" algn="just" rtl="0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</a:rPr>
              <a:t>Impact is analyzed based on individual, organizational, and industrial levels and its overall impact on the hospitality sector. 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8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SWOT analysis   Strength Weakness Opportunities and threats </a:t>
            </a:r>
            <a:endParaRPr>
              <a:solidFill>
                <a:srgbClr val="000000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>
                <a:solidFill>
                  <a:srgbClr val="000000"/>
                </a:solidFill>
              </a:rPr>
              <a:t>PEAS framework: Problem, Evidence, Analysis and Solution</a:t>
            </a:r>
            <a:endParaRPr>
              <a:solidFill>
                <a:srgbClr val="000000"/>
              </a:solidFill>
            </a:endParaRPr>
          </a:p>
          <a:p>
            <a:pPr marL="630000" lvl="0" indent="0" algn="just" rtl="0">
              <a:lnSpc>
                <a:spcPct val="150000"/>
              </a:lnSpc>
              <a:spcBef>
                <a:spcPts val="1200"/>
              </a:spcBef>
              <a:spcAft>
                <a:spcPts val="800"/>
              </a:spcAft>
              <a:buNone/>
            </a:pPr>
            <a:r>
              <a:rPr lang="en-GB">
                <a:solidFill>
                  <a:schemeClr val="dk1"/>
                </a:solidFill>
              </a:rPr>
              <a:t>A structured critical thinking method to understand the multiphase problem with clarity,</a:t>
            </a:r>
            <a:endParaRPr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THEME IMPACT ANALYSIS </a:t>
            </a:r>
            <a:endParaRPr sz="3600" b="1">
              <a:solidFill>
                <a:srgbClr val="0000FF"/>
              </a:solidFill>
            </a:endParaRPr>
          </a:p>
        </p:txBody>
      </p:sp>
      <p:grpSp>
        <p:nvGrpSpPr>
          <p:cNvPr id="147" name="Google Shape;147;p24"/>
          <p:cNvGrpSpPr/>
          <p:nvPr/>
        </p:nvGrpSpPr>
        <p:grpSpPr>
          <a:xfrm>
            <a:off x="5632317" y="1189775"/>
            <a:ext cx="3511658" cy="3483050"/>
            <a:chOff x="5632317" y="1189775"/>
            <a:chExt cx="3511658" cy="3483050"/>
          </a:xfrm>
        </p:grpSpPr>
        <p:sp>
          <p:nvSpPr>
            <p:cNvPr id="148" name="Google Shape;148;p24"/>
            <p:cNvSpPr/>
            <p:nvPr/>
          </p:nvSpPr>
          <p:spPr>
            <a:xfrm>
              <a:off x="5632317" y="1189775"/>
              <a:ext cx="3305700" cy="669000"/>
            </a:xfrm>
            <a:prstGeom prst="chevron">
              <a:avLst>
                <a:gd name="adj" fmla="val 50000"/>
              </a:avLst>
            </a:prstGeom>
            <a:solidFill>
              <a:srgbClr val="307A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INDUSTRY LEVEL </a:t>
              </a:r>
              <a:endParaRPr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49" name="Google Shape;149;p24"/>
            <p:cNvSpPr txBox="1"/>
            <p:nvPr/>
          </p:nvSpPr>
          <p:spPr>
            <a:xfrm>
              <a:off x="6167075" y="2057125"/>
              <a:ext cx="2976900" cy="2615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Staff shortage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Overburden, 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Skill shortage,  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High employee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Turnover,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Economic Challenges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50" name="Google Shape;150;p24"/>
          <p:cNvGrpSpPr/>
          <p:nvPr/>
        </p:nvGrpSpPr>
        <p:grpSpPr>
          <a:xfrm>
            <a:off x="-3" y="1189989"/>
            <a:ext cx="3546903" cy="3482836"/>
            <a:chOff x="-3" y="1189989"/>
            <a:chExt cx="3546903" cy="3482836"/>
          </a:xfrm>
        </p:grpSpPr>
        <p:sp>
          <p:nvSpPr>
            <p:cNvPr id="151" name="Google Shape;151;p24"/>
            <p:cNvSpPr/>
            <p:nvPr/>
          </p:nvSpPr>
          <p:spPr>
            <a:xfrm>
              <a:off x="0" y="1189989"/>
              <a:ext cx="3546900" cy="669000"/>
            </a:xfrm>
            <a:prstGeom prst="homePlate">
              <a:avLst>
                <a:gd name="adj" fmla="val 50000"/>
              </a:avLst>
            </a:prstGeom>
            <a:solidFill>
              <a:srgbClr val="32B4DA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iNDIVIDUAL LEVEL</a:t>
              </a:r>
              <a:endParaRPr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52" name="Google Shape;152;p24"/>
            <p:cNvSpPr txBox="1"/>
            <p:nvPr/>
          </p:nvSpPr>
          <p:spPr>
            <a:xfrm>
              <a:off x="-3" y="2057125"/>
              <a:ext cx="2891700" cy="2615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Mental stress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Trauma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Fear of exclusion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Internalised distress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Coping mechanism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Low performance 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Hesitant to seek support 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  <p:grpSp>
        <p:nvGrpSpPr>
          <p:cNvPr id="153" name="Google Shape;153;p24"/>
          <p:cNvGrpSpPr/>
          <p:nvPr/>
        </p:nvGrpSpPr>
        <p:grpSpPr>
          <a:xfrm>
            <a:off x="2944200" y="1189775"/>
            <a:ext cx="3305704" cy="3482975"/>
            <a:chOff x="2944200" y="1189775"/>
            <a:chExt cx="3305704" cy="3482975"/>
          </a:xfrm>
        </p:grpSpPr>
        <p:sp>
          <p:nvSpPr>
            <p:cNvPr id="154" name="Google Shape;154;p24"/>
            <p:cNvSpPr/>
            <p:nvPr/>
          </p:nvSpPr>
          <p:spPr>
            <a:xfrm>
              <a:off x="2944204" y="1189775"/>
              <a:ext cx="3305700" cy="669000"/>
            </a:xfrm>
            <a:prstGeom prst="chevron">
              <a:avLst>
                <a:gd name="adj" fmla="val 50000"/>
              </a:avLst>
            </a:prstGeom>
            <a:solidFill>
              <a:srgbClr val="91B81C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ctr" rtl="0"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en-GB">
                  <a:solidFill>
                    <a:srgbClr val="FFFFFF"/>
                  </a:solidFill>
                  <a:latin typeface="Roboto"/>
                  <a:ea typeface="Roboto"/>
                  <a:cs typeface="Roboto"/>
                  <a:sym typeface="Roboto"/>
                </a:rPr>
                <a:t>ORGANISATIONAL LEVEL</a:t>
              </a:r>
              <a:endParaRPr>
                <a:solidFill>
                  <a:srgbClr val="FFFFFF"/>
                </a:solidFill>
                <a:latin typeface="Roboto"/>
                <a:ea typeface="Roboto"/>
                <a:cs typeface="Roboto"/>
                <a:sym typeface="Roboto"/>
              </a:endParaRPr>
            </a:p>
          </p:txBody>
        </p:sp>
        <p:sp>
          <p:nvSpPr>
            <p:cNvPr id="155" name="Google Shape;155;p24"/>
            <p:cNvSpPr txBox="1"/>
            <p:nvPr/>
          </p:nvSpPr>
          <p:spPr>
            <a:xfrm>
              <a:off x="2944200" y="1925050"/>
              <a:ext cx="3207000" cy="2747700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91425" tIns="91425" rIns="91425" bIns="91425" anchor="t" anchorCtr="0">
              <a:noAutofit/>
            </a:bodyPr>
            <a:lstStyle/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Absenteeism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Low performance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Low engagement and loyalty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Direct impact on revenue 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High turnover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  <a:p>
              <a:pPr marL="457200" lvl="0" indent="-342900" algn="l" rtl="0">
                <a:lnSpc>
                  <a:spcPct val="115000"/>
                </a:lnSpc>
                <a:spcBef>
                  <a:spcPts val="0"/>
                </a:spcBef>
                <a:spcAft>
                  <a:spcPts val="0"/>
                </a:spcAft>
                <a:buSzPts val="1800"/>
                <a:buFont typeface="Roboto"/>
                <a:buChar char="●"/>
              </a:pPr>
              <a:r>
                <a:rPr lang="en-GB" sz="1800">
                  <a:latin typeface="Roboto"/>
                  <a:ea typeface="Roboto"/>
                  <a:cs typeface="Roboto"/>
                  <a:sym typeface="Roboto"/>
                </a:rPr>
                <a:t>Operational and financial burden </a:t>
              </a:r>
              <a:endParaRPr sz="1800">
                <a:latin typeface="Roboto"/>
                <a:ea typeface="Roboto"/>
                <a:cs typeface="Roboto"/>
                <a:sym typeface="Roboto"/>
              </a:endParaRPr>
            </a:p>
          </p:txBody>
        </p:sp>
      </p:grp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2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5012400" cy="2803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3600" b="1">
                <a:solidFill>
                  <a:srgbClr val="0000FF"/>
                </a:solidFill>
              </a:rPr>
              <a:t>Theory of Stress and Coping by Lazarus and Folkman (1984)</a:t>
            </a:r>
            <a:endParaRPr sz="3600" b="1">
              <a:solidFill>
                <a:srgbClr val="0000FF"/>
              </a:solidFill>
            </a:endParaRPr>
          </a:p>
        </p:txBody>
      </p:sp>
      <p:pic>
        <p:nvPicPr>
          <p:cNvPr id="161" name="Google Shape;161;p2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17622" y="0"/>
            <a:ext cx="3214675" cy="51435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6" name="Google Shape;166;p26"/>
          <p:cNvGraphicFramePr/>
          <p:nvPr/>
        </p:nvGraphicFramePr>
        <p:xfrm>
          <a:off x="570275" y="10850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{BE76F5ED-2911-425B-BE57-BD15D008B007}</a:tableStyleId>
              </a:tblPr>
              <a:tblGrid>
                <a:gridCol w="4691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811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72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Strength</a:t>
                      </a:r>
                      <a:endParaRPr sz="1800"/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Weakness</a:t>
                      </a:r>
                      <a:endParaRPr sz="1800"/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703275">
                <a:tc>
                  <a:txBody>
                    <a:bodyPr/>
                    <a:lstStyle/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The growing awareness of mental health </a:t>
                      </a:r>
                      <a:endParaRPr sz="1800"/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A growing number of organisations ensure the successful implementation </a:t>
                      </a:r>
                      <a:endParaRPr sz="1800"/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 hotels are incorporating mental health and well-being of employees to their corporate culture</a:t>
                      </a:r>
                      <a:endParaRPr sz="1800"/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Stigma is highly prevalent, and employees are hesitant to seek mental support </a:t>
                      </a:r>
                      <a:endParaRPr sz="1800"/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Lack of awareness  of leaders </a:t>
                      </a:r>
                      <a:endParaRPr sz="1800"/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Ongoing problem affecting the employee's performance and life, which has a direct impact on organisational performance. </a:t>
                      </a:r>
                      <a:endParaRPr sz="1800"/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endParaRPr sz="1800"/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67" name="Google Shape;167;p26"/>
          <p:cNvSpPr txBox="1"/>
          <p:nvPr/>
        </p:nvSpPr>
        <p:spPr>
          <a:xfrm>
            <a:off x="304800" y="304800"/>
            <a:ext cx="4598100" cy="5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SWOT analysis</a:t>
            </a:r>
            <a:endParaRPr sz="3600" b="1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72" name="Google Shape;172;p27"/>
          <p:cNvGraphicFramePr/>
          <p:nvPr/>
        </p:nvGraphicFramePr>
        <p:xfrm>
          <a:off x="540225" y="12053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{BE76F5ED-2911-425B-BE57-BD15D008B007}</a:tableStyleId>
              </a:tblPr>
              <a:tblGrid>
                <a:gridCol w="41063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0637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727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/>
                        <a:t>Opportunities</a:t>
                      </a:r>
                      <a:endParaRPr sz="2400"/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/>
                        <a:t>Threats </a:t>
                      </a:r>
                      <a:endParaRPr sz="2400"/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444825">
                <a:tc>
                  <a:txBody>
                    <a:bodyPr/>
                    <a:lstStyle/>
                    <a:p>
                      <a:pPr marL="457200" lvl="0" indent="-3810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2400"/>
                        <a:buChar char="●"/>
                      </a:pPr>
                      <a:r>
                        <a:rPr lang="en-GB" sz="2400"/>
                        <a:t>Collaboration with public health initiatives</a:t>
                      </a:r>
                      <a:endParaRPr sz="2400"/>
                    </a:p>
                    <a:p>
                      <a:pPr marL="457200" lvl="0" indent="-3810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2400"/>
                        <a:buChar char="●"/>
                      </a:pPr>
                      <a:r>
                        <a:rPr lang="en-GB" sz="2400"/>
                        <a:t>Campaigns can be conducted, </a:t>
                      </a:r>
                      <a:endParaRPr sz="2400"/>
                    </a:p>
                    <a:p>
                      <a:pPr marL="457200" lvl="0" indent="-3810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2400"/>
                        <a:buChar char="●"/>
                      </a:pPr>
                      <a:r>
                        <a:rPr lang="en-GB" sz="2400"/>
                        <a:t>Incorporate mental health and wellbeing to corporate objective </a:t>
                      </a:r>
                      <a:endParaRPr sz="2400"/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marL="457200" lvl="0" indent="-3810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2400"/>
                        <a:buChar char="●"/>
                      </a:pPr>
                      <a:r>
                        <a:rPr lang="en-GB" sz="2400"/>
                        <a:t>Ongoing stigma </a:t>
                      </a:r>
                      <a:endParaRPr sz="2400"/>
                    </a:p>
                    <a:p>
                      <a:pPr marL="457200" lvl="0" indent="-3810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2400"/>
                        <a:buChar char="●"/>
                      </a:pPr>
                      <a:r>
                        <a:rPr lang="en-GB" sz="2400"/>
                        <a:t>There are hotels where the rules and government guidelines are not being followed </a:t>
                      </a:r>
                      <a:endParaRPr sz="2400"/>
                    </a:p>
                    <a:p>
                      <a:pPr marL="457200" lvl="0" indent="-3810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2400"/>
                        <a:buChar char="●"/>
                      </a:pPr>
                      <a:r>
                        <a:rPr lang="en-GB" sz="2400"/>
                        <a:t>The hospitality industry is still recovering from Pandemic impact</a:t>
                      </a:r>
                      <a:endParaRPr sz="2400"/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/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73" name="Google Shape;173;p27"/>
          <p:cNvSpPr txBox="1"/>
          <p:nvPr/>
        </p:nvSpPr>
        <p:spPr>
          <a:xfrm>
            <a:off x="304800" y="304800"/>
            <a:ext cx="4598100" cy="59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just" rtl="0"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SWOT analysis</a:t>
            </a:r>
            <a:endParaRPr sz="3600" b="1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28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PEAS analysis</a:t>
            </a:r>
            <a:endParaRPr sz="3600" b="1">
              <a:solidFill>
                <a:srgbClr val="0000FF"/>
              </a:solidFill>
            </a:endParaRPr>
          </a:p>
        </p:txBody>
      </p:sp>
      <p:graphicFrame>
        <p:nvGraphicFramePr>
          <p:cNvPr id="179" name="Google Shape;179;p28"/>
          <p:cNvGraphicFramePr/>
          <p:nvPr/>
        </p:nvGraphicFramePr>
        <p:xfrm>
          <a:off x="561500" y="17997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{21A008B6-BA8D-4749-9440-76AA4477F77B}</a:tableStyleId>
              </a:tblPr>
              <a:tblGrid>
                <a:gridCol w="37699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85125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/>
                        <a:t>Problem</a:t>
                      </a:r>
                      <a:endParaRPr sz="2400" b="1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31025">
                <a:tc>
                  <a:txBody>
                    <a:bodyPr/>
                    <a:lstStyle/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High mental health problems among hospitality workers </a:t>
                      </a:r>
                      <a:endParaRPr sz="1800"/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Anxiety Burnout is common</a:t>
                      </a:r>
                      <a:endParaRPr sz="1800"/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SzPts val="1800"/>
                        <a:buChar char="●"/>
                      </a:pPr>
                      <a:r>
                        <a:rPr lang="en-GB" sz="1800"/>
                        <a:t>High skills shortage, work pressure, no work life balance </a:t>
                      </a:r>
                      <a:endParaRPr sz="1800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80" name="Google Shape;180;p28"/>
          <p:cNvGraphicFramePr/>
          <p:nvPr/>
        </p:nvGraphicFramePr>
        <p:xfrm>
          <a:off x="4331425" y="1799775"/>
          <a:ext cx="3000000" cy="3000000"/>
        </p:xfrm>
        <a:graphic>
          <a:graphicData uri="http://schemas.openxmlformats.org/drawingml/2006/table">
            <a:tbl>
              <a:tblPr>
                <a:noFill/>
                <a:tableStyleId>{21A008B6-BA8D-4749-9440-76AA4477F77B}</a:tableStyleId>
              </a:tblPr>
              <a:tblGrid>
                <a:gridCol w="37027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468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/>
                        <a:t>Evidence</a:t>
                      </a:r>
                      <a:endParaRPr sz="2400" b="1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031025">
                <a:tc>
                  <a:txBody>
                    <a:bodyPr/>
                    <a:lstStyle/>
                    <a:p>
                      <a:pPr marL="457200" lvl="0" indent="-342900" algn="just" rtl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Industry reports show  distress, anxiety and stigma are high among the hospitality workers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just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People seeking treatment increased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85" name="Google Shape;185;p29"/>
          <p:cNvGraphicFramePr/>
          <p:nvPr/>
        </p:nvGraphicFramePr>
        <p:xfrm>
          <a:off x="311700" y="1243325"/>
          <a:ext cx="4672275" cy="3761450"/>
        </p:xfrm>
        <a:graphic>
          <a:graphicData uri="http://schemas.openxmlformats.org/drawingml/2006/table">
            <a:tbl>
              <a:tblPr>
                <a:noFill/>
                <a:tableStyleId>{21A008B6-BA8D-4749-9440-76AA4477F77B}</a:tableStyleId>
              </a:tblPr>
              <a:tblGrid>
                <a:gridCol w="46722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59395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/>
                        <a:t>Analysis</a:t>
                      </a:r>
                      <a:endParaRPr sz="2400" b="1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7500">
                <a:tc>
                  <a:txBody>
                    <a:bodyPr/>
                    <a:lstStyle/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Mental health discussions are discouraged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Lack of support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No trained supervisors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No supportive resources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2400" b="1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graphicFrame>
        <p:nvGraphicFramePr>
          <p:cNvPr id="186" name="Google Shape;186;p29"/>
          <p:cNvGraphicFramePr/>
          <p:nvPr/>
        </p:nvGraphicFramePr>
        <p:xfrm>
          <a:off x="4983975" y="1243325"/>
          <a:ext cx="3848325" cy="3761460"/>
        </p:xfrm>
        <a:graphic>
          <a:graphicData uri="http://schemas.openxmlformats.org/drawingml/2006/table">
            <a:tbl>
              <a:tblPr>
                <a:noFill/>
                <a:tableStyleId>{21A008B6-BA8D-4749-9440-76AA4477F77B}</a:tableStyleId>
              </a:tblPr>
              <a:tblGrid>
                <a:gridCol w="38483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372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2400" b="1"/>
                        <a:t>Solution</a:t>
                      </a:r>
                      <a:endParaRPr sz="2400" b="1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12850">
                <a:tc>
                  <a:txBody>
                    <a:bodyPr/>
                    <a:lstStyle/>
                    <a:p>
                      <a:pPr marL="457200" lvl="0" indent="-342900" algn="just" rtl="0">
                        <a:lnSpc>
                          <a:spcPct val="100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Organised effort to reduce stigma at work mandatory programmes like campaigns ,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just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Trainings,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just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Conferences to create awareness,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just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Policy making and advocacy </a:t>
                      </a:r>
                      <a:endParaRPr sz="1800">
                        <a:solidFill>
                          <a:schemeClr val="dk1"/>
                        </a:solidFill>
                      </a:endParaRPr>
                    </a:p>
                    <a:p>
                      <a:pPr marL="457200" lvl="0" indent="-342900" algn="just" rtl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Char char="●"/>
                      </a:pPr>
                      <a:r>
                        <a:rPr lang="en-GB" sz="1800">
                          <a:solidFill>
                            <a:schemeClr val="dk1"/>
                          </a:solidFill>
                        </a:rPr>
                        <a:t>Hotel-level employee wellbeing programs ensure early detection, support services, and resources.</a:t>
                      </a:r>
                      <a:endParaRPr sz="2400" b="1"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187" name="Google Shape;187;p29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3600" b="1">
                <a:solidFill>
                  <a:srgbClr val="0000FF"/>
                </a:solidFill>
              </a:rPr>
              <a:t>PEAS analysis</a:t>
            </a:r>
            <a:endParaRPr sz="3600" b="1">
              <a:solidFill>
                <a:srgbClr val="0000FF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943</Words>
  <Application>Microsoft Office PowerPoint</Application>
  <PresentationFormat>On-screen Show (16:9)</PresentationFormat>
  <Paragraphs>144</Paragraphs>
  <Slides>18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Roboto</vt:lpstr>
      <vt:lpstr>Arial</vt:lpstr>
      <vt:lpstr>Simple Light</vt:lpstr>
      <vt:lpstr>Conference Paper Presentation Tutor: Ernest Balutie Wavei Student: Madalina Ghera Student no: 2128167</vt:lpstr>
      <vt:lpstr>PowerPoint Presentation</vt:lpstr>
      <vt:lpstr>Introduction </vt:lpstr>
      <vt:lpstr>Aims and objectives </vt:lpstr>
      <vt:lpstr>Literature review -   </vt:lpstr>
      <vt:lpstr>Stigma as a barrier for help</vt:lpstr>
      <vt:lpstr>Theories </vt:lpstr>
      <vt:lpstr>Stressors of Stigma </vt:lpstr>
      <vt:lpstr>Barriers for seeking help</vt:lpstr>
      <vt:lpstr>Socio-cultural norms against mental health </vt:lpstr>
      <vt:lpstr>Mental health is  critical for  Organisation</vt:lpstr>
      <vt:lpstr>Methodology</vt:lpstr>
      <vt:lpstr>THEME IMPACT ANALYSIS </vt:lpstr>
      <vt:lpstr>Theory of Stress and Coping by Lazarus and Folkman (1984)</vt:lpstr>
      <vt:lpstr>PowerPoint Presentation</vt:lpstr>
      <vt:lpstr>PowerPoint Presentation</vt:lpstr>
      <vt:lpstr>PEAS analysis</vt:lpstr>
      <vt:lpstr>PEAS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Steak on Six</cp:lastModifiedBy>
  <cp:revision>1</cp:revision>
  <dcterms:modified xsi:type="dcterms:W3CDTF">2026-02-21T12:39:12Z</dcterms:modified>
</cp:coreProperties>
</file>