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68" r:id="rId4"/>
    <p:sldId id="269" r:id="rId5"/>
    <p:sldId id="259" r:id="rId6"/>
    <p:sldId id="27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1" r:id="rId15"/>
    <p:sldId id="272" r:id="rId16"/>
  </p:sldIdLst>
  <p:sldSz cx="18288000" cy="10287000"/>
  <p:notesSz cx="6858000" cy="9144000"/>
  <p:embeddedFontLst>
    <p:embeddedFont>
      <p:font typeface="Canva Sans Bold" panose="020B0604020202020204" charset="0"/>
      <p:regular r:id="rId17"/>
    </p:embeddedFont>
    <p:embeddedFont>
      <p:font typeface="Roca One Ultra-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39" d="100"/>
          <a:sy n="39" d="100"/>
        </p:scale>
        <p:origin x="94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hyperlink" Target="https://techrseries.com/artificial-intelligence/ai-detects-82-of-mental-health-app-users-in-crisis-finds-wysa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hyperlink" Target="https://www.wysa.com/children-and-young-people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11" Type="http://schemas.openxmlformats.org/officeDocument/2006/relationships/image" Target="../media/image17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BvnfL1wi-e4?feature=oembed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8.png"/><Relationship Id="rId7" Type="http://schemas.openxmlformats.org/officeDocument/2006/relationships/image" Target="../media/image2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9.sv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8.png"/><Relationship Id="rId7" Type="http://schemas.openxmlformats.org/officeDocument/2006/relationships/image" Target="../media/image21.png"/><Relationship Id="rId12" Type="http://schemas.openxmlformats.org/officeDocument/2006/relationships/hyperlink" Target="https://play.google.com/store/apps/details?id=bot.touchkin&amp;hl=en-US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9.sv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34.png"/><Relationship Id="rId7" Type="http://schemas.openxmlformats.org/officeDocument/2006/relationships/image" Target="../media/image2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39.svg"/><Relationship Id="rId4" Type="http://schemas.openxmlformats.org/officeDocument/2006/relationships/image" Target="../media/image35.svg"/><Relationship Id="rId9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1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1.svg"/><Relationship Id="rId7" Type="http://schemas.openxmlformats.org/officeDocument/2006/relationships/image" Target="../media/image54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ig.watch/updates/uk-study-warns-of-risks-behind-emotional-attachments-to-ai-therapists" TargetMode="External"/><Relationship Id="rId3" Type="http://schemas.openxmlformats.org/officeDocument/2006/relationships/hyperlink" Target="https://blogs.wysa.io/blog/research/gen-z-and-mental-health-5-ways-employers-can-support-gen-z-employees-with-mental-health#:~:text=1.,free%20from%20judgement%20and%20stigma" TargetMode="External"/><Relationship Id="rId7" Type="http://schemas.openxmlformats.org/officeDocument/2006/relationships/hyperlink" Target="https://doi.org/10.21037/mhealth-23-55" TargetMode="External"/><Relationship Id="rId12" Type="http://schemas.openxmlformats.org/officeDocument/2006/relationships/hyperlink" Target="https://www.healthyminds.services/services/wysa-mental-health-support-417" TargetMode="External"/><Relationship Id="rId2" Type="http://schemas.openxmlformats.org/officeDocument/2006/relationships/hyperlink" Target="https://www.forbes.com/sites/stevenaquino/2024/11/04/how-wysa-is-using-ai-to-make-mental-health-services-more-accessible-to-everyon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2196/51858" TargetMode="External"/><Relationship Id="rId11" Type="http://schemas.openxmlformats.org/officeDocument/2006/relationships/hyperlink" Target="https://www.healthtechdigital.com/nhs-tackles-mental-health-crisis-with-ai/" TargetMode="External"/><Relationship Id="rId5" Type="http://schemas.openxmlformats.org/officeDocument/2006/relationships/hyperlink" Target="https://doi.org/10.3389/fdgth.2022.847991" TargetMode="External"/><Relationship Id="rId10" Type="http://schemas.openxmlformats.org/officeDocument/2006/relationships/hyperlink" Target="https://futurecarecapital.org.uk/latest/ai-mental-health-app-reduces-anxiety-and-depression-study-finds/" TargetMode="External"/><Relationship Id="rId4" Type="http://schemas.openxmlformats.org/officeDocument/2006/relationships/hyperlink" Target="https://blogs.wysa.io/wp-content/uploads/2025/09/Wise_Up_Issue_One.pdf" TargetMode="External"/><Relationship Id="rId9" Type="http://schemas.openxmlformats.org/officeDocument/2006/relationships/hyperlink" Target="https://emhicglobal.com/artificial-intelligence-2/wysa-transforming-mental-health-through-ai-driven-support/#:~:text=In%20practice%2C%20Wysa's%20AI%20conversational,which%20it%20listens%20and%20interprets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s.wysa.io/blog/company-news/vitality-sees-clinically-significant-improvements-in-member-mental-health-from-conversational-ai-support" TargetMode="External"/><Relationship Id="rId13" Type="http://schemas.openxmlformats.org/officeDocument/2006/relationships/hyperlink" Target="https://doi.org/10.2196/73033" TargetMode="External"/><Relationship Id="rId3" Type="http://schemas.openxmlformats.org/officeDocument/2006/relationships/hyperlink" Target="https://doi.org/10.2196/12106" TargetMode="External"/><Relationship Id="rId7" Type="http://schemas.openxmlformats.org/officeDocument/2006/relationships/hyperlink" Target="https://www.hfehmind.org.uk/get-support/service-for-schools/support-for-children-young-people/wysa/" TargetMode="External"/><Relationship Id="rId12" Type="http://schemas.openxmlformats.org/officeDocument/2006/relationships/hyperlink" Target="https://www.whittington.nhs.uk/mini-apps/news/newsPage.asp?NewsID=2429#:~:text=The%20app%20also%20includes%20built,time%20on%20direct%20patient%20care.%E2%80%9D" TargetMode="External"/><Relationship Id="rId2" Type="http://schemas.openxmlformats.org/officeDocument/2006/relationships/hyperlink" Target="https://doi.org/10.1097/JOM.000000000000276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2196/35668" TargetMode="External"/><Relationship Id="rId11" Type="http://schemas.openxmlformats.org/officeDocument/2006/relationships/hyperlink" Target="https://nhsaccelerator.com/innovations/wysa/" TargetMode="External"/><Relationship Id="rId5" Type="http://schemas.openxmlformats.org/officeDocument/2006/relationships/hyperlink" Target="https://doi.org/10.2196/36203" TargetMode="External"/><Relationship Id="rId10" Type="http://schemas.openxmlformats.org/officeDocument/2006/relationships/hyperlink" Target="https://www.hee.nhs.uk/our-work/workforce-transformation" TargetMode="External"/><Relationship Id="rId4" Type="http://schemas.openxmlformats.org/officeDocument/2006/relationships/hyperlink" Target="https://doi.org/10.2196/34889" TargetMode="External"/><Relationship Id="rId9" Type="http://schemas.openxmlformats.org/officeDocument/2006/relationships/hyperlink" Target="https://www.blackcountryhealthcare.nhs.uk/our-services/child-and-adolescent-mental-health-services-camhs/wsya-app-text-only-flyer%20(15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wysa.io/wp-content/uploads/2025/10/Wysa_Digital_Referral_Assistant_Instructions_for_Use__IFU___1_.pdf" TargetMode="External"/><Relationship Id="rId7" Type="http://schemas.openxmlformats.org/officeDocument/2006/relationships/hyperlink" Target="https://bestforyou.org.uk/apps/wysa/" TargetMode="External"/><Relationship Id="rId2" Type="http://schemas.openxmlformats.org/officeDocument/2006/relationships/hyperlink" Target="https://www.youtube.com/watch?v=BvnfL1wi-e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ysa.com/population-prevention" TargetMode="External"/><Relationship Id="rId5" Type="http://schemas.openxmlformats.org/officeDocument/2006/relationships/hyperlink" Target="https://blogs.wysa.io/blog/company-news/nhs-tackles-mental-health-crisis-with-ai" TargetMode="External"/><Relationship Id="rId4" Type="http://schemas.openxmlformats.org/officeDocument/2006/relationships/hyperlink" Target="https://blogs.wysa.io/blog/most-read/why-digital-mental-health-solutions-are-on-the-ri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5F8F9">
                <a:alpha val="100000"/>
              </a:srgbClr>
            </a:gs>
            <a:gs pos="100000">
              <a:srgbClr val="F4F4F4">
                <a:alpha val="100000"/>
              </a:srgbClr>
            </a:gs>
          </a:gsLst>
          <a:lin ang="27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9768" y="6721674"/>
            <a:ext cx="4952166" cy="4114800"/>
          </a:xfrm>
          <a:custGeom>
            <a:avLst/>
            <a:gdLst/>
            <a:ahLst/>
            <a:cxnLst/>
            <a:rect l="l" t="t" r="r" b="b"/>
            <a:pathLst>
              <a:path w="4952166" h="4114800">
                <a:moveTo>
                  <a:pt x="0" y="0"/>
                </a:moveTo>
                <a:lnTo>
                  <a:pt x="4952166" y="0"/>
                </a:lnTo>
                <a:lnTo>
                  <a:pt x="495216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288108" y="9558952"/>
            <a:ext cx="245331" cy="245331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8E9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952779" y="-2335221"/>
            <a:ext cx="4670443" cy="467044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3288108" y="7491500"/>
            <a:ext cx="2009210" cy="1971537"/>
          </a:xfrm>
          <a:custGeom>
            <a:avLst/>
            <a:gdLst/>
            <a:ahLst/>
            <a:cxnLst/>
            <a:rect l="l" t="t" r="r" b="b"/>
            <a:pathLst>
              <a:path w="2009210" h="1971537">
                <a:moveTo>
                  <a:pt x="0" y="0"/>
                </a:moveTo>
                <a:lnTo>
                  <a:pt x="2009210" y="0"/>
                </a:lnTo>
                <a:lnTo>
                  <a:pt x="2009210" y="1971537"/>
                </a:lnTo>
                <a:lnTo>
                  <a:pt x="0" y="19715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6315934" y="9258300"/>
            <a:ext cx="13018631" cy="1887252"/>
            <a:chOff x="0" y="0"/>
            <a:chExt cx="2803426" cy="406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803426" cy="406400"/>
            </a:xfrm>
            <a:custGeom>
              <a:avLst/>
              <a:gdLst/>
              <a:ahLst/>
              <a:cxnLst/>
              <a:rect l="l" t="t" r="r" b="b"/>
              <a:pathLst>
                <a:path w="2803426" h="406400">
                  <a:moveTo>
                    <a:pt x="2600226" y="0"/>
                  </a:moveTo>
                  <a:cubicBezTo>
                    <a:pt x="2712450" y="0"/>
                    <a:pt x="2803426" y="90976"/>
                    <a:pt x="2803426" y="203200"/>
                  </a:cubicBezTo>
                  <a:cubicBezTo>
                    <a:pt x="2803426" y="315424"/>
                    <a:pt x="2712450" y="406400"/>
                    <a:pt x="26002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803426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0" y="493603"/>
            <a:ext cx="5342126" cy="2154083"/>
          </a:xfrm>
          <a:custGeom>
            <a:avLst/>
            <a:gdLst/>
            <a:ahLst/>
            <a:cxnLst/>
            <a:rect l="l" t="t" r="r" b="b"/>
            <a:pathLst>
              <a:path w="5342126" h="2154083">
                <a:moveTo>
                  <a:pt x="0" y="0"/>
                </a:moveTo>
                <a:lnTo>
                  <a:pt x="5342126" y="0"/>
                </a:lnTo>
                <a:lnTo>
                  <a:pt x="5342126" y="2154083"/>
                </a:lnTo>
                <a:lnTo>
                  <a:pt x="0" y="215408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373035" y="6842953"/>
            <a:ext cx="2892073" cy="2923230"/>
          </a:xfrm>
          <a:custGeom>
            <a:avLst/>
            <a:gdLst/>
            <a:ahLst/>
            <a:cxnLst/>
            <a:rect l="l" t="t" r="r" b="b"/>
            <a:pathLst>
              <a:path w="2597484" h="2100276">
                <a:moveTo>
                  <a:pt x="0" y="0"/>
                </a:moveTo>
                <a:lnTo>
                  <a:pt x="2597483" y="0"/>
                </a:lnTo>
                <a:lnTo>
                  <a:pt x="2597483" y="2100275"/>
                </a:lnTo>
                <a:lnTo>
                  <a:pt x="0" y="210027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322398" y="2879169"/>
            <a:ext cx="11162389" cy="1398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23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Arial Unicode Bold"/>
                <a:cs typeface="Arial" panose="020B0604020202020204" pitchFamily="34" charset="0"/>
                <a:sym typeface="Arial Unicode Bold"/>
              </a:rPr>
              <a:t>DIGITAL TRANSFORMATION IN THE HEALTH AND CARE PROFESSIONS (BMHP6026)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90390" y="4554405"/>
            <a:ext cx="9618477" cy="561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05"/>
              </a:lnSpc>
            </a:pPr>
            <a:r>
              <a:rPr lang="en-US" sz="3600" b="1" dirty="0">
                <a:solidFill>
                  <a:srgbClr val="191919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COMPONENT</a:t>
            </a:r>
            <a:r>
              <a:rPr lang="en-US" sz="3432" b="1" dirty="0">
                <a:solidFill>
                  <a:srgbClr val="191919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 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90390" y="7477760"/>
            <a:ext cx="8707221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Arial" panose="020B0604020202020204" pitchFamily="34" charset="0"/>
                <a:ea typeface="Martel Sans Bold"/>
                <a:cs typeface="Arial" panose="020B0604020202020204" pitchFamily="34" charset="0"/>
                <a:sym typeface="Martel Sans Bold"/>
              </a:rPr>
              <a:t>Student name: 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Martel Sans"/>
                <a:cs typeface="Arial" panose="020B0604020202020204" pitchFamily="34" charset="0"/>
                <a:sym typeface="Martel Sans"/>
              </a:rPr>
              <a:t>Shengyul Mutafcheva</a:t>
            </a:r>
          </a:p>
          <a:p>
            <a:pPr algn="l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Arial" panose="020B0604020202020204" pitchFamily="34" charset="0"/>
                <a:ea typeface="Martel Sans Bold"/>
                <a:cs typeface="Arial" panose="020B0604020202020204" pitchFamily="34" charset="0"/>
                <a:sym typeface="Martel Sans Bold"/>
              </a:rPr>
              <a:t>Student number: 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Martel Sans"/>
                <a:cs typeface="Arial" panose="020B0604020202020204" pitchFamily="34" charset="0"/>
                <a:sym typeface="Martel Sans"/>
              </a:rPr>
              <a:t>2324059</a:t>
            </a:r>
          </a:p>
          <a:p>
            <a:pPr algn="l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Arial" panose="020B0604020202020204" pitchFamily="34" charset="0"/>
                <a:ea typeface="Martel Sans Bold"/>
                <a:cs typeface="Arial" panose="020B0604020202020204" pitchFamily="34" charset="0"/>
                <a:sym typeface="Martel Sans Bold"/>
              </a:rPr>
              <a:t>Lecturer name: 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Martel Sans"/>
                <a:cs typeface="Arial" panose="020B0604020202020204" pitchFamily="34" charset="0"/>
                <a:sym typeface="Martel Sans"/>
              </a:rPr>
              <a:t>Laila Surani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6279296" y="7353740"/>
            <a:ext cx="1379027" cy="1379027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7182692" y="8197096"/>
            <a:ext cx="245331" cy="24533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8E9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432716" y="1556853"/>
            <a:ext cx="8079633" cy="7849082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0" y="0"/>
                </a:moveTo>
                <a:lnTo>
                  <a:pt x="14330468" y="0"/>
                </a:lnTo>
                <a:lnTo>
                  <a:pt x="14330468" y="5622879"/>
                </a:lnTo>
                <a:lnTo>
                  <a:pt x="0" y="56228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485002" y="8043253"/>
            <a:ext cx="1895428" cy="2011065"/>
          </a:xfrm>
          <a:custGeom>
            <a:avLst/>
            <a:gdLst/>
            <a:ahLst/>
            <a:cxnLst/>
            <a:rect l="l" t="t" r="r" b="b"/>
            <a:pathLst>
              <a:path w="1895428" h="2011065">
                <a:moveTo>
                  <a:pt x="0" y="0"/>
                </a:moveTo>
                <a:lnTo>
                  <a:pt x="1895428" y="0"/>
                </a:lnTo>
                <a:lnTo>
                  <a:pt x="1895428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2195174" y="8248874"/>
            <a:ext cx="1313288" cy="799912"/>
          </a:xfrm>
          <a:custGeom>
            <a:avLst/>
            <a:gdLst/>
            <a:ahLst/>
            <a:cxnLst/>
            <a:rect l="l" t="t" r="r" b="b"/>
            <a:pathLst>
              <a:path w="1313288" h="799912">
                <a:moveTo>
                  <a:pt x="0" y="0"/>
                </a:moveTo>
                <a:lnTo>
                  <a:pt x="1313288" y="0"/>
                </a:lnTo>
                <a:lnTo>
                  <a:pt x="1313288" y="799911"/>
                </a:lnTo>
                <a:lnTo>
                  <a:pt x="0" y="79991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042821" y="-1743641"/>
            <a:ext cx="4490357" cy="4114800"/>
          </a:xfrm>
          <a:custGeom>
            <a:avLst/>
            <a:gdLst/>
            <a:ahLst/>
            <a:cxnLst/>
            <a:rect l="l" t="t" r="r" b="b"/>
            <a:pathLst>
              <a:path w="4490357" h="4114800">
                <a:moveTo>
                  <a:pt x="0" y="0"/>
                </a:moveTo>
                <a:lnTo>
                  <a:pt x="4490358" y="0"/>
                </a:lnTo>
                <a:lnTo>
                  <a:pt x="449035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173269" y="234865"/>
            <a:ext cx="8877341" cy="982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OVERVIEW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035D226-4A7B-1C40-3512-DCE7FD8DDD0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0891909" y="3208867"/>
            <a:ext cx="6060072" cy="45450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DA42A-E4DA-A86A-EA9D-825E2304E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0EEC062C-F322-9A02-1E96-639EC4A5866F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16C97B46-B9E0-421C-4F11-204811DD00BB}"/>
              </a:ext>
            </a:extLst>
          </p:cNvPr>
          <p:cNvGrpSpPr/>
          <p:nvPr/>
        </p:nvGrpSpPr>
        <p:grpSpPr>
          <a:xfrm>
            <a:off x="16279296" y="7353740"/>
            <a:ext cx="1379027" cy="1379027"/>
            <a:chOff x="0" y="0"/>
            <a:chExt cx="812800" cy="8128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87B5A2E0-A540-042B-A97C-9888F5FE5BEF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E5DDBAB9-2D12-0F36-5F52-2603CE67D15B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44F2BDC2-F5B0-35B4-E889-1306E5C6D718}"/>
              </a:ext>
            </a:extLst>
          </p:cNvPr>
          <p:cNvGrpSpPr/>
          <p:nvPr/>
        </p:nvGrpSpPr>
        <p:grpSpPr>
          <a:xfrm>
            <a:off x="17182692" y="8197096"/>
            <a:ext cx="245331" cy="245331"/>
            <a:chOff x="0" y="0"/>
            <a:chExt cx="812800" cy="812800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108AC40-AB29-6C29-E2DD-B528521255E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B8E9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A7F5B9F7-C488-072D-0DC5-D1599CFB6A46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>
            <a:extLst>
              <a:ext uri="{FF2B5EF4-FFF2-40B4-BE49-F238E27FC236}">
                <a16:creationId xmlns:a16="http://schemas.microsoft.com/office/drawing/2014/main" id="{536DE9B7-8115-95BE-86CE-DFBEADD9093E}"/>
              </a:ext>
            </a:extLst>
          </p:cNvPr>
          <p:cNvSpPr/>
          <p:nvPr/>
        </p:nvSpPr>
        <p:spPr>
          <a:xfrm>
            <a:off x="485002" y="1363033"/>
            <a:ext cx="13030200" cy="8240626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0" y="0"/>
                </a:moveTo>
                <a:lnTo>
                  <a:pt x="14330468" y="0"/>
                </a:lnTo>
                <a:lnTo>
                  <a:pt x="14330468" y="5622879"/>
                </a:lnTo>
                <a:lnTo>
                  <a:pt x="0" y="56228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Wysa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application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artificial intelligence (AI)-powered “emotional intelligent” service.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rule-based AI chatbot for personalised support.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esigned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for self-guided mental health support.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Utilises evidence-based techniques (e.g., CBT, meditation) to enhance mental resilience and improve well-being.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Successfully implemented across 31 NHS Talking Therapy services.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Leads to faster self-referrals and improved management of depression and anxiety symptoms among patients waiting for traditional therapy.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(Chang et al., 2024; Health. Tech. Digital., 2025; NHS Innovation Accelerator, 2025)</a:t>
            </a:r>
            <a:endParaRPr kumimoji="0" lang="en-GB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11C4EC27-4A0F-0F8C-700E-47FDA42ACA84}"/>
              </a:ext>
            </a:extLst>
          </p:cNvPr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DA8E0CAD-20FF-4049-FACE-0DD191A33DCC}"/>
                </a:ext>
              </a:extLst>
            </p:cNvPr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6700AFD2-4707-A472-47D4-3A1993292CE4}"/>
                </a:ext>
              </a:extLst>
            </p:cNvPr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Freeform 13">
            <a:extLst>
              <a:ext uri="{FF2B5EF4-FFF2-40B4-BE49-F238E27FC236}">
                <a16:creationId xmlns:a16="http://schemas.microsoft.com/office/drawing/2014/main" id="{800AE08C-ACFA-3356-7633-420410D8C7EA}"/>
              </a:ext>
            </a:extLst>
          </p:cNvPr>
          <p:cNvSpPr/>
          <p:nvPr/>
        </p:nvSpPr>
        <p:spPr>
          <a:xfrm>
            <a:off x="485002" y="8043253"/>
            <a:ext cx="1895428" cy="2011065"/>
          </a:xfrm>
          <a:custGeom>
            <a:avLst/>
            <a:gdLst/>
            <a:ahLst/>
            <a:cxnLst/>
            <a:rect l="l" t="t" r="r" b="b"/>
            <a:pathLst>
              <a:path w="1895428" h="2011065">
                <a:moveTo>
                  <a:pt x="0" y="0"/>
                </a:moveTo>
                <a:lnTo>
                  <a:pt x="1895428" y="0"/>
                </a:lnTo>
                <a:lnTo>
                  <a:pt x="1895428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>
            <a:extLst>
              <a:ext uri="{FF2B5EF4-FFF2-40B4-BE49-F238E27FC236}">
                <a16:creationId xmlns:a16="http://schemas.microsoft.com/office/drawing/2014/main" id="{7C17CFC4-AFDD-7B9F-BFB0-63B32DA06F1D}"/>
              </a:ext>
            </a:extLst>
          </p:cNvPr>
          <p:cNvSpPr/>
          <p:nvPr/>
        </p:nvSpPr>
        <p:spPr>
          <a:xfrm>
            <a:off x="2195174" y="8248874"/>
            <a:ext cx="1313288" cy="799912"/>
          </a:xfrm>
          <a:custGeom>
            <a:avLst/>
            <a:gdLst/>
            <a:ahLst/>
            <a:cxnLst/>
            <a:rect l="l" t="t" r="r" b="b"/>
            <a:pathLst>
              <a:path w="1313288" h="799912">
                <a:moveTo>
                  <a:pt x="0" y="0"/>
                </a:moveTo>
                <a:lnTo>
                  <a:pt x="1313288" y="0"/>
                </a:lnTo>
                <a:lnTo>
                  <a:pt x="1313288" y="799911"/>
                </a:lnTo>
                <a:lnTo>
                  <a:pt x="0" y="79991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14B473FB-3043-E006-404C-B02EE3D8867B}"/>
              </a:ext>
            </a:extLst>
          </p:cNvPr>
          <p:cNvSpPr/>
          <p:nvPr/>
        </p:nvSpPr>
        <p:spPr>
          <a:xfrm>
            <a:off x="16042821" y="-1743641"/>
            <a:ext cx="4490357" cy="4114800"/>
          </a:xfrm>
          <a:custGeom>
            <a:avLst/>
            <a:gdLst/>
            <a:ahLst/>
            <a:cxnLst/>
            <a:rect l="l" t="t" r="r" b="b"/>
            <a:pathLst>
              <a:path w="4490357" h="4114800">
                <a:moveTo>
                  <a:pt x="0" y="0"/>
                </a:moveTo>
                <a:lnTo>
                  <a:pt x="4490358" y="0"/>
                </a:lnTo>
                <a:lnTo>
                  <a:pt x="449035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741D3AF5-76CA-63EF-6484-9C492A46EB43}"/>
              </a:ext>
            </a:extLst>
          </p:cNvPr>
          <p:cNvSpPr txBox="1"/>
          <p:nvPr/>
        </p:nvSpPr>
        <p:spPr>
          <a:xfrm>
            <a:off x="4375521" y="159810"/>
            <a:ext cx="8877341" cy="982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Introduction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B369D74-B42C-62A2-A8DD-1CA677837E9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2514869" y="2392930"/>
            <a:ext cx="6994059" cy="621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120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8287999" cy="3125259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2FDCF-AFA6-27D1-4743-00CC63BAE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012" y="741621"/>
            <a:ext cx="15801975" cy="122610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Wysa App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1F381-8C1D-0085-6BEC-609E8F9F8B3E}"/>
              </a:ext>
            </a:extLst>
          </p:cNvPr>
          <p:cNvSpPr txBox="1"/>
          <p:nvPr/>
        </p:nvSpPr>
        <p:spPr>
          <a:xfrm>
            <a:off x="2823882" y="1967727"/>
            <a:ext cx="12640234" cy="5963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(SMC Health, 2022)</a:t>
            </a:r>
          </a:p>
        </p:txBody>
      </p:sp>
      <p:pic>
        <p:nvPicPr>
          <p:cNvPr id="3" name="Online Media 2" title="How to Use WYSA">
            <a:hlinkClick r:id="" action="ppaction://media"/>
            <a:extLst>
              <a:ext uri="{FF2B5EF4-FFF2-40B4-BE49-F238E27FC236}">
                <a16:creationId xmlns:a16="http://schemas.microsoft.com/office/drawing/2014/main" id="{B3120871-75CE-D26C-4117-750E0DEDFF6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03179" y="3531358"/>
            <a:ext cx="10481642" cy="592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52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0886" y="-701345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6354440" y="8791631"/>
            <a:ext cx="1379027" cy="1379027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367929" y="1172298"/>
            <a:ext cx="17584797" cy="8882019"/>
          </a:xfrm>
          <a:custGeom>
            <a:avLst/>
            <a:gdLst/>
            <a:ahLst/>
            <a:cxnLst/>
            <a:rect l="l" t="t" r="r" b="b"/>
            <a:pathLst>
              <a:path w="16010687" h="6282151">
                <a:moveTo>
                  <a:pt x="0" y="0"/>
                </a:moveTo>
                <a:lnTo>
                  <a:pt x="16010687" y="0"/>
                </a:lnTo>
                <a:lnTo>
                  <a:pt x="16010687" y="6282151"/>
                </a:lnTo>
                <a:lnTo>
                  <a:pt x="0" y="62821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Reshaping the roles of mental health care staff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Reducing administrative workload and saving time through automating routine tasks, thus increasing efficiency (Aquino, 2024).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Automating parts of the triage process, thus saving an average of 21 minutes per assessment for the clinicians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Health.Tech.Digital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., 2025).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Automating routine check-ins and symptom monitoring, enabling staff to handle more patients without needing a proportional increase in staffing (Baldry, 2026).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Changing the competencies of mental health practitioners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Developing digital skills, particularly in using AI tools for clinical practice and data analysis (NHS England, 2019).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Balancing in-person sessions with analysis of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Wysa's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digital data to tailor treatment plans effectively (NHS England, 2019).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335273" y="8043253"/>
            <a:ext cx="2194886" cy="2011065"/>
          </a:xfrm>
          <a:custGeom>
            <a:avLst/>
            <a:gdLst/>
            <a:ahLst/>
            <a:cxnLst/>
            <a:rect l="l" t="t" r="r" b="b"/>
            <a:pathLst>
              <a:path w="2194886" h="2011065">
                <a:moveTo>
                  <a:pt x="0" y="0"/>
                </a:moveTo>
                <a:lnTo>
                  <a:pt x="2194886" y="0"/>
                </a:lnTo>
                <a:lnTo>
                  <a:pt x="2194886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530159" y="8254710"/>
            <a:ext cx="1273991" cy="679601"/>
          </a:xfrm>
          <a:custGeom>
            <a:avLst/>
            <a:gdLst/>
            <a:ahLst/>
            <a:cxnLst/>
            <a:rect l="l" t="t" r="r" b="b"/>
            <a:pathLst>
              <a:path w="1273991" h="679601">
                <a:moveTo>
                  <a:pt x="0" y="0"/>
                </a:moveTo>
                <a:lnTo>
                  <a:pt x="1273991" y="0"/>
                </a:lnTo>
                <a:lnTo>
                  <a:pt x="1273991" y="679601"/>
                </a:lnTo>
                <a:lnTo>
                  <a:pt x="0" y="67960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5940479" y="-2057400"/>
            <a:ext cx="4022217" cy="4114800"/>
          </a:xfrm>
          <a:custGeom>
            <a:avLst/>
            <a:gdLst/>
            <a:ahLst/>
            <a:cxnLst/>
            <a:rect l="l" t="t" r="r" b="b"/>
            <a:pathLst>
              <a:path w="4022217" h="4114800">
                <a:moveTo>
                  <a:pt x="0" y="0"/>
                </a:moveTo>
                <a:lnTo>
                  <a:pt x="4022217" y="0"/>
                </a:lnTo>
                <a:lnTo>
                  <a:pt x="40222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-1403894" y="407322"/>
            <a:ext cx="10730853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WORKFORCE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E7F4E0-6EA2-3747-EAEC-86512BE91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163142A1-6270-1D73-D502-B34CC20D9FAA}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25323C5B-3E6C-C12E-F8EB-7D054659A90D}"/>
              </a:ext>
            </a:extLst>
          </p:cNvPr>
          <p:cNvGrpSpPr/>
          <p:nvPr/>
        </p:nvGrpSpPr>
        <p:grpSpPr>
          <a:xfrm>
            <a:off x="4147068" y="8918859"/>
            <a:ext cx="1379027" cy="1379027"/>
            <a:chOff x="0" y="0"/>
            <a:chExt cx="812800" cy="81280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C43E4912-5408-4B24-1DBE-E4A9B066E4CA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B9B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06444D99-B5EA-1A21-1DE4-8FAC4CC6BF1E}"/>
                </a:ext>
              </a:extLst>
            </p:cNvPr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BF4F1B89-3DE7-24AB-48D8-064E2ADC8BE4}"/>
              </a:ext>
            </a:extLst>
          </p:cNvPr>
          <p:cNvSpPr/>
          <p:nvPr/>
        </p:nvSpPr>
        <p:spPr>
          <a:xfrm>
            <a:off x="367929" y="1683517"/>
            <a:ext cx="17161109" cy="8147322"/>
          </a:xfrm>
          <a:custGeom>
            <a:avLst/>
            <a:gdLst/>
            <a:ahLst/>
            <a:cxnLst/>
            <a:rect l="l" t="t" r="r" b="b"/>
            <a:pathLst>
              <a:path w="16010687" h="6282151">
                <a:moveTo>
                  <a:pt x="0" y="0"/>
                </a:moveTo>
                <a:lnTo>
                  <a:pt x="16010687" y="0"/>
                </a:lnTo>
                <a:lnTo>
                  <a:pt x="16010687" y="6282151"/>
                </a:lnTo>
                <a:lnTo>
                  <a:pt x="0" y="628215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Providing 24/7 access for patients, thereby filling gaps during wait times or when clinicians are unavailable (Inkster et al., 2018).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Improving efficiency and reducing costs by minimising the need for extensive manual triage of patient referrals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Increasing treatment adherence  - users completing more therapy sessions due to its user-friendly design (Inkster et al., 2018; NHS England, 2023).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Having a great impact on NHS Talking Therapies by providing AI-driven support to patients on waiting lists in a clinically safe way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Transforming healthcare delivery from a reactive to a proactive, continuous, and scalable approach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2025).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Having integrated crisis detection, guidance to crisis services for vulnerable individuals, and follow-up to motivate them to seek assistance (NHS Whittington Health, 2025).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842A5FAF-F68A-E7EB-A3DC-F5F5687C3ADD}"/>
              </a:ext>
            </a:extLst>
          </p:cNvPr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CF9C046B-193D-7396-18A1-FAC48DEFC796}"/>
                </a:ext>
              </a:extLst>
            </p:cNvPr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3CBD25A1-5BE5-013F-9895-320880AC1573}"/>
                </a:ext>
              </a:extLst>
            </p:cNvPr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>
            <a:extLst>
              <a:ext uri="{FF2B5EF4-FFF2-40B4-BE49-F238E27FC236}">
                <a16:creationId xmlns:a16="http://schemas.microsoft.com/office/drawing/2014/main" id="{8FAE6183-8833-02BD-939F-7D4B6D79787E}"/>
              </a:ext>
            </a:extLst>
          </p:cNvPr>
          <p:cNvSpPr/>
          <p:nvPr/>
        </p:nvSpPr>
        <p:spPr>
          <a:xfrm>
            <a:off x="335273" y="8043253"/>
            <a:ext cx="2194886" cy="2011065"/>
          </a:xfrm>
          <a:custGeom>
            <a:avLst/>
            <a:gdLst/>
            <a:ahLst/>
            <a:cxnLst/>
            <a:rect l="l" t="t" r="r" b="b"/>
            <a:pathLst>
              <a:path w="2194886" h="2011065">
                <a:moveTo>
                  <a:pt x="0" y="0"/>
                </a:moveTo>
                <a:lnTo>
                  <a:pt x="2194886" y="0"/>
                </a:lnTo>
                <a:lnTo>
                  <a:pt x="2194886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5153EDC8-797E-AF2B-6505-8111992A0E8C}"/>
              </a:ext>
            </a:extLst>
          </p:cNvPr>
          <p:cNvSpPr/>
          <p:nvPr/>
        </p:nvSpPr>
        <p:spPr>
          <a:xfrm>
            <a:off x="2530159" y="8254710"/>
            <a:ext cx="1273991" cy="679601"/>
          </a:xfrm>
          <a:custGeom>
            <a:avLst/>
            <a:gdLst/>
            <a:ahLst/>
            <a:cxnLst/>
            <a:rect l="l" t="t" r="r" b="b"/>
            <a:pathLst>
              <a:path w="1273991" h="679601">
                <a:moveTo>
                  <a:pt x="0" y="0"/>
                </a:moveTo>
                <a:lnTo>
                  <a:pt x="1273991" y="0"/>
                </a:lnTo>
                <a:lnTo>
                  <a:pt x="1273991" y="679601"/>
                </a:lnTo>
                <a:lnTo>
                  <a:pt x="0" y="67960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85D8E40E-64B2-3E6B-9237-43DB08118220}"/>
              </a:ext>
            </a:extLst>
          </p:cNvPr>
          <p:cNvSpPr/>
          <p:nvPr/>
        </p:nvSpPr>
        <p:spPr>
          <a:xfrm>
            <a:off x="15940479" y="-2057400"/>
            <a:ext cx="4022217" cy="4114800"/>
          </a:xfrm>
          <a:custGeom>
            <a:avLst/>
            <a:gdLst/>
            <a:ahLst/>
            <a:cxnLst/>
            <a:rect l="l" t="t" r="r" b="b"/>
            <a:pathLst>
              <a:path w="4022217" h="4114800">
                <a:moveTo>
                  <a:pt x="0" y="0"/>
                </a:moveTo>
                <a:lnTo>
                  <a:pt x="4022217" y="0"/>
                </a:lnTo>
                <a:lnTo>
                  <a:pt x="40222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EF1BF79-4B27-EFA4-4390-40BBEA7BA594}"/>
              </a:ext>
            </a:extLst>
          </p:cNvPr>
          <p:cNvSpPr txBox="1"/>
          <p:nvPr/>
        </p:nvSpPr>
        <p:spPr>
          <a:xfrm>
            <a:off x="-381000" y="755791"/>
            <a:ext cx="10730853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SERVICE DELIVERY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861A914-5476-CF5C-4A0B-6DD35DB329F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15233090" y="7315255"/>
            <a:ext cx="2853347" cy="285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2569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228600" y="1320281"/>
            <a:ext cx="17754599" cy="9143649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14330468" y="0"/>
                </a:moveTo>
                <a:lnTo>
                  <a:pt x="0" y="0"/>
                </a:lnTo>
                <a:lnTo>
                  <a:pt x="0" y="5622879"/>
                </a:lnTo>
                <a:lnTo>
                  <a:pt x="14330468" y="5622879"/>
                </a:lnTo>
                <a:lnTo>
                  <a:pt x="14330468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Influencing patients' perceptions of their care.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Perceived as “warm, friendly, and encouraging," which helped patients feel more at ease and supported in their recovery through accessible resources and cognitive reframing activities (Malik, Ambrose and Sinha, 2022).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Seen  as a "pocket friend“(Future Care Capital, 2023).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Influencing patients' experiences of their care.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Experienced the pleasant, secure, and supportive environment provided by the app, which also fosters a therapeutic alliance (Beatty et al., 2022).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Valued its all-in-one functionality, which made their lives easier by reducing the need for multiple apps (Inkster et al., 2018; Chaudhry and Debi, 2023).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Experienced greater improvements in anxiety (Leo et al., 2022).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Feasible and well-accepted, facilitated recovery (Iglesias et al., 2023)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Experienced relief while waiting for formal therapy (Health. Tech. Digital., 2025).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9144000" y="9878926"/>
            <a:ext cx="10364928" cy="1887252"/>
            <a:chOff x="0" y="0"/>
            <a:chExt cx="2231979" cy="4064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2E6C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690670" y="8043253"/>
            <a:ext cx="1568630" cy="2011065"/>
          </a:xfrm>
          <a:custGeom>
            <a:avLst/>
            <a:gdLst/>
            <a:ahLst/>
            <a:cxnLst/>
            <a:rect l="l" t="t" r="r" b="b"/>
            <a:pathLst>
              <a:path w="1568630" h="2011065">
                <a:moveTo>
                  <a:pt x="0" y="0"/>
                </a:moveTo>
                <a:lnTo>
                  <a:pt x="1568630" y="0"/>
                </a:lnTo>
                <a:lnTo>
                  <a:pt x="1568630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438314" y="8275577"/>
            <a:ext cx="1776299" cy="691142"/>
          </a:xfrm>
          <a:custGeom>
            <a:avLst/>
            <a:gdLst/>
            <a:ahLst/>
            <a:cxnLst/>
            <a:rect l="l" t="t" r="r" b="b"/>
            <a:pathLst>
              <a:path w="1776299" h="691142">
                <a:moveTo>
                  <a:pt x="0" y="0"/>
                </a:moveTo>
                <a:lnTo>
                  <a:pt x="1776299" y="0"/>
                </a:lnTo>
                <a:lnTo>
                  <a:pt x="1776299" y="691142"/>
                </a:lnTo>
                <a:lnTo>
                  <a:pt x="0" y="69114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flipH="1">
            <a:off x="17419733" y="-557380"/>
            <a:ext cx="4314301" cy="3483798"/>
          </a:xfrm>
          <a:custGeom>
            <a:avLst/>
            <a:gdLst/>
            <a:ahLst/>
            <a:cxnLst/>
            <a:rect l="l" t="t" r="r" b="b"/>
            <a:pathLst>
              <a:path w="4314301" h="3483798">
                <a:moveTo>
                  <a:pt x="4314302" y="0"/>
                </a:moveTo>
                <a:lnTo>
                  <a:pt x="0" y="0"/>
                </a:lnTo>
                <a:lnTo>
                  <a:pt x="0" y="3483798"/>
                </a:lnTo>
                <a:lnTo>
                  <a:pt x="4314302" y="3483798"/>
                </a:lnTo>
                <a:lnTo>
                  <a:pt x="4314302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0" name="TextBox 10"/>
          <p:cNvSpPr txBox="1"/>
          <p:nvPr/>
        </p:nvSpPr>
        <p:spPr>
          <a:xfrm>
            <a:off x="1371599" y="395396"/>
            <a:ext cx="10024332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PATIENTS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7216" y="-227239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9144000" y="9878926"/>
            <a:ext cx="10364928" cy="1887252"/>
            <a:chOff x="0" y="0"/>
            <a:chExt cx="2231979" cy="4064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2E6C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5585089" y="8043253"/>
            <a:ext cx="1674211" cy="2011065"/>
          </a:xfrm>
          <a:custGeom>
            <a:avLst/>
            <a:gdLst/>
            <a:ahLst/>
            <a:cxnLst/>
            <a:rect l="l" t="t" r="r" b="b"/>
            <a:pathLst>
              <a:path w="1674211" h="2011065">
                <a:moveTo>
                  <a:pt x="0" y="0"/>
                </a:moveTo>
                <a:lnTo>
                  <a:pt x="1674211" y="0"/>
                </a:lnTo>
                <a:lnTo>
                  <a:pt x="1674211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-1220928" y="9878926"/>
            <a:ext cx="10364928" cy="1887252"/>
            <a:chOff x="0" y="0"/>
            <a:chExt cx="2231979" cy="4064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31978" cy="406400"/>
            </a:xfrm>
            <a:custGeom>
              <a:avLst/>
              <a:gdLst/>
              <a:ahLst/>
              <a:cxnLst/>
              <a:rect l="l" t="t" r="r" b="b"/>
              <a:pathLst>
                <a:path w="2231978" h="406400">
                  <a:moveTo>
                    <a:pt x="2028778" y="0"/>
                  </a:moveTo>
                  <a:cubicBezTo>
                    <a:pt x="2141003" y="0"/>
                    <a:pt x="2231978" y="90976"/>
                    <a:pt x="2231978" y="203200"/>
                  </a:cubicBezTo>
                  <a:cubicBezTo>
                    <a:pt x="2231978" y="315424"/>
                    <a:pt x="2141003" y="406400"/>
                    <a:pt x="2028778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2E6C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2231979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612806" y="8043253"/>
            <a:ext cx="2505999" cy="2011065"/>
          </a:xfrm>
          <a:custGeom>
            <a:avLst/>
            <a:gdLst/>
            <a:ahLst/>
            <a:cxnLst/>
            <a:rect l="l" t="t" r="r" b="b"/>
            <a:pathLst>
              <a:path w="2505999" h="2011065">
                <a:moveTo>
                  <a:pt x="0" y="0"/>
                </a:moveTo>
                <a:lnTo>
                  <a:pt x="2505999" y="0"/>
                </a:lnTo>
                <a:lnTo>
                  <a:pt x="2505999" y="2011065"/>
                </a:lnTo>
                <a:lnTo>
                  <a:pt x="0" y="201106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277586" y="1048994"/>
            <a:ext cx="17983202" cy="9829800"/>
          </a:xfrm>
          <a:custGeom>
            <a:avLst/>
            <a:gdLst/>
            <a:ahLst/>
            <a:cxnLst/>
            <a:rect l="l" t="t" r="r" b="b"/>
            <a:pathLst>
              <a:path w="14330469" h="5622880">
                <a:moveTo>
                  <a:pt x="14330468" y="0"/>
                </a:moveTo>
                <a:lnTo>
                  <a:pt x="0" y="0"/>
                </a:lnTo>
                <a:lnTo>
                  <a:pt x="0" y="5622879"/>
                </a:lnTo>
                <a:lnTo>
                  <a:pt x="14330468" y="5622879"/>
                </a:lnTo>
                <a:lnTo>
                  <a:pt x="14330468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Democratising access to mental health resources and alleviating the strain on conventional healthcare systems.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Offering immediate, stigma-free help when dealing with sensitive issues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Facilitating scalable prevention and early intervention, through its anonymity, daily reminders and check-ins to prevent symptom worsening (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Simplifying self-referral processes for NHS Talking Therapies (Tench, 2025)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Reducing wait times in the NHS (NHS Whittington Health, 2025).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Offering an anonymous platform for stress and burnout management to HSC workers (Chang et al., 2024).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Offering tailored mental health support to specific communities (e.g., individuals with chronic musculoskeletal pain, teenagers and young adults) (NHS Black Country Healthcare, 2024; Baker, 2025).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cost-effective alternative to traditional therapy, accessible through partnerships with the NHS and Mind in the UK, providing free, evidence-based self-care tools (Healthy Minds, 2019; Mind Hammersmith, Fulham, Ealing and Hounslow, 2026; NHS Whittington Health, 2025).</a:t>
            </a:r>
          </a:p>
        </p:txBody>
      </p:sp>
      <p:sp>
        <p:nvSpPr>
          <p:cNvPr id="12" name="Freeform 12"/>
          <p:cNvSpPr/>
          <p:nvPr/>
        </p:nvSpPr>
        <p:spPr>
          <a:xfrm>
            <a:off x="7562649" y="8348554"/>
            <a:ext cx="3162702" cy="1236329"/>
          </a:xfrm>
          <a:custGeom>
            <a:avLst/>
            <a:gdLst/>
            <a:ahLst/>
            <a:cxnLst/>
            <a:rect l="l" t="t" r="r" b="b"/>
            <a:pathLst>
              <a:path w="3162702" h="1236329">
                <a:moveTo>
                  <a:pt x="0" y="0"/>
                </a:moveTo>
                <a:lnTo>
                  <a:pt x="3162702" y="0"/>
                </a:lnTo>
                <a:lnTo>
                  <a:pt x="3162702" y="1236330"/>
                </a:lnTo>
                <a:lnTo>
                  <a:pt x="0" y="123633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304800" y="316675"/>
            <a:ext cx="10730853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IMPACT ON COMMUNITY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2577361" y="2929066"/>
            <a:ext cx="3606061" cy="4114800"/>
          </a:xfrm>
          <a:custGeom>
            <a:avLst/>
            <a:gdLst/>
            <a:ahLst/>
            <a:cxnLst/>
            <a:rect l="l" t="t" r="r" b="b"/>
            <a:pathLst>
              <a:path w="3606061" h="4114800">
                <a:moveTo>
                  <a:pt x="0" y="0"/>
                </a:moveTo>
                <a:lnTo>
                  <a:pt x="3606061" y="0"/>
                </a:lnTo>
                <a:lnTo>
                  <a:pt x="360606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-1447800" y="307304"/>
            <a:ext cx="15457311" cy="588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4000" b="1" dirty="0">
                <a:solidFill>
                  <a:srgbClr val="865545"/>
                </a:solidFill>
                <a:latin typeface="Arial" panose="020B0604020202020204" pitchFamily="34" charset="0"/>
                <a:ea typeface="Roca One Ultra-Bold"/>
                <a:cs typeface="Arial" panose="020B0604020202020204" pitchFamily="34" charset="0"/>
                <a:sym typeface="Roca One Ultra-Bold"/>
              </a:rPr>
              <a:t>CHALLENGES OF THE INNOVATION</a:t>
            </a:r>
          </a:p>
        </p:txBody>
      </p:sp>
      <p:sp>
        <p:nvSpPr>
          <p:cNvPr id="6" name="Freeform 6"/>
          <p:cNvSpPr/>
          <p:nvPr/>
        </p:nvSpPr>
        <p:spPr>
          <a:xfrm>
            <a:off x="17259321" y="2990850"/>
            <a:ext cx="3606061" cy="4114800"/>
          </a:xfrm>
          <a:custGeom>
            <a:avLst/>
            <a:gdLst/>
            <a:ahLst/>
            <a:cxnLst/>
            <a:rect l="l" t="t" r="r" b="b"/>
            <a:pathLst>
              <a:path w="3606061" h="4114800">
                <a:moveTo>
                  <a:pt x="0" y="0"/>
                </a:moveTo>
                <a:lnTo>
                  <a:pt x="3606061" y="0"/>
                </a:lnTo>
                <a:lnTo>
                  <a:pt x="360606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lowchart: Punched Tape 6">
            <a:extLst>
              <a:ext uri="{FF2B5EF4-FFF2-40B4-BE49-F238E27FC236}">
                <a16:creationId xmlns:a16="http://schemas.microsoft.com/office/drawing/2014/main" id="{5C149386-C395-A104-5BC5-BCD6DD9B03F0}"/>
              </a:ext>
            </a:extLst>
          </p:cNvPr>
          <p:cNvSpPr/>
          <p:nvPr/>
        </p:nvSpPr>
        <p:spPr>
          <a:xfrm>
            <a:off x="1365956" y="704850"/>
            <a:ext cx="14782800" cy="9274846"/>
          </a:xfrm>
          <a:prstGeom prst="flowChartPunchedTap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Concern that vulnerable users could become trapped in a self-sustaining cycle due to this "synthetic intimacy” with the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app,  making it impossible to access urgent therapeutic treatment and potentially worsening negative thought patterns.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Increased self-awareness of anxiety symptoms, self-monitoring, and reflection due to the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intervention may unintentionally raise anxiety levels (Anand and Srivastava, 2025).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helpful for specific concerns (Malik et al., 2022).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ü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Chatbot's repetitiveness and lack of comprehension lead users to feel misunderstood and to consider leaving (Malik et al., 2022).</a:t>
            </a:r>
          </a:p>
          <a:p>
            <a:pPr marL="285750" indent="-285750" algn="ctr">
              <a:buFont typeface="Wingdings" panose="05000000000000000000" pitchFamily="2" charset="2"/>
              <a:buChar char="ü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329" y="-396144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902506" y="1687287"/>
            <a:ext cx="1002494" cy="636814"/>
          </a:xfrm>
          <a:custGeom>
            <a:avLst/>
            <a:gdLst/>
            <a:ahLst/>
            <a:cxnLst/>
            <a:rect l="l" t="t" r="r" b="b"/>
            <a:pathLst>
              <a:path w="1019339" h="669057">
                <a:moveTo>
                  <a:pt x="0" y="0"/>
                </a:moveTo>
                <a:lnTo>
                  <a:pt x="1019339" y="0"/>
                </a:lnTo>
                <a:lnTo>
                  <a:pt x="1019339" y="669057"/>
                </a:lnTo>
                <a:lnTo>
                  <a:pt x="0" y="66905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019185" y="7886700"/>
            <a:ext cx="1019339" cy="669057"/>
          </a:xfrm>
          <a:custGeom>
            <a:avLst/>
            <a:gdLst/>
            <a:ahLst/>
            <a:cxnLst/>
            <a:rect l="l" t="t" r="r" b="b"/>
            <a:pathLst>
              <a:path w="1019339" h="669057">
                <a:moveTo>
                  <a:pt x="0" y="0"/>
                </a:moveTo>
                <a:lnTo>
                  <a:pt x="1019339" y="0"/>
                </a:lnTo>
                <a:lnTo>
                  <a:pt x="1019339" y="669057"/>
                </a:lnTo>
                <a:lnTo>
                  <a:pt x="0" y="66905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645846" y="6964161"/>
            <a:ext cx="3019235" cy="4114800"/>
          </a:xfrm>
          <a:custGeom>
            <a:avLst/>
            <a:gdLst/>
            <a:ahLst/>
            <a:cxnLst/>
            <a:rect l="l" t="t" r="r" b="b"/>
            <a:pathLst>
              <a:path w="4666268" h="4114800">
                <a:moveTo>
                  <a:pt x="0" y="0"/>
                </a:moveTo>
                <a:lnTo>
                  <a:pt x="4666268" y="0"/>
                </a:lnTo>
                <a:lnTo>
                  <a:pt x="466626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7001957" y="7298689"/>
            <a:ext cx="3019235" cy="4114800"/>
          </a:xfrm>
          <a:custGeom>
            <a:avLst/>
            <a:gdLst/>
            <a:ahLst/>
            <a:cxnLst/>
            <a:rect l="l" t="t" r="r" b="b"/>
            <a:pathLst>
              <a:path w="3019235" h="4114800">
                <a:moveTo>
                  <a:pt x="0" y="0"/>
                </a:moveTo>
                <a:lnTo>
                  <a:pt x="3019234" y="0"/>
                </a:lnTo>
                <a:lnTo>
                  <a:pt x="301923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972029" y="554895"/>
            <a:ext cx="8877341" cy="596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 dirty="0">
                <a:solidFill>
                  <a:srgbClr val="865545"/>
                </a:solidFill>
                <a:latin typeface="Roca One Ultra-Bold"/>
                <a:ea typeface="Roca One Ultra-Bold"/>
                <a:cs typeface="Roca One Ultra-Bold"/>
                <a:sym typeface="Roca One Ultra-Bold"/>
              </a:rPr>
              <a:t>RECOMMENDATIONS</a:t>
            </a:r>
          </a:p>
        </p:txBody>
      </p:sp>
      <p:sp>
        <p:nvSpPr>
          <p:cNvPr id="11" name="Scroll: Vertical 10">
            <a:extLst>
              <a:ext uri="{FF2B5EF4-FFF2-40B4-BE49-F238E27FC236}">
                <a16:creationId xmlns:a16="http://schemas.microsoft.com/office/drawing/2014/main" id="{EE505994-8F86-6967-185F-E80726BD5C89}"/>
              </a:ext>
            </a:extLst>
          </p:cNvPr>
          <p:cNvSpPr/>
          <p:nvPr/>
        </p:nvSpPr>
        <p:spPr>
          <a:xfrm>
            <a:off x="2514600" y="1409700"/>
            <a:ext cx="13792200" cy="7924800"/>
          </a:xfrm>
          <a:prstGeom prst="verticalScroll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AI Enhancements - Increasing variability in responses to create a more human-like interaction.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Personalisation - Improving algorithmic recommendations for self-care tools to better match users' emotional states.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User Interface and Experience Improvements - Streamlining onboarding to prevent information overload for new users. 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v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 and Privacy - Providing deeper insights into personal trends and ensuring transparency regarding data handling to build trust.</a:t>
            </a:r>
          </a:p>
          <a:p>
            <a:pPr marL="457200" indent="-457200" algn="ctr">
              <a:buFont typeface="Wingdings" panose="05000000000000000000" pitchFamily="2" charset="2"/>
              <a:buChar char="v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eMHIC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2023; Iglesias et al., 2023; Mushtaq, 2023; Chang et al., 2024;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Wysa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34684" y="9258300"/>
            <a:ext cx="13018631" cy="1887252"/>
            <a:chOff x="0" y="0"/>
            <a:chExt cx="2803426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03426" cy="406400"/>
            </a:xfrm>
            <a:custGeom>
              <a:avLst/>
              <a:gdLst/>
              <a:ahLst/>
              <a:cxnLst/>
              <a:rect l="l" t="t" r="r" b="b"/>
              <a:pathLst>
                <a:path w="2803426" h="406400">
                  <a:moveTo>
                    <a:pt x="2600226" y="0"/>
                  </a:moveTo>
                  <a:cubicBezTo>
                    <a:pt x="2712450" y="0"/>
                    <a:pt x="2803426" y="90976"/>
                    <a:pt x="2803426" y="203200"/>
                  </a:cubicBezTo>
                  <a:cubicBezTo>
                    <a:pt x="2803426" y="315424"/>
                    <a:pt x="2712450" y="406400"/>
                    <a:pt x="2600226" y="406400"/>
                  </a:cubicBezTo>
                  <a:lnTo>
                    <a:pt x="203200" y="406400"/>
                  </a:lnTo>
                  <a:cubicBezTo>
                    <a:pt x="90976" y="406400"/>
                    <a:pt x="0" y="315424"/>
                    <a:pt x="0" y="203200"/>
                  </a:cubicBezTo>
                  <a:cubicBezTo>
                    <a:pt x="0" y="9097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6D4C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03426" cy="444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457681" y="7985656"/>
            <a:ext cx="372712" cy="372712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6D20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6436219" y="8264890"/>
            <a:ext cx="342859" cy="34285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00F0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234423" y="332390"/>
            <a:ext cx="3191942" cy="2118289"/>
          </a:xfrm>
          <a:custGeom>
            <a:avLst/>
            <a:gdLst/>
            <a:ahLst/>
            <a:cxnLst/>
            <a:rect l="l" t="t" r="r" b="b"/>
            <a:pathLst>
              <a:path w="3191942" h="2118289">
                <a:moveTo>
                  <a:pt x="0" y="0"/>
                </a:moveTo>
                <a:lnTo>
                  <a:pt x="3191942" y="0"/>
                </a:lnTo>
                <a:lnTo>
                  <a:pt x="3191942" y="2118289"/>
                </a:lnTo>
                <a:lnTo>
                  <a:pt x="0" y="21182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0" y="0"/>
            <a:ext cx="14528021" cy="8172012"/>
          </a:xfrm>
          <a:custGeom>
            <a:avLst/>
            <a:gdLst/>
            <a:ahLst/>
            <a:cxnLst/>
            <a:rect l="l" t="t" r="r" b="b"/>
            <a:pathLst>
              <a:path w="14528021" h="8172012">
                <a:moveTo>
                  <a:pt x="0" y="0"/>
                </a:moveTo>
                <a:lnTo>
                  <a:pt x="14528021" y="0"/>
                </a:lnTo>
                <a:lnTo>
                  <a:pt x="14528021" y="8172012"/>
                </a:lnTo>
                <a:lnTo>
                  <a:pt x="0" y="81720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000"/>
            </a:blip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flipH="1">
            <a:off x="14840248" y="332390"/>
            <a:ext cx="3191942" cy="2118289"/>
          </a:xfrm>
          <a:custGeom>
            <a:avLst/>
            <a:gdLst/>
            <a:ahLst/>
            <a:cxnLst/>
            <a:rect l="l" t="t" r="r" b="b"/>
            <a:pathLst>
              <a:path w="3191942" h="2118289">
                <a:moveTo>
                  <a:pt x="3191941" y="0"/>
                </a:moveTo>
                <a:lnTo>
                  <a:pt x="0" y="0"/>
                </a:lnTo>
                <a:lnTo>
                  <a:pt x="0" y="2118289"/>
                </a:lnTo>
                <a:lnTo>
                  <a:pt x="3191941" y="2118289"/>
                </a:lnTo>
                <a:lnTo>
                  <a:pt x="319194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8437271" y="7040303"/>
            <a:ext cx="1408978" cy="2263418"/>
          </a:xfrm>
          <a:custGeom>
            <a:avLst/>
            <a:gdLst/>
            <a:ahLst/>
            <a:cxnLst/>
            <a:rect l="l" t="t" r="r" b="b"/>
            <a:pathLst>
              <a:path w="1408978" h="2263418">
                <a:moveTo>
                  <a:pt x="0" y="0"/>
                </a:moveTo>
                <a:lnTo>
                  <a:pt x="1408978" y="0"/>
                </a:lnTo>
                <a:lnTo>
                  <a:pt x="1408978" y="2263418"/>
                </a:lnTo>
                <a:lnTo>
                  <a:pt x="0" y="226341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7616179" y="7584155"/>
            <a:ext cx="821093" cy="1719566"/>
          </a:xfrm>
          <a:custGeom>
            <a:avLst/>
            <a:gdLst/>
            <a:ahLst/>
            <a:cxnLst/>
            <a:rect l="l" t="t" r="r" b="b"/>
            <a:pathLst>
              <a:path w="821093" h="1719566">
                <a:moveTo>
                  <a:pt x="0" y="0"/>
                </a:moveTo>
                <a:lnTo>
                  <a:pt x="821092" y="0"/>
                </a:lnTo>
                <a:lnTo>
                  <a:pt x="821092" y="1719566"/>
                </a:lnTo>
                <a:lnTo>
                  <a:pt x="0" y="17195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4228928" y="647719"/>
            <a:ext cx="8416688" cy="596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45"/>
              </a:lnSpc>
            </a:pPr>
            <a:r>
              <a:rPr lang="en-US" sz="3532" b="1">
                <a:solidFill>
                  <a:srgbClr val="865545"/>
                </a:solidFill>
                <a:latin typeface="Roca One Ultra-Bold"/>
                <a:ea typeface="Roca One Ultra-Bold"/>
                <a:cs typeface="Roca One Ultra-Bold"/>
                <a:sym typeface="Roca One Ultra-Bold"/>
              </a:rPr>
              <a:t>CONCLUSION</a:t>
            </a:r>
          </a:p>
        </p:txBody>
      </p:sp>
      <p:sp>
        <p:nvSpPr>
          <p:cNvPr id="17" name="Freeform 17"/>
          <p:cNvSpPr/>
          <p:nvPr/>
        </p:nvSpPr>
        <p:spPr>
          <a:xfrm>
            <a:off x="9846249" y="7584155"/>
            <a:ext cx="821093" cy="1719566"/>
          </a:xfrm>
          <a:custGeom>
            <a:avLst/>
            <a:gdLst/>
            <a:ahLst/>
            <a:cxnLst/>
            <a:rect l="l" t="t" r="r" b="b"/>
            <a:pathLst>
              <a:path w="821093" h="1719566">
                <a:moveTo>
                  <a:pt x="0" y="0"/>
                </a:moveTo>
                <a:lnTo>
                  <a:pt x="821093" y="0"/>
                </a:lnTo>
                <a:lnTo>
                  <a:pt x="821093" y="1719566"/>
                </a:lnTo>
                <a:lnTo>
                  <a:pt x="0" y="171956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8633E590-5A57-AAB2-3DD0-5C82C47FCF98}"/>
              </a:ext>
            </a:extLst>
          </p:cNvPr>
          <p:cNvSpPr/>
          <p:nvPr/>
        </p:nvSpPr>
        <p:spPr>
          <a:xfrm>
            <a:off x="272523" y="1832054"/>
            <a:ext cx="17449800" cy="5752101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Enhances mental healthcare </a:t>
            </a:r>
            <a:r>
              <a:rPr lang="en-GB" sz="2800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</a:t>
            </a: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improves care delivery and patient access.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Fosters a secure environment and strengthens therapeutic relationships.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Provides support during recovery with various resources.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Broadens community access to mental health resources.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Offers immediate, stigma-free support.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Provides personalised assistance for anxiety, depression and chronic pain. 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Increasingly popular among Generation Z over in-person therapy.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Promotes preventative mental health care, enabling users to manage their well-being via a 24/7 AI-driven platform.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8287542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" y="0"/>
            <a:ext cx="18287543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45401" y="5976"/>
            <a:ext cx="14064948" cy="10287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55104" y="5977"/>
            <a:ext cx="14659148" cy="10287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extBox 2"/>
          <p:cNvSpPr txBox="1"/>
          <p:nvPr/>
        </p:nvSpPr>
        <p:spPr>
          <a:xfrm>
            <a:off x="5254096" y="2313603"/>
            <a:ext cx="7780263" cy="35818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b="1" kern="1200">
                <a:solidFill>
                  <a:schemeClr val="tx2"/>
                </a:solidFill>
                <a:latin typeface="+mj-lt"/>
                <a:ea typeface="+mj-ea"/>
                <a:cs typeface="+mj-cs"/>
                <a:sym typeface="Arial Unicode Bold"/>
              </a:rPr>
              <a:t>Thank you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57" y="-6233"/>
            <a:ext cx="3772421" cy="3261500"/>
            <a:chOff x="-305" y="-4155"/>
            <a:chExt cx="2514948" cy="217433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4528590" y="7025499"/>
            <a:ext cx="3772422" cy="3261500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781800" y="-114300"/>
            <a:ext cx="2819931" cy="5870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 dirty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178EBC-0FF9-604C-0972-AA2705E8582A}"/>
              </a:ext>
            </a:extLst>
          </p:cNvPr>
          <p:cNvSpPr txBox="1"/>
          <p:nvPr/>
        </p:nvSpPr>
        <p:spPr>
          <a:xfrm>
            <a:off x="457200" y="1562100"/>
            <a:ext cx="17373600" cy="2057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3ECCD2-99F6-4EE4-D810-ACB1064EBA3A}"/>
              </a:ext>
            </a:extLst>
          </p:cNvPr>
          <p:cNvSpPr txBox="1"/>
          <p:nvPr/>
        </p:nvSpPr>
        <p:spPr>
          <a:xfrm>
            <a:off x="0" y="538626"/>
            <a:ext cx="18135600" cy="97483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Anand, K. and Srivastava, N. (2025) ‘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Role of WYSA- An Experimental Study on Chatbot Assistance for Well-Being among Adults with Anxiety, Depression, and Stress’,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International Journal of Indian Psychology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13(2), pp. 671-685. Available at: DOI: 10.25215/1302.058. 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Aquino, S. (2024) ‘How Wysa Is Using AI To Make Mental Health Services More Accessible To Everyone’,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Forbes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https://www.forbes.com/sites/stevenaquino/2024/11/04/how-wysa-is-using-ai-to-make-mental-health-services-more-accessible-to-everyone/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Baker, F. (2025)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Gen Z and mental health – 5 ways employers can support Gen Z employees with mental health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https://blogs.wysa.io/blog/research/gen-z-and-mental-health-5-ways-employers-can-support-gen-z-employees-with-mental-health#:~:text=1.,free%20from%20judgement%20and%20stigma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Baldry, S. (2026)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Wise news round-up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https://blogs.wysa.io/wp-content/uploads/2025/09/Wise_Up_Issue_One.pdf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Beatty, C., Malik, T.,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Meheli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 and Sinha, C. (2022) ‘Evaluating the Therapeutic Alliance With a Free-Text CBT Conversational Agent (Wysa): A Mixed-Methods Study’,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Frontiers in Digital Health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4(847991).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https://doi.org/10.3389/fdgth.2022.847991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Chang, L.C., Sinha, C., Roy, M. and John Chee-Meng Wong, C.M.J. (2024) ‘AI-Led Mental Health Support (Wysa) for Healthcare Workers During COVID-19: Service Evaluation (Preprint)’,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JMIR formative research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8, pp. e51858–e51858. Available at: 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https://doi.org/10.2196/51858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Chaudhry, M.B. and Debi, R.H. (2023) ‘User perceptions and experiences of an AI-driven conversational agent for mental health support’,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mHealth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[online] 0.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https://doi.org/10.21037/mhealth-23-55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Dig watch (2025)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 study warns of risks behind emotional attachments to AI therapists | Digital Watch Observatory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https://dig.watch/updates/uk-study-warns-of-risks-behind-emotional-attachments-to-ai-therapists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eMHIC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(2023)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Wysa: Transforming Mental Health Through AI-Driven Support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https://emhicglobal.com/artificial-intelligence-2/wysa-transforming-mental-health-through-ai-driven-support/#:~:text=In%20practice%2C%20Wysa's%20AI%20conversational,which%20it%20listens%20and%20interprets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‌Future Care Capital (2023)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 mental health app reduces anxiety and depression, study finds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https://futurecarecapital.org.uk/latest/ai-mental-health-app-reduces-anxiety-and-depression-study-finds/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8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Health.Tech.Digital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(2025)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tackles mental health crisis with AI - Digital Health Technology News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https://www.healthtechdigital.com/nhs-tackles-mental-health-crisis-with-ai/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8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Healthy Minds (2019)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Wysa: Mental Health Support – Healthy Minds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2"/>
              </a:rPr>
              <a:t>https://www.healthyminds.services/services/wysa-mental-health-support-417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(Accessed: 18 March 2026).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AF98D0-3486-E150-4C63-913896A53246}"/>
              </a:ext>
            </a:extLst>
          </p:cNvPr>
          <p:cNvSpPr txBox="1"/>
          <p:nvPr/>
        </p:nvSpPr>
        <p:spPr>
          <a:xfrm>
            <a:off x="152400" y="0"/>
            <a:ext cx="18135600" cy="110874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‌Iglesias, M., Sinha, C., Vempati, R., Grace, S.E., Roy, M., Chapman, W.C. and Rinaldi, M.L. (2023) ‘Evaluating a Digital Mental Health Intervention (Wysa) for Workers’ Compensation Claimants: Pilot Feasibility Study’,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Journal of Occupational and Environmental Medicine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 65(2), p.e93. Available at: </a:t>
            </a: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  <a:hlinkClick r:id="rId2"/>
              </a:rPr>
              <a:t>https://doi.org/10.1097/JOM.0000000000002762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Inkster, B., Sarda, S. and Subramanian, V. (2018) ‘An Empathy-Driven, Conversational Artificial Intelligence Agent (Wysa) for Digital Mental Well-Being: Real-World Data Evaluation Mixed-Methods Study’,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JMIR mHealth and </a:t>
            </a:r>
            <a:r>
              <a:rPr kumimoji="0" lang="en-GB" sz="1400" b="0" i="1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uHealth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 6(11), p.e12106. Available at: </a:t>
            </a: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  <a:hlinkClick r:id="rId3"/>
              </a:rPr>
              <a:t>https://doi.org/10.2196/12106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Leo, A.J., Schuelke, M.J., Hunt, D.M., Metzler, J.P., Miller, J.P.,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Areán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 P.A., Armbrecht, M.A. and Cheng, A.L. (2022) ‘A Digital Mental Health Intervention in an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Orthopedic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Setting for Patients With Symptoms of Depression and/or Anxiety: Feasibility Prospective Cohort Study’,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JMIR Formative Research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 6(2), p.e34889. Available at: </a:t>
            </a: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  <a:hlinkClick r:id="rId4"/>
              </a:rPr>
              <a:t>https://doi.org/10.2196/34889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 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Leo, A.J., Schuelke, M.J., Hunt, D.M., Miller, J.P.,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Areán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 P.A. and Cheng, A.L. (2022) ‘Digital Mental Health Intervention Plus Usual Care Compared to Usual Care Only and Usual Care Plus In-Person Psychological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Counseling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for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Orthopedic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Patients with Symptoms of Depression and/or Anxiety: Cohort Study (Preprint)’,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JMIR Formative Research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,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1A254C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6(5):e36203.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Available at: </a:t>
            </a: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  <a:hlinkClick r:id="rId5"/>
              </a:rPr>
              <a:t>https://doi.org/10.2196/36203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.</a:t>
            </a: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+mn-cs"/>
            </a:endParaRPr>
          </a:p>
          <a:p>
            <a:pPr algn="just">
              <a:lnSpc>
                <a:spcPct val="150000"/>
              </a:lnSpc>
              <a:buNone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 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Malik, T., Ambrose, A.J. and Sinha, C. (2022) ‘User Feedback Analysis of an AI-Enabled CBT Mental Health Application (Wysa) (Preprint)’,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JMIR Human Factors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9(2).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https://doi.org/10.2196/35668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Mind Hammersmith, Fulham, Ealing and Hounslow (2026)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Wysa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https://www.hfehmind.org.uk/get-support/service-for-schools/support-for-children-young-people/wysa/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16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18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Mushtaq, M. (2023)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Vitality sees clinically significant improvements in member mental health from conversational AI support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https://blogs.wysa.io/blog/company-news/vitality-sees-clinically-significant-improvements-in-member-mental-health-from-conversational-ai-support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(Accessed: 28 March 2026).</a:t>
            </a:r>
          </a:p>
          <a:p>
            <a:pPr>
              <a:lnSpc>
                <a:spcPts val="18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Black Country Healthcare (2024)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Wysa App: Black Country Healthcare NHS Foundation Trust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https://www.blackcountryhealthcare.nhs.uk/our-services/child-and-adolescent-mental-health-services-camhs/wsya-app-text-only-flyer (15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‌NHS England (2019)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Workforce Transformation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https://www.hee.nhs.uk/our-work/workforce-transformation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‌NHS England (2023)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Wysa - AI-Powered Mental Health Support for Building Resilience - NHS Innovation Accelerator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https://nhsaccelerator.com/innovations/wysa/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Innovation Accelerator (2025)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Wysa - AI-Powered Mental Health Support for Building Resilience - NHS Innovation Accelerator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https://nhsaccelerator.com/innovations/wysa/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8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Whittington Health (2025)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Haringey Talking Therapies introduces AI-powered mental health assistant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2"/>
              </a:rPr>
              <a:t>https://www.whittington.nhs.uk/mini-apps/news/newsPage.asp?NewsID=2429#:~:text=The%20app%20also%20includes%20built,time%20on%20direct%20patient%20care.%E2%80%9D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Sinha, C., </a:t>
            </a:r>
            <a:r>
              <a:rPr lang="en-GB" sz="14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Meheli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S., Dinesh, D. and Thakkar, R. (2025) ‘Exploring the Role of App Features in Providing Continuity of Care to Users on a Digital Mental Health Platform (Wysa): A Retrospective Study of Real-World Evidence (Preprint)’,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JMIR Formative Research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3"/>
              </a:rPr>
              <a:t>https://doi.org/10.2196/73033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75142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16404A-EFFA-1443-A1FE-282423719594}"/>
              </a:ext>
            </a:extLst>
          </p:cNvPr>
          <p:cNvSpPr txBox="1"/>
          <p:nvPr/>
        </p:nvSpPr>
        <p:spPr>
          <a:xfrm>
            <a:off x="228600" y="114300"/>
            <a:ext cx="17526000" cy="3132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18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SMC Health (2022)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How to Use WYSA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https://www.youtube.com/watch?v=BvnfL1wi-e4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28 March 2026).</a:t>
            </a:r>
          </a:p>
          <a:p>
            <a:pPr>
              <a:lnSpc>
                <a:spcPts val="1800"/>
              </a:lnSpc>
              <a:buNone/>
            </a:pP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Tench, J. (2025)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Referral Assistant.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https://blogs.wysa.io/wp-content/uploads/2025/10/Wysa_Digital_Referral_Assistant_Instructions_for_Use__IFU___1_.pdf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(2025)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Why digital mental health solutions are on the rise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https://blogs.wysa.io/blog/most-read/why-digital-mental-health-solutions-are-on-the-rise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14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Wysa (2025)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Wysa improves mental health symptoms while patients wait.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https://blogs.wysa.io/blog/company-news/nhs-tackles-mental-health-crisis-with-ai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(2025)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Population prevention - Wysa - Everyday Mental Health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https://www.wysa.com/population-prevention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March 2026).</a:t>
            </a:r>
          </a:p>
          <a:p>
            <a:pPr algn="just">
              <a:lnSpc>
                <a:spcPct val="150000"/>
              </a:lnSpc>
              <a:buNone/>
            </a:pP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ts val="1800"/>
              </a:lnSpc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(2025) </a:t>
            </a:r>
            <a:r>
              <a:rPr lang="en-GB" sz="14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Wysa - Best For You: Apps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https://bestforyou.org.uk/apps/wysa/</a:t>
            </a:r>
            <a:r>
              <a:rPr lang="en-GB" sz="14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28 March 2026). 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8969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2681</Words>
  <Application>Microsoft Office PowerPoint</Application>
  <PresentationFormat>Custom</PresentationFormat>
  <Paragraphs>155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Canva Sans Bold</vt:lpstr>
      <vt:lpstr>Arial</vt:lpstr>
      <vt:lpstr>Calibri</vt:lpstr>
      <vt:lpstr>Times New Roman</vt:lpstr>
      <vt:lpstr>Symbol</vt:lpstr>
      <vt:lpstr>Wingdings</vt:lpstr>
      <vt:lpstr>Roca One Ultra-Bold</vt:lpstr>
      <vt:lpstr>Office Theme</vt:lpstr>
      <vt:lpstr>PowerPoint Presentation</vt:lpstr>
      <vt:lpstr>PowerPoint Presentation</vt:lpstr>
      <vt:lpstr>PowerPoint Presentation</vt:lpstr>
      <vt:lpstr>Wysa App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White Brown Geometric Modern Thesis Defense Presentation</dc:title>
  <dc:creator>Shengyul Mutafcheva</dc:creator>
  <cp:lastModifiedBy>Shengyul Mutafcheva (2324059)</cp:lastModifiedBy>
  <cp:revision>21</cp:revision>
  <dcterms:created xsi:type="dcterms:W3CDTF">2006-08-16T00:00:00Z</dcterms:created>
  <dcterms:modified xsi:type="dcterms:W3CDTF">2026-03-28T17:46:51Z</dcterms:modified>
  <dc:identifier>DAHEG6tPrAs</dc:identifier>
</cp:coreProperties>
</file>