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581" r:id="rId2"/>
    <p:sldId id="655" r:id="rId3"/>
    <p:sldId id="659" r:id="rId4"/>
    <p:sldId id="658" r:id="rId5"/>
    <p:sldId id="668" r:id="rId6"/>
    <p:sldId id="673" r:id="rId7"/>
    <p:sldId id="674" r:id="rId8"/>
    <p:sldId id="675" r:id="rId9"/>
    <p:sldId id="676" r:id="rId10"/>
    <p:sldId id="677" r:id="rId11"/>
    <p:sldId id="669" r:id="rId12"/>
    <p:sldId id="672" r:id="rId13"/>
    <p:sldId id="656" r:id="rId14"/>
    <p:sldId id="660" r:id="rId15"/>
    <p:sldId id="661" r:id="rId16"/>
    <p:sldId id="664" r:id="rId17"/>
    <p:sldId id="662" r:id="rId18"/>
    <p:sldId id="663" r:id="rId19"/>
    <p:sldId id="665" r:id="rId20"/>
    <p:sldId id="666" r:id="rId21"/>
    <p:sldId id="6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0B0941-6076-4C92-9D8C-204D41605258}" v="4" dt="2025-03-15T15:43:45.9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0" autoAdjust="0"/>
    <p:restoredTop sz="94660"/>
  </p:normalViewPr>
  <p:slideViewPr>
    <p:cSldViewPr snapToGrid="0">
      <p:cViewPr varScale="1">
        <p:scale>
          <a:sx n="68" d="100"/>
          <a:sy n="68" d="100"/>
        </p:scale>
        <p:origin x="525"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E80EC9-0938-4DCD-A4C8-9FB5E5CB3AEE}" type="doc">
      <dgm:prSet loTypeId="urn:microsoft.com/office/officeart/2005/8/layout/vList5" loCatId="list" qsTypeId="urn:microsoft.com/office/officeart/2005/8/quickstyle/simple5" qsCatId="simple" csTypeId="urn:microsoft.com/office/officeart/2005/8/colors/accent1_2" csCatId="accent1"/>
      <dgm:spPr/>
      <dgm:t>
        <a:bodyPr/>
        <a:lstStyle/>
        <a:p>
          <a:endParaRPr lang="en-US"/>
        </a:p>
      </dgm:t>
    </dgm:pt>
    <dgm:pt modelId="{84173877-BCAE-4E69-83C0-5C7A4AA48DB6}">
      <dgm:prSet/>
      <dgm:spPr/>
      <dgm:t>
        <a:bodyPr/>
        <a:lstStyle/>
        <a:p>
          <a:r>
            <a:rPr lang="en-GB"/>
            <a:t>Unlike quantitative research, you don't derive hypotheses to test.</a:t>
          </a:r>
          <a:endParaRPr lang="en-US"/>
        </a:p>
      </dgm:t>
    </dgm:pt>
    <dgm:pt modelId="{A0B0773D-262F-4B45-A48E-9DF519435F03}" type="parTrans" cxnId="{AA3116A6-D1F7-4CBE-AD26-DCF2A878C478}">
      <dgm:prSet/>
      <dgm:spPr/>
      <dgm:t>
        <a:bodyPr/>
        <a:lstStyle/>
        <a:p>
          <a:endParaRPr lang="en-US"/>
        </a:p>
      </dgm:t>
    </dgm:pt>
    <dgm:pt modelId="{F5A860F9-A90E-4CFF-832C-DA524CC89188}" type="sibTrans" cxnId="{AA3116A6-D1F7-4CBE-AD26-DCF2A878C478}">
      <dgm:prSet/>
      <dgm:spPr/>
      <dgm:t>
        <a:bodyPr/>
        <a:lstStyle/>
        <a:p>
          <a:endParaRPr lang="en-US"/>
        </a:p>
      </dgm:t>
    </dgm:pt>
    <dgm:pt modelId="{902E4D2A-9765-4E47-8556-F990A9857F98}">
      <dgm:prSet/>
      <dgm:spPr/>
      <dgm:t>
        <a:bodyPr/>
        <a:lstStyle/>
        <a:p>
          <a:r>
            <a:rPr lang="en-GB"/>
            <a:t>Instead, use theoretical literature as </a:t>
          </a:r>
          <a:r>
            <a:rPr lang="en-GB" b="1"/>
            <a:t>context knowledge</a:t>
          </a:r>
          <a:r>
            <a:rPr lang="en-GB"/>
            <a:t> to:</a:t>
          </a:r>
          <a:endParaRPr lang="en-US"/>
        </a:p>
      </dgm:t>
    </dgm:pt>
    <dgm:pt modelId="{B225C1D3-2EB4-4DB8-AB36-83780CD67ED4}" type="parTrans" cxnId="{9DC7209F-9A44-4993-A596-F790C420AE67}">
      <dgm:prSet/>
      <dgm:spPr/>
      <dgm:t>
        <a:bodyPr/>
        <a:lstStyle/>
        <a:p>
          <a:endParaRPr lang="en-US"/>
        </a:p>
      </dgm:t>
    </dgm:pt>
    <dgm:pt modelId="{D83F88C9-3936-4718-AC83-0DE18DC65252}" type="sibTrans" cxnId="{9DC7209F-9A44-4993-A596-F790C420AE67}">
      <dgm:prSet/>
      <dgm:spPr/>
      <dgm:t>
        <a:bodyPr/>
        <a:lstStyle/>
        <a:p>
          <a:endParaRPr lang="en-US"/>
        </a:p>
      </dgm:t>
    </dgm:pt>
    <dgm:pt modelId="{BB9A412B-319F-4D3D-893D-1FC65E1245E0}">
      <dgm:prSet/>
      <dgm:spPr/>
      <dgm:t>
        <a:bodyPr/>
        <a:lstStyle/>
        <a:p>
          <a:r>
            <a:rPr lang="en-GB"/>
            <a:t>Understand statements and observations in their context</a:t>
          </a:r>
          <a:endParaRPr lang="en-US"/>
        </a:p>
      </dgm:t>
    </dgm:pt>
    <dgm:pt modelId="{E1950BA0-47DB-4440-92D8-6787F98C7860}" type="parTrans" cxnId="{091BC1C1-B38E-46C8-9B58-75D9F1C0A37B}">
      <dgm:prSet/>
      <dgm:spPr/>
      <dgm:t>
        <a:bodyPr/>
        <a:lstStyle/>
        <a:p>
          <a:endParaRPr lang="en-US"/>
        </a:p>
      </dgm:t>
    </dgm:pt>
    <dgm:pt modelId="{118CBEE5-E680-4A1B-81EB-66FB2B4C8954}" type="sibTrans" cxnId="{091BC1C1-B38E-46C8-9B58-75D9F1C0A37B}">
      <dgm:prSet/>
      <dgm:spPr/>
      <dgm:t>
        <a:bodyPr/>
        <a:lstStyle/>
        <a:p>
          <a:endParaRPr lang="en-US"/>
        </a:p>
      </dgm:t>
    </dgm:pt>
    <dgm:pt modelId="{0E5B227F-B6D1-4226-8779-50A2E42F9099}">
      <dgm:prSet/>
      <dgm:spPr/>
      <dgm:t>
        <a:bodyPr/>
        <a:lstStyle/>
        <a:p>
          <a:r>
            <a:rPr lang="en-GB"/>
            <a:t>Recognise differences in your study before and after discovery</a:t>
          </a:r>
          <a:endParaRPr lang="en-US"/>
        </a:p>
      </dgm:t>
    </dgm:pt>
    <dgm:pt modelId="{B0A8CDBD-238E-4504-B1B1-EB7DC3C45638}" type="parTrans" cxnId="{3F842626-42BC-456C-A1EF-3F4ECBB70547}">
      <dgm:prSet/>
      <dgm:spPr/>
      <dgm:t>
        <a:bodyPr/>
        <a:lstStyle/>
        <a:p>
          <a:endParaRPr lang="en-US"/>
        </a:p>
      </dgm:t>
    </dgm:pt>
    <dgm:pt modelId="{61FD5807-51A6-40CB-91DD-B790033D0F8F}" type="sibTrans" cxnId="{3F842626-42BC-456C-A1EF-3F4ECBB70547}">
      <dgm:prSet/>
      <dgm:spPr/>
      <dgm:t>
        <a:bodyPr/>
        <a:lstStyle/>
        <a:p>
          <a:endParaRPr lang="en-US"/>
        </a:p>
      </dgm:t>
    </dgm:pt>
    <dgm:pt modelId="{E21BF9AA-4870-45A5-A837-A944CD9F16CA}" type="pres">
      <dgm:prSet presAssocID="{F6E80EC9-0938-4DCD-A4C8-9FB5E5CB3AEE}" presName="Name0" presStyleCnt="0">
        <dgm:presLayoutVars>
          <dgm:dir/>
          <dgm:animLvl val="lvl"/>
          <dgm:resizeHandles val="exact"/>
        </dgm:presLayoutVars>
      </dgm:prSet>
      <dgm:spPr/>
    </dgm:pt>
    <dgm:pt modelId="{BECB58AD-EE15-45D2-977A-60D85BEC574F}" type="pres">
      <dgm:prSet presAssocID="{84173877-BCAE-4E69-83C0-5C7A4AA48DB6}" presName="linNode" presStyleCnt="0"/>
      <dgm:spPr/>
    </dgm:pt>
    <dgm:pt modelId="{2F9C375F-C2BE-4285-81C4-F75032DC5F59}" type="pres">
      <dgm:prSet presAssocID="{84173877-BCAE-4E69-83C0-5C7A4AA48DB6}" presName="parentText" presStyleLbl="node1" presStyleIdx="0" presStyleCnt="4">
        <dgm:presLayoutVars>
          <dgm:chMax val="1"/>
          <dgm:bulletEnabled val="1"/>
        </dgm:presLayoutVars>
      </dgm:prSet>
      <dgm:spPr/>
    </dgm:pt>
    <dgm:pt modelId="{446EB5E9-54F6-41AA-A3D9-2C8316D9A164}" type="pres">
      <dgm:prSet presAssocID="{F5A860F9-A90E-4CFF-832C-DA524CC89188}" presName="sp" presStyleCnt="0"/>
      <dgm:spPr/>
    </dgm:pt>
    <dgm:pt modelId="{E16CC553-0776-4B78-9E17-F23F69D6C8A7}" type="pres">
      <dgm:prSet presAssocID="{902E4D2A-9765-4E47-8556-F990A9857F98}" presName="linNode" presStyleCnt="0"/>
      <dgm:spPr/>
    </dgm:pt>
    <dgm:pt modelId="{F4D4584C-DD55-4E39-9ABA-F72F12B5A848}" type="pres">
      <dgm:prSet presAssocID="{902E4D2A-9765-4E47-8556-F990A9857F98}" presName="parentText" presStyleLbl="node1" presStyleIdx="1" presStyleCnt="4">
        <dgm:presLayoutVars>
          <dgm:chMax val="1"/>
          <dgm:bulletEnabled val="1"/>
        </dgm:presLayoutVars>
      </dgm:prSet>
      <dgm:spPr/>
    </dgm:pt>
    <dgm:pt modelId="{653A251A-5695-4909-AD2C-63667699E779}" type="pres">
      <dgm:prSet presAssocID="{D83F88C9-3936-4718-AC83-0DE18DC65252}" presName="sp" presStyleCnt="0"/>
      <dgm:spPr/>
    </dgm:pt>
    <dgm:pt modelId="{C5A17FDC-3408-43A5-B793-BDA96E95C409}" type="pres">
      <dgm:prSet presAssocID="{BB9A412B-319F-4D3D-893D-1FC65E1245E0}" presName="linNode" presStyleCnt="0"/>
      <dgm:spPr/>
    </dgm:pt>
    <dgm:pt modelId="{AF09695C-8A01-4DA3-8569-A462D87F0FA1}" type="pres">
      <dgm:prSet presAssocID="{BB9A412B-319F-4D3D-893D-1FC65E1245E0}" presName="parentText" presStyleLbl="node1" presStyleIdx="2" presStyleCnt="4">
        <dgm:presLayoutVars>
          <dgm:chMax val="1"/>
          <dgm:bulletEnabled val="1"/>
        </dgm:presLayoutVars>
      </dgm:prSet>
      <dgm:spPr/>
    </dgm:pt>
    <dgm:pt modelId="{CC4CC47D-5335-485E-9B2F-0961967133D0}" type="pres">
      <dgm:prSet presAssocID="{118CBEE5-E680-4A1B-81EB-66FB2B4C8954}" presName="sp" presStyleCnt="0"/>
      <dgm:spPr/>
    </dgm:pt>
    <dgm:pt modelId="{769E0E7E-F190-407D-ABBC-65D01ADB3289}" type="pres">
      <dgm:prSet presAssocID="{0E5B227F-B6D1-4226-8779-50A2E42F9099}" presName="linNode" presStyleCnt="0"/>
      <dgm:spPr/>
    </dgm:pt>
    <dgm:pt modelId="{EEAA639C-E212-4BB9-9A15-D838968B940E}" type="pres">
      <dgm:prSet presAssocID="{0E5B227F-B6D1-4226-8779-50A2E42F9099}" presName="parentText" presStyleLbl="node1" presStyleIdx="3" presStyleCnt="4">
        <dgm:presLayoutVars>
          <dgm:chMax val="1"/>
          <dgm:bulletEnabled val="1"/>
        </dgm:presLayoutVars>
      </dgm:prSet>
      <dgm:spPr/>
    </dgm:pt>
  </dgm:ptLst>
  <dgm:cxnLst>
    <dgm:cxn modelId="{E8E6A524-D918-4B9D-8725-203F74FCA6CD}" type="presOf" srcId="{84173877-BCAE-4E69-83C0-5C7A4AA48DB6}" destId="{2F9C375F-C2BE-4285-81C4-F75032DC5F59}" srcOrd="0" destOrd="0" presId="urn:microsoft.com/office/officeart/2005/8/layout/vList5"/>
    <dgm:cxn modelId="{3F842626-42BC-456C-A1EF-3F4ECBB70547}" srcId="{F6E80EC9-0938-4DCD-A4C8-9FB5E5CB3AEE}" destId="{0E5B227F-B6D1-4226-8779-50A2E42F9099}" srcOrd="3" destOrd="0" parTransId="{B0A8CDBD-238E-4504-B1B1-EB7DC3C45638}" sibTransId="{61FD5807-51A6-40CB-91DD-B790033D0F8F}"/>
    <dgm:cxn modelId="{9DC7209F-9A44-4993-A596-F790C420AE67}" srcId="{F6E80EC9-0938-4DCD-A4C8-9FB5E5CB3AEE}" destId="{902E4D2A-9765-4E47-8556-F990A9857F98}" srcOrd="1" destOrd="0" parTransId="{B225C1D3-2EB4-4DB8-AB36-83780CD67ED4}" sibTransId="{D83F88C9-3936-4718-AC83-0DE18DC65252}"/>
    <dgm:cxn modelId="{6962CAA1-7C18-45CC-A4C7-B74DB8F4D96F}" type="presOf" srcId="{902E4D2A-9765-4E47-8556-F990A9857F98}" destId="{F4D4584C-DD55-4E39-9ABA-F72F12B5A848}" srcOrd="0" destOrd="0" presId="urn:microsoft.com/office/officeart/2005/8/layout/vList5"/>
    <dgm:cxn modelId="{55B069A3-3004-4759-A738-1CC3B8ED120E}" type="presOf" srcId="{F6E80EC9-0938-4DCD-A4C8-9FB5E5CB3AEE}" destId="{E21BF9AA-4870-45A5-A837-A944CD9F16CA}" srcOrd="0" destOrd="0" presId="urn:microsoft.com/office/officeart/2005/8/layout/vList5"/>
    <dgm:cxn modelId="{AA3116A6-D1F7-4CBE-AD26-DCF2A878C478}" srcId="{F6E80EC9-0938-4DCD-A4C8-9FB5E5CB3AEE}" destId="{84173877-BCAE-4E69-83C0-5C7A4AA48DB6}" srcOrd="0" destOrd="0" parTransId="{A0B0773D-262F-4B45-A48E-9DF519435F03}" sibTransId="{F5A860F9-A90E-4CFF-832C-DA524CC89188}"/>
    <dgm:cxn modelId="{DCB861AB-E87E-48C9-9EAC-ADE3D7DE2525}" type="presOf" srcId="{BB9A412B-319F-4D3D-893D-1FC65E1245E0}" destId="{AF09695C-8A01-4DA3-8569-A462D87F0FA1}" srcOrd="0" destOrd="0" presId="urn:microsoft.com/office/officeart/2005/8/layout/vList5"/>
    <dgm:cxn modelId="{091BC1C1-B38E-46C8-9B58-75D9F1C0A37B}" srcId="{F6E80EC9-0938-4DCD-A4C8-9FB5E5CB3AEE}" destId="{BB9A412B-319F-4D3D-893D-1FC65E1245E0}" srcOrd="2" destOrd="0" parTransId="{E1950BA0-47DB-4440-92D8-6787F98C7860}" sibTransId="{118CBEE5-E680-4A1B-81EB-66FB2B4C8954}"/>
    <dgm:cxn modelId="{F6FF26E4-C44C-4A61-A258-7433E84BFA88}" type="presOf" srcId="{0E5B227F-B6D1-4226-8779-50A2E42F9099}" destId="{EEAA639C-E212-4BB9-9A15-D838968B940E}" srcOrd="0" destOrd="0" presId="urn:microsoft.com/office/officeart/2005/8/layout/vList5"/>
    <dgm:cxn modelId="{F4BE57C0-4125-44EE-9E19-876A63BFAE59}" type="presParOf" srcId="{E21BF9AA-4870-45A5-A837-A944CD9F16CA}" destId="{BECB58AD-EE15-45D2-977A-60D85BEC574F}" srcOrd="0" destOrd="0" presId="urn:microsoft.com/office/officeart/2005/8/layout/vList5"/>
    <dgm:cxn modelId="{33B5527B-243F-48C4-9D3C-20023AAB6884}" type="presParOf" srcId="{BECB58AD-EE15-45D2-977A-60D85BEC574F}" destId="{2F9C375F-C2BE-4285-81C4-F75032DC5F59}" srcOrd="0" destOrd="0" presId="urn:microsoft.com/office/officeart/2005/8/layout/vList5"/>
    <dgm:cxn modelId="{AAF45B49-5D3C-4AD2-A822-86D1C652315A}" type="presParOf" srcId="{E21BF9AA-4870-45A5-A837-A944CD9F16CA}" destId="{446EB5E9-54F6-41AA-A3D9-2C8316D9A164}" srcOrd="1" destOrd="0" presId="urn:microsoft.com/office/officeart/2005/8/layout/vList5"/>
    <dgm:cxn modelId="{96CE7611-5AEC-4D14-B696-A59F1A920CBF}" type="presParOf" srcId="{E21BF9AA-4870-45A5-A837-A944CD9F16CA}" destId="{E16CC553-0776-4B78-9E17-F23F69D6C8A7}" srcOrd="2" destOrd="0" presId="urn:microsoft.com/office/officeart/2005/8/layout/vList5"/>
    <dgm:cxn modelId="{8B85BC1E-3A74-4E72-BF1E-8D988E85156C}" type="presParOf" srcId="{E16CC553-0776-4B78-9E17-F23F69D6C8A7}" destId="{F4D4584C-DD55-4E39-9ABA-F72F12B5A848}" srcOrd="0" destOrd="0" presId="urn:microsoft.com/office/officeart/2005/8/layout/vList5"/>
    <dgm:cxn modelId="{0E499774-0A0D-449D-9E44-C06E44062A68}" type="presParOf" srcId="{E21BF9AA-4870-45A5-A837-A944CD9F16CA}" destId="{653A251A-5695-4909-AD2C-63667699E779}" srcOrd="3" destOrd="0" presId="urn:microsoft.com/office/officeart/2005/8/layout/vList5"/>
    <dgm:cxn modelId="{7885ED4B-0F17-470E-B6B3-7F3036507940}" type="presParOf" srcId="{E21BF9AA-4870-45A5-A837-A944CD9F16CA}" destId="{C5A17FDC-3408-43A5-B793-BDA96E95C409}" srcOrd="4" destOrd="0" presId="urn:microsoft.com/office/officeart/2005/8/layout/vList5"/>
    <dgm:cxn modelId="{7E8B77D7-B976-403D-AB0C-6188E37C38CC}" type="presParOf" srcId="{C5A17FDC-3408-43A5-B793-BDA96E95C409}" destId="{AF09695C-8A01-4DA3-8569-A462D87F0FA1}" srcOrd="0" destOrd="0" presId="urn:microsoft.com/office/officeart/2005/8/layout/vList5"/>
    <dgm:cxn modelId="{416A8E20-C33C-4503-A6FB-3F2905C43D74}" type="presParOf" srcId="{E21BF9AA-4870-45A5-A837-A944CD9F16CA}" destId="{CC4CC47D-5335-485E-9B2F-0961967133D0}" srcOrd="5" destOrd="0" presId="urn:microsoft.com/office/officeart/2005/8/layout/vList5"/>
    <dgm:cxn modelId="{5A7E3F09-7D4A-4E00-BF0B-00E6E055C15D}" type="presParOf" srcId="{E21BF9AA-4870-45A5-A837-A944CD9F16CA}" destId="{769E0E7E-F190-407D-ABBC-65D01ADB3289}" srcOrd="6" destOrd="0" presId="urn:microsoft.com/office/officeart/2005/8/layout/vList5"/>
    <dgm:cxn modelId="{E6B38DE5-3C07-43D1-8931-229C95A1ED48}" type="presParOf" srcId="{769E0E7E-F190-407D-ABBC-65D01ADB3289}" destId="{EEAA639C-E212-4BB9-9A15-D838968B940E}"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C375F-C2BE-4285-81C4-F75032DC5F59}">
      <dsp:nvSpPr>
        <dsp:cNvPr id="0" name=""/>
        <dsp:cNvSpPr/>
      </dsp:nvSpPr>
      <dsp:spPr>
        <a:xfrm>
          <a:off x="3364992" y="2177"/>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Unlike quantitative research, you don't derive hypotheses to test.</a:t>
          </a:r>
          <a:endParaRPr lang="en-US" sz="2000" kern="1200"/>
        </a:p>
      </dsp:txBody>
      <dsp:txXfrm>
        <a:off x="3416125" y="53310"/>
        <a:ext cx="3683350" cy="945199"/>
      </dsp:txXfrm>
    </dsp:sp>
    <dsp:sp modelId="{F4D4584C-DD55-4E39-9ABA-F72F12B5A848}">
      <dsp:nvSpPr>
        <dsp:cNvPr id="0" name=""/>
        <dsp:cNvSpPr/>
      </dsp:nvSpPr>
      <dsp:spPr>
        <a:xfrm>
          <a:off x="3364992" y="1102016"/>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Instead, use theoretical literature as </a:t>
          </a:r>
          <a:r>
            <a:rPr lang="en-GB" sz="2000" b="1" kern="1200"/>
            <a:t>context knowledge</a:t>
          </a:r>
          <a:r>
            <a:rPr lang="en-GB" sz="2000" kern="1200"/>
            <a:t> to:</a:t>
          </a:r>
          <a:endParaRPr lang="en-US" sz="2000" kern="1200"/>
        </a:p>
      </dsp:txBody>
      <dsp:txXfrm>
        <a:off x="3416125" y="1153149"/>
        <a:ext cx="3683350" cy="945199"/>
      </dsp:txXfrm>
    </dsp:sp>
    <dsp:sp modelId="{AF09695C-8A01-4DA3-8569-A462D87F0FA1}">
      <dsp:nvSpPr>
        <dsp:cNvPr id="0" name=""/>
        <dsp:cNvSpPr/>
      </dsp:nvSpPr>
      <dsp:spPr>
        <a:xfrm>
          <a:off x="3364992" y="2201855"/>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Understand statements and observations in their context</a:t>
          </a:r>
          <a:endParaRPr lang="en-US" sz="2000" kern="1200"/>
        </a:p>
      </dsp:txBody>
      <dsp:txXfrm>
        <a:off x="3416125" y="2252988"/>
        <a:ext cx="3683350" cy="945199"/>
      </dsp:txXfrm>
    </dsp:sp>
    <dsp:sp modelId="{EEAA639C-E212-4BB9-9A15-D838968B940E}">
      <dsp:nvSpPr>
        <dsp:cNvPr id="0" name=""/>
        <dsp:cNvSpPr/>
      </dsp:nvSpPr>
      <dsp:spPr>
        <a:xfrm>
          <a:off x="3364992" y="3301694"/>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Recognise differences in your study before and after discovery</a:t>
          </a:r>
          <a:endParaRPr lang="en-US" sz="2000" kern="1200"/>
        </a:p>
      </dsp:txBody>
      <dsp:txXfrm>
        <a:off x="3416125" y="3352827"/>
        <a:ext cx="3683350" cy="94519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485D2-39B8-4000-9FDA-C9A58491E549}" type="datetimeFigureOut">
              <a:rPr lang="en-GB" smtClean="0"/>
              <a:t>15/03/2025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B590FE-31A5-4D0F-8338-6D351F3E8C96}" type="slidenum">
              <a:rPr lang="en-GB" smtClean="0"/>
              <a:t>‹#›</a:t>
            </a:fld>
            <a:endParaRPr lang="en-GB"/>
          </a:p>
        </p:txBody>
      </p:sp>
    </p:spTree>
    <p:extLst>
      <p:ext uri="{BB962C8B-B14F-4D97-AF65-F5344CB8AC3E}">
        <p14:creationId xmlns:p14="http://schemas.microsoft.com/office/powerpoint/2010/main" val="1320683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dirty="0"/>
          </a:p>
        </p:txBody>
      </p:sp>
    </p:spTree>
    <p:extLst>
      <p:ext uri="{BB962C8B-B14F-4D97-AF65-F5344CB8AC3E}">
        <p14:creationId xmlns:p14="http://schemas.microsoft.com/office/powerpoint/2010/main" val="1620468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DCA45-D34E-DEA5-D944-F11F50D822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24E0FD-55BA-332B-99CB-E9FB9C9242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95496D-707D-845B-DB8C-BAD32B39E3B3}"/>
              </a:ext>
            </a:extLst>
          </p:cNvPr>
          <p:cNvSpPr>
            <a:spLocks noGrp="1"/>
          </p:cNvSpPr>
          <p:nvPr>
            <p:ph type="dt" sz="half" idx="10"/>
          </p:nvPr>
        </p:nvSpPr>
        <p:spPr/>
        <p:txBody>
          <a:bodyPr/>
          <a:lstStyle/>
          <a:p>
            <a:fld id="{21A4807D-C25D-42BB-8300-1B8A441B895B}" type="datetimeFigureOut">
              <a:rPr lang="en-GB" smtClean="0"/>
              <a:t>15/03/2025</a:t>
            </a:fld>
            <a:endParaRPr lang="en-GB"/>
          </a:p>
        </p:txBody>
      </p:sp>
      <p:sp>
        <p:nvSpPr>
          <p:cNvPr id="5" name="Footer Placeholder 4">
            <a:extLst>
              <a:ext uri="{FF2B5EF4-FFF2-40B4-BE49-F238E27FC236}">
                <a16:creationId xmlns:a16="http://schemas.microsoft.com/office/drawing/2014/main" id="{22FC8C87-FD83-2A3C-0B16-89F41B51E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1343B-2725-2BF9-5F67-4C77BF20FD85}"/>
              </a:ext>
            </a:extLst>
          </p:cNvPr>
          <p:cNvSpPr>
            <a:spLocks noGrp="1"/>
          </p:cNvSpPr>
          <p:nvPr>
            <p:ph type="sldNum" sz="quarter" idx="12"/>
          </p:nvPr>
        </p:nvSpPr>
        <p:spPr/>
        <p:txBody>
          <a:bodyPr/>
          <a:lstStyle/>
          <a:p>
            <a:fld id="{F2C77152-BA6C-47E5-9BB7-42EC28DFB649}" type="slidenum">
              <a:rPr lang="en-GB" smtClean="0"/>
              <a:t>‹#›</a:t>
            </a:fld>
            <a:endParaRPr lang="en-GB"/>
          </a:p>
        </p:txBody>
      </p:sp>
    </p:spTree>
    <p:extLst>
      <p:ext uri="{BB962C8B-B14F-4D97-AF65-F5344CB8AC3E}">
        <p14:creationId xmlns:p14="http://schemas.microsoft.com/office/powerpoint/2010/main" val="3881160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57879-571D-20A1-90C0-B510AFF0A0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DE170B-E825-571A-682D-ACA333608C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9D7670-DCC1-B6FA-D117-C4F195E944F2}"/>
              </a:ext>
            </a:extLst>
          </p:cNvPr>
          <p:cNvSpPr>
            <a:spLocks noGrp="1"/>
          </p:cNvSpPr>
          <p:nvPr>
            <p:ph type="dt" sz="half" idx="10"/>
          </p:nvPr>
        </p:nvSpPr>
        <p:spPr/>
        <p:txBody>
          <a:bodyPr/>
          <a:lstStyle/>
          <a:p>
            <a:fld id="{21A4807D-C25D-42BB-8300-1B8A441B895B}" type="datetimeFigureOut">
              <a:rPr lang="en-GB" smtClean="0"/>
              <a:t>15/03/2025</a:t>
            </a:fld>
            <a:endParaRPr lang="en-GB"/>
          </a:p>
        </p:txBody>
      </p:sp>
      <p:sp>
        <p:nvSpPr>
          <p:cNvPr id="5" name="Footer Placeholder 4">
            <a:extLst>
              <a:ext uri="{FF2B5EF4-FFF2-40B4-BE49-F238E27FC236}">
                <a16:creationId xmlns:a16="http://schemas.microsoft.com/office/drawing/2014/main" id="{40634AD9-00CB-9D00-C316-3A169C184F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33E46C-2C25-1475-2877-52BF2CAA832E}"/>
              </a:ext>
            </a:extLst>
          </p:cNvPr>
          <p:cNvSpPr>
            <a:spLocks noGrp="1"/>
          </p:cNvSpPr>
          <p:nvPr>
            <p:ph type="sldNum" sz="quarter" idx="12"/>
          </p:nvPr>
        </p:nvSpPr>
        <p:spPr/>
        <p:txBody>
          <a:bodyPr/>
          <a:lstStyle/>
          <a:p>
            <a:fld id="{F2C77152-BA6C-47E5-9BB7-42EC28DFB649}" type="slidenum">
              <a:rPr lang="en-GB" smtClean="0"/>
              <a:t>‹#›</a:t>
            </a:fld>
            <a:endParaRPr lang="en-GB"/>
          </a:p>
        </p:txBody>
      </p:sp>
    </p:spTree>
    <p:extLst>
      <p:ext uri="{BB962C8B-B14F-4D97-AF65-F5344CB8AC3E}">
        <p14:creationId xmlns:p14="http://schemas.microsoft.com/office/powerpoint/2010/main" val="3465351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040EE-9AB5-8C68-39A0-44213CEAFA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7708672-4FEE-E0B6-C5CD-C1FCD2CE1D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5B3C83-2661-AD97-539C-73E8C0CDB77E}"/>
              </a:ext>
            </a:extLst>
          </p:cNvPr>
          <p:cNvSpPr>
            <a:spLocks noGrp="1"/>
          </p:cNvSpPr>
          <p:nvPr>
            <p:ph type="dt" sz="half" idx="10"/>
          </p:nvPr>
        </p:nvSpPr>
        <p:spPr/>
        <p:txBody>
          <a:bodyPr/>
          <a:lstStyle/>
          <a:p>
            <a:fld id="{21A4807D-C25D-42BB-8300-1B8A441B895B}" type="datetimeFigureOut">
              <a:rPr lang="en-GB" smtClean="0"/>
              <a:t>15/03/2025</a:t>
            </a:fld>
            <a:endParaRPr lang="en-GB"/>
          </a:p>
        </p:txBody>
      </p:sp>
      <p:sp>
        <p:nvSpPr>
          <p:cNvPr id="5" name="Footer Placeholder 4">
            <a:extLst>
              <a:ext uri="{FF2B5EF4-FFF2-40B4-BE49-F238E27FC236}">
                <a16:creationId xmlns:a16="http://schemas.microsoft.com/office/drawing/2014/main" id="{C70DC67D-F45D-7FA2-EAB9-CB1DBF8A26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132FDF-6F09-F8F5-A38D-D2682388865F}"/>
              </a:ext>
            </a:extLst>
          </p:cNvPr>
          <p:cNvSpPr>
            <a:spLocks noGrp="1"/>
          </p:cNvSpPr>
          <p:nvPr>
            <p:ph type="sldNum" sz="quarter" idx="12"/>
          </p:nvPr>
        </p:nvSpPr>
        <p:spPr/>
        <p:txBody>
          <a:bodyPr/>
          <a:lstStyle/>
          <a:p>
            <a:fld id="{F2C77152-BA6C-47E5-9BB7-42EC28DFB649}" type="slidenum">
              <a:rPr lang="en-GB" smtClean="0"/>
              <a:t>‹#›</a:t>
            </a:fld>
            <a:endParaRPr lang="en-GB"/>
          </a:p>
        </p:txBody>
      </p:sp>
    </p:spTree>
    <p:extLst>
      <p:ext uri="{BB962C8B-B14F-4D97-AF65-F5344CB8AC3E}">
        <p14:creationId xmlns:p14="http://schemas.microsoft.com/office/powerpoint/2010/main" val="1587017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203CD-9C35-E740-7154-9806000DAE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85F2D-E799-080F-95EE-74B0CEE346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7736A8-F267-3A74-73DA-9F7286CF6C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0376A3-B3B4-D1BD-0082-6FDA475A61ED}"/>
              </a:ext>
            </a:extLst>
          </p:cNvPr>
          <p:cNvSpPr>
            <a:spLocks noGrp="1"/>
          </p:cNvSpPr>
          <p:nvPr>
            <p:ph type="dt" sz="half" idx="10"/>
          </p:nvPr>
        </p:nvSpPr>
        <p:spPr/>
        <p:txBody>
          <a:bodyPr/>
          <a:lstStyle/>
          <a:p>
            <a:fld id="{21A4807D-C25D-42BB-8300-1B8A441B895B}" type="datetimeFigureOut">
              <a:rPr lang="en-GB" smtClean="0"/>
              <a:t>15/03/2025</a:t>
            </a:fld>
            <a:endParaRPr lang="en-GB"/>
          </a:p>
        </p:txBody>
      </p:sp>
      <p:sp>
        <p:nvSpPr>
          <p:cNvPr id="6" name="Footer Placeholder 5">
            <a:extLst>
              <a:ext uri="{FF2B5EF4-FFF2-40B4-BE49-F238E27FC236}">
                <a16:creationId xmlns:a16="http://schemas.microsoft.com/office/drawing/2014/main" id="{6BDC70C8-3CF1-44D8-6FE9-AC00FE4BB3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FFEA59-8918-00A7-4CDB-97BFA4680BC6}"/>
              </a:ext>
            </a:extLst>
          </p:cNvPr>
          <p:cNvSpPr>
            <a:spLocks noGrp="1"/>
          </p:cNvSpPr>
          <p:nvPr>
            <p:ph type="sldNum" sz="quarter" idx="12"/>
          </p:nvPr>
        </p:nvSpPr>
        <p:spPr/>
        <p:txBody>
          <a:bodyPr/>
          <a:lstStyle/>
          <a:p>
            <a:fld id="{F2C77152-BA6C-47E5-9BB7-42EC28DFB649}" type="slidenum">
              <a:rPr lang="en-GB" smtClean="0"/>
              <a:t>‹#›</a:t>
            </a:fld>
            <a:endParaRPr lang="en-GB"/>
          </a:p>
        </p:txBody>
      </p:sp>
    </p:spTree>
    <p:extLst>
      <p:ext uri="{BB962C8B-B14F-4D97-AF65-F5344CB8AC3E}">
        <p14:creationId xmlns:p14="http://schemas.microsoft.com/office/powerpoint/2010/main" val="1265384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DF737-FED6-EE1A-94C6-1367358AB1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88DD24-6585-2A5E-317F-0A67FC9B3E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E24B0B-16DA-2B62-963E-D140C3CFC5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B39E3C-043B-DE6C-6211-1010F8B7C3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A21F264-F077-818E-1A0B-3C4C227C9B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4AFE21-F5FB-763E-840C-14A51BEC388B}"/>
              </a:ext>
            </a:extLst>
          </p:cNvPr>
          <p:cNvSpPr>
            <a:spLocks noGrp="1"/>
          </p:cNvSpPr>
          <p:nvPr>
            <p:ph type="dt" sz="half" idx="10"/>
          </p:nvPr>
        </p:nvSpPr>
        <p:spPr/>
        <p:txBody>
          <a:bodyPr/>
          <a:lstStyle/>
          <a:p>
            <a:fld id="{21A4807D-C25D-42BB-8300-1B8A441B895B}" type="datetimeFigureOut">
              <a:rPr lang="en-GB" smtClean="0"/>
              <a:t>15/03/2025</a:t>
            </a:fld>
            <a:endParaRPr lang="en-GB"/>
          </a:p>
        </p:txBody>
      </p:sp>
      <p:sp>
        <p:nvSpPr>
          <p:cNvPr id="8" name="Footer Placeholder 7">
            <a:extLst>
              <a:ext uri="{FF2B5EF4-FFF2-40B4-BE49-F238E27FC236}">
                <a16:creationId xmlns:a16="http://schemas.microsoft.com/office/drawing/2014/main" id="{EA837D96-F509-011F-3951-AD02C0DC0E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716433-EB2E-B650-8B49-A0E4E7C4713B}"/>
              </a:ext>
            </a:extLst>
          </p:cNvPr>
          <p:cNvSpPr>
            <a:spLocks noGrp="1"/>
          </p:cNvSpPr>
          <p:nvPr>
            <p:ph type="sldNum" sz="quarter" idx="12"/>
          </p:nvPr>
        </p:nvSpPr>
        <p:spPr/>
        <p:txBody>
          <a:bodyPr/>
          <a:lstStyle/>
          <a:p>
            <a:fld id="{F2C77152-BA6C-47E5-9BB7-42EC28DFB649}" type="slidenum">
              <a:rPr lang="en-GB" smtClean="0"/>
              <a:t>‹#›</a:t>
            </a:fld>
            <a:endParaRPr lang="en-GB"/>
          </a:p>
        </p:txBody>
      </p:sp>
    </p:spTree>
    <p:extLst>
      <p:ext uri="{BB962C8B-B14F-4D97-AF65-F5344CB8AC3E}">
        <p14:creationId xmlns:p14="http://schemas.microsoft.com/office/powerpoint/2010/main" val="968881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AF8A0-38BB-456D-5159-0E2DF7231E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EB4FE2-5668-83AA-ABF5-572D05B7E19C}"/>
              </a:ext>
            </a:extLst>
          </p:cNvPr>
          <p:cNvSpPr>
            <a:spLocks noGrp="1"/>
          </p:cNvSpPr>
          <p:nvPr>
            <p:ph type="dt" sz="half" idx="10"/>
          </p:nvPr>
        </p:nvSpPr>
        <p:spPr/>
        <p:txBody>
          <a:bodyPr/>
          <a:lstStyle/>
          <a:p>
            <a:fld id="{21A4807D-C25D-42BB-8300-1B8A441B895B}" type="datetimeFigureOut">
              <a:rPr lang="en-GB" smtClean="0"/>
              <a:t>15/03/2025</a:t>
            </a:fld>
            <a:endParaRPr lang="en-GB"/>
          </a:p>
        </p:txBody>
      </p:sp>
      <p:sp>
        <p:nvSpPr>
          <p:cNvPr id="4" name="Footer Placeholder 3">
            <a:extLst>
              <a:ext uri="{FF2B5EF4-FFF2-40B4-BE49-F238E27FC236}">
                <a16:creationId xmlns:a16="http://schemas.microsoft.com/office/drawing/2014/main" id="{B8AE4DFC-2173-C747-FE7A-1E3FE8E79F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3B12C8-361C-F39D-9750-80EE8BCECB80}"/>
              </a:ext>
            </a:extLst>
          </p:cNvPr>
          <p:cNvSpPr>
            <a:spLocks noGrp="1"/>
          </p:cNvSpPr>
          <p:nvPr>
            <p:ph type="sldNum" sz="quarter" idx="12"/>
          </p:nvPr>
        </p:nvSpPr>
        <p:spPr/>
        <p:txBody>
          <a:bodyPr/>
          <a:lstStyle/>
          <a:p>
            <a:fld id="{F2C77152-BA6C-47E5-9BB7-42EC28DFB649}" type="slidenum">
              <a:rPr lang="en-GB" smtClean="0"/>
              <a:t>‹#›</a:t>
            </a:fld>
            <a:endParaRPr lang="en-GB"/>
          </a:p>
        </p:txBody>
      </p:sp>
    </p:spTree>
    <p:extLst>
      <p:ext uri="{BB962C8B-B14F-4D97-AF65-F5344CB8AC3E}">
        <p14:creationId xmlns:p14="http://schemas.microsoft.com/office/powerpoint/2010/main" val="1372144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D3320B-9C45-CF70-C43F-5735EB7D7739}"/>
              </a:ext>
            </a:extLst>
          </p:cNvPr>
          <p:cNvSpPr>
            <a:spLocks noGrp="1"/>
          </p:cNvSpPr>
          <p:nvPr>
            <p:ph type="dt" sz="half" idx="10"/>
          </p:nvPr>
        </p:nvSpPr>
        <p:spPr/>
        <p:txBody>
          <a:bodyPr/>
          <a:lstStyle/>
          <a:p>
            <a:fld id="{21A4807D-C25D-42BB-8300-1B8A441B895B}" type="datetimeFigureOut">
              <a:rPr lang="en-GB" smtClean="0"/>
              <a:t>15/03/2025</a:t>
            </a:fld>
            <a:endParaRPr lang="en-GB"/>
          </a:p>
        </p:txBody>
      </p:sp>
      <p:sp>
        <p:nvSpPr>
          <p:cNvPr id="3" name="Footer Placeholder 2">
            <a:extLst>
              <a:ext uri="{FF2B5EF4-FFF2-40B4-BE49-F238E27FC236}">
                <a16:creationId xmlns:a16="http://schemas.microsoft.com/office/drawing/2014/main" id="{83890845-37AB-2F0B-109F-DB620ABC82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BA98E2-CB7B-1FBA-9065-A64401A88E7F}"/>
              </a:ext>
            </a:extLst>
          </p:cNvPr>
          <p:cNvSpPr>
            <a:spLocks noGrp="1"/>
          </p:cNvSpPr>
          <p:nvPr>
            <p:ph type="sldNum" sz="quarter" idx="12"/>
          </p:nvPr>
        </p:nvSpPr>
        <p:spPr/>
        <p:txBody>
          <a:bodyPr/>
          <a:lstStyle/>
          <a:p>
            <a:fld id="{F2C77152-BA6C-47E5-9BB7-42EC28DFB649}" type="slidenum">
              <a:rPr lang="en-GB" smtClean="0"/>
              <a:t>‹#›</a:t>
            </a:fld>
            <a:endParaRPr lang="en-GB"/>
          </a:p>
        </p:txBody>
      </p:sp>
    </p:spTree>
    <p:extLst>
      <p:ext uri="{BB962C8B-B14F-4D97-AF65-F5344CB8AC3E}">
        <p14:creationId xmlns:p14="http://schemas.microsoft.com/office/powerpoint/2010/main" val="1238184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3285D-674C-7034-0762-9F708F1DE5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4FFB45-EAE8-2564-137D-6BC866CD7C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A3CFBE-4AC0-2552-3E75-BC3619761F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C2213E-67DD-D3F2-831F-79013F629343}"/>
              </a:ext>
            </a:extLst>
          </p:cNvPr>
          <p:cNvSpPr>
            <a:spLocks noGrp="1"/>
          </p:cNvSpPr>
          <p:nvPr>
            <p:ph type="dt" sz="half" idx="10"/>
          </p:nvPr>
        </p:nvSpPr>
        <p:spPr/>
        <p:txBody>
          <a:bodyPr/>
          <a:lstStyle/>
          <a:p>
            <a:fld id="{21A4807D-C25D-42BB-8300-1B8A441B895B}" type="datetimeFigureOut">
              <a:rPr lang="en-GB" smtClean="0"/>
              <a:t>15/03/2025</a:t>
            </a:fld>
            <a:endParaRPr lang="en-GB"/>
          </a:p>
        </p:txBody>
      </p:sp>
      <p:sp>
        <p:nvSpPr>
          <p:cNvPr id="6" name="Footer Placeholder 5">
            <a:extLst>
              <a:ext uri="{FF2B5EF4-FFF2-40B4-BE49-F238E27FC236}">
                <a16:creationId xmlns:a16="http://schemas.microsoft.com/office/drawing/2014/main" id="{DAC99F10-BDB2-14A6-B1EA-C2347260DD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0BD272-1DD2-3F3A-BFBD-30D355EBD2C0}"/>
              </a:ext>
            </a:extLst>
          </p:cNvPr>
          <p:cNvSpPr>
            <a:spLocks noGrp="1"/>
          </p:cNvSpPr>
          <p:nvPr>
            <p:ph type="sldNum" sz="quarter" idx="12"/>
          </p:nvPr>
        </p:nvSpPr>
        <p:spPr/>
        <p:txBody>
          <a:bodyPr/>
          <a:lstStyle/>
          <a:p>
            <a:fld id="{F2C77152-BA6C-47E5-9BB7-42EC28DFB649}" type="slidenum">
              <a:rPr lang="en-GB" smtClean="0"/>
              <a:t>‹#›</a:t>
            </a:fld>
            <a:endParaRPr lang="en-GB"/>
          </a:p>
        </p:txBody>
      </p:sp>
    </p:spTree>
    <p:extLst>
      <p:ext uri="{BB962C8B-B14F-4D97-AF65-F5344CB8AC3E}">
        <p14:creationId xmlns:p14="http://schemas.microsoft.com/office/powerpoint/2010/main" val="3167463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C85CE-3A08-8355-4BDC-2A5D49C95A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AAAE17-ABB0-18E7-0EB5-7A63198073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C96434-352D-1165-F91A-E0F4FBF198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C8CAA-1E50-8878-E0E8-73BB5F581045}"/>
              </a:ext>
            </a:extLst>
          </p:cNvPr>
          <p:cNvSpPr>
            <a:spLocks noGrp="1"/>
          </p:cNvSpPr>
          <p:nvPr>
            <p:ph type="dt" sz="half" idx="10"/>
          </p:nvPr>
        </p:nvSpPr>
        <p:spPr/>
        <p:txBody>
          <a:bodyPr/>
          <a:lstStyle/>
          <a:p>
            <a:fld id="{21A4807D-C25D-42BB-8300-1B8A441B895B}" type="datetimeFigureOut">
              <a:rPr lang="en-GB" smtClean="0"/>
              <a:t>15/03/2025</a:t>
            </a:fld>
            <a:endParaRPr lang="en-GB"/>
          </a:p>
        </p:txBody>
      </p:sp>
      <p:sp>
        <p:nvSpPr>
          <p:cNvPr id="6" name="Footer Placeholder 5">
            <a:extLst>
              <a:ext uri="{FF2B5EF4-FFF2-40B4-BE49-F238E27FC236}">
                <a16:creationId xmlns:a16="http://schemas.microsoft.com/office/drawing/2014/main" id="{C1D5C658-6E14-5A8E-7175-AEAC99E6FE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F8151D-E4D7-AADB-2CEF-B2FBDF9376A4}"/>
              </a:ext>
            </a:extLst>
          </p:cNvPr>
          <p:cNvSpPr>
            <a:spLocks noGrp="1"/>
          </p:cNvSpPr>
          <p:nvPr>
            <p:ph type="sldNum" sz="quarter" idx="12"/>
          </p:nvPr>
        </p:nvSpPr>
        <p:spPr/>
        <p:txBody>
          <a:bodyPr/>
          <a:lstStyle/>
          <a:p>
            <a:fld id="{F2C77152-BA6C-47E5-9BB7-42EC28DFB649}" type="slidenum">
              <a:rPr lang="en-GB" smtClean="0"/>
              <a:t>‹#›</a:t>
            </a:fld>
            <a:endParaRPr lang="en-GB"/>
          </a:p>
        </p:txBody>
      </p:sp>
    </p:spTree>
    <p:extLst>
      <p:ext uri="{BB962C8B-B14F-4D97-AF65-F5344CB8AC3E}">
        <p14:creationId xmlns:p14="http://schemas.microsoft.com/office/powerpoint/2010/main" val="4180342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413F2-D2C2-DB74-A759-6F4ED33915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2AD7E7-0E6F-F070-DBC8-31922944E2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C9AC20-7F6B-E882-416D-51DF09015207}"/>
              </a:ext>
            </a:extLst>
          </p:cNvPr>
          <p:cNvSpPr>
            <a:spLocks noGrp="1"/>
          </p:cNvSpPr>
          <p:nvPr>
            <p:ph type="dt" sz="half" idx="10"/>
          </p:nvPr>
        </p:nvSpPr>
        <p:spPr/>
        <p:txBody>
          <a:bodyPr/>
          <a:lstStyle/>
          <a:p>
            <a:fld id="{21A4807D-C25D-42BB-8300-1B8A441B895B}" type="datetimeFigureOut">
              <a:rPr lang="en-GB" smtClean="0"/>
              <a:t>15/03/2025</a:t>
            </a:fld>
            <a:endParaRPr lang="en-GB"/>
          </a:p>
        </p:txBody>
      </p:sp>
      <p:sp>
        <p:nvSpPr>
          <p:cNvPr id="5" name="Footer Placeholder 4">
            <a:extLst>
              <a:ext uri="{FF2B5EF4-FFF2-40B4-BE49-F238E27FC236}">
                <a16:creationId xmlns:a16="http://schemas.microsoft.com/office/drawing/2014/main" id="{EA361F51-011B-EA6A-3CCA-0E020D6F54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622DC4-AFE9-D098-3388-40FD12F5385E}"/>
              </a:ext>
            </a:extLst>
          </p:cNvPr>
          <p:cNvSpPr>
            <a:spLocks noGrp="1"/>
          </p:cNvSpPr>
          <p:nvPr>
            <p:ph type="sldNum" sz="quarter" idx="12"/>
          </p:nvPr>
        </p:nvSpPr>
        <p:spPr/>
        <p:txBody>
          <a:bodyPr/>
          <a:lstStyle/>
          <a:p>
            <a:fld id="{F2C77152-BA6C-47E5-9BB7-42EC28DFB649}" type="slidenum">
              <a:rPr lang="en-GB" smtClean="0"/>
              <a:t>‹#›</a:t>
            </a:fld>
            <a:endParaRPr lang="en-GB"/>
          </a:p>
        </p:txBody>
      </p:sp>
    </p:spTree>
    <p:extLst>
      <p:ext uri="{BB962C8B-B14F-4D97-AF65-F5344CB8AC3E}">
        <p14:creationId xmlns:p14="http://schemas.microsoft.com/office/powerpoint/2010/main" val="3197228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B52135-A677-251F-DD24-EAAD39A5D0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62301F-85C2-9027-CD3F-1B1F9E9B61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4FFB18-B425-5BF5-4DC5-61CB7AA1376A}"/>
              </a:ext>
            </a:extLst>
          </p:cNvPr>
          <p:cNvSpPr>
            <a:spLocks noGrp="1"/>
          </p:cNvSpPr>
          <p:nvPr>
            <p:ph type="dt" sz="half" idx="10"/>
          </p:nvPr>
        </p:nvSpPr>
        <p:spPr/>
        <p:txBody>
          <a:bodyPr/>
          <a:lstStyle/>
          <a:p>
            <a:fld id="{21A4807D-C25D-42BB-8300-1B8A441B895B}" type="datetimeFigureOut">
              <a:rPr lang="en-GB" smtClean="0"/>
              <a:t>15/03/2025</a:t>
            </a:fld>
            <a:endParaRPr lang="en-GB"/>
          </a:p>
        </p:txBody>
      </p:sp>
      <p:sp>
        <p:nvSpPr>
          <p:cNvPr id="5" name="Footer Placeholder 4">
            <a:extLst>
              <a:ext uri="{FF2B5EF4-FFF2-40B4-BE49-F238E27FC236}">
                <a16:creationId xmlns:a16="http://schemas.microsoft.com/office/drawing/2014/main" id="{FD794600-9760-F978-FEF7-F3793BF6C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39A9F0-8897-C5EF-BB24-233F04463C59}"/>
              </a:ext>
            </a:extLst>
          </p:cNvPr>
          <p:cNvSpPr>
            <a:spLocks noGrp="1"/>
          </p:cNvSpPr>
          <p:nvPr>
            <p:ph type="sldNum" sz="quarter" idx="12"/>
          </p:nvPr>
        </p:nvSpPr>
        <p:spPr/>
        <p:txBody>
          <a:bodyPr/>
          <a:lstStyle/>
          <a:p>
            <a:fld id="{F2C77152-BA6C-47E5-9BB7-42EC28DFB649}" type="slidenum">
              <a:rPr lang="en-GB" smtClean="0"/>
              <a:t>‹#›</a:t>
            </a:fld>
            <a:endParaRPr lang="en-GB"/>
          </a:p>
        </p:txBody>
      </p:sp>
    </p:spTree>
    <p:extLst>
      <p:ext uri="{BB962C8B-B14F-4D97-AF65-F5344CB8AC3E}">
        <p14:creationId xmlns:p14="http://schemas.microsoft.com/office/powerpoint/2010/main" val="1204341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2CC6CF-69A5-1EDB-A089-669186DBDE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83595D-C139-A893-90A9-95937C604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1263AE-25B6-6A14-2AA8-F91E311754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A4807D-C25D-42BB-8300-1B8A441B895B}" type="datetimeFigureOut">
              <a:rPr lang="en-GB" smtClean="0"/>
              <a:t>15/03/2025</a:t>
            </a:fld>
            <a:endParaRPr lang="en-GB"/>
          </a:p>
        </p:txBody>
      </p:sp>
      <p:sp>
        <p:nvSpPr>
          <p:cNvPr id="5" name="Footer Placeholder 4">
            <a:extLst>
              <a:ext uri="{FF2B5EF4-FFF2-40B4-BE49-F238E27FC236}">
                <a16:creationId xmlns:a16="http://schemas.microsoft.com/office/drawing/2014/main" id="{23EAF92A-0699-60E7-9ACE-C58B93DC01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F14659E-0768-D2AD-C1D7-20F182F7FC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2C77152-BA6C-47E5-9BB7-42EC28DFB649}" type="slidenum">
              <a:rPr lang="en-GB" smtClean="0"/>
              <a:t>‹#›</a:t>
            </a:fld>
            <a:endParaRPr lang="en-GB"/>
          </a:p>
        </p:txBody>
      </p:sp>
    </p:spTree>
    <p:extLst>
      <p:ext uri="{BB962C8B-B14F-4D97-AF65-F5344CB8AC3E}">
        <p14:creationId xmlns:p14="http://schemas.microsoft.com/office/powerpoint/2010/main" val="822928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quare pattern with a grid&#10;&#10;Description automatically generated with medium confidence">
            <a:extLst>
              <a:ext uri="{FF2B5EF4-FFF2-40B4-BE49-F238E27FC236}">
                <a16:creationId xmlns:a16="http://schemas.microsoft.com/office/drawing/2014/main" id="{576F6781-A93B-C96D-38E4-058CA73485B0}"/>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21947" b="21803"/>
          <a:stretch/>
        </p:blipFill>
        <p:spPr>
          <a:xfrm>
            <a:off x="20" y="1"/>
            <a:ext cx="12191980" cy="6857999"/>
          </a:xfrm>
          <a:prstGeom prst="rect">
            <a:avLst/>
          </a:prstGeom>
        </p:spPr>
      </p:pic>
      <p:sp>
        <p:nvSpPr>
          <p:cNvPr id="4" name="Title 3">
            <a:extLst>
              <a:ext uri="{FF2B5EF4-FFF2-40B4-BE49-F238E27FC236}">
                <a16:creationId xmlns:a16="http://schemas.microsoft.com/office/drawing/2014/main" id="{715EE166-B32F-4C42-B99A-663759BD8F74}"/>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RESEARCH PRINCIPLES AND PHILOSOPHY</a:t>
            </a:r>
          </a:p>
        </p:txBody>
      </p:sp>
      <p:sp>
        <p:nvSpPr>
          <p:cNvPr id="5" name="Subtitle 4">
            <a:extLst>
              <a:ext uri="{FF2B5EF4-FFF2-40B4-BE49-F238E27FC236}">
                <a16:creationId xmlns:a16="http://schemas.microsoft.com/office/drawing/2014/main" id="{5355CCE9-9454-4C8B-9B34-A7C4D13CBDAD}"/>
              </a:ext>
            </a:extLst>
          </p:cNvPr>
          <p:cNvSpPr>
            <a:spLocks noGrp="1"/>
          </p:cNvSpPr>
          <p:nvPr>
            <p:ph type="subTitle" idx="1"/>
          </p:nvPr>
        </p:nvSpPr>
        <p:spPr>
          <a:xfrm>
            <a:off x="1524000" y="4159404"/>
            <a:ext cx="9144000" cy="1098395"/>
          </a:xfrm>
        </p:spPr>
        <p:txBody>
          <a:bodyPr>
            <a:normAutofit/>
          </a:bodyPr>
          <a:lstStyle/>
          <a:p>
            <a:r>
              <a:rPr lang="en-GB" b="1" dirty="0">
                <a:solidFill>
                  <a:srgbClr val="FFFFFF"/>
                </a:solidFill>
              </a:rPr>
              <a:t>DR CAROLINE JAWAD</a:t>
            </a:r>
          </a:p>
          <a:p>
            <a:endParaRPr lang="en-GB" dirty="0">
              <a:solidFill>
                <a:srgbClr val="FFFFFF"/>
              </a:solidFill>
            </a:endParaRPr>
          </a:p>
        </p:txBody>
      </p:sp>
    </p:spTree>
    <p:extLst>
      <p:ext uri="{BB962C8B-B14F-4D97-AF65-F5344CB8AC3E}">
        <p14:creationId xmlns:p14="http://schemas.microsoft.com/office/powerpoint/2010/main" val="19554939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6679" y="723898"/>
            <a:ext cx="6002110" cy="1495425"/>
          </a:xfrm>
        </p:spPr>
        <p:txBody>
          <a:bodyPr>
            <a:normAutofit/>
          </a:bodyPr>
          <a:lstStyle/>
          <a:p>
            <a:r>
              <a:rPr lang="en-GB" sz="4000" dirty="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836680" y="2405067"/>
            <a:ext cx="6002110" cy="3729034"/>
          </a:xfrm>
        </p:spPr>
        <p:txBody>
          <a:bodyPr>
            <a:normAutofit/>
          </a:bodyPr>
          <a:lstStyle/>
          <a:p>
            <a:r>
              <a:rPr lang="en-GB" sz="2000" dirty="0"/>
              <a:t>This presentation  will introduce you to some aspects of research methods – but it is NOT intended to replace key reading, such as Bryman, Denscombe, Guba and Lincoln and Cohen.  </a:t>
            </a:r>
          </a:p>
          <a:p>
            <a:r>
              <a:rPr lang="en-GB" sz="2000" dirty="0"/>
              <a:t>You must read key texts and beyond at doctoral level that cover the method and for this you may have to go beyond your modules reading list.</a:t>
            </a:r>
          </a:p>
          <a:p>
            <a:r>
              <a:rPr lang="en-GB" sz="2000" dirty="0"/>
              <a:t>Again some slides will not be focused on and you are expected at this doctoral level to be motivated, engaged and understand the areas you need to explore.</a:t>
            </a:r>
          </a:p>
          <a:p>
            <a:endParaRPr lang="en-GB" sz="20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22061" r="32075" b="-1"/>
          <a:stretch/>
        </p:blipFill>
        <p:spPr>
          <a:xfrm>
            <a:off x="7199440" y="10"/>
            <a:ext cx="4992560" cy="6857990"/>
          </a:xfrm>
          <a:prstGeom prst="rect">
            <a:avLst/>
          </a:prstGeom>
          <a:effectLst/>
        </p:spPr>
      </p:pic>
    </p:spTree>
    <p:extLst>
      <p:ext uri="{BB962C8B-B14F-4D97-AF65-F5344CB8AC3E}">
        <p14:creationId xmlns:p14="http://schemas.microsoft.com/office/powerpoint/2010/main" val="3031068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Person In A Lab">
            <a:extLst>
              <a:ext uri="{FF2B5EF4-FFF2-40B4-BE49-F238E27FC236}">
                <a16:creationId xmlns:a16="http://schemas.microsoft.com/office/drawing/2014/main" id="{B5219CBD-91DB-7FF9-2783-04F2A290FD9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4A878CE-56BB-7FBA-B4BB-36807B66B29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dirty="0">
                <a:solidFill>
                  <a:srgbClr val="FFFFFF"/>
                </a:solidFill>
                <a:effectLst/>
              </a:rPr>
              <a:t>Comparing the Role of Theory Across Research Approaches</a:t>
            </a:r>
            <a:endParaRPr lang="en-US" sz="5200" dirty="0">
              <a:solidFill>
                <a:srgbClr val="FFFFFF"/>
              </a:solidFill>
            </a:endParaRPr>
          </a:p>
        </p:txBody>
      </p:sp>
    </p:spTree>
    <p:extLst>
      <p:ext uri="{BB962C8B-B14F-4D97-AF65-F5344CB8AC3E}">
        <p14:creationId xmlns:p14="http://schemas.microsoft.com/office/powerpoint/2010/main" val="4033054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9" name="Picture 8" descr="Multi-colored push pins connected by a black wire">
            <a:extLst>
              <a:ext uri="{FF2B5EF4-FFF2-40B4-BE49-F238E27FC236}">
                <a16:creationId xmlns:a16="http://schemas.microsoft.com/office/drawing/2014/main" id="{6CF3F560-0DE3-280C-668F-F4C128684D5B}"/>
              </a:ext>
            </a:extLst>
          </p:cNvPr>
          <p:cNvPicPr>
            <a:picLocks noChangeAspect="1"/>
          </p:cNvPicPr>
          <p:nvPr/>
        </p:nvPicPr>
        <p:blipFill>
          <a:blip r:embed="rId2">
            <a:alphaModFix amt="60000"/>
          </a:blip>
          <a:srcRect t="10934" b="4796"/>
          <a:stretch/>
        </p:blipFill>
        <p:spPr>
          <a:xfrm>
            <a:off x="-1" y="10"/>
            <a:ext cx="12192001" cy="6857990"/>
          </a:xfrm>
          <a:prstGeom prst="rect">
            <a:avLst/>
          </a:prstGeom>
        </p:spPr>
      </p:pic>
      <p:sp>
        <p:nvSpPr>
          <p:cNvPr id="5" name="Title 4">
            <a:extLst>
              <a:ext uri="{FF2B5EF4-FFF2-40B4-BE49-F238E27FC236}">
                <a16:creationId xmlns:a16="http://schemas.microsoft.com/office/drawing/2014/main" id="{1109E11A-46D4-641F-25A1-7F333748ECF4}"/>
              </a:ext>
            </a:extLst>
          </p:cNvPr>
          <p:cNvSpPr>
            <a:spLocks noGrp="1"/>
          </p:cNvSpPr>
          <p:nvPr>
            <p:ph type="title"/>
          </p:nvPr>
        </p:nvSpPr>
        <p:spPr>
          <a:xfrm>
            <a:off x="838200" y="914402"/>
            <a:ext cx="10515600" cy="2985923"/>
          </a:xfrm>
        </p:spPr>
        <p:txBody>
          <a:bodyPr vert="horz" lIns="91440" tIns="45720" rIns="91440" bIns="45720" rtlCol="0" anchor="b">
            <a:normAutofit/>
          </a:bodyPr>
          <a:lstStyle/>
          <a:p>
            <a:pPr algn="ctr">
              <a:spcAft>
                <a:spcPts val="800"/>
              </a:spcAft>
            </a:pPr>
            <a:br>
              <a:rPr lang="en-US" sz="5200">
                <a:solidFill>
                  <a:srgbClr val="FFFFFF"/>
                </a:solidFill>
                <a:effectLst/>
              </a:rPr>
            </a:br>
            <a:br>
              <a:rPr lang="en-US" sz="5200">
                <a:solidFill>
                  <a:srgbClr val="FFFFFF"/>
                </a:solidFill>
                <a:effectLst/>
              </a:rPr>
            </a:br>
            <a:endParaRPr lang="en-US" sz="5200">
              <a:solidFill>
                <a:srgbClr val="FFFFFF"/>
              </a:solidFill>
            </a:endParaRPr>
          </a:p>
        </p:txBody>
      </p:sp>
      <p:sp>
        <p:nvSpPr>
          <p:cNvPr id="6" name="Text Placeholder 5">
            <a:extLst>
              <a:ext uri="{FF2B5EF4-FFF2-40B4-BE49-F238E27FC236}">
                <a16:creationId xmlns:a16="http://schemas.microsoft.com/office/drawing/2014/main" id="{D3B0955B-6DB4-2A0F-7D67-565500CEEACD}"/>
              </a:ext>
            </a:extLst>
          </p:cNvPr>
          <p:cNvSpPr>
            <a:spLocks noGrp="1"/>
          </p:cNvSpPr>
          <p:nvPr>
            <p:ph type="body" idx="1"/>
          </p:nvPr>
        </p:nvSpPr>
        <p:spPr>
          <a:xfrm>
            <a:off x="838200" y="4072040"/>
            <a:ext cx="10515600" cy="1384310"/>
          </a:xfrm>
        </p:spPr>
        <p:txBody>
          <a:bodyPr vert="horz" lIns="91440" tIns="45720" rIns="91440" bIns="45720" rtlCol="0">
            <a:normAutofit/>
          </a:bodyPr>
          <a:lstStyle/>
          <a:p>
            <a:pPr algn="ctr"/>
            <a:r>
              <a:rPr lang="en-US">
                <a:solidFill>
                  <a:srgbClr val="FFFFFF"/>
                </a:solidFill>
                <a:effectLst/>
              </a:rPr>
              <a:t>The following table summarises key differences in how theory functions across the three major methodological approaches:</a:t>
            </a:r>
            <a:endParaRPr lang="en-US">
              <a:solidFill>
                <a:srgbClr val="FFFFFF"/>
              </a:solidFill>
            </a:endParaRPr>
          </a:p>
        </p:txBody>
      </p:sp>
    </p:spTree>
    <p:extLst>
      <p:ext uri="{BB962C8B-B14F-4D97-AF65-F5344CB8AC3E}">
        <p14:creationId xmlns:p14="http://schemas.microsoft.com/office/powerpoint/2010/main" val="3157191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529A2D3C-45BC-7891-84C0-1DC54BF5CC1B}"/>
              </a:ext>
            </a:extLst>
          </p:cNvPr>
          <p:cNvGraphicFramePr>
            <a:graphicFrameLocks noGrp="1"/>
          </p:cNvGraphicFramePr>
          <p:nvPr>
            <p:extLst>
              <p:ext uri="{D42A27DB-BD31-4B8C-83A1-F6EECF244321}">
                <p14:modId xmlns:p14="http://schemas.microsoft.com/office/powerpoint/2010/main" val="1519085476"/>
              </p:ext>
            </p:extLst>
          </p:nvPr>
        </p:nvGraphicFramePr>
        <p:xfrm>
          <a:off x="643467" y="1077592"/>
          <a:ext cx="10905067" cy="4702816"/>
        </p:xfrm>
        <a:graphic>
          <a:graphicData uri="http://schemas.openxmlformats.org/drawingml/2006/table">
            <a:tbl>
              <a:tblPr firstRow="1" firstCol="1" bandRow="1"/>
              <a:tblGrid>
                <a:gridCol w="2286478">
                  <a:extLst>
                    <a:ext uri="{9D8B030D-6E8A-4147-A177-3AD203B41FA5}">
                      <a16:colId xmlns:a16="http://schemas.microsoft.com/office/drawing/2014/main" val="4051605230"/>
                    </a:ext>
                  </a:extLst>
                </a:gridCol>
                <a:gridCol w="2764509">
                  <a:extLst>
                    <a:ext uri="{9D8B030D-6E8A-4147-A177-3AD203B41FA5}">
                      <a16:colId xmlns:a16="http://schemas.microsoft.com/office/drawing/2014/main" val="3107676566"/>
                    </a:ext>
                  </a:extLst>
                </a:gridCol>
                <a:gridCol w="2921728">
                  <a:extLst>
                    <a:ext uri="{9D8B030D-6E8A-4147-A177-3AD203B41FA5}">
                      <a16:colId xmlns:a16="http://schemas.microsoft.com/office/drawing/2014/main" val="3616278423"/>
                    </a:ext>
                  </a:extLst>
                </a:gridCol>
                <a:gridCol w="2932352">
                  <a:extLst>
                    <a:ext uri="{9D8B030D-6E8A-4147-A177-3AD203B41FA5}">
                      <a16:colId xmlns:a16="http://schemas.microsoft.com/office/drawing/2014/main" val="294668273"/>
                    </a:ext>
                  </a:extLst>
                </a:gridCol>
              </a:tblGrid>
              <a:tr h="342488">
                <a:tc>
                  <a:txBody>
                    <a:bodyPr/>
                    <a:lstStyle/>
                    <a:p>
                      <a:pPr algn="l" fontAlgn="ctr">
                        <a:lnSpc>
                          <a:spcPct val="115000"/>
                        </a:lnSpc>
                        <a:spcAft>
                          <a:spcPts val="800"/>
                        </a:spcAft>
                        <a:buNone/>
                      </a:pPr>
                      <a:r>
                        <a:rPr lang="en-GB" sz="1600" b="1"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Aspect of Theory</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1"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Quantitative Research</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1"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Qualitative Research</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1"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Mixed Methods Research</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0605503"/>
                  </a:ext>
                </a:extLst>
              </a:tr>
              <a:tr h="622904">
                <a:tc>
                  <a:txBody>
                    <a:bodyPr/>
                    <a:lstStyle/>
                    <a:p>
                      <a:pPr algn="l" fontAlgn="ctr">
                        <a:lnSpc>
                          <a:spcPct val="115000"/>
                        </a:lnSpc>
                        <a:spcAft>
                          <a:spcPts val="800"/>
                        </a:spcAft>
                        <a:buNone/>
                      </a:pPr>
                      <a:r>
                        <a:rPr lang="en-GB" sz="1600" b="1"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Primary Role</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Tests and validates theories.</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Interprets and generates theories.</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Integrates and expands theories.</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09905142"/>
                  </a:ext>
                </a:extLst>
              </a:tr>
              <a:tr h="622904">
                <a:tc>
                  <a:txBody>
                    <a:bodyPr/>
                    <a:lstStyle/>
                    <a:p>
                      <a:pPr algn="l" fontAlgn="ctr">
                        <a:lnSpc>
                          <a:spcPct val="115000"/>
                        </a:lnSpc>
                        <a:spcAft>
                          <a:spcPts val="800"/>
                        </a:spcAft>
                        <a:buNone/>
                      </a:pPr>
                      <a:r>
                        <a:rPr lang="en-GB" sz="1600" b="1"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Timing in Research</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Theory is used at the start (deductive approach).</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Theory evolves throughout the research process.</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Theory is used at multiple stages.</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2038185"/>
                  </a:ext>
                </a:extLst>
              </a:tr>
              <a:tr h="622904">
                <a:tc>
                  <a:txBody>
                    <a:bodyPr/>
                    <a:lstStyle/>
                    <a:p>
                      <a:pPr algn="l" fontAlgn="ctr">
                        <a:lnSpc>
                          <a:spcPct val="115000"/>
                        </a:lnSpc>
                        <a:spcAft>
                          <a:spcPts val="800"/>
                        </a:spcAft>
                        <a:buNone/>
                      </a:pPr>
                      <a:r>
                        <a:rPr lang="en-GB" sz="1600" b="1"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Relationship to Data</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Data is collected to test the theory.</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Data and theory inform each other iteratively.</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Combines data to connect and refine theories.</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98404141"/>
                  </a:ext>
                </a:extLst>
              </a:tr>
              <a:tr h="622904">
                <a:tc>
                  <a:txBody>
                    <a:bodyPr/>
                    <a:lstStyle/>
                    <a:p>
                      <a:pPr algn="l" fontAlgn="ctr">
                        <a:lnSpc>
                          <a:spcPct val="115000"/>
                        </a:lnSpc>
                        <a:spcAft>
                          <a:spcPts val="800"/>
                        </a:spcAft>
                        <a:buNone/>
                      </a:pPr>
                      <a:r>
                        <a:rPr lang="en-GB" sz="1600" b="1"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Conceptual Flexibility</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Concepts are fixed and predefined.</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Concepts emerge and evolve during research.</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Balances fixed and emergent concepts.</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6461987"/>
                  </a:ext>
                </a:extLst>
              </a:tr>
              <a:tr h="622904">
                <a:tc>
                  <a:txBody>
                    <a:bodyPr/>
                    <a:lstStyle/>
                    <a:p>
                      <a:pPr algn="l" fontAlgn="ctr">
                        <a:lnSpc>
                          <a:spcPct val="115000"/>
                        </a:lnSpc>
                        <a:spcAft>
                          <a:spcPts val="800"/>
                        </a:spcAft>
                        <a:buNone/>
                      </a:pPr>
                      <a:r>
                        <a:rPr lang="en-GB" sz="1600" b="1"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Theory-Method Link</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Strong focus on hypothesis testing.</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Uses diverse methods like grounded theory.</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Combines methods to bridge paradigms.</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64930028"/>
                  </a:ext>
                </a:extLst>
              </a:tr>
              <a:tr h="622904">
                <a:tc>
                  <a:txBody>
                    <a:bodyPr/>
                    <a:lstStyle/>
                    <a:p>
                      <a:pPr algn="l" fontAlgn="ctr">
                        <a:lnSpc>
                          <a:spcPct val="115000"/>
                        </a:lnSpc>
                        <a:spcAft>
                          <a:spcPts val="800"/>
                        </a:spcAft>
                        <a:buNone/>
                      </a:pPr>
                      <a:r>
                        <a:rPr lang="en-GB" sz="1600" b="1"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Level of Abstraction</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Focuses on generalizable relationships.</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Focuses on context-specific understanding.</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Works at multiple levels of abstraction.</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70595453"/>
                  </a:ext>
                </a:extLst>
              </a:tr>
              <a:tr h="622904">
                <a:tc>
                  <a:txBody>
                    <a:bodyPr/>
                    <a:lstStyle/>
                    <a:p>
                      <a:pPr algn="l" fontAlgn="ctr">
                        <a:lnSpc>
                          <a:spcPct val="115000"/>
                        </a:lnSpc>
                        <a:spcAft>
                          <a:spcPts val="800"/>
                        </a:spcAft>
                        <a:buNone/>
                      </a:pPr>
                      <a:r>
                        <a:rPr lang="en-GB" sz="1600" b="1"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Theoretical Contribution</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Tests theories and explores boundary conditions.</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solidFill>
                            <a:srgbClr val="404040"/>
                          </a:solidFill>
                          <a:effectLst/>
                          <a:latin typeface="Arial" panose="020B0604020202020204" pitchFamily="34" charset="0"/>
                          <a:ea typeface="Times New Roman" panose="02020603050405020304" pitchFamily="18" charset="0"/>
                          <a:cs typeface="Arial" panose="020B0604020202020204" pitchFamily="34" charset="0"/>
                        </a:rPr>
                        <a:t>Builds and contextualizes theories.</a:t>
                      </a:r>
                      <a:endParaRPr lang="en-GB" sz="2400" b="0" i="0" u="none" strike="noStrike">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dirty="0">
                          <a:solidFill>
                            <a:srgbClr val="404040"/>
                          </a:solidFill>
                          <a:effectLst/>
                          <a:latin typeface="Arial" panose="020B0604020202020204" pitchFamily="34" charset="0"/>
                          <a:ea typeface="Times New Roman" panose="02020603050405020304" pitchFamily="18" charset="0"/>
                          <a:cs typeface="Arial" panose="020B0604020202020204" pitchFamily="34" charset="0"/>
                        </a:rPr>
                        <a:t>Creates multi-level, integrative frameworks.</a:t>
                      </a:r>
                      <a:endParaRPr lang="en-GB" sz="2400" b="0" i="0" u="none" strike="noStrike" dirty="0">
                        <a:effectLst/>
                        <a:latin typeface="Arial" panose="020B0604020202020204" pitchFamily="34" charset="0"/>
                      </a:endParaRPr>
                    </a:p>
                  </a:txBody>
                  <a:tcPr marL="12748" marR="12748" marT="12748" marB="1274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39069558"/>
                  </a:ext>
                </a:extLst>
              </a:tr>
            </a:tbl>
          </a:graphicData>
        </a:graphic>
      </p:graphicFrame>
    </p:spTree>
    <p:extLst>
      <p:ext uri="{BB962C8B-B14F-4D97-AF65-F5344CB8AC3E}">
        <p14:creationId xmlns:p14="http://schemas.microsoft.com/office/powerpoint/2010/main" val="3085794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C3E8225C-824A-6F4A-862F-B02E757AABFB}"/>
              </a:ext>
            </a:extLst>
          </p:cNvPr>
          <p:cNvGraphicFramePr>
            <a:graphicFrameLocks noGrp="1"/>
          </p:cNvGraphicFramePr>
          <p:nvPr>
            <p:extLst>
              <p:ext uri="{D42A27DB-BD31-4B8C-83A1-F6EECF244321}">
                <p14:modId xmlns:p14="http://schemas.microsoft.com/office/powerpoint/2010/main" val="2676078581"/>
              </p:ext>
            </p:extLst>
          </p:nvPr>
        </p:nvGraphicFramePr>
        <p:xfrm>
          <a:off x="695759" y="643467"/>
          <a:ext cx="10800484" cy="5571067"/>
        </p:xfrm>
        <a:graphic>
          <a:graphicData uri="http://schemas.openxmlformats.org/drawingml/2006/table">
            <a:tbl>
              <a:tblPr firstRow="1" firstCol="1" bandRow="1"/>
              <a:tblGrid>
                <a:gridCol w="2738488">
                  <a:extLst>
                    <a:ext uri="{9D8B030D-6E8A-4147-A177-3AD203B41FA5}">
                      <a16:colId xmlns:a16="http://schemas.microsoft.com/office/drawing/2014/main" val="3844502799"/>
                    </a:ext>
                  </a:extLst>
                </a:gridCol>
                <a:gridCol w="4029950">
                  <a:extLst>
                    <a:ext uri="{9D8B030D-6E8A-4147-A177-3AD203B41FA5}">
                      <a16:colId xmlns:a16="http://schemas.microsoft.com/office/drawing/2014/main" val="3239333837"/>
                    </a:ext>
                  </a:extLst>
                </a:gridCol>
                <a:gridCol w="4032046">
                  <a:extLst>
                    <a:ext uri="{9D8B030D-6E8A-4147-A177-3AD203B41FA5}">
                      <a16:colId xmlns:a16="http://schemas.microsoft.com/office/drawing/2014/main" val="1466434831"/>
                    </a:ext>
                  </a:extLst>
                </a:gridCol>
              </a:tblGrid>
              <a:tr h="351211">
                <a:tc>
                  <a:txBody>
                    <a:bodyPr/>
                    <a:lstStyle/>
                    <a:p>
                      <a:pPr algn="ctr" fontAlgn="ctr">
                        <a:lnSpc>
                          <a:spcPct val="115000"/>
                        </a:lnSpc>
                        <a:spcAft>
                          <a:spcPts val="800"/>
                        </a:spcAft>
                        <a:buNone/>
                      </a:pPr>
                      <a:r>
                        <a:rPr lang="en-GB" sz="1600" b="1" i="0" u="none" strike="noStrike">
                          <a:effectLst/>
                          <a:latin typeface="Arial" panose="020B0604020202020204" pitchFamily="34" charset="0"/>
                          <a:ea typeface="Times New Roman" panose="02020603050405020304" pitchFamily="18" charset="0"/>
                          <a:cs typeface="Arial" panose="020B0604020202020204" pitchFamily="34" charset="0"/>
                        </a:rPr>
                        <a:t>Aspect</a:t>
                      </a:r>
                      <a:endParaRPr lang="en-GB" sz="2400" b="0" i="0" u="none" strike="noStrike">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600" b="1" i="0" u="none" strike="noStrike">
                          <a:effectLst/>
                          <a:latin typeface="Arial" panose="020B0604020202020204" pitchFamily="34" charset="0"/>
                          <a:ea typeface="Times New Roman" panose="02020603050405020304" pitchFamily="18" charset="0"/>
                          <a:cs typeface="Arial" panose="020B0604020202020204" pitchFamily="34" charset="0"/>
                        </a:rPr>
                        <a:t>Explanation</a:t>
                      </a:r>
                      <a:endParaRPr lang="en-GB" sz="2400" b="0" i="0" u="none" strike="noStrike">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600" b="1" i="0" u="none" strike="noStrike">
                          <a:effectLst/>
                          <a:latin typeface="Arial" panose="020B0604020202020204" pitchFamily="34" charset="0"/>
                          <a:ea typeface="Times New Roman" panose="02020603050405020304" pitchFamily="18" charset="0"/>
                          <a:cs typeface="Arial" panose="020B0604020202020204" pitchFamily="34" charset="0"/>
                        </a:rPr>
                        <a:t>Example: Problem Gambling</a:t>
                      </a:r>
                      <a:endParaRPr lang="en-GB" sz="2400" b="0" i="0" u="none" strike="noStrike">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38939629"/>
                  </a:ext>
                </a:extLst>
              </a:tr>
              <a:tr h="1739952">
                <a:tc>
                  <a:txBody>
                    <a:bodyPr/>
                    <a:lstStyle/>
                    <a:p>
                      <a:pPr algn="l" fontAlgn="ctr">
                        <a:lnSpc>
                          <a:spcPct val="115000"/>
                        </a:lnSpc>
                        <a:spcAft>
                          <a:spcPts val="800"/>
                        </a:spcAft>
                        <a:buNone/>
                      </a:pPr>
                      <a:r>
                        <a:rPr lang="en-GB" sz="1600" b="1" i="0" u="none" strike="noStrike">
                          <a:effectLst/>
                          <a:latin typeface="Arial" panose="020B0604020202020204" pitchFamily="34" charset="0"/>
                          <a:ea typeface="Times New Roman" panose="02020603050405020304" pitchFamily="18" charset="0"/>
                          <a:cs typeface="Arial" panose="020B0604020202020204" pitchFamily="34" charset="0"/>
                        </a:rPr>
                        <a:t>Why do I need theories?</a:t>
                      </a:r>
                      <a:endParaRPr lang="en-GB" sz="2400" b="0" i="0" u="none" strike="noStrike">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effectLst/>
                          <a:latin typeface="Arial" panose="020B0604020202020204" pitchFamily="34" charset="0"/>
                          <a:ea typeface="Times New Roman" panose="02020603050405020304" pitchFamily="18" charset="0"/>
                          <a:cs typeface="Arial" panose="020B0604020202020204" pitchFamily="34" charset="0"/>
                        </a:rPr>
                        <a:t>Theories provide a framework to understand, analyse, and explain social phenomena. They help you make sense of data and identify patterns. Without theory, research can become descriptive rather than analytical.</a:t>
                      </a:r>
                      <a:endParaRPr lang="en-GB" sz="2400" b="0" i="0" u="none" strike="noStrike">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effectLst/>
                          <a:latin typeface="Arial" panose="020B0604020202020204" pitchFamily="34" charset="0"/>
                          <a:ea typeface="Times New Roman" panose="02020603050405020304" pitchFamily="18" charset="0"/>
                          <a:cs typeface="Arial" panose="020B0604020202020204" pitchFamily="34" charset="0"/>
                        </a:rPr>
                        <a:t>Using </a:t>
                      </a:r>
                      <a:r>
                        <a:rPr lang="en-GB" sz="1600" b="1" i="0" u="none" strike="noStrike">
                          <a:effectLst/>
                          <a:latin typeface="Arial" panose="020B0604020202020204" pitchFamily="34" charset="0"/>
                          <a:ea typeface="Times New Roman" panose="02020603050405020304" pitchFamily="18" charset="0"/>
                          <a:cs typeface="Arial" panose="020B0604020202020204" pitchFamily="34" charset="0"/>
                        </a:rPr>
                        <a:t>Social Responsibility Theory</a:t>
                      </a:r>
                      <a:r>
                        <a:rPr lang="en-GB" sz="1600" b="0" i="0" u="none" strike="noStrike">
                          <a:effectLst/>
                          <a:latin typeface="Arial" panose="020B0604020202020204" pitchFamily="34" charset="0"/>
                          <a:ea typeface="Times New Roman" panose="02020603050405020304" pitchFamily="18" charset="0"/>
                          <a:cs typeface="Arial" panose="020B0604020202020204" pitchFamily="34" charset="0"/>
                        </a:rPr>
                        <a:t> allows you to examine how governments and institutions are accountable for preventing gambling addiction.</a:t>
                      </a:r>
                      <a:endParaRPr lang="en-GB" sz="2400" b="0" i="0" u="none" strike="noStrike">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88877836"/>
                  </a:ext>
                </a:extLst>
              </a:tr>
              <a:tr h="1462204">
                <a:tc>
                  <a:txBody>
                    <a:bodyPr/>
                    <a:lstStyle/>
                    <a:p>
                      <a:pPr algn="l" fontAlgn="ctr">
                        <a:lnSpc>
                          <a:spcPct val="115000"/>
                        </a:lnSpc>
                        <a:spcAft>
                          <a:spcPts val="800"/>
                        </a:spcAft>
                        <a:buNone/>
                      </a:pPr>
                      <a:r>
                        <a:rPr lang="en-GB" sz="1600" b="1" i="0" u="none" strike="noStrike">
                          <a:effectLst/>
                          <a:latin typeface="Arial" panose="020B0604020202020204" pitchFamily="34" charset="0"/>
                          <a:ea typeface="Times New Roman" panose="02020603050405020304" pitchFamily="18" charset="0"/>
                          <a:cs typeface="Arial" panose="020B0604020202020204" pitchFamily="34" charset="0"/>
                        </a:rPr>
                        <a:t>What do theories do?</a:t>
                      </a:r>
                      <a:endParaRPr lang="en-GB" sz="2400" b="0" i="0" u="none" strike="noStrike">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effectLst/>
                          <a:latin typeface="Arial" panose="020B0604020202020204" pitchFamily="34" charset="0"/>
                          <a:ea typeface="Times New Roman" panose="02020603050405020304" pitchFamily="18" charset="0"/>
                          <a:cs typeface="Arial" panose="020B0604020202020204" pitchFamily="34" charset="0"/>
                        </a:rPr>
                        <a:t>Theories guide your research questions, help you interpret findings, and allow you to critically engage with existing knowledge. They also provide a lens through which you can evaluate evidence and form arguments.</a:t>
                      </a:r>
                      <a:endParaRPr lang="en-GB" sz="2400" b="0" i="0" u="none" strike="noStrike">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1" i="0" u="none" strike="noStrike">
                          <a:effectLst/>
                          <a:latin typeface="Arial" panose="020B0604020202020204" pitchFamily="34" charset="0"/>
                          <a:ea typeface="Times New Roman" panose="02020603050405020304" pitchFamily="18" charset="0"/>
                          <a:cs typeface="Arial" panose="020B0604020202020204" pitchFamily="34" charset="0"/>
                        </a:rPr>
                        <a:t>Behavioural Economics Theory</a:t>
                      </a:r>
                      <a:r>
                        <a:rPr lang="en-GB" sz="1600" b="0" i="0" u="none" strike="noStrike">
                          <a:effectLst/>
                          <a:latin typeface="Arial" panose="020B0604020202020204" pitchFamily="34" charset="0"/>
                          <a:ea typeface="Times New Roman" panose="02020603050405020304" pitchFamily="18" charset="0"/>
                          <a:cs typeface="Arial" panose="020B0604020202020204" pitchFamily="34" charset="0"/>
                        </a:rPr>
                        <a:t> helps explain why individuals make irrational choices when gambling.</a:t>
                      </a:r>
                      <a:endParaRPr lang="en-GB" sz="2400" b="0" i="0" u="none" strike="noStrike">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34470454"/>
                  </a:ext>
                </a:extLst>
              </a:tr>
              <a:tr h="2017700">
                <a:tc>
                  <a:txBody>
                    <a:bodyPr/>
                    <a:lstStyle/>
                    <a:p>
                      <a:pPr algn="l" fontAlgn="ctr">
                        <a:lnSpc>
                          <a:spcPct val="115000"/>
                        </a:lnSpc>
                        <a:spcAft>
                          <a:spcPts val="800"/>
                        </a:spcAft>
                        <a:buNone/>
                      </a:pPr>
                      <a:r>
                        <a:rPr lang="en-GB" sz="1600" b="1" i="0" u="none" strike="noStrike">
                          <a:effectLst/>
                          <a:latin typeface="Arial" panose="020B0604020202020204" pitchFamily="34" charset="0"/>
                          <a:ea typeface="Times New Roman" panose="02020603050405020304" pitchFamily="18" charset="0"/>
                          <a:cs typeface="Arial" panose="020B0604020202020204" pitchFamily="34" charset="0"/>
                        </a:rPr>
                        <a:t>How do I choose a theory?</a:t>
                      </a:r>
                      <a:endParaRPr lang="en-GB" sz="2400" b="0" i="0" u="none" strike="noStrike">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a:effectLst/>
                          <a:latin typeface="Arial" panose="020B0604020202020204" pitchFamily="34" charset="0"/>
                          <a:ea typeface="Times New Roman" panose="02020603050405020304" pitchFamily="18" charset="0"/>
                          <a:cs typeface="Arial" panose="020B0604020202020204" pitchFamily="34" charset="0"/>
                        </a:rPr>
                        <a:t>You select a theory based on your research aim, the nature of your data, and the perspective you want to adopt (e.g., psychological, sociological, or political). Consider theories that align with your research philosophy (e.g., constructivist, positivist).</a:t>
                      </a:r>
                      <a:endParaRPr lang="en-GB" sz="2400" b="0" i="0" u="none" strike="noStrike">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If you're interested in </a:t>
                      </a:r>
                      <a:r>
                        <a:rPr lang="en-GB" sz="1600" b="1" i="0" u="none" strike="noStrike" dirty="0">
                          <a:effectLst/>
                          <a:latin typeface="Arial" panose="020B0604020202020204" pitchFamily="34" charset="0"/>
                          <a:ea typeface="Times New Roman" panose="02020603050405020304" pitchFamily="18" charset="0"/>
                          <a:cs typeface="Arial" panose="020B0604020202020204" pitchFamily="34" charset="0"/>
                        </a:rPr>
                        <a:t>Individual Responsibility</a:t>
                      </a: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 you might use </a:t>
                      </a:r>
                      <a:r>
                        <a:rPr lang="en-GB" sz="1600" b="1" i="0" u="none" strike="noStrike" dirty="0">
                          <a:effectLst/>
                          <a:latin typeface="Arial" panose="020B0604020202020204" pitchFamily="34" charset="0"/>
                          <a:ea typeface="Times New Roman" panose="02020603050405020304" pitchFamily="18" charset="0"/>
                          <a:cs typeface="Arial" panose="020B0604020202020204" pitchFamily="34" charset="0"/>
                        </a:rPr>
                        <a:t>Rational Choice Theory</a:t>
                      </a: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 For </a:t>
                      </a:r>
                      <a:r>
                        <a:rPr lang="en-GB" sz="1600" b="1" i="0" u="none" strike="noStrike" dirty="0">
                          <a:effectLst/>
                          <a:latin typeface="Arial" panose="020B0604020202020204" pitchFamily="34" charset="0"/>
                          <a:ea typeface="Times New Roman" panose="02020603050405020304" pitchFamily="18" charset="0"/>
                          <a:cs typeface="Arial" panose="020B0604020202020204" pitchFamily="34" charset="0"/>
                        </a:rPr>
                        <a:t>Government Regulation</a:t>
                      </a: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 you could apply </a:t>
                      </a:r>
                      <a:r>
                        <a:rPr lang="en-GB" sz="1600" b="1" i="0" u="none" strike="noStrike" dirty="0">
                          <a:effectLst/>
                          <a:latin typeface="Arial" panose="020B0604020202020204" pitchFamily="34" charset="0"/>
                          <a:ea typeface="Times New Roman" panose="02020603050405020304" pitchFamily="18" charset="0"/>
                          <a:cs typeface="Arial" panose="020B0604020202020204" pitchFamily="34" charset="0"/>
                        </a:rPr>
                        <a:t>Public Policy Theory</a:t>
                      </a: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 For </a:t>
                      </a:r>
                      <a:r>
                        <a:rPr lang="en-GB" sz="1600" b="1" i="0" u="none" strike="noStrike" dirty="0">
                          <a:effectLst/>
                          <a:latin typeface="Arial" panose="020B0604020202020204" pitchFamily="34" charset="0"/>
                          <a:ea typeface="Times New Roman" panose="02020603050405020304" pitchFamily="18" charset="0"/>
                          <a:cs typeface="Arial" panose="020B0604020202020204" pitchFamily="34" charset="0"/>
                        </a:rPr>
                        <a:t>Casino Accountability</a:t>
                      </a: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600" b="1" i="0" u="none" strike="noStrike" dirty="0">
                          <a:effectLst/>
                          <a:latin typeface="Arial" panose="020B0604020202020204" pitchFamily="34" charset="0"/>
                          <a:ea typeface="Times New Roman" panose="02020603050405020304" pitchFamily="18" charset="0"/>
                          <a:cs typeface="Arial" panose="020B0604020202020204" pitchFamily="34" charset="0"/>
                        </a:rPr>
                        <a:t>Corporate Social Responsibility (CSR) Theory</a:t>
                      </a:r>
                      <a:r>
                        <a:rPr lang="en-GB" sz="1600" b="0" i="0" u="none" strike="noStrike" dirty="0">
                          <a:effectLst/>
                          <a:latin typeface="Arial" panose="020B0604020202020204" pitchFamily="34" charset="0"/>
                          <a:ea typeface="Times New Roman" panose="02020603050405020304" pitchFamily="18" charset="0"/>
                          <a:cs typeface="Arial" panose="020B0604020202020204" pitchFamily="34" charset="0"/>
                        </a:rPr>
                        <a:t> could be relevant.</a:t>
                      </a:r>
                      <a:endParaRPr lang="en-GB" sz="2400" b="0" i="0" u="none" strike="noStrike" dirty="0">
                        <a:effectLst/>
                        <a:latin typeface="Arial" panose="020B0604020202020204" pitchFamily="34" charset="0"/>
                      </a:endParaRPr>
                    </a:p>
                  </a:txBody>
                  <a:tcPr marL="12579" marR="12579" marT="12579" marB="1257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05493263"/>
                  </a:ext>
                </a:extLst>
              </a:tr>
            </a:tbl>
          </a:graphicData>
        </a:graphic>
      </p:graphicFrame>
    </p:spTree>
    <p:extLst>
      <p:ext uri="{BB962C8B-B14F-4D97-AF65-F5344CB8AC3E}">
        <p14:creationId xmlns:p14="http://schemas.microsoft.com/office/powerpoint/2010/main" val="1841443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2C77B0C1-F40F-87B9-3DC9-E271438B9603}"/>
              </a:ext>
            </a:extLst>
          </p:cNvPr>
          <p:cNvGraphicFramePr>
            <a:graphicFrameLocks noGrp="1"/>
          </p:cNvGraphicFramePr>
          <p:nvPr>
            <p:extLst>
              <p:ext uri="{D42A27DB-BD31-4B8C-83A1-F6EECF244321}">
                <p14:modId xmlns:p14="http://schemas.microsoft.com/office/powerpoint/2010/main" val="2631308091"/>
              </p:ext>
            </p:extLst>
          </p:nvPr>
        </p:nvGraphicFramePr>
        <p:xfrm>
          <a:off x="1074020" y="643467"/>
          <a:ext cx="10043961" cy="5571067"/>
        </p:xfrm>
        <a:graphic>
          <a:graphicData uri="http://schemas.openxmlformats.org/drawingml/2006/table">
            <a:tbl>
              <a:tblPr firstRow="1" firstCol="1" bandRow="1"/>
              <a:tblGrid>
                <a:gridCol w="2608443">
                  <a:extLst>
                    <a:ext uri="{9D8B030D-6E8A-4147-A177-3AD203B41FA5}">
                      <a16:colId xmlns:a16="http://schemas.microsoft.com/office/drawing/2014/main" val="2747792364"/>
                    </a:ext>
                  </a:extLst>
                </a:gridCol>
                <a:gridCol w="3726746">
                  <a:extLst>
                    <a:ext uri="{9D8B030D-6E8A-4147-A177-3AD203B41FA5}">
                      <a16:colId xmlns:a16="http://schemas.microsoft.com/office/drawing/2014/main" val="1203822735"/>
                    </a:ext>
                  </a:extLst>
                </a:gridCol>
                <a:gridCol w="3708772">
                  <a:extLst>
                    <a:ext uri="{9D8B030D-6E8A-4147-A177-3AD203B41FA5}">
                      <a16:colId xmlns:a16="http://schemas.microsoft.com/office/drawing/2014/main" val="3024196915"/>
                    </a:ext>
                  </a:extLst>
                </a:gridCol>
              </a:tblGrid>
              <a:tr h="334533">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Aspect</a:t>
                      </a:r>
                      <a:endParaRPr lang="en-GB" sz="2300" b="0" i="0" u="none" strike="noStrike">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Explanation</a:t>
                      </a:r>
                      <a:endParaRPr lang="en-GB" sz="2300" b="0" i="0" u="none" strike="noStrike">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Example: Problem Gambling</a:t>
                      </a:r>
                      <a:endParaRPr lang="en-GB" sz="2300" b="0" i="0" u="none" strike="noStrike">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63617482"/>
                  </a:ext>
                </a:extLst>
              </a:tr>
              <a:tr h="1657325">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Why do I need theories?</a:t>
                      </a:r>
                      <a:endParaRPr lang="en-GB" sz="2300" b="0" i="0" u="none" strike="noStrike">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Theories provide a framework to understand, analyse, and explain social phenomena. They help you make sense of data and identify patterns. Without theory, research can become descriptive rather than analytical.</a:t>
                      </a:r>
                      <a:endParaRPr lang="en-GB" sz="2300" b="0" i="0" u="none" strike="noStrike">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Using </a:t>
                      </a: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Foucault's Theory of Governmentality</a:t>
                      </a: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 allows you to explore how state power and regulation influence gambling behaviours.</a:t>
                      </a:r>
                      <a:endParaRPr lang="en-GB" sz="2300" b="0" i="0" u="none" strike="noStrike">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69930762"/>
                  </a:ext>
                </a:extLst>
              </a:tr>
              <a:tr h="1657325">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What do theories do?</a:t>
                      </a:r>
                      <a:endParaRPr lang="en-GB" sz="2300" b="0" i="0" u="none" strike="noStrike">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Theories guide your research questions, help you interpret findings, and allow you to critically engage with existing knowledge. They also provide a lens through which you can evaluate evidence and form arguments.</a:t>
                      </a:r>
                      <a:endParaRPr lang="en-GB" sz="2300" b="0" i="0" u="none" strike="noStrike">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Goffman's Theory of Action</a:t>
                      </a: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 helps to understand how individuals present themselves and manage their identity in gambling environments.</a:t>
                      </a:r>
                      <a:endParaRPr lang="en-GB" sz="2300" b="0" i="0" u="none" strike="noStrike">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93734704"/>
                  </a:ext>
                </a:extLst>
              </a:tr>
              <a:tr h="1921884">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How do I choose a theory?</a:t>
                      </a:r>
                      <a:endParaRPr lang="en-GB" sz="2300" b="0" i="0" u="none" strike="noStrike">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You select a theory based on your research aim, the nature of your data, and the perspective you want to adopt (e.g., psychological, sociological, or political). Consider theories that align with your research philosophy (e.g., constructivist, positivist).</a:t>
                      </a:r>
                      <a:endParaRPr lang="en-GB" sz="2300" b="0" i="0" u="none" strike="noStrike">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If you're examining </a:t>
                      </a:r>
                      <a:r>
                        <a:rPr lang="en-GB" sz="1500" b="1" i="0" u="none" strike="noStrike" dirty="0">
                          <a:effectLst/>
                          <a:latin typeface="Arial" panose="020B0604020202020204" pitchFamily="34" charset="0"/>
                          <a:ea typeface="Times New Roman" panose="02020603050405020304" pitchFamily="18" charset="0"/>
                          <a:cs typeface="Arial" panose="020B0604020202020204" pitchFamily="34" charset="0"/>
                        </a:rPr>
                        <a:t>casino accountability</a:t>
                      </a: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500" b="1" i="0" u="none" strike="noStrike" dirty="0">
                          <a:effectLst/>
                          <a:latin typeface="Arial" panose="020B0604020202020204" pitchFamily="34" charset="0"/>
                          <a:ea typeface="Times New Roman" panose="02020603050405020304" pitchFamily="18" charset="0"/>
                          <a:cs typeface="Arial" panose="020B0604020202020204" pitchFamily="34" charset="0"/>
                        </a:rPr>
                        <a:t>Friedman's Stockholder Theory</a:t>
                      </a: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 can help assess the ethical responsibility of casinos to maximise profits while minimising social harm.</a:t>
                      </a:r>
                      <a:endParaRPr lang="en-GB" sz="2300" b="0" i="0" u="none" strike="noStrike" dirty="0">
                        <a:effectLst/>
                        <a:latin typeface="Arial" panose="020B0604020202020204" pitchFamily="34" charset="0"/>
                      </a:endParaRPr>
                    </a:p>
                  </a:txBody>
                  <a:tcPr marL="11982" marR="11982" marT="11982" marB="1198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97929804"/>
                  </a:ext>
                </a:extLst>
              </a:tr>
            </a:tbl>
          </a:graphicData>
        </a:graphic>
      </p:graphicFrame>
    </p:spTree>
    <p:extLst>
      <p:ext uri="{BB962C8B-B14F-4D97-AF65-F5344CB8AC3E}">
        <p14:creationId xmlns:p14="http://schemas.microsoft.com/office/powerpoint/2010/main" val="3584142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DC400991-FF21-353F-456D-9ACA1786C30A}"/>
              </a:ext>
            </a:extLst>
          </p:cNvPr>
          <p:cNvGraphicFramePr>
            <a:graphicFrameLocks noGrp="1"/>
          </p:cNvGraphicFramePr>
          <p:nvPr>
            <p:extLst>
              <p:ext uri="{D42A27DB-BD31-4B8C-83A1-F6EECF244321}">
                <p14:modId xmlns:p14="http://schemas.microsoft.com/office/powerpoint/2010/main" val="3064455017"/>
              </p:ext>
            </p:extLst>
          </p:nvPr>
        </p:nvGraphicFramePr>
        <p:xfrm>
          <a:off x="1143410" y="643467"/>
          <a:ext cx="9905182" cy="5585383"/>
        </p:xfrm>
        <a:graphic>
          <a:graphicData uri="http://schemas.openxmlformats.org/drawingml/2006/table">
            <a:tbl>
              <a:tblPr firstRow="1" firstCol="1" bandRow="1">
                <a:tableStyleId>{5C22544A-7EE6-4342-B048-85BDC9FD1C3A}</a:tableStyleId>
              </a:tblPr>
              <a:tblGrid>
                <a:gridCol w="2339131">
                  <a:extLst>
                    <a:ext uri="{9D8B030D-6E8A-4147-A177-3AD203B41FA5}">
                      <a16:colId xmlns:a16="http://schemas.microsoft.com/office/drawing/2014/main" val="1296245239"/>
                    </a:ext>
                  </a:extLst>
                </a:gridCol>
                <a:gridCol w="3762797">
                  <a:extLst>
                    <a:ext uri="{9D8B030D-6E8A-4147-A177-3AD203B41FA5}">
                      <a16:colId xmlns:a16="http://schemas.microsoft.com/office/drawing/2014/main" val="2785868798"/>
                    </a:ext>
                  </a:extLst>
                </a:gridCol>
                <a:gridCol w="3803254">
                  <a:extLst>
                    <a:ext uri="{9D8B030D-6E8A-4147-A177-3AD203B41FA5}">
                      <a16:colId xmlns:a16="http://schemas.microsoft.com/office/drawing/2014/main" val="142946850"/>
                    </a:ext>
                  </a:extLst>
                </a:gridCol>
              </a:tblGrid>
              <a:tr h="308083">
                <a:tc>
                  <a:txBody>
                    <a:bodyPr/>
                    <a:lstStyle/>
                    <a:p>
                      <a:pPr algn="ctr">
                        <a:lnSpc>
                          <a:spcPct val="115000"/>
                        </a:lnSpc>
                        <a:spcAft>
                          <a:spcPts val="800"/>
                        </a:spcAft>
                        <a:buNone/>
                      </a:pPr>
                      <a:r>
                        <a:rPr lang="en-GB" sz="1500" kern="0">
                          <a:effectLst/>
                        </a:rPr>
                        <a:t>Aspect</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tc>
                  <a:txBody>
                    <a:bodyPr/>
                    <a:lstStyle/>
                    <a:p>
                      <a:pPr algn="ctr">
                        <a:lnSpc>
                          <a:spcPct val="115000"/>
                        </a:lnSpc>
                        <a:spcAft>
                          <a:spcPts val="800"/>
                        </a:spcAft>
                        <a:buNone/>
                      </a:pPr>
                      <a:r>
                        <a:rPr lang="en-GB" sz="1500" kern="0">
                          <a:effectLst/>
                        </a:rPr>
                        <a:t>Explanation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tc>
                  <a:txBody>
                    <a:bodyPr/>
                    <a:lstStyle/>
                    <a:p>
                      <a:pPr algn="ctr">
                        <a:lnSpc>
                          <a:spcPct val="115000"/>
                        </a:lnSpc>
                        <a:spcAft>
                          <a:spcPts val="800"/>
                        </a:spcAft>
                        <a:buNone/>
                      </a:pPr>
                      <a:r>
                        <a:rPr lang="en-GB" sz="1500" kern="0">
                          <a:effectLst/>
                        </a:rPr>
                        <a:t>Example: Problem Gambling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extLst>
                  <a:ext uri="{0D108BD9-81ED-4DB2-BD59-A6C34878D82A}">
                    <a16:rowId xmlns:a16="http://schemas.microsoft.com/office/drawing/2014/main" val="2617736306"/>
                  </a:ext>
                </a:extLst>
              </a:tr>
              <a:tr h="1584182">
                <a:tc>
                  <a:txBody>
                    <a:bodyPr/>
                    <a:lstStyle/>
                    <a:p>
                      <a:pPr>
                        <a:lnSpc>
                          <a:spcPct val="115000"/>
                        </a:lnSpc>
                        <a:spcAft>
                          <a:spcPts val="800"/>
                        </a:spcAft>
                        <a:buNone/>
                      </a:pPr>
                      <a:r>
                        <a:rPr lang="en-GB" sz="1500" kern="0">
                          <a:effectLst/>
                        </a:rPr>
                        <a:t>Why do I need theories?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tc>
                  <a:txBody>
                    <a:bodyPr/>
                    <a:lstStyle/>
                    <a:p>
                      <a:pPr>
                        <a:lnSpc>
                          <a:spcPct val="115000"/>
                        </a:lnSpc>
                        <a:spcAft>
                          <a:spcPts val="800"/>
                        </a:spcAft>
                        <a:buNone/>
                      </a:pPr>
                      <a:r>
                        <a:rPr lang="en-GB" sz="1500" kern="0">
                          <a:effectLst/>
                        </a:rPr>
                        <a:t>Theories provide multiple lenses to understand complex social issues like gambling. They allow you to analyse power dynamics, individual agency, consumer culture, ethical responsibility, and risk management.</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tc>
                  <a:txBody>
                    <a:bodyPr/>
                    <a:lstStyle/>
                    <a:p>
                      <a:pPr>
                        <a:lnSpc>
                          <a:spcPct val="115000"/>
                        </a:lnSpc>
                        <a:spcAft>
                          <a:spcPts val="800"/>
                        </a:spcAft>
                        <a:buNone/>
                      </a:pPr>
                      <a:r>
                        <a:rPr lang="en-GB" sz="1500" kern="0">
                          <a:effectLst/>
                        </a:rPr>
                        <a:t>By drawing on Foucault's Governmentality, Goffman's Action Theory, Turner's Liminality, and Beck's Risk Society, you can explore how gambling operates within systems of power, identity, and social control.</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extLst>
                  <a:ext uri="{0D108BD9-81ED-4DB2-BD59-A6C34878D82A}">
                    <a16:rowId xmlns:a16="http://schemas.microsoft.com/office/drawing/2014/main" val="1497946663"/>
                  </a:ext>
                </a:extLst>
              </a:tr>
              <a:tr h="1839402">
                <a:tc>
                  <a:txBody>
                    <a:bodyPr/>
                    <a:lstStyle/>
                    <a:p>
                      <a:pPr>
                        <a:lnSpc>
                          <a:spcPct val="115000"/>
                        </a:lnSpc>
                        <a:spcAft>
                          <a:spcPts val="800"/>
                        </a:spcAft>
                        <a:buNone/>
                      </a:pPr>
                      <a:r>
                        <a:rPr lang="en-GB" sz="1500" kern="0">
                          <a:effectLst/>
                        </a:rPr>
                        <a:t>What do theories do?</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tc>
                  <a:txBody>
                    <a:bodyPr/>
                    <a:lstStyle/>
                    <a:p>
                      <a:pPr>
                        <a:lnSpc>
                          <a:spcPct val="115000"/>
                        </a:lnSpc>
                        <a:spcAft>
                          <a:spcPts val="800"/>
                        </a:spcAft>
                        <a:buNone/>
                      </a:pPr>
                      <a:r>
                        <a:rPr lang="en-GB" sz="1500" kern="0">
                          <a:effectLst/>
                        </a:rPr>
                        <a:t>Theories allow you to move beyond description and critically engage with your data. They help explain why people gamble, how responsibility is justified, and who holds power and accountability.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tc>
                  <a:txBody>
                    <a:bodyPr/>
                    <a:lstStyle/>
                    <a:p>
                      <a:pPr>
                        <a:lnSpc>
                          <a:spcPct val="115000"/>
                        </a:lnSpc>
                        <a:spcAft>
                          <a:spcPts val="800"/>
                        </a:spcAft>
                        <a:buNone/>
                      </a:pPr>
                      <a:r>
                        <a:rPr lang="en-GB" sz="1500" kern="0">
                          <a:effectLst/>
                        </a:rPr>
                        <a:t>Sykes and Matza's Neutralisation Theory explains how gamblers justify harmful behaviour. Freeman's Stakeholder Theory and Friedman's Stockholder Theory help assess corporate responsibility. Aristotelian Ethics adds a moral dimension to policy decisions.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extLst>
                  <a:ext uri="{0D108BD9-81ED-4DB2-BD59-A6C34878D82A}">
                    <a16:rowId xmlns:a16="http://schemas.microsoft.com/office/drawing/2014/main" val="1098737534"/>
                  </a:ext>
                </a:extLst>
              </a:tr>
              <a:tr h="1839402">
                <a:tc>
                  <a:txBody>
                    <a:bodyPr/>
                    <a:lstStyle/>
                    <a:p>
                      <a:pPr>
                        <a:lnSpc>
                          <a:spcPct val="115000"/>
                        </a:lnSpc>
                        <a:spcAft>
                          <a:spcPts val="800"/>
                        </a:spcAft>
                        <a:buNone/>
                      </a:pPr>
                      <a:r>
                        <a:rPr lang="en-GB" sz="1500" kern="0">
                          <a:effectLst/>
                        </a:rPr>
                        <a:t>How do I choose a theory?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tc>
                  <a:txBody>
                    <a:bodyPr/>
                    <a:lstStyle/>
                    <a:p>
                      <a:pPr>
                        <a:lnSpc>
                          <a:spcPct val="115000"/>
                        </a:lnSpc>
                        <a:spcAft>
                          <a:spcPts val="800"/>
                        </a:spcAft>
                        <a:buNone/>
                      </a:pPr>
                      <a:r>
                        <a:rPr lang="en-GB" sz="1500" kern="0">
                          <a:effectLst/>
                        </a:rPr>
                        <a:t>Selecting theories depends on your research question and philosophical approach. A multi-theoretical approach allows for deeper analysis of both individual agency and structural factors.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tc>
                  <a:txBody>
                    <a:bodyPr/>
                    <a:lstStyle/>
                    <a:p>
                      <a:pPr>
                        <a:lnSpc>
                          <a:spcPct val="115000"/>
                        </a:lnSpc>
                        <a:spcAft>
                          <a:spcPts val="800"/>
                        </a:spcAft>
                        <a:buNone/>
                      </a:pPr>
                      <a:r>
                        <a:rPr lang="en-GB" sz="1500" kern="0" dirty="0">
                          <a:effectLst/>
                        </a:rPr>
                        <a:t>For individual responsibility, Goffman, Turner, and Sykes &amp; Matza are relevant. For corporate and government responsibility, Foucault, Freeman, Friedman, and Beck provide critical insights. Reith's Consumer Society helps understand the wider cultural context of gambling consumption.</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559" marR="11559" marT="11559" marB="11559" anchor="ctr"/>
                </a:tc>
                <a:extLst>
                  <a:ext uri="{0D108BD9-81ED-4DB2-BD59-A6C34878D82A}">
                    <a16:rowId xmlns:a16="http://schemas.microsoft.com/office/drawing/2014/main" val="3845586742"/>
                  </a:ext>
                </a:extLst>
              </a:tr>
            </a:tbl>
          </a:graphicData>
        </a:graphic>
      </p:graphicFrame>
    </p:spTree>
    <p:extLst>
      <p:ext uri="{BB962C8B-B14F-4D97-AF65-F5344CB8AC3E}">
        <p14:creationId xmlns:p14="http://schemas.microsoft.com/office/powerpoint/2010/main" val="3126322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3D213-1D17-7745-51DB-D568C9BB0674}"/>
              </a:ext>
            </a:extLst>
          </p:cNvPr>
          <p:cNvSpPr>
            <a:spLocks noGrp="1"/>
          </p:cNvSpPr>
          <p:nvPr>
            <p:ph type="title"/>
          </p:nvPr>
        </p:nvSpPr>
        <p:spPr/>
        <p:txBody>
          <a:bodyPr/>
          <a:lstStyle/>
          <a:p>
            <a:r>
              <a:rPr lang="en-GB" dirty="0"/>
              <a:t>This approach allows </a:t>
            </a:r>
          </a:p>
        </p:txBody>
      </p:sp>
      <p:sp>
        <p:nvSpPr>
          <p:cNvPr id="3" name="Content Placeholder 2">
            <a:extLst>
              <a:ext uri="{FF2B5EF4-FFF2-40B4-BE49-F238E27FC236}">
                <a16:creationId xmlns:a16="http://schemas.microsoft.com/office/drawing/2014/main" id="{160B302C-7794-1F7B-9A7B-7C707C114A35}"/>
              </a:ext>
            </a:extLst>
          </p:cNvPr>
          <p:cNvSpPr>
            <a:spLocks noGrp="1"/>
          </p:cNvSpPr>
          <p:nvPr>
            <p:ph idx="1"/>
          </p:nvPr>
        </p:nvSpPr>
        <p:spPr/>
        <p:txBody>
          <a:bodyPr/>
          <a:lstStyle/>
          <a:p>
            <a:r>
              <a:rPr lang="en-GB" dirty="0"/>
              <a:t>Explore structural power (Foucault, Beck)</a:t>
            </a:r>
          </a:p>
          <a:p>
            <a:r>
              <a:rPr lang="en-GB" dirty="0"/>
              <a:t>Understand individual experience (Goffman, Turner, Sykes &amp; Matza)</a:t>
            </a:r>
          </a:p>
          <a:p>
            <a:r>
              <a:rPr lang="en-GB" dirty="0"/>
              <a:t>Assess ethical and corporate responsibility (Freeman, Friedman, Aristotle)</a:t>
            </a:r>
          </a:p>
          <a:p>
            <a:r>
              <a:rPr lang="en-GB" dirty="0"/>
              <a:t>Situate gambling within consumer culture (Reith)</a:t>
            </a:r>
          </a:p>
          <a:p>
            <a:endParaRPr lang="en-GB" dirty="0"/>
          </a:p>
        </p:txBody>
      </p:sp>
    </p:spTree>
    <p:extLst>
      <p:ext uri="{BB962C8B-B14F-4D97-AF65-F5344CB8AC3E}">
        <p14:creationId xmlns:p14="http://schemas.microsoft.com/office/powerpoint/2010/main" val="199613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84CBDC12-A47E-C7E4-EFC4-AD4A4842EE2D}"/>
              </a:ext>
            </a:extLst>
          </p:cNvPr>
          <p:cNvGraphicFramePr>
            <a:graphicFrameLocks noGrp="1"/>
          </p:cNvGraphicFramePr>
          <p:nvPr>
            <p:extLst>
              <p:ext uri="{D42A27DB-BD31-4B8C-83A1-F6EECF244321}">
                <p14:modId xmlns:p14="http://schemas.microsoft.com/office/powerpoint/2010/main" val="3613008793"/>
              </p:ext>
            </p:extLst>
          </p:nvPr>
        </p:nvGraphicFramePr>
        <p:xfrm>
          <a:off x="1494662" y="643467"/>
          <a:ext cx="9202676" cy="5571074"/>
        </p:xfrm>
        <a:graphic>
          <a:graphicData uri="http://schemas.openxmlformats.org/drawingml/2006/table">
            <a:tbl>
              <a:tblPr firstRow="1" firstCol="1" bandRow="1">
                <a:tableStyleId>{69012ECD-51FC-41F1-AA8D-1B2483CD663E}</a:tableStyleId>
              </a:tblPr>
              <a:tblGrid>
                <a:gridCol w="4019039">
                  <a:extLst>
                    <a:ext uri="{9D8B030D-6E8A-4147-A177-3AD203B41FA5}">
                      <a16:colId xmlns:a16="http://schemas.microsoft.com/office/drawing/2014/main" val="218332086"/>
                    </a:ext>
                  </a:extLst>
                </a:gridCol>
                <a:gridCol w="5183637">
                  <a:extLst>
                    <a:ext uri="{9D8B030D-6E8A-4147-A177-3AD203B41FA5}">
                      <a16:colId xmlns:a16="http://schemas.microsoft.com/office/drawing/2014/main" val="3887573180"/>
                    </a:ext>
                  </a:extLst>
                </a:gridCol>
              </a:tblGrid>
              <a:tr h="226787">
                <a:tc>
                  <a:txBody>
                    <a:bodyPr/>
                    <a:lstStyle/>
                    <a:p>
                      <a:pPr algn="ctr">
                        <a:lnSpc>
                          <a:spcPct val="115000"/>
                        </a:lnSpc>
                        <a:spcAft>
                          <a:spcPts val="800"/>
                        </a:spcAft>
                        <a:buNone/>
                      </a:pPr>
                      <a:r>
                        <a:rPr lang="en-GB" sz="1100" kern="0">
                          <a:effectLst/>
                        </a:rPr>
                        <a:t>Theory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gn="ctr">
                        <a:lnSpc>
                          <a:spcPct val="115000"/>
                        </a:lnSpc>
                        <a:spcAft>
                          <a:spcPts val="800"/>
                        </a:spcAft>
                        <a:buNone/>
                      </a:pPr>
                      <a:r>
                        <a:rPr lang="en-GB" sz="1100" kern="0">
                          <a:effectLst/>
                        </a:rPr>
                        <a:t>Reason for Use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3947701871"/>
                  </a:ext>
                </a:extLst>
              </a:tr>
              <a:tr h="411099">
                <a:tc>
                  <a:txBody>
                    <a:bodyPr/>
                    <a:lstStyle/>
                    <a:p>
                      <a:pPr>
                        <a:lnSpc>
                          <a:spcPct val="115000"/>
                        </a:lnSpc>
                        <a:spcAft>
                          <a:spcPts val="800"/>
                        </a:spcAft>
                        <a:buNone/>
                      </a:pPr>
                      <a:r>
                        <a:rPr lang="en-GB" sz="1100" kern="0">
                          <a:effectLst/>
                        </a:rPr>
                        <a:t>Foucault's Theory of Governmentality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understand how power is exercised through self-regulation and how neoliberal policies shift responsibility from the state to the individual.</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198097510"/>
                  </a:ext>
                </a:extLst>
              </a:tr>
              <a:tr h="411099">
                <a:tc>
                  <a:txBody>
                    <a:bodyPr/>
                    <a:lstStyle/>
                    <a:p>
                      <a:pPr>
                        <a:lnSpc>
                          <a:spcPct val="115000"/>
                        </a:lnSpc>
                        <a:spcAft>
                          <a:spcPts val="800"/>
                        </a:spcAft>
                        <a:buNone/>
                      </a:pPr>
                      <a:r>
                        <a:rPr lang="en-GB" sz="1100" kern="0">
                          <a:effectLst/>
                        </a:rPr>
                        <a:t>Goffman's Theory of Action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explore how individuals manage risk and self-identity in gambling environments, particularly in the performance of gambling behaviour.</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579080919"/>
                  </a:ext>
                </a:extLst>
              </a:tr>
              <a:tr h="411099">
                <a:tc>
                  <a:txBody>
                    <a:bodyPr/>
                    <a:lstStyle/>
                    <a:p>
                      <a:pPr>
                        <a:lnSpc>
                          <a:spcPct val="115000"/>
                        </a:lnSpc>
                        <a:spcAft>
                          <a:spcPts val="800"/>
                        </a:spcAft>
                        <a:buNone/>
                      </a:pPr>
                      <a:r>
                        <a:rPr lang="en-GB" sz="1100" kern="0">
                          <a:effectLst/>
                        </a:rPr>
                        <a:t>Friedman's Stockholder Theory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assess the argument that gambling operators' primary responsibility is to maximise profit for shareholders, rather than minimising social harm.</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3261551954"/>
                  </a:ext>
                </a:extLst>
              </a:tr>
              <a:tr h="411099">
                <a:tc>
                  <a:txBody>
                    <a:bodyPr/>
                    <a:lstStyle/>
                    <a:p>
                      <a:pPr>
                        <a:lnSpc>
                          <a:spcPct val="115000"/>
                        </a:lnSpc>
                        <a:spcAft>
                          <a:spcPts val="800"/>
                        </a:spcAft>
                        <a:buNone/>
                      </a:pPr>
                      <a:r>
                        <a:rPr lang="en-GB" sz="1100" kern="0">
                          <a:effectLst/>
                        </a:rPr>
                        <a:t>Freeman's Stakeholder Theory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examine the ethical responsibility of gambling operators towards all stakeholders, including gamblers, communities, and society.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1531336810"/>
                  </a:ext>
                </a:extLst>
              </a:tr>
              <a:tr h="411099">
                <a:tc>
                  <a:txBody>
                    <a:bodyPr/>
                    <a:lstStyle/>
                    <a:p>
                      <a:pPr>
                        <a:lnSpc>
                          <a:spcPct val="115000"/>
                        </a:lnSpc>
                        <a:spcAft>
                          <a:spcPts val="800"/>
                        </a:spcAft>
                        <a:buNone/>
                      </a:pPr>
                      <a:r>
                        <a:rPr lang="en-GB" sz="1100" kern="0">
                          <a:effectLst/>
                        </a:rPr>
                        <a:t>Turner's Theory of Liminality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explore the temporary suspension of social norms and the 'in-between' state that gambling creates for individuals seeking escape.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2846939324"/>
                  </a:ext>
                </a:extLst>
              </a:tr>
              <a:tr h="411099">
                <a:tc>
                  <a:txBody>
                    <a:bodyPr/>
                    <a:lstStyle/>
                    <a:p>
                      <a:pPr>
                        <a:lnSpc>
                          <a:spcPct val="115000"/>
                        </a:lnSpc>
                        <a:spcAft>
                          <a:spcPts val="800"/>
                        </a:spcAft>
                        <a:buNone/>
                      </a:pPr>
                      <a:r>
                        <a:rPr lang="en-GB" sz="1100" kern="0">
                          <a:effectLst/>
                        </a:rPr>
                        <a:t>Reith's Consumer Society Theory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understand gambling as a product of consumer culture and neoliberal capitalism, where individuals are encouraged to maximise pleasure and self-control.</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3330491552"/>
                  </a:ext>
                </a:extLst>
              </a:tr>
              <a:tr h="411099">
                <a:tc>
                  <a:txBody>
                    <a:bodyPr/>
                    <a:lstStyle/>
                    <a:p>
                      <a:pPr>
                        <a:lnSpc>
                          <a:spcPct val="115000"/>
                        </a:lnSpc>
                        <a:spcAft>
                          <a:spcPts val="800"/>
                        </a:spcAft>
                        <a:buNone/>
                      </a:pPr>
                      <a:r>
                        <a:rPr lang="en-GB" sz="1100" kern="0">
                          <a:effectLst/>
                        </a:rPr>
                        <a:t>Sykes and Matza's Neutralisation Theory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analyse how problem gamblers justify and rationalise their behaviour, deflecting personal responsibility for gambling-related harm.</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3768348220"/>
                  </a:ext>
                </a:extLst>
              </a:tr>
              <a:tr h="411099">
                <a:tc>
                  <a:txBody>
                    <a:bodyPr/>
                    <a:lstStyle/>
                    <a:p>
                      <a:pPr>
                        <a:lnSpc>
                          <a:spcPct val="115000"/>
                        </a:lnSpc>
                        <a:spcAft>
                          <a:spcPts val="800"/>
                        </a:spcAft>
                        <a:buNone/>
                      </a:pPr>
                      <a:r>
                        <a:rPr lang="en-GB" sz="1100" kern="0">
                          <a:effectLst/>
                        </a:rPr>
                        <a:t>Aristotelian Virtue Ethics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assess the moral character of both operators and gamblers, focusing on the development of self-control and ethical responsibility.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1405441120"/>
                  </a:ext>
                </a:extLst>
              </a:tr>
              <a:tr h="411099">
                <a:tc>
                  <a:txBody>
                    <a:bodyPr/>
                    <a:lstStyle/>
                    <a:p>
                      <a:pPr>
                        <a:lnSpc>
                          <a:spcPct val="115000"/>
                        </a:lnSpc>
                        <a:spcAft>
                          <a:spcPts val="800"/>
                        </a:spcAft>
                        <a:buNone/>
                      </a:pPr>
                      <a:r>
                        <a:rPr lang="en-GB" sz="1100" kern="0">
                          <a:effectLst/>
                        </a:rPr>
                        <a:t>Beck's Risk Society Theory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understand how modern societies normalise risk-taking behaviour and shift responsibility for managing risk onto the individual.</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2290403787"/>
                  </a:ext>
                </a:extLst>
              </a:tr>
              <a:tr h="411099">
                <a:tc>
                  <a:txBody>
                    <a:bodyPr/>
                    <a:lstStyle/>
                    <a:p>
                      <a:pPr>
                        <a:lnSpc>
                          <a:spcPct val="115000"/>
                        </a:lnSpc>
                        <a:spcAft>
                          <a:spcPts val="800"/>
                        </a:spcAft>
                        <a:buNone/>
                      </a:pPr>
                      <a:r>
                        <a:rPr lang="en-GB" sz="1100" kern="0">
                          <a:effectLst/>
                        </a:rPr>
                        <a:t>Corporate Social Responsibility (CSR) Theories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evaluate how gambling operators balance profit-making with social responsibility and harm minimisation strategies.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788647981"/>
                  </a:ext>
                </a:extLst>
              </a:tr>
              <a:tr h="411099">
                <a:tc>
                  <a:txBody>
                    <a:bodyPr/>
                    <a:lstStyle/>
                    <a:p>
                      <a:pPr>
                        <a:lnSpc>
                          <a:spcPct val="115000"/>
                        </a:lnSpc>
                        <a:spcAft>
                          <a:spcPts val="800"/>
                        </a:spcAft>
                        <a:buNone/>
                      </a:pPr>
                      <a:r>
                        <a:rPr lang="en-GB" sz="1100" kern="0">
                          <a:effectLst/>
                        </a:rPr>
                        <a:t>Public Health Model of Gambling</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shift the focus from individual pathology to societal-level factors, identifying vulnerable groups and the structural causes of harm.</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1598733191"/>
                  </a:ext>
                </a:extLst>
              </a:tr>
              <a:tr h="411099">
                <a:tc>
                  <a:txBody>
                    <a:bodyPr/>
                    <a:lstStyle/>
                    <a:p>
                      <a:pPr>
                        <a:lnSpc>
                          <a:spcPct val="115000"/>
                        </a:lnSpc>
                        <a:spcAft>
                          <a:spcPts val="800"/>
                        </a:spcAft>
                        <a:buNone/>
                      </a:pPr>
                      <a:r>
                        <a:rPr lang="en-GB" sz="1100" kern="0">
                          <a:effectLst/>
                        </a:rPr>
                        <a:t>Gambling Restraint Erosion Theory (GRET)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explore how liberalisation and deregulation of the gambling industry have eroded traditional forms of social control and increased harm.</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1068052976"/>
                  </a:ext>
                </a:extLst>
              </a:tr>
              <a:tr h="411099">
                <a:tc>
                  <a:txBody>
                    <a:bodyPr/>
                    <a:lstStyle/>
                    <a:p>
                      <a:pPr>
                        <a:lnSpc>
                          <a:spcPct val="115000"/>
                        </a:lnSpc>
                        <a:spcAft>
                          <a:spcPts val="800"/>
                        </a:spcAft>
                        <a:buNone/>
                      </a:pPr>
                      <a:r>
                        <a:rPr lang="en-GB" sz="1100" kern="0">
                          <a:effectLst/>
                        </a:rPr>
                        <a:t>Pathways Model of Problem Gambling</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tc>
                  <a:txBody>
                    <a:bodyPr/>
                    <a:lstStyle/>
                    <a:p>
                      <a:pPr>
                        <a:lnSpc>
                          <a:spcPct val="115000"/>
                        </a:lnSpc>
                        <a:spcAft>
                          <a:spcPts val="800"/>
                        </a:spcAft>
                        <a:buNone/>
                      </a:pPr>
                      <a:r>
                        <a:rPr lang="en-GB" sz="1100" kern="0">
                          <a:effectLst/>
                        </a:rPr>
                        <a:t>To understand the psychological, social, and biological factors that lead individuals to develop problem gambling behaviours.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281" marR="7281" marT="7281" marB="7281" anchor="ctr"/>
                </a:tc>
                <a:extLst>
                  <a:ext uri="{0D108BD9-81ED-4DB2-BD59-A6C34878D82A}">
                    <a16:rowId xmlns:a16="http://schemas.microsoft.com/office/drawing/2014/main" val="3504473813"/>
                  </a:ext>
                </a:extLst>
              </a:tr>
            </a:tbl>
          </a:graphicData>
        </a:graphic>
      </p:graphicFrame>
    </p:spTree>
    <p:extLst>
      <p:ext uri="{BB962C8B-B14F-4D97-AF65-F5344CB8AC3E}">
        <p14:creationId xmlns:p14="http://schemas.microsoft.com/office/powerpoint/2010/main" val="1060982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F935F0D-7692-3FDA-19C9-A71C2F8F2621}"/>
              </a:ext>
            </a:extLst>
          </p:cNvPr>
          <p:cNvPicPr>
            <a:picLocks noChangeAspect="1"/>
          </p:cNvPicPr>
          <p:nvPr/>
        </p:nvPicPr>
        <p:blipFill>
          <a:blip r:embed="rId2">
            <a:duotone>
              <a:schemeClr val="bg2">
                <a:shade val="45000"/>
                <a:satMod val="135000"/>
              </a:schemeClr>
              <a:prstClr val="white"/>
            </a:duotone>
          </a:blip>
          <a:srcRect t="7930" b="15278"/>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17E2D-5EEC-1700-D2DB-BF8090899AD1}"/>
              </a:ext>
            </a:extLst>
          </p:cNvPr>
          <p:cNvSpPr>
            <a:spLocks noGrp="1"/>
          </p:cNvSpPr>
          <p:nvPr>
            <p:ph type="title"/>
          </p:nvPr>
        </p:nvSpPr>
        <p:spPr>
          <a:xfrm>
            <a:off x="838200" y="365125"/>
            <a:ext cx="10515600" cy="1325563"/>
          </a:xfrm>
        </p:spPr>
        <p:txBody>
          <a:bodyPr>
            <a:normAutofit/>
          </a:bodyPr>
          <a:lstStyle/>
          <a:p>
            <a:r>
              <a:rPr lang="en-GB" b="1" dirty="0"/>
              <a:t>Using Theoretical Literature</a:t>
            </a:r>
            <a:endParaRPr lang="en-GB" dirty="0"/>
          </a:p>
        </p:txBody>
      </p:sp>
      <p:graphicFrame>
        <p:nvGraphicFramePr>
          <p:cNvPr id="5" name="Content Placeholder 2">
            <a:extLst>
              <a:ext uri="{FF2B5EF4-FFF2-40B4-BE49-F238E27FC236}">
                <a16:creationId xmlns:a16="http://schemas.microsoft.com/office/drawing/2014/main" id="{2AFEB5C2-04F2-0A12-BFB3-1798E24503E7}"/>
              </a:ext>
            </a:extLst>
          </p:cNvPr>
          <p:cNvGraphicFramePr>
            <a:graphicFrameLocks noGrp="1"/>
          </p:cNvGraphicFramePr>
          <p:nvPr>
            <p:ph idx="1"/>
            <p:extLst>
              <p:ext uri="{D42A27DB-BD31-4B8C-83A1-F6EECF244321}">
                <p14:modId xmlns:p14="http://schemas.microsoft.com/office/powerpoint/2010/main" val="3956631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7649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5A10113B-0847-43F5-AD40-7392BAB70838}"/>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B4FE5-6DAD-B829-8C04-DBB581DB8C5E}"/>
              </a:ext>
            </a:extLst>
          </p:cNvPr>
          <p:cNvSpPr>
            <a:spLocks noGrp="1"/>
          </p:cNvSpPr>
          <p:nvPr>
            <p:ph type="title"/>
          </p:nvPr>
        </p:nvSpPr>
        <p:spPr>
          <a:xfrm>
            <a:off x="838200" y="365125"/>
            <a:ext cx="10515600" cy="1325563"/>
          </a:xfrm>
        </p:spPr>
        <p:txBody>
          <a:bodyPr>
            <a:normAutofit/>
          </a:bodyPr>
          <a:lstStyle/>
          <a:p>
            <a:r>
              <a:rPr lang="en-GB" b="1" dirty="0"/>
              <a:t>How to Search for Theory/Theories</a:t>
            </a:r>
            <a:endParaRPr lang="en-GB" dirty="0"/>
          </a:p>
        </p:txBody>
      </p:sp>
      <p:sp>
        <p:nvSpPr>
          <p:cNvPr id="3" name="Content Placeholder 2">
            <a:extLst>
              <a:ext uri="{FF2B5EF4-FFF2-40B4-BE49-F238E27FC236}">
                <a16:creationId xmlns:a16="http://schemas.microsoft.com/office/drawing/2014/main" id="{D4BDC1CA-A869-C359-06E4-6ECD114B11A4}"/>
              </a:ext>
            </a:extLst>
          </p:cNvPr>
          <p:cNvSpPr>
            <a:spLocks noGrp="1"/>
          </p:cNvSpPr>
          <p:nvPr>
            <p:ph idx="1"/>
          </p:nvPr>
        </p:nvSpPr>
        <p:spPr>
          <a:xfrm>
            <a:off x="838200" y="1825625"/>
            <a:ext cx="10515600" cy="4351338"/>
          </a:xfrm>
        </p:spPr>
        <p:txBody>
          <a:bodyPr>
            <a:normAutofit/>
          </a:bodyPr>
          <a:lstStyle/>
          <a:p>
            <a:pPr>
              <a:buFont typeface="+mj-lt"/>
              <a:buAutoNum type="arabicPeriod"/>
            </a:pPr>
            <a:r>
              <a:rPr lang="en-GB" dirty="0"/>
              <a:t>Define your research question</a:t>
            </a:r>
          </a:p>
          <a:p>
            <a:pPr>
              <a:buFont typeface="+mj-lt"/>
              <a:buAutoNum type="arabicPeriod"/>
            </a:pPr>
            <a:r>
              <a:rPr lang="en-GB" dirty="0"/>
              <a:t>Identify key areas</a:t>
            </a:r>
          </a:p>
          <a:p>
            <a:pPr>
              <a:buFont typeface="+mj-lt"/>
              <a:buAutoNum type="arabicPeriod"/>
            </a:pPr>
            <a:r>
              <a:rPr lang="en-GB" dirty="0"/>
              <a:t>Select appropriate keywords</a:t>
            </a:r>
          </a:p>
          <a:p>
            <a:pPr>
              <a:buFont typeface="+mj-lt"/>
              <a:buAutoNum type="arabicPeriod"/>
            </a:pPr>
            <a:r>
              <a:rPr lang="en-GB" dirty="0"/>
              <a:t>Use combinations of keywords</a:t>
            </a:r>
          </a:p>
          <a:p>
            <a:pPr>
              <a:buFont typeface="+mj-lt"/>
              <a:buAutoNum type="arabicPeriod"/>
            </a:pPr>
            <a:r>
              <a:rPr lang="en-GB" dirty="0"/>
              <a:t>Consider wider or truncated terms (e.g., </a:t>
            </a:r>
            <a:r>
              <a:rPr lang="en-GB" dirty="0" err="1"/>
              <a:t>adoles</a:t>
            </a:r>
            <a:r>
              <a:rPr lang="en-GB" dirty="0"/>
              <a:t>*)</a:t>
            </a:r>
          </a:p>
          <a:p>
            <a:pPr>
              <a:buFont typeface="+mj-lt"/>
              <a:buAutoNum type="arabicPeriod"/>
            </a:pPr>
            <a:r>
              <a:rPr lang="en-GB" dirty="0"/>
              <a:t>Try synonyms as alternatives</a:t>
            </a:r>
          </a:p>
          <a:p>
            <a:pPr>
              <a:buFont typeface="+mj-lt"/>
              <a:buAutoNum type="arabicPeriod"/>
            </a:pPr>
            <a:r>
              <a:rPr lang="en-GB" dirty="0"/>
              <a:t>Combine search strategies across platforms</a:t>
            </a:r>
          </a:p>
          <a:p>
            <a:endParaRPr lang="en-GB" dirty="0"/>
          </a:p>
        </p:txBody>
      </p:sp>
    </p:spTree>
    <p:extLst>
      <p:ext uri="{BB962C8B-B14F-4D97-AF65-F5344CB8AC3E}">
        <p14:creationId xmlns:p14="http://schemas.microsoft.com/office/powerpoint/2010/main" val="1640825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up of open book against blurred bookshelf background">
            <a:extLst>
              <a:ext uri="{FF2B5EF4-FFF2-40B4-BE49-F238E27FC236}">
                <a16:creationId xmlns:a16="http://schemas.microsoft.com/office/drawing/2014/main" id="{B9373D23-F6C8-C43A-32B5-F829A3326458}"/>
              </a:ext>
            </a:extLst>
          </p:cNvPr>
          <p:cNvPicPr>
            <a:picLocks noChangeAspect="1"/>
          </p:cNvPicPr>
          <p:nvPr/>
        </p:nvPicPr>
        <p:blipFill>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58352-B296-7B7C-083C-F559C3F0A6DF}"/>
              </a:ext>
            </a:extLst>
          </p:cNvPr>
          <p:cNvSpPr>
            <a:spLocks noGrp="1"/>
          </p:cNvSpPr>
          <p:nvPr>
            <p:ph type="title"/>
          </p:nvPr>
        </p:nvSpPr>
        <p:spPr>
          <a:xfrm>
            <a:off x="838200" y="365125"/>
            <a:ext cx="10515600" cy="1325563"/>
          </a:xfrm>
        </p:spPr>
        <p:txBody>
          <a:bodyPr>
            <a:normAutofit/>
          </a:bodyPr>
          <a:lstStyle/>
          <a:p>
            <a:r>
              <a:rPr lang="en-GB" sz="3700" b="1"/>
              <a:t>Types of Literature to Use in Qualitative Research</a:t>
            </a:r>
            <a:br>
              <a:rPr lang="en-GB" sz="3700" b="1"/>
            </a:br>
            <a:endParaRPr lang="en-GB" sz="3700"/>
          </a:p>
        </p:txBody>
      </p:sp>
      <p:sp>
        <p:nvSpPr>
          <p:cNvPr id="3" name="Content Placeholder 2">
            <a:extLst>
              <a:ext uri="{FF2B5EF4-FFF2-40B4-BE49-F238E27FC236}">
                <a16:creationId xmlns:a16="http://schemas.microsoft.com/office/drawing/2014/main" id="{69A427F5-4596-D403-DE0D-EB136CB20EE4}"/>
              </a:ext>
            </a:extLst>
          </p:cNvPr>
          <p:cNvSpPr>
            <a:spLocks noGrp="1"/>
          </p:cNvSpPr>
          <p:nvPr>
            <p:ph idx="1"/>
          </p:nvPr>
        </p:nvSpPr>
        <p:spPr>
          <a:xfrm>
            <a:off x="838200" y="1825625"/>
            <a:ext cx="10515600" cy="4351338"/>
          </a:xfrm>
        </p:spPr>
        <p:txBody>
          <a:bodyPr>
            <a:normAutofit/>
          </a:bodyPr>
          <a:lstStyle/>
          <a:p>
            <a:pPr>
              <a:buFont typeface="+mj-lt"/>
              <a:buAutoNum type="arabicPeriod"/>
            </a:pPr>
            <a:r>
              <a:rPr lang="en-GB" b="1" dirty="0"/>
              <a:t>Theoretical literature</a:t>
            </a:r>
            <a:r>
              <a:rPr lang="en-GB" dirty="0"/>
              <a:t> about your research topic</a:t>
            </a:r>
          </a:p>
          <a:p>
            <a:pPr>
              <a:buFont typeface="+mj-lt"/>
              <a:buAutoNum type="arabicPeriod"/>
            </a:pPr>
            <a:r>
              <a:rPr lang="en-GB" b="1" dirty="0"/>
              <a:t>Empirical literature</a:t>
            </a:r>
            <a:r>
              <a:rPr lang="en-GB" dirty="0"/>
              <a:t> about previous research in your field</a:t>
            </a:r>
          </a:p>
          <a:p>
            <a:pPr>
              <a:buFont typeface="+mj-lt"/>
              <a:buAutoNum type="arabicPeriod"/>
            </a:pPr>
            <a:r>
              <a:rPr lang="en-GB" b="1" dirty="0"/>
              <a:t>Methodological literature</a:t>
            </a:r>
            <a:r>
              <a:rPr lang="en-GB" dirty="0"/>
              <a:t> about your chosen research methods</a:t>
            </a:r>
          </a:p>
          <a:p>
            <a:pPr>
              <a:buFont typeface="+mj-lt"/>
              <a:buAutoNum type="arabicPeriod"/>
            </a:pPr>
            <a:r>
              <a:rPr lang="en-GB" b="1" dirty="0"/>
              <a:t>Contextual literature</a:t>
            </a:r>
            <a:r>
              <a:rPr lang="en-GB" dirty="0"/>
              <a:t> to compare and generalise your finding</a:t>
            </a:r>
          </a:p>
          <a:p>
            <a:endParaRPr lang="en-GB" dirty="0"/>
          </a:p>
        </p:txBody>
      </p:sp>
    </p:spTree>
    <p:extLst>
      <p:ext uri="{BB962C8B-B14F-4D97-AF65-F5344CB8AC3E}">
        <p14:creationId xmlns:p14="http://schemas.microsoft.com/office/powerpoint/2010/main" val="756131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uster of books">
            <a:extLst>
              <a:ext uri="{FF2B5EF4-FFF2-40B4-BE49-F238E27FC236}">
                <a16:creationId xmlns:a16="http://schemas.microsoft.com/office/drawing/2014/main" id="{0E89CACF-E6E6-4797-00D9-F2B772FFE887}"/>
              </a:ext>
            </a:extLst>
          </p:cNvPr>
          <p:cNvPicPr>
            <a:picLocks noChangeAspect="1"/>
          </p:cNvPicPr>
          <p:nvPr/>
        </p:nvPicPr>
        <p:blipFill>
          <a:blip r:embed="rId2">
            <a:duotone>
              <a:schemeClr val="bg2">
                <a:shade val="45000"/>
                <a:satMod val="135000"/>
              </a:schemeClr>
              <a:prstClr val="white"/>
            </a:duotone>
          </a:blip>
          <a:srcRect t="10714"/>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548E4-903A-F548-ACD3-065D288FCEB4}"/>
              </a:ext>
            </a:extLst>
          </p:cNvPr>
          <p:cNvSpPr>
            <a:spLocks noGrp="1"/>
          </p:cNvSpPr>
          <p:nvPr>
            <p:ph type="title"/>
          </p:nvPr>
        </p:nvSpPr>
        <p:spPr>
          <a:xfrm>
            <a:off x="838200" y="365125"/>
            <a:ext cx="10515600" cy="1325563"/>
          </a:xfrm>
        </p:spPr>
        <p:txBody>
          <a:bodyPr>
            <a:normAutofit/>
          </a:bodyPr>
          <a:lstStyle/>
          <a:p>
            <a:r>
              <a:rPr lang="en-GB" b="1" i="0">
                <a:effectLst/>
                <a:latin typeface="Inter"/>
              </a:rPr>
              <a:t>Questions</a:t>
            </a:r>
            <a:endParaRPr lang="en-GB" dirty="0"/>
          </a:p>
        </p:txBody>
      </p:sp>
      <p:sp>
        <p:nvSpPr>
          <p:cNvPr id="3" name="Content Placeholder 2">
            <a:extLst>
              <a:ext uri="{FF2B5EF4-FFF2-40B4-BE49-F238E27FC236}">
                <a16:creationId xmlns:a16="http://schemas.microsoft.com/office/drawing/2014/main" id="{932DACF5-681D-B960-CD09-CCCC3CEF6C33}"/>
              </a:ext>
            </a:extLst>
          </p:cNvPr>
          <p:cNvSpPr>
            <a:spLocks noGrp="1"/>
          </p:cNvSpPr>
          <p:nvPr>
            <p:ph idx="1"/>
          </p:nvPr>
        </p:nvSpPr>
        <p:spPr>
          <a:xfrm>
            <a:off x="838200" y="1825625"/>
            <a:ext cx="10515600" cy="4351338"/>
          </a:xfrm>
        </p:spPr>
        <p:txBody>
          <a:bodyPr>
            <a:normAutofit/>
          </a:bodyPr>
          <a:lstStyle/>
          <a:p>
            <a:pPr>
              <a:spcAft>
                <a:spcPts val="300"/>
              </a:spcAft>
              <a:buFont typeface="+mj-lt"/>
              <a:buAutoNum type="arabicPeriod"/>
            </a:pPr>
            <a:r>
              <a:rPr lang="en-GB" b="1" i="0">
                <a:effectLst/>
                <a:latin typeface="Inter"/>
              </a:rPr>
              <a:t>Why is it important to review the literature in qualitative research?</a:t>
            </a:r>
            <a:endParaRPr lang="en-GB" b="0" i="0">
              <a:effectLst/>
              <a:latin typeface="Inter"/>
            </a:endParaRPr>
          </a:p>
          <a:p>
            <a:pPr marL="742950" lvl="1" indent="-285750">
              <a:spcBef>
                <a:spcPts val="300"/>
              </a:spcBef>
              <a:buFont typeface="+mj-lt"/>
              <a:buAutoNum type="arabicPeriod"/>
            </a:pPr>
            <a:r>
              <a:rPr lang="en-GB" b="0" i="0">
                <a:effectLst/>
                <a:latin typeface="Inter"/>
              </a:rPr>
              <a:t>To avoid reinventing the wheel and build on existing knowledge.</a:t>
            </a:r>
          </a:p>
          <a:p>
            <a:pPr marL="742950" lvl="1" indent="-285750">
              <a:spcBef>
                <a:spcPts val="300"/>
              </a:spcBef>
              <a:buFont typeface="+mj-lt"/>
              <a:buAutoNum type="arabicPeriod"/>
            </a:pPr>
            <a:r>
              <a:rPr lang="en-GB" b="0" i="0">
                <a:effectLst/>
                <a:latin typeface="Inter"/>
              </a:rPr>
              <a:t>To identify gaps and controversies in the field.</a:t>
            </a:r>
          </a:p>
          <a:p>
            <a:pPr>
              <a:spcBef>
                <a:spcPts val="300"/>
              </a:spcBef>
              <a:spcAft>
                <a:spcPts val="300"/>
              </a:spcAft>
              <a:buFont typeface="+mj-lt"/>
              <a:buAutoNum type="arabicPeriod"/>
            </a:pPr>
            <a:r>
              <a:rPr lang="en-GB" b="1" i="0">
                <a:effectLst/>
                <a:latin typeface="Inter"/>
              </a:rPr>
              <a:t>What are the different types of literature to use in qualitative research?</a:t>
            </a:r>
            <a:endParaRPr lang="en-GB" b="0" i="0">
              <a:effectLst/>
              <a:latin typeface="Inter"/>
            </a:endParaRPr>
          </a:p>
          <a:p>
            <a:pPr marL="742950" lvl="1" indent="-285750">
              <a:spcBef>
                <a:spcPts val="300"/>
              </a:spcBef>
              <a:buFont typeface="+mj-lt"/>
              <a:buAutoNum type="arabicPeriod"/>
            </a:pPr>
            <a:r>
              <a:rPr lang="en-GB" b="0" i="0">
                <a:effectLst/>
                <a:latin typeface="Inter"/>
              </a:rPr>
              <a:t>Theoretical literature.</a:t>
            </a:r>
          </a:p>
          <a:p>
            <a:pPr marL="742950" lvl="1" indent="-285750">
              <a:spcBef>
                <a:spcPts val="300"/>
              </a:spcBef>
              <a:buFont typeface="+mj-lt"/>
              <a:buAutoNum type="arabicPeriod"/>
            </a:pPr>
            <a:r>
              <a:rPr lang="en-GB" b="0" i="0">
                <a:effectLst/>
                <a:latin typeface="Inter"/>
              </a:rPr>
              <a:t>Empirical literature.</a:t>
            </a:r>
          </a:p>
          <a:p>
            <a:pPr marL="742950" lvl="1" indent="-285750">
              <a:spcBef>
                <a:spcPts val="300"/>
              </a:spcBef>
              <a:buFont typeface="+mj-lt"/>
              <a:buAutoNum type="arabicPeriod"/>
            </a:pPr>
            <a:r>
              <a:rPr lang="en-GB" b="0" i="0">
                <a:effectLst/>
                <a:latin typeface="Inter"/>
              </a:rPr>
              <a:t>Methodological literature.</a:t>
            </a:r>
          </a:p>
          <a:p>
            <a:pPr>
              <a:spcBef>
                <a:spcPts val="300"/>
              </a:spcBef>
              <a:spcAft>
                <a:spcPts val="300"/>
              </a:spcAft>
              <a:buFont typeface="+mj-lt"/>
              <a:buAutoNum type="arabicPeriod"/>
            </a:pPr>
            <a:r>
              <a:rPr lang="en-GB" b="1" i="0">
                <a:effectLst/>
                <a:latin typeface="Inter"/>
              </a:rPr>
              <a:t>How can the literature help in planning and conducting research?</a:t>
            </a:r>
            <a:endParaRPr lang="en-GB" b="0" i="0">
              <a:effectLst/>
              <a:latin typeface="Inter"/>
            </a:endParaRPr>
          </a:p>
          <a:p>
            <a:pPr marL="742950" lvl="1" indent="-285750">
              <a:spcBef>
                <a:spcPts val="300"/>
              </a:spcBef>
              <a:buFont typeface="+mj-lt"/>
              <a:buAutoNum type="arabicPeriod"/>
            </a:pPr>
            <a:r>
              <a:rPr lang="en-GB" b="0" i="0">
                <a:effectLst/>
                <a:latin typeface="Inter"/>
              </a:rPr>
              <a:t>By providing context, inspiration, and methodological guidance</a:t>
            </a:r>
          </a:p>
          <a:p>
            <a:pPr marL="742950" lvl="1" indent="-285750">
              <a:spcBef>
                <a:spcPts val="300"/>
              </a:spcBef>
              <a:buFont typeface="+mj-lt"/>
              <a:buAutoNum type="arabicPeriod"/>
            </a:pPr>
            <a:endParaRPr lang="en-GB" b="0" i="0">
              <a:effectLst/>
              <a:latin typeface="Inter"/>
            </a:endParaRPr>
          </a:p>
          <a:p>
            <a:endParaRPr lang="en-GB" dirty="0"/>
          </a:p>
        </p:txBody>
      </p:sp>
    </p:spTree>
    <p:extLst>
      <p:ext uri="{BB962C8B-B14F-4D97-AF65-F5344CB8AC3E}">
        <p14:creationId xmlns:p14="http://schemas.microsoft.com/office/powerpoint/2010/main" val="2541286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fferent colored question marks">
            <a:extLst>
              <a:ext uri="{FF2B5EF4-FFF2-40B4-BE49-F238E27FC236}">
                <a16:creationId xmlns:a16="http://schemas.microsoft.com/office/drawing/2014/main" id="{E5B9FCFE-1656-EE08-A312-48A175FFC90E}"/>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224B93-5D59-278D-975E-4F9906F65FD8}"/>
              </a:ext>
            </a:extLst>
          </p:cNvPr>
          <p:cNvSpPr>
            <a:spLocks noGrp="1"/>
          </p:cNvSpPr>
          <p:nvPr>
            <p:ph type="title"/>
          </p:nvPr>
        </p:nvSpPr>
        <p:spPr>
          <a:xfrm>
            <a:off x="838200" y="365125"/>
            <a:ext cx="10515600" cy="1325563"/>
          </a:xfrm>
        </p:spPr>
        <p:txBody>
          <a:bodyPr>
            <a:normAutofit/>
          </a:bodyPr>
          <a:lstStyle/>
          <a:p>
            <a:r>
              <a:rPr lang="en-GB" dirty="0"/>
              <a:t>How to use theory</a:t>
            </a:r>
          </a:p>
        </p:txBody>
      </p:sp>
      <p:sp>
        <p:nvSpPr>
          <p:cNvPr id="3" name="Content Placeholder 2">
            <a:extLst>
              <a:ext uri="{FF2B5EF4-FFF2-40B4-BE49-F238E27FC236}">
                <a16:creationId xmlns:a16="http://schemas.microsoft.com/office/drawing/2014/main" id="{66B58434-BE32-20AC-A319-D5D4124B1725}"/>
              </a:ext>
            </a:extLst>
          </p:cNvPr>
          <p:cNvSpPr>
            <a:spLocks noGrp="1"/>
          </p:cNvSpPr>
          <p:nvPr>
            <p:ph idx="1"/>
          </p:nvPr>
        </p:nvSpPr>
        <p:spPr>
          <a:xfrm>
            <a:off x="838200" y="1825625"/>
            <a:ext cx="10515600" cy="4351338"/>
          </a:xfrm>
        </p:spPr>
        <p:txBody>
          <a:bodyPr>
            <a:normAutofit/>
          </a:bodyPr>
          <a:lstStyle/>
          <a:p>
            <a:pPr>
              <a:buNone/>
            </a:pPr>
            <a:r>
              <a:rPr lang="en-GB" b="1" i="0">
                <a:effectLst/>
                <a:latin typeface="Inter"/>
              </a:rPr>
              <a:t>Key Points:</a:t>
            </a:r>
            <a:endParaRPr lang="en-GB" b="0" i="0">
              <a:effectLst/>
              <a:latin typeface="Inter"/>
            </a:endParaRPr>
          </a:p>
          <a:p>
            <a:pPr>
              <a:spcAft>
                <a:spcPts val="300"/>
              </a:spcAft>
              <a:buFont typeface="Arial" panose="020B0604020202020204" pitchFamily="34" charset="0"/>
              <a:buChar char="•"/>
            </a:pPr>
            <a:r>
              <a:rPr lang="en-GB" b="1" i="0">
                <a:effectLst/>
                <a:latin typeface="Inter"/>
              </a:rPr>
              <a:t>What is theoretical literature?</a:t>
            </a:r>
            <a:endParaRPr lang="en-GB" b="0" i="0">
              <a:effectLst/>
              <a:latin typeface="Inter"/>
            </a:endParaRPr>
          </a:p>
          <a:p>
            <a:pPr marL="742950" lvl="1" indent="-285750">
              <a:spcBef>
                <a:spcPts val="300"/>
              </a:spcBef>
              <a:buFont typeface="Arial" panose="020B0604020202020204" pitchFamily="34" charset="0"/>
              <a:buChar char="•"/>
            </a:pPr>
            <a:r>
              <a:rPr lang="en-GB" b="0" i="0">
                <a:effectLst/>
                <a:latin typeface="Inter"/>
              </a:rPr>
              <a:t>Writings about the social situation, concepts, and theories in your field.</a:t>
            </a:r>
          </a:p>
          <a:p>
            <a:pPr>
              <a:spcBef>
                <a:spcPts val="300"/>
              </a:spcBef>
              <a:spcAft>
                <a:spcPts val="300"/>
              </a:spcAft>
              <a:buFont typeface="Arial" panose="020B0604020202020204" pitchFamily="34" charset="0"/>
              <a:buChar char="•"/>
            </a:pPr>
            <a:r>
              <a:rPr lang="en-GB" b="1" i="0">
                <a:effectLst/>
                <a:latin typeface="Inter"/>
              </a:rPr>
              <a:t>Why is it important?</a:t>
            </a:r>
            <a:endParaRPr lang="en-GB" b="0" i="0">
              <a:effectLst/>
              <a:latin typeface="Inter"/>
            </a:endParaRPr>
          </a:p>
          <a:p>
            <a:pPr marL="742950" lvl="1" indent="-285750">
              <a:spcBef>
                <a:spcPts val="300"/>
              </a:spcBef>
              <a:buFont typeface="Arial" panose="020B0604020202020204" pitchFamily="34" charset="0"/>
              <a:buChar char="•"/>
            </a:pPr>
            <a:r>
              <a:rPr lang="en-GB" b="0" i="0">
                <a:effectLst/>
                <a:latin typeface="Inter"/>
              </a:rPr>
              <a:t>Helps you understand the context of your research.</a:t>
            </a:r>
          </a:p>
          <a:p>
            <a:pPr marL="742950" lvl="1" indent="-285750">
              <a:spcBef>
                <a:spcPts val="300"/>
              </a:spcBef>
              <a:buFont typeface="Arial" panose="020B0604020202020204" pitchFamily="34" charset="0"/>
              <a:buChar char="•"/>
            </a:pPr>
            <a:r>
              <a:rPr lang="en-GB" b="0" i="0">
                <a:effectLst/>
                <a:latin typeface="Inter"/>
              </a:rPr>
              <a:t>Provides concepts and frameworks for analysis.</a:t>
            </a:r>
          </a:p>
          <a:p>
            <a:pPr marL="0" indent="0">
              <a:buNone/>
            </a:pPr>
            <a:endParaRPr lang="en-GB" dirty="0"/>
          </a:p>
        </p:txBody>
      </p:sp>
    </p:spTree>
    <p:extLst>
      <p:ext uri="{BB962C8B-B14F-4D97-AF65-F5344CB8AC3E}">
        <p14:creationId xmlns:p14="http://schemas.microsoft.com/office/powerpoint/2010/main" val="4245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fferent colored question marks">
            <a:extLst>
              <a:ext uri="{FF2B5EF4-FFF2-40B4-BE49-F238E27FC236}">
                <a16:creationId xmlns:a16="http://schemas.microsoft.com/office/drawing/2014/main" id="{0EF562D1-C942-1D9C-8FE5-D34CF029EF9E}"/>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C743B4-39C1-4C7F-E6F4-2FCEFD790F1D}"/>
              </a:ext>
            </a:extLst>
          </p:cNvPr>
          <p:cNvSpPr>
            <a:spLocks noGrp="1"/>
          </p:cNvSpPr>
          <p:nvPr>
            <p:ph type="title"/>
          </p:nvPr>
        </p:nvSpPr>
        <p:spPr>
          <a:xfrm>
            <a:off x="838200" y="365125"/>
            <a:ext cx="10515600" cy="1325563"/>
          </a:xfrm>
        </p:spPr>
        <p:txBody>
          <a:bodyPr>
            <a:normAutofit/>
          </a:bodyPr>
          <a:lstStyle/>
          <a:p>
            <a:r>
              <a:rPr lang="en-GB" dirty="0"/>
              <a:t>Questions</a:t>
            </a:r>
          </a:p>
        </p:txBody>
      </p:sp>
      <p:sp>
        <p:nvSpPr>
          <p:cNvPr id="3" name="Content Placeholder 2">
            <a:extLst>
              <a:ext uri="{FF2B5EF4-FFF2-40B4-BE49-F238E27FC236}">
                <a16:creationId xmlns:a16="http://schemas.microsoft.com/office/drawing/2014/main" id="{D811F31D-1246-2C17-E455-2CDAA0467AA7}"/>
              </a:ext>
            </a:extLst>
          </p:cNvPr>
          <p:cNvSpPr>
            <a:spLocks noGrp="1"/>
          </p:cNvSpPr>
          <p:nvPr>
            <p:ph idx="1"/>
          </p:nvPr>
        </p:nvSpPr>
        <p:spPr>
          <a:xfrm>
            <a:off x="838200" y="1825625"/>
            <a:ext cx="10515600" cy="4351338"/>
          </a:xfrm>
        </p:spPr>
        <p:txBody>
          <a:bodyPr>
            <a:normAutofit/>
          </a:bodyPr>
          <a:lstStyle/>
          <a:p>
            <a:pPr>
              <a:buNone/>
            </a:pPr>
            <a:r>
              <a:rPr lang="en-GB" b="1" i="0">
                <a:effectLst/>
                <a:latin typeface="Inter"/>
              </a:rPr>
              <a:t>Questions:</a:t>
            </a:r>
            <a:endParaRPr lang="en-GB">
              <a:latin typeface="Inter"/>
            </a:endParaRPr>
          </a:p>
          <a:p>
            <a:r>
              <a:rPr lang="en-GB" b="1" i="0">
                <a:effectLst/>
                <a:latin typeface="Inter"/>
              </a:rPr>
              <a:t>What is already known about this issue or area?</a:t>
            </a:r>
            <a:endParaRPr lang="en-GB" b="0" i="0">
              <a:effectLst/>
              <a:latin typeface="Inter"/>
            </a:endParaRPr>
          </a:p>
          <a:p>
            <a:pPr>
              <a:buFont typeface="Arial" panose="020B0604020202020204" pitchFamily="34" charset="0"/>
              <a:buChar char="•"/>
            </a:pPr>
            <a:r>
              <a:rPr lang="en-GB" b="0" i="0">
                <a:effectLst/>
                <a:latin typeface="Inter"/>
              </a:rPr>
              <a:t>Review existing theories and concepts.</a:t>
            </a:r>
          </a:p>
          <a:p>
            <a:pPr>
              <a:buFont typeface="Arial" panose="020B0604020202020204" pitchFamily="34" charset="0"/>
              <a:buChar char="•"/>
            </a:pPr>
            <a:r>
              <a:rPr lang="en-GB" b="1" i="0">
                <a:effectLst/>
                <a:latin typeface="Inter"/>
              </a:rPr>
              <a:t>Which theories are used and debated in this area?</a:t>
            </a:r>
            <a:endParaRPr lang="en-GB">
              <a:latin typeface="Inter"/>
            </a:endParaRPr>
          </a:p>
          <a:p>
            <a:pPr>
              <a:spcAft>
                <a:spcPts val="300"/>
              </a:spcAft>
            </a:pPr>
            <a:r>
              <a:rPr lang="en-GB" b="0" i="0">
                <a:effectLst/>
                <a:latin typeface="Inter"/>
              </a:rPr>
              <a:t>Identify key theoretical debates and controversies.</a:t>
            </a:r>
          </a:p>
          <a:p>
            <a:pPr>
              <a:spcAft>
                <a:spcPts val="300"/>
              </a:spcAft>
            </a:pPr>
            <a:r>
              <a:rPr lang="en-GB" b="1" i="0">
                <a:effectLst/>
                <a:latin typeface="Inter"/>
              </a:rPr>
              <a:t>What questions remain unanswered?</a:t>
            </a:r>
          </a:p>
          <a:p>
            <a:pPr>
              <a:spcBef>
                <a:spcPts val="300"/>
              </a:spcBef>
              <a:spcAft>
                <a:spcPts val="300"/>
              </a:spcAft>
            </a:pPr>
            <a:r>
              <a:rPr lang="en-GB" b="0" i="0">
                <a:effectLst/>
                <a:latin typeface="Inter"/>
              </a:rPr>
              <a:t>Highlight gaps in the literature.</a:t>
            </a:r>
          </a:p>
          <a:p>
            <a:endParaRPr lang="en-GB" dirty="0"/>
          </a:p>
        </p:txBody>
      </p:sp>
    </p:spTree>
    <p:extLst>
      <p:ext uri="{BB962C8B-B14F-4D97-AF65-F5344CB8AC3E}">
        <p14:creationId xmlns:p14="http://schemas.microsoft.com/office/powerpoint/2010/main" val="37616922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27C22C-0507-39EF-577B-BB2927496910}"/>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3210B-4C0F-90B6-27C6-37DFB498007D}"/>
              </a:ext>
            </a:extLst>
          </p:cNvPr>
          <p:cNvSpPr>
            <a:spLocks noGrp="1"/>
          </p:cNvSpPr>
          <p:nvPr>
            <p:ph type="title"/>
          </p:nvPr>
        </p:nvSpPr>
        <p:spPr>
          <a:xfrm>
            <a:off x="838200" y="365125"/>
            <a:ext cx="10515600" cy="1325563"/>
          </a:xfrm>
        </p:spPr>
        <p:txBody>
          <a:bodyPr>
            <a:normAutofit/>
          </a:bodyPr>
          <a:lstStyle/>
          <a:p>
            <a:r>
              <a:rPr lang="en-GB" dirty="0"/>
              <a:t>How to use empirical literature</a:t>
            </a:r>
          </a:p>
        </p:txBody>
      </p:sp>
      <p:sp>
        <p:nvSpPr>
          <p:cNvPr id="3" name="Content Placeholder 2">
            <a:extLst>
              <a:ext uri="{FF2B5EF4-FFF2-40B4-BE49-F238E27FC236}">
                <a16:creationId xmlns:a16="http://schemas.microsoft.com/office/drawing/2014/main" id="{FBBF6D15-377A-6904-C9DF-188263FCA135}"/>
              </a:ext>
            </a:extLst>
          </p:cNvPr>
          <p:cNvSpPr>
            <a:spLocks noGrp="1"/>
          </p:cNvSpPr>
          <p:nvPr>
            <p:ph idx="1"/>
          </p:nvPr>
        </p:nvSpPr>
        <p:spPr>
          <a:xfrm>
            <a:off x="838200" y="1825625"/>
            <a:ext cx="10515600" cy="4351338"/>
          </a:xfrm>
        </p:spPr>
        <p:txBody>
          <a:bodyPr>
            <a:normAutofit/>
          </a:bodyPr>
          <a:lstStyle/>
          <a:p>
            <a:pPr>
              <a:buNone/>
            </a:pPr>
            <a:r>
              <a:rPr lang="en-GB" b="1" i="0">
                <a:effectLst/>
                <a:latin typeface="Inter"/>
              </a:rPr>
              <a:t>Key Points:</a:t>
            </a:r>
            <a:endParaRPr lang="en-GB" b="0" i="0">
              <a:effectLst/>
              <a:latin typeface="Inter"/>
            </a:endParaRPr>
          </a:p>
          <a:p>
            <a:pPr>
              <a:spcAft>
                <a:spcPts val="300"/>
              </a:spcAft>
              <a:buFont typeface="Arial" panose="020B0604020202020204" pitchFamily="34" charset="0"/>
              <a:buChar char="•"/>
            </a:pPr>
            <a:r>
              <a:rPr lang="en-GB" b="1" i="0">
                <a:effectLst/>
                <a:latin typeface="Inter"/>
              </a:rPr>
              <a:t>What is empirical literature?</a:t>
            </a:r>
            <a:endParaRPr lang="en-GB" b="0" i="0">
              <a:effectLst/>
              <a:latin typeface="Inter"/>
            </a:endParaRPr>
          </a:p>
          <a:p>
            <a:pPr marL="742950" lvl="1" indent="-285750">
              <a:spcBef>
                <a:spcPts val="300"/>
              </a:spcBef>
              <a:buFont typeface="Arial" panose="020B0604020202020204" pitchFamily="34" charset="0"/>
              <a:buChar char="•"/>
            </a:pPr>
            <a:r>
              <a:rPr lang="en-GB" b="0" i="0">
                <a:effectLst/>
                <a:latin typeface="Inter"/>
              </a:rPr>
              <a:t>Studies and research findings in your field or related areas.</a:t>
            </a:r>
          </a:p>
          <a:p>
            <a:pPr>
              <a:spcBef>
                <a:spcPts val="300"/>
              </a:spcBef>
              <a:spcAft>
                <a:spcPts val="300"/>
              </a:spcAft>
              <a:buFont typeface="Arial" panose="020B0604020202020204" pitchFamily="34" charset="0"/>
              <a:buChar char="•"/>
            </a:pPr>
            <a:r>
              <a:rPr lang="en-GB" b="1" i="0">
                <a:effectLst/>
                <a:latin typeface="Inter"/>
              </a:rPr>
              <a:t>Why is it important?</a:t>
            </a:r>
            <a:endParaRPr lang="en-GB" b="0" i="0">
              <a:effectLst/>
              <a:latin typeface="Inter"/>
            </a:endParaRPr>
          </a:p>
          <a:p>
            <a:pPr marL="742950" lvl="1" indent="-285750">
              <a:spcBef>
                <a:spcPts val="300"/>
              </a:spcBef>
              <a:buFont typeface="Arial" panose="020B0604020202020204" pitchFamily="34" charset="0"/>
              <a:buChar char="•"/>
            </a:pPr>
            <a:r>
              <a:rPr lang="en-GB" b="0" i="0">
                <a:effectLst/>
                <a:latin typeface="Inter"/>
              </a:rPr>
              <a:t>Provides examples of how similar research has been conducted.</a:t>
            </a:r>
          </a:p>
          <a:p>
            <a:pPr marL="742950" lvl="1" indent="-285750">
              <a:spcBef>
                <a:spcPts val="300"/>
              </a:spcBef>
              <a:buFont typeface="Arial" panose="020B0604020202020204" pitchFamily="34" charset="0"/>
              <a:buChar char="•"/>
            </a:pPr>
            <a:r>
              <a:rPr lang="en-GB" b="0" i="0">
                <a:effectLst/>
                <a:latin typeface="Inter"/>
              </a:rPr>
              <a:t>Helps you identify methodological approaches and avoid mistakes.</a:t>
            </a:r>
          </a:p>
          <a:p>
            <a:pPr marL="0" indent="0">
              <a:buNone/>
            </a:pPr>
            <a:endParaRPr lang="en-GB" dirty="0"/>
          </a:p>
        </p:txBody>
      </p:sp>
    </p:spTree>
    <p:extLst>
      <p:ext uri="{BB962C8B-B14F-4D97-AF65-F5344CB8AC3E}">
        <p14:creationId xmlns:p14="http://schemas.microsoft.com/office/powerpoint/2010/main" val="21885707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F13AB957-9B89-86C9-8D6A-AAB00575039B}"/>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462D69-013D-0660-02C1-39A2BEB5E4DC}"/>
              </a:ext>
            </a:extLst>
          </p:cNvPr>
          <p:cNvSpPr>
            <a:spLocks noGrp="1"/>
          </p:cNvSpPr>
          <p:nvPr>
            <p:ph type="title"/>
          </p:nvPr>
        </p:nvSpPr>
        <p:spPr>
          <a:xfrm>
            <a:off x="838200" y="365125"/>
            <a:ext cx="10515600" cy="1325563"/>
          </a:xfrm>
        </p:spPr>
        <p:txBody>
          <a:bodyPr>
            <a:normAutofit/>
          </a:bodyPr>
          <a:lstStyle/>
          <a:p>
            <a:r>
              <a:rPr lang="en-GB" b="1" i="0">
                <a:effectLst/>
                <a:latin typeface="Inter"/>
              </a:rPr>
              <a:t>Questions</a:t>
            </a:r>
            <a:endParaRPr lang="en-GB" dirty="0"/>
          </a:p>
        </p:txBody>
      </p:sp>
      <p:sp>
        <p:nvSpPr>
          <p:cNvPr id="3" name="Content Placeholder 2">
            <a:extLst>
              <a:ext uri="{FF2B5EF4-FFF2-40B4-BE49-F238E27FC236}">
                <a16:creationId xmlns:a16="http://schemas.microsoft.com/office/drawing/2014/main" id="{3446ADA3-B132-10F4-D3E7-9C41663398A5}"/>
              </a:ext>
            </a:extLst>
          </p:cNvPr>
          <p:cNvSpPr>
            <a:spLocks noGrp="1"/>
          </p:cNvSpPr>
          <p:nvPr>
            <p:ph idx="1"/>
          </p:nvPr>
        </p:nvSpPr>
        <p:spPr>
          <a:xfrm>
            <a:off x="838200" y="1825625"/>
            <a:ext cx="10515600" cy="4351338"/>
          </a:xfrm>
        </p:spPr>
        <p:txBody>
          <a:bodyPr>
            <a:normAutofit/>
          </a:bodyPr>
          <a:lstStyle/>
          <a:p>
            <a:pPr>
              <a:buNone/>
            </a:pPr>
            <a:r>
              <a:rPr lang="en-GB" b="1" i="0">
                <a:effectLst/>
                <a:latin typeface="Inter"/>
              </a:rPr>
              <a:t>What are the methodological traditions or controversies in this field?</a:t>
            </a:r>
            <a:endParaRPr lang="en-GB" b="0" i="0">
              <a:effectLst/>
              <a:latin typeface="Inter"/>
            </a:endParaRPr>
          </a:p>
          <a:p>
            <a:pPr marL="0" indent="0">
              <a:buNone/>
            </a:pPr>
            <a:r>
              <a:rPr lang="en-GB" b="0" i="0">
                <a:effectLst/>
                <a:latin typeface="Inter"/>
              </a:rPr>
              <a:t>Review how others have approached similar research questions.</a:t>
            </a:r>
          </a:p>
          <a:p>
            <a:pPr marL="0" indent="0">
              <a:spcAft>
                <a:spcPts val="300"/>
              </a:spcAft>
              <a:buNone/>
            </a:pPr>
            <a:r>
              <a:rPr lang="en-GB" b="1" i="0">
                <a:effectLst/>
                <a:latin typeface="Inter"/>
              </a:rPr>
              <a:t>Are there any contradictory findings that need further exploration?</a:t>
            </a:r>
          </a:p>
          <a:p>
            <a:pPr marL="0" indent="0">
              <a:spcAft>
                <a:spcPts val="300"/>
              </a:spcAft>
              <a:buNone/>
            </a:pPr>
            <a:r>
              <a:rPr lang="en-GB" b="0" i="0">
                <a:effectLst/>
                <a:latin typeface="Inter"/>
              </a:rPr>
              <a:t>Identify areas where your research can contribute.</a:t>
            </a:r>
          </a:p>
          <a:p>
            <a:pPr marL="0" indent="0">
              <a:spcBef>
                <a:spcPts val="300"/>
              </a:spcBef>
              <a:spcAft>
                <a:spcPts val="300"/>
              </a:spcAft>
              <a:buNone/>
            </a:pPr>
            <a:r>
              <a:rPr lang="en-GB" b="1" i="0">
                <a:effectLst/>
                <a:latin typeface="Inter"/>
              </a:rPr>
              <a:t>What surprising findings exist that call for new studies?</a:t>
            </a:r>
            <a:endParaRPr lang="en-GB">
              <a:latin typeface="Inter"/>
            </a:endParaRPr>
          </a:p>
          <a:p>
            <a:pPr marL="0" indent="0">
              <a:spcBef>
                <a:spcPts val="300"/>
              </a:spcBef>
              <a:spcAft>
                <a:spcPts val="300"/>
              </a:spcAft>
              <a:buNone/>
            </a:pPr>
            <a:r>
              <a:rPr lang="en-GB" b="0" i="0">
                <a:effectLst/>
                <a:latin typeface="Inter"/>
              </a:rPr>
              <a:t>Look for unexpected results that challenge existing theories.</a:t>
            </a:r>
          </a:p>
          <a:p>
            <a:endParaRPr lang="en-GB" dirty="0"/>
          </a:p>
        </p:txBody>
      </p:sp>
    </p:spTree>
    <p:extLst>
      <p:ext uri="{BB962C8B-B14F-4D97-AF65-F5344CB8AC3E}">
        <p14:creationId xmlns:p14="http://schemas.microsoft.com/office/powerpoint/2010/main" val="704781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ooks stacked on a wooden table">
            <a:extLst>
              <a:ext uri="{FF2B5EF4-FFF2-40B4-BE49-F238E27FC236}">
                <a16:creationId xmlns:a16="http://schemas.microsoft.com/office/drawing/2014/main" id="{33A20565-10D1-29F0-7062-620AB2D72021}"/>
              </a:ext>
            </a:extLst>
          </p:cNvPr>
          <p:cNvPicPr>
            <a:picLocks noChangeAspect="1"/>
          </p:cNvPicPr>
          <p:nvPr/>
        </p:nvPicPr>
        <p:blipFill>
          <a:blip r:embed="rId2">
            <a:duotone>
              <a:schemeClr val="bg2">
                <a:shade val="45000"/>
                <a:satMod val="135000"/>
              </a:schemeClr>
              <a:prstClr val="white"/>
            </a:duotone>
          </a:blip>
          <a:srcRect b="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63977-71B3-C210-5DA8-F21F8DD21B24}"/>
              </a:ext>
            </a:extLst>
          </p:cNvPr>
          <p:cNvSpPr>
            <a:spLocks noGrp="1"/>
          </p:cNvSpPr>
          <p:nvPr>
            <p:ph type="title"/>
          </p:nvPr>
        </p:nvSpPr>
        <p:spPr>
          <a:xfrm>
            <a:off x="838200" y="365125"/>
            <a:ext cx="10515600" cy="1325563"/>
          </a:xfrm>
        </p:spPr>
        <p:txBody>
          <a:bodyPr>
            <a:normAutofit/>
          </a:bodyPr>
          <a:lstStyle/>
          <a:p>
            <a:r>
              <a:rPr lang="en-GB" b="1" dirty="0"/>
              <a:t>Key Questions When Reviewing Theoretical Literature</a:t>
            </a:r>
            <a:endParaRPr lang="en-GB" dirty="0"/>
          </a:p>
        </p:txBody>
      </p:sp>
      <p:sp>
        <p:nvSpPr>
          <p:cNvPr id="3" name="Content Placeholder 2">
            <a:extLst>
              <a:ext uri="{FF2B5EF4-FFF2-40B4-BE49-F238E27FC236}">
                <a16:creationId xmlns:a16="http://schemas.microsoft.com/office/drawing/2014/main" id="{EF7DA255-31A1-57C8-157C-C06D985FF1B3}"/>
              </a:ext>
            </a:extLst>
          </p:cNvPr>
          <p:cNvSpPr>
            <a:spLocks noGrp="1"/>
          </p:cNvSpPr>
          <p:nvPr>
            <p:ph idx="1"/>
          </p:nvPr>
        </p:nvSpPr>
        <p:spPr>
          <a:xfrm>
            <a:off x="838200" y="1825625"/>
            <a:ext cx="10515600" cy="4351338"/>
          </a:xfrm>
        </p:spPr>
        <p:txBody>
          <a:bodyPr>
            <a:normAutofit/>
          </a:bodyPr>
          <a:lstStyle/>
          <a:p>
            <a:pPr>
              <a:buFont typeface="Arial" panose="020B0604020202020204" pitchFamily="34" charset="0"/>
              <a:buChar char="•"/>
            </a:pPr>
            <a:r>
              <a:rPr lang="en-GB" dirty="0"/>
              <a:t>What is already known about this issue or area?</a:t>
            </a:r>
          </a:p>
          <a:p>
            <a:pPr>
              <a:buFont typeface="Arial" panose="020B0604020202020204" pitchFamily="34" charset="0"/>
              <a:buChar char="•"/>
            </a:pPr>
            <a:r>
              <a:rPr lang="en-GB" dirty="0"/>
              <a:t>Which theories are used and discussed?</a:t>
            </a:r>
          </a:p>
          <a:p>
            <a:pPr>
              <a:buFont typeface="Arial" panose="020B0604020202020204" pitchFamily="34" charset="0"/>
              <a:buChar char="•"/>
            </a:pPr>
            <a:r>
              <a:rPr lang="en-GB" dirty="0"/>
              <a:t>Which concepts are used or debated?</a:t>
            </a:r>
          </a:p>
          <a:p>
            <a:pPr>
              <a:buFont typeface="Arial" panose="020B0604020202020204" pitchFamily="34" charset="0"/>
              <a:buChar char="•"/>
            </a:pPr>
            <a:r>
              <a:rPr lang="en-GB" dirty="0"/>
              <a:t>What are the theoretical or methodological debates in this field?</a:t>
            </a:r>
          </a:p>
          <a:p>
            <a:pPr>
              <a:buFont typeface="Arial" panose="020B0604020202020204" pitchFamily="34" charset="0"/>
              <a:buChar char="•"/>
            </a:pPr>
            <a:r>
              <a:rPr lang="en-GB" dirty="0"/>
              <a:t>What questions remain unanswered?</a:t>
            </a:r>
          </a:p>
          <a:p>
            <a:pPr>
              <a:buFont typeface="Arial" panose="020B0604020202020204" pitchFamily="34" charset="0"/>
              <a:buChar char="•"/>
            </a:pPr>
            <a:r>
              <a:rPr lang="en-GB" dirty="0"/>
              <a:t>What has not yet been studied?</a:t>
            </a:r>
          </a:p>
          <a:p>
            <a:endParaRPr lang="en-GB" dirty="0"/>
          </a:p>
        </p:txBody>
      </p:sp>
    </p:spTree>
    <p:extLst>
      <p:ext uri="{BB962C8B-B14F-4D97-AF65-F5344CB8AC3E}">
        <p14:creationId xmlns:p14="http://schemas.microsoft.com/office/powerpoint/2010/main" val="11834780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up of hands holding an open book">
            <a:extLst>
              <a:ext uri="{FF2B5EF4-FFF2-40B4-BE49-F238E27FC236}">
                <a16:creationId xmlns:a16="http://schemas.microsoft.com/office/drawing/2014/main" id="{19D932A5-84B7-9AA4-7F67-382D20807EDA}"/>
              </a:ext>
            </a:extLst>
          </p:cNvPr>
          <p:cNvPicPr>
            <a:picLocks noChangeAspect="1"/>
          </p:cNvPicPr>
          <p:nvPr/>
        </p:nvPicPr>
        <p:blipFill>
          <a:blip r:embed="rId2">
            <a:duotone>
              <a:schemeClr val="bg2">
                <a:shade val="45000"/>
                <a:satMod val="135000"/>
              </a:schemeClr>
              <a:prstClr val="white"/>
            </a:duotone>
          </a:blip>
          <a:srcRect b="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038108-CF6B-9152-8DBE-B71D6BCA3B22}"/>
              </a:ext>
            </a:extLst>
          </p:cNvPr>
          <p:cNvSpPr>
            <a:spLocks noGrp="1"/>
          </p:cNvSpPr>
          <p:nvPr>
            <p:ph type="title"/>
          </p:nvPr>
        </p:nvSpPr>
        <p:spPr>
          <a:xfrm>
            <a:off x="838200" y="365125"/>
            <a:ext cx="10515600" cy="1325563"/>
          </a:xfrm>
        </p:spPr>
        <p:txBody>
          <a:bodyPr>
            <a:normAutofit/>
          </a:bodyPr>
          <a:lstStyle/>
          <a:p>
            <a:r>
              <a:rPr lang="en-GB" b="1" dirty="0"/>
              <a:t>Using Empirical Literature</a:t>
            </a:r>
            <a:endParaRPr lang="en-GB" dirty="0"/>
          </a:p>
        </p:txBody>
      </p:sp>
      <p:sp>
        <p:nvSpPr>
          <p:cNvPr id="3" name="Content Placeholder 2">
            <a:extLst>
              <a:ext uri="{FF2B5EF4-FFF2-40B4-BE49-F238E27FC236}">
                <a16:creationId xmlns:a16="http://schemas.microsoft.com/office/drawing/2014/main" id="{2449D378-788B-E1D0-02E5-F8B62675AB6E}"/>
              </a:ext>
            </a:extLst>
          </p:cNvPr>
          <p:cNvSpPr>
            <a:spLocks noGrp="1"/>
          </p:cNvSpPr>
          <p:nvPr>
            <p:ph idx="1"/>
          </p:nvPr>
        </p:nvSpPr>
        <p:spPr>
          <a:xfrm>
            <a:off x="838200" y="1825625"/>
            <a:ext cx="10515600" cy="4351338"/>
          </a:xfrm>
        </p:spPr>
        <p:txBody>
          <a:bodyPr>
            <a:normAutofit/>
          </a:bodyPr>
          <a:lstStyle/>
          <a:p>
            <a:pPr>
              <a:buNone/>
            </a:pPr>
            <a:r>
              <a:rPr lang="en-GB" dirty="0"/>
              <a:t>Review previous research in your field to:</a:t>
            </a:r>
          </a:p>
          <a:p>
            <a:pPr>
              <a:buFont typeface="Arial" panose="020B0604020202020204" pitchFamily="34" charset="0"/>
              <a:buChar char="•"/>
            </a:pPr>
            <a:r>
              <a:rPr lang="en-GB" dirty="0"/>
              <a:t>Inspire your own research design</a:t>
            </a:r>
          </a:p>
          <a:p>
            <a:pPr>
              <a:buFont typeface="Arial" panose="020B0604020202020204" pitchFamily="34" charset="0"/>
              <a:buChar char="•"/>
            </a:pPr>
            <a:r>
              <a:rPr lang="en-GB" dirty="0"/>
              <a:t>Learn what to do (good examples) and what to avoid (bad examples)</a:t>
            </a:r>
          </a:p>
          <a:p>
            <a:pPr>
              <a:buFont typeface="Arial" panose="020B0604020202020204" pitchFamily="34" charset="0"/>
              <a:buChar char="•"/>
            </a:pPr>
            <a:r>
              <a:rPr lang="en-GB" dirty="0"/>
              <a:t>Understand what has been studied and what has been neglected</a:t>
            </a:r>
          </a:p>
          <a:p>
            <a:endParaRPr lang="en-GB" dirty="0"/>
          </a:p>
        </p:txBody>
      </p:sp>
    </p:spTree>
    <p:extLst>
      <p:ext uri="{BB962C8B-B14F-4D97-AF65-F5344CB8AC3E}">
        <p14:creationId xmlns:p14="http://schemas.microsoft.com/office/powerpoint/2010/main" val="13384058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lue colored book">
            <a:extLst>
              <a:ext uri="{FF2B5EF4-FFF2-40B4-BE49-F238E27FC236}">
                <a16:creationId xmlns:a16="http://schemas.microsoft.com/office/drawing/2014/main" id="{A41C82B7-208C-DB8A-9919-A895AC0B8FB5}"/>
              </a:ext>
            </a:extLst>
          </p:cNvPr>
          <p:cNvPicPr>
            <a:picLocks noChangeAspect="1"/>
          </p:cNvPicPr>
          <p:nvPr/>
        </p:nvPicPr>
        <p:blipFill>
          <a:blip r:embed="rId2">
            <a:duotone>
              <a:schemeClr val="bg2">
                <a:shade val="45000"/>
                <a:satMod val="135000"/>
              </a:schemeClr>
              <a:prstClr val="white"/>
            </a:duotone>
          </a:blip>
          <a:srcRect t="16045"/>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B3D74-805D-4D50-72AF-730B2D895957}"/>
              </a:ext>
            </a:extLst>
          </p:cNvPr>
          <p:cNvSpPr>
            <a:spLocks noGrp="1"/>
          </p:cNvSpPr>
          <p:nvPr>
            <p:ph type="title"/>
          </p:nvPr>
        </p:nvSpPr>
        <p:spPr>
          <a:xfrm>
            <a:off x="838200" y="365125"/>
            <a:ext cx="10515600" cy="1325563"/>
          </a:xfrm>
        </p:spPr>
        <p:txBody>
          <a:bodyPr>
            <a:normAutofit/>
          </a:bodyPr>
          <a:lstStyle/>
          <a:p>
            <a:r>
              <a:rPr lang="en-GB" b="1" dirty="0"/>
              <a:t>Recommended Further Reading</a:t>
            </a:r>
            <a:endParaRPr lang="en-GB" dirty="0"/>
          </a:p>
        </p:txBody>
      </p:sp>
      <p:sp>
        <p:nvSpPr>
          <p:cNvPr id="3" name="Content Placeholder 2">
            <a:extLst>
              <a:ext uri="{FF2B5EF4-FFF2-40B4-BE49-F238E27FC236}">
                <a16:creationId xmlns:a16="http://schemas.microsoft.com/office/drawing/2014/main" id="{1FD47503-F60C-6877-D73B-2619F891D130}"/>
              </a:ext>
            </a:extLst>
          </p:cNvPr>
          <p:cNvSpPr>
            <a:spLocks noGrp="1"/>
          </p:cNvSpPr>
          <p:nvPr>
            <p:ph idx="1"/>
          </p:nvPr>
        </p:nvSpPr>
        <p:spPr>
          <a:xfrm>
            <a:off x="838200" y="1825625"/>
            <a:ext cx="10515600" cy="4351338"/>
          </a:xfrm>
        </p:spPr>
        <p:txBody>
          <a:bodyPr>
            <a:normAutofit/>
          </a:bodyPr>
          <a:lstStyle/>
          <a:p>
            <a:pPr>
              <a:buNone/>
            </a:pPr>
            <a:r>
              <a:rPr lang="en-GB" sz="2400" b="1"/>
              <a:t>Literature Search:</a:t>
            </a:r>
            <a:endParaRPr lang="en-GB" sz="2400"/>
          </a:p>
          <a:p>
            <a:pPr>
              <a:buFont typeface="Arial" panose="020B0604020202020204" pitchFamily="34" charset="0"/>
              <a:buChar char="•"/>
            </a:pPr>
            <a:r>
              <a:rPr lang="en-GB" sz="2400"/>
              <a:t>Hart, C. (2001) </a:t>
            </a:r>
            <a:r>
              <a:rPr lang="en-GB" sz="2400" i="1"/>
              <a:t>Doing a Literature Search</a:t>
            </a:r>
            <a:r>
              <a:rPr lang="en-GB" sz="2400"/>
              <a:t>. London: Sage.</a:t>
            </a:r>
          </a:p>
          <a:p>
            <a:pPr>
              <a:buFont typeface="Arial" panose="020B0604020202020204" pitchFamily="34" charset="0"/>
              <a:buChar char="•"/>
            </a:pPr>
            <a:r>
              <a:rPr lang="en-GB" sz="2400"/>
              <a:t>Harvard, L. (2007) "How to Conduct an Effective and Valid Literature Search."</a:t>
            </a:r>
          </a:p>
          <a:p>
            <a:pPr>
              <a:buNone/>
            </a:pPr>
            <a:r>
              <a:rPr lang="en-GB" sz="2400" b="1"/>
              <a:t>Literature Reviews:</a:t>
            </a:r>
            <a:endParaRPr lang="en-GB" sz="2400"/>
          </a:p>
          <a:p>
            <a:pPr>
              <a:buFont typeface="Arial" panose="020B0604020202020204" pitchFamily="34" charset="0"/>
              <a:buChar char="•"/>
            </a:pPr>
            <a:r>
              <a:rPr lang="en-GB" sz="2400"/>
              <a:t>Fink, A. (2009) </a:t>
            </a:r>
            <a:r>
              <a:rPr lang="en-GB" sz="2400" i="1"/>
              <a:t>Conducting Research Literature Reviews: From the Internet to Paper</a:t>
            </a:r>
            <a:r>
              <a:rPr lang="en-GB" sz="2400"/>
              <a:t> (3rd </a:t>
            </a:r>
            <a:r>
              <a:rPr lang="en-GB" sz="2400" err="1"/>
              <a:t>edn</a:t>
            </a:r>
            <a:r>
              <a:rPr lang="en-GB" sz="2400"/>
              <a:t>). London: Sage.</a:t>
            </a:r>
          </a:p>
          <a:p>
            <a:pPr>
              <a:buFont typeface="Arial" panose="020B0604020202020204" pitchFamily="34" charset="0"/>
              <a:buChar char="•"/>
            </a:pPr>
            <a:r>
              <a:rPr lang="en-GB" sz="2400"/>
              <a:t>Hart, C. (1998) </a:t>
            </a:r>
            <a:r>
              <a:rPr lang="en-GB" sz="2400" i="1"/>
              <a:t>Doing a Literature Review</a:t>
            </a:r>
            <a:r>
              <a:rPr lang="en-GB" sz="2400"/>
              <a:t>. London: Sage.</a:t>
            </a:r>
          </a:p>
          <a:p>
            <a:pPr>
              <a:buFont typeface="Arial" panose="020B0604020202020204" pitchFamily="34" charset="0"/>
              <a:buChar char="•"/>
            </a:pPr>
            <a:r>
              <a:rPr lang="en-GB" sz="2400"/>
              <a:t>De Montfort University (2008) "How to Undertake a Literature Search and Review: For Dissertations and Final Year </a:t>
            </a:r>
            <a:r>
              <a:rPr lang="en-GB" sz="2400" err="1"/>
              <a:t>Proj</a:t>
            </a:r>
            <a:endParaRPr lang="en-GB" sz="2400"/>
          </a:p>
          <a:p>
            <a:endParaRPr lang="en-GB" sz="2400"/>
          </a:p>
        </p:txBody>
      </p:sp>
    </p:spTree>
    <p:extLst>
      <p:ext uri="{BB962C8B-B14F-4D97-AF65-F5344CB8AC3E}">
        <p14:creationId xmlns:p14="http://schemas.microsoft.com/office/powerpoint/2010/main" val="7737196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1932</Words>
  <Application>Microsoft Office PowerPoint</Application>
  <PresentationFormat>Widescreen</PresentationFormat>
  <Paragraphs>189</Paragraphs>
  <Slides>21</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Inter</vt:lpstr>
      <vt:lpstr>Aptos</vt:lpstr>
      <vt:lpstr>Aptos Display</vt:lpstr>
      <vt:lpstr>Arial</vt:lpstr>
      <vt:lpstr>Calibri</vt:lpstr>
      <vt:lpstr>Office Theme</vt:lpstr>
      <vt:lpstr>RESEARCH PRINCIPLES AND PHILOSOPHY</vt:lpstr>
      <vt:lpstr>Please note</vt:lpstr>
      <vt:lpstr>Comparing the Role of Theory Across Research Approaches</vt:lpstr>
      <vt:lpstr>  </vt:lpstr>
      <vt:lpstr>PowerPoint Presentation</vt:lpstr>
      <vt:lpstr>PowerPoint Presentation</vt:lpstr>
      <vt:lpstr>PowerPoint Presentation</vt:lpstr>
      <vt:lpstr>PowerPoint Presentation</vt:lpstr>
      <vt:lpstr>This approach allows </vt:lpstr>
      <vt:lpstr>PowerPoint Presentation</vt:lpstr>
      <vt:lpstr>Using Theoretical Literature</vt:lpstr>
      <vt:lpstr>How to Search for Theory/Theories</vt:lpstr>
      <vt:lpstr>Types of Literature to Use in Qualitative Research </vt:lpstr>
      <vt:lpstr>Questions</vt:lpstr>
      <vt:lpstr>How to use theory</vt:lpstr>
      <vt:lpstr>Questions</vt:lpstr>
      <vt:lpstr>How to use empirical literature</vt:lpstr>
      <vt:lpstr>Questions</vt:lpstr>
      <vt:lpstr>Key Questions When Reviewing Theoretical Literature</vt:lpstr>
      <vt:lpstr>Using Empirical Literature</vt:lpstr>
      <vt:lpstr>Recommended 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Jawad</dc:creator>
  <cp:lastModifiedBy>Caroline Jawad</cp:lastModifiedBy>
  <cp:revision>2</cp:revision>
  <dcterms:created xsi:type="dcterms:W3CDTF">2025-03-14T16:30:59Z</dcterms:created>
  <dcterms:modified xsi:type="dcterms:W3CDTF">2025-03-15T16:39:23Z</dcterms:modified>
</cp:coreProperties>
</file>