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256" r:id="rId2"/>
    <p:sldId id="267" r:id="rId3"/>
    <p:sldId id="268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E0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F628270-7689-40E5-8E88-3E2FCAD54892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51CD108-3A44-4AF7-B30C-1F20411E05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454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22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FA32AC-BB36-42B3-8A5F-3EE0C6F15C2A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23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4E833F-B12A-4308-9A1A-A62F700103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94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EC5E36D-293E-49B3-8726-3D280CCC3FE1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5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D67D2AA-E290-4D2D-BB5D-0FE0AD6900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81841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17CBC-1181-4FE6-B993-A38130027712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A6A41-C3BD-485C-A25A-53E38EFF1A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980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85C3A-BCB8-4D59-BF39-D71FBC35B930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58C98-FAAB-4463-B62B-47614E9187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36752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8835B-600F-4AC1-B417-33590B2F7A84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7762F-5B44-4C0C-A035-5F0FCC98DA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36505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74A516-8483-408B-AF6A-0B7CDFCA85C8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6EE1A18-0B40-4F76-B47D-FFE3CD6665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02703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2310B-1D28-4E48-BB5B-06253972E67F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06363-8457-49F3-A0A8-453031C3EC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567566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Date Placeholder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9FB876C-C6A6-43B4-B72C-F26B319183EA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13" name="Slide Number Placeholder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4B702D8-3E98-41C3-AEFB-983724BE3E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390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C2FA3E5-8A62-45C6-BE3D-74510D5CAD57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1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2E5EA9C-4378-4E95-B763-7DBB1D071E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73845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96C03-4DDB-432F-9AB5-F50E9FB0780C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0AE4E-865C-44C2-861A-616524BF9D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896227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AB23C-FD6A-4EDA-AEF1-D56BAC19DEDA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52FA7-188A-4768-AE6C-9DA859B747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16661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C560DD-390C-4502-96C1-231849061E0B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AA6A2F-5E9A-4FCC-891B-ED11FE7AA7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53" r:id="rId4"/>
    <p:sldLayoutId id="2147483754" r:id="rId5"/>
    <p:sldLayoutId id="2147483761" r:id="rId6"/>
    <p:sldLayoutId id="2147483755" r:id="rId7"/>
    <p:sldLayoutId id="2147483762" r:id="rId8"/>
    <p:sldLayoutId id="2147483763" r:id="rId9"/>
    <p:sldLayoutId id="2147483756" r:id="rId10"/>
    <p:sldLayoutId id="2147483757" r:id="rId11"/>
  </p:sldLayoutIdLst>
  <p:transition spd="med"/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Casting and Generics</a:t>
            </a:r>
            <a:endParaRPr lang="en-GB" dirty="0"/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dirty="0" smtClean="0"/>
              <a:t>Tim Bashford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Strong and </a:t>
            </a:r>
            <a:r>
              <a:rPr lang="en-GB" smtClean="0"/>
              <a:t>weak typing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C# is, in most respects, a strongly typed language.</a:t>
            </a:r>
          </a:p>
          <a:p>
            <a:pPr lvl="1"/>
            <a:r>
              <a:rPr lang="en-GB" dirty="0" smtClean="0"/>
              <a:t>The exact definition of this is the subject of debate – there is no precise descriptor.</a:t>
            </a:r>
          </a:p>
          <a:p>
            <a:pPr lvl="1"/>
            <a:r>
              <a:rPr lang="en-GB" dirty="0" smtClean="0"/>
              <a:t>Generally, languages with explicit data types can be considered strongly typed, however there are numerous features and factors which may erode this classification.</a:t>
            </a:r>
          </a:p>
          <a:p>
            <a:pPr lvl="2"/>
            <a:r>
              <a:rPr lang="en-GB" dirty="0" smtClean="0"/>
              <a:t>Some consider variable coercion as a form of weak typing in otherwise strongly typed languages.</a:t>
            </a:r>
          </a:p>
          <a:p>
            <a:pPr lvl="2"/>
            <a:r>
              <a:rPr lang="en-GB" dirty="0" smtClean="0"/>
              <a:t>Ambiguity is often considered a factor for a language being more weakly than strongly typed.</a:t>
            </a:r>
          </a:p>
        </p:txBody>
      </p:sp>
    </p:spTree>
    <p:extLst>
      <p:ext uri="{BB962C8B-B14F-4D97-AF65-F5344CB8AC3E}">
        <p14:creationId xmlns:p14="http://schemas.microsoft.com/office/powerpoint/2010/main" val="26715004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Generics – ambiguity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Consider:</a:t>
            </a:r>
          </a:p>
          <a:p>
            <a:pPr marL="366713" lvl="1" indent="0">
              <a:buNone/>
            </a:pPr>
            <a:r>
              <a:rPr lang="en-GB" dirty="0" smtClean="0"/>
              <a:t>	v = “7” + 3;</a:t>
            </a:r>
          </a:p>
          <a:p>
            <a:pPr lvl="1"/>
            <a:r>
              <a:rPr lang="en-GB" dirty="0" smtClean="0"/>
              <a:t>Is the answer:</a:t>
            </a:r>
          </a:p>
          <a:p>
            <a:pPr lvl="2"/>
            <a:r>
              <a:rPr lang="en-GB" dirty="0" smtClean="0"/>
              <a:t>A) v = 10</a:t>
            </a:r>
          </a:p>
          <a:p>
            <a:pPr lvl="2"/>
            <a:r>
              <a:rPr lang="en-GB" dirty="0" smtClean="0"/>
              <a:t>B) v </a:t>
            </a:r>
            <a:r>
              <a:rPr lang="en-GB" dirty="0"/>
              <a:t>= </a:t>
            </a:r>
            <a:r>
              <a:rPr lang="en-GB" dirty="0" smtClean="0"/>
              <a:t>“73”</a:t>
            </a:r>
            <a:endParaRPr lang="en-GB" dirty="0"/>
          </a:p>
          <a:p>
            <a:pPr lvl="2"/>
            <a:r>
              <a:rPr lang="en-GB" dirty="0" smtClean="0"/>
              <a:t>C) A pointer to 7 increased by 3 for a (probably invalid) memory address</a:t>
            </a:r>
          </a:p>
          <a:p>
            <a:pPr lvl="2"/>
            <a:r>
              <a:rPr lang="en-GB" dirty="0" smtClean="0"/>
              <a:t>D) None of the above; this would fail to </a:t>
            </a:r>
            <a:r>
              <a:rPr lang="en-GB" dirty="0" smtClean="0"/>
              <a:t>compile.</a:t>
            </a:r>
            <a:endParaRPr lang="en-GB" dirty="0" smtClean="0"/>
          </a:p>
          <a:p>
            <a:pPr lvl="1"/>
            <a:r>
              <a:rPr lang="en-GB" dirty="0" smtClean="0"/>
              <a:t>The answer depends entirely on the language, but if a language leaves the developer feeling unsure, that language is likely to be considered weakly typed</a:t>
            </a:r>
            <a:r>
              <a:rPr lang="en-GB" dirty="0" smtClean="0"/>
              <a:t>.  If the developer is fairly confident that the answer is “D”, the language is probably strongly typed.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36634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Many data types may be “cast” to another.</a:t>
            </a:r>
          </a:p>
          <a:p>
            <a:pPr lvl="1"/>
            <a:r>
              <a:rPr lang="en-GB" dirty="0" smtClean="0"/>
              <a:t>Can sometimes have undesirable consequences.</a:t>
            </a:r>
          </a:p>
          <a:p>
            <a:pPr lvl="1"/>
            <a:r>
              <a:rPr lang="en-GB" dirty="0" smtClean="0"/>
              <a:t>You’ve almost certainly done this, or will do this during the course of this module.</a:t>
            </a:r>
          </a:p>
          <a:p>
            <a:r>
              <a:rPr lang="en-GB" dirty="0" smtClean="0"/>
              <a:t>Consider: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 smtClean="0"/>
              <a:t>third </a:t>
            </a:r>
            <a:r>
              <a:rPr lang="en-GB" dirty="0" smtClean="0"/>
              <a:t>line uses an </a:t>
            </a:r>
            <a:r>
              <a:rPr lang="en-GB" b="1" i="1" u="sng" dirty="0" smtClean="0"/>
              <a:t>implicit cast</a:t>
            </a:r>
            <a:r>
              <a:rPr lang="en-GB" dirty="0" smtClean="0"/>
              <a:t>.  It is implicit in that we as developers don’t specify it.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115616" y="3667744"/>
            <a:ext cx="69127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float</a:t>
            </a:r>
            <a:r>
              <a:rPr lang="en-GB" dirty="0"/>
              <a:t> f1 = 0.5f;</a:t>
            </a:r>
          </a:p>
          <a:p>
            <a:r>
              <a:rPr lang="en-GB" dirty="0" smtClean="0"/>
              <a:t> </a:t>
            </a:r>
            <a:r>
              <a:rPr lang="en-GB" dirty="0" err="1" smtClean="0">
                <a:solidFill>
                  <a:srgbClr val="0070C0"/>
                </a:solidFill>
              </a:rPr>
              <a:t>int</a:t>
            </a:r>
            <a:r>
              <a:rPr lang="en-GB" dirty="0" smtClean="0"/>
              <a:t> </a:t>
            </a:r>
            <a:r>
              <a:rPr lang="en-GB" dirty="0"/>
              <a:t>i1 = 1;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 smtClean="0">
                <a:solidFill>
                  <a:srgbClr val="0070C0"/>
                </a:solidFill>
              </a:rPr>
              <a:t>float</a:t>
            </a:r>
            <a:r>
              <a:rPr lang="en-GB" dirty="0" smtClean="0"/>
              <a:t> res1 </a:t>
            </a:r>
            <a:r>
              <a:rPr lang="en-GB" dirty="0"/>
              <a:t>= f1 + i1; </a:t>
            </a:r>
            <a:r>
              <a:rPr lang="en-GB" dirty="0">
                <a:solidFill>
                  <a:srgbClr val="00B050"/>
                </a:solidFill>
              </a:rPr>
              <a:t>//Is this legal in C#?</a:t>
            </a:r>
          </a:p>
          <a:p>
            <a:r>
              <a:rPr lang="en-GB" dirty="0" smtClean="0"/>
              <a:t> </a:t>
            </a:r>
            <a:r>
              <a:rPr lang="en-GB" dirty="0" err="1" smtClean="0">
                <a:solidFill>
                  <a:srgbClr val="0070C0"/>
                </a:solidFill>
              </a:rPr>
              <a:t>int</a:t>
            </a:r>
            <a:r>
              <a:rPr lang="en-GB" dirty="0" smtClean="0"/>
              <a:t> res2 </a:t>
            </a:r>
            <a:r>
              <a:rPr lang="en-GB" dirty="0"/>
              <a:t>= f1 + i1; </a:t>
            </a:r>
            <a:r>
              <a:rPr lang="en-GB" dirty="0">
                <a:solidFill>
                  <a:srgbClr val="00B050"/>
                </a:solidFill>
              </a:rPr>
              <a:t>//How about this?</a:t>
            </a:r>
          </a:p>
        </p:txBody>
      </p:sp>
    </p:spTree>
    <p:extLst>
      <p:ext uri="{BB962C8B-B14F-4D97-AF65-F5344CB8AC3E}">
        <p14:creationId xmlns:p14="http://schemas.microsoft.com/office/powerpoint/2010/main" val="3227604556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Implicit casts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Implicit casts are so named because we, as developers don’t need to specify them for them to occur.</a:t>
            </a:r>
          </a:p>
          <a:p>
            <a:r>
              <a:rPr lang="en-GB" dirty="0" smtClean="0"/>
              <a:t>C# is a strange language in that it’ll try to stop data loss under certain, but not all circumstances.</a:t>
            </a:r>
          </a:p>
          <a:p>
            <a:pPr lvl="1"/>
            <a:r>
              <a:rPr lang="en-GB" dirty="0" smtClean="0"/>
              <a:t>You cannot implicitly cast from a float to an </a:t>
            </a:r>
            <a:r>
              <a:rPr lang="en-GB" dirty="0" err="1" smtClean="0"/>
              <a:t>int</a:t>
            </a:r>
            <a:r>
              <a:rPr lang="en-GB" dirty="0" smtClean="0"/>
              <a:t>, or a double to a float.</a:t>
            </a:r>
          </a:p>
          <a:p>
            <a:r>
              <a:rPr lang="en-GB" dirty="0" smtClean="0"/>
              <a:t>This raises an interesting question about how C# performs mathematical operations.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642058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Implicit casts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Consider the following code: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What will this program output?</a:t>
            </a:r>
          </a:p>
          <a:p>
            <a:pPr lvl="1"/>
            <a:r>
              <a:rPr lang="en-GB" dirty="0" smtClean="0"/>
              <a:t>1) res1 = </a:t>
            </a:r>
            <a:r>
              <a:rPr lang="en-GB" b="1" dirty="0" smtClean="0"/>
              <a:t>0.5</a:t>
            </a:r>
            <a:r>
              <a:rPr lang="en-GB" dirty="0" smtClean="0"/>
              <a:t>, res2 = </a:t>
            </a:r>
            <a:r>
              <a:rPr lang="en-GB" b="1" dirty="0" smtClean="0"/>
              <a:t>2.0</a:t>
            </a:r>
          </a:p>
          <a:p>
            <a:pPr lvl="1"/>
            <a:r>
              <a:rPr lang="en-GB" dirty="0" smtClean="0"/>
              <a:t>2) res1 </a:t>
            </a:r>
            <a:r>
              <a:rPr lang="en-GB" dirty="0"/>
              <a:t>= </a:t>
            </a:r>
            <a:r>
              <a:rPr lang="en-GB" b="1" dirty="0"/>
              <a:t>0.5</a:t>
            </a:r>
            <a:r>
              <a:rPr lang="en-GB" dirty="0"/>
              <a:t>, res2 = </a:t>
            </a:r>
            <a:r>
              <a:rPr lang="en-GB" b="1" dirty="0" smtClean="0"/>
              <a:t>2</a:t>
            </a:r>
            <a:endParaRPr lang="en-GB" b="1" dirty="0"/>
          </a:p>
          <a:p>
            <a:pPr lvl="1"/>
            <a:r>
              <a:rPr lang="en-GB" dirty="0" smtClean="0"/>
              <a:t>3) res1 </a:t>
            </a:r>
            <a:r>
              <a:rPr lang="en-GB" dirty="0"/>
              <a:t>= </a:t>
            </a:r>
            <a:r>
              <a:rPr lang="en-GB" b="1" dirty="0" smtClean="0"/>
              <a:t>0</a:t>
            </a:r>
            <a:r>
              <a:rPr lang="en-GB" dirty="0" smtClean="0"/>
              <a:t>, </a:t>
            </a:r>
            <a:r>
              <a:rPr lang="en-GB" dirty="0"/>
              <a:t>res2 = </a:t>
            </a:r>
            <a:r>
              <a:rPr lang="en-GB" b="1" dirty="0" smtClean="0"/>
              <a:t>2</a:t>
            </a:r>
            <a:endParaRPr lang="en-GB" b="1" dirty="0"/>
          </a:p>
          <a:p>
            <a:pPr lvl="1"/>
            <a:r>
              <a:rPr lang="en-GB" dirty="0" smtClean="0"/>
              <a:t>4) res1 </a:t>
            </a:r>
            <a:r>
              <a:rPr lang="en-GB" dirty="0"/>
              <a:t>= </a:t>
            </a:r>
            <a:r>
              <a:rPr lang="en-GB" b="1" dirty="0" smtClean="0"/>
              <a:t>0</a:t>
            </a:r>
            <a:r>
              <a:rPr lang="en-GB" dirty="0" smtClean="0"/>
              <a:t>, </a:t>
            </a:r>
            <a:r>
              <a:rPr lang="en-GB" dirty="0"/>
              <a:t>res2 = </a:t>
            </a:r>
            <a:r>
              <a:rPr lang="en-GB" b="1" dirty="0"/>
              <a:t>2.0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87624" y="2060848"/>
            <a:ext cx="69127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 err="1" smtClean="0">
                <a:solidFill>
                  <a:srgbClr val="0070C0"/>
                </a:solidFill>
              </a:rPr>
              <a:t>int</a:t>
            </a:r>
            <a:r>
              <a:rPr lang="en-GB" dirty="0" smtClean="0"/>
              <a:t> i1 </a:t>
            </a:r>
            <a:r>
              <a:rPr lang="en-GB" dirty="0"/>
              <a:t>= </a:t>
            </a:r>
            <a:r>
              <a:rPr lang="en-GB" dirty="0" smtClean="0"/>
              <a:t>5;</a:t>
            </a:r>
            <a:endParaRPr lang="en-GB" dirty="0"/>
          </a:p>
          <a:p>
            <a:r>
              <a:rPr lang="en-GB" dirty="0" smtClean="0"/>
              <a:t> </a:t>
            </a:r>
            <a:r>
              <a:rPr lang="en-GB" dirty="0" err="1" smtClean="0">
                <a:solidFill>
                  <a:srgbClr val="0070C0"/>
                </a:solidFill>
              </a:rPr>
              <a:t>int</a:t>
            </a:r>
            <a:r>
              <a:rPr lang="en-GB" dirty="0" smtClean="0"/>
              <a:t> i2 </a:t>
            </a:r>
            <a:r>
              <a:rPr lang="en-GB" dirty="0"/>
              <a:t>= </a:t>
            </a:r>
            <a:r>
              <a:rPr lang="en-GB" dirty="0" smtClean="0"/>
              <a:t>10;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 smtClean="0">
                <a:solidFill>
                  <a:srgbClr val="0070C0"/>
                </a:solidFill>
              </a:rPr>
              <a:t>float</a:t>
            </a:r>
            <a:r>
              <a:rPr lang="en-GB" dirty="0" smtClean="0"/>
              <a:t> res1 </a:t>
            </a:r>
            <a:r>
              <a:rPr lang="en-GB" dirty="0"/>
              <a:t>= i1 / i2</a:t>
            </a:r>
            <a:r>
              <a:rPr lang="en-GB" dirty="0" smtClean="0"/>
              <a:t>;</a:t>
            </a:r>
          </a:p>
          <a:p>
            <a:r>
              <a:rPr lang="en-GB" dirty="0" smtClean="0"/>
              <a:t> </a:t>
            </a:r>
            <a:r>
              <a:rPr lang="en-GB" dirty="0" smtClean="0">
                <a:solidFill>
                  <a:srgbClr val="0070C0"/>
                </a:solidFill>
              </a:rPr>
              <a:t>float</a:t>
            </a:r>
            <a:r>
              <a:rPr lang="en-GB" dirty="0" smtClean="0"/>
              <a:t> res2 </a:t>
            </a:r>
            <a:r>
              <a:rPr lang="en-GB" dirty="0"/>
              <a:t>= </a:t>
            </a:r>
            <a:r>
              <a:rPr lang="en-GB" dirty="0" smtClean="0"/>
              <a:t>i2 </a:t>
            </a:r>
            <a:r>
              <a:rPr lang="en-GB" dirty="0"/>
              <a:t>/ </a:t>
            </a:r>
            <a:r>
              <a:rPr lang="en-GB" dirty="0" smtClean="0"/>
              <a:t>i1;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 err="1">
                <a:solidFill>
                  <a:srgbClr val="40E09F"/>
                </a:solidFill>
              </a:rPr>
              <a:t>Console</a:t>
            </a:r>
            <a:r>
              <a:rPr lang="en-GB" dirty="0" err="1"/>
              <a:t>.WriteLine</a:t>
            </a:r>
            <a:r>
              <a:rPr lang="en-GB" dirty="0"/>
              <a:t>(res1 + </a:t>
            </a:r>
            <a:r>
              <a:rPr lang="en-GB" dirty="0">
                <a:solidFill>
                  <a:srgbClr val="C00000"/>
                </a:solidFill>
              </a:rPr>
              <a:t>"\n"</a:t>
            </a:r>
            <a:r>
              <a:rPr lang="en-GB" dirty="0"/>
              <a:t> + res2);</a:t>
            </a:r>
          </a:p>
        </p:txBody>
      </p:sp>
    </p:spTree>
    <p:extLst>
      <p:ext uri="{BB962C8B-B14F-4D97-AF65-F5344CB8AC3E}">
        <p14:creationId xmlns:p14="http://schemas.microsoft.com/office/powerpoint/2010/main" val="294105991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Explicit </a:t>
            </a:r>
            <a:r>
              <a:rPr lang="en-GB" dirty="0"/>
              <a:t>casts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Must be careful </a:t>
            </a:r>
            <a:r>
              <a:rPr lang="en-GB" dirty="0" smtClean="0"/>
              <a:t>with relying on implicit casts – </a:t>
            </a:r>
            <a:r>
              <a:rPr lang="en-GB" dirty="0" smtClean="0"/>
              <a:t>can result in unexpected consequences.  The solution is to use an explicit cast.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This forces the division to occur in floating point, rather than integer maths.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12032" y="2852936"/>
            <a:ext cx="69127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 err="1" smtClean="0">
                <a:solidFill>
                  <a:srgbClr val="0070C0"/>
                </a:solidFill>
              </a:rPr>
              <a:t>int</a:t>
            </a:r>
            <a:r>
              <a:rPr lang="en-GB" dirty="0" smtClean="0"/>
              <a:t> i1 </a:t>
            </a:r>
            <a:r>
              <a:rPr lang="en-GB" dirty="0"/>
              <a:t>= </a:t>
            </a:r>
            <a:r>
              <a:rPr lang="en-GB" dirty="0" smtClean="0"/>
              <a:t>5;</a:t>
            </a:r>
            <a:endParaRPr lang="en-GB" dirty="0"/>
          </a:p>
          <a:p>
            <a:r>
              <a:rPr lang="en-GB" dirty="0" smtClean="0"/>
              <a:t> </a:t>
            </a:r>
            <a:r>
              <a:rPr lang="en-GB" dirty="0" err="1" smtClean="0">
                <a:solidFill>
                  <a:srgbClr val="0070C0"/>
                </a:solidFill>
              </a:rPr>
              <a:t>int</a:t>
            </a:r>
            <a:r>
              <a:rPr lang="en-GB" dirty="0" smtClean="0"/>
              <a:t> i2 </a:t>
            </a:r>
            <a:r>
              <a:rPr lang="en-GB" dirty="0"/>
              <a:t>= </a:t>
            </a:r>
            <a:r>
              <a:rPr lang="en-GB" dirty="0" smtClean="0"/>
              <a:t>10;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 smtClean="0">
                <a:solidFill>
                  <a:srgbClr val="0070C0"/>
                </a:solidFill>
              </a:rPr>
              <a:t>float</a:t>
            </a:r>
            <a:r>
              <a:rPr lang="en-GB" dirty="0" smtClean="0"/>
              <a:t> res1 </a:t>
            </a:r>
            <a:r>
              <a:rPr lang="en-GB" dirty="0"/>
              <a:t>= </a:t>
            </a:r>
            <a:r>
              <a:rPr lang="en-GB" dirty="0" smtClean="0"/>
              <a:t>(</a:t>
            </a:r>
            <a:r>
              <a:rPr lang="en-GB" dirty="0" smtClean="0">
                <a:solidFill>
                  <a:srgbClr val="0070C0"/>
                </a:solidFill>
              </a:rPr>
              <a:t>float</a:t>
            </a:r>
            <a:r>
              <a:rPr lang="en-GB" dirty="0" smtClean="0"/>
              <a:t>)i1 / </a:t>
            </a:r>
            <a:r>
              <a:rPr lang="en-GB" dirty="0"/>
              <a:t>(</a:t>
            </a:r>
            <a:r>
              <a:rPr lang="en-GB" dirty="0">
                <a:solidFill>
                  <a:srgbClr val="0070C0"/>
                </a:solidFill>
              </a:rPr>
              <a:t>float</a:t>
            </a:r>
            <a:r>
              <a:rPr lang="en-GB" dirty="0"/>
              <a:t>)</a:t>
            </a:r>
            <a:r>
              <a:rPr lang="en-GB" dirty="0" smtClean="0"/>
              <a:t>i2;</a:t>
            </a:r>
          </a:p>
          <a:p>
            <a:r>
              <a:rPr lang="en-GB" dirty="0" smtClean="0"/>
              <a:t> </a:t>
            </a:r>
            <a:r>
              <a:rPr lang="en-GB" dirty="0" smtClean="0">
                <a:solidFill>
                  <a:srgbClr val="0070C0"/>
                </a:solidFill>
              </a:rPr>
              <a:t>float</a:t>
            </a:r>
            <a:r>
              <a:rPr lang="en-GB" dirty="0" smtClean="0"/>
              <a:t> res2 </a:t>
            </a:r>
            <a:r>
              <a:rPr lang="en-GB" dirty="0"/>
              <a:t>= (</a:t>
            </a:r>
            <a:r>
              <a:rPr lang="en-GB" dirty="0">
                <a:solidFill>
                  <a:srgbClr val="0070C0"/>
                </a:solidFill>
              </a:rPr>
              <a:t>float</a:t>
            </a:r>
            <a:r>
              <a:rPr lang="en-GB" dirty="0"/>
              <a:t>)</a:t>
            </a:r>
            <a:r>
              <a:rPr lang="en-GB" dirty="0" smtClean="0"/>
              <a:t>i2 </a:t>
            </a:r>
            <a:r>
              <a:rPr lang="en-GB" dirty="0"/>
              <a:t>/ (</a:t>
            </a:r>
            <a:r>
              <a:rPr lang="en-GB" dirty="0">
                <a:solidFill>
                  <a:srgbClr val="0070C0"/>
                </a:solidFill>
              </a:rPr>
              <a:t>float</a:t>
            </a:r>
            <a:r>
              <a:rPr lang="en-GB" dirty="0"/>
              <a:t>)</a:t>
            </a:r>
            <a:r>
              <a:rPr lang="en-GB" dirty="0" smtClean="0"/>
              <a:t>i1;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 err="1">
                <a:solidFill>
                  <a:srgbClr val="40E09F"/>
                </a:solidFill>
              </a:rPr>
              <a:t>Console</a:t>
            </a:r>
            <a:r>
              <a:rPr lang="en-GB" dirty="0" err="1"/>
              <a:t>.WriteLine</a:t>
            </a:r>
            <a:r>
              <a:rPr lang="en-GB" dirty="0"/>
              <a:t>(res1 + </a:t>
            </a:r>
            <a:r>
              <a:rPr lang="en-GB" dirty="0">
                <a:solidFill>
                  <a:srgbClr val="C00000"/>
                </a:solidFill>
              </a:rPr>
              <a:t>"\n"</a:t>
            </a:r>
            <a:r>
              <a:rPr lang="en-GB" dirty="0"/>
              <a:t> + res2);</a:t>
            </a:r>
          </a:p>
        </p:txBody>
      </p:sp>
    </p:spTree>
    <p:extLst>
      <p:ext uri="{BB962C8B-B14F-4D97-AF65-F5344CB8AC3E}">
        <p14:creationId xmlns:p14="http://schemas.microsoft.com/office/powerpoint/2010/main" val="1335876434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Explicit casts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More to be said on this, especially in polymorphic relationships.</a:t>
            </a:r>
          </a:p>
          <a:p>
            <a:r>
              <a:rPr lang="en-GB" dirty="0" smtClean="0"/>
              <a:t>Be careful when working with types.  The classic student mistake is in calculating a percentage: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What does this output?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3428999"/>
            <a:ext cx="4176464" cy="2245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772711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Explicit casts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0.  Feel free to test it yourself.</a:t>
            </a:r>
          </a:p>
          <a:p>
            <a:pPr lvl="1"/>
            <a:r>
              <a:rPr lang="en-GB" dirty="0" smtClean="0"/>
              <a:t>5 / 10 = 0 in integer maths.</a:t>
            </a:r>
          </a:p>
          <a:p>
            <a:r>
              <a:rPr lang="en-GB" dirty="0" smtClean="0"/>
              <a:t>The usual way to try to fix this is with: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112" y="1634677"/>
            <a:ext cx="648072" cy="5130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79" y="3175063"/>
            <a:ext cx="5578501" cy="291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630102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Explicit casts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Nope, still 0.</a:t>
            </a:r>
          </a:p>
          <a:p>
            <a:r>
              <a:rPr lang="en-GB" dirty="0" smtClean="0"/>
              <a:t>The correct way is to cast both integers to floats to force the calculation into floating point maths.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3068960"/>
            <a:ext cx="6098150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785320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Explicit casts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Success! </a:t>
            </a:r>
          </a:p>
          <a:p>
            <a:pPr lvl="1"/>
            <a:r>
              <a:rPr lang="en-GB" dirty="0" smtClean="0"/>
              <a:t>Convoluted, but at least mostly sensible when you understand the underlying logic.</a:t>
            </a:r>
          </a:p>
          <a:p>
            <a:r>
              <a:rPr lang="en-GB" dirty="0" smtClean="0"/>
              <a:t>You’re all going to make this error at least once; most of you probably have already.</a:t>
            </a:r>
          </a:p>
          <a:p>
            <a:pPr lvl="1"/>
            <a:r>
              <a:rPr lang="en-GB" dirty="0" smtClean="0"/>
              <a:t>Remember, data is only as accurate as the least accurate data type it’s represented as at any point in the calculation.</a:t>
            </a:r>
          </a:p>
          <a:p>
            <a:pPr lvl="1"/>
            <a:r>
              <a:rPr lang="en-GB" dirty="0" smtClean="0"/>
              <a:t>Get comfortable with types.  Many of you have been working in PHP, which doesn’t have this problem (but has a whole host of others to replace it).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840" y="1700808"/>
            <a:ext cx="432048" cy="28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827477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Generics are a method of writing more concise code when a data type is not inherent to the method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is a handy feature of weakly typed languages.  Consider a prototype such as: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  <a:r>
              <a:rPr lang="en-GB" dirty="0" err="1" smtClean="0"/>
              <a:t>AddTwoNumbers</a:t>
            </a:r>
            <a:r>
              <a:rPr lang="en-GB" dirty="0" smtClean="0"/>
              <a:t>(</a:t>
            </a:r>
            <a:r>
              <a:rPr lang="en-GB" dirty="0" err="1" smtClean="0"/>
              <a:t>var</a:t>
            </a:r>
            <a:r>
              <a:rPr lang="en-GB" dirty="0" smtClean="0"/>
              <a:t>, </a:t>
            </a:r>
            <a:r>
              <a:rPr lang="en-GB" dirty="0" err="1" smtClean="0"/>
              <a:t>var</a:t>
            </a:r>
            <a:r>
              <a:rPr lang="en-GB" dirty="0" smtClean="0"/>
              <a:t>);</a:t>
            </a:r>
          </a:p>
          <a:p>
            <a:r>
              <a:rPr lang="en-GB" dirty="0" smtClean="0"/>
              <a:t>In a weakly typed language, </a:t>
            </a:r>
            <a:r>
              <a:rPr lang="en-GB" dirty="0" err="1" smtClean="0"/>
              <a:t>var</a:t>
            </a:r>
            <a:r>
              <a:rPr lang="en-GB" dirty="0" smtClean="0"/>
              <a:t> could be a float, a double, an integer or any other numeric type.  How do we currently replicate this in strongly typed languages?</a:t>
            </a:r>
          </a:p>
          <a:p>
            <a:pPr lvl="1"/>
            <a:r>
              <a:rPr lang="en-GB" dirty="0" smtClean="0"/>
              <a:t>Most likely through overload operators, which creates a large amount of unnecessary code.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76502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overloaded approach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330" y="1628800"/>
            <a:ext cx="3790950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250629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overloaded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Involves massive repetition of code entirely </a:t>
            </a:r>
            <a:r>
              <a:rPr lang="en-GB" dirty="0" smtClean="0"/>
              <a:t>unnecessarily.</a:t>
            </a:r>
          </a:p>
          <a:p>
            <a:pPr lvl="1"/>
            <a:r>
              <a:rPr lang="en-GB" dirty="0" smtClean="0"/>
              <a:t>What if we want to change how the functions work?</a:t>
            </a:r>
          </a:p>
          <a:p>
            <a:pPr lvl="1"/>
            <a:r>
              <a:rPr lang="en-GB" dirty="0" smtClean="0"/>
              <a:t>If we spot a bug in one place, is there likely to be a bug everywhere?</a:t>
            </a:r>
            <a:endParaRPr lang="en-GB" dirty="0" smtClean="0"/>
          </a:p>
          <a:p>
            <a:r>
              <a:rPr lang="en-GB" dirty="0" smtClean="0"/>
              <a:t>Will require the addition of further methods if we wish to utilise other data types</a:t>
            </a:r>
          </a:p>
          <a:p>
            <a:r>
              <a:rPr lang="en-GB" dirty="0" smtClean="0"/>
              <a:t>A very heavy, work-intensive and inelegant way of solving the problem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Repetition is nearly always bad.</a:t>
            </a:r>
          </a:p>
          <a:p>
            <a:pPr lvl="1"/>
            <a:r>
              <a:rPr lang="en-GB" dirty="0" smtClean="0"/>
              <a:t>Developers are lazy.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01933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better way – working with templates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Instead of creating masses of overloaded functions, we can instead </a:t>
            </a:r>
            <a:r>
              <a:rPr lang="en-GB" dirty="0" smtClean="0"/>
              <a:t>use a “template” function.</a:t>
            </a:r>
            <a:endParaRPr lang="en-GB" dirty="0" smtClean="0"/>
          </a:p>
          <a:p>
            <a:r>
              <a:rPr lang="en-GB" dirty="0" smtClean="0"/>
              <a:t>Templates allow us to select and apply our own data type to an otherwise generic </a:t>
            </a:r>
            <a:r>
              <a:rPr lang="en-GB" dirty="0" smtClean="0"/>
              <a:t>function.</a:t>
            </a:r>
            <a:endParaRPr lang="en-GB" dirty="0" smtClean="0"/>
          </a:p>
          <a:p>
            <a:r>
              <a:rPr lang="en-GB" dirty="0" smtClean="0"/>
              <a:t>The data type we wish to use must be specified at compile time as the template type is replaced with the “true” data type during compilation.</a:t>
            </a:r>
          </a:p>
          <a:p>
            <a:r>
              <a:rPr lang="en-GB" dirty="0" smtClean="0"/>
              <a:t>Can save a significant amount of programming when implemented correctly.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28979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Template example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1962150"/>
            <a:ext cx="4286250" cy="293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9567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“dynamic” keyword and multiple templates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Note well the “dynamic” keyword.  The C# compiler is generally uneasy about any generic operation which may return an error – if, for example, we tried to use a class </a:t>
            </a:r>
            <a:r>
              <a:rPr lang="en-GB" dirty="0" err="1" smtClean="0"/>
              <a:t>datatype</a:t>
            </a:r>
            <a:r>
              <a:rPr lang="en-GB" dirty="0" smtClean="0"/>
              <a:t>, our </a:t>
            </a:r>
            <a:r>
              <a:rPr lang="en-GB" dirty="0" err="1" smtClean="0"/>
              <a:t>AddTwoNumbers</a:t>
            </a:r>
            <a:r>
              <a:rPr lang="en-GB" dirty="0" smtClean="0"/>
              <a:t> function would invariably fail.</a:t>
            </a:r>
          </a:p>
          <a:p>
            <a:r>
              <a:rPr lang="en-GB" dirty="0" smtClean="0"/>
              <a:t>The “dynamic” keyword essentially mandates that the compiler accept that this dependency will be resolved at compile time.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3997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final word – multiple templates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Note that you can specify more than one template at a time.  The following </a:t>
            </a:r>
            <a:r>
              <a:rPr lang="en-GB" dirty="0" smtClean="0"/>
              <a:t>code would</a:t>
            </a:r>
            <a:r>
              <a:rPr lang="en-GB" dirty="0" smtClean="0"/>
              <a:t>, for example be entirely acceptable: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866" y="2996952"/>
            <a:ext cx="4972050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948920"/>
      </p:ext>
    </p:extLst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1048</TotalTime>
  <Words>931</Words>
  <Application>Microsoft Office PowerPoint</Application>
  <PresentationFormat>On-screen Show (4:3)</PresentationFormat>
  <Paragraphs>120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Century Schoolbook</vt:lpstr>
      <vt:lpstr>Wingdings</vt:lpstr>
      <vt:lpstr>Wingdings 2</vt:lpstr>
      <vt:lpstr>Oriel</vt:lpstr>
      <vt:lpstr>Casting and Generics</vt:lpstr>
      <vt:lpstr>Strong and weak typing</vt:lpstr>
      <vt:lpstr>Generics – ambiguity</vt:lpstr>
      <vt:lpstr>Casting</vt:lpstr>
      <vt:lpstr>Implicit casts</vt:lpstr>
      <vt:lpstr>Implicit casts</vt:lpstr>
      <vt:lpstr>Explicit casts</vt:lpstr>
      <vt:lpstr>Explicit casts</vt:lpstr>
      <vt:lpstr>Explicit casts</vt:lpstr>
      <vt:lpstr>Explicit casts</vt:lpstr>
      <vt:lpstr>Explicit casts</vt:lpstr>
      <vt:lpstr>Generics</vt:lpstr>
      <vt:lpstr>The overloaded approach</vt:lpstr>
      <vt:lpstr>The overloaded approach</vt:lpstr>
      <vt:lpstr>A better way – working with templates</vt:lpstr>
      <vt:lpstr>Template example</vt:lpstr>
      <vt:lpstr>The “dynamic” keyword and multiple templates</vt:lpstr>
      <vt:lpstr>A final word – multiple templates</vt:lpstr>
    </vt:vector>
  </TitlesOfParts>
  <Company>Home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Tim Bashford</cp:lastModifiedBy>
  <cp:revision>61</cp:revision>
  <dcterms:created xsi:type="dcterms:W3CDTF">2007-10-10T20:17:16Z</dcterms:created>
  <dcterms:modified xsi:type="dcterms:W3CDTF">2016-01-27T23:12:30Z</dcterms:modified>
</cp:coreProperties>
</file>