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2" r:id="rId5"/>
    <p:sldMasterId id="2147483666" r:id="rId6"/>
    <p:sldMasterId id="2147483678" r:id="rId7"/>
    <p:sldMasterId id="2147483682" r:id="rId8"/>
    <p:sldMasterId id="2147483695" r:id="rId9"/>
    <p:sldMasterId id="2147483708" r:id="rId10"/>
    <p:sldMasterId id="2147483721" r:id="rId11"/>
  </p:sldMasterIdLst>
  <p:notesMasterIdLst>
    <p:notesMasterId r:id="rId22"/>
  </p:notesMasterIdLst>
  <p:sldIdLst>
    <p:sldId id="455" r:id="rId12"/>
    <p:sldId id="258" r:id="rId13"/>
    <p:sldId id="262" r:id="rId14"/>
    <p:sldId id="264" r:id="rId15"/>
    <p:sldId id="265" r:id="rId16"/>
    <p:sldId id="266" r:id="rId17"/>
    <p:sldId id="267" r:id="rId18"/>
    <p:sldId id="263" r:id="rId19"/>
    <p:sldId id="268" r:id="rId20"/>
    <p:sldId id="26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30915E-08A4-4CCE-9D4F-EE75F69D7A08}" v="18" dt="2023-11-04T17:10:52.4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5" autoAdjust="0"/>
    <p:restoredTop sz="91656" autoAdjust="0"/>
  </p:normalViewPr>
  <p:slideViewPr>
    <p:cSldViewPr snapToGrid="0">
      <p:cViewPr varScale="1">
        <p:scale>
          <a:sx n="72" d="100"/>
          <a:sy n="72" d="100"/>
        </p:scale>
        <p:origin x="62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0.xml"/><Relationship Id="rId7" Type="http://schemas.openxmlformats.org/officeDocument/2006/relationships/slideMaster" Target="slideMasters/slideMaster4.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5.xml"/><Relationship Id="rId20"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Master" Target="slideMasters/slideMaster7.xml"/><Relationship Id="rId19" Type="http://schemas.openxmlformats.org/officeDocument/2006/relationships/slide" Target="slides/slide8.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Nagy" userId="4143ff591def27cf" providerId="LiveId" clId="{EE30915E-08A4-4CCE-9D4F-EE75F69D7A08}"/>
    <pc:docChg chg="undo custSel addSld delSld modSld">
      <pc:chgData name="Madalina Nagy" userId="4143ff591def27cf" providerId="LiveId" clId="{EE30915E-08A4-4CCE-9D4F-EE75F69D7A08}" dt="2023-11-04T17:38:36.361" v="229" actId="207"/>
      <pc:docMkLst>
        <pc:docMk/>
      </pc:docMkLst>
      <pc:sldChg chg="delSp add del setBg delDesignElem">
        <pc:chgData name="Madalina Nagy" userId="4143ff591def27cf" providerId="LiveId" clId="{EE30915E-08A4-4CCE-9D4F-EE75F69D7A08}" dt="2023-11-04T17:10:29.503" v="192" actId="2696"/>
        <pc:sldMkLst>
          <pc:docMk/>
          <pc:sldMk cId="1125724834" sldId="256"/>
        </pc:sldMkLst>
        <pc:spChg chg="del">
          <ac:chgData name="Madalina Nagy" userId="4143ff591def27cf" providerId="LiveId" clId="{EE30915E-08A4-4CCE-9D4F-EE75F69D7A08}" dt="2023-11-04T17:10:07.993" v="191"/>
          <ac:spMkLst>
            <pc:docMk/>
            <pc:sldMk cId="1125724834" sldId="256"/>
            <ac:spMk id="87" creationId="{8181FC64-B306-4821-98E2-780662EFC486}"/>
          </ac:spMkLst>
        </pc:spChg>
        <pc:spChg chg="del">
          <ac:chgData name="Madalina Nagy" userId="4143ff591def27cf" providerId="LiveId" clId="{EE30915E-08A4-4CCE-9D4F-EE75F69D7A08}" dt="2023-11-04T17:10:07.993" v="191"/>
          <ac:spMkLst>
            <pc:docMk/>
            <pc:sldMk cId="1125724834" sldId="256"/>
            <ac:spMk id="89" creationId="{5871FC61-DD4E-47D4-81FD-8A7E7D12B371}"/>
          </ac:spMkLst>
        </pc:spChg>
        <pc:spChg chg="del">
          <ac:chgData name="Madalina Nagy" userId="4143ff591def27cf" providerId="LiveId" clId="{EE30915E-08A4-4CCE-9D4F-EE75F69D7A08}" dt="2023-11-04T17:10:07.993" v="191"/>
          <ac:spMkLst>
            <pc:docMk/>
            <pc:sldMk cId="1125724834" sldId="256"/>
            <ac:spMk id="91" creationId="{F9EC3F91-A75C-4F74-867E-E4C28C13546B}"/>
          </ac:spMkLst>
        </pc:spChg>
        <pc:spChg chg="del">
          <ac:chgData name="Madalina Nagy" userId="4143ff591def27cf" providerId="LiveId" clId="{EE30915E-08A4-4CCE-9D4F-EE75F69D7A08}" dt="2023-11-04T17:10:07.993" v="191"/>
          <ac:spMkLst>
            <pc:docMk/>
            <pc:sldMk cId="1125724834" sldId="256"/>
            <ac:spMk id="93" creationId="{829A1E2C-5AC8-40FC-99E9-832069D39792}"/>
          </ac:spMkLst>
        </pc:spChg>
      </pc:sldChg>
      <pc:sldChg chg="addSp delSp modSp add del mod setBg delDesignElem">
        <pc:chgData name="Madalina Nagy" userId="4143ff591def27cf" providerId="LiveId" clId="{EE30915E-08A4-4CCE-9D4F-EE75F69D7A08}" dt="2023-11-04T17:38:36.361" v="229" actId="207"/>
        <pc:sldMkLst>
          <pc:docMk/>
          <pc:sldMk cId="1170247576" sldId="258"/>
        </pc:sldMkLst>
        <pc:spChg chg="mod">
          <ac:chgData name="Madalina Nagy" userId="4143ff591def27cf" providerId="LiveId" clId="{EE30915E-08A4-4CCE-9D4F-EE75F69D7A08}" dt="2023-11-04T17:38:36.361" v="229" actId="207"/>
          <ac:spMkLst>
            <pc:docMk/>
            <pc:sldMk cId="1170247576" sldId="258"/>
            <ac:spMk id="2" creationId="{E73A545D-7E5B-81BC-1343-579A445E124F}"/>
          </ac:spMkLst>
        </pc:spChg>
        <pc:spChg chg="add del">
          <ac:chgData name="Madalina Nagy" userId="4143ff591def27cf" providerId="LiveId" clId="{EE30915E-08A4-4CCE-9D4F-EE75F69D7A08}" dt="2023-11-04T16:56:53.950" v="83"/>
          <ac:spMkLst>
            <pc:docMk/>
            <pc:sldMk cId="1170247576" sldId="258"/>
            <ac:spMk id="55" creationId="{56688E73-49B9-4052-A836-D248C825D70D}"/>
          </ac:spMkLst>
        </pc:spChg>
        <pc:spChg chg="add del">
          <ac:chgData name="Madalina Nagy" userId="4143ff591def27cf" providerId="LiveId" clId="{EE30915E-08A4-4CCE-9D4F-EE75F69D7A08}" dt="2023-11-04T16:56:53.950" v="83"/>
          <ac:spMkLst>
            <pc:docMk/>
            <pc:sldMk cId="1170247576" sldId="258"/>
            <ac:spMk id="56" creationId="{5B6AEE0C-07FE-4154-BC7C-2F20530BC556}"/>
          </ac:spMkLst>
        </pc:spChg>
        <pc:graphicFrameChg chg="mod">
          <ac:chgData name="Madalina Nagy" userId="4143ff591def27cf" providerId="LiveId" clId="{EE30915E-08A4-4CCE-9D4F-EE75F69D7A08}" dt="2023-11-04T16:58:00.875" v="93" actId="14100"/>
          <ac:graphicFrameMkLst>
            <pc:docMk/>
            <pc:sldMk cId="1170247576" sldId="258"/>
            <ac:graphicFrameMk id="28" creationId="{B7233F5B-DA91-B562-A4A6-DF19359AF55F}"/>
          </ac:graphicFrameMkLst>
        </pc:graphicFrameChg>
        <pc:picChg chg="mod">
          <ac:chgData name="Madalina Nagy" userId="4143ff591def27cf" providerId="LiveId" clId="{EE30915E-08A4-4CCE-9D4F-EE75F69D7A08}" dt="2023-11-04T16:57:25.919" v="88" actId="14100"/>
          <ac:picMkLst>
            <pc:docMk/>
            <pc:sldMk cId="1170247576" sldId="258"/>
            <ac:picMk id="7" creationId="{24A0911C-D4CE-2EA9-36B6-930113BFAC99}"/>
          </ac:picMkLst>
        </pc:picChg>
      </pc:sldChg>
      <pc:sldChg chg="addSp delSp modSp del mod">
        <pc:chgData name="Madalina Nagy" userId="4143ff591def27cf" providerId="LiveId" clId="{EE30915E-08A4-4CCE-9D4F-EE75F69D7A08}" dt="2023-11-04T16:57:18.501" v="87" actId="2696"/>
        <pc:sldMkLst>
          <pc:docMk/>
          <pc:sldMk cId="2637417526" sldId="260"/>
        </pc:sldMkLst>
        <pc:spChg chg="add del mod">
          <ac:chgData name="Madalina Nagy" userId="4143ff591def27cf" providerId="LiveId" clId="{EE30915E-08A4-4CCE-9D4F-EE75F69D7A08}" dt="2023-11-04T16:55:56.220" v="70" actId="22"/>
          <ac:spMkLst>
            <pc:docMk/>
            <pc:sldMk cId="2637417526" sldId="260"/>
            <ac:spMk id="3" creationId="{B7FD04CE-0B49-F763-333E-B7196A1423C2}"/>
          </ac:spMkLst>
        </pc:spChg>
      </pc:sldChg>
      <pc:sldChg chg="delSp modSp add mod setBg delDesignElem">
        <pc:chgData name="Madalina Nagy" userId="4143ff591def27cf" providerId="LiveId" clId="{EE30915E-08A4-4CCE-9D4F-EE75F69D7A08}" dt="2023-11-04T17:01:48.183" v="111" actId="207"/>
        <pc:sldMkLst>
          <pc:docMk/>
          <pc:sldMk cId="3407422386" sldId="262"/>
        </pc:sldMkLst>
        <pc:spChg chg="mod">
          <ac:chgData name="Madalina Nagy" userId="4143ff591def27cf" providerId="LiveId" clId="{EE30915E-08A4-4CCE-9D4F-EE75F69D7A08}" dt="2023-11-04T16:59:55.198" v="99" actId="207"/>
          <ac:spMkLst>
            <pc:docMk/>
            <pc:sldMk cId="3407422386" sldId="262"/>
            <ac:spMk id="2" creationId="{1AF4520F-770E-04D6-061C-7E950057AC57}"/>
          </ac:spMkLst>
        </pc:spChg>
        <pc:spChg chg="mod">
          <ac:chgData name="Madalina Nagy" userId="4143ff591def27cf" providerId="LiveId" clId="{EE30915E-08A4-4CCE-9D4F-EE75F69D7A08}" dt="2023-11-04T17:01:48.183" v="111" actId="207"/>
          <ac:spMkLst>
            <pc:docMk/>
            <pc:sldMk cId="3407422386" sldId="262"/>
            <ac:spMk id="5" creationId="{493A9D2E-6B01-2C5D-4EDB-7F56C326493B}"/>
          </ac:spMkLst>
        </pc:spChg>
        <pc:spChg chg="del">
          <ac:chgData name="Madalina Nagy" userId="4143ff591def27cf" providerId="LiveId" clId="{EE30915E-08A4-4CCE-9D4F-EE75F69D7A08}" dt="2023-11-04T16:58:57.437" v="95"/>
          <ac:spMkLst>
            <pc:docMk/>
            <pc:sldMk cId="3407422386" sldId="262"/>
            <ac:spMk id="186" creationId="{69D47016-023F-44BD-981C-50E7A10A6609}"/>
          </ac:spMkLst>
        </pc:spChg>
        <pc:spChg chg="del">
          <ac:chgData name="Madalina Nagy" userId="4143ff591def27cf" providerId="LiveId" clId="{EE30915E-08A4-4CCE-9D4F-EE75F69D7A08}" dt="2023-11-04T16:58:57.437" v="95"/>
          <ac:spMkLst>
            <pc:docMk/>
            <pc:sldMk cId="3407422386" sldId="262"/>
            <ac:spMk id="187" creationId="{6D8B37B0-0682-433E-BC8D-498C04ABD9A7}"/>
          </ac:spMkLst>
        </pc:spChg>
        <pc:graphicFrameChg chg="modGraphic">
          <ac:chgData name="Madalina Nagy" userId="4143ff591def27cf" providerId="LiveId" clId="{EE30915E-08A4-4CCE-9D4F-EE75F69D7A08}" dt="2023-11-04T17:01:37.952" v="109" actId="207"/>
          <ac:graphicFrameMkLst>
            <pc:docMk/>
            <pc:sldMk cId="3407422386" sldId="262"/>
            <ac:graphicFrameMk id="4" creationId="{EDAFF841-787D-1A75-7C78-883EE6EE24C7}"/>
          </ac:graphicFrameMkLst>
        </pc:graphicFrameChg>
        <pc:picChg chg="mod">
          <ac:chgData name="Madalina Nagy" userId="4143ff591def27cf" providerId="LiveId" clId="{EE30915E-08A4-4CCE-9D4F-EE75F69D7A08}" dt="2023-11-04T16:59:03.751" v="96" actId="14100"/>
          <ac:picMkLst>
            <pc:docMk/>
            <pc:sldMk cId="3407422386" sldId="262"/>
            <ac:picMk id="6" creationId="{4D5EDE10-CC74-A7C7-56DD-1A9C4F607441}"/>
          </ac:picMkLst>
        </pc:picChg>
      </pc:sldChg>
      <pc:sldChg chg="delSp modSp add mod setBg delDesignElem">
        <pc:chgData name="Madalina Nagy" userId="4143ff591def27cf" providerId="LiveId" clId="{EE30915E-08A4-4CCE-9D4F-EE75F69D7A08}" dt="2023-11-04T17:08:42.505" v="182" actId="20577"/>
        <pc:sldMkLst>
          <pc:docMk/>
          <pc:sldMk cId="3623518554" sldId="263"/>
        </pc:sldMkLst>
        <pc:spChg chg="mod">
          <ac:chgData name="Madalina Nagy" userId="4143ff591def27cf" providerId="LiveId" clId="{EE30915E-08A4-4CCE-9D4F-EE75F69D7A08}" dt="2023-11-04T17:08:42.505" v="182" actId="20577"/>
          <ac:spMkLst>
            <pc:docMk/>
            <pc:sldMk cId="3623518554" sldId="263"/>
            <ac:spMk id="42" creationId="{F0199ED8-5C28-A02A-CABF-915722957FFD}"/>
          </ac:spMkLst>
        </pc:spChg>
        <pc:spChg chg="del">
          <ac:chgData name="Madalina Nagy" userId="4143ff591def27cf" providerId="LiveId" clId="{EE30915E-08A4-4CCE-9D4F-EE75F69D7A08}" dt="2023-11-04T17:08:07.738" v="171"/>
          <ac:spMkLst>
            <pc:docMk/>
            <pc:sldMk cId="3623518554" sldId="263"/>
            <ac:spMk id="159" creationId="{7A976E23-29EC-4E20-9EF6-B7CC4A8210C3}"/>
          </ac:spMkLst>
        </pc:spChg>
        <pc:spChg chg="del">
          <ac:chgData name="Madalina Nagy" userId="4143ff591def27cf" providerId="LiveId" clId="{EE30915E-08A4-4CCE-9D4F-EE75F69D7A08}" dt="2023-11-04T17:08:07.738" v="171"/>
          <ac:spMkLst>
            <pc:docMk/>
            <pc:sldMk cId="3623518554" sldId="263"/>
            <ac:spMk id="160" creationId="{DF5FCEC6-E657-46F1-925F-13ED192124CE}"/>
          </ac:spMkLst>
        </pc:spChg>
        <pc:spChg chg="del">
          <ac:chgData name="Madalina Nagy" userId="4143ff591def27cf" providerId="LiveId" clId="{EE30915E-08A4-4CCE-9D4F-EE75F69D7A08}" dt="2023-11-04T17:08:07.738" v="171"/>
          <ac:spMkLst>
            <pc:docMk/>
            <pc:sldMk cId="3623518554" sldId="263"/>
            <ac:spMk id="165" creationId="{FF0BDB76-BCEC-498E-BA26-C763CD9FA3E7}"/>
          </ac:spMkLst>
        </pc:spChg>
        <pc:spChg chg="del">
          <ac:chgData name="Madalina Nagy" userId="4143ff591def27cf" providerId="LiveId" clId="{EE30915E-08A4-4CCE-9D4F-EE75F69D7A08}" dt="2023-11-04T17:08:07.738" v="171"/>
          <ac:spMkLst>
            <pc:docMk/>
            <pc:sldMk cId="3623518554" sldId="263"/>
            <ac:spMk id="168" creationId="{1452CEF2-C9EC-4C15-99E4-C781AB08AB91}"/>
          </ac:spMkLst>
        </pc:spChg>
        <pc:grpChg chg="del">
          <ac:chgData name="Madalina Nagy" userId="4143ff591def27cf" providerId="LiveId" clId="{EE30915E-08A4-4CCE-9D4F-EE75F69D7A08}" dt="2023-11-04T17:08:07.738" v="171"/>
          <ac:grpSpMkLst>
            <pc:docMk/>
            <pc:sldMk cId="3623518554" sldId="263"/>
            <ac:grpSpMk id="161" creationId="{E5BA8FCE-96F8-40B3-804C-10C27C02F41C}"/>
          </ac:grpSpMkLst>
        </pc:grpChg>
        <pc:grpChg chg="del">
          <ac:chgData name="Madalina Nagy" userId="4143ff591def27cf" providerId="LiveId" clId="{EE30915E-08A4-4CCE-9D4F-EE75F69D7A08}" dt="2023-11-04T17:08:07.738" v="171"/>
          <ac:grpSpMkLst>
            <pc:docMk/>
            <pc:sldMk cId="3623518554" sldId="263"/>
            <ac:grpSpMk id="166" creationId="{DD8DF5DF-A251-4BC2-8965-4EDDD01FC56E}"/>
          </ac:grpSpMkLst>
        </pc:grpChg>
        <pc:grpChg chg="del">
          <ac:chgData name="Madalina Nagy" userId="4143ff591def27cf" providerId="LiveId" clId="{EE30915E-08A4-4CCE-9D4F-EE75F69D7A08}" dt="2023-11-04T17:08:07.738" v="171"/>
          <ac:grpSpMkLst>
            <pc:docMk/>
            <pc:sldMk cId="3623518554" sldId="263"/>
            <ac:grpSpMk id="169" creationId="{600459E6-26A3-4EAC-A34C-D0792D88CC26}"/>
          </ac:grpSpMkLst>
        </pc:grpChg>
        <pc:grpChg chg="del">
          <ac:chgData name="Madalina Nagy" userId="4143ff591def27cf" providerId="LiveId" clId="{EE30915E-08A4-4CCE-9D4F-EE75F69D7A08}" dt="2023-11-04T17:08:07.738" v="171"/>
          <ac:grpSpMkLst>
            <pc:docMk/>
            <pc:sldMk cId="3623518554" sldId="263"/>
            <ac:grpSpMk id="171" creationId="{94F13521-5DF8-4DF5-A0B9-A718234B3AE9}"/>
          </ac:grpSpMkLst>
        </pc:grpChg>
        <pc:picChg chg="mod">
          <ac:chgData name="Madalina Nagy" userId="4143ff591def27cf" providerId="LiveId" clId="{EE30915E-08A4-4CCE-9D4F-EE75F69D7A08}" dt="2023-11-04T17:08:18.239" v="174" actId="14100"/>
          <ac:picMkLst>
            <pc:docMk/>
            <pc:sldMk cId="3623518554" sldId="263"/>
            <ac:picMk id="4" creationId="{A53DA0B7-C4C3-9337-B279-D092AD90C9D4}"/>
          </ac:picMkLst>
        </pc:picChg>
      </pc:sldChg>
      <pc:sldChg chg="delSp modSp add mod setBg delDesignElem">
        <pc:chgData name="Madalina Nagy" userId="4143ff591def27cf" providerId="LiveId" clId="{EE30915E-08A4-4CCE-9D4F-EE75F69D7A08}" dt="2023-11-04T17:03:16.651" v="120" actId="14100"/>
        <pc:sldMkLst>
          <pc:docMk/>
          <pc:sldMk cId="2122317711" sldId="264"/>
        </pc:sldMkLst>
        <pc:spChg chg="mod">
          <ac:chgData name="Madalina Nagy" userId="4143ff591def27cf" providerId="LiveId" clId="{EE30915E-08A4-4CCE-9D4F-EE75F69D7A08}" dt="2023-11-04T17:02:59.914" v="118" actId="207"/>
          <ac:spMkLst>
            <pc:docMk/>
            <pc:sldMk cId="2122317711" sldId="264"/>
            <ac:spMk id="2" creationId="{499D6D62-ECE5-1D31-A08E-1B9335216E94}"/>
          </ac:spMkLst>
        </pc:spChg>
        <pc:spChg chg="mod">
          <ac:chgData name="Madalina Nagy" userId="4143ff591def27cf" providerId="LiveId" clId="{EE30915E-08A4-4CCE-9D4F-EE75F69D7A08}" dt="2023-11-04T17:03:16.651" v="120" actId="14100"/>
          <ac:spMkLst>
            <pc:docMk/>
            <pc:sldMk cId="2122317711" sldId="264"/>
            <ac:spMk id="3" creationId="{8C1FE4C7-61CC-9A6D-DB4D-8C8E809BC65F}"/>
          </ac:spMkLst>
        </pc:spChg>
        <pc:spChg chg="del">
          <ac:chgData name="Madalina Nagy" userId="4143ff591def27cf" providerId="LiveId" clId="{EE30915E-08A4-4CCE-9D4F-EE75F69D7A08}" dt="2023-11-04T17:02:32.472" v="113"/>
          <ac:spMkLst>
            <pc:docMk/>
            <pc:sldMk cId="2122317711" sldId="264"/>
            <ac:spMk id="9" creationId="{12609869-9E80-471B-A487-A53288E0E791}"/>
          </ac:spMkLst>
        </pc:spChg>
        <pc:spChg chg="del">
          <ac:chgData name="Madalina Nagy" userId="4143ff591def27cf" providerId="LiveId" clId="{EE30915E-08A4-4CCE-9D4F-EE75F69D7A08}" dt="2023-11-04T17:02:32.472" v="113"/>
          <ac:spMkLst>
            <pc:docMk/>
            <pc:sldMk cId="2122317711" sldId="264"/>
            <ac:spMk id="11" creationId="{7004738A-9D34-43E8-97D2-CA0EED4F8BE0}"/>
          </ac:spMkLst>
        </pc:spChg>
        <pc:spChg chg="del">
          <ac:chgData name="Madalina Nagy" userId="4143ff591def27cf" providerId="LiveId" clId="{EE30915E-08A4-4CCE-9D4F-EE75F69D7A08}" dt="2023-11-04T17:02:32.472" v="113"/>
          <ac:spMkLst>
            <pc:docMk/>
            <pc:sldMk cId="2122317711" sldId="264"/>
            <ac:spMk id="13" creationId="{B8B8D07F-F13E-443E-BA68-2D26672D76B9}"/>
          </ac:spMkLst>
        </pc:spChg>
        <pc:spChg chg="del">
          <ac:chgData name="Madalina Nagy" userId="4143ff591def27cf" providerId="LiveId" clId="{EE30915E-08A4-4CCE-9D4F-EE75F69D7A08}" dt="2023-11-04T17:02:32.472" v="113"/>
          <ac:spMkLst>
            <pc:docMk/>
            <pc:sldMk cId="2122317711" sldId="264"/>
            <ac:spMk id="15" creationId="{2813A4FA-24A5-41ED-A534-3807D1B2F344}"/>
          </ac:spMkLst>
        </pc:spChg>
        <pc:spChg chg="del">
          <ac:chgData name="Madalina Nagy" userId="4143ff591def27cf" providerId="LiveId" clId="{EE30915E-08A4-4CCE-9D4F-EE75F69D7A08}" dt="2023-11-04T17:02:32.472" v="113"/>
          <ac:spMkLst>
            <pc:docMk/>
            <pc:sldMk cId="2122317711" sldId="264"/>
            <ac:spMk id="17" creationId="{C3944F27-CA70-4E84-A51A-E6BF89558979}"/>
          </ac:spMkLst>
        </pc:spChg>
      </pc:sldChg>
      <pc:sldChg chg="delSp modSp add mod setBg delDesignElem">
        <pc:chgData name="Madalina Nagy" userId="4143ff591def27cf" providerId="LiveId" clId="{EE30915E-08A4-4CCE-9D4F-EE75F69D7A08}" dt="2023-11-04T17:11:40.343" v="198" actId="14100"/>
        <pc:sldMkLst>
          <pc:docMk/>
          <pc:sldMk cId="2044126801" sldId="265"/>
        </pc:sldMkLst>
        <pc:spChg chg="mod">
          <ac:chgData name="Madalina Nagy" userId="4143ff591def27cf" providerId="LiveId" clId="{EE30915E-08A4-4CCE-9D4F-EE75F69D7A08}" dt="2023-11-04T17:04:09.578" v="124" actId="207"/>
          <ac:spMkLst>
            <pc:docMk/>
            <pc:sldMk cId="2044126801" sldId="265"/>
            <ac:spMk id="2" creationId="{553464A6-80C9-3562-3836-5FF12CA2337B}"/>
          </ac:spMkLst>
        </pc:spChg>
        <pc:spChg chg="mod">
          <ac:chgData name="Madalina Nagy" userId="4143ff591def27cf" providerId="LiveId" clId="{EE30915E-08A4-4CCE-9D4F-EE75F69D7A08}" dt="2023-11-04T17:04:15.849" v="125" actId="207"/>
          <ac:spMkLst>
            <pc:docMk/>
            <pc:sldMk cId="2044126801" sldId="265"/>
            <ac:spMk id="3" creationId="{A2124CCD-5C54-3700-59D0-B2F71BA3A003}"/>
          </ac:spMkLst>
        </pc:spChg>
        <pc:spChg chg="del">
          <ac:chgData name="Madalina Nagy" userId="4143ff591def27cf" providerId="LiveId" clId="{EE30915E-08A4-4CCE-9D4F-EE75F69D7A08}" dt="2023-11-04T17:03:57.616" v="122"/>
          <ac:spMkLst>
            <pc:docMk/>
            <pc:sldMk cId="2044126801" sldId="265"/>
            <ac:spMk id="24" creationId="{12609869-9E80-471B-A487-A53288E0E791}"/>
          </ac:spMkLst>
        </pc:spChg>
        <pc:spChg chg="del">
          <ac:chgData name="Madalina Nagy" userId="4143ff591def27cf" providerId="LiveId" clId="{EE30915E-08A4-4CCE-9D4F-EE75F69D7A08}" dt="2023-11-04T17:03:57.616" v="122"/>
          <ac:spMkLst>
            <pc:docMk/>
            <pc:sldMk cId="2044126801" sldId="265"/>
            <ac:spMk id="25" creationId="{7004738A-9D34-43E8-97D2-CA0EED4F8BE0}"/>
          </ac:spMkLst>
        </pc:spChg>
        <pc:spChg chg="del">
          <ac:chgData name="Madalina Nagy" userId="4143ff591def27cf" providerId="LiveId" clId="{EE30915E-08A4-4CCE-9D4F-EE75F69D7A08}" dt="2023-11-04T17:03:57.616" v="122"/>
          <ac:spMkLst>
            <pc:docMk/>
            <pc:sldMk cId="2044126801" sldId="265"/>
            <ac:spMk id="26" creationId="{B8B8D07F-F13E-443E-BA68-2D26672D76B9}"/>
          </ac:spMkLst>
        </pc:spChg>
        <pc:spChg chg="del">
          <ac:chgData name="Madalina Nagy" userId="4143ff591def27cf" providerId="LiveId" clId="{EE30915E-08A4-4CCE-9D4F-EE75F69D7A08}" dt="2023-11-04T17:03:57.616" v="122"/>
          <ac:spMkLst>
            <pc:docMk/>
            <pc:sldMk cId="2044126801" sldId="265"/>
            <ac:spMk id="27" creationId="{2813A4FA-24A5-41ED-A534-3807D1B2F344}"/>
          </ac:spMkLst>
        </pc:spChg>
        <pc:spChg chg="del">
          <ac:chgData name="Madalina Nagy" userId="4143ff591def27cf" providerId="LiveId" clId="{EE30915E-08A4-4CCE-9D4F-EE75F69D7A08}" dt="2023-11-04T17:03:57.616" v="122"/>
          <ac:spMkLst>
            <pc:docMk/>
            <pc:sldMk cId="2044126801" sldId="265"/>
            <ac:spMk id="28" creationId="{C3944F27-CA70-4E84-A51A-E6BF89558979}"/>
          </ac:spMkLst>
        </pc:spChg>
        <pc:picChg chg="mod">
          <ac:chgData name="Madalina Nagy" userId="4143ff591def27cf" providerId="LiveId" clId="{EE30915E-08A4-4CCE-9D4F-EE75F69D7A08}" dt="2023-11-04T17:11:40.343" v="198" actId="14100"/>
          <ac:picMkLst>
            <pc:docMk/>
            <pc:sldMk cId="2044126801" sldId="265"/>
            <ac:picMk id="5" creationId="{09145EEA-7811-A729-7C0F-AF85F3969024}"/>
          </ac:picMkLst>
        </pc:picChg>
      </pc:sldChg>
      <pc:sldChg chg="delSp modSp add mod setBg delDesignElem">
        <pc:chgData name="Madalina Nagy" userId="4143ff591def27cf" providerId="LiveId" clId="{EE30915E-08A4-4CCE-9D4F-EE75F69D7A08}" dt="2023-11-04T17:37:08.761" v="223" actId="207"/>
        <pc:sldMkLst>
          <pc:docMk/>
          <pc:sldMk cId="422435247" sldId="266"/>
        </pc:sldMkLst>
        <pc:spChg chg="mod">
          <ac:chgData name="Madalina Nagy" userId="4143ff591def27cf" providerId="LiveId" clId="{EE30915E-08A4-4CCE-9D4F-EE75F69D7A08}" dt="2023-11-04T17:37:00.828" v="222" actId="207"/>
          <ac:spMkLst>
            <pc:docMk/>
            <pc:sldMk cId="422435247" sldId="266"/>
            <ac:spMk id="2" creationId="{1598907D-FE65-6834-51B3-C19723A552CE}"/>
          </ac:spMkLst>
        </pc:spChg>
        <pc:spChg chg="mod">
          <ac:chgData name="Madalina Nagy" userId="4143ff591def27cf" providerId="LiveId" clId="{EE30915E-08A4-4CCE-9D4F-EE75F69D7A08}" dt="2023-11-04T17:37:08.761" v="223" actId="207"/>
          <ac:spMkLst>
            <pc:docMk/>
            <pc:sldMk cId="422435247" sldId="266"/>
            <ac:spMk id="3" creationId="{79027467-3055-B2A0-B364-5CD07A313A4F}"/>
          </ac:spMkLst>
        </pc:spChg>
        <pc:spChg chg="del">
          <ac:chgData name="Madalina Nagy" userId="4143ff591def27cf" providerId="LiveId" clId="{EE30915E-08A4-4CCE-9D4F-EE75F69D7A08}" dt="2023-11-04T17:04:38.514" v="127"/>
          <ac:spMkLst>
            <pc:docMk/>
            <pc:sldMk cId="422435247" sldId="266"/>
            <ac:spMk id="9" creationId="{04812C46-200A-4DEB-A05E-3ED6C68C2387}"/>
          </ac:spMkLst>
        </pc:spChg>
        <pc:spChg chg="del">
          <ac:chgData name="Madalina Nagy" userId="4143ff591def27cf" providerId="LiveId" clId="{EE30915E-08A4-4CCE-9D4F-EE75F69D7A08}" dt="2023-11-04T17:04:38.514" v="127"/>
          <ac:spMkLst>
            <pc:docMk/>
            <pc:sldMk cId="422435247" sldId="266"/>
            <ac:spMk id="11" creationId="{D1EA859B-E555-4109-94F3-6700E046E008}"/>
          </ac:spMkLst>
        </pc:spChg>
        <pc:picChg chg="mod">
          <ac:chgData name="Madalina Nagy" userId="4143ff591def27cf" providerId="LiveId" clId="{EE30915E-08A4-4CCE-9D4F-EE75F69D7A08}" dt="2023-11-04T17:04:58.268" v="130" actId="14100"/>
          <ac:picMkLst>
            <pc:docMk/>
            <pc:sldMk cId="422435247" sldId="266"/>
            <ac:picMk id="4" creationId="{640F4B32-A063-9E0B-350B-5D48097D188D}"/>
          </ac:picMkLst>
        </pc:picChg>
      </pc:sldChg>
      <pc:sldChg chg="delSp modSp add mod setBg delDesignElem">
        <pc:chgData name="Madalina Nagy" userId="4143ff591def27cf" providerId="LiveId" clId="{EE30915E-08A4-4CCE-9D4F-EE75F69D7A08}" dt="2023-11-04T17:37:32.248" v="225" actId="207"/>
        <pc:sldMkLst>
          <pc:docMk/>
          <pc:sldMk cId="220275600" sldId="267"/>
        </pc:sldMkLst>
        <pc:spChg chg="mod">
          <ac:chgData name="Madalina Nagy" userId="4143ff591def27cf" providerId="LiveId" clId="{EE30915E-08A4-4CCE-9D4F-EE75F69D7A08}" dt="2023-11-04T17:37:23.821" v="224" actId="207"/>
          <ac:spMkLst>
            <pc:docMk/>
            <pc:sldMk cId="220275600" sldId="267"/>
            <ac:spMk id="2" creationId="{FA94C8A9-22C6-35F0-521D-57F12AA77C58}"/>
          </ac:spMkLst>
        </pc:spChg>
        <pc:spChg chg="mod">
          <ac:chgData name="Madalina Nagy" userId="4143ff591def27cf" providerId="LiveId" clId="{EE30915E-08A4-4CCE-9D4F-EE75F69D7A08}" dt="2023-11-04T17:37:32.248" v="225" actId="207"/>
          <ac:spMkLst>
            <pc:docMk/>
            <pc:sldMk cId="220275600" sldId="267"/>
            <ac:spMk id="3" creationId="{987E3376-F4AE-0D3D-E9C3-9897FB501201}"/>
          </ac:spMkLst>
        </pc:spChg>
        <pc:spChg chg="del">
          <ac:chgData name="Madalina Nagy" userId="4143ff591def27cf" providerId="LiveId" clId="{EE30915E-08A4-4CCE-9D4F-EE75F69D7A08}" dt="2023-11-04T17:06:06.475" v="146"/>
          <ac:spMkLst>
            <pc:docMk/>
            <pc:sldMk cId="220275600" sldId="267"/>
            <ac:spMk id="9" creationId="{04812C46-200A-4DEB-A05E-3ED6C68C2387}"/>
          </ac:spMkLst>
        </pc:spChg>
        <pc:spChg chg="del">
          <ac:chgData name="Madalina Nagy" userId="4143ff591def27cf" providerId="LiveId" clId="{EE30915E-08A4-4CCE-9D4F-EE75F69D7A08}" dt="2023-11-04T17:06:06.475" v="146"/>
          <ac:spMkLst>
            <pc:docMk/>
            <pc:sldMk cId="220275600" sldId="267"/>
            <ac:spMk id="11" creationId="{D1EA859B-E555-4109-94F3-6700E046E008}"/>
          </ac:spMkLst>
        </pc:spChg>
        <pc:picChg chg="mod">
          <ac:chgData name="Madalina Nagy" userId="4143ff591def27cf" providerId="LiveId" clId="{EE30915E-08A4-4CCE-9D4F-EE75F69D7A08}" dt="2023-11-04T17:06:20.128" v="149" actId="14100"/>
          <ac:picMkLst>
            <pc:docMk/>
            <pc:sldMk cId="220275600" sldId="267"/>
            <ac:picMk id="4" creationId="{92A9A6D9-58FA-28D1-B5DD-81B7E993CE52}"/>
          </ac:picMkLst>
        </pc:picChg>
      </pc:sldChg>
      <pc:sldChg chg="delSp modSp add mod setBg delDesignElem">
        <pc:chgData name="Madalina Nagy" userId="4143ff591def27cf" providerId="LiveId" clId="{EE30915E-08A4-4CCE-9D4F-EE75F69D7A08}" dt="2023-11-04T17:37:58.667" v="227" actId="207"/>
        <pc:sldMkLst>
          <pc:docMk/>
          <pc:sldMk cId="2797258211" sldId="268"/>
        </pc:sldMkLst>
        <pc:spChg chg="mod">
          <ac:chgData name="Madalina Nagy" userId="4143ff591def27cf" providerId="LiveId" clId="{EE30915E-08A4-4CCE-9D4F-EE75F69D7A08}" dt="2023-11-04T17:37:47.703" v="226" actId="207"/>
          <ac:spMkLst>
            <pc:docMk/>
            <pc:sldMk cId="2797258211" sldId="268"/>
            <ac:spMk id="2" creationId="{B8A02CC3-5915-60CE-E45D-F7D505BF70F7}"/>
          </ac:spMkLst>
        </pc:spChg>
        <pc:spChg chg="mod">
          <ac:chgData name="Madalina Nagy" userId="4143ff591def27cf" providerId="LiveId" clId="{EE30915E-08A4-4CCE-9D4F-EE75F69D7A08}" dt="2023-11-04T17:37:58.667" v="227" actId="207"/>
          <ac:spMkLst>
            <pc:docMk/>
            <pc:sldMk cId="2797258211" sldId="268"/>
            <ac:spMk id="3" creationId="{6EF2BF73-DF1A-C7E8-D73D-FA8B17F9D681}"/>
          </ac:spMkLst>
        </pc:spChg>
        <pc:spChg chg="del">
          <ac:chgData name="Madalina Nagy" userId="4143ff591def27cf" providerId="LiveId" clId="{EE30915E-08A4-4CCE-9D4F-EE75F69D7A08}" dt="2023-11-04T17:08:55.942" v="184"/>
          <ac:spMkLst>
            <pc:docMk/>
            <pc:sldMk cId="2797258211" sldId="268"/>
            <ac:spMk id="56" creationId="{3ECBE1F1-D69B-4AFA-ABD5-8E41720EF6DE}"/>
          </ac:spMkLst>
        </pc:spChg>
        <pc:spChg chg="del">
          <ac:chgData name="Madalina Nagy" userId="4143ff591def27cf" providerId="LiveId" clId="{EE30915E-08A4-4CCE-9D4F-EE75F69D7A08}" dt="2023-11-04T17:08:55.942" v="184"/>
          <ac:spMkLst>
            <pc:docMk/>
            <pc:sldMk cId="2797258211" sldId="268"/>
            <ac:spMk id="57" creationId="{603A6265-E10C-4B85-9C20-E75FCAF9CC63}"/>
          </ac:spMkLst>
        </pc:spChg>
        <pc:picChg chg="mod">
          <ac:chgData name="Madalina Nagy" userId="4143ff591def27cf" providerId="LiveId" clId="{EE30915E-08A4-4CCE-9D4F-EE75F69D7A08}" dt="2023-11-04T17:09:15.519" v="186" actId="14100"/>
          <ac:picMkLst>
            <pc:docMk/>
            <pc:sldMk cId="2797258211" sldId="268"/>
            <ac:picMk id="29" creationId="{82B714FC-2359-4785-EF0A-678C4B383D81}"/>
          </ac:picMkLst>
        </pc:picChg>
      </pc:sldChg>
      <pc:sldChg chg="delSp modSp add mod setBg delDesignElem">
        <pc:chgData name="Madalina Nagy" userId="4143ff591def27cf" providerId="LiveId" clId="{EE30915E-08A4-4CCE-9D4F-EE75F69D7A08}" dt="2023-11-04T17:11:01.718" v="196" actId="14100"/>
        <pc:sldMkLst>
          <pc:docMk/>
          <pc:sldMk cId="211842364" sldId="269"/>
        </pc:sldMkLst>
        <pc:spChg chg="del">
          <ac:chgData name="Madalina Nagy" userId="4143ff591def27cf" providerId="LiveId" clId="{EE30915E-08A4-4CCE-9D4F-EE75F69D7A08}" dt="2023-11-04T17:10:52.442" v="194"/>
          <ac:spMkLst>
            <pc:docMk/>
            <pc:sldMk cId="211842364" sldId="269"/>
            <ac:spMk id="13" creationId="{5D9FC6AC-4A12-4825-8ABE-0732B8EF4D16}"/>
          </ac:spMkLst>
        </pc:spChg>
        <pc:picChg chg="mod">
          <ac:chgData name="Madalina Nagy" userId="4143ff591def27cf" providerId="LiveId" clId="{EE30915E-08A4-4CCE-9D4F-EE75F69D7A08}" dt="2023-11-04T17:11:01.718" v="196" actId="14100"/>
          <ac:picMkLst>
            <pc:docMk/>
            <pc:sldMk cId="211842364" sldId="269"/>
            <ac:picMk id="4" creationId="{2B9D43DE-161C-8791-53C7-47649C8BAC18}"/>
          </ac:picMkLst>
        </pc:picChg>
      </pc:sldChg>
      <pc:sldChg chg="del">
        <pc:chgData name="Madalina Nagy" userId="4143ff591def27cf" providerId="LiveId" clId="{EE30915E-08A4-4CCE-9D4F-EE75F69D7A08}" dt="2023-11-04T17:00:38.361" v="100" actId="2696"/>
        <pc:sldMkLst>
          <pc:docMk/>
          <pc:sldMk cId="1555249484" sldId="324"/>
        </pc:sldMkLst>
      </pc:sldChg>
      <pc:sldChg chg="addSp delSp modSp mod">
        <pc:chgData name="Madalina Nagy" userId="4143ff591def27cf" providerId="LiveId" clId="{EE30915E-08A4-4CCE-9D4F-EE75F69D7A08}" dt="2023-11-04T17:38:18.535" v="228" actId="207"/>
        <pc:sldMkLst>
          <pc:docMk/>
          <pc:sldMk cId="2562605439" sldId="455"/>
        </pc:sldMkLst>
        <pc:spChg chg="add mod">
          <ac:chgData name="Madalina Nagy" userId="4143ff591def27cf" providerId="LiveId" clId="{EE30915E-08A4-4CCE-9D4F-EE75F69D7A08}" dt="2023-11-04T17:38:18.535" v="228" actId="207"/>
          <ac:spMkLst>
            <pc:docMk/>
            <pc:sldMk cId="2562605439" sldId="455"/>
            <ac:spMk id="3" creationId="{A687A09B-9E1A-D89D-E929-6FB06F9E2122}"/>
          </ac:spMkLst>
        </pc:spChg>
        <pc:spChg chg="add mod">
          <ac:chgData name="Madalina Nagy" userId="4143ff591def27cf" providerId="LiveId" clId="{EE30915E-08A4-4CCE-9D4F-EE75F69D7A08}" dt="2023-11-04T17:36:26.092" v="221" actId="20577"/>
          <ac:spMkLst>
            <pc:docMk/>
            <pc:sldMk cId="2562605439" sldId="455"/>
            <ac:spMk id="4" creationId="{4352BCA4-218D-03FC-D784-15AE08B983EC}"/>
          </ac:spMkLst>
        </pc:spChg>
        <pc:spChg chg="del mod">
          <ac:chgData name="Madalina Nagy" userId="4143ff591def27cf" providerId="LiveId" clId="{EE30915E-08A4-4CCE-9D4F-EE75F69D7A08}" dt="2023-11-04T16:52:56.927" v="26"/>
          <ac:spMkLst>
            <pc:docMk/>
            <pc:sldMk cId="2562605439" sldId="455"/>
            <ac:spMk id="5" creationId="{F0071143-2695-3107-0F6F-0133C9ABD5F6}"/>
          </ac:spMkLst>
        </pc:spChg>
        <pc:picChg chg="add mod">
          <ac:chgData name="Madalina Nagy" userId="4143ff591def27cf" providerId="LiveId" clId="{EE30915E-08A4-4CCE-9D4F-EE75F69D7A08}" dt="2023-11-04T17:11:17.359" v="197" actId="14100"/>
          <ac:picMkLst>
            <pc:docMk/>
            <pc:sldMk cId="2562605439" sldId="455"/>
            <ac:picMk id="2" creationId="{97BA9F96-79AF-EFB1-BF3E-6A388051E721}"/>
          </ac:picMkLst>
        </pc:picChg>
      </pc:sldChg>
      <pc:sldChg chg="new del">
        <pc:chgData name="Madalina Nagy" userId="4143ff591def27cf" providerId="LiveId" clId="{EE30915E-08A4-4CCE-9D4F-EE75F69D7A08}" dt="2023-11-04T17:02:38.634" v="114" actId="2696"/>
        <pc:sldMkLst>
          <pc:docMk/>
          <pc:sldMk cId="1010738851" sldId="456"/>
        </pc:sldMkLst>
      </pc:sldChg>
      <pc:sldChg chg="new del">
        <pc:chgData name="Madalina Nagy" userId="4143ff591def27cf" providerId="LiveId" clId="{EE30915E-08A4-4CCE-9D4F-EE75F69D7A08}" dt="2023-11-04T17:04:02.376" v="123" actId="2696"/>
        <pc:sldMkLst>
          <pc:docMk/>
          <pc:sldMk cId="4191965709" sldId="457"/>
        </pc:sldMkLst>
      </pc:sldChg>
      <pc:sldChg chg="new del">
        <pc:chgData name="Madalina Nagy" userId="4143ff591def27cf" providerId="LiveId" clId="{EE30915E-08A4-4CCE-9D4F-EE75F69D7A08}" dt="2023-11-04T17:04:41.243" v="128" actId="2696"/>
        <pc:sldMkLst>
          <pc:docMk/>
          <pc:sldMk cId="93428393" sldId="458"/>
        </pc:sldMkLst>
      </pc:sldChg>
      <pc:sldChg chg="new del">
        <pc:chgData name="Madalina Nagy" userId="4143ff591def27cf" providerId="LiveId" clId="{EE30915E-08A4-4CCE-9D4F-EE75F69D7A08}" dt="2023-11-04T17:06:10.293" v="147" actId="2696"/>
        <pc:sldMkLst>
          <pc:docMk/>
          <pc:sldMk cId="290598878" sldId="459"/>
        </pc:sldMkLst>
      </pc:sldChg>
      <pc:sldChg chg="new del">
        <pc:chgData name="Madalina Nagy" userId="4143ff591def27cf" providerId="LiveId" clId="{EE30915E-08A4-4CCE-9D4F-EE75F69D7A08}" dt="2023-11-04T17:08:10.934" v="172" actId="2696"/>
        <pc:sldMkLst>
          <pc:docMk/>
          <pc:sldMk cId="1064309235" sldId="460"/>
        </pc:sldMkLst>
      </pc:sldChg>
      <pc:sldChg chg="new del">
        <pc:chgData name="Madalina Nagy" userId="4143ff591def27cf" providerId="LiveId" clId="{EE30915E-08A4-4CCE-9D4F-EE75F69D7A08}" dt="2023-11-04T17:09:00.361" v="185" actId="2696"/>
        <pc:sldMkLst>
          <pc:docMk/>
          <pc:sldMk cId="3976684999" sldId="461"/>
        </pc:sldMkLst>
      </pc:sldChg>
      <pc:sldChg chg="new del">
        <pc:chgData name="Madalina Nagy" userId="4143ff591def27cf" providerId="LiveId" clId="{EE30915E-08A4-4CCE-9D4F-EE75F69D7A08}" dt="2023-11-04T17:10:55.551" v="195" actId="2696"/>
        <pc:sldMkLst>
          <pc:docMk/>
          <pc:sldMk cId="161798384" sldId="462"/>
        </pc:sldMkLst>
      </pc:sldChg>
      <pc:sldMasterChg chg="delSldLayout">
        <pc:chgData name="Madalina Nagy" userId="4143ff591def27cf" providerId="LiveId" clId="{EE30915E-08A4-4CCE-9D4F-EE75F69D7A08}" dt="2023-11-04T17:10:55.551" v="195" actId="2696"/>
        <pc:sldMasterMkLst>
          <pc:docMk/>
          <pc:sldMasterMk cId="2815454296" sldId="2147483708"/>
        </pc:sldMasterMkLst>
        <pc:sldLayoutChg chg="del">
          <pc:chgData name="Madalina Nagy" userId="4143ff591def27cf" providerId="LiveId" clId="{EE30915E-08A4-4CCE-9D4F-EE75F69D7A08}" dt="2023-11-04T17:10:55.551" v="195" actId="2696"/>
          <pc:sldLayoutMkLst>
            <pc:docMk/>
            <pc:sldMasterMk cId="2815454296" sldId="2147483708"/>
            <pc:sldLayoutMk cId="2780012299" sldId="214748372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0B0614-ACB6-4EFE-91B3-C4FACD3FEA63}" type="doc">
      <dgm:prSet loTypeId="urn:microsoft.com/office/officeart/2005/8/layout/vProcess5" loCatId="process" qsTypeId="urn:microsoft.com/office/officeart/2005/8/quickstyle/simple2" qsCatId="simple" csTypeId="urn:microsoft.com/office/officeart/2005/8/colors/accent1_2" csCatId="accent1"/>
      <dgm:spPr/>
      <dgm:t>
        <a:bodyPr/>
        <a:lstStyle/>
        <a:p>
          <a:endParaRPr lang="en-US"/>
        </a:p>
      </dgm:t>
    </dgm:pt>
    <dgm:pt modelId="{A7F7720C-80FE-4742-BA4C-11B6E0717C58}">
      <dgm:prSet/>
      <dgm:spPr/>
      <dgm:t>
        <a:bodyPr/>
        <a:lstStyle/>
        <a:p>
          <a:r>
            <a:rPr lang="en-GB" dirty="0"/>
            <a:t>All organisations nowadays are up to corporate sustainability based on objectives including limiting resource uses, enhancing technology usage and disrupting the landscape with a new business model. </a:t>
          </a:r>
          <a:endParaRPr lang="en-US" dirty="0"/>
        </a:p>
      </dgm:t>
    </dgm:pt>
    <dgm:pt modelId="{2EA76B11-6795-4673-9A8F-568437491F70}" type="parTrans" cxnId="{4E75DA8E-9E1A-4BB7-B3F8-234E25F04F15}">
      <dgm:prSet/>
      <dgm:spPr/>
      <dgm:t>
        <a:bodyPr/>
        <a:lstStyle/>
        <a:p>
          <a:endParaRPr lang="en-US"/>
        </a:p>
      </dgm:t>
    </dgm:pt>
    <dgm:pt modelId="{B40ACC7C-F40A-4926-BF52-E0EA918761B8}" type="sibTrans" cxnId="{4E75DA8E-9E1A-4BB7-B3F8-234E25F04F15}">
      <dgm:prSet/>
      <dgm:spPr/>
      <dgm:t>
        <a:bodyPr/>
        <a:lstStyle/>
        <a:p>
          <a:endParaRPr lang="en-US"/>
        </a:p>
      </dgm:t>
    </dgm:pt>
    <dgm:pt modelId="{9A196233-FA0C-435B-A0C8-DEEB3C3E0A08}">
      <dgm:prSet/>
      <dgm:spPr/>
      <dgm:t>
        <a:bodyPr/>
        <a:lstStyle/>
        <a:p>
          <a:r>
            <a:rPr lang="en-GB" dirty="0"/>
            <a:t>In the UK context, the hotel and hospitality sector are a huge one contributing to a good portion of the nation’s economy</a:t>
          </a:r>
          <a:r>
            <a:rPr lang="en-US" dirty="0"/>
            <a:t>. </a:t>
          </a:r>
        </a:p>
      </dgm:t>
    </dgm:pt>
    <dgm:pt modelId="{8820C4E5-C658-4E21-919F-F5D965606E74}" type="parTrans" cxnId="{60CB0C50-0F5B-4B51-9545-3D7B678B088B}">
      <dgm:prSet/>
      <dgm:spPr/>
      <dgm:t>
        <a:bodyPr/>
        <a:lstStyle/>
        <a:p>
          <a:endParaRPr lang="en-US"/>
        </a:p>
      </dgm:t>
    </dgm:pt>
    <dgm:pt modelId="{F4CCAD27-8D31-4B72-9C62-0750CC267C8C}" type="sibTrans" cxnId="{60CB0C50-0F5B-4B51-9545-3D7B678B088B}">
      <dgm:prSet/>
      <dgm:spPr/>
      <dgm:t>
        <a:bodyPr/>
        <a:lstStyle/>
        <a:p>
          <a:endParaRPr lang="en-US"/>
        </a:p>
      </dgm:t>
    </dgm:pt>
    <dgm:pt modelId="{24843C5C-8DF2-423B-891B-454EADC0FC2D}">
      <dgm:prSet/>
      <dgm:spPr/>
      <dgm:t>
        <a:bodyPr/>
        <a:lstStyle/>
        <a:p>
          <a:r>
            <a:rPr lang="en-US" dirty="0"/>
            <a:t>Cardiff Marriott Hotel is one example of</a:t>
          </a:r>
          <a:r>
            <a:rPr lang="en-GB" dirty="0"/>
            <a:t> impactful brand recognition. For instance, the sector had a market value of 16.42 billion GBP, and it is expected that by 2023, the value is expected to reach a threshold of 19.76 billion GBP. </a:t>
          </a:r>
          <a:endParaRPr lang="en-US" dirty="0"/>
        </a:p>
      </dgm:t>
    </dgm:pt>
    <dgm:pt modelId="{96BA6EF9-DF2E-47EB-BD09-0F48697232A9}" type="parTrans" cxnId="{BA47104C-B3AC-4ED3-B68F-B8EC69052970}">
      <dgm:prSet/>
      <dgm:spPr/>
      <dgm:t>
        <a:bodyPr/>
        <a:lstStyle/>
        <a:p>
          <a:endParaRPr lang="en-US"/>
        </a:p>
      </dgm:t>
    </dgm:pt>
    <dgm:pt modelId="{FEFA36E8-9069-489D-985A-312E10451E93}" type="sibTrans" cxnId="{BA47104C-B3AC-4ED3-B68F-B8EC69052970}">
      <dgm:prSet/>
      <dgm:spPr/>
      <dgm:t>
        <a:bodyPr/>
        <a:lstStyle/>
        <a:p>
          <a:endParaRPr lang="en-US"/>
        </a:p>
      </dgm:t>
    </dgm:pt>
    <dgm:pt modelId="{8848E2C9-FCB6-4CAC-959C-0A7328EAC677}" type="pres">
      <dgm:prSet presAssocID="{D90B0614-ACB6-4EFE-91B3-C4FACD3FEA63}" presName="outerComposite" presStyleCnt="0">
        <dgm:presLayoutVars>
          <dgm:chMax val="5"/>
          <dgm:dir/>
          <dgm:resizeHandles val="exact"/>
        </dgm:presLayoutVars>
      </dgm:prSet>
      <dgm:spPr/>
    </dgm:pt>
    <dgm:pt modelId="{B498A3BD-E4C7-4735-9DE7-7CDF0718EED6}" type="pres">
      <dgm:prSet presAssocID="{D90B0614-ACB6-4EFE-91B3-C4FACD3FEA63}" presName="dummyMaxCanvas" presStyleCnt="0">
        <dgm:presLayoutVars/>
      </dgm:prSet>
      <dgm:spPr/>
    </dgm:pt>
    <dgm:pt modelId="{E9249362-A8BC-4642-A981-AB4535AB967E}" type="pres">
      <dgm:prSet presAssocID="{D90B0614-ACB6-4EFE-91B3-C4FACD3FEA63}" presName="ThreeNodes_1" presStyleLbl="node1" presStyleIdx="0" presStyleCnt="3">
        <dgm:presLayoutVars>
          <dgm:bulletEnabled val="1"/>
        </dgm:presLayoutVars>
      </dgm:prSet>
      <dgm:spPr/>
    </dgm:pt>
    <dgm:pt modelId="{6E44380C-EE84-446C-98FB-264FDD7C14B1}" type="pres">
      <dgm:prSet presAssocID="{D90B0614-ACB6-4EFE-91B3-C4FACD3FEA63}" presName="ThreeNodes_2" presStyleLbl="node1" presStyleIdx="1" presStyleCnt="3">
        <dgm:presLayoutVars>
          <dgm:bulletEnabled val="1"/>
        </dgm:presLayoutVars>
      </dgm:prSet>
      <dgm:spPr/>
    </dgm:pt>
    <dgm:pt modelId="{2525D1CB-6D51-43A7-820C-E0023E2B82F5}" type="pres">
      <dgm:prSet presAssocID="{D90B0614-ACB6-4EFE-91B3-C4FACD3FEA63}" presName="ThreeNodes_3" presStyleLbl="node1" presStyleIdx="2" presStyleCnt="3">
        <dgm:presLayoutVars>
          <dgm:bulletEnabled val="1"/>
        </dgm:presLayoutVars>
      </dgm:prSet>
      <dgm:spPr/>
    </dgm:pt>
    <dgm:pt modelId="{7A7DC282-2FA3-4DDC-9FDD-8DF844948983}" type="pres">
      <dgm:prSet presAssocID="{D90B0614-ACB6-4EFE-91B3-C4FACD3FEA63}" presName="ThreeConn_1-2" presStyleLbl="fgAccFollowNode1" presStyleIdx="0" presStyleCnt="2">
        <dgm:presLayoutVars>
          <dgm:bulletEnabled val="1"/>
        </dgm:presLayoutVars>
      </dgm:prSet>
      <dgm:spPr/>
    </dgm:pt>
    <dgm:pt modelId="{9548FD16-E66F-4B32-9306-1921D7F2128D}" type="pres">
      <dgm:prSet presAssocID="{D90B0614-ACB6-4EFE-91B3-C4FACD3FEA63}" presName="ThreeConn_2-3" presStyleLbl="fgAccFollowNode1" presStyleIdx="1" presStyleCnt="2">
        <dgm:presLayoutVars>
          <dgm:bulletEnabled val="1"/>
        </dgm:presLayoutVars>
      </dgm:prSet>
      <dgm:spPr/>
    </dgm:pt>
    <dgm:pt modelId="{AF2B4C65-46A0-4BA7-B556-1136AD4AAC7B}" type="pres">
      <dgm:prSet presAssocID="{D90B0614-ACB6-4EFE-91B3-C4FACD3FEA63}" presName="ThreeNodes_1_text" presStyleLbl="node1" presStyleIdx="2" presStyleCnt="3">
        <dgm:presLayoutVars>
          <dgm:bulletEnabled val="1"/>
        </dgm:presLayoutVars>
      </dgm:prSet>
      <dgm:spPr/>
    </dgm:pt>
    <dgm:pt modelId="{0908028E-71DC-4731-A3B3-BA5D7D243097}" type="pres">
      <dgm:prSet presAssocID="{D90B0614-ACB6-4EFE-91B3-C4FACD3FEA63}" presName="ThreeNodes_2_text" presStyleLbl="node1" presStyleIdx="2" presStyleCnt="3">
        <dgm:presLayoutVars>
          <dgm:bulletEnabled val="1"/>
        </dgm:presLayoutVars>
      </dgm:prSet>
      <dgm:spPr/>
    </dgm:pt>
    <dgm:pt modelId="{8B755BFB-E512-48D2-9BFA-D1662D374365}" type="pres">
      <dgm:prSet presAssocID="{D90B0614-ACB6-4EFE-91B3-C4FACD3FEA63}" presName="ThreeNodes_3_text" presStyleLbl="node1" presStyleIdx="2" presStyleCnt="3">
        <dgm:presLayoutVars>
          <dgm:bulletEnabled val="1"/>
        </dgm:presLayoutVars>
      </dgm:prSet>
      <dgm:spPr/>
    </dgm:pt>
  </dgm:ptLst>
  <dgm:cxnLst>
    <dgm:cxn modelId="{7C52C548-A49B-408E-A4B8-816564D61510}" type="presOf" srcId="{D90B0614-ACB6-4EFE-91B3-C4FACD3FEA63}" destId="{8848E2C9-FCB6-4CAC-959C-0A7328EAC677}" srcOrd="0" destOrd="0" presId="urn:microsoft.com/office/officeart/2005/8/layout/vProcess5"/>
    <dgm:cxn modelId="{D0943B69-035E-4E2A-A7A8-658F7DF55D6C}" type="presOf" srcId="{A7F7720C-80FE-4742-BA4C-11B6E0717C58}" destId="{AF2B4C65-46A0-4BA7-B556-1136AD4AAC7B}" srcOrd="1" destOrd="0" presId="urn:microsoft.com/office/officeart/2005/8/layout/vProcess5"/>
    <dgm:cxn modelId="{BF8A116A-AC8E-4C60-AC0E-651F73C81BA1}" type="presOf" srcId="{24843C5C-8DF2-423B-891B-454EADC0FC2D}" destId="{8B755BFB-E512-48D2-9BFA-D1662D374365}" srcOrd="1" destOrd="0" presId="urn:microsoft.com/office/officeart/2005/8/layout/vProcess5"/>
    <dgm:cxn modelId="{BA47104C-B3AC-4ED3-B68F-B8EC69052970}" srcId="{D90B0614-ACB6-4EFE-91B3-C4FACD3FEA63}" destId="{24843C5C-8DF2-423B-891B-454EADC0FC2D}" srcOrd="2" destOrd="0" parTransId="{96BA6EF9-DF2E-47EB-BD09-0F48697232A9}" sibTransId="{FEFA36E8-9069-489D-985A-312E10451E93}"/>
    <dgm:cxn modelId="{06BD4B4E-99D7-4DBE-8A8B-83184E7DCFF3}" type="presOf" srcId="{B40ACC7C-F40A-4926-BF52-E0EA918761B8}" destId="{7A7DC282-2FA3-4DDC-9FDD-8DF844948983}" srcOrd="0" destOrd="0" presId="urn:microsoft.com/office/officeart/2005/8/layout/vProcess5"/>
    <dgm:cxn modelId="{60CB0C50-0F5B-4B51-9545-3D7B678B088B}" srcId="{D90B0614-ACB6-4EFE-91B3-C4FACD3FEA63}" destId="{9A196233-FA0C-435B-A0C8-DEEB3C3E0A08}" srcOrd="1" destOrd="0" parTransId="{8820C4E5-C658-4E21-919F-F5D965606E74}" sibTransId="{F4CCAD27-8D31-4B72-9C62-0750CC267C8C}"/>
    <dgm:cxn modelId="{13FF2B84-6111-4895-B290-351C2348C82E}" type="presOf" srcId="{9A196233-FA0C-435B-A0C8-DEEB3C3E0A08}" destId="{0908028E-71DC-4731-A3B3-BA5D7D243097}" srcOrd="1" destOrd="0" presId="urn:microsoft.com/office/officeart/2005/8/layout/vProcess5"/>
    <dgm:cxn modelId="{CD613A8A-757A-4D39-839B-F3621FEDFB90}" type="presOf" srcId="{9A196233-FA0C-435B-A0C8-DEEB3C3E0A08}" destId="{6E44380C-EE84-446C-98FB-264FDD7C14B1}" srcOrd="0" destOrd="0" presId="urn:microsoft.com/office/officeart/2005/8/layout/vProcess5"/>
    <dgm:cxn modelId="{4E75DA8E-9E1A-4BB7-B3F8-234E25F04F15}" srcId="{D90B0614-ACB6-4EFE-91B3-C4FACD3FEA63}" destId="{A7F7720C-80FE-4742-BA4C-11B6E0717C58}" srcOrd="0" destOrd="0" parTransId="{2EA76B11-6795-4673-9A8F-568437491F70}" sibTransId="{B40ACC7C-F40A-4926-BF52-E0EA918761B8}"/>
    <dgm:cxn modelId="{0653A2DD-8216-4B94-BD8F-FB3E0C12199C}" type="presOf" srcId="{24843C5C-8DF2-423B-891B-454EADC0FC2D}" destId="{2525D1CB-6D51-43A7-820C-E0023E2B82F5}" srcOrd="0" destOrd="0" presId="urn:microsoft.com/office/officeart/2005/8/layout/vProcess5"/>
    <dgm:cxn modelId="{03A16BF4-4F5B-4184-9275-A6BF7839A3EC}" type="presOf" srcId="{A7F7720C-80FE-4742-BA4C-11B6E0717C58}" destId="{E9249362-A8BC-4642-A981-AB4535AB967E}" srcOrd="0" destOrd="0" presId="urn:microsoft.com/office/officeart/2005/8/layout/vProcess5"/>
    <dgm:cxn modelId="{48320EF6-B3E4-4F74-B3B7-DBF77B5B3CCE}" type="presOf" srcId="{F4CCAD27-8D31-4B72-9C62-0750CC267C8C}" destId="{9548FD16-E66F-4B32-9306-1921D7F2128D}" srcOrd="0" destOrd="0" presId="urn:microsoft.com/office/officeart/2005/8/layout/vProcess5"/>
    <dgm:cxn modelId="{1C6027C6-4F81-46D0-A2D3-5E8A327B4C16}" type="presParOf" srcId="{8848E2C9-FCB6-4CAC-959C-0A7328EAC677}" destId="{B498A3BD-E4C7-4735-9DE7-7CDF0718EED6}" srcOrd="0" destOrd="0" presId="urn:microsoft.com/office/officeart/2005/8/layout/vProcess5"/>
    <dgm:cxn modelId="{33A2431E-BE6C-43C0-8A2F-E26EF6DA8B29}" type="presParOf" srcId="{8848E2C9-FCB6-4CAC-959C-0A7328EAC677}" destId="{E9249362-A8BC-4642-A981-AB4535AB967E}" srcOrd="1" destOrd="0" presId="urn:microsoft.com/office/officeart/2005/8/layout/vProcess5"/>
    <dgm:cxn modelId="{D9359D39-5E4B-4D4C-B9FC-7FCA155AC9D7}" type="presParOf" srcId="{8848E2C9-FCB6-4CAC-959C-0A7328EAC677}" destId="{6E44380C-EE84-446C-98FB-264FDD7C14B1}" srcOrd="2" destOrd="0" presId="urn:microsoft.com/office/officeart/2005/8/layout/vProcess5"/>
    <dgm:cxn modelId="{C813BE50-9426-4C7C-82E4-877B6E46A78D}" type="presParOf" srcId="{8848E2C9-FCB6-4CAC-959C-0A7328EAC677}" destId="{2525D1CB-6D51-43A7-820C-E0023E2B82F5}" srcOrd="3" destOrd="0" presId="urn:microsoft.com/office/officeart/2005/8/layout/vProcess5"/>
    <dgm:cxn modelId="{55EF29DB-1ABD-4860-98C8-C3616D3ECDCE}" type="presParOf" srcId="{8848E2C9-FCB6-4CAC-959C-0A7328EAC677}" destId="{7A7DC282-2FA3-4DDC-9FDD-8DF844948983}" srcOrd="4" destOrd="0" presId="urn:microsoft.com/office/officeart/2005/8/layout/vProcess5"/>
    <dgm:cxn modelId="{CA3FB4B5-D5C7-4E49-BB53-5228667A398C}" type="presParOf" srcId="{8848E2C9-FCB6-4CAC-959C-0A7328EAC677}" destId="{9548FD16-E66F-4B32-9306-1921D7F2128D}" srcOrd="5" destOrd="0" presId="urn:microsoft.com/office/officeart/2005/8/layout/vProcess5"/>
    <dgm:cxn modelId="{83574392-F598-4A73-8F63-8B399570B1D6}" type="presParOf" srcId="{8848E2C9-FCB6-4CAC-959C-0A7328EAC677}" destId="{AF2B4C65-46A0-4BA7-B556-1136AD4AAC7B}" srcOrd="6" destOrd="0" presId="urn:microsoft.com/office/officeart/2005/8/layout/vProcess5"/>
    <dgm:cxn modelId="{9AA147AC-4074-41A7-B05D-C0BA3C34A348}" type="presParOf" srcId="{8848E2C9-FCB6-4CAC-959C-0A7328EAC677}" destId="{0908028E-71DC-4731-A3B3-BA5D7D243097}" srcOrd="7" destOrd="0" presId="urn:microsoft.com/office/officeart/2005/8/layout/vProcess5"/>
    <dgm:cxn modelId="{A7F58563-82F5-40BE-98C8-093F46F94222}" type="presParOf" srcId="{8848E2C9-FCB6-4CAC-959C-0A7328EAC677}" destId="{8B755BFB-E512-48D2-9BFA-D1662D374365}"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249362-A8BC-4642-A981-AB4535AB967E}">
      <dsp:nvSpPr>
        <dsp:cNvPr id="0" name=""/>
        <dsp:cNvSpPr/>
      </dsp:nvSpPr>
      <dsp:spPr>
        <a:xfrm>
          <a:off x="0" y="0"/>
          <a:ext cx="5458755" cy="163635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All organisations nowadays are up to corporate sustainability based on objectives including limiting resource uses, enhancing technology usage and disrupting the landscape with a new business model. </a:t>
          </a:r>
          <a:endParaRPr lang="en-US" sz="1600" kern="1200" dirty="0"/>
        </a:p>
      </dsp:txBody>
      <dsp:txXfrm>
        <a:off x="47927" y="47927"/>
        <a:ext cx="3693005" cy="1540496"/>
      </dsp:txXfrm>
    </dsp:sp>
    <dsp:sp modelId="{6E44380C-EE84-446C-98FB-264FDD7C14B1}">
      <dsp:nvSpPr>
        <dsp:cNvPr id="0" name=""/>
        <dsp:cNvSpPr/>
      </dsp:nvSpPr>
      <dsp:spPr>
        <a:xfrm>
          <a:off x="481654" y="1909075"/>
          <a:ext cx="5458755" cy="163635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In the UK context, the hotel and hospitality sector are a huge one contributing to a good portion of the nation’s economy</a:t>
          </a:r>
          <a:r>
            <a:rPr lang="en-US" sz="1600" kern="1200" dirty="0"/>
            <a:t>. </a:t>
          </a:r>
        </a:p>
      </dsp:txBody>
      <dsp:txXfrm>
        <a:off x="529581" y="1957002"/>
        <a:ext cx="3817618" cy="1540496"/>
      </dsp:txXfrm>
    </dsp:sp>
    <dsp:sp modelId="{2525D1CB-6D51-43A7-820C-E0023E2B82F5}">
      <dsp:nvSpPr>
        <dsp:cNvPr id="0" name=""/>
        <dsp:cNvSpPr/>
      </dsp:nvSpPr>
      <dsp:spPr>
        <a:xfrm>
          <a:off x="963309" y="3818151"/>
          <a:ext cx="5458755" cy="163635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Cardiff Marriott Hotel is one example of</a:t>
          </a:r>
          <a:r>
            <a:rPr lang="en-GB" sz="1600" kern="1200" dirty="0"/>
            <a:t> impactful brand recognition. For instance, the sector had a market value of 16.42 billion GBP, and it is expected that by 2023, the value is expected to reach a threshold of 19.76 billion GBP. </a:t>
          </a:r>
          <a:endParaRPr lang="en-US" sz="1600" kern="1200" dirty="0"/>
        </a:p>
      </dsp:txBody>
      <dsp:txXfrm>
        <a:off x="1011236" y="3866078"/>
        <a:ext cx="3817618" cy="1540496"/>
      </dsp:txXfrm>
    </dsp:sp>
    <dsp:sp modelId="{7A7DC282-2FA3-4DDC-9FDD-8DF844948983}">
      <dsp:nvSpPr>
        <dsp:cNvPr id="0" name=""/>
        <dsp:cNvSpPr/>
      </dsp:nvSpPr>
      <dsp:spPr>
        <a:xfrm>
          <a:off x="4395127" y="1240899"/>
          <a:ext cx="1063627" cy="106362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34443" y="1240899"/>
        <a:ext cx="584995" cy="800379"/>
      </dsp:txXfrm>
    </dsp:sp>
    <dsp:sp modelId="{9548FD16-E66F-4B32-9306-1921D7F2128D}">
      <dsp:nvSpPr>
        <dsp:cNvPr id="0" name=""/>
        <dsp:cNvSpPr/>
      </dsp:nvSpPr>
      <dsp:spPr>
        <a:xfrm>
          <a:off x="4876782" y="3139065"/>
          <a:ext cx="1063627" cy="106362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16098" y="3139065"/>
        <a:ext cx="584995" cy="80037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04/11/2023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a:t>
            </a:fld>
            <a:endParaRPr lang="en-GB"/>
          </a:p>
        </p:txBody>
      </p:sp>
    </p:spTree>
    <p:extLst>
      <p:ext uri="{BB962C8B-B14F-4D97-AF65-F5344CB8AC3E}">
        <p14:creationId xmlns:p14="http://schemas.microsoft.com/office/powerpoint/2010/main" val="1761560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For all organisations, sustainability is one of the biggest concerns for every organisation and the same companies are more intrigued by ethical resource usage, technological innovation and refurbishing the business model. Cardiff Marriott Hotel is one of the renowned hospitality establishments in the UK that is growing sustainability with impressive economic health and brand image. </a:t>
            </a:r>
            <a:endParaRPr lang="en-GB" dirty="0"/>
          </a:p>
        </p:txBody>
      </p:sp>
      <p:sp>
        <p:nvSpPr>
          <p:cNvPr id="4" name="Slide Number Placeholder 3"/>
          <p:cNvSpPr>
            <a:spLocks noGrp="1"/>
          </p:cNvSpPr>
          <p:nvPr>
            <p:ph type="sldNum" sz="quarter" idx="5"/>
          </p:nvPr>
        </p:nvSpPr>
        <p:spPr/>
        <p:txBody>
          <a:bodyPr/>
          <a:lstStyle/>
          <a:p>
            <a:fld id="{7096519B-8630-4989-8513-43AC71A8322E}" type="slidenum">
              <a:rPr lang="en-IN" smtClean="0"/>
              <a:t>2</a:t>
            </a:fld>
            <a:endParaRPr lang="en-IN"/>
          </a:p>
        </p:txBody>
      </p:sp>
    </p:spTree>
    <p:extLst>
      <p:ext uri="{BB962C8B-B14F-4D97-AF65-F5344CB8AC3E}">
        <p14:creationId xmlns:p14="http://schemas.microsoft.com/office/powerpoint/2010/main" val="4199837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SWOT analysis can provide precise insight into the hotel’s perseverance where the conservation of carbon footprint is the core strength of the company, on the contrary also faced several negative feedback regarding equipment maintenance and hygiene issues. The carbon footprint along with guest room recycling is certainly beneficial, however, volatility in the operational costs can act as a threat. </a:t>
            </a: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SWOT Analysis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Strengths</a:t>
            </a:r>
          </a:p>
          <a:p>
            <a:pPr algn="just">
              <a:lnSpc>
                <a:spcPct val="150000"/>
              </a:lnSpc>
            </a:pPr>
            <a:endPar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solidFill>
                  <a:srgbClr val="000000"/>
                </a:solidFill>
                <a:effectLst/>
              </a:rPr>
              <a:t>In the Cardiff Marriott Hotel, the carbon footprint has been reduced to 20.44 kg per room per night.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Weaknesses</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 the Cardiff Marriott Hotel, the carbon footprint has been reduced to 20.44 kg per room per night (marriott.com, 2023 b).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Based on customer reviews, Cardiff Marriott Hotel is acquiring a few issues in comparison with others in terms of cleanliness and equipment maintenance (tripadvisor.com, 2023). </a:t>
            </a:r>
          </a:p>
          <a:p>
            <a:pPr marL="0" lvl="0" indent="0" algn="just">
              <a:lnSpc>
                <a:spcPct val="150000"/>
              </a:lnSpc>
              <a:buFont typeface="Symbol" panose="05050102010706020507" pitchFamily="18" charset="2"/>
              <a:buNone/>
            </a:pP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Opportunities </a:t>
            </a:r>
          </a:p>
          <a:p>
            <a:pPr algn="just">
              <a:lnSpc>
                <a:spcPct val="150000"/>
              </a:lnSpc>
            </a:pPr>
            <a:endPar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solidFill>
                  <a:srgbClr val="000000"/>
                </a:solidFill>
                <a:effectLst/>
              </a:rPr>
              <a:t>The carbon footprint reduction is certainly opportunistic along with the company’s guest room cycling policy to make effective initiatives for waste reduction.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Threats</a:t>
            </a:r>
          </a:p>
          <a:p>
            <a:pPr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carbon footprint reduction is certainly opportunistic along with the company’s guest room cycling policy to make effective initiatives for waste reduction.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To make up the operational costs, Cardiff Marriott Hotel doubles its price at weekends which can trigger the tourists in their decision-making and going for alternatives.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endParaRPr lang="en-IN"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Table 2: SWOT Analysis</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(Source: Created by the Learner)</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endParaRPr lang="en-IN" dirty="0"/>
          </a:p>
        </p:txBody>
      </p:sp>
      <p:sp>
        <p:nvSpPr>
          <p:cNvPr id="4" name="Slide Number Placeholder 3"/>
          <p:cNvSpPr>
            <a:spLocks noGrp="1"/>
          </p:cNvSpPr>
          <p:nvPr>
            <p:ph type="sldNum" sz="quarter" idx="5"/>
          </p:nvPr>
        </p:nvSpPr>
        <p:spPr/>
        <p:txBody>
          <a:bodyPr/>
          <a:lstStyle/>
          <a:p>
            <a:fld id="{7096519B-8630-4989-8513-43AC71A8322E}" type="slidenum">
              <a:rPr lang="en-IN" smtClean="0"/>
              <a:t>3</a:t>
            </a:fld>
            <a:endParaRPr lang="en-IN"/>
          </a:p>
        </p:txBody>
      </p:sp>
    </p:spTree>
    <p:extLst>
      <p:ext uri="{BB962C8B-B14F-4D97-AF65-F5344CB8AC3E}">
        <p14:creationId xmlns:p14="http://schemas.microsoft.com/office/powerpoint/2010/main" val="2345567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circular economy concept can add more value to the theme-based progression of Cardiff Marriott Hotel. More precisely, the recycling of materials and usage of renewable energy can be the core concern which can eventually amplify any organisation’s sustainability strategies and environmental footprint. </a:t>
            </a: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Circular Economy</a:t>
            </a:r>
          </a:p>
          <a:p>
            <a:pPr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Sustainability is a prior concern for any company and ethical measurements can increase the business advantages and opportunities in a true sense. As stated by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Busu</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(2019), the circular economy concept must be aligned where licit use of renewable energy and recycling of materials can amplify sustainability within the environment. Marriott International has also set some strategic arrangements to reduce its environmental footprint. As evidence, the projection can be addressed in accordance with its energy and water usage to reduce the additional wastages along with decreasing the carbon emission by the use of renewable energies (serve360.marriott.com, 2019).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096519B-8630-4989-8513-43AC71A8322E}" type="slidenum">
              <a:rPr lang="en-IN" smtClean="0"/>
              <a:t>4</a:t>
            </a:fld>
            <a:endParaRPr lang="en-IN"/>
          </a:p>
        </p:txBody>
      </p:sp>
    </p:spTree>
    <p:extLst>
      <p:ext uri="{BB962C8B-B14F-4D97-AF65-F5344CB8AC3E}">
        <p14:creationId xmlns:p14="http://schemas.microsoft.com/office/powerpoint/2010/main" val="795054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Contemplating the management responses over a certain issue against the sustainability theme, the first one to be mentioned is the carbon emission prevalence. Challenging the UK’s carbon footprint, the response of Cardiff Marriott Hotel is impressive as it can limit its per night per room carbon footprint to 20.44 kg, much below than the average value. </a:t>
            </a:r>
          </a:p>
          <a:p>
            <a:pPr algn="just">
              <a:lnSpc>
                <a:spcPct val="150000"/>
              </a:lnSpc>
            </a:pP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Considering the contemporary sustainability theme, waste management area is certainly a matter of concern for the hotel and hospitality sector. Contemplating the management responses, carbon emission and solid waste management are two issues where the broader impacts are limiting the fluency of the operation of the sector. </a:t>
            </a:r>
          </a:p>
          <a:p>
            <a:pPr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Carbon Emission: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 the contemporary practice of reducing operational impacts on the environment, carbon emission is still prevalent in the UK context. As per one statistic, the UK encountered a total of 48.75 kgs of carbon emission in the year 2019 considering only the hotel and hospitality industry (statista.com, 2021). Certainly, different organisations within the sector become intrigued about refurbishing the situation aiming to gain a better future. Cardiff Marriott Hotel has succeeded in limiting the carbon footprint to 20.44 kg per room per night and applying the guest room recycling method which also uplifts the brand position of the same acquiring the Green Key Award (marriott.com, 2023 b).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096519B-8630-4989-8513-43AC71A8322E}" type="slidenum">
              <a:rPr lang="en-IN" smtClean="0"/>
              <a:t>5</a:t>
            </a:fld>
            <a:endParaRPr lang="en-IN"/>
          </a:p>
        </p:txBody>
      </p:sp>
    </p:spTree>
    <p:extLst>
      <p:ext uri="{BB962C8B-B14F-4D97-AF65-F5344CB8AC3E}">
        <p14:creationId xmlns:p14="http://schemas.microsoft.com/office/powerpoint/2010/main" val="2444585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Improper waste management is the second considerable thing where different disposal discrepancies are still prevalent, especially the solid wastes. Cardiff Marriott Hotel, in response, made a partnership with FedEx companies for ethical disposal of technological hardware and other wastes and with the help of organisations such as “Waste Not” the hotel looks after the redistribution of perishable foods. </a:t>
            </a: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Improper waste management: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theme of sustainability can face hindrances if acquired with waste management issues and improper disposal systems. As stated by in many areas, improper disposal and dumping of the solid wastes in poorly managed landfills can increase the disease contamination and that can foster threat directly to the waste pickers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Nzediegwu</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Chang, 2020</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Based on the issues, the management response of different companies is legitimate governing a change management in case of proper waste disposal. </a:t>
            </a:r>
            <a:r>
              <a:rPr lang="en-GB" sz="180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Cardiff Marriott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Hotel made a lot of collaboration to respond to better sustainability. For instance, a partnership with “FedEx companies” can be helpful for Mariotte in the safe disposal of technological equipment and “Waste Not” as a collaborator looking after the distribution of perishable, unused foods (marriott.com, 2023 c).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endParaRPr lang="en-IN" dirty="0"/>
          </a:p>
        </p:txBody>
      </p:sp>
      <p:sp>
        <p:nvSpPr>
          <p:cNvPr id="4" name="Slide Number Placeholder 3"/>
          <p:cNvSpPr>
            <a:spLocks noGrp="1"/>
          </p:cNvSpPr>
          <p:nvPr>
            <p:ph type="sldNum" sz="quarter" idx="5"/>
          </p:nvPr>
        </p:nvSpPr>
        <p:spPr/>
        <p:txBody>
          <a:bodyPr/>
          <a:lstStyle/>
          <a:p>
            <a:fld id="{7096519B-8630-4989-8513-43AC71A8322E}" type="slidenum">
              <a:rPr lang="en-IN" smtClean="0"/>
              <a:t>6</a:t>
            </a:fld>
            <a:endParaRPr lang="en-IN"/>
          </a:p>
        </p:txBody>
      </p:sp>
    </p:spTree>
    <p:extLst>
      <p:ext uri="{BB962C8B-B14F-4D97-AF65-F5344CB8AC3E}">
        <p14:creationId xmlns:p14="http://schemas.microsoft.com/office/powerpoint/2010/main" val="2928744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50000"/>
              </a:lnSpc>
              <a:buFont typeface="Symbol" panose="05050102010706020507" pitchFamily="18" charset="2"/>
              <a:buNone/>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Considering the future policies and sustainable management options, carbon emissions can be reduced using the “Direct Air Capture Method” and for solid waste management, the possible method is “Reverse Logistics”, which can be implemented. </a:t>
            </a:r>
          </a:p>
          <a:p>
            <a:pPr marL="342900" lvl="0" indent="-342900" algn="just">
              <a:lnSpc>
                <a:spcPct val="150000"/>
              </a:lnSpc>
              <a:buFont typeface="Symbol" panose="05050102010706020507" pitchFamily="18" charset="2"/>
              <a:buChar char=""/>
            </a:pP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The sector in order to reduce carbon emissions truly can adopt the “Direct Air Capture Method” where the companies can dispose of any amount of carbon dioxide without harming human life or the environment. Based on the process, companies are supposed to sequester it either underground or in some concrete substances (wri.org, 2023).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SDG goals should be considered and the upliftment of green strategies through implementing green finance can be recommended further. Most prevalently, carbon dioxide reduction can be done in a true sense by amalgamating efficient management practices and uses of green energies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Rasoulinezhad</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Taghizadeh-Hesary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Solid waste management can be reinforced by applying a futuristic policy regarding reverse logistics where collection of waste can be followed by inspection, sorting, reprocessing and appropriate disposal of the residue.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096519B-8630-4989-8513-43AC71A8322E}" type="slidenum">
              <a:rPr lang="en-IN" smtClean="0"/>
              <a:t>7</a:t>
            </a:fld>
            <a:endParaRPr lang="en-IN"/>
          </a:p>
        </p:txBody>
      </p:sp>
    </p:spTree>
    <p:extLst>
      <p:ext uri="{BB962C8B-B14F-4D97-AF65-F5344CB8AC3E}">
        <p14:creationId xmlns:p14="http://schemas.microsoft.com/office/powerpoint/2010/main" val="18014014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 order to establish the sustainability theme more convincingly among the wider stakeholder’s participation, transactional leadership can uplift the organisational strategic management more sustainably. The operational dimensions towards technological inventions can opt for better decision-making while the Cardiff Marriott Hotel can go for better objective accomplishment. </a:t>
            </a: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endPar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b="1"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Transactional Leadership theory</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p>
          <a:p>
            <a:pPr algn="just">
              <a:lnSpc>
                <a:spcPct val="150000"/>
              </a:lnSpc>
            </a:pP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Through a leadership style establishment any company can make more strategic management in terms of refurbishing operation and make the things more sustainable. As stated by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Wang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(2021)</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transactional leadership can combine technologies and other operational execution and the leaders here can act for a better strategy manifestation and crafting the decisions. In order to reinforce the sustainability themes, the other influential thing is the motivational growth of the employees. This is catered by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Kitana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where the author mentioned the leadership style can build more motivation which can leverage better progress through organisational change.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096519B-8630-4989-8513-43AC71A8322E}" type="slidenum">
              <a:rPr lang="en-IN" smtClean="0"/>
              <a:t>8</a:t>
            </a:fld>
            <a:endParaRPr lang="en-IN"/>
          </a:p>
        </p:txBody>
      </p:sp>
    </p:spTree>
    <p:extLst>
      <p:ext uri="{BB962C8B-B14F-4D97-AF65-F5344CB8AC3E}">
        <p14:creationId xmlns:p14="http://schemas.microsoft.com/office/powerpoint/2010/main" val="6984222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2000" b="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Reference List</a:t>
            </a:r>
          </a:p>
          <a:p>
            <a:pPr algn="just">
              <a:lnSpc>
                <a:spcPct val="150000"/>
              </a:lnSpc>
            </a:pP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indent="-342900" algn="just">
              <a:lnSpc>
                <a:spcPct val="150000"/>
              </a:lnSpc>
              <a:buAutoNum type="arabicPeriod"/>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Busu</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M., 2019. Adopting circular economy at the European Union level and its impact on economic growth.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Social Sciences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8</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(5), p.159.</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indent="-342900" algn="just">
              <a:lnSpc>
                <a:spcPct val="150000"/>
              </a:lnSpc>
              <a:buAutoNum type="arabicPeriod"/>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Kitana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A.F., 2019. Transformational and Transactional Leadership Styles on Organisational Change in the United Arab Emirates. </a:t>
            </a:r>
            <a:r>
              <a:rPr lang="en-IN"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Indian-Pacific Journal of Accounting and Finance</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 pp.27-37.</a:t>
            </a:r>
          </a:p>
          <a:p>
            <a:pPr marL="342900" indent="-342900" algn="just">
              <a:lnSpc>
                <a:spcPct val="150000"/>
              </a:lnSpc>
              <a:buAutoNum type="arabicPeriod"/>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marriott.com, 2023 a.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No Smoking, No Noise/Party Policy</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[Online] Available at: https://www.marriott.com/marriottassets/marriott/EWROG/PDF/EWROG_No_Smoking_No_Party.pdf [Accessed 13 October 2023]</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indent="-342900" algn="just">
              <a:lnSpc>
                <a:spcPct val="150000"/>
              </a:lnSpc>
              <a:buAutoNum type="arabicPeriod"/>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marriott.com, 2023 b.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Visit Cardiff from our family friendly city centre hotel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https://www.marriott.com/en-us/hotels/cwldt-cardiff-marriott-hotel/overview/ [Accessed 13 October 2023]</a:t>
            </a:r>
          </a:p>
          <a:p>
            <a:pPr marL="342900" indent="-342900" algn="just">
              <a:lnSpc>
                <a:spcPct val="150000"/>
              </a:lnSpc>
              <a:buAutoNum type="arabicPeriod"/>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marriott.com, 2023 c.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Sustainability Happens Here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https://www.marriott.com/marriottassets/marriott/PHXGP/PDF/PHXGP_SHER_Grand_Phoenix_Downtown_Sustainability_Flyer.pdf [Accessed 13 October 2023]</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l">
              <a:lnSpc>
                <a:spcPct val="150000"/>
              </a:lnSpc>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netlawman.co.uk, 2022.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Employment Rights Act 1996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https://www.netlawman.co.uk/ia/era-1996 [Accessed 13 October 2023]</a:t>
            </a:r>
          </a:p>
          <a:p>
            <a:pPr algn="l">
              <a:lnSpc>
                <a:spcPct val="150000"/>
              </a:lnSpc>
            </a:pP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indent="-342900" algn="l">
              <a:lnSpc>
                <a:spcPct val="150000"/>
              </a:lnSpc>
              <a:buAutoNum type="arabicPeriod" startAt="6"/>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Rasoulinezhad</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Taghizadeh-Hesary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2022. Role of green finance in improving energy efficiency and renewable energy development.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Energy Efficiency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 p.14.</a:t>
            </a:r>
          </a:p>
          <a:p>
            <a:pPr marL="342900" indent="-342900" algn="l">
              <a:lnSpc>
                <a:spcPct val="150000"/>
              </a:lnSpc>
              <a:buAutoNum type="arabicPeriod" startAt="6"/>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serve360.marriott.com, 2019.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Sustain responsible operations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https://serve360.marriott.com/sustain/ [Accessed 13 October 2023]</a:t>
            </a:r>
          </a:p>
          <a:p>
            <a:pPr marL="342900" indent="-342900" algn="l">
              <a:lnSpc>
                <a:spcPct val="150000"/>
              </a:lnSpc>
              <a:buAutoNum type="arabicPeriod" startAt="6"/>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statista.com, 2021.</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Accommodation and food services carbon dioxide emissions in the UK 2006-2019</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[Online] Available at: https://www.statista.com/statistics/769991/accommodation-and-food-service-co2-emissions-united-kingdom-uk/ [Accessed 13 October 2023]</a:t>
            </a:r>
          </a:p>
          <a:p>
            <a:pPr marL="342900" indent="-342900" algn="l">
              <a:lnSpc>
                <a:spcPct val="150000"/>
              </a:lnSpc>
              <a:buAutoNum type="arabicPeriod" startAt="6"/>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statista.com, 2023 a.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Market size of the hotel industry in the United Kingdom from 2013 to 2022, with a forecast for 2023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https://www.statista.com/statistics/1364712/hotel-industry-market-size-uk/#:~:text=In%202022%2C%20the%20market%20size,reach%2019.76%20billion%20British%20pounds. [Accessed 13 October 2023]</a:t>
            </a:r>
          </a:p>
          <a:p>
            <a:pPr marL="342900" indent="-342900" algn="l">
              <a:lnSpc>
                <a:spcPct val="150000"/>
              </a:lnSpc>
              <a:buAutoNum type="arabicPeriod" startAt="6"/>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statista.com, 2023 b.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Social network user penetration in the United Kingdom (UK) from 2019 to 2028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https://www.statista.com/statistics/553582/predicted-social-network-user-penetration-rate-in-the-united-kingdom-uk/#:~:text=In%202023%2C%20around%2091%20percent,percent%20on%20the%20previous%20year. [Accessed 13 October 2023]</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indent="-342900" algn="l">
              <a:lnSpc>
                <a:spcPct val="150000"/>
              </a:lnSpc>
              <a:buAutoNum type="arabicPeriod" startAt="6"/>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tradingeconomics.com, 2023.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United Kingdom Inflation Rate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https://tradingeconomics.com/united-kingdom/inflation-cpi [Accessed 13 October 2023]</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indent="-342900" algn="l">
              <a:lnSpc>
                <a:spcPct val="150000"/>
              </a:lnSpc>
              <a:buAutoNum type="arabicPeriod" startAt="6"/>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tripadvisor.com, 2023.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 few issues let it down.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https://www.tripadvisor.com/ShowUserReviews-g186460-d192339-r893360150-Cardiff_Marriott_Hotel-Cardiff_South_Wales_Wales.html [Accessed 13 October 2023]</a:t>
            </a:r>
          </a:p>
          <a:p>
            <a:pPr marL="342900" indent="-342900" algn="l">
              <a:lnSpc>
                <a:spcPct val="150000"/>
              </a:lnSpc>
              <a:buAutoNum type="arabicPeriod" startAt="6"/>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Wang, Y.,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Toseef</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Gong, Y., 2021. It process alignment in business strategy: Examining the role of transactional leadership and organization culture. </a:t>
            </a:r>
            <a:r>
              <a:rPr lang="en-IN"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Information</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12</a:t>
            </a:r>
            <a:r>
              <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(6), p.237.</a:t>
            </a:r>
          </a:p>
          <a:p>
            <a:pPr marL="342900" indent="-342900" algn="l">
              <a:lnSpc>
                <a:spcPct val="150000"/>
              </a:lnSpc>
              <a:buAutoNum type="arabicPeriod" startAt="6"/>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wri.org, 2023.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6 Ways to Remove Carbon Pollution from the Atmosphere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[Online] Available at: https://www.wri.org/insights/6-ways-remove-carbon-pollution-sky#:~:text=The%20imperative%20for%20combating%20climate,pollutants%20like%20hydrofluorocarbons%20(HFCs). [Accessed 13 October 2023]</a:t>
            </a:r>
          </a:p>
          <a:p>
            <a:pPr marL="342900" indent="-342900" algn="l">
              <a:lnSpc>
                <a:spcPct val="150000"/>
              </a:lnSpc>
              <a:buAutoNum type="arabicPeriod" startAt="6"/>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Yusoff</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Y.M., Omar, M.K., Zaman, M.D.K. and Samad, S., 2019. Do all elements of green intellectual capital contribute toward business sustainability? Evidence from the Malaysian context using the Partial Least Squares method.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234</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pp.626-637.</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pPr>
            <a:r>
              <a:rPr lang="en-GB"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096519B-8630-4989-8513-43AC71A8322E}" type="slidenum">
              <a:rPr lang="en-IN" smtClean="0"/>
              <a:t>9</a:t>
            </a:fld>
            <a:endParaRPr lang="en-IN"/>
          </a:p>
        </p:txBody>
      </p:sp>
    </p:spTree>
    <p:extLst>
      <p:ext uri="{BB962C8B-B14F-4D97-AF65-F5344CB8AC3E}">
        <p14:creationId xmlns:p14="http://schemas.microsoft.com/office/powerpoint/2010/main" val="1809245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572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11/4/2023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4517402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14455010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756931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33736115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707806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85193064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99073374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6080321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68634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9497723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04/11/2023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8921018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323009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027411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pic>
        <p:nvPicPr>
          <p:cNvPr id="8" name="Picture 7" descr="A blue screen with white text&#10;&#10;Description automatically generated">
            <a:extLst>
              <a:ext uri="{FF2B5EF4-FFF2-40B4-BE49-F238E27FC236}">
                <a16:creationId xmlns:a16="http://schemas.microsoft.com/office/drawing/2014/main" id="{0D62BA6E-5B36-0752-44CD-C64805A451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4320717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59451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04/11/2023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37973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332023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7626443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837492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113896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5687116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940443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04/11/2023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828458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500880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2919813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3967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579060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433493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5981692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37709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5947254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3979933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06624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79F1E6B-445D-CA46-80DE-7864B0ECB295}" type="datetimeFigureOut">
              <a:rPr lang="en-US" smtClean="0"/>
              <a:t>11/4/2023</a:t>
            </a:fld>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027700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image" Target="../media/image4.png"/><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5.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theme" Target="../theme/theme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slideLayout" Target="../slideLayouts/slideLayout40.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 Id="rId14" Type="http://schemas.openxmlformats.org/officeDocument/2006/relationships/image" Target="../media/image5.jpe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6.jp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 Id="rId14" Type="http://schemas.openxmlformats.org/officeDocument/2006/relationships/image" Target="../media/image7.jpg"/></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6.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9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04/11/2023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6470373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04/11/2023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1545429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04/11/2023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183856826"/>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5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4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4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Buildings and reflections">
            <a:extLst>
              <a:ext uri="{FF2B5EF4-FFF2-40B4-BE49-F238E27FC236}">
                <a16:creationId xmlns:a16="http://schemas.microsoft.com/office/drawing/2014/main" id="{97BA9F96-79AF-EFB1-BF3E-6A388051E721}"/>
              </a:ext>
            </a:extLst>
          </p:cNvPr>
          <p:cNvPicPr>
            <a:picLocks noChangeAspect="1"/>
          </p:cNvPicPr>
          <p:nvPr/>
        </p:nvPicPr>
        <p:blipFill rotWithShape="1">
          <a:blip r:embed="rId3"/>
          <a:srcRect l="1511" r="1671" b="-1"/>
          <a:stretch/>
        </p:blipFill>
        <p:spPr>
          <a:xfrm>
            <a:off x="5765201" y="0"/>
            <a:ext cx="6426799" cy="5730949"/>
          </a:xfrm>
          <a:prstGeom prst="rect">
            <a:avLst/>
          </a:prstGeom>
        </p:spPr>
      </p:pic>
      <p:sp>
        <p:nvSpPr>
          <p:cNvPr id="3" name="Title 1">
            <a:extLst>
              <a:ext uri="{FF2B5EF4-FFF2-40B4-BE49-F238E27FC236}">
                <a16:creationId xmlns:a16="http://schemas.microsoft.com/office/drawing/2014/main" id="{A687A09B-9E1A-D89D-E929-6FB06F9E2122}"/>
              </a:ext>
            </a:extLst>
          </p:cNvPr>
          <p:cNvSpPr txBox="1">
            <a:spLocks/>
          </p:cNvSpPr>
          <p:nvPr/>
        </p:nvSpPr>
        <p:spPr>
          <a:xfrm>
            <a:off x="512381" y="367990"/>
            <a:ext cx="5252820" cy="153886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 b="1" dirty="0">
                <a:solidFill>
                  <a:schemeClr val="accent1">
                    <a:lumMod val="60000"/>
                    <a:lumOff val="40000"/>
                  </a:schemeClr>
                </a:solidFill>
                <a:effectLst>
                  <a:outerShdw blurRad="38100" dist="38100" dir="2700000" algn="tl">
                    <a:srgbClr val="000000">
                      <a:alpha val="43137"/>
                    </a:srgbClr>
                  </a:outerShdw>
                </a:effectLst>
              </a:rPr>
              <a:t>SUSTAINABILITY OF ENERGY AND ENVIRONMENTAL TECHNOLOGY AT CARDIFF MARRIOTT HOTEL</a:t>
            </a:r>
            <a:br>
              <a:rPr lang="en-US" sz="2000" dirty="0">
                <a:effectLst>
                  <a:outerShdw blurRad="38100" dist="38100" dir="2700000" algn="tl">
                    <a:srgbClr val="000000">
                      <a:alpha val="43137"/>
                    </a:srgbClr>
                  </a:outerShdw>
                </a:effectLst>
              </a:rPr>
            </a:br>
            <a:endParaRPr lang="en-US" sz="2000" dirty="0">
              <a:effectLst>
                <a:outerShdw blurRad="38100" dist="38100" dir="2700000" algn="tl">
                  <a:srgbClr val="000000">
                    <a:alpha val="43137"/>
                  </a:srgbClr>
                </a:outerShdw>
              </a:effectLst>
            </a:endParaRPr>
          </a:p>
        </p:txBody>
      </p:sp>
      <p:sp>
        <p:nvSpPr>
          <p:cNvPr id="4" name="Subtitle 2">
            <a:extLst>
              <a:ext uri="{FF2B5EF4-FFF2-40B4-BE49-F238E27FC236}">
                <a16:creationId xmlns:a16="http://schemas.microsoft.com/office/drawing/2014/main" id="{4352BCA4-218D-03FC-D784-15AE08B983EC}"/>
              </a:ext>
            </a:extLst>
          </p:cNvPr>
          <p:cNvSpPr>
            <a:spLocks noGrp="1"/>
          </p:cNvSpPr>
          <p:nvPr>
            <p:ph type="title"/>
          </p:nvPr>
        </p:nvSpPr>
        <p:spPr>
          <a:xfrm>
            <a:off x="512763" y="1906859"/>
            <a:ext cx="5173662" cy="3217591"/>
          </a:xfrm>
        </p:spPr>
        <p:txBody>
          <a:bodyPr vert="horz" lIns="91440" tIns="45720" rIns="91440" bIns="45720" rtlCol="0">
            <a:noAutofit/>
          </a:bodyPr>
          <a:lstStyle/>
          <a:p>
            <a:pPr indent="-228600" algn="l">
              <a:buFont typeface="Arial" panose="020B0604020202020204" pitchFamily="34" charset="0"/>
              <a:buChar char="•"/>
            </a:pPr>
            <a:r>
              <a:rPr lang="en-US" sz="1600" dirty="0">
                <a:effectLst/>
              </a:rPr>
              <a:t>Student Name: Robert Nagy</a:t>
            </a:r>
          </a:p>
          <a:p>
            <a:pPr indent="-228600" algn="l">
              <a:buFont typeface="Arial" panose="020B0604020202020204" pitchFamily="34" charset="0"/>
              <a:buChar char="•"/>
            </a:pPr>
            <a:r>
              <a:rPr lang="en-US" sz="1600" dirty="0">
                <a:effectLst/>
              </a:rPr>
              <a:t>Student Number: 1922896</a:t>
            </a:r>
          </a:p>
          <a:p>
            <a:pPr indent="-228600" algn="l">
              <a:buFont typeface="Arial" panose="020B0604020202020204" pitchFamily="34" charset="0"/>
              <a:buChar char="•"/>
            </a:pPr>
            <a:endParaRPr lang="en-US" sz="1600" dirty="0">
              <a:effectLst/>
            </a:endParaRPr>
          </a:p>
          <a:p>
            <a:pPr algn="l"/>
            <a:r>
              <a:rPr lang="en-US" sz="1600" dirty="0">
                <a:effectLst/>
              </a:rPr>
              <a:t>Module: Contemporary Themes in the Hotel and Hospitality Sector (BMIH6001)</a:t>
            </a:r>
            <a:endParaRPr lang="en-US" sz="1600" dirty="0"/>
          </a:p>
          <a:p>
            <a:pPr algn="l"/>
            <a:r>
              <a:rPr lang="en-US" sz="1600" dirty="0">
                <a:effectLst/>
              </a:rPr>
              <a:t>LEVEL 6</a:t>
            </a:r>
          </a:p>
          <a:p>
            <a:pPr algn="l"/>
            <a:r>
              <a:rPr lang="en-US" sz="1600" dirty="0" err="1">
                <a:effectLst/>
              </a:rPr>
              <a:t>Programmes</a:t>
            </a:r>
            <a:r>
              <a:rPr lang="en-US" sz="1600" dirty="0">
                <a:effectLst/>
              </a:rPr>
              <a:t>: BA (Hons) International Hotel Management</a:t>
            </a:r>
          </a:p>
          <a:p>
            <a:pPr algn="l"/>
            <a:r>
              <a:rPr lang="en-US" sz="1600" dirty="0">
                <a:effectLst/>
              </a:rPr>
              <a:t>School of International Hotel Management</a:t>
            </a:r>
            <a:br>
              <a:rPr lang="en-US" sz="1600" dirty="0">
                <a:effectLst/>
              </a:rPr>
            </a:br>
            <a:br>
              <a:rPr lang="en-US" sz="1600" dirty="0">
                <a:effectLst/>
              </a:rPr>
            </a:br>
            <a:r>
              <a:rPr lang="en-US" sz="1600" b="1" dirty="0"/>
              <a:t>          </a:t>
            </a:r>
            <a:r>
              <a:rPr lang="en-US" sz="1800" b="1" dirty="0">
                <a:solidFill>
                  <a:schemeClr val="accent1">
                    <a:lumMod val="60000"/>
                    <a:lumOff val="40000"/>
                  </a:schemeClr>
                </a:solidFill>
                <a:effectLst/>
              </a:rPr>
              <a:t>CONFERENCE PRESENTATION</a:t>
            </a:r>
          </a:p>
          <a:p>
            <a:pPr algn="l"/>
            <a:br>
              <a:rPr lang="en-US" sz="1600" u="sng" dirty="0"/>
            </a:br>
            <a:br>
              <a:rPr lang="en-US" sz="1600" u="sng" dirty="0"/>
            </a:br>
            <a:r>
              <a:rPr lang="en-US" sz="1600" dirty="0"/>
              <a:t>Lecturer: </a:t>
            </a:r>
            <a:r>
              <a:rPr lang="en-US" sz="1600" dirty="0" err="1"/>
              <a:t>Ms</a:t>
            </a:r>
            <a:r>
              <a:rPr lang="en-US" sz="1600" dirty="0"/>
              <a:t> Giulia </a:t>
            </a:r>
            <a:r>
              <a:rPr lang="en-US" sz="1600" dirty="0" err="1"/>
              <a:t>Chifari</a:t>
            </a:r>
            <a:endParaRPr lang="en-US" sz="1600" dirty="0">
              <a:effectLst/>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Mirror buildings">
            <a:extLst>
              <a:ext uri="{FF2B5EF4-FFF2-40B4-BE49-F238E27FC236}">
                <a16:creationId xmlns:a16="http://schemas.microsoft.com/office/drawing/2014/main" id="{24A0911C-D4CE-2EA9-36B6-930113BFAC99}"/>
              </a:ext>
            </a:extLst>
          </p:cNvPr>
          <p:cNvPicPr>
            <a:picLocks noChangeAspect="1"/>
          </p:cNvPicPr>
          <p:nvPr/>
        </p:nvPicPr>
        <p:blipFill rotWithShape="1">
          <a:blip r:embed="rId3">
            <a:alphaModFix amt="60000"/>
          </a:blip>
          <a:srcRect t="11982" b="3748"/>
          <a:stretch/>
        </p:blipFill>
        <p:spPr>
          <a:xfrm>
            <a:off x="-1" y="10"/>
            <a:ext cx="12192001" cy="5762837"/>
          </a:xfrm>
          <a:prstGeom prst="rect">
            <a:avLst/>
          </a:prstGeom>
        </p:spPr>
      </p:pic>
      <p:sp>
        <p:nvSpPr>
          <p:cNvPr id="2" name="Title 1">
            <a:extLst>
              <a:ext uri="{FF2B5EF4-FFF2-40B4-BE49-F238E27FC236}">
                <a16:creationId xmlns:a16="http://schemas.microsoft.com/office/drawing/2014/main" id="{E73A545D-7E5B-81BC-1343-579A445E124F}"/>
              </a:ext>
            </a:extLst>
          </p:cNvPr>
          <p:cNvSpPr>
            <a:spLocks noGrp="1"/>
          </p:cNvSpPr>
          <p:nvPr>
            <p:ph type="title"/>
          </p:nvPr>
        </p:nvSpPr>
        <p:spPr>
          <a:xfrm>
            <a:off x="838199" y="557189"/>
            <a:ext cx="5155263" cy="5571899"/>
          </a:xfrm>
        </p:spPr>
        <p:txBody>
          <a:bodyPr>
            <a:normAutofit/>
          </a:bodyPr>
          <a:lstStyle/>
          <a:p>
            <a:r>
              <a:rPr lang="en-GB"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IN"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p>
        </p:txBody>
      </p:sp>
      <p:graphicFrame>
        <p:nvGraphicFramePr>
          <p:cNvPr id="28" name="Content Placeholder 2">
            <a:extLst>
              <a:ext uri="{FF2B5EF4-FFF2-40B4-BE49-F238E27FC236}">
                <a16:creationId xmlns:a16="http://schemas.microsoft.com/office/drawing/2014/main" id="{B7233F5B-DA91-B562-A4A6-DF19359AF55F}"/>
              </a:ext>
            </a:extLst>
          </p:cNvPr>
          <p:cNvGraphicFramePr>
            <a:graphicFrameLocks noGrp="1"/>
          </p:cNvGraphicFramePr>
          <p:nvPr>
            <p:ph idx="1"/>
            <p:extLst>
              <p:ext uri="{D42A27DB-BD31-4B8C-83A1-F6EECF244321}">
                <p14:modId xmlns:p14="http://schemas.microsoft.com/office/powerpoint/2010/main" val="434100260"/>
              </p:ext>
            </p:extLst>
          </p:nvPr>
        </p:nvGraphicFramePr>
        <p:xfrm>
          <a:off x="5337544" y="202019"/>
          <a:ext cx="6422065" cy="54545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70247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4520F-770E-04D6-061C-7E950057AC57}"/>
              </a:ext>
            </a:extLst>
          </p:cNvPr>
          <p:cNvSpPr>
            <a:spLocks noGrp="1"/>
          </p:cNvSpPr>
          <p:nvPr>
            <p:ph type="title"/>
          </p:nvPr>
        </p:nvSpPr>
        <p:spPr>
          <a:xfrm>
            <a:off x="630936" y="457200"/>
            <a:ext cx="4343400" cy="1929384"/>
          </a:xfrm>
        </p:spPr>
        <p:txBody>
          <a:bodyPr vert="horz" lIns="91440" tIns="45720" rIns="91440" bIns="45720" rtlCol="0" anchor="ctr">
            <a:normAutofit/>
          </a:bodyPr>
          <a:lstStyle/>
          <a:p>
            <a:r>
              <a:rPr lang="en-US" sz="4800" b="1" dirty="0">
                <a:solidFill>
                  <a:schemeClr val="bg1"/>
                </a:solidFill>
              </a:rPr>
              <a:t>Overview of the Literature</a:t>
            </a:r>
            <a:endParaRPr lang="en-US" sz="4800" dirty="0">
              <a:solidFill>
                <a:schemeClr val="bg1"/>
              </a:solidFill>
            </a:endParaRPr>
          </a:p>
        </p:txBody>
      </p:sp>
      <p:sp>
        <p:nvSpPr>
          <p:cNvPr id="5" name="Rectangle 1">
            <a:extLst>
              <a:ext uri="{FF2B5EF4-FFF2-40B4-BE49-F238E27FC236}">
                <a16:creationId xmlns:a16="http://schemas.microsoft.com/office/drawing/2014/main" id="{493A9D2E-6B01-2C5D-4EDB-7F56C326493B}"/>
              </a:ext>
            </a:extLst>
          </p:cNvPr>
          <p:cNvSpPr>
            <a:spLocks noChangeArrowheads="1"/>
          </p:cNvSpPr>
          <p:nvPr/>
        </p:nvSpPr>
        <p:spPr bwMode="auto">
          <a:xfrm>
            <a:off x="5541263" y="457200"/>
            <a:ext cx="6007608" cy="192938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algn="ctr"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1" i="1" u="none" strike="noStrike" cap="none" normalizeH="0" baseline="0" dirty="0">
                <a:ln>
                  <a:noFill/>
                </a:ln>
                <a:solidFill>
                  <a:schemeClr val="bg1"/>
                </a:solidFill>
                <a:effectLst/>
                <a:latin typeface="+mn-lt"/>
              </a:rPr>
              <a:t>SWOT</a:t>
            </a:r>
            <a:r>
              <a:rPr kumimoji="0" lang="en-US" altLang="en-US" sz="2200" b="1" i="1" u="none" strike="noStrike" cap="none" normalizeH="0" baseline="0" dirty="0">
                <a:ln>
                  <a:noFill/>
                </a:ln>
                <a:effectLst/>
                <a:latin typeface="+mn-lt"/>
              </a:rPr>
              <a:t> </a:t>
            </a:r>
            <a:r>
              <a:rPr kumimoji="0" lang="en-US" altLang="en-US" sz="2200" b="1" i="1" u="none" strike="noStrike" cap="none" normalizeH="0" baseline="0" dirty="0">
                <a:ln>
                  <a:noFill/>
                </a:ln>
                <a:solidFill>
                  <a:schemeClr val="bg1"/>
                </a:solidFill>
                <a:effectLst/>
                <a:latin typeface="+mn-lt"/>
              </a:rPr>
              <a:t>Analysis</a:t>
            </a:r>
            <a:r>
              <a:rPr kumimoji="0" lang="en-US" altLang="en-US" sz="2200" b="0" i="0" u="none" strike="noStrike" cap="none" normalizeH="0" baseline="0" dirty="0">
                <a:ln>
                  <a:noFill/>
                </a:ln>
                <a:effectLst/>
                <a:latin typeface="+mn-lt"/>
              </a:rPr>
              <a:t> </a:t>
            </a:r>
          </a:p>
        </p:txBody>
      </p:sp>
      <p:pic>
        <p:nvPicPr>
          <p:cNvPr id="6" name="Picture 5" descr="A sign on a wall&#10;&#10;Description automatically generated">
            <a:extLst>
              <a:ext uri="{FF2B5EF4-FFF2-40B4-BE49-F238E27FC236}">
                <a16:creationId xmlns:a16="http://schemas.microsoft.com/office/drawing/2014/main" id="{4D5EDE10-CC74-A7C7-56DD-1A9C4F607441}"/>
              </a:ext>
            </a:extLst>
          </p:cNvPr>
          <p:cNvPicPr>
            <a:picLocks noChangeAspect="1"/>
          </p:cNvPicPr>
          <p:nvPr/>
        </p:nvPicPr>
        <p:blipFill>
          <a:blip r:embed="rId3"/>
          <a:stretch>
            <a:fillRect/>
          </a:stretch>
        </p:blipFill>
        <p:spPr>
          <a:xfrm>
            <a:off x="466344" y="2583950"/>
            <a:ext cx="5468112" cy="3210794"/>
          </a:xfrm>
          <a:prstGeom prst="rect">
            <a:avLst/>
          </a:prstGeom>
        </p:spPr>
      </p:pic>
      <p:graphicFrame>
        <p:nvGraphicFramePr>
          <p:cNvPr id="4" name="Content Placeholder 3">
            <a:extLst>
              <a:ext uri="{FF2B5EF4-FFF2-40B4-BE49-F238E27FC236}">
                <a16:creationId xmlns:a16="http://schemas.microsoft.com/office/drawing/2014/main" id="{EDAFF841-787D-1A75-7C78-883EE6EE24C7}"/>
              </a:ext>
            </a:extLst>
          </p:cNvPr>
          <p:cNvGraphicFramePr>
            <a:graphicFrameLocks noGrp="1"/>
          </p:cNvGraphicFramePr>
          <p:nvPr>
            <p:ph idx="1"/>
            <p:extLst>
              <p:ext uri="{D42A27DB-BD31-4B8C-83A1-F6EECF244321}">
                <p14:modId xmlns:p14="http://schemas.microsoft.com/office/powerpoint/2010/main" val="3985186412"/>
              </p:ext>
            </p:extLst>
          </p:nvPr>
        </p:nvGraphicFramePr>
        <p:xfrm>
          <a:off x="6254496" y="2583950"/>
          <a:ext cx="5468113" cy="3220700"/>
        </p:xfrm>
        <a:graphic>
          <a:graphicData uri="http://schemas.openxmlformats.org/drawingml/2006/table">
            <a:tbl>
              <a:tblPr firstRow="1" firstCol="1" bandRow="1">
                <a:tableStyleId>{3B4B98B0-60AC-42C2-AFA5-B58CD77FA1E5}</a:tableStyleId>
              </a:tblPr>
              <a:tblGrid>
                <a:gridCol w="2681082">
                  <a:extLst>
                    <a:ext uri="{9D8B030D-6E8A-4147-A177-3AD203B41FA5}">
                      <a16:colId xmlns:a16="http://schemas.microsoft.com/office/drawing/2014/main" val="3141859490"/>
                    </a:ext>
                  </a:extLst>
                </a:gridCol>
                <a:gridCol w="2787031">
                  <a:extLst>
                    <a:ext uri="{9D8B030D-6E8A-4147-A177-3AD203B41FA5}">
                      <a16:colId xmlns:a16="http://schemas.microsoft.com/office/drawing/2014/main" val="3166521262"/>
                    </a:ext>
                  </a:extLst>
                </a:gridCol>
              </a:tblGrid>
              <a:tr h="268023">
                <a:tc>
                  <a:txBody>
                    <a:bodyPr/>
                    <a:lstStyle/>
                    <a:p>
                      <a:pPr algn="ctr">
                        <a:lnSpc>
                          <a:spcPct val="150000"/>
                        </a:lnSpc>
                      </a:pPr>
                      <a:r>
                        <a:rPr lang="en-GB" sz="1200" b="1">
                          <a:solidFill>
                            <a:schemeClr val="bg1"/>
                          </a:solidFill>
                          <a:effectLst/>
                        </a:rPr>
                        <a:t>Strengths</a:t>
                      </a:r>
                      <a:endParaRPr lang="en-IN"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41001" marR="41001" marT="0" marB="0"/>
                </a:tc>
                <a:tc>
                  <a:txBody>
                    <a:bodyPr/>
                    <a:lstStyle/>
                    <a:p>
                      <a:pPr algn="ctr">
                        <a:lnSpc>
                          <a:spcPct val="150000"/>
                        </a:lnSpc>
                      </a:pPr>
                      <a:r>
                        <a:rPr lang="en-GB" sz="1200" b="1" dirty="0">
                          <a:solidFill>
                            <a:schemeClr val="bg1"/>
                          </a:solidFill>
                          <a:effectLst/>
                        </a:rPr>
                        <a:t>Weaknesses</a:t>
                      </a:r>
                      <a:endParaRPr lang="en-IN"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41001" marR="41001" marT="0" marB="0"/>
                </a:tc>
                <a:extLst>
                  <a:ext uri="{0D108BD9-81ED-4DB2-BD59-A6C34878D82A}">
                    <a16:rowId xmlns:a16="http://schemas.microsoft.com/office/drawing/2014/main" val="1397556508"/>
                  </a:ext>
                </a:extLst>
              </a:tr>
              <a:tr h="1337374">
                <a:tc>
                  <a:txBody>
                    <a:bodyPr/>
                    <a:lstStyle/>
                    <a:p>
                      <a:pPr marL="342900" lvl="0" indent="-342900" algn="just">
                        <a:lnSpc>
                          <a:spcPct val="150000"/>
                        </a:lnSpc>
                        <a:buFont typeface="Symbol" panose="05050102010706020507" pitchFamily="18" charset="2"/>
                        <a:buChar char=""/>
                      </a:pPr>
                      <a:r>
                        <a:rPr lang="en-GB" sz="1200" dirty="0">
                          <a:solidFill>
                            <a:schemeClr val="bg1"/>
                          </a:solidFill>
                          <a:effectLst/>
                        </a:rPr>
                        <a:t>In the Cardiff Marriott, the carbon footprint has been reduced to 20.44 kg per room per night. </a:t>
                      </a:r>
                      <a:endParaRPr lang="en-IN"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41001" marR="41001" marT="0" marB="0"/>
                </a:tc>
                <a:tc>
                  <a:txBody>
                    <a:bodyPr/>
                    <a:lstStyle/>
                    <a:p>
                      <a:pPr marL="342900" lvl="0" indent="-342900" algn="just">
                        <a:lnSpc>
                          <a:spcPct val="150000"/>
                        </a:lnSpc>
                        <a:buFont typeface="Symbol" panose="05050102010706020507" pitchFamily="18" charset="2"/>
                        <a:buChar char=""/>
                      </a:pPr>
                      <a:r>
                        <a:rPr lang="en-GB" sz="1200" b="1" dirty="0">
                          <a:solidFill>
                            <a:schemeClr val="bg1"/>
                          </a:solidFill>
                          <a:effectLst/>
                        </a:rPr>
                        <a:t>Based on customer reviews, Cardiff  Marriott Hotel is acquiring a few issues in comparison with others in terms of cleanliness and equipment maintenance.</a:t>
                      </a:r>
                      <a:endParaRPr lang="en-IN" sz="12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41001" marR="41001" marT="0" marB="0"/>
                </a:tc>
                <a:extLst>
                  <a:ext uri="{0D108BD9-81ED-4DB2-BD59-A6C34878D82A}">
                    <a16:rowId xmlns:a16="http://schemas.microsoft.com/office/drawing/2014/main" val="3936351949"/>
                  </a:ext>
                </a:extLst>
              </a:tr>
              <a:tr h="268023">
                <a:tc>
                  <a:txBody>
                    <a:bodyPr/>
                    <a:lstStyle/>
                    <a:p>
                      <a:pPr algn="ctr">
                        <a:lnSpc>
                          <a:spcPct val="150000"/>
                        </a:lnSpc>
                      </a:pPr>
                      <a:r>
                        <a:rPr lang="en-GB" sz="1200" b="1">
                          <a:solidFill>
                            <a:schemeClr val="bg1"/>
                          </a:solidFill>
                          <a:effectLst/>
                        </a:rPr>
                        <a:t>Opportunities </a:t>
                      </a:r>
                      <a:endParaRPr lang="en-IN"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41001" marR="41001" marT="0" marB="0"/>
                </a:tc>
                <a:tc>
                  <a:txBody>
                    <a:bodyPr/>
                    <a:lstStyle/>
                    <a:p>
                      <a:pPr algn="ctr">
                        <a:lnSpc>
                          <a:spcPct val="150000"/>
                        </a:lnSpc>
                      </a:pPr>
                      <a:r>
                        <a:rPr lang="en-GB" sz="1200" b="1">
                          <a:solidFill>
                            <a:schemeClr val="bg1"/>
                          </a:solidFill>
                          <a:effectLst/>
                        </a:rPr>
                        <a:t>Threats</a:t>
                      </a:r>
                      <a:endParaRPr lang="en-IN" sz="120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41001" marR="41001" marT="0" marB="0"/>
                </a:tc>
                <a:extLst>
                  <a:ext uri="{0D108BD9-81ED-4DB2-BD59-A6C34878D82A}">
                    <a16:rowId xmlns:a16="http://schemas.microsoft.com/office/drawing/2014/main" val="2873657393"/>
                  </a:ext>
                </a:extLst>
              </a:tr>
              <a:tr h="1337374">
                <a:tc>
                  <a:txBody>
                    <a:bodyPr/>
                    <a:lstStyle/>
                    <a:p>
                      <a:pPr marL="342900" lvl="0" indent="-342900" algn="just">
                        <a:lnSpc>
                          <a:spcPct val="150000"/>
                        </a:lnSpc>
                        <a:buFont typeface="Symbol" panose="05050102010706020507" pitchFamily="18" charset="2"/>
                        <a:buChar char=""/>
                      </a:pPr>
                      <a:r>
                        <a:rPr lang="en-GB" sz="1200" dirty="0">
                          <a:solidFill>
                            <a:schemeClr val="bg1"/>
                          </a:solidFill>
                          <a:effectLst/>
                        </a:rPr>
                        <a:t>The carbon footprint reduction is certainly opportunistic along with the company’s guest room cycling policy to make effective initiatives for waste reduction. </a:t>
                      </a:r>
                      <a:endParaRPr lang="en-IN"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41001" marR="41001" marT="0" marB="0"/>
                </a:tc>
                <a:tc>
                  <a:txBody>
                    <a:bodyPr/>
                    <a:lstStyle/>
                    <a:p>
                      <a:pPr marL="342900" lvl="0" indent="-342900" algn="just">
                        <a:lnSpc>
                          <a:spcPct val="150000"/>
                        </a:lnSpc>
                        <a:buFont typeface="Symbol" panose="05050102010706020507" pitchFamily="18" charset="2"/>
                        <a:buChar char=""/>
                      </a:pPr>
                      <a:r>
                        <a:rPr lang="en-GB" sz="1200" b="1" dirty="0">
                          <a:solidFill>
                            <a:schemeClr val="bg1"/>
                          </a:solidFill>
                          <a:effectLst/>
                        </a:rPr>
                        <a:t>To make up the operational costs, Cardiff Marriott Hotel doubles its price at weekends which can trigger the tourists in their decision-making and going for alternatives.  </a:t>
                      </a:r>
                      <a:endParaRPr lang="en-IN" sz="12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txBody>
                  <a:tcPr marL="41001" marR="41001" marT="0" marB="0"/>
                </a:tc>
                <a:extLst>
                  <a:ext uri="{0D108BD9-81ED-4DB2-BD59-A6C34878D82A}">
                    <a16:rowId xmlns:a16="http://schemas.microsoft.com/office/drawing/2014/main" val="293727344"/>
                  </a:ext>
                </a:extLst>
              </a:tr>
            </a:tbl>
          </a:graphicData>
        </a:graphic>
      </p:graphicFrame>
    </p:spTree>
    <p:extLst>
      <p:ext uri="{BB962C8B-B14F-4D97-AF65-F5344CB8AC3E}">
        <p14:creationId xmlns:p14="http://schemas.microsoft.com/office/powerpoint/2010/main" val="3407422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D6D62-ECE5-1D31-A08E-1B9335216E94}"/>
              </a:ext>
            </a:extLst>
          </p:cNvPr>
          <p:cNvSpPr>
            <a:spLocks noGrp="1"/>
          </p:cNvSpPr>
          <p:nvPr>
            <p:ph type="title"/>
          </p:nvPr>
        </p:nvSpPr>
        <p:spPr>
          <a:xfrm>
            <a:off x="1136397" y="502020"/>
            <a:ext cx="5323715" cy="1642970"/>
          </a:xfrm>
        </p:spPr>
        <p:txBody>
          <a:bodyPr anchor="b">
            <a:normAutofit/>
          </a:bodyPr>
          <a:lstStyle/>
          <a:p>
            <a:r>
              <a:rPr lang="en-US" sz="4000" b="1" dirty="0">
                <a:solidFill>
                  <a:schemeClr val="bg1"/>
                </a:solidFill>
                <a:latin typeface="Times New Roman" panose="02020603050405020304" pitchFamily="18" charset="0"/>
                <a:cs typeface="Times New Roman" panose="02020603050405020304" pitchFamily="18" charset="0"/>
              </a:rPr>
              <a:t>Continued….</a:t>
            </a:r>
            <a:endParaRPr lang="en-IN" sz="4000" dirty="0">
              <a:solidFill>
                <a:schemeClr val="bg1"/>
              </a:solidFill>
            </a:endParaRPr>
          </a:p>
        </p:txBody>
      </p:sp>
      <p:sp>
        <p:nvSpPr>
          <p:cNvPr id="3" name="Content Placeholder 2">
            <a:extLst>
              <a:ext uri="{FF2B5EF4-FFF2-40B4-BE49-F238E27FC236}">
                <a16:creationId xmlns:a16="http://schemas.microsoft.com/office/drawing/2014/main" id="{8C1FE4C7-61CC-9A6D-DB4D-8C8E809BC65F}"/>
              </a:ext>
            </a:extLst>
          </p:cNvPr>
          <p:cNvSpPr>
            <a:spLocks noGrp="1"/>
          </p:cNvSpPr>
          <p:nvPr>
            <p:ph idx="1"/>
          </p:nvPr>
        </p:nvSpPr>
        <p:spPr>
          <a:xfrm>
            <a:off x="1144923" y="2405895"/>
            <a:ext cx="5315189" cy="3303790"/>
          </a:xfrm>
        </p:spPr>
        <p:txBody>
          <a:bodyPr anchor="t">
            <a:normAutofit/>
          </a:bodyPr>
          <a:lstStyle/>
          <a:p>
            <a:pPr marL="0" indent="0">
              <a:buNone/>
            </a:pPr>
            <a:r>
              <a:rPr lang="en-GB" sz="2000" b="1"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Circular Economy</a:t>
            </a:r>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0" indent="0">
              <a:buNone/>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Sustainability is a prior concern for any company and ethical measurements can increase the business advantages and opportunities in a true sense. </a:t>
            </a:r>
            <a:r>
              <a:rPr lang="en-GB" sz="2000" dirty="0">
                <a:solidFill>
                  <a:schemeClr val="bg1"/>
                </a:solidFill>
                <a:latin typeface="Times New Roman" panose="02020603050405020304" pitchFamily="18" charset="0"/>
                <a:ea typeface="Calibri" panose="020F0502020204030204" pitchFamily="34" charset="0"/>
                <a:cs typeface="Arial" panose="020B0604020202020204" pitchFamily="34" charset="0"/>
              </a:rPr>
              <a:t>T</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he circular economy concept must be aligned where licit use of renewable energy and recycling of materials can amplify sustainability within the environment. Marriott International has also set some strategic arrangements to reduce its environmental footprint. </a:t>
            </a:r>
            <a:endParaRPr lang="en-IN" sz="2000" dirty="0">
              <a:solidFill>
                <a:schemeClr val="bg1"/>
              </a:solidFill>
            </a:endParaRPr>
          </a:p>
        </p:txBody>
      </p:sp>
      <p:pic>
        <p:nvPicPr>
          <p:cNvPr id="4" name="Picture 3">
            <a:extLst>
              <a:ext uri="{FF2B5EF4-FFF2-40B4-BE49-F238E27FC236}">
                <a16:creationId xmlns:a16="http://schemas.microsoft.com/office/drawing/2014/main" id="{0F7E4D4C-291C-8B13-AC62-CA3FB9628EC8}"/>
              </a:ext>
            </a:extLst>
          </p:cNvPr>
          <p:cNvPicPr>
            <a:picLocks noChangeAspect="1"/>
          </p:cNvPicPr>
          <p:nvPr/>
        </p:nvPicPr>
        <p:blipFill>
          <a:blip r:embed="rId3"/>
          <a:stretch>
            <a:fillRect/>
          </a:stretch>
        </p:blipFill>
        <p:spPr>
          <a:xfrm>
            <a:off x="7075967" y="1886211"/>
            <a:ext cx="4170530" cy="3117471"/>
          </a:xfrm>
          <a:prstGeom prst="rect">
            <a:avLst/>
          </a:prstGeom>
        </p:spPr>
      </p:pic>
    </p:spTree>
    <p:extLst>
      <p:ext uri="{BB962C8B-B14F-4D97-AF65-F5344CB8AC3E}">
        <p14:creationId xmlns:p14="http://schemas.microsoft.com/office/powerpoint/2010/main" val="21223177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464A6-80C9-3562-3836-5FF12CA2337B}"/>
              </a:ext>
            </a:extLst>
          </p:cNvPr>
          <p:cNvSpPr>
            <a:spLocks noGrp="1"/>
          </p:cNvSpPr>
          <p:nvPr>
            <p:ph type="title"/>
          </p:nvPr>
        </p:nvSpPr>
        <p:spPr>
          <a:xfrm>
            <a:off x="1136397" y="502020"/>
            <a:ext cx="5323715" cy="1642970"/>
          </a:xfrm>
        </p:spPr>
        <p:txBody>
          <a:bodyPr anchor="b">
            <a:normAutofit/>
          </a:bodyPr>
          <a:lstStyle/>
          <a:p>
            <a:r>
              <a:rPr lang="en-GB" sz="37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Application of the Hotel and Hospitality Sector </a:t>
            </a:r>
            <a:br>
              <a:rPr lang="en-IN" sz="37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700" dirty="0">
              <a:solidFill>
                <a:schemeClr val="bg1"/>
              </a:solidFill>
            </a:endParaRPr>
          </a:p>
        </p:txBody>
      </p:sp>
      <p:sp>
        <p:nvSpPr>
          <p:cNvPr id="3" name="Content Placeholder 2">
            <a:extLst>
              <a:ext uri="{FF2B5EF4-FFF2-40B4-BE49-F238E27FC236}">
                <a16:creationId xmlns:a16="http://schemas.microsoft.com/office/drawing/2014/main" id="{A2124CCD-5C54-3700-59D0-B2F71BA3A003}"/>
              </a:ext>
            </a:extLst>
          </p:cNvPr>
          <p:cNvSpPr>
            <a:spLocks noGrp="1"/>
          </p:cNvSpPr>
          <p:nvPr>
            <p:ph idx="1"/>
          </p:nvPr>
        </p:nvSpPr>
        <p:spPr>
          <a:xfrm>
            <a:off x="1144923" y="2405894"/>
            <a:ext cx="5315189" cy="3535083"/>
          </a:xfrm>
        </p:spPr>
        <p:txBody>
          <a:bodyPr anchor="t">
            <a:normAutofit/>
          </a:bodyPr>
          <a:lstStyle/>
          <a:p>
            <a:pPr marL="0" indent="0">
              <a:buNone/>
            </a:pPr>
            <a:r>
              <a:rPr lang="en-GB" sz="2000" b="1"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Carbon Emission: </a:t>
            </a:r>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As per one statistic, the UK encountered a total of 48.75 kgs of carbon emission in the year 2019 considering only the hotel and hospitality industry </a:t>
            </a:r>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Cardiff Marriott Hotel has succeeded in limiting the carbon footprint to 20.44 kg per room per night and applying the guest room recycling method which also uplifts the brand position of the same acquiring the Green Key Award.</a:t>
            </a:r>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endParaRPr lang="en-IN" sz="2000" dirty="0"/>
          </a:p>
        </p:txBody>
      </p:sp>
      <p:pic>
        <p:nvPicPr>
          <p:cNvPr id="5" name="Picture 4">
            <a:extLst>
              <a:ext uri="{FF2B5EF4-FFF2-40B4-BE49-F238E27FC236}">
                <a16:creationId xmlns:a16="http://schemas.microsoft.com/office/drawing/2014/main" id="{09145EEA-7811-A729-7C0F-AF85F3969024}"/>
              </a:ext>
            </a:extLst>
          </p:cNvPr>
          <p:cNvPicPr>
            <a:picLocks noChangeAspect="1"/>
          </p:cNvPicPr>
          <p:nvPr/>
        </p:nvPicPr>
        <p:blipFill>
          <a:blip r:embed="rId3"/>
          <a:stretch>
            <a:fillRect/>
          </a:stretch>
        </p:blipFill>
        <p:spPr>
          <a:xfrm>
            <a:off x="7075967" y="861238"/>
            <a:ext cx="4170530" cy="4523006"/>
          </a:xfrm>
          <a:prstGeom prst="rect">
            <a:avLst/>
          </a:prstGeom>
        </p:spPr>
      </p:pic>
    </p:spTree>
    <p:extLst>
      <p:ext uri="{BB962C8B-B14F-4D97-AF65-F5344CB8AC3E}">
        <p14:creationId xmlns:p14="http://schemas.microsoft.com/office/powerpoint/2010/main" val="2044126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0F4B32-A063-9E0B-350B-5D48097D188D}"/>
              </a:ext>
            </a:extLst>
          </p:cNvPr>
          <p:cNvPicPr>
            <a:picLocks noChangeAspect="1"/>
          </p:cNvPicPr>
          <p:nvPr/>
        </p:nvPicPr>
        <p:blipFill rotWithShape="1">
          <a:blip r:embed="rId3"/>
          <a:srcRect t="2512"/>
          <a:stretch/>
        </p:blipFill>
        <p:spPr>
          <a:xfrm>
            <a:off x="1" y="10"/>
            <a:ext cx="6709143" cy="5784102"/>
          </a:xfrm>
          <a:prstGeom prst="rect">
            <a:avLst/>
          </a:prstGeom>
        </p:spPr>
      </p:pic>
      <p:sp>
        <p:nvSpPr>
          <p:cNvPr id="2" name="Title 1">
            <a:extLst>
              <a:ext uri="{FF2B5EF4-FFF2-40B4-BE49-F238E27FC236}">
                <a16:creationId xmlns:a16="http://schemas.microsoft.com/office/drawing/2014/main" id="{1598907D-FE65-6834-51B3-C19723A552CE}"/>
              </a:ext>
            </a:extLst>
          </p:cNvPr>
          <p:cNvSpPr>
            <a:spLocks noGrp="1"/>
          </p:cNvSpPr>
          <p:nvPr>
            <p:ph type="title"/>
          </p:nvPr>
        </p:nvSpPr>
        <p:spPr>
          <a:xfrm>
            <a:off x="7531610" y="365125"/>
            <a:ext cx="3822189" cy="1282922"/>
          </a:xfrm>
        </p:spPr>
        <p:txBody>
          <a:bodyPr>
            <a:normAutofit/>
          </a:bodyPr>
          <a:lstStyle/>
          <a:p>
            <a:r>
              <a:rPr lang="en-US" sz="4000" b="1" dirty="0">
                <a:solidFill>
                  <a:schemeClr val="bg1"/>
                </a:solidFill>
                <a:latin typeface="Times New Roman" panose="02020603050405020304" pitchFamily="18" charset="0"/>
                <a:cs typeface="Times New Roman" panose="02020603050405020304" pitchFamily="18" charset="0"/>
              </a:rPr>
              <a:t>Continued….</a:t>
            </a:r>
            <a:endParaRPr lang="en-IN" sz="4000" b="1"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9027467-3055-B2A0-B364-5CD07A313A4F}"/>
              </a:ext>
            </a:extLst>
          </p:cNvPr>
          <p:cNvSpPr>
            <a:spLocks noGrp="1"/>
          </p:cNvSpPr>
          <p:nvPr>
            <p:ph idx="1"/>
          </p:nvPr>
        </p:nvSpPr>
        <p:spPr>
          <a:xfrm>
            <a:off x="6709144" y="1796903"/>
            <a:ext cx="5482855" cy="3987210"/>
          </a:xfrm>
        </p:spPr>
        <p:txBody>
          <a:bodyPr>
            <a:normAutofit/>
          </a:bodyPr>
          <a:lstStyle/>
          <a:p>
            <a:pPr marL="0" indent="0">
              <a:buNone/>
            </a:pPr>
            <a:r>
              <a:rPr lang="en-GB" sz="2000" b="1" i="1" dirty="0">
                <a:latin typeface="Times New Roman" panose="02020603050405020304" pitchFamily="18" charset="0"/>
                <a:ea typeface="Calibri" panose="020F0502020204030204" pitchFamily="34" charset="0"/>
                <a:cs typeface="Arial" panose="020B0604020202020204" pitchFamily="34" charset="0"/>
              </a:rPr>
              <a:t>    </a:t>
            </a:r>
            <a:r>
              <a:rPr lang="en-GB" sz="2000" b="1"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Improper waste management: </a:t>
            </a:r>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theme of sustainability can face hindrances if acquired with waste management issues and improper disposal systems. </a:t>
            </a:r>
          </a:p>
          <a:p>
            <a:pPr marL="0" indent="0">
              <a:buNone/>
            </a:pPr>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Cardiff Marriott Hotel made a lot of collaboration to respond to better sustainability. For instance, a partnership with “FedEx companies” can be helpful for Marriott in the safe disposal of technological equipment and “Waste Not” as a collaborator looking after the distribution of perishable, unused foods </a:t>
            </a:r>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0" indent="0">
              <a:buNone/>
            </a:pPr>
            <a:endParaRPr lang="en-IN" sz="1700" dirty="0"/>
          </a:p>
        </p:txBody>
      </p:sp>
    </p:spTree>
    <p:extLst>
      <p:ext uri="{BB962C8B-B14F-4D97-AF65-F5344CB8AC3E}">
        <p14:creationId xmlns:p14="http://schemas.microsoft.com/office/powerpoint/2010/main" val="422435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A9A6D9-58FA-28D1-B5DD-81B7E993CE52}"/>
              </a:ext>
            </a:extLst>
          </p:cNvPr>
          <p:cNvPicPr>
            <a:picLocks noChangeAspect="1"/>
          </p:cNvPicPr>
          <p:nvPr/>
        </p:nvPicPr>
        <p:blipFill rotWithShape="1">
          <a:blip r:embed="rId3"/>
          <a:srcRect t="9617" b="15332"/>
          <a:stretch/>
        </p:blipFill>
        <p:spPr>
          <a:xfrm>
            <a:off x="5550194" y="10"/>
            <a:ext cx="6641803" cy="5794734"/>
          </a:xfrm>
          <a:prstGeom prst="rect">
            <a:avLst/>
          </a:prstGeom>
        </p:spPr>
      </p:pic>
      <p:sp>
        <p:nvSpPr>
          <p:cNvPr id="2" name="Title 1">
            <a:extLst>
              <a:ext uri="{FF2B5EF4-FFF2-40B4-BE49-F238E27FC236}">
                <a16:creationId xmlns:a16="http://schemas.microsoft.com/office/drawing/2014/main" id="{FA94C8A9-22C6-35F0-521D-57F12AA77C58}"/>
              </a:ext>
            </a:extLst>
          </p:cNvPr>
          <p:cNvSpPr>
            <a:spLocks noGrp="1"/>
          </p:cNvSpPr>
          <p:nvPr>
            <p:ph type="title"/>
          </p:nvPr>
        </p:nvSpPr>
        <p:spPr>
          <a:xfrm>
            <a:off x="148855" y="212651"/>
            <a:ext cx="4869711" cy="1041991"/>
          </a:xfrm>
        </p:spPr>
        <p:txBody>
          <a:bodyPr>
            <a:normAutofit fontScale="90000"/>
          </a:bodyPr>
          <a:lstStyle/>
          <a:p>
            <a:pPr algn="ctr"/>
            <a:r>
              <a:rPr lang="en-GB" sz="2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Evaluate Future Policy and Management Options </a:t>
            </a:r>
            <a:br>
              <a:rPr lang="en-IN" sz="2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800" dirty="0"/>
          </a:p>
        </p:txBody>
      </p:sp>
      <p:sp>
        <p:nvSpPr>
          <p:cNvPr id="3" name="Content Placeholder 2">
            <a:extLst>
              <a:ext uri="{FF2B5EF4-FFF2-40B4-BE49-F238E27FC236}">
                <a16:creationId xmlns:a16="http://schemas.microsoft.com/office/drawing/2014/main" id="{987E3376-F4AE-0D3D-E9C3-9897FB501201}"/>
              </a:ext>
            </a:extLst>
          </p:cNvPr>
          <p:cNvSpPr>
            <a:spLocks noGrp="1"/>
          </p:cNvSpPr>
          <p:nvPr>
            <p:ph idx="1"/>
          </p:nvPr>
        </p:nvSpPr>
        <p:spPr>
          <a:xfrm>
            <a:off x="0" y="1477926"/>
            <a:ext cx="5550194" cy="4316817"/>
          </a:xfrm>
        </p:spPr>
        <p:txBody>
          <a:bodyPr>
            <a:normAutofit/>
          </a:bodyPr>
          <a:lstStyle/>
          <a:p>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sector in order to reduce carbon emissions truly can adopt the “Direct Air Capture Method” where the companies can dispose of any amount of carbon dioxide without harming human life or the environment. </a:t>
            </a:r>
          </a:p>
          <a:p>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buFont typeface="Symbol" panose="05050102010706020507" pitchFamily="18" charset="2"/>
              <a:buChar char=""/>
            </a:pP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Solid waste management can be reinforced by applying a futuristic policy regarding reverse logistics where collection of waste can be followed by inspection, sorting, reprocessing and appropriate disposal of the residue. </a:t>
            </a:r>
            <a:endParaRPr lang="en-IN"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0" indent="0">
              <a:buNone/>
            </a:pPr>
            <a:endParaRPr lang="en-IN" sz="1700" dirty="0"/>
          </a:p>
        </p:txBody>
      </p:sp>
    </p:spTree>
    <p:extLst>
      <p:ext uri="{BB962C8B-B14F-4D97-AF65-F5344CB8AC3E}">
        <p14:creationId xmlns:p14="http://schemas.microsoft.com/office/powerpoint/2010/main" val="2202756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78B35-D339-C5CD-7522-346EF7806828}"/>
              </a:ext>
            </a:extLst>
          </p:cNvPr>
          <p:cNvSpPr>
            <a:spLocks noGrp="1"/>
          </p:cNvSpPr>
          <p:nvPr>
            <p:ph type="title"/>
          </p:nvPr>
        </p:nvSpPr>
        <p:spPr>
          <a:xfrm>
            <a:off x="630936" y="630936"/>
            <a:ext cx="5563079" cy="2632080"/>
          </a:xfrm>
          <a:noFill/>
        </p:spPr>
        <p:txBody>
          <a:bodyPr anchor="t">
            <a:normAutofit/>
          </a:bodyPr>
          <a:lstStyle/>
          <a:p>
            <a:r>
              <a:rPr lang="en-US" sz="4800" b="1" dirty="0">
                <a:solidFill>
                  <a:schemeClr val="bg1"/>
                </a:solidFill>
                <a:latin typeface="Times New Roman" panose="02020603050405020304" pitchFamily="18" charset="0"/>
                <a:cs typeface="Times New Roman" panose="02020603050405020304" pitchFamily="18" charset="0"/>
              </a:rPr>
              <a:t>Conclusion</a:t>
            </a:r>
            <a:endParaRPr lang="en-IN" sz="4800" dirty="0">
              <a:solidFill>
                <a:schemeClr val="bg1"/>
              </a:solidFill>
            </a:endParaRPr>
          </a:p>
        </p:txBody>
      </p:sp>
      <p:sp>
        <p:nvSpPr>
          <p:cNvPr id="42" name="Content Placeholder 2">
            <a:extLst>
              <a:ext uri="{FF2B5EF4-FFF2-40B4-BE49-F238E27FC236}">
                <a16:creationId xmlns:a16="http://schemas.microsoft.com/office/drawing/2014/main" id="{F0199ED8-5C28-A02A-CABF-915722957FFD}"/>
              </a:ext>
            </a:extLst>
          </p:cNvPr>
          <p:cNvSpPr>
            <a:spLocks noGrp="1"/>
          </p:cNvSpPr>
          <p:nvPr>
            <p:ph idx="1"/>
          </p:nvPr>
        </p:nvSpPr>
        <p:spPr>
          <a:xfrm>
            <a:off x="630936" y="1626781"/>
            <a:ext cx="5563083" cy="4167964"/>
          </a:xfrm>
          <a:noFill/>
        </p:spPr>
        <p:txBody>
          <a:bodyPr anchor="t">
            <a:normAutofit lnSpcReduction="10000"/>
          </a:bodyPr>
          <a:lstStyle/>
          <a:p>
            <a:pPr marL="0" indent="0">
              <a:buNone/>
            </a:pPr>
            <a:r>
              <a:rPr lang="en-GB"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 order to establish the sustainability theme more convincingly among the wider stakeholder’s participation, transactional leadership can uplift the organisational strategic management more sustainably. The operational dimensions towards technological inventions can opt for better decision-making while the Cardiff Marriott Hotel can go for better objective accomplishment. </a:t>
            </a:r>
            <a:endParaRPr lang="en-GB" sz="1800" b="1"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0" indent="0">
              <a:buNone/>
            </a:pPr>
            <a:r>
              <a:rPr lang="en-GB"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Besides that, Cardiff Marriott Hotel can bring more motivation to its employees by applying the aforementioned law and more empirically establishing the sustainability theme, the Environmental Act 2021 is fostering optimum legitimacy.</a:t>
            </a:r>
          </a:p>
          <a:p>
            <a:pPr marL="0" indent="0">
              <a:buNone/>
            </a:pPr>
            <a:r>
              <a:rPr lang="en-GB" sz="1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Cardiff Marriott Hotel, in this regard, is more concerned with practices such as ethical water and energy usage, limiting carbon emissions and communicating with the stakeholders. </a:t>
            </a:r>
            <a:endParaRPr lang="en-IN" sz="1800" dirty="0">
              <a:solidFill>
                <a:schemeClr val="bg1"/>
              </a:solidFill>
            </a:endParaRPr>
          </a:p>
        </p:txBody>
      </p:sp>
      <p:pic>
        <p:nvPicPr>
          <p:cNvPr id="4" name="Picture 3">
            <a:extLst>
              <a:ext uri="{FF2B5EF4-FFF2-40B4-BE49-F238E27FC236}">
                <a16:creationId xmlns:a16="http://schemas.microsoft.com/office/drawing/2014/main" id="{A53DA0B7-C4C3-9337-B279-D092AD90C9D4}"/>
              </a:ext>
            </a:extLst>
          </p:cNvPr>
          <p:cNvPicPr>
            <a:picLocks noChangeAspect="1"/>
          </p:cNvPicPr>
          <p:nvPr/>
        </p:nvPicPr>
        <p:blipFill>
          <a:blip r:embed="rId3"/>
          <a:stretch>
            <a:fillRect/>
          </a:stretch>
        </p:blipFill>
        <p:spPr>
          <a:xfrm>
            <a:off x="7276055" y="630936"/>
            <a:ext cx="4547350" cy="4934752"/>
          </a:xfrm>
          <a:prstGeom prst="rect">
            <a:avLst/>
          </a:prstGeom>
        </p:spPr>
      </p:pic>
    </p:spTree>
    <p:extLst>
      <p:ext uri="{BB962C8B-B14F-4D97-AF65-F5344CB8AC3E}">
        <p14:creationId xmlns:p14="http://schemas.microsoft.com/office/powerpoint/2010/main" val="3623518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descr="Tall office building looking up">
            <a:extLst>
              <a:ext uri="{FF2B5EF4-FFF2-40B4-BE49-F238E27FC236}">
                <a16:creationId xmlns:a16="http://schemas.microsoft.com/office/drawing/2014/main" id="{82B714FC-2359-4785-EF0A-678C4B383D81}"/>
              </a:ext>
            </a:extLst>
          </p:cNvPr>
          <p:cNvPicPr>
            <a:picLocks noChangeAspect="1"/>
          </p:cNvPicPr>
          <p:nvPr/>
        </p:nvPicPr>
        <p:blipFill rotWithShape="1">
          <a:blip r:embed="rId3"/>
          <a:srcRect l="23871" r="23865" b="-1"/>
          <a:stretch/>
        </p:blipFill>
        <p:spPr>
          <a:xfrm>
            <a:off x="-1" y="-2"/>
            <a:ext cx="4109014" cy="5794746"/>
          </a:xfrm>
          <a:prstGeom prst="rect">
            <a:avLst/>
          </a:prstGeom>
        </p:spPr>
      </p:pic>
      <p:sp>
        <p:nvSpPr>
          <p:cNvPr id="2" name="Title 1">
            <a:extLst>
              <a:ext uri="{FF2B5EF4-FFF2-40B4-BE49-F238E27FC236}">
                <a16:creationId xmlns:a16="http://schemas.microsoft.com/office/drawing/2014/main" id="{B8A02CC3-5915-60CE-E45D-F7D505BF70F7}"/>
              </a:ext>
            </a:extLst>
          </p:cNvPr>
          <p:cNvSpPr>
            <a:spLocks noGrp="1"/>
          </p:cNvSpPr>
          <p:nvPr>
            <p:ph type="title"/>
          </p:nvPr>
        </p:nvSpPr>
        <p:spPr>
          <a:xfrm>
            <a:off x="4942390" y="127322"/>
            <a:ext cx="6637896" cy="763929"/>
          </a:xfrm>
        </p:spPr>
        <p:txBody>
          <a:bodyPr>
            <a:normAutofit fontScale="90000"/>
          </a:bodyPr>
          <a:lstStyle/>
          <a:p>
            <a:r>
              <a:rPr lang="en-GB" sz="4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Reference List </a:t>
            </a:r>
            <a:br>
              <a:rPr lang="en-IN" sz="40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000" dirty="0">
              <a:solidFill>
                <a:schemeClr val="bg1"/>
              </a:solidFill>
            </a:endParaRPr>
          </a:p>
        </p:txBody>
      </p:sp>
      <p:sp>
        <p:nvSpPr>
          <p:cNvPr id="3" name="Content Placeholder 2">
            <a:extLst>
              <a:ext uri="{FF2B5EF4-FFF2-40B4-BE49-F238E27FC236}">
                <a16:creationId xmlns:a16="http://schemas.microsoft.com/office/drawing/2014/main" id="{6EF2BF73-DF1A-C7E8-D73D-FA8B17F9D681}"/>
              </a:ext>
            </a:extLst>
          </p:cNvPr>
          <p:cNvSpPr>
            <a:spLocks noGrp="1"/>
          </p:cNvSpPr>
          <p:nvPr>
            <p:ph idx="1"/>
          </p:nvPr>
        </p:nvSpPr>
        <p:spPr>
          <a:xfrm>
            <a:off x="4479403" y="578734"/>
            <a:ext cx="7627716" cy="5216010"/>
          </a:xfrm>
        </p:spPr>
        <p:txBody>
          <a:bodyPr anchor="ctr">
            <a:normAutofit fontScale="62500" lnSpcReduction="20000"/>
          </a:bodyPr>
          <a:lstStyle/>
          <a:p>
            <a:pPr marL="514350" indent="-514350">
              <a:buAutoNum type="arabicPeriod"/>
            </a:pPr>
            <a:r>
              <a:rPr lang="en-GB" sz="14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Busu</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M., 2019. Adopting circular economy at the European Union level and its impact on economic growth.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Social Sciences</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8</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(5), p.159.</a:t>
            </a:r>
            <a:endParaRPr lang="en-IN" sz="1400" dirty="0">
              <a:solidFill>
                <a:schemeClr val="bg1"/>
              </a:solidFill>
              <a:latin typeface="Times New Roman" panose="02020603050405020304" pitchFamily="18" charset="0"/>
              <a:ea typeface="Calibri" panose="020F0502020204030204" pitchFamily="34" charset="0"/>
              <a:cs typeface="Arial" panose="020B0604020202020204" pitchFamily="34" charset="0"/>
            </a:endParaRPr>
          </a:p>
          <a:p>
            <a:pPr marL="514350" indent="-514350">
              <a:buAutoNum type="arabicPeriod"/>
            </a:pPr>
            <a:r>
              <a:rPr lang="en-GB" sz="14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Kitana</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A.F., 2019. Transformational and Transactional Leadership Styles on Organisational Change in the United Arab Emirates. </a:t>
            </a:r>
            <a:r>
              <a:rPr lang="en-IN"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Indian-Pacific Journal of Accounting and Finance</a:t>
            </a:r>
            <a:r>
              <a:rPr lang="en-IN"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IN"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3</a:t>
            </a:r>
            <a:r>
              <a:rPr lang="en-IN"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(3), pp.27-37.</a:t>
            </a:r>
          </a:p>
          <a:p>
            <a:pPr marL="514350" indent="-514350">
              <a:buAutoNum type="arabicPeriod"/>
            </a:pPr>
            <a:r>
              <a:rPr lang="en-IN"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marriott.com, 2023 a.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No Smoking, No Noise/Party Policy</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[Online] Available at: https://www.marriott.com/marriottassets/marriott/EWROG/PDF/EWROG_No_Smoking_No_Party.pdf [Accessed 13 October 2023]</a:t>
            </a:r>
            <a:endParaRPr lang="en-IN" sz="1400" dirty="0">
              <a:solidFill>
                <a:schemeClr val="bg1"/>
              </a:solidFill>
              <a:latin typeface="Times New Roman" panose="02020603050405020304" pitchFamily="18" charset="0"/>
              <a:ea typeface="Calibri" panose="020F0502020204030204" pitchFamily="34" charset="0"/>
              <a:cs typeface="Arial" panose="020B0604020202020204" pitchFamily="34" charset="0"/>
            </a:endParaRP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marriott.com, 2023 b.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Visit Cardiff from our family friendly city centre hotel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https://www.marriott.com/en-us/hotels/cwldt-cardiff-marriott-hotel/overview/ [Accessed 13 October 2023]</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marriott.com, 2023 c.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Sustainability Happens Here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https://www.marriott.com/marriottassets/marriott/PHXGP/PDF/PHXGP_SHER_Grand_Phoenix_Downtown_Sustainability_Flyer.pdf [Accessed 13 October 2023]</a:t>
            </a:r>
            <a:r>
              <a:rPr lang="en-IN" sz="1400" dirty="0">
                <a:solidFill>
                  <a:schemeClr val="bg1"/>
                </a:solidFill>
                <a:latin typeface="Times New Roman" panose="02020603050405020304" pitchFamily="18" charset="0"/>
                <a:ea typeface="Calibri" panose="020F0502020204030204" pitchFamily="34" charset="0"/>
                <a:cs typeface="Arial" panose="020B0604020202020204" pitchFamily="34" charset="0"/>
              </a:rPr>
              <a:t>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netlawman.co.uk, 2022.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Employment Rights Act 1996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https://www.netlawman.co.uk/ia/era-1996 [Accessed 13 October 2023]</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Rasoulinezhad</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GB" sz="14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Taghizadeh-Hesary</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F., 2022. Role of green finance in improving energy efficiency and renewable energy development. </a:t>
            </a:r>
            <a:r>
              <a:rPr lang="en-GB" sz="1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Energy Efficiency</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15</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(2), p.14.</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serve360.marriott.com, 2019.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Sustain responsible operations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https://serve360.marriott.com/sustain/ [Accessed 13 October 2023]</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statista.com, 2021.</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Accommodation and food services carbon dioxide emissions in the UK 2006-2019</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[Online] Available at: https://www.statista.com/statistics/769991/accommodation-and-food-service-co2-emissions-united-kingdom-uk/ [Accessed 13 October 2023]</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statista.com, 2023 a.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Market size of the hotel industry in the United Kingdom from 2013 to 2022, with a forecast for 2023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https://www.statista.com/statistics/1364712/hotel-industry-market-size-uk/#:~:text=In%202022%2C%20the%20market%20size,reach%2019.76%20billion%20British%20pounds. [Accessed 13 October 2023]</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statista.com, 2023 b.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Social network user penetration in the United Kingdom (UK) from 2019 to 2028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https://www.statista.com/statistics/553582/predicted-social-network-user-penetration-rate-in-the-united-kingdom-uk/#:~:text=In%202023%2C%20around%2091%20percent,percent%20on%20the%20previous%20year. [Accessed 13 October 2023]</a:t>
            </a:r>
            <a:r>
              <a:rPr lang="en-IN" sz="1400" dirty="0">
                <a:solidFill>
                  <a:schemeClr val="bg1"/>
                </a:solidFill>
                <a:latin typeface="Times New Roman" panose="02020603050405020304" pitchFamily="18" charset="0"/>
                <a:ea typeface="Calibri" panose="020F0502020204030204" pitchFamily="34" charset="0"/>
                <a:cs typeface="Arial" panose="020B0604020202020204" pitchFamily="34" charset="0"/>
              </a:rPr>
              <a:t> </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tradingeconomics.com, 2023.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United Kingdom Inflation Rate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https://tradingeconomics.com/united-kingdom/inflation-cpi [Accessed 13 October 2023]</a:t>
            </a:r>
            <a:endParaRPr lang="en-IN" sz="1400" dirty="0">
              <a:solidFill>
                <a:schemeClr val="bg1"/>
              </a:solidFill>
              <a:latin typeface="Times New Roman" panose="02020603050405020304" pitchFamily="18" charset="0"/>
              <a:ea typeface="Calibri" panose="020F0502020204030204" pitchFamily="34" charset="0"/>
              <a:cs typeface="Arial" panose="020B0604020202020204" pitchFamily="34" charset="0"/>
            </a:endParaRP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tripadvisor.com, 2023.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 few issues let it down.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https://www.tripadvisor.com/ShowUserReviews-g186460-d192339-r893360150-Cardiff_Marriott_Hotel-Cardiff_South_Wales_Wales.html [Accessed 13 October 2023]</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Wang, Y., </a:t>
            </a:r>
            <a:r>
              <a:rPr lang="en-GB" sz="14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Toseef</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M. and Gong, Y., 2021. It process alignment in business strategy: Examining the role of transactional leadership and organization culture. </a:t>
            </a:r>
            <a:r>
              <a:rPr lang="en-IN"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Information</a:t>
            </a:r>
            <a:r>
              <a:rPr lang="en-IN"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IN"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12</a:t>
            </a:r>
            <a:r>
              <a:rPr lang="en-IN"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(6), p.237.</a:t>
            </a:r>
          </a:p>
          <a:p>
            <a:pPr marL="514350" indent="-514350">
              <a:buAutoNum type="arabicPeriod"/>
            </a:pP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wri.org, 2023. </a:t>
            </a:r>
            <a:r>
              <a:rPr lang="en-GB" sz="1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6 Ways to Remove Carbon Pollution from the Atmosphere </a:t>
            </a:r>
            <a:r>
              <a:rPr lang="en-GB"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[Online] Available at: https://www.wri.org/insights/6-ways-remove-carbon-pollution-sky#:~:text=The%20imperative%20for%20combating%20climate,pollutants%20like%20hydrofluorocarbons%20(HFCs). [Accessed 13 October 2023]</a:t>
            </a:r>
          </a:p>
          <a:p>
            <a:pPr marL="514350" indent="-514350">
              <a:buAutoNum type="arabicPeriod"/>
            </a:pPr>
            <a:r>
              <a:rPr lang="en-GB" sz="14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Yusoff</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Y.M., Omar, M.K., Zaman, M.D.K. and Samad, S., 2019. Do all elements of green intellectual capital contribute toward business sustainability? Evidence from the Malaysian context using the Partial Least Squares method. </a:t>
            </a:r>
            <a:r>
              <a:rPr lang="en-GB" sz="1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234</a:t>
            </a:r>
            <a:r>
              <a:rPr lang="en-GB" sz="14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pp.626-637.</a:t>
            </a:r>
            <a:endParaRPr lang="en-IN"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0" indent="0">
              <a:buNone/>
            </a:pPr>
            <a:endParaRPr lang="en-IN" sz="1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endParaRPr>
          </a:p>
          <a:p>
            <a:pPr marL="0" indent="0">
              <a:buNone/>
            </a:pPr>
            <a:endParaRPr lang="en-IN" sz="500" dirty="0"/>
          </a:p>
        </p:txBody>
      </p:sp>
    </p:spTree>
    <p:extLst>
      <p:ext uri="{BB962C8B-B14F-4D97-AF65-F5344CB8AC3E}">
        <p14:creationId xmlns:p14="http://schemas.microsoft.com/office/powerpoint/2010/main" val="2797258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and white background with white text&#10;&#10;Description automatically generated">
            <a:extLst>
              <a:ext uri="{FF2B5EF4-FFF2-40B4-BE49-F238E27FC236}">
                <a16:creationId xmlns:a16="http://schemas.microsoft.com/office/drawing/2014/main" id="{2B9D43DE-161C-8791-53C7-47649C8BAC18}"/>
              </a:ext>
            </a:extLst>
          </p:cNvPr>
          <p:cNvPicPr>
            <a:picLocks noChangeAspect="1"/>
          </p:cNvPicPr>
          <p:nvPr/>
        </p:nvPicPr>
        <p:blipFill rotWithShape="1">
          <a:blip r:embed="rId2">
            <a:duotone>
              <a:prstClr val="black"/>
              <a:schemeClr val="accent5">
                <a:tint val="45000"/>
                <a:satMod val="400000"/>
              </a:schemeClr>
            </a:duotone>
          </a:blip>
          <a:srcRect l="2701"/>
          <a:stretch/>
        </p:blipFill>
        <p:spPr>
          <a:xfrm>
            <a:off x="1" y="10"/>
            <a:ext cx="11862683" cy="5869162"/>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211842364"/>
      </p:ext>
    </p:extLst>
  </p:cSld>
  <p:clrMapOvr>
    <a:masterClrMapping/>
  </p:clrMapOvr>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7.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8.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43F99639-B193-4022-BE69-23FA00B831EA}" vid="{33ACB9AB-A5D0-46AF-B162-B0129356D5DB}"/>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74243a2f-f39c-4e43-9810-58f2f548e0d4">
      <Terms xmlns="http://schemas.microsoft.com/office/infopath/2007/PartnerControls"/>
    </lcf76f155ced4ddcb4097134ff3c332f>
    <TaxCatchAll xmlns="32cf4773-4f40-40c5-b712-94915657137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8B20D8D9EE02948A6C40859CF0F1CF5" ma:contentTypeVersion="13" ma:contentTypeDescription="Create a new document." ma:contentTypeScope="" ma:versionID="3a42bb11c81490c0711891ed477bd834">
  <xsd:schema xmlns:xsd="http://www.w3.org/2001/XMLSchema" xmlns:xs="http://www.w3.org/2001/XMLSchema" xmlns:p="http://schemas.microsoft.com/office/2006/metadata/properties" xmlns:ns2="74243a2f-f39c-4e43-9810-58f2f548e0d4" xmlns:ns3="32cf4773-4f40-40c5-b712-949156571374" targetNamespace="http://schemas.microsoft.com/office/2006/metadata/properties" ma:root="true" ma:fieldsID="03a78252230837bb11038cea7e79c1f1" ns2:_="" ns3:_="">
    <xsd:import namespace="74243a2f-f39c-4e43-9810-58f2f548e0d4"/>
    <xsd:import namespace="32cf4773-4f40-40c5-b712-949156571374"/>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243a2f-f39c-4e43-9810-58f2f548e0d4"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2cf4773-4f40-40c5-b712-949156571374"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32f4320f-1d01-4f5b-afc1-77c425931ec5}" ma:internalName="TaxCatchAll" ma:showField="CatchAllData" ma:web="32cf4773-4f40-40c5-b712-949156571374">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032BBAC-3698-4F05-9D8E-6B64CA681E85}">
  <ds:schemaRefs>
    <ds:schemaRef ds:uri="http://schemas.microsoft.com/office/2006/documentManagement/types"/>
    <ds:schemaRef ds:uri="32cf4773-4f40-40c5-b712-949156571374"/>
    <ds:schemaRef ds:uri="http://schemas.openxmlformats.org/package/2006/metadata/core-properties"/>
    <ds:schemaRef ds:uri="http://purl.org/dc/elements/1.1/"/>
    <ds:schemaRef ds:uri="http://schemas.microsoft.com/office/2006/metadata/properties"/>
    <ds:schemaRef ds:uri="http://schemas.microsoft.com/office/infopath/2007/PartnerControls"/>
    <ds:schemaRef ds:uri="74243a2f-f39c-4e43-9810-58f2f548e0d4"/>
    <ds:schemaRef ds:uri="http://www.w3.org/XML/1998/namespace"/>
    <ds:schemaRef ds:uri="http://purl.org/dc/dcmitype/"/>
    <ds:schemaRef ds:uri="http://purl.org/dc/terms/"/>
  </ds:schemaRefs>
</ds:datastoreItem>
</file>

<file path=customXml/itemProps2.xml><?xml version="1.0" encoding="utf-8"?>
<ds:datastoreItem xmlns:ds="http://schemas.openxmlformats.org/officeDocument/2006/customXml" ds:itemID="{43A733C8-F562-4261-B329-2365D6E464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243a2f-f39c-4e43-9810-58f2f548e0d4"/>
    <ds:schemaRef ds:uri="32cf4773-4f40-40c5-b712-94915657137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EA96578-F261-47E4-A313-68CB36B4F36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23</TotalTime>
  <Words>3433</Words>
  <Application>Microsoft Office PowerPoint</Application>
  <PresentationFormat>Widescreen</PresentationFormat>
  <Paragraphs>138</Paragraphs>
  <Slides>10</Slides>
  <Notes>9</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10</vt:i4>
      </vt:variant>
    </vt:vector>
  </HeadingPairs>
  <TitlesOfParts>
    <vt:vector size="23" baseType="lpstr">
      <vt:lpstr>Arial</vt:lpstr>
      <vt:lpstr>Calibri</vt:lpstr>
      <vt:lpstr>Calibri Light</vt:lpstr>
      <vt:lpstr>Symbol</vt:lpstr>
      <vt:lpstr>Times New Roman</vt:lpstr>
      <vt:lpstr>Title Slide 1</vt:lpstr>
      <vt:lpstr>Sub Title 1</vt:lpstr>
      <vt:lpstr>1_Text Break Info Slide 2</vt:lpstr>
      <vt:lpstr>1_Title Slide 1</vt:lpstr>
      <vt:lpstr>Text 1</vt:lpstr>
      <vt:lpstr>Theme1</vt:lpstr>
      <vt:lpstr>Theme4</vt:lpstr>
      <vt:lpstr>Theme3</vt:lpstr>
      <vt:lpstr>Student Name: Robert Nagy Student Number: 1922896  Module: Contemporary Themes in the Hotel and Hospitality Sector (BMIH6001) LEVEL 6 Programmes: BA (Hons) International Hotel Management School of International Hotel Management            CONFERENCE PRESENTATION   Lecturer: Ms Giulia Chifari</vt:lpstr>
      <vt:lpstr>Introduction  </vt:lpstr>
      <vt:lpstr>Overview of the Literature</vt:lpstr>
      <vt:lpstr>Continued….</vt:lpstr>
      <vt:lpstr>Application of the Hotel and Hospitality Sector  </vt:lpstr>
      <vt:lpstr>Continued….</vt:lpstr>
      <vt:lpstr>Evaluate Future Policy and Management Options  </vt:lpstr>
      <vt:lpstr>Conclusion</vt:lpstr>
      <vt:lpstr>Reference List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Madalina Nagy</cp:lastModifiedBy>
  <cp:revision>10</cp:revision>
  <dcterms:created xsi:type="dcterms:W3CDTF">2023-01-31T21:01:37Z</dcterms:created>
  <dcterms:modified xsi:type="dcterms:W3CDTF">2023-11-04T17:38:39Z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0x01010048B20D8D9EE02948A6C40859CF0F1CF5</vt:lpwstr>
  </property>
</Properties>
</file>