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09120-E464-B625-18F3-9DE61DF22759}" v="79" dt="2026-06-13T18:27:49.656"/>
    <p1510:client id="{1373275E-981D-7D9E-FED5-75BEFA148E45}" v="7" dt="2026-06-13T18:15:12.488"/>
    <p1510:client id="{1E2322F4-26DF-F174-B32F-AC367A7D8FC7}" v="41" dt="2026-06-13T18:14:15.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999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736944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5340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976713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3804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2684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6222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74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3817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3340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4379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7397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9310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4785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6132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072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1786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6/15/2026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2732110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gb/teams" TargetMode="External"/><Relationship Id="rId2" Type="http://schemas.openxmlformats.org/officeDocument/2006/relationships/hyperlink" Target="https://learn.microsoft.com/en-us/microsoftteams/teams-overview" TargetMode="External"/><Relationship Id="rId1" Type="http://schemas.openxmlformats.org/officeDocument/2006/relationships/slideLayout" Target="../slideLayouts/slideLayout2.xml"/><Relationship Id="rId5" Type="http://schemas.openxmlformats.org/officeDocument/2006/relationships/hyperlink" Target="https://www.youtube.com/watch?v=svbnpka7ibM" TargetMode="External"/><Relationship Id="rId4" Type="http://schemas.openxmlformats.org/officeDocument/2006/relationships/hyperlink" Target="https://www.hee.nhs.uk/our-work/digital-literacy"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Staff training</a:t>
            </a:r>
          </a:p>
        </p:txBody>
      </p:sp>
      <p:sp>
        <p:nvSpPr>
          <p:cNvPr id="3" name="Subtitle 2"/>
          <p:cNvSpPr>
            <a:spLocks noGrp="1"/>
          </p:cNvSpPr>
          <p:nvPr>
            <p:ph type="subTitle" idx="1"/>
          </p:nvPr>
        </p:nvSpPr>
        <p:spPr/>
        <p:txBody>
          <a:bodyPr/>
          <a:lstStyle/>
          <a:p>
            <a:endParaRPr lang="en-GB"/>
          </a:p>
          <a:p>
            <a:r>
              <a:rPr lang="en-GB"/>
              <a:t>Ivy </a:t>
            </a:r>
            <a:r>
              <a:rPr lang="en-GB" err="1"/>
              <a:t>owusu</a:t>
            </a:r>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0F352-B73E-F364-E258-E15EF0343110}"/>
              </a:ext>
            </a:extLst>
          </p:cNvPr>
          <p:cNvSpPr>
            <a:spLocks noGrp="1"/>
          </p:cNvSpPr>
          <p:nvPr>
            <p:ph type="title"/>
          </p:nvPr>
        </p:nvSpPr>
        <p:spPr>
          <a:xfrm>
            <a:off x="1295402" y="5820"/>
            <a:ext cx="9601196" cy="1744398"/>
          </a:xfrm>
        </p:spPr>
        <p:txBody>
          <a:bodyPr/>
          <a:lstStyle/>
          <a:p>
            <a:r>
              <a:rPr lang="en-GB" sz="2800" b="1">
                <a:latin typeface="Aptos"/>
              </a:rPr>
              <a:t>What does Microsoft Teams involve:</a:t>
            </a:r>
            <a:endParaRPr lang="en-US"/>
          </a:p>
        </p:txBody>
      </p:sp>
      <p:sp>
        <p:nvSpPr>
          <p:cNvPr id="3" name="Content Placeholder 2">
            <a:extLst>
              <a:ext uri="{FF2B5EF4-FFF2-40B4-BE49-F238E27FC236}">
                <a16:creationId xmlns:a16="http://schemas.microsoft.com/office/drawing/2014/main" id="{B155B255-35D3-9A94-9B5C-A6D9CFB5915C}"/>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Communicating between carers, senior carers, nurses, and administrative staff across both buildings. (Microsoft, 2025)</a:t>
            </a:r>
            <a:endParaRPr lang="en-GB"/>
          </a:p>
          <a:p>
            <a:r>
              <a:rPr lang="en-GB">
                <a:ea typeface="+mn-lt"/>
                <a:cs typeface="+mn-lt"/>
              </a:rPr>
              <a:t>Sharing important updates about residents, shift handovers, and daily activities. (Microsoft, 2025; NHS England, 2024).</a:t>
            </a:r>
            <a:endParaRPr lang="en-GB"/>
          </a:p>
          <a:p>
            <a:r>
              <a:rPr lang="en-GB">
                <a:ea typeface="+mn-lt"/>
                <a:cs typeface="+mn-lt"/>
              </a:rPr>
              <a:t>Holding virtual meetings and discussions when staff cannot meet in person. </a:t>
            </a:r>
            <a:endParaRPr lang="en-GB"/>
          </a:p>
          <a:p>
            <a:r>
              <a:rPr lang="en-GB">
                <a:ea typeface="+mn-lt"/>
                <a:cs typeface="+mn-lt"/>
              </a:rPr>
              <a:t>Quickly contacting colleagues for urgent information or support. </a:t>
            </a:r>
            <a:endParaRPr lang="en-GB"/>
          </a:p>
          <a:p>
            <a:r>
              <a:rPr lang="en-GB">
                <a:ea typeface="+mn-lt"/>
                <a:cs typeface="+mn-lt"/>
              </a:rPr>
              <a:t>Sharing documents and files in one central location . </a:t>
            </a:r>
          </a:p>
          <a:p>
            <a:pPr>
              <a:buSzPct val="114999"/>
            </a:pPr>
            <a:endParaRPr lang="en-GB"/>
          </a:p>
          <a:p>
            <a:pPr marL="0" indent="0">
              <a:buNone/>
            </a:pPr>
            <a:endParaRPr lang="en-GB" b="1"/>
          </a:p>
          <a:p>
            <a:endParaRPr lang="en-GB"/>
          </a:p>
        </p:txBody>
      </p:sp>
    </p:spTree>
    <p:extLst>
      <p:ext uri="{BB962C8B-B14F-4D97-AF65-F5344CB8AC3E}">
        <p14:creationId xmlns:p14="http://schemas.microsoft.com/office/powerpoint/2010/main" val="4197262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1BC38-C96A-EFA4-F8B4-4B692ACEF20C}"/>
              </a:ext>
            </a:extLst>
          </p:cNvPr>
          <p:cNvSpPr>
            <a:spLocks noGrp="1"/>
          </p:cNvSpPr>
          <p:nvPr>
            <p:ph type="title"/>
          </p:nvPr>
        </p:nvSpPr>
        <p:spPr/>
        <p:txBody>
          <a:bodyPr/>
          <a:lstStyle/>
          <a:p>
            <a:r>
              <a:rPr lang="en-GB" sz="2400" b="1">
                <a:latin typeface="Aptos"/>
              </a:rPr>
              <a:t>Why Microsoft Teams is suitable?</a:t>
            </a:r>
            <a:endParaRPr lang="en-US"/>
          </a:p>
        </p:txBody>
      </p:sp>
      <p:sp>
        <p:nvSpPr>
          <p:cNvPr id="3" name="Content Placeholder 2">
            <a:extLst>
              <a:ext uri="{FF2B5EF4-FFF2-40B4-BE49-F238E27FC236}">
                <a16:creationId xmlns:a16="http://schemas.microsoft.com/office/drawing/2014/main" id="{DE7484A2-D212-2AB9-369F-D8269D79B5D7}"/>
              </a:ext>
            </a:extLst>
          </p:cNvPr>
          <p:cNvSpPr>
            <a:spLocks noGrp="1"/>
          </p:cNvSpPr>
          <p:nvPr>
            <p:ph idx="1"/>
          </p:nvPr>
        </p:nvSpPr>
        <p:spPr/>
        <p:txBody>
          <a:bodyPr vert="horz" lIns="91440" tIns="45720" rIns="91440" bIns="45720" rtlCol="0" anchor="t">
            <a:normAutofit fontScale="92500" lnSpcReduction="10000"/>
          </a:bodyPr>
          <a:lstStyle/>
          <a:p>
            <a:pPr marL="342900" indent="-342900"/>
            <a:r>
              <a:rPr lang="en-GB" sz="2400"/>
              <a:t>Provides instant messaging, voice calls, and video meetings. </a:t>
            </a:r>
            <a:r>
              <a:rPr lang="en-GB">
                <a:ea typeface="+mn-lt"/>
                <a:cs typeface="+mn-lt"/>
              </a:rPr>
              <a:t>(Microsoft Learn, 2025).</a:t>
            </a:r>
            <a:endParaRPr lang="en-GB" sz="2400" b="1"/>
          </a:p>
          <a:p>
            <a:r>
              <a:rPr lang="en-GB" sz="2400"/>
              <a:t>Creates dedicated channels for different teams or buildings. </a:t>
            </a:r>
          </a:p>
          <a:p>
            <a:r>
              <a:rPr lang="en-GB" sz="2400"/>
              <a:t>Integrates with Microsoft 365 apps such as Outlook, OneDrive, and SharePoint. </a:t>
            </a:r>
            <a:r>
              <a:rPr lang="en-GB">
                <a:ea typeface="+mn-lt"/>
                <a:cs typeface="+mn-lt"/>
              </a:rPr>
              <a:t>(Microsoft Support, 2025).</a:t>
            </a:r>
            <a:endParaRPr lang="en-GB" sz="2400">
              <a:ea typeface="+mn-lt"/>
              <a:cs typeface="+mn-lt"/>
            </a:endParaRPr>
          </a:p>
          <a:p>
            <a:r>
              <a:rPr lang="en-GB" sz="2400"/>
              <a:t>Reduces missed messages and duplicated work by keeping communication organised and accessible. </a:t>
            </a:r>
            <a:r>
              <a:rPr lang="en-GB">
                <a:ea typeface="+mn-lt"/>
                <a:cs typeface="+mn-lt"/>
              </a:rPr>
              <a:t>(Health Education England, 2023).</a:t>
            </a:r>
            <a:endParaRPr lang="en-GB" sz="2400">
              <a:ea typeface="+mn-lt"/>
              <a:cs typeface="+mn-lt"/>
            </a:endParaRPr>
          </a:p>
          <a:p>
            <a:r>
              <a:rPr lang="en-GB" sz="2400"/>
              <a:t>Supports real-time collaboration and improves coordination between staff shifts. </a:t>
            </a:r>
          </a:p>
          <a:p>
            <a:endParaRPr lang="en-GB"/>
          </a:p>
        </p:txBody>
      </p:sp>
    </p:spTree>
    <p:extLst>
      <p:ext uri="{BB962C8B-B14F-4D97-AF65-F5344CB8AC3E}">
        <p14:creationId xmlns:p14="http://schemas.microsoft.com/office/powerpoint/2010/main" val="102636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D235-9A27-1E58-184A-A95E07B821D5}"/>
              </a:ext>
            </a:extLst>
          </p:cNvPr>
          <p:cNvSpPr>
            <a:spLocks noGrp="1"/>
          </p:cNvSpPr>
          <p:nvPr>
            <p:ph type="title"/>
          </p:nvPr>
        </p:nvSpPr>
        <p:spPr/>
        <p:txBody>
          <a:bodyPr>
            <a:normAutofit/>
          </a:bodyPr>
          <a:lstStyle/>
          <a:p>
            <a:r>
              <a:rPr lang="en-GB" sz="2800" b="1">
                <a:ea typeface="+mj-lt"/>
                <a:cs typeface="+mj-lt"/>
              </a:rPr>
              <a:t>How does Microsoft Teams Benefit Riverdale Nursing Home?</a:t>
            </a:r>
            <a:endParaRPr lang="en-US" sz="2800" b="1"/>
          </a:p>
        </p:txBody>
      </p:sp>
      <p:sp>
        <p:nvSpPr>
          <p:cNvPr id="3" name="Content Placeholder 2">
            <a:extLst>
              <a:ext uri="{FF2B5EF4-FFF2-40B4-BE49-F238E27FC236}">
                <a16:creationId xmlns:a16="http://schemas.microsoft.com/office/drawing/2014/main" id="{E573EB0F-781C-A4F7-3EEF-B44636478B8D}"/>
              </a:ext>
            </a:extLst>
          </p:cNvPr>
          <p:cNvSpPr>
            <a:spLocks noGrp="1"/>
          </p:cNvSpPr>
          <p:nvPr>
            <p:ph idx="1"/>
          </p:nvPr>
        </p:nvSpPr>
        <p:spPr/>
        <p:txBody>
          <a:bodyPr vert="horz" lIns="91440" tIns="45720" rIns="91440" bIns="45720" rtlCol="0" anchor="t">
            <a:normAutofit/>
          </a:bodyPr>
          <a:lstStyle/>
          <a:p>
            <a:pPr marL="342900" indent="-342900"/>
            <a:r>
              <a:rPr lang="en-GB">
                <a:ea typeface="+mn-lt"/>
                <a:cs typeface="+mn-lt"/>
              </a:rPr>
              <a:t>Microsoft Teams improves communication between staff working across different buildings and shifts, ensuring important updates are shared quickly and accurately. </a:t>
            </a:r>
            <a:endParaRPr lang="en-US">
              <a:ea typeface="+mn-lt"/>
              <a:cs typeface="+mn-lt"/>
            </a:endParaRPr>
          </a:p>
          <a:p>
            <a:pPr marL="342900" indent="-342900"/>
            <a:endParaRPr lang="en-GB">
              <a:ea typeface="+mn-lt"/>
              <a:cs typeface="+mn-lt"/>
            </a:endParaRPr>
          </a:p>
          <a:p>
            <a:pPr marL="342900" indent="-342900"/>
            <a:r>
              <a:rPr lang="en-GB">
                <a:ea typeface="+mn-lt"/>
                <a:cs typeface="+mn-lt"/>
              </a:rPr>
              <a:t>This reduces the risk of missed messages, improves teamwork and coordination, and helps staff provide safe, consistent, and high-quality care to residents.</a:t>
            </a:r>
            <a:endParaRPr lang="en-US"/>
          </a:p>
        </p:txBody>
      </p:sp>
    </p:spTree>
    <p:extLst>
      <p:ext uri="{BB962C8B-B14F-4D97-AF65-F5344CB8AC3E}">
        <p14:creationId xmlns:p14="http://schemas.microsoft.com/office/powerpoint/2010/main" val="3264331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03F1C-4C0B-ED4F-6093-16F0DCE952BF}"/>
              </a:ext>
            </a:extLst>
          </p:cNvPr>
          <p:cNvSpPr>
            <a:spLocks noGrp="1"/>
          </p:cNvSpPr>
          <p:nvPr>
            <p:ph type="title"/>
          </p:nvPr>
        </p:nvSpPr>
        <p:spPr/>
        <p:txBody>
          <a:bodyPr/>
          <a:lstStyle/>
          <a:p>
            <a:r>
              <a:rPr lang="en-GB" sz="3200" b="1"/>
              <a:t>Advantages of Microsoft Teams</a:t>
            </a:r>
            <a:br>
              <a:rPr lang="en-GB" sz="3200" b="1"/>
            </a:br>
            <a:r>
              <a:rPr lang="en-GB" sz="1800"/>
              <a:t>(Microsoft 2025) </a:t>
            </a:r>
            <a:endParaRPr lang="en-US" sz="1800"/>
          </a:p>
        </p:txBody>
      </p:sp>
      <p:sp>
        <p:nvSpPr>
          <p:cNvPr id="3" name="Content Placeholder 2">
            <a:extLst>
              <a:ext uri="{FF2B5EF4-FFF2-40B4-BE49-F238E27FC236}">
                <a16:creationId xmlns:a16="http://schemas.microsoft.com/office/drawing/2014/main" id="{E7537E3F-2030-D74D-0AB8-3B7FC669CE1A}"/>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Enables instant communication through chat, calls, and video meetings. </a:t>
            </a:r>
            <a:endParaRPr lang="en-GB"/>
          </a:p>
          <a:p>
            <a:r>
              <a:rPr lang="en-GB">
                <a:ea typeface="+mn-lt"/>
                <a:cs typeface="+mn-lt"/>
              </a:rPr>
              <a:t>Keeps conversations, files, and updates organised in one place. </a:t>
            </a:r>
            <a:endParaRPr lang="en-GB"/>
          </a:p>
          <a:p>
            <a:r>
              <a:rPr lang="en-GB">
                <a:ea typeface="+mn-lt"/>
                <a:cs typeface="+mn-lt"/>
              </a:rPr>
              <a:t>Supports collaboration between staff working different shifts and in different buildings. </a:t>
            </a:r>
            <a:endParaRPr lang="en-GB"/>
          </a:p>
          <a:p>
            <a:r>
              <a:rPr lang="en-GB">
                <a:ea typeface="+mn-lt"/>
                <a:cs typeface="+mn-lt"/>
              </a:rPr>
              <a:t>Integrates with other Microsoft 365 applications, making it easy to share documents and information. </a:t>
            </a:r>
            <a:endParaRPr lang="en-GB"/>
          </a:p>
          <a:p>
            <a:r>
              <a:rPr lang="en-GB">
                <a:ea typeface="+mn-lt"/>
                <a:cs typeface="+mn-lt"/>
              </a:rPr>
              <a:t>Accessible on computers, tablets, and mobile phones. </a:t>
            </a:r>
            <a:endParaRPr lang="en-GB"/>
          </a:p>
          <a:p>
            <a:endParaRPr lang="en-GB"/>
          </a:p>
        </p:txBody>
      </p:sp>
    </p:spTree>
    <p:extLst>
      <p:ext uri="{BB962C8B-B14F-4D97-AF65-F5344CB8AC3E}">
        <p14:creationId xmlns:p14="http://schemas.microsoft.com/office/powerpoint/2010/main" val="1360714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1499-0EA2-68A1-96BD-A30021215D09}"/>
              </a:ext>
            </a:extLst>
          </p:cNvPr>
          <p:cNvSpPr>
            <a:spLocks noGrp="1"/>
          </p:cNvSpPr>
          <p:nvPr>
            <p:ph type="title"/>
          </p:nvPr>
        </p:nvSpPr>
        <p:spPr/>
        <p:txBody>
          <a:bodyPr/>
          <a:lstStyle/>
          <a:p>
            <a:r>
              <a:rPr lang="en-GB" sz="3200" b="1"/>
              <a:t>Disadvantages of Microsoft Teams</a:t>
            </a:r>
            <a:br>
              <a:rPr lang="en-GB" sz="3200" b="1"/>
            </a:br>
            <a:r>
              <a:rPr lang="en-GB" sz="1800"/>
              <a:t>(</a:t>
            </a:r>
            <a:r>
              <a:rPr lang="en-GB" sz="1800" err="1"/>
              <a:t>Youtube</a:t>
            </a:r>
            <a:r>
              <a:rPr lang="en-GB" sz="1800"/>
              <a:t> reviews)</a:t>
            </a:r>
          </a:p>
        </p:txBody>
      </p:sp>
      <p:sp>
        <p:nvSpPr>
          <p:cNvPr id="3" name="Content Placeholder 2">
            <a:extLst>
              <a:ext uri="{FF2B5EF4-FFF2-40B4-BE49-F238E27FC236}">
                <a16:creationId xmlns:a16="http://schemas.microsoft.com/office/drawing/2014/main" id="{9BC1757F-B0C3-88F3-487F-099F0F5A11CE}"/>
              </a:ext>
            </a:extLst>
          </p:cNvPr>
          <p:cNvSpPr>
            <a:spLocks noGrp="1"/>
          </p:cNvSpPr>
          <p:nvPr>
            <p:ph idx="1"/>
          </p:nvPr>
        </p:nvSpPr>
        <p:spPr/>
        <p:txBody>
          <a:bodyPr vert="horz" lIns="91440" tIns="45720" rIns="91440" bIns="45720" rtlCol="0" anchor="t">
            <a:normAutofit/>
          </a:bodyPr>
          <a:lstStyle/>
          <a:p>
            <a:r>
              <a:rPr lang="en-GB">
                <a:ea typeface="+mn-lt"/>
                <a:cs typeface="+mn-lt"/>
              </a:rPr>
              <a:t>Requires a stable internet connection to work effectively. </a:t>
            </a:r>
            <a:endParaRPr lang="en-GB"/>
          </a:p>
          <a:p>
            <a:r>
              <a:rPr lang="en-GB">
                <a:ea typeface="+mn-lt"/>
                <a:cs typeface="+mn-lt"/>
              </a:rPr>
              <a:t>Staff may need training to use all features correctly. </a:t>
            </a:r>
            <a:endParaRPr lang="en-GB"/>
          </a:p>
          <a:p>
            <a:r>
              <a:rPr lang="en-GB">
                <a:ea typeface="+mn-lt"/>
                <a:cs typeface="+mn-lt"/>
              </a:rPr>
              <a:t>Too many notifications or messages can make important information harder to find. </a:t>
            </a:r>
            <a:endParaRPr lang="en-GB"/>
          </a:p>
          <a:p>
            <a:r>
              <a:rPr lang="en-GB">
                <a:ea typeface="+mn-lt"/>
                <a:cs typeface="+mn-lt"/>
              </a:rPr>
              <a:t>Some staff may be resistant to changing from existing communication methods. </a:t>
            </a:r>
            <a:endParaRPr lang="en-GB"/>
          </a:p>
          <a:p>
            <a:r>
              <a:rPr lang="en-GB">
                <a:ea typeface="+mn-lt"/>
                <a:cs typeface="+mn-lt"/>
              </a:rPr>
              <a:t>Sensitive information must be shared carefully to maintain confidentiality and data</a:t>
            </a:r>
            <a:endParaRPr lang="en-GB"/>
          </a:p>
          <a:p>
            <a:endParaRPr lang="en-GB"/>
          </a:p>
        </p:txBody>
      </p:sp>
    </p:spTree>
    <p:extLst>
      <p:ext uri="{BB962C8B-B14F-4D97-AF65-F5344CB8AC3E}">
        <p14:creationId xmlns:p14="http://schemas.microsoft.com/office/powerpoint/2010/main" val="3347216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965A9-10CB-A618-13FB-7A3C364E8EFB}"/>
              </a:ext>
            </a:extLst>
          </p:cNvPr>
          <p:cNvSpPr>
            <a:spLocks noGrp="1"/>
          </p:cNvSpPr>
          <p:nvPr>
            <p:ph type="title"/>
          </p:nvPr>
        </p:nvSpPr>
        <p:spPr/>
        <p:txBody>
          <a:bodyPr>
            <a:normAutofit/>
          </a:bodyPr>
          <a:lstStyle/>
          <a:p>
            <a:r>
              <a:rPr lang="en-GB" sz="3200" b="1">
                <a:ea typeface="+mj-lt"/>
                <a:cs typeface="+mj-lt"/>
              </a:rPr>
              <a:t>Why Microsoft Teams is Suitable for Staff Communication?</a:t>
            </a:r>
            <a:endParaRPr lang="en-US" sz="3200" b="1"/>
          </a:p>
        </p:txBody>
      </p:sp>
      <p:sp>
        <p:nvSpPr>
          <p:cNvPr id="3" name="Content Placeholder 2">
            <a:extLst>
              <a:ext uri="{FF2B5EF4-FFF2-40B4-BE49-F238E27FC236}">
                <a16:creationId xmlns:a16="http://schemas.microsoft.com/office/drawing/2014/main" id="{87FFC25E-E412-4200-FDEE-EC564BC27FB3}"/>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GB">
              <a:ea typeface="+mn-lt"/>
              <a:cs typeface="+mn-lt"/>
            </a:endParaRPr>
          </a:p>
          <a:p>
            <a:r>
              <a:rPr lang="en-GB">
                <a:ea typeface="+mn-lt"/>
                <a:cs typeface="+mn-lt"/>
              </a:rPr>
              <a:t>Microsoft Teams provides a central platform for staff to communicate through instant messages, calls, and online meetings. It helps carers, nurses, senior carers, and administrative staff stay connected across different buildings and shifts. (Microsoft Learn,2025).</a:t>
            </a:r>
            <a:endParaRPr lang="en-GB">
              <a:solidFill>
                <a:srgbClr val="000000"/>
              </a:solidFill>
              <a:ea typeface="+mn-lt"/>
              <a:cs typeface="+mn-lt"/>
            </a:endParaRPr>
          </a:p>
          <a:p>
            <a:pPr marL="0" indent="0">
              <a:buNone/>
            </a:pPr>
            <a:endParaRPr lang="en-GB">
              <a:ea typeface="+mn-lt"/>
              <a:cs typeface="+mn-lt"/>
            </a:endParaRPr>
          </a:p>
          <a:p>
            <a:r>
              <a:rPr lang="en-GB">
                <a:ea typeface="+mn-lt"/>
                <a:cs typeface="+mn-lt"/>
              </a:rPr>
              <a:t>Important updates can be shared quickly and securely, reducing the risk of missed messages. This improves teamwork, coordination, and overall workplace efficiency. </a:t>
            </a:r>
            <a:r>
              <a:rPr lang="en-GB" sz="2600">
                <a:ea typeface="+mn-lt"/>
                <a:cs typeface="+mn-lt"/>
              </a:rPr>
              <a:t>(Microsoft, 2025)</a:t>
            </a:r>
            <a:endParaRPr lang="en-GB"/>
          </a:p>
          <a:p>
            <a:endParaRPr lang="en-GB"/>
          </a:p>
          <a:p>
            <a:endParaRPr lang="en-GB"/>
          </a:p>
        </p:txBody>
      </p:sp>
    </p:spTree>
    <p:extLst>
      <p:ext uri="{BB962C8B-B14F-4D97-AF65-F5344CB8AC3E}">
        <p14:creationId xmlns:p14="http://schemas.microsoft.com/office/powerpoint/2010/main" val="2023416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B7355-9C0D-BA2B-4381-A7BA56D95A80}"/>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48B9FBAA-70CB-323C-A25F-B04E12406E45}"/>
              </a:ext>
            </a:extLst>
          </p:cNvPr>
          <p:cNvSpPr>
            <a:spLocks noGrp="1"/>
          </p:cNvSpPr>
          <p:nvPr>
            <p:ph idx="1"/>
          </p:nvPr>
        </p:nvSpPr>
        <p:spPr/>
        <p:txBody>
          <a:bodyPr>
            <a:normAutofit fontScale="77500" lnSpcReduction="20000"/>
          </a:bodyPr>
          <a:lstStyle/>
          <a:p>
            <a:pPr marL="0" indent="0">
              <a:buSzPct val="114999"/>
              <a:buNone/>
            </a:pPr>
            <a:endParaRPr lang="en-US" sz="1200">
              <a:latin typeface="Garamond"/>
              <a:cs typeface="Arial"/>
            </a:endParaRPr>
          </a:p>
          <a:p>
            <a:pPr>
              <a:buSzPct val="114999"/>
            </a:pPr>
            <a:endParaRPr lang="en-US" sz="1200">
              <a:latin typeface="Arial"/>
              <a:cs typeface="Arial"/>
            </a:endParaRPr>
          </a:p>
          <a:p>
            <a:pPr>
              <a:buNone/>
            </a:pPr>
            <a:r>
              <a:rPr lang="en-US">
                <a:ea typeface="+mn-lt"/>
                <a:cs typeface="+mn-lt"/>
              </a:rPr>
              <a:t>Microsoft Learn (2025) </a:t>
            </a:r>
            <a:r>
              <a:rPr lang="en-US" i="1">
                <a:ea typeface="+mn-lt"/>
                <a:cs typeface="+mn-lt"/>
              </a:rPr>
              <a:t>Get started with Microsoft Teams</a:t>
            </a:r>
            <a:r>
              <a:rPr lang="en-US">
                <a:ea typeface="+mn-lt"/>
                <a:cs typeface="+mn-lt"/>
              </a:rPr>
              <a:t>. Available at: </a:t>
            </a:r>
            <a:r>
              <a:rPr lang="en-US">
                <a:ea typeface="+mn-lt"/>
                <a:cs typeface="+mn-lt"/>
                <a:hlinkClick r:id="rId2"/>
              </a:rPr>
              <a:t>https://learn.microsoft.com/en-us/microsoftteams/teams-overview</a:t>
            </a:r>
            <a:r>
              <a:rPr lang="en-US">
                <a:ea typeface="+mn-lt"/>
                <a:cs typeface="+mn-lt"/>
              </a:rPr>
              <a:t> (Accessed: 10 June 2026).</a:t>
            </a:r>
            <a:endParaRPr lang="en-US"/>
          </a:p>
          <a:p>
            <a:pPr>
              <a:buNone/>
            </a:pPr>
            <a:r>
              <a:rPr lang="en-US">
                <a:ea typeface="+mn-lt"/>
                <a:cs typeface="+mn-lt"/>
              </a:rPr>
              <a:t>Microsoft Support (2025) </a:t>
            </a:r>
            <a:r>
              <a:rPr lang="en-US" i="1">
                <a:ea typeface="+mn-lt"/>
                <a:cs typeface="+mn-lt"/>
              </a:rPr>
              <a:t>Microsoft Teams help and learning</a:t>
            </a:r>
            <a:r>
              <a:rPr lang="en-US">
                <a:ea typeface="+mn-lt"/>
                <a:cs typeface="+mn-lt"/>
              </a:rPr>
              <a:t>. Available at: </a:t>
            </a:r>
            <a:r>
              <a:rPr lang="en-US">
                <a:ea typeface="+mn-lt"/>
                <a:cs typeface="+mn-lt"/>
                <a:hlinkClick r:id="rId3"/>
              </a:rPr>
              <a:t>https://support.microsoft.com/en-gb/teams</a:t>
            </a:r>
            <a:r>
              <a:rPr lang="en-US">
                <a:ea typeface="+mn-lt"/>
                <a:cs typeface="+mn-lt"/>
              </a:rPr>
              <a:t> (Accessed: 10 June 2026).</a:t>
            </a:r>
            <a:endParaRPr lang="en-US"/>
          </a:p>
          <a:p>
            <a:pPr>
              <a:buNone/>
            </a:pPr>
            <a:r>
              <a:rPr lang="en-US">
                <a:ea typeface="+mn-lt"/>
                <a:cs typeface="+mn-lt"/>
              </a:rPr>
              <a:t>Health Education England (2023) </a:t>
            </a:r>
            <a:r>
              <a:rPr lang="en-US" i="1">
                <a:ea typeface="+mn-lt"/>
                <a:cs typeface="+mn-lt"/>
              </a:rPr>
              <a:t>Digital working in health and social care</a:t>
            </a:r>
            <a:r>
              <a:rPr lang="en-US">
                <a:ea typeface="+mn-lt"/>
                <a:cs typeface="+mn-lt"/>
              </a:rPr>
              <a:t>. Available at: </a:t>
            </a:r>
            <a:r>
              <a:rPr lang="en-US">
                <a:ea typeface="+mn-lt"/>
                <a:cs typeface="+mn-lt"/>
                <a:hlinkClick r:id="rId4"/>
              </a:rPr>
              <a:t>https://www.hee.nhs.uk/our-work/digital-literacy</a:t>
            </a:r>
            <a:r>
              <a:rPr lang="en-US">
                <a:ea typeface="+mn-lt"/>
                <a:cs typeface="+mn-lt"/>
              </a:rPr>
              <a:t> (Accessed: 10 June 2026).</a:t>
            </a:r>
            <a:endParaRPr lang="en-US"/>
          </a:p>
          <a:p>
            <a:pPr>
              <a:buNone/>
            </a:pPr>
            <a:br>
              <a:rPr lang="en-US"/>
            </a:br>
            <a:r>
              <a:rPr lang="en-US">
                <a:ea typeface="+mn-lt"/>
                <a:cs typeface="+mn-lt"/>
              </a:rPr>
              <a:t>Millionaire in 1 day (2026) </a:t>
            </a:r>
            <a:r>
              <a:rPr lang="en-US">
                <a:solidFill>
                  <a:srgbClr val="000000"/>
                </a:solidFill>
                <a:highlight>
                  <a:srgbClr val="FFFFFF"/>
                </a:highlight>
                <a:latin typeface="Tw Cen MT"/>
                <a:ea typeface="Roboto"/>
                <a:cs typeface="Roboto"/>
              </a:rPr>
              <a:t>Microsoft Teams Review: Strengths and Weaknesses</a:t>
            </a:r>
            <a:r>
              <a:rPr lang="en-US">
                <a:latin typeface="Tw Cen MT"/>
                <a:ea typeface="+mn-lt"/>
                <a:cs typeface="+mn-lt"/>
              </a:rPr>
              <a:t> </a:t>
            </a:r>
            <a:r>
              <a:rPr lang="en-US">
                <a:ea typeface="+mn-lt"/>
                <a:cs typeface="+mn-lt"/>
              </a:rPr>
              <a:t> Available at: </a:t>
            </a:r>
            <a:r>
              <a:rPr lang="en-US">
                <a:ea typeface="+mn-lt"/>
                <a:cs typeface="+mn-lt"/>
                <a:hlinkClick r:id="rId5"/>
              </a:rPr>
              <a:t>Why choose Reading Eggs?</a:t>
            </a:r>
            <a:r>
              <a:rPr lang="en-US">
                <a:ea typeface="+mn-lt"/>
                <a:cs typeface="+mn-lt"/>
              </a:rPr>
              <a:t>(Accessed: 10 June 2026)</a:t>
            </a:r>
            <a:endParaRPr lang="en-US"/>
          </a:p>
          <a:p>
            <a:pPr>
              <a:buNone/>
            </a:pPr>
            <a:endParaRPr lang="en-US"/>
          </a:p>
          <a:p>
            <a:pPr marL="0" indent="0">
              <a:buNone/>
            </a:pPr>
            <a:endParaRPr lang="en-US"/>
          </a:p>
        </p:txBody>
      </p:sp>
    </p:spTree>
    <p:extLst>
      <p:ext uri="{BB962C8B-B14F-4D97-AF65-F5344CB8AC3E}">
        <p14:creationId xmlns:p14="http://schemas.microsoft.com/office/powerpoint/2010/main" val="1483132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B620-9344-8111-A05F-C401C6CADDC9}"/>
              </a:ext>
            </a:extLst>
          </p:cNvPr>
          <p:cNvSpPr>
            <a:spLocks noGrp="1"/>
          </p:cNvSpPr>
          <p:nvPr>
            <p:ph type="title"/>
          </p:nvPr>
        </p:nvSpPr>
        <p:spPr/>
        <p:txBody>
          <a:bodyPr/>
          <a:lstStyle/>
          <a:p>
            <a:r>
              <a:rPr lang="en-GB"/>
              <a:t>Staff Training </a:t>
            </a:r>
          </a:p>
        </p:txBody>
      </p:sp>
      <p:sp>
        <p:nvSpPr>
          <p:cNvPr id="3" name="Content Placeholder 2">
            <a:extLst>
              <a:ext uri="{FF2B5EF4-FFF2-40B4-BE49-F238E27FC236}">
                <a16:creationId xmlns:a16="http://schemas.microsoft.com/office/drawing/2014/main" id="{85E97E50-317A-E5A6-79FB-B6987ED6948F}"/>
              </a:ext>
            </a:extLst>
          </p:cNvPr>
          <p:cNvSpPr>
            <a:spLocks noGrp="1"/>
          </p:cNvSpPr>
          <p:nvPr>
            <p:ph idx="1"/>
          </p:nvPr>
        </p:nvSpPr>
        <p:spPr>
          <a:xfrm>
            <a:off x="1295401" y="4383212"/>
            <a:ext cx="9601196" cy="1492656"/>
          </a:xfrm>
        </p:spPr>
        <p:txBody>
          <a:bodyPr vert="horz" lIns="91440" tIns="45720" rIns="91440" bIns="45720" rtlCol="0" anchor="t">
            <a:normAutofit/>
          </a:bodyPr>
          <a:lstStyle/>
          <a:p>
            <a:pPr marL="0" indent="0" algn="ctr">
              <a:lnSpc>
                <a:spcPct val="90000"/>
              </a:lnSpc>
              <a:buNone/>
            </a:pPr>
            <a:r>
              <a:rPr lang="en-GB" sz="2800">
                <a:latin typeface="Aptos"/>
              </a:rPr>
              <a:t>Mary Ero</a:t>
            </a:r>
            <a:endParaRPr lang="en-US"/>
          </a:p>
        </p:txBody>
      </p:sp>
    </p:spTree>
    <p:extLst>
      <p:ext uri="{BB962C8B-B14F-4D97-AF65-F5344CB8AC3E}">
        <p14:creationId xmlns:p14="http://schemas.microsoft.com/office/powerpoint/2010/main" val="3588993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302C0-44FA-8D8A-BC1F-DC1FA07DE71E}"/>
              </a:ext>
            </a:extLst>
          </p:cNvPr>
          <p:cNvSpPr>
            <a:spLocks noGrp="1"/>
          </p:cNvSpPr>
          <p:nvPr>
            <p:ph type="title"/>
          </p:nvPr>
        </p:nvSpPr>
        <p:spPr>
          <a:xfrm>
            <a:off x="857657" y="830813"/>
            <a:ext cx="9687664" cy="1293058"/>
          </a:xfrm>
        </p:spPr>
        <p:txBody>
          <a:bodyPr>
            <a:normAutofit fontScale="90000"/>
          </a:bodyPr>
          <a:lstStyle/>
          <a:p>
            <a:br>
              <a:rPr lang="en-US" sz="3100" cap="all">
                <a:latin typeface="Bahnschrift SemiLight"/>
              </a:rPr>
            </a:br>
            <a:br>
              <a:rPr lang="en-US" sz="3100" cap="all">
                <a:solidFill>
                  <a:schemeClr val="tx1"/>
                </a:solidFill>
                <a:latin typeface="Bahnschrift SemiLight"/>
              </a:rPr>
            </a:br>
            <a:br>
              <a:rPr lang="en-US" sz="3600" b="1" cap="all">
                <a:solidFill>
                  <a:schemeClr val="tx1"/>
                </a:solidFill>
                <a:latin typeface="Bahnschrift SemiLight"/>
              </a:rPr>
            </a:br>
            <a:endParaRPr lang="en-GB" sz="3600" b="1">
              <a:solidFill>
                <a:schemeClr val="tx1"/>
              </a:solidFill>
              <a:latin typeface="Bahnschrift SemiLight"/>
            </a:endParaRPr>
          </a:p>
        </p:txBody>
      </p:sp>
      <p:sp>
        <p:nvSpPr>
          <p:cNvPr id="3" name="Content Placeholder 2">
            <a:extLst>
              <a:ext uri="{FF2B5EF4-FFF2-40B4-BE49-F238E27FC236}">
                <a16:creationId xmlns:a16="http://schemas.microsoft.com/office/drawing/2014/main" id="{76E2AE25-F908-C152-AC05-9F972A8F39E3}"/>
              </a:ext>
            </a:extLst>
          </p:cNvPr>
          <p:cNvSpPr>
            <a:spLocks noGrp="1"/>
          </p:cNvSpPr>
          <p:nvPr>
            <p:ph idx="1"/>
          </p:nvPr>
        </p:nvSpPr>
        <p:spPr>
          <a:xfrm>
            <a:off x="1383566" y="2531742"/>
            <a:ext cx="8455048" cy="1467465"/>
          </a:xfrm>
        </p:spPr>
        <p:txBody>
          <a:bodyPr>
            <a:normAutofit fontScale="70000" lnSpcReduction="20000"/>
          </a:bodyPr>
          <a:lstStyle/>
          <a:p>
            <a:r>
              <a:rPr lang="en-GB">
                <a:ea typeface="+mn-lt"/>
                <a:cs typeface="+mn-lt"/>
              </a:rPr>
              <a:t>Staff training refers to initiatives that help employees acquire the necessary skills and knowledge for their roles. its a worthwhile investment made by companies to make sure their employees have the </a:t>
            </a:r>
            <a:r>
              <a:rPr lang="en-GB" err="1">
                <a:ea typeface="+mn-lt"/>
                <a:cs typeface="+mn-lt"/>
              </a:rPr>
              <a:t>capabiliities</a:t>
            </a:r>
            <a:r>
              <a:rPr lang="en-GB">
                <a:ea typeface="+mn-lt"/>
                <a:cs typeface="+mn-lt"/>
              </a:rPr>
              <a:t> to perform their job efficiently and effectively revolving around a </a:t>
            </a:r>
            <a:r>
              <a:rPr lang="en-GB" err="1">
                <a:ea typeface="+mn-lt"/>
                <a:cs typeface="+mn-lt"/>
              </a:rPr>
              <a:t>continous</a:t>
            </a:r>
            <a:r>
              <a:rPr lang="en-GB">
                <a:ea typeface="+mn-lt"/>
                <a:cs typeface="+mn-lt"/>
              </a:rPr>
              <a:t> requirement by staff to equip them with skills and knowledge to deliver safe , affective and </a:t>
            </a:r>
            <a:r>
              <a:rPr lang="en-GB" err="1">
                <a:ea typeface="+mn-lt"/>
                <a:cs typeface="+mn-lt"/>
              </a:rPr>
              <a:t>inperson</a:t>
            </a:r>
            <a:r>
              <a:rPr lang="en-GB">
                <a:ea typeface="+mn-lt"/>
                <a:cs typeface="+mn-lt"/>
              </a:rPr>
              <a:t> centred care while assuring compliance with regulatory bodies like care quality commission </a:t>
            </a:r>
            <a:r>
              <a:rPr lang="en-GB" err="1">
                <a:ea typeface="+mn-lt"/>
                <a:cs typeface="+mn-lt"/>
              </a:rPr>
              <a:t>cqc</a:t>
            </a:r>
            <a:r>
              <a:rPr lang="en-GB">
                <a:ea typeface="+mn-lt"/>
                <a:cs typeface="+mn-lt"/>
              </a:rPr>
              <a:t> for example.</a:t>
            </a:r>
          </a:p>
        </p:txBody>
      </p:sp>
      <p:sp>
        <p:nvSpPr>
          <p:cNvPr id="4" name="TextBox 3">
            <a:extLst>
              <a:ext uri="{FF2B5EF4-FFF2-40B4-BE49-F238E27FC236}">
                <a16:creationId xmlns:a16="http://schemas.microsoft.com/office/drawing/2014/main" id="{536B259A-EEC6-C73C-DE18-D61926DEC37F}"/>
              </a:ext>
            </a:extLst>
          </p:cNvPr>
          <p:cNvSpPr txBox="1"/>
          <p:nvPr/>
        </p:nvSpPr>
        <p:spPr>
          <a:xfrm>
            <a:off x="2456033" y="1476769"/>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cap="all" baseline="0">
                <a:solidFill>
                  <a:srgbClr val="000102"/>
                </a:solidFill>
                <a:latin typeface="Bahnschrift SemiLight"/>
              </a:rPr>
              <a:t>WHAT IS STAFF TRAINING </a:t>
            </a:r>
            <a:r>
              <a:rPr sz="2800">
                <a:latin typeface="Bahnschrift SemiLight"/>
                <a:ea typeface="Bahnschrift SemiLight"/>
                <a:cs typeface="Bahnschrift SemiLight"/>
              </a:rPr>
              <a:t>​</a:t>
            </a:r>
            <a:endParaRPr lang="en-GB"/>
          </a:p>
          <a:p>
            <a:pPr algn="ctr"/>
            <a:endParaRPr lang="en-GB"/>
          </a:p>
        </p:txBody>
      </p:sp>
      <p:pic>
        <p:nvPicPr>
          <p:cNvPr id="5" name="Picture 4" descr="Care Quality Commission - Birmingham and Solihull Mental Health NHS  Foundation Trust">
            <a:extLst>
              <a:ext uri="{FF2B5EF4-FFF2-40B4-BE49-F238E27FC236}">
                <a16:creationId xmlns:a16="http://schemas.microsoft.com/office/drawing/2014/main" id="{2D8B5608-D34E-CAF8-1525-EB4F49975545}"/>
              </a:ext>
            </a:extLst>
          </p:cNvPr>
          <p:cNvPicPr>
            <a:picLocks noChangeAspect="1"/>
          </p:cNvPicPr>
          <p:nvPr/>
        </p:nvPicPr>
        <p:blipFill>
          <a:blip r:embed="rId2"/>
          <a:srcRect r="111" b="175"/>
          <a:stretch>
            <a:fillRect/>
          </a:stretch>
        </p:blipFill>
        <p:spPr>
          <a:xfrm>
            <a:off x="698749" y="4013686"/>
            <a:ext cx="5233672" cy="1979277"/>
          </a:xfrm>
          <a:prstGeom prst="rect">
            <a:avLst/>
          </a:prstGeom>
        </p:spPr>
      </p:pic>
      <p:pic>
        <p:nvPicPr>
          <p:cNvPr id="6" name="Picture 5" descr="Equipped to care: Training care home staff to meet the needs of people with dementia | Alzheimer's Society">
            <a:extLst>
              <a:ext uri="{FF2B5EF4-FFF2-40B4-BE49-F238E27FC236}">
                <a16:creationId xmlns:a16="http://schemas.microsoft.com/office/drawing/2014/main" id="{7A85A885-6391-FB62-2F38-B2D33396B1F1}"/>
              </a:ext>
            </a:extLst>
          </p:cNvPr>
          <p:cNvPicPr>
            <a:picLocks noChangeAspect="1"/>
          </p:cNvPicPr>
          <p:nvPr/>
        </p:nvPicPr>
        <p:blipFill>
          <a:blip r:embed="rId3"/>
          <a:srcRect t="18416" r="246" b="-184"/>
          <a:stretch>
            <a:fillRect/>
          </a:stretch>
        </p:blipFill>
        <p:spPr>
          <a:xfrm>
            <a:off x="6219273" y="3996781"/>
            <a:ext cx="5181686" cy="2164125"/>
          </a:xfrm>
          <a:prstGeom prst="rect">
            <a:avLst/>
          </a:prstGeom>
        </p:spPr>
      </p:pic>
    </p:spTree>
    <p:extLst>
      <p:ext uri="{BB962C8B-B14F-4D97-AF65-F5344CB8AC3E}">
        <p14:creationId xmlns:p14="http://schemas.microsoft.com/office/powerpoint/2010/main" val="4146523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838DA-1504-5783-58AB-3408CC01C279}"/>
              </a:ext>
            </a:extLst>
          </p:cNvPr>
          <p:cNvSpPr>
            <a:spLocks noGrp="1"/>
          </p:cNvSpPr>
          <p:nvPr>
            <p:ph type="title"/>
          </p:nvPr>
        </p:nvSpPr>
        <p:spPr/>
        <p:txBody>
          <a:bodyPr/>
          <a:lstStyle/>
          <a:p>
            <a:r>
              <a:rPr lang="en-GB" sz="5400" cap="all">
                <a:solidFill>
                  <a:srgbClr val="000102"/>
                </a:solidFill>
                <a:latin typeface="Bahnschrift SemiLight"/>
              </a:rPr>
              <a:t>WHY CHOOSE POWERPOINT?</a:t>
            </a:r>
            <a:endParaRPr lang="en-US"/>
          </a:p>
        </p:txBody>
      </p:sp>
      <p:sp>
        <p:nvSpPr>
          <p:cNvPr id="3" name="Content Placeholder 2">
            <a:extLst>
              <a:ext uri="{FF2B5EF4-FFF2-40B4-BE49-F238E27FC236}">
                <a16:creationId xmlns:a16="http://schemas.microsoft.com/office/drawing/2014/main" id="{E400F2C2-8374-8C86-0ABB-4BD12A88BF72}"/>
              </a:ext>
            </a:extLst>
          </p:cNvPr>
          <p:cNvSpPr>
            <a:spLocks noGrp="1"/>
          </p:cNvSpPr>
          <p:nvPr>
            <p:ph idx="1"/>
          </p:nvPr>
        </p:nvSpPr>
        <p:spPr>
          <a:xfrm>
            <a:off x="1295401" y="2556932"/>
            <a:ext cx="9601196" cy="1870596"/>
          </a:xfrm>
        </p:spPr>
        <p:txBody>
          <a:bodyPr vert="horz" lIns="91440" tIns="45720" rIns="91440" bIns="45720" rtlCol="0" anchor="t">
            <a:noAutofit/>
          </a:bodyPr>
          <a:lstStyle/>
          <a:p>
            <a:pPr>
              <a:buNone/>
            </a:pPr>
            <a:r>
              <a:rPr lang="en-GB" sz="1400" cap="all">
                <a:solidFill>
                  <a:srgbClr val="000102"/>
                </a:solidFill>
                <a:latin typeface="Bahnschrift SemiLight"/>
                <a:ea typeface="+mn-lt"/>
                <a:cs typeface="+mn-lt"/>
              </a:rPr>
              <a:t>We chose Powerpoint as our tool to conduct Staff Training as its easier to teach staff , due its ability to use pictures and layouts which are better to understand and relate from in a educational manner as it allows different styles of teaching to be shown compared to only one style.</a:t>
            </a:r>
          </a:p>
          <a:p>
            <a:pPr>
              <a:buNone/>
            </a:pPr>
            <a:endParaRPr lang="en-GB" sz="1400" cap="all">
              <a:solidFill>
                <a:srgbClr val="000102"/>
              </a:solidFill>
              <a:latin typeface="Bahnschrift SemiLight"/>
            </a:endParaRPr>
          </a:p>
        </p:txBody>
      </p:sp>
      <p:sp>
        <p:nvSpPr>
          <p:cNvPr id="4" name="Date Placeholder 3">
            <a:extLst>
              <a:ext uri="{FF2B5EF4-FFF2-40B4-BE49-F238E27FC236}">
                <a16:creationId xmlns:a16="http://schemas.microsoft.com/office/drawing/2014/main" id="{86773339-956D-268E-F9DC-56224DB141D1}"/>
              </a:ext>
            </a:extLst>
          </p:cNvPr>
          <p:cNvSpPr>
            <a:spLocks noGrp="1"/>
          </p:cNvSpPr>
          <p:nvPr>
            <p:ph type="dt" sz="half" idx="10"/>
          </p:nvPr>
        </p:nvSpPr>
        <p:spPr/>
        <p:txBody>
          <a:bodyPr/>
          <a:lstStyle/>
          <a:p>
            <a:fld id="{52B345AD-A38A-4682-BE8F-4E965A9B2BE0}" type="datetime1">
              <a:t>6/15/2026</a:t>
            </a:fld>
            <a:endParaRPr lang="en-US"/>
          </a:p>
        </p:txBody>
      </p:sp>
      <p:sp>
        <p:nvSpPr>
          <p:cNvPr id="5" name="Footer Placeholder 4">
            <a:extLst>
              <a:ext uri="{FF2B5EF4-FFF2-40B4-BE49-F238E27FC236}">
                <a16:creationId xmlns:a16="http://schemas.microsoft.com/office/drawing/2014/main" id="{A943D3F2-79C1-A2CD-4272-00A9B13D726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369129E-F8D2-3104-D44F-7E539FD740D1}"/>
              </a:ext>
            </a:extLst>
          </p:cNvPr>
          <p:cNvSpPr>
            <a:spLocks noGrp="1"/>
          </p:cNvSpPr>
          <p:nvPr>
            <p:ph type="sldNum" sz="quarter" idx="12"/>
          </p:nvPr>
        </p:nvSpPr>
        <p:spPr/>
        <p:txBody>
          <a:bodyPr/>
          <a:lstStyle/>
          <a:p>
            <a:fld id="{E30AF5A0-43BB-4336-8627-9123B9144D80}" type="slidenum">
              <a:rPr lang="en-US" dirty="0"/>
              <a:t>11</a:t>
            </a:fld>
            <a:endParaRPr lang="en-US"/>
          </a:p>
        </p:txBody>
      </p:sp>
      <p:pic>
        <p:nvPicPr>
          <p:cNvPr id="7" name="Picture 6" descr="How Learning Style Impacts You | Sumner College">
            <a:extLst>
              <a:ext uri="{FF2B5EF4-FFF2-40B4-BE49-F238E27FC236}">
                <a16:creationId xmlns:a16="http://schemas.microsoft.com/office/drawing/2014/main" id="{61982870-E1A1-B42F-1E9C-B904CBE29D6E}"/>
              </a:ext>
            </a:extLst>
          </p:cNvPr>
          <p:cNvPicPr>
            <a:picLocks noChangeAspect="1"/>
          </p:cNvPicPr>
          <p:nvPr/>
        </p:nvPicPr>
        <p:blipFill>
          <a:blip r:embed="rId2"/>
          <a:srcRect r="-123" b="-184"/>
          <a:stretch>
            <a:fillRect/>
          </a:stretch>
        </p:blipFill>
        <p:spPr>
          <a:xfrm>
            <a:off x="6096405" y="3288201"/>
            <a:ext cx="5226120" cy="2938901"/>
          </a:xfrm>
          <a:prstGeom prst="rect">
            <a:avLst/>
          </a:prstGeom>
        </p:spPr>
      </p:pic>
    </p:spTree>
    <p:extLst>
      <p:ext uri="{BB962C8B-B14F-4D97-AF65-F5344CB8AC3E}">
        <p14:creationId xmlns:p14="http://schemas.microsoft.com/office/powerpoint/2010/main" val="3087110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9A3-36AF-48AA-8FEC-97E4608A9499}"/>
              </a:ext>
            </a:extLst>
          </p:cNvPr>
          <p:cNvSpPr>
            <a:spLocks noGrp="1"/>
          </p:cNvSpPr>
          <p:nvPr>
            <p:ph type="title"/>
          </p:nvPr>
        </p:nvSpPr>
        <p:spPr/>
        <p:txBody>
          <a:bodyPr/>
          <a:lstStyle/>
          <a:p>
            <a:r>
              <a:rPr lang="en-GB" sz="3600" cap="all">
                <a:solidFill>
                  <a:srgbClr val="000102"/>
                </a:solidFill>
                <a:latin typeface="Bahnschrift SemiLight"/>
              </a:rPr>
              <a:t>WHY IS POWERPOINT  SUITABLE FOR STAFF TRAINING ?</a:t>
            </a:r>
            <a:endParaRPr lang="en-US"/>
          </a:p>
        </p:txBody>
      </p:sp>
      <p:sp>
        <p:nvSpPr>
          <p:cNvPr id="3" name="Content Placeholder 2">
            <a:extLst>
              <a:ext uri="{FF2B5EF4-FFF2-40B4-BE49-F238E27FC236}">
                <a16:creationId xmlns:a16="http://schemas.microsoft.com/office/drawing/2014/main" id="{3E5AC483-873E-4D5D-A811-AF5223CA6D1B}"/>
              </a:ext>
            </a:extLst>
          </p:cNvPr>
          <p:cNvSpPr>
            <a:spLocks noGrp="1"/>
          </p:cNvSpPr>
          <p:nvPr>
            <p:ph idx="1"/>
          </p:nvPr>
        </p:nvSpPr>
        <p:spPr>
          <a:xfrm>
            <a:off x="1295401" y="2556932"/>
            <a:ext cx="8470896" cy="2239436"/>
          </a:xfrm>
        </p:spPr>
        <p:txBody>
          <a:bodyPr>
            <a:normAutofit fontScale="92500" lnSpcReduction="20000"/>
          </a:bodyPr>
          <a:lstStyle/>
          <a:p>
            <a:pPr>
              <a:spcBef>
                <a:spcPts val="1000"/>
              </a:spcBef>
              <a:spcAft>
                <a:spcPts val="0"/>
              </a:spcAft>
              <a:buFont typeface="Arial,Sans-Serif"/>
            </a:pPr>
            <a:r>
              <a:rPr lang="en-GB" sz="1800" b="1">
                <a:solidFill>
                  <a:srgbClr val="000102"/>
                </a:solidFill>
                <a:latin typeface="Bahnschrift SemiLight"/>
              </a:rPr>
              <a:t>Here we have 1 of our  credible academic source written</a:t>
            </a:r>
            <a:r>
              <a:rPr lang="en-GB" sz="1800" b="1" i="1">
                <a:solidFill>
                  <a:srgbClr val="000102"/>
                </a:solidFill>
                <a:latin typeface="Bahnschrift SemiLight"/>
              </a:rPr>
              <a:t> </a:t>
            </a:r>
            <a:r>
              <a:rPr lang="en-GB" sz="1400" b="1" i="1">
                <a:solidFill>
                  <a:srgbClr val="000102"/>
                </a:solidFill>
                <a:latin typeface="Bahnschrift SemiLight"/>
              </a:rPr>
              <a:t>by Lochner L in 2017 (</a:t>
            </a:r>
            <a:r>
              <a:rPr lang="en-GB" sz="1400" b="1" i="1" err="1">
                <a:solidFill>
                  <a:srgbClr val="000102"/>
                </a:solidFill>
                <a:latin typeface="Bahnschrift SemiLight"/>
              </a:rPr>
              <a:t>harvard</a:t>
            </a:r>
            <a:r>
              <a:rPr lang="en-GB" sz="1400" b="1" i="1">
                <a:solidFill>
                  <a:srgbClr val="000102"/>
                </a:solidFill>
                <a:latin typeface="Bahnschrift SemiLight"/>
              </a:rPr>
              <a:t>).</a:t>
            </a:r>
            <a:endParaRPr lang="en-US" sz="1400">
              <a:latin typeface="Bahnschrift SemiLight"/>
            </a:endParaRPr>
          </a:p>
          <a:p>
            <a:pPr>
              <a:spcBef>
                <a:spcPts val="1000"/>
              </a:spcBef>
              <a:spcAft>
                <a:spcPts val="0"/>
              </a:spcAft>
              <a:buSzPct val="114999"/>
            </a:pPr>
            <a:r>
              <a:rPr lang="en-GB" sz="2000">
                <a:solidFill>
                  <a:srgbClr val="000102"/>
                </a:solidFill>
                <a:latin typeface="Bahnschrift SemiLight"/>
              </a:rPr>
              <a:t>He states that a 'review of health professional educators  found </a:t>
            </a:r>
            <a:r>
              <a:rPr lang="en-GB" sz="2000" err="1">
                <a:solidFill>
                  <a:srgbClr val="000102"/>
                </a:solidFill>
                <a:latin typeface="Bahnschrift SemiLight"/>
              </a:rPr>
              <a:t>Powerpoint</a:t>
            </a:r>
            <a:r>
              <a:rPr lang="en-GB" sz="2000">
                <a:solidFill>
                  <a:srgbClr val="000102"/>
                </a:solidFill>
                <a:latin typeface="Bahnschrift SemiLight"/>
              </a:rPr>
              <a:t> helps educators organise information clearly and support learners in structuring and retaining knowledge when slides are designed effectively'.</a:t>
            </a:r>
            <a:endParaRPr lang="en-US" sz="2000">
              <a:latin typeface="Bahnschrift SemiLight"/>
            </a:endParaRPr>
          </a:p>
          <a:p>
            <a:pPr>
              <a:spcBef>
                <a:spcPts val="1000"/>
              </a:spcBef>
              <a:spcAft>
                <a:spcPts val="0"/>
              </a:spcAft>
              <a:buSzPct val="114999"/>
            </a:pPr>
            <a:r>
              <a:rPr lang="en-GB" sz="2000">
                <a:solidFill>
                  <a:srgbClr val="000102"/>
                </a:solidFill>
                <a:latin typeface="Bahnschrift SemiLight"/>
              </a:rPr>
              <a:t>A review like this shows how useful and lucrative using </a:t>
            </a:r>
            <a:r>
              <a:rPr lang="en-GB" sz="2000" err="1">
                <a:solidFill>
                  <a:srgbClr val="000102"/>
                </a:solidFill>
                <a:latin typeface="Bahnschrift SemiLight"/>
              </a:rPr>
              <a:t>powerpoint</a:t>
            </a:r>
            <a:r>
              <a:rPr lang="en-GB" sz="2000">
                <a:solidFill>
                  <a:srgbClr val="000102"/>
                </a:solidFill>
                <a:latin typeface="Bahnschrift SemiLight"/>
              </a:rPr>
              <a:t> to convey knowledge can be when structured and visually organised to deliver training  </a:t>
            </a:r>
            <a:endParaRPr lang="en-GB"/>
          </a:p>
        </p:txBody>
      </p:sp>
      <p:pic>
        <p:nvPicPr>
          <p:cNvPr id="4" name="Picture 3" descr="Visual Learning Style Traits and Strategies">
            <a:extLst>
              <a:ext uri="{FF2B5EF4-FFF2-40B4-BE49-F238E27FC236}">
                <a16:creationId xmlns:a16="http://schemas.microsoft.com/office/drawing/2014/main" id="{EDD11A76-E026-6CD3-E57A-40A33706998D}"/>
              </a:ext>
            </a:extLst>
          </p:cNvPr>
          <p:cNvPicPr>
            <a:picLocks noChangeAspect="1"/>
          </p:cNvPicPr>
          <p:nvPr/>
        </p:nvPicPr>
        <p:blipFill>
          <a:blip r:embed="rId2"/>
          <a:srcRect r="-79"/>
          <a:stretch>
            <a:fillRect/>
          </a:stretch>
        </p:blipFill>
        <p:spPr>
          <a:xfrm>
            <a:off x="3946275" y="4473993"/>
            <a:ext cx="4852632" cy="1720015"/>
          </a:xfrm>
          <a:prstGeom prst="rect">
            <a:avLst/>
          </a:prstGeom>
        </p:spPr>
      </p:pic>
    </p:spTree>
    <p:extLst>
      <p:ext uri="{BB962C8B-B14F-4D97-AF65-F5344CB8AC3E}">
        <p14:creationId xmlns:p14="http://schemas.microsoft.com/office/powerpoint/2010/main" val="1769933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DB6F5-42AF-724E-9E2C-A0522CE5DA37}"/>
              </a:ext>
            </a:extLst>
          </p:cNvPr>
          <p:cNvSpPr>
            <a:spLocks noGrp="1"/>
          </p:cNvSpPr>
          <p:nvPr>
            <p:ph type="title"/>
          </p:nvPr>
        </p:nvSpPr>
        <p:spPr/>
        <p:txBody>
          <a:bodyPr/>
          <a:lstStyle/>
          <a:p>
            <a:r>
              <a:rPr lang="en-GB" sz="2800" cap="all">
                <a:solidFill>
                  <a:srgbClr val="000102"/>
                </a:solidFill>
                <a:latin typeface="Bahnschrift SemiLight"/>
              </a:rPr>
              <a:t>HOW DOES POWERPOINT IMPROVE EFFICIENCY  DURING STAFF TRAINING</a:t>
            </a:r>
            <a:endParaRPr lang="en-US"/>
          </a:p>
        </p:txBody>
      </p:sp>
      <p:sp>
        <p:nvSpPr>
          <p:cNvPr id="3" name="Content Placeholder 2">
            <a:extLst>
              <a:ext uri="{FF2B5EF4-FFF2-40B4-BE49-F238E27FC236}">
                <a16:creationId xmlns:a16="http://schemas.microsoft.com/office/drawing/2014/main" id="{BBA888F7-F97A-07AE-F1F4-25B87D8CA746}"/>
              </a:ext>
            </a:extLst>
          </p:cNvPr>
          <p:cNvSpPr>
            <a:spLocks noGrp="1"/>
          </p:cNvSpPr>
          <p:nvPr>
            <p:ph idx="1"/>
          </p:nvPr>
        </p:nvSpPr>
        <p:spPr/>
        <p:txBody>
          <a:bodyPr/>
          <a:lstStyle/>
          <a:p>
            <a:pPr>
              <a:spcBef>
                <a:spcPts val="1000"/>
              </a:spcBef>
              <a:spcAft>
                <a:spcPts val="0"/>
              </a:spcAft>
            </a:pPr>
            <a:r>
              <a:rPr lang="en-GB" sz="1400">
                <a:solidFill>
                  <a:srgbClr val="000102"/>
                </a:solidFill>
                <a:latin typeface="Bahnschrift SemiLight"/>
              </a:rPr>
              <a:t>Sources show that using </a:t>
            </a:r>
            <a:r>
              <a:rPr lang="en-GB" sz="1400" err="1">
                <a:solidFill>
                  <a:srgbClr val="000102"/>
                </a:solidFill>
                <a:latin typeface="Bahnschrift SemiLight"/>
              </a:rPr>
              <a:t>Powerpoint</a:t>
            </a:r>
            <a:r>
              <a:rPr lang="en-GB" sz="1400">
                <a:solidFill>
                  <a:srgbClr val="000102"/>
                </a:solidFill>
                <a:latin typeface="Bahnschrift SemiLight"/>
              </a:rPr>
              <a:t> to teach staff training can and does improve communication  . This comes from  </a:t>
            </a:r>
            <a:r>
              <a:rPr lang="en-GB" sz="1400" err="1">
                <a:solidFill>
                  <a:srgbClr val="000102"/>
                </a:solidFill>
                <a:latin typeface="Bahnschrift SemiLight"/>
              </a:rPr>
              <a:t>from</a:t>
            </a:r>
            <a:r>
              <a:rPr lang="en-GB" sz="1400">
                <a:solidFill>
                  <a:srgbClr val="000102"/>
                </a:solidFill>
                <a:latin typeface="Bahnschrift SemiLight"/>
              </a:rPr>
              <a:t> a Harvard academic source written by , </a:t>
            </a:r>
            <a:r>
              <a:rPr lang="en-GB" sz="1400" b="1" i="1">
                <a:solidFill>
                  <a:srgbClr val="000102"/>
                </a:solidFill>
                <a:latin typeface="Bahnschrift SemiLight"/>
              </a:rPr>
              <a:t>Bluestone J.et al</a:t>
            </a:r>
            <a:r>
              <a:rPr lang="en-GB" sz="1400">
                <a:solidFill>
                  <a:srgbClr val="000102"/>
                </a:solidFill>
                <a:latin typeface="Bahnschrift SemiLight"/>
              </a:rPr>
              <a:t> in 2013 </a:t>
            </a:r>
            <a:endParaRPr lang="en-US" sz="1400">
              <a:latin typeface="Bahnschrift SemiLight"/>
            </a:endParaRPr>
          </a:p>
          <a:p>
            <a:pPr>
              <a:spcBef>
                <a:spcPts val="1000"/>
              </a:spcBef>
              <a:spcAft>
                <a:spcPts val="0"/>
              </a:spcAft>
              <a:buSzPct val="114999"/>
            </a:pPr>
            <a:r>
              <a:rPr lang="en-GB" sz="1400">
                <a:solidFill>
                  <a:srgbClr val="000102"/>
                </a:solidFill>
                <a:latin typeface="Bahnschrift SemiLight"/>
              </a:rPr>
              <a:t>He states "</a:t>
            </a:r>
            <a:r>
              <a:rPr lang="en-GB" sz="1400" err="1">
                <a:solidFill>
                  <a:srgbClr val="000102"/>
                </a:solidFill>
                <a:latin typeface="Bahnschrift SemiLight"/>
              </a:rPr>
              <a:t>Powerpoint</a:t>
            </a:r>
            <a:r>
              <a:rPr lang="en-GB" sz="1400">
                <a:solidFill>
                  <a:srgbClr val="000102"/>
                </a:solidFill>
                <a:latin typeface="Bahnschrift SemiLight"/>
              </a:rPr>
              <a:t> can support learners by providing </a:t>
            </a:r>
            <a:r>
              <a:rPr lang="en-GB" sz="1400" b="1">
                <a:solidFill>
                  <a:srgbClr val="000102"/>
                </a:solidFill>
                <a:latin typeface="Bahnschrift SemiLight"/>
              </a:rPr>
              <a:t>consistent </a:t>
            </a:r>
            <a:r>
              <a:rPr lang="en-GB" sz="1400">
                <a:solidFill>
                  <a:srgbClr val="000102"/>
                </a:solidFill>
                <a:latin typeface="Bahnschrift SemiLight"/>
              </a:rPr>
              <a:t>, </a:t>
            </a:r>
            <a:r>
              <a:rPr lang="en-GB" sz="1400" b="1">
                <a:solidFill>
                  <a:srgbClr val="000102"/>
                </a:solidFill>
                <a:latin typeface="Bahnschrift SemiLight"/>
              </a:rPr>
              <a:t>standardised</a:t>
            </a:r>
            <a:r>
              <a:rPr lang="en-GB" sz="1400">
                <a:solidFill>
                  <a:srgbClr val="000102"/>
                </a:solidFill>
                <a:latin typeface="Bahnschrift SemiLight"/>
              </a:rPr>
              <a:t> content during in-service training sessions"</a:t>
            </a:r>
            <a:endParaRPr lang="en-US" sz="1400">
              <a:latin typeface="Bahnschrift SemiLight"/>
            </a:endParaRPr>
          </a:p>
          <a:p>
            <a:pPr>
              <a:spcBef>
                <a:spcPts val="1000"/>
              </a:spcBef>
              <a:spcAft>
                <a:spcPts val="0"/>
              </a:spcAft>
              <a:buSzPct val="114999"/>
            </a:pPr>
            <a:r>
              <a:rPr lang="en-GB" sz="1400">
                <a:solidFill>
                  <a:srgbClr val="000102"/>
                </a:solidFill>
                <a:latin typeface="Bahnschrift SemiLight"/>
              </a:rPr>
              <a:t>This is further approved by another academic source written by Harvard academic </a:t>
            </a:r>
            <a:r>
              <a:rPr lang="en-GB" sz="1400" b="1" i="1" err="1">
                <a:solidFill>
                  <a:srgbClr val="000102"/>
                </a:solidFill>
                <a:latin typeface="Bahnschrift SemiLight"/>
              </a:rPr>
              <a:t>Bhambal</a:t>
            </a:r>
            <a:r>
              <a:rPr lang="en-GB" sz="1400" b="1" i="1">
                <a:solidFill>
                  <a:srgbClr val="000102"/>
                </a:solidFill>
                <a:latin typeface="Bahnschrift SemiLight"/>
              </a:rPr>
              <a:t> A.et </a:t>
            </a:r>
            <a:endParaRPr lang="en-US" sz="1400">
              <a:latin typeface="Bahnschrift SemiLight"/>
            </a:endParaRPr>
          </a:p>
          <a:p>
            <a:pPr>
              <a:spcBef>
                <a:spcPts val="1000"/>
              </a:spcBef>
              <a:spcAft>
                <a:spcPts val="0"/>
              </a:spcAft>
              <a:buSzPct val="114999"/>
            </a:pPr>
            <a:r>
              <a:rPr lang="en-GB" sz="1400" b="1" i="1">
                <a:solidFill>
                  <a:srgbClr val="000102"/>
                </a:solidFill>
                <a:latin typeface="Bahnschrift SemiLight"/>
              </a:rPr>
              <a:t>He quotes ''Study demonstrates a statistically significant improvement in learners' knowledge after </a:t>
            </a:r>
            <a:r>
              <a:rPr lang="en-GB" sz="1400" b="1" i="1" err="1">
                <a:solidFill>
                  <a:srgbClr val="000102"/>
                </a:solidFill>
                <a:latin typeface="Bahnschrift SemiLight"/>
              </a:rPr>
              <a:t>powerpoint</a:t>
            </a:r>
            <a:r>
              <a:rPr lang="en-GB" sz="1400" b="1" i="1">
                <a:solidFill>
                  <a:srgbClr val="000102"/>
                </a:solidFill>
                <a:latin typeface="Bahnschrift SemiLight"/>
              </a:rPr>
              <a:t> teaching sessions "</a:t>
            </a:r>
            <a:endParaRPr lang="en-US" sz="1400">
              <a:latin typeface="Bahnschrift SemiLight"/>
            </a:endParaRPr>
          </a:p>
          <a:p>
            <a:pPr>
              <a:spcBef>
                <a:spcPts val="1000"/>
              </a:spcBef>
              <a:spcAft>
                <a:spcPts val="0"/>
              </a:spcAft>
              <a:buSzPct val="114999"/>
            </a:pPr>
            <a:r>
              <a:rPr lang="en-GB" sz="1400">
                <a:solidFill>
                  <a:srgbClr val="000102"/>
                </a:solidFill>
                <a:latin typeface="Bahnschrift SemiLight"/>
              </a:rPr>
              <a:t>Again, sources show using </a:t>
            </a:r>
            <a:r>
              <a:rPr lang="en-GB" sz="1400" err="1">
                <a:solidFill>
                  <a:srgbClr val="000102"/>
                </a:solidFill>
                <a:latin typeface="Bahnschrift SemiLight"/>
              </a:rPr>
              <a:t>powerpoint</a:t>
            </a:r>
            <a:r>
              <a:rPr lang="en-GB" sz="1400">
                <a:solidFill>
                  <a:srgbClr val="000102"/>
                </a:solidFill>
                <a:latin typeface="Bahnschrift SemiLight"/>
              </a:rPr>
              <a:t> does improve learners' ability to retain knowledge but also improve </a:t>
            </a:r>
            <a:r>
              <a:rPr lang="en-GB" sz="1400" b="1" i="1">
                <a:solidFill>
                  <a:srgbClr val="000102"/>
                </a:solidFill>
                <a:latin typeface="Bahnschrift SemiLight"/>
              </a:rPr>
              <a:t>EFFICIENCY </a:t>
            </a:r>
            <a:r>
              <a:rPr lang="en-GB" sz="1400">
                <a:solidFill>
                  <a:srgbClr val="000102"/>
                </a:solidFill>
                <a:latin typeface="Bahnschrift SemiLight"/>
              </a:rPr>
              <a:t> as it allows for content to be digested better and for learners to ask questions , bounce off ideas , but also be included in the training which supports better retainment and efficiency </a:t>
            </a:r>
            <a:endParaRPr lang="en-GB"/>
          </a:p>
        </p:txBody>
      </p:sp>
    </p:spTree>
    <p:extLst>
      <p:ext uri="{BB962C8B-B14F-4D97-AF65-F5344CB8AC3E}">
        <p14:creationId xmlns:p14="http://schemas.microsoft.com/office/powerpoint/2010/main" val="3951560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DFCE8-BF1A-FD72-0626-D1ABD4C072E5}"/>
              </a:ext>
            </a:extLst>
          </p:cNvPr>
          <p:cNvSpPr>
            <a:spLocks noGrp="1"/>
          </p:cNvSpPr>
          <p:nvPr>
            <p:ph type="title"/>
          </p:nvPr>
        </p:nvSpPr>
        <p:spPr/>
        <p:txBody>
          <a:bodyPr/>
          <a:lstStyle/>
          <a:p>
            <a:r>
              <a:rPr lang="en-GB">
                <a:ea typeface="+mj-lt"/>
                <a:cs typeface="+mj-lt"/>
              </a:rPr>
              <a:t>The Pros &amp; cons</a:t>
            </a:r>
            <a:endParaRPr lang="en-US"/>
          </a:p>
        </p:txBody>
      </p:sp>
      <p:sp>
        <p:nvSpPr>
          <p:cNvPr id="3" name="Content Placeholder 2">
            <a:extLst>
              <a:ext uri="{FF2B5EF4-FFF2-40B4-BE49-F238E27FC236}">
                <a16:creationId xmlns:a16="http://schemas.microsoft.com/office/drawing/2014/main" id="{2E1B7870-F748-4704-99CF-3FD0EC861B26}"/>
              </a:ext>
            </a:extLst>
          </p:cNvPr>
          <p:cNvSpPr>
            <a:spLocks noGrp="1"/>
          </p:cNvSpPr>
          <p:nvPr>
            <p:ph idx="1"/>
          </p:nvPr>
        </p:nvSpPr>
        <p:spPr/>
        <p:txBody>
          <a:bodyPr/>
          <a:lstStyle/>
          <a:p>
            <a:pPr algn="ctr">
              <a:spcBef>
                <a:spcPts val="1000"/>
              </a:spcBef>
              <a:spcAft>
                <a:spcPts val="0"/>
              </a:spcAft>
            </a:pPr>
            <a:r>
              <a:rPr lang="en-GB" sz="1400">
                <a:solidFill>
                  <a:srgbClr val="000102"/>
                </a:solidFill>
                <a:latin typeface="Bahnschrift SemiLight"/>
              </a:rPr>
              <a:t>The Pros</a:t>
            </a:r>
            <a:endParaRPr lang="en-US" sz="1400">
              <a:latin typeface="Bahnschrift SemiLight"/>
            </a:endParaRPr>
          </a:p>
          <a:p>
            <a:pPr>
              <a:spcBef>
                <a:spcPts val="1000"/>
              </a:spcBef>
              <a:spcAft>
                <a:spcPts val="0"/>
              </a:spcAft>
              <a:buSzPct val="114999"/>
              <a:buFont typeface="Arial,Sans-Serif"/>
            </a:pPr>
            <a:r>
              <a:rPr lang="en-GB" sz="1400">
                <a:solidFill>
                  <a:srgbClr val="000102"/>
                </a:solidFill>
                <a:latin typeface="Bahnschrift SemiLight"/>
              </a:rPr>
              <a:t>More interactive , you can ask questions </a:t>
            </a:r>
            <a:endParaRPr lang="en-US" sz="1400">
              <a:latin typeface="Bahnschrift SemiLight"/>
            </a:endParaRPr>
          </a:p>
          <a:p>
            <a:pPr>
              <a:spcBef>
                <a:spcPts val="1000"/>
              </a:spcBef>
              <a:spcAft>
                <a:spcPts val="0"/>
              </a:spcAft>
              <a:buSzPct val="114999"/>
              <a:buFont typeface="Arial,Sans-Serif"/>
            </a:pPr>
            <a:r>
              <a:rPr lang="en-GB" sz="1400">
                <a:solidFill>
                  <a:srgbClr val="000102"/>
                </a:solidFill>
                <a:latin typeface="Bahnschrift SemiLight"/>
              </a:rPr>
              <a:t>More inclusive  to learn from compared to other tools such as Excel which is limited to only data sets and numbers </a:t>
            </a:r>
            <a:endParaRPr lang="en-US" sz="1400">
              <a:latin typeface="Bahnschrift SemiLight"/>
            </a:endParaRPr>
          </a:p>
          <a:p>
            <a:pPr>
              <a:spcBef>
                <a:spcPts val="1000"/>
              </a:spcBef>
              <a:spcAft>
                <a:spcPts val="0"/>
              </a:spcAft>
              <a:buSzPct val="114999"/>
              <a:buFont typeface="Arial,Sans-Serif"/>
            </a:pPr>
            <a:r>
              <a:rPr lang="en-GB" sz="1400">
                <a:solidFill>
                  <a:srgbClr val="000102"/>
                </a:solidFill>
                <a:latin typeface="Bahnschrift SemiLight"/>
              </a:rPr>
              <a:t>Allows for learners to learn from various styles of learning (Can be used to discuss , take notes but also learn from hearing videos  </a:t>
            </a:r>
            <a:endParaRPr lang="en-US" sz="1400">
              <a:latin typeface="Bahnschrift SemiLight"/>
            </a:endParaRPr>
          </a:p>
          <a:p>
            <a:pPr algn="ctr">
              <a:spcBef>
                <a:spcPts val="1000"/>
              </a:spcBef>
              <a:spcAft>
                <a:spcPts val="0"/>
              </a:spcAft>
              <a:buSzPct val="114999"/>
            </a:pPr>
            <a:r>
              <a:rPr lang="en-GB" sz="1400">
                <a:solidFill>
                  <a:srgbClr val="000102"/>
                </a:solidFill>
                <a:latin typeface="Bahnschrift SemiLight"/>
              </a:rPr>
              <a:t>The Cons </a:t>
            </a:r>
            <a:endParaRPr lang="en-US" sz="1400">
              <a:latin typeface="Bahnschrift SemiLight"/>
            </a:endParaRPr>
          </a:p>
          <a:p>
            <a:pPr>
              <a:spcBef>
                <a:spcPts val="1000"/>
              </a:spcBef>
              <a:spcAft>
                <a:spcPts val="0"/>
              </a:spcAft>
              <a:buSzPct val="114999"/>
              <a:buFont typeface="Arial,Sans-Serif"/>
            </a:pPr>
            <a:r>
              <a:rPr lang="en-GB" sz="1400">
                <a:solidFill>
                  <a:srgbClr val="000102"/>
                </a:solidFill>
                <a:latin typeface="Bahnschrift SemiLight"/>
              </a:rPr>
              <a:t>Time consuming  </a:t>
            </a:r>
            <a:endParaRPr lang="en-GB"/>
          </a:p>
        </p:txBody>
      </p:sp>
      <p:pic>
        <p:nvPicPr>
          <p:cNvPr id="4" name="Picture 3" descr="scales - Wiktionary, the free dictionary">
            <a:extLst>
              <a:ext uri="{FF2B5EF4-FFF2-40B4-BE49-F238E27FC236}">
                <a16:creationId xmlns:a16="http://schemas.microsoft.com/office/drawing/2014/main" id="{D1D6FC7C-A8FA-5472-4CD2-5B7AFE27FAD3}"/>
              </a:ext>
            </a:extLst>
          </p:cNvPr>
          <p:cNvPicPr>
            <a:picLocks noChangeAspect="1"/>
          </p:cNvPicPr>
          <p:nvPr/>
        </p:nvPicPr>
        <p:blipFill>
          <a:blip r:embed="rId2"/>
          <a:srcRect r="-189" b="224"/>
          <a:stretch>
            <a:fillRect/>
          </a:stretch>
        </p:blipFill>
        <p:spPr>
          <a:xfrm>
            <a:off x="8468093" y="4218684"/>
            <a:ext cx="2604748" cy="1922135"/>
          </a:xfrm>
          <a:prstGeom prst="rect">
            <a:avLst/>
          </a:prstGeom>
        </p:spPr>
      </p:pic>
    </p:spTree>
    <p:extLst>
      <p:ext uri="{BB962C8B-B14F-4D97-AF65-F5344CB8AC3E}">
        <p14:creationId xmlns:p14="http://schemas.microsoft.com/office/powerpoint/2010/main" val="2804456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206D2-FB01-04E1-54B0-137D7B2F3B2B}"/>
              </a:ext>
            </a:extLst>
          </p:cNvPr>
          <p:cNvSpPr>
            <a:spLocks noGrp="1"/>
          </p:cNvSpPr>
          <p:nvPr>
            <p:ph type="title"/>
          </p:nvPr>
        </p:nvSpPr>
        <p:spPr/>
        <p:txBody>
          <a:bodyPr/>
          <a:lstStyle/>
          <a:p>
            <a:r>
              <a:rPr lang="en-GB">
                <a:ea typeface="+mj-lt"/>
                <a:cs typeface="+mj-lt"/>
              </a:rPr>
              <a:t>Reference List</a:t>
            </a:r>
            <a:endParaRPr lang="en-US"/>
          </a:p>
        </p:txBody>
      </p:sp>
      <p:sp>
        <p:nvSpPr>
          <p:cNvPr id="3" name="Content Placeholder 2">
            <a:extLst>
              <a:ext uri="{FF2B5EF4-FFF2-40B4-BE49-F238E27FC236}">
                <a16:creationId xmlns:a16="http://schemas.microsoft.com/office/drawing/2014/main" id="{0D4867BD-2909-6026-67AC-C7EA876FE932}"/>
              </a:ext>
            </a:extLst>
          </p:cNvPr>
          <p:cNvSpPr>
            <a:spLocks noGrp="1"/>
          </p:cNvSpPr>
          <p:nvPr>
            <p:ph idx="1"/>
          </p:nvPr>
        </p:nvSpPr>
        <p:spPr/>
        <p:txBody>
          <a:bodyPr/>
          <a:lstStyle/>
          <a:p>
            <a:pPr>
              <a:spcBef>
                <a:spcPts val="1000"/>
              </a:spcBef>
              <a:spcAft>
                <a:spcPts val="0"/>
              </a:spcAft>
            </a:pPr>
            <a:r>
              <a:rPr lang="en-GB" sz="1400" err="1">
                <a:solidFill>
                  <a:srgbClr val="000102"/>
                </a:solidFill>
                <a:latin typeface="Bahnschrift SemiLight"/>
              </a:rPr>
              <a:t>Bhambal</a:t>
            </a:r>
            <a:r>
              <a:rPr lang="en-GB" sz="1400">
                <a:solidFill>
                  <a:srgbClr val="000102"/>
                </a:solidFill>
                <a:latin typeface="Bahnschrift SemiLight"/>
              </a:rPr>
              <a:t> A.et </a:t>
            </a:r>
            <a:endParaRPr lang="en-US" sz="1400">
              <a:latin typeface="Bahnschrift SemiLight"/>
            </a:endParaRPr>
          </a:p>
          <a:p>
            <a:pPr>
              <a:spcBef>
                <a:spcPts val="1000"/>
              </a:spcBef>
              <a:spcAft>
                <a:spcPts val="0"/>
              </a:spcAft>
              <a:buSzPct val="114999"/>
            </a:pPr>
            <a:r>
              <a:rPr lang="en-GB" sz="1400" err="1">
                <a:solidFill>
                  <a:srgbClr val="000102"/>
                </a:solidFill>
                <a:latin typeface="Bahnschrift SemiLight"/>
              </a:rPr>
              <a:t>BluestoneJ</a:t>
            </a:r>
            <a:r>
              <a:rPr lang="en-GB" sz="1400">
                <a:solidFill>
                  <a:srgbClr val="000102"/>
                </a:solidFill>
                <a:latin typeface="Bahnschrift SemiLight"/>
              </a:rPr>
              <a:t>. Et al </a:t>
            </a:r>
            <a:endParaRPr lang="en-US" sz="1400">
              <a:latin typeface="Bahnschrift SemiLight"/>
            </a:endParaRPr>
          </a:p>
          <a:p>
            <a:pPr>
              <a:spcBef>
                <a:spcPts val="1000"/>
              </a:spcBef>
              <a:spcAft>
                <a:spcPts val="0"/>
              </a:spcAft>
              <a:buSzPct val="114999"/>
            </a:pPr>
            <a:r>
              <a:rPr lang="en-GB" sz="1400">
                <a:solidFill>
                  <a:srgbClr val="000102"/>
                </a:solidFill>
                <a:latin typeface="Bahnschrift SemiLight"/>
              </a:rPr>
              <a:t>Lochner l </a:t>
            </a:r>
            <a:endParaRPr lang="en-US" sz="1400">
              <a:latin typeface="Bahnschrift SemiLight"/>
            </a:endParaRPr>
          </a:p>
          <a:p>
            <a:pPr>
              <a:spcBef>
                <a:spcPts val="1000"/>
              </a:spcBef>
              <a:spcAft>
                <a:spcPts val="0"/>
              </a:spcAft>
              <a:buSzPct val="114999"/>
            </a:pPr>
            <a:r>
              <a:rPr lang="en-GB" sz="1400">
                <a:solidFill>
                  <a:srgbClr val="000102"/>
                </a:solidFill>
                <a:latin typeface="Bahnschrift SemiLight"/>
              </a:rPr>
              <a:t>Richmond H. et al</a:t>
            </a:r>
            <a:endParaRPr lang="en-GB"/>
          </a:p>
        </p:txBody>
      </p:sp>
    </p:spTree>
    <p:extLst>
      <p:ext uri="{BB962C8B-B14F-4D97-AF65-F5344CB8AC3E}">
        <p14:creationId xmlns:p14="http://schemas.microsoft.com/office/powerpoint/2010/main" val="31407486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Staff training</vt:lpstr>
      <vt:lpstr>What does Microsoft Teams involve:</vt:lpstr>
      <vt:lpstr>Why Microsoft Teams is suitable?</vt:lpstr>
      <vt:lpstr>How does Microsoft Teams Benefit Riverdale Nursing Home?</vt:lpstr>
      <vt:lpstr>Advantages of Microsoft Teams (Microsoft 2025) </vt:lpstr>
      <vt:lpstr>Disadvantages of Microsoft Teams (Youtube reviews)</vt:lpstr>
      <vt:lpstr>Why Microsoft Teams is Suitable for Staff Communication?</vt:lpstr>
      <vt:lpstr>REFERENCE LIST</vt:lpstr>
      <vt:lpstr>Staff Training </vt:lpstr>
      <vt:lpstr>   </vt:lpstr>
      <vt:lpstr>WHY CHOOSE POWERPOINT?</vt:lpstr>
      <vt:lpstr>WHY IS POWERPOINT  SUITABLE FOR STAFF TRAINING ?</vt:lpstr>
      <vt:lpstr>HOW DOES POWERPOINT IMPROVE EFFICIENCY  DURING STAFF TRAINING</vt:lpstr>
      <vt:lpstr>The Pros &amp; cons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2013-07-15T20:26:40Z</dcterms:created>
  <dcterms:modified xsi:type="dcterms:W3CDTF">2026-06-15T21:39:42Z</dcterms:modified>
</cp:coreProperties>
</file>