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68" r:id="rId2"/>
    <p:sldId id="271" r:id="rId3"/>
    <p:sldId id="257" r:id="rId4"/>
    <p:sldId id="272" r:id="rId5"/>
    <p:sldId id="259" r:id="rId6"/>
    <p:sldId id="264" r:id="rId7"/>
    <p:sldId id="260" r:id="rId8"/>
    <p:sldId id="265" r:id="rId9"/>
    <p:sldId id="266" r:id="rId10"/>
    <p:sldId id="273" r:id="rId11"/>
    <p:sldId id="274" r:id="rId12"/>
    <p:sldId id="263"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402101-A9EA-9150-F2AC-52C509D94A00}" v="22" dt="2025-01-15T09:46:06.0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ra Pearce (2404323)" userId="S::2404323@student.uwtsd.ac.uk::b8d00017-bc26-4d40-bb48-51e0d624e9e0" providerId="AD" clId="Web-{B7402101-A9EA-9150-F2AC-52C509D94A00}"/>
    <pc:docChg chg="addSld delSld sldOrd">
      <pc:chgData name="Zara Pearce (2404323)" userId="S::2404323@student.uwtsd.ac.uk::b8d00017-bc26-4d40-bb48-51e0d624e9e0" providerId="AD" clId="Web-{B7402101-A9EA-9150-F2AC-52C509D94A00}" dt="2025-01-15T09:46:06.042" v="21"/>
      <pc:docMkLst>
        <pc:docMk/>
      </pc:docMkLst>
      <pc:sldChg chg="del">
        <pc:chgData name="Zara Pearce (2404323)" userId="S::2404323@student.uwtsd.ac.uk::b8d00017-bc26-4d40-bb48-51e0d624e9e0" providerId="AD" clId="Web-{B7402101-A9EA-9150-F2AC-52C509D94A00}" dt="2025-01-15T09:41:53.924" v="1"/>
        <pc:sldMkLst>
          <pc:docMk/>
          <pc:sldMk cId="109857222" sldId="256"/>
        </pc:sldMkLst>
      </pc:sldChg>
      <pc:sldChg chg="add">
        <pc:chgData name="Zara Pearce (2404323)" userId="S::2404323@student.uwtsd.ac.uk::b8d00017-bc26-4d40-bb48-51e0d624e9e0" providerId="AD" clId="Web-{B7402101-A9EA-9150-F2AC-52C509D94A00}" dt="2025-01-15T09:43:00.864" v="5"/>
        <pc:sldMkLst>
          <pc:docMk/>
          <pc:sldMk cId="315986248" sldId="257"/>
        </pc:sldMkLst>
      </pc:sldChg>
      <pc:sldChg chg="add ord">
        <pc:chgData name="Zara Pearce (2404323)" userId="S::2404323@student.uwtsd.ac.uk::b8d00017-bc26-4d40-bb48-51e0d624e9e0" providerId="AD" clId="Web-{B7402101-A9EA-9150-F2AC-52C509D94A00}" dt="2025-01-15T09:44:21.710" v="12"/>
        <pc:sldMkLst>
          <pc:docMk/>
          <pc:sldMk cId="2766453395" sldId="259"/>
        </pc:sldMkLst>
      </pc:sldChg>
      <pc:sldChg chg="add ord">
        <pc:chgData name="Zara Pearce (2404323)" userId="S::2404323@student.uwtsd.ac.uk::b8d00017-bc26-4d40-bb48-51e0d624e9e0" providerId="AD" clId="Web-{B7402101-A9EA-9150-F2AC-52C509D94A00}" dt="2025-01-15T09:44:48.383" v="15"/>
        <pc:sldMkLst>
          <pc:docMk/>
          <pc:sldMk cId="27495344" sldId="260"/>
        </pc:sldMkLst>
      </pc:sldChg>
      <pc:sldChg chg="add">
        <pc:chgData name="Zara Pearce (2404323)" userId="S::2404323@student.uwtsd.ac.uk::b8d00017-bc26-4d40-bb48-51e0d624e9e0" providerId="AD" clId="Web-{B7402101-A9EA-9150-F2AC-52C509D94A00}" dt="2025-01-15T09:46:06.042" v="21"/>
        <pc:sldMkLst>
          <pc:docMk/>
          <pc:sldMk cId="3087103694" sldId="263"/>
        </pc:sldMkLst>
      </pc:sldChg>
      <pc:sldChg chg="add ord">
        <pc:chgData name="Zara Pearce (2404323)" userId="S::2404323@student.uwtsd.ac.uk::b8d00017-bc26-4d40-bb48-51e0d624e9e0" providerId="AD" clId="Web-{B7402101-A9EA-9150-F2AC-52C509D94A00}" dt="2025-01-15T09:44:15.585" v="11"/>
        <pc:sldMkLst>
          <pc:docMk/>
          <pc:sldMk cId="3428620076" sldId="264"/>
        </pc:sldMkLst>
      </pc:sldChg>
      <pc:sldChg chg="add">
        <pc:chgData name="Zara Pearce (2404323)" userId="S::2404323@student.uwtsd.ac.uk::b8d00017-bc26-4d40-bb48-51e0d624e9e0" providerId="AD" clId="Web-{B7402101-A9EA-9150-F2AC-52C509D94A00}" dt="2025-01-15T09:45:07.305" v="16"/>
        <pc:sldMkLst>
          <pc:docMk/>
          <pc:sldMk cId="1491968918" sldId="265"/>
        </pc:sldMkLst>
      </pc:sldChg>
      <pc:sldChg chg="add ord">
        <pc:chgData name="Zara Pearce (2404323)" userId="S::2404323@student.uwtsd.ac.uk::b8d00017-bc26-4d40-bb48-51e0d624e9e0" providerId="AD" clId="Web-{B7402101-A9EA-9150-F2AC-52C509D94A00}" dt="2025-01-15T09:45:25.415" v="18"/>
        <pc:sldMkLst>
          <pc:docMk/>
          <pc:sldMk cId="2405348886" sldId="266"/>
        </pc:sldMkLst>
      </pc:sldChg>
      <pc:sldChg chg="add">
        <pc:chgData name="Zara Pearce (2404323)" userId="S::2404323@student.uwtsd.ac.uk::b8d00017-bc26-4d40-bb48-51e0d624e9e0" providerId="AD" clId="Web-{B7402101-A9EA-9150-F2AC-52C509D94A00}" dt="2025-01-15T09:41:43.643" v="0"/>
        <pc:sldMkLst>
          <pc:docMk/>
          <pc:sldMk cId="766961629" sldId="268"/>
        </pc:sldMkLst>
      </pc:sldChg>
      <pc:sldChg chg="new del">
        <pc:chgData name="Zara Pearce (2404323)" userId="S::2404323@student.uwtsd.ac.uk::b8d00017-bc26-4d40-bb48-51e0d624e9e0" providerId="AD" clId="Web-{B7402101-A9EA-9150-F2AC-52C509D94A00}" dt="2025-01-15T09:43:32.255" v="7"/>
        <pc:sldMkLst>
          <pc:docMk/>
          <pc:sldMk cId="457075048" sldId="269"/>
        </pc:sldMkLst>
      </pc:sldChg>
      <pc:sldChg chg="add del replId">
        <pc:chgData name="Zara Pearce (2404323)" userId="S::2404323@student.uwtsd.ac.uk::b8d00017-bc26-4d40-bb48-51e0d624e9e0" providerId="AD" clId="Web-{B7402101-A9EA-9150-F2AC-52C509D94A00}" dt="2025-01-15T09:44:24.257" v="13"/>
        <pc:sldMkLst>
          <pc:docMk/>
          <pc:sldMk cId="1828122060" sldId="270"/>
        </pc:sldMkLst>
      </pc:sldChg>
      <pc:sldChg chg="add">
        <pc:chgData name="Zara Pearce (2404323)" userId="S::2404323@student.uwtsd.ac.uk::b8d00017-bc26-4d40-bb48-51e0d624e9e0" providerId="AD" clId="Web-{B7402101-A9EA-9150-F2AC-52C509D94A00}" dt="2025-01-15T09:42:42.988" v="4"/>
        <pc:sldMkLst>
          <pc:docMk/>
          <pc:sldMk cId="749397024" sldId="271"/>
        </pc:sldMkLst>
      </pc:sldChg>
      <pc:sldChg chg="add ord">
        <pc:chgData name="Zara Pearce (2404323)" userId="S::2404323@student.uwtsd.ac.uk::b8d00017-bc26-4d40-bb48-51e0d624e9e0" providerId="AD" clId="Web-{B7402101-A9EA-9150-F2AC-52C509D94A00}" dt="2025-01-15T09:43:55.381" v="9"/>
        <pc:sldMkLst>
          <pc:docMk/>
          <pc:sldMk cId="899619396" sldId="272"/>
        </pc:sldMkLst>
      </pc:sldChg>
      <pc:sldChg chg="add">
        <pc:chgData name="Zara Pearce (2404323)" userId="S::2404323@student.uwtsd.ac.uk::b8d00017-bc26-4d40-bb48-51e0d624e9e0" providerId="AD" clId="Web-{B7402101-A9EA-9150-F2AC-52C509D94A00}" dt="2025-01-15T09:45:38.322" v="19"/>
        <pc:sldMkLst>
          <pc:docMk/>
          <pc:sldMk cId="3010985930" sldId="273"/>
        </pc:sldMkLst>
      </pc:sldChg>
      <pc:sldChg chg="add">
        <pc:chgData name="Zara Pearce (2404323)" userId="S::2404323@student.uwtsd.ac.uk::b8d00017-bc26-4d40-bb48-51e0d624e9e0" providerId="AD" clId="Web-{B7402101-A9EA-9150-F2AC-52C509D94A00}" dt="2025-01-15T09:45:51.900" v="20"/>
        <pc:sldMkLst>
          <pc:docMk/>
          <pc:sldMk cId="2981629862" sldId="274"/>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404323_student_uwtsd_ac_uk/Documents/Presentation2_Pie%203.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https://uowtsd-my.sharepoint.com/personal/2404323_student_uwtsd_ac_uk/Documents/Presentation2_Pie%204.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Gender</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9C8D-4FEE-BD89-760D02A9585D}"/>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9C8D-4FEE-BD89-760D02A9585D}"/>
              </c:ext>
            </c:extLst>
          </c:dPt>
          <c:cat>
            <c:strRef>
              <c:f>Sheet1!$A$2:$A$3</c:f>
              <c:strCache>
                <c:ptCount val="2"/>
                <c:pt idx="0">
                  <c:v>Men</c:v>
                </c:pt>
                <c:pt idx="1">
                  <c:v>Women</c:v>
                </c:pt>
              </c:strCache>
            </c:strRef>
          </c:cat>
          <c:val>
            <c:numRef>
              <c:f>Sheet1!$B$2:$B$3</c:f>
              <c:numCache>
                <c:formatCode>0.00%</c:formatCode>
                <c:ptCount val="2"/>
                <c:pt idx="0">
                  <c:v>0.47689999999999999</c:v>
                </c:pt>
                <c:pt idx="1">
                  <c:v>0.52310000000000001</c:v>
                </c:pt>
              </c:numCache>
            </c:numRef>
          </c:val>
          <c:extLst>
            <c:ext xmlns:c16="http://schemas.microsoft.com/office/drawing/2014/chart" uri="{C3380CC4-5D6E-409C-BE32-E72D297353CC}">
              <c16:uniqueId val="{00000000-62E9-4169-B2F6-229FD6E1D34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Age Distribution</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A519-404D-ABF0-6494F8C0D5CB}"/>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A519-404D-ABF0-6494F8C0D5CB}"/>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A519-404D-ABF0-6494F8C0D5CB}"/>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A519-404D-ABF0-6494F8C0D5CB}"/>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A519-404D-ABF0-6494F8C0D5CB}"/>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A519-404D-ABF0-6494F8C0D5CB}"/>
              </c:ext>
            </c:extLst>
          </c:dPt>
          <c:cat>
            <c:strRef>
              <c:f>Sheet1!$A$2:$A$7</c:f>
              <c:strCache>
                <c:ptCount val="6"/>
                <c:pt idx="0">
                  <c:v>18-24</c:v>
                </c:pt>
                <c:pt idx="1">
                  <c:v>25-34</c:v>
                </c:pt>
                <c:pt idx="2">
                  <c:v>35-44</c:v>
                </c:pt>
                <c:pt idx="3">
                  <c:v>45-54</c:v>
                </c:pt>
                <c:pt idx="4">
                  <c:v>55-64</c:v>
                </c:pt>
                <c:pt idx="5">
                  <c:v>65+</c:v>
                </c:pt>
              </c:strCache>
            </c:strRef>
          </c:cat>
          <c:val>
            <c:numRef>
              <c:f>Sheet1!$B$2:$B$7</c:f>
              <c:numCache>
                <c:formatCode>0.00%</c:formatCode>
                <c:ptCount val="6"/>
                <c:pt idx="0" formatCode="0%">
                  <c:v>0.09</c:v>
                </c:pt>
                <c:pt idx="1">
                  <c:v>0.1192</c:v>
                </c:pt>
                <c:pt idx="2">
                  <c:v>0.11609999999999999</c:v>
                </c:pt>
                <c:pt idx="3">
                  <c:v>0.1583</c:v>
                </c:pt>
                <c:pt idx="4">
                  <c:v>0.2198</c:v>
                </c:pt>
                <c:pt idx="5">
                  <c:v>0.2913</c:v>
                </c:pt>
              </c:numCache>
            </c:numRef>
          </c:val>
          <c:extLst>
            <c:ext xmlns:c16="http://schemas.microsoft.com/office/drawing/2014/chart" uri="{C3380CC4-5D6E-409C-BE32-E72D297353CC}">
              <c16:uniqueId val="{00000000-4AC0-4DBB-96C2-5A6A4155AA35}"/>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D4B624-E3B6-4CF8-81AE-D16F0546C006}" type="datetimeFigureOut">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E3A5C7-6F68-4334-9120-BF44E488D8AD}" type="slidenum">
              <a:t>‹#›</a:t>
            </a:fld>
            <a:endParaRPr lang="en-GB"/>
          </a:p>
        </p:txBody>
      </p:sp>
    </p:spTree>
    <p:extLst>
      <p:ext uri="{BB962C8B-B14F-4D97-AF65-F5344CB8AC3E}">
        <p14:creationId xmlns:p14="http://schemas.microsoft.com/office/powerpoint/2010/main" val="2792542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Great Western Railway is one of the largest train company's in Britan with more than 100 million customers each year </a:t>
            </a:r>
            <a:r>
              <a:rPr lang="en-US" dirty="0"/>
              <a:t>(“Our Business | Great Western Railway”).  The train company operates services between London, the West country and Wales (“Great Western Railway — Story”).  The popular routes than run to London are Bristol, Bath, Oxford, Exeter and Cardiff (“Trains to London | Cheap London Train Tickets | Great Western Railway”).  The service from Cardiff to London takes around 1 hour and 50 minutes, with a </a:t>
            </a:r>
            <a:r>
              <a:rPr lang="en-US" dirty="0" err="1"/>
              <a:t>frequecy</a:t>
            </a:r>
            <a:r>
              <a:rPr lang="en-US" dirty="0"/>
              <a:t> of 2 trains departing every hour on weekdays can vary weekends (“Trains from London to Cardiff | Great Western Railway”). Mamma Mia is a well known musical that has gained more and more people whom come too watch due to the </a:t>
            </a:r>
            <a:r>
              <a:rPr lang="en-US" dirty="0" err="1"/>
              <a:t>incorpotaion</a:t>
            </a:r>
            <a:r>
              <a:rPr lang="en-US" dirty="0"/>
              <a:t> on songs by the group Abba. The musical revolves around the character Donna and Sophie who are mother and daughter </a:t>
            </a:r>
            <a:r>
              <a:rPr lang="en-US" dirty="0" err="1"/>
              <a:t>Pathiyan</a:t>
            </a:r>
            <a:r>
              <a:rPr lang="en-US" dirty="0"/>
              <a:t>, P. (2023). The show is scheduled at the Novello Theatre in London between Monday- Saturday 7:30pm and 3pm Thursday and Saturday (Novello Theatre). </a:t>
            </a:r>
          </a:p>
          <a:p>
            <a:endParaRPr lang="en-US" dirty="0">
              <a:ea typeface="Calibri"/>
              <a:cs typeface="Calibri"/>
            </a:endParaRP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2</a:t>
            </a:fld>
            <a:endParaRPr lang="en-GB"/>
          </a:p>
        </p:txBody>
      </p:sp>
    </p:spTree>
    <p:extLst>
      <p:ext uri="{BB962C8B-B14F-4D97-AF65-F5344CB8AC3E}">
        <p14:creationId xmlns:p14="http://schemas.microsoft.com/office/powerpoint/2010/main" val="2399719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aims and objectives for this campaign is to increase and promote customer use of using train travel as their main form of transport to this event, </a:t>
            </a:r>
            <a:r>
              <a:rPr lang="en-US" dirty="0" err="1">
                <a:ea typeface="Calibri"/>
                <a:cs typeface="Calibri"/>
              </a:rPr>
              <a:t>aswell</a:t>
            </a:r>
            <a:r>
              <a:rPr lang="en-US" dirty="0">
                <a:ea typeface="Calibri"/>
                <a:cs typeface="Calibri"/>
              </a:rPr>
              <a:t> as the facts of sustainably travel, the social media aspect and emotional marketing. </a:t>
            </a:r>
          </a:p>
        </p:txBody>
      </p:sp>
      <p:sp>
        <p:nvSpPr>
          <p:cNvPr id="4" name="Slide Number Placeholder 3"/>
          <p:cNvSpPr>
            <a:spLocks noGrp="1"/>
          </p:cNvSpPr>
          <p:nvPr>
            <p:ph type="sldNum" sz="quarter" idx="5"/>
          </p:nvPr>
        </p:nvSpPr>
        <p:spPr/>
        <p:txBody>
          <a:bodyPr/>
          <a:lstStyle/>
          <a:p>
            <a:fld id="{2568A70C-37F8-4A11-A77F-C31A7BF1156D}" type="slidenum">
              <a:t>4</a:t>
            </a:fld>
            <a:endParaRPr lang="en-GB"/>
          </a:p>
        </p:txBody>
      </p:sp>
    </p:spTree>
    <p:extLst>
      <p:ext uri="{BB962C8B-B14F-4D97-AF65-F5344CB8AC3E}">
        <p14:creationId xmlns:p14="http://schemas.microsoft.com/office/powerpoint/2010/main" val="1240368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From using similar web, with using the official Mamma Mia website the demographics show with gender that 52.31% of Women have visited the website. With the target market age for this </a:t>
            </a:r>
            <a:r>
              <a:rPr lang="en-US">
                <a:ea typeface="Calibri"/>
                <a:cs typeface="Calibri"/>
              </a:rPr>
              <a:t>campaign</a:t>
            </a:r>
            <a:r>
              <a:rPr lang="en-US" dirty="0">
                <a:ea typeface="Calibri"/>
                <a:cs typeface="Calibri"/>
              </a:rPr>
              <a:t> being Women aged 35+, The percentage age between 35-44 whom have visited the website is 15.83%. But ages above from that which can be seen on pie chart the percentage with the highest being 29.13% </a:t>
            </a:r>
            <a:r>
              <a:rPr lang="en-US" dirty="0"/>
              <a:t>(</a:t>
            </a:r>
            <a:r>
              <a:rPr lang="en-US" err="1"/>
              <a:t>SimilarWeb</a:t>
            </a:r>
            <a:r>
              <a:rPr lang="en-US" dirty="0"/>
              <a:t>, “Demographics”).  From this information from similar web it shows that the right age was chosen to promote this </a:t>
            </a:r>
            <a:r>
              <a:rPr lang="en-US" err="1"/>
              <a:t>campagin</a:t>
            </a:r>
            <a:r>
              <a:rPr lang="en-US" dirty="0"/>
              <a:t> from the percentages, suggesting it will attract well to the market audience.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6</a:t>
            </a:fld>
            <a:endParaRPr lang="en-GB"/>
          </a:p>
        </p:txBody>
      </p:sp>
    </p:spTree>
    <p:extLst>
      <p:ext uri="{BB962C8B-B14F-4D97-AF65-F5344CB8AC3E}">
        <p14:creationId xmlns:p14="http://schemas.microsoft.com/office/powerpoint/2010/main" val="3256620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promote this campaign presentation, the following will be spoken about the branding </a:t>
            </a:r>
            <a:r>
              <a:rPr lang="en-US" err="1"/>
              <a:t>colours</a:t>
            </a:r>
            <a:r>
              <a:rPr lang="en-US" dirty="0"/>
              <a:t>, key messages, hashtags the strapline and content ideas which will engage the target market for this campaign. </a:t>
            </a:r>
          </a:p>
        </p:txBody>
      </p:sp>
      <p:sp>
        <p:nvSpPr>
          <p:cNvPr id="4" name="Slide Number Placeholder 3"/>
          <p:cNvSpPr>
            <a:spLocks noGrp="1"/>
          </p:cNvSpPr>
          <p:nvPr>
            <p:ph type="sldNum" sz="quarter" idx="5"/>
          </p:nvPr>
        </p:nvSpPr>
        <p:spPr/>
        <p:txBody>
          <a:bodyPr/>
          <a:lstStyle/>
          <a:p>
            <a:fld id="{2568A70C-37F8-4A11-A77F-C31A7BF1156D}" type="slidenum">
              <a:rPr lang="en-GB"/>
              <a:t>5</a:t>
            </a:fld>
            <a:endParaRPr lang="en-GB"/>
          </a:p>
        </p:txBody>
      </p:sp>
    </p:spTree>
    <p:extLst>
      <p:ext uri="{BB962C8B-B14F-4D97-AF65-F5344CB8AC3E}">
        <p14:creationId xmlns:p14="http://schemas.microsoft.com/office/powerpoint/2010/main" val="2419080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branding </a:t>
            </a:r>
            <a:r>
              <a:rPr lang="en-US" err="1">
                <a:ea typeface="Calibri"/>
                <a:cs typeface="Calibri"/>
              </a:rPr>
              <a:t>colours</a:t>
            </a:r>
            <a:r>
              <a:rPr lang="en-US">
                <a:ea typeface="Calibri"/>
                <a:cs typeface="Calibri"/>
              </a:rPr>
              <a:t> chosen are the shades of blue to promote the musical Mamma Mia. This because the company uses the </a:t>
            </a:r>
            <a:r>
              <a:rPr lang="en-US" err="1">
                <a:ea typeface="Calibri"/>
                <a:cs typeface="Calibri"/>
              </a:rPr>
              <a:t>colours</a:t>
            </a:r>
            <a:r>
              <a:rPr lang="en-US">
                <a:ea typeface="Calibri"/>
                <a:cs typeface="Calibri"/>
              </a:rPr>
              <a:t> to create backgrounds, branding posters, content pages and set designs. </a:t>
            </a:r>
            <a:r>
              <a:rPr lang="en-US" err="1">
                <a:ea typeface="Calibri"/>
                <a:cs typeface="Calibri"/>
              </a:rPr>
              <a:t>Combinding</a:t>
            </a:r>
            <a:r>
              <a:rPr lang="en-US">
                <a:ea typeface="Calibri"/>
                <a:cs typeface="Calibri"/>
              </a:rPr>
              <a:t> this with the </a:t>
            </a:r>
            <a:r>
              <a:rPr lang="en-US" err="1">
                <a:ea typeface="Calibri"/>
                <a:cs typeface="Calibri"/>
              </a:rPr>
              <a:t>colour</a:t>
            </a:r>
            <a:r>
              <a:rPr lang="en-US">
                <a:ea typeface="Calibri"/>
                <a:cs typeface="Calibri"/>
              </a:rPr>
              <a:t> yellow promoted by GWR, this creates a happiness</a:t>
            </a:r>
            <a:r>
              <a:rPr lang="en-US"/>
              <a:t> feel,(“Yellow”) as well as advertising the concepts of the branding </a:t>
            </a:r>
            <a:r>
              <a:rPr lang="en-US" err="1"/>
              <a:t>colours</a:t>
            </a:r>
            <a:r>
              <a:rPr lang="en-US"/>
              <a:t>.</a:t>
            </a:r>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4</a:t>
            </a:fld>
            <a:endParaRPr lang="en-GB"/>
          </a:p>
        </p:txBody>
      </p:sp>
    </p:spTree>
    <p:extLst>
      <p:ext uri="{BB962C8B-B14F-4D97-AF65-F5344CB8AC3E}">
        <p14:creationId xmlns:p14="http://schemas.microsoft.com/office/powerpoint/2010/main" val="2360234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 Key messages promoting the campaign are by having a group booking system. A group booking system is a great why of groups of friends or family  having the system of booking train and musical tickets at once with a discounted price of the original price if booked separate. Also with traveling by train is increasingly recognized with sustainable train travel. Great western railway, embedded a sustainable development in the way they do business with a strategy focus with 8 key themes. With environment GWR work with stakeholders improving on sustainability and key environmental performance indicators </a:t>
            </a:r>
            <a:r>
              <a:rPr lang="en-US"/>
              <a:t>(“Sustainability | Great Western Railway”). </a:t>
            </a:r>
          </a:p>
          <a:p>
            <a:r>
              <a:rPr lang="en-US">
                <a:ea typeface="Calibri"/>
                <a:cs typeface="Calibri"/>
              </a:rPr>
              <a:t>Another Key message for the campaign is emotional marketing. Emotional Marketing is a strategy that engages humans with the emotions to influences the protentional customer decision making </a:t>
            </a:r>
            <a:r>
              <a:rPr lang="en-US"/>
              <a:t>(“European Economic Letters (EEL)”). It indicates that from emotional marketing can create strong connections with the customer and campaign (2023) Vol.15 Iss.18 </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6</a:t>
            </a:fld>
            <a:endParaRPr lang="en-GB"/>
          </a:p>
        </p:txBody>
      </p:sp>
    </p:spTree>
    <p:extLst>
      <p:ext uri="{BB962C8B-B14F-4D97-AF65-F5344CB8AC3E}">
        <p14:creationId xmlns:p14="http://schemas.microsoft.com/office/powerpoint/2010/main" val="19787332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Hashtags, represented by the symbol and are a great way to categorize and enhance the visibility of content on social media (Zappavigna). The hashtags have been chosen are related to Mamma Mia the musical and Great Western Railway. From these hashtags they will engage the target market of the customer. </a:t>
            </a:r>
          </a:p>
        </p:txBody>
      </p:sp>
      <p:sp>
        <p:nvSpPr>
          <p:cNvPr id="4" name="Slide Number Placeholder 3"/>
          <p:cNvSpPr>
            <a:spLocks noGrp="1"/>
          </p:cNvSpPr>
          <p:nvPr>
            <p:ph type="sldNum" sz="quarter" idx="5"/>
          </p:nvPr>
        </p:nvSpPr>
        <p:spPr/>
        <p:txBody>
          <a:bodyPr/>
          <a:lstStyle/>
          <a:p>
            <a:fld id="{2568A70C-37F8-4A11-A77F-C31A7BF1156D}" type="slidenum">
              <a:rPr lang="en-GB"/>
              <a:t>8</a:t>
            </a:fld>
            <a:endParaRPr lang="en-GB"/>
          </a:p>
        </p:txBody>
      </p:sp>
    </p:spTree>
    <p:extLst>
      <p:ext uri="{BB962C8B-B14F-4D97-AF65-F5344CB8AC3E}">
        <p14:creationId xmlns:p14="http://schemas.microsoft.com/office/powerpoint/2010/main" val="1046344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 strapline is a short, memorable phrases which is often a form of textual branding that is used with advertising. It is sometimes called a tagline </a:t>
            </a:r>
            <a:r>
              <a:rPr lang="en-US"/>
              <a:t>(“What’s the Difference between a Headline, Strapline, Tagline and Slogan? | Caroline Gibson”). The main concepts of a strapline can increase brand awareness (admin). Supporting marketing </a:t>
            </a:r>
            <a:r>
              <a:rPr lang="en-US" err="1"/>
              <a:t>masseages</a:t>
            </a:r>
            <a:r>
              <a:rPr lang="en-US"/>
              <a:t> (“Creative and Digital Solutions for Retail Destinations”). Building a brand. </a:t>
            </a:r>
            <a:endParaRPr lang="en-US">
              <a:ea typeface="Calibri"/>
              <a:cs typeface="Calibri"/>
            </a:endParaRPr>
          </a:p>
          <a:p>
            <a:endParaRPr lang="en-US">
              <a:ea typeface="Calibri"/>
              <a:cs typeface="Calibri"/>
            </a:endParaRPr>
          </a:p>
          <a:p>
            <a:r>
              <a:rPr lang="en-US">
                <a:ea typeface="Calibri"/>
                <a:cs typeface="Calibri"/>
              </a:rPr>
              <a:t>The strapline that has been given for the campaign links with the musical with the song lyrics dancing queen being mention in </a:t>
            </a:r>
            <a:r>
              <a:rPr lang="en-US" err="1">
                <a:ea typeface="Calibri"/>
                <a:cs typeface="Calibri"/>
              </a:rPr>
              <a:t>aswell</a:t>
            </a:r>
            <a:r>
              <a:rPr lang="en-US">
                <a:ea typeface="Calibri"/>
                <a:cs typeface="Calibri"/>
              </a:rPr>
              <a:t> as a mention of train, with changing on lyrics to direct it with train travel.</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2568A70C-37F8-4A11-A77F-C31A7BF1156D}" type="slidenum">
              <a:rPr lang="en-GB"/>
              <a:t>8</a:t>
            </a:fld>
            <a:endParaRPr lang="en-GB"/>
          </a:p>
        </p:txBody>
      </p:sp>
    </p:spTree>
    <p:extLst>
      <p:ext uri="{BB962C8B-B14F-4D97-AF65-F5344CB8AC3E}">
        <p14:creationId xmlns:p14="http://schemas.microsoft.com/office/powerpoint/2010/main" val="23482837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Here is the content idea for this </a:t>
            </a:r>
            <a:r>
              <a:rPr lang="en-US">
                <a:ea typeface="Calibri"/>
                <a:cs typeface="Calibri"/>
              </a:rPr>
              <a:t>campaign</a:t>
            </a:r>
            <a:r>
              <a:rPr lang="en-US" dirty="0">
                <a:ea typeface="Calibri"/>
                <a:cs typeface="Calibri"/>
              </a:rPr>
              <a:t> </a:t>
            </a:r>
          </a:p>
        </p:txBody>
      </p:sp>
      <p:sp>
        <p:nvSpPr>
          <p:cNvPr id="4" name="Slide Number Placeholder 3"/>
          <p:cNvSpPr>
            <a:spLocks noGrp="1"/>
          </p:cNvSpPr>
          <p:nvPr>
            <p:ph type="sldNum" sz="quarter" idx="5"/>
          </p:nvPr>
        </p:nvSpPr>
        <p:spPr/>
        <p:txBody>
          <a:bodyPr/>
          <a:lstStyle/>
          <a:p>
            <a:fld id="{2568A70C-37F8-4A11-A77F-C31A7BF1156D}" type="slidenum">
              <a:rPr lang="en-GB"/>
              <a:t>10</a:t>
            </a:fld>
            <a:endParaRPr lang="en-GB"/>
          </a:p>
        </p:txBody>
      </p:sp>
    </p:spTree>
    <p:extLst>
      <p:ext uri="{BB962C8B-B14F-4D97-AF65-F5344CB8AC3E}">
        <p14:creationId xmlns:p14="http://schemas.microsoft.com/office/powerpoint/2010/main" val="10474711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video shows the potential customer the day in the life of the journey how it is stress free from any other form of transport, as well as pictures of the theatre, and a sneak peak video of the performance.  From this video on Facebook it can be shared with the persons profile whom views it meaning more views and engagement and more customer. </a:t>
            </a:r>
          </a:p>
        </p:txBody>
      </p:sp>
      <p:sp>
        <p:nvSpPr>
          <p:cNvPr id="4" name="Slide Number Placeholder 3"/>
          <p:cNvSpPr>
            <a:spLocks noGrp="1"/>
          </p:cNvSpPr>
          <p:nvPr>
            <p:ph type="sldNum" sz="quarter" idx="5"/>
          </p:nvPr>
        </p:nvSpPr>
        <p:spPr/>
        <p:txBody>
          <a:bodyPr/>
          <a:lstStyle/>
          <a:p>
            <a:fld id="{2568A70C-37F8-4A11-A77F-C31A7BF1156D}" type="slidenum">
              <a:rPr lang="en-GB"/>
              <a:t>11</a:t>
            </a:fld>
            <a:endParaRPr lang="en-GB"/>
          </a:p>
        </p:txBody>
      </p:sp>
    </p:spTree>
    <p:extLst>
      <p:ext uri="{BB962C8B-B14F-4D97-AF65-F5344CB8AC3E}">
        <p14:creationId xmlns:p14="http://schemas.microsoft.com/office/powerpoint/2010/main" val="6214946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chart" Target="../charts/char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3.jpe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 Id="rId9"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18.jpeg"/><Relationship Id="rId4" Type="http://schemas.openxmlformats.org/officeDocument/2006/relationships/image" Target="../media/image17.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5" Type="http://schemas.openxmlformats.org/officeDocument/2006/relationships/image" Target="../media/image20.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hyperlink" Target="http://Www.proquest.com" TargetMode="External"/><Relationship Id="rId13" Type="http://schemas.openxmlformats.org/officeDocument/2006/relationships/hyperlink" Target="http://www.gwr.com/stations-and-destinations/destinations/trains-to-london" TargetMode="External"/><Relationship Id="rId3" Type="http://schemas.openxmlformats.org/officeDocument/2006/relationships/hyperlink" Target="http://Www.eelet.org.uk" TargetMode="External"/><Relationship Id="rId7" Type="http://schemas.openxmlformats.org/officeDocument/2006/relationships/hyperlink" Target="http://www.gwr.com/about-gwr/our-business" TargetMode="External"/><Relationship Id="rId12" Type="http://schemas.openxmlformats.org/officeDocument/2006/relationships/hyperlink" Target="http://www.gwr.com/stations-and-destinations/popular-routes/london-to-cardiff" TargetMode="External"/><Relationship Id="rId2" Type="http://schemas.openxmlformats.org/officeDocument/2006/relationships/hyperlink" Target="http://www.modernprint.co.uk/how-to-write-a-strapline-for-your-business/" TargetMode="External"/><Relationship Id="rId1" Type="http://schemas.openxmlformats.org/officeDocument/2006/relationships/slideLayout" Target="../slideLayouts/slideLayout2.xml"/><Relationship Id="rId6" Type="http://schemas.openxmlformats.org/officeDocument/2006/relationships/hyperlink" Target="http://www.novellotheatrelondon.info/whats-on/mamma-mia" TargetMode="External"/><Relationship Id="rId11" Type="http://schemas.openxmlformats.org/officeDocument/2006/relationships/hyperlink" Target="http://www.gwr.com/about-gwr/what-you-can-expect/sustainability" TargetMode="External"/><Relationship Id="rId5" Type="http://schemas.openxmlformats.org/officeDocument/2006/relationships/hyperlink" Target="http://www.pentagram.com/work/great-western-railway-1/story" TargetMode="External"/><Relationship Id="rId15" Type="http://schemas.openxmlformats.org/officeDocument/2006/relationships/hyperlink" Target="https://doi.org/10.1080/10350330.2014.996948" TargetMode="External"/><Relationship Id="rId10" Type="http://schemas.openxmlformats.org/officeDocument/2006/relationships/hyperlink" Target="http://Www.gwr.com" TargetMode="External"/><Relationship Id="rId4" Type="http://schemas.openxmlformats.org/officeDocument/2006/relationships/hyperlink" Target="http://www.eelet.org.uk/index.php/journal" TargetMode="External"/><Relationship Id="rId9" Type="http://schemas.openxmlformats.org/officeDocument/2006/relationships/hyperlink" Target="http://www.proquest.com" TargetMode="External"/><Relationship Id="rId14" Type="http://schemas.openxmlformats.org/officeDocument/2006/relationships/hyperlink" Target="http://www.carolinegibson.co.uk/headline-slogan-strapline-differ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0B0AB-A72D-EA18-97D1-C31C5445881C}"/>
              </a:ext>
            </a:extLst>
          </p:cNvPr>
          <p:cNvSpPr>
            <a:spLocks noGrp="1"/>
          </p:cNvSpPr>
          <p:nvPr>
            <p:ph type="ctrTitle"/>
          </p:nvPr>
        </p:nvSpPr>
        <p:spPr/>
        <p:txBody>
          <a:bodyPr/>
          <a:lstStyle/>
          <a:p>
            <a:r>
              <a:rPr lang="en-GB" dirty="0">
                <a:latin typeface="Berlin Sans FB"/>
                <a:ea typeface="Calibri"/>
                <a:cs typeface="Calibri"/>
              </a:rPr>
              <a:t>GWR – Social Media campaign – All aboard </a:t>
            </a:r>
          </a:p>
        </p:txBody>
      </p:sp>
      <p:sp>
        <p:nvSpPr>
          <p:cNvPr id="3" name="Subtitle 2">
            <a:extLst>
              <a:ext uri="{FF2B5EF4-FFF2-40B4-BE49-F238E27FC236}">
                <a16:creationId xmlns:a16="http://schemas.microsoft.com/office/drawing/2014/main" id="{FE136FA0-C9B4-0F67-C0A0-2741D196C41D}"/>
              </a:ext>
            </a:extLst>
          </p:cNvPr>
          <p:cNvSpPr>
            <a:spLocks noGrp="1"/>
          </p:cNvSpPr>
          <p:nvPr>
            <p:ph type="subTitle" idx="1"/>
          </p:nvPr>
        </p:nvSpPr>
        <p:spPr/>
        <p:txBody>
          <a:bodyPr vert="horz" lIns="91440" tIns="45720" rIns="91440" bIns="45720" rtlCol="0" anchor="t">
            <a:normAutofit/>
          </a:bodyPr>
          <a:lstStyle/>
          <a:p>
            <a:r>
              <a:rPr lang="en-GB" dirty="0"/>
              <a:t>Zara Pearce – 2404323</a:t>
            </a:r>
          </a:p>
          <a:p>
            <a:r>
              <a:rPr lang="en-GB" dirty="0"/>
              <a:t>Damon Thomas - 2306095</a:t>
            </a:r>
          </a:p>
        </p:txBody>
      </p:sp>
    </p:spTree>
    <p:extLst>
      <p:ext uri="{BB962C8B-B14F-4D97-AF65-F5344CB8AC3E}">
        <p14:creationId xmlns:p14="http://schemas.microsoft.com/office/powerpoint/2010/main" val="7669616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0A249-7937-8D14-4D5D-9AB7498A0B03}"/>
              </a:ext>
            </a:extLst>
          </p:cNvPr>
          <p:cNvSpPr>
            <a:spLocks noGrp="1"/>
          </p:cNvSpPr>
          <p:nvPr>
            <p:ph type="title"/>
          </p:nvPr>
        </p:nvSpPr>
        <p:spPr/>
        <p:txBody>
          <a:bodyPr/>
          <a:lstStyle/>
          <a:p>
            <a:pPr algn="ctr"/>
            <a:r>
              <a:rPr lang="en-GB">
                <a:latin typeface="Berlin Sans FB"/>
              </a:rPr>
              <a:t>A brief overview </a:t>
            </a:r>
            <a:endParaRPr lang="en-US"/>
          </a:p>
        </p:txBody>
      </p:sp>
      <p:pic>
        <p:nvPicPr>
          <p:cNvPr id="3" name="Picture 2" descr="A map of a train&#10;&#10;Description automatically generated">
            <a:extLst>
              <a:ext uri="{FF2B5EF4-FFF2-40B4-BE49-F238E27FC236}">
                <a16:creationId xmlns:a16="http://schemas.microsoft.com/office/drawing/2014/main" id="{1DCAE504-B009-093D-AC66-8297991542EB}"/>
              </a:ext>
            </a:extLst>
          </p:cNvPr>
          <p:cNvPicPr>
            <a:picLocks noChangeAspect="1"/>
          </p:cNvPicPr>
          <p:nvPr/>
        </p:nvPicPr>
        <p:blipFill>
          <a:blip r:embed="rId3"/>
          <a:stretch>
            <a:fillRect/>
          </a:stretch>
        </p:blipFill>
        <p:spPr>
          <a:xfrm>
            <a:off x="1033336" y="1369693"/>
            <a:ext cx="4839061" cy="2056194"/>
          </a:xfrm>
          <a:prstGeom prst="rect">
            <a:avLst/>
          </a:prstGeom>
        </p:spPr>
      </p:pic>
      <p:pic>
        <p:nvPicPr>
          <p:cNvPr id="4" name="Picture 3" descr="A close up of a logo&#10;&#10;Description automatically generated">
            <a:extLst>
              <a:ext uri="{FF2B5EF4-FFF2-40B4-BE49-F238E27FC236}">
                <a16:creationId xmlns:a16="http://schemas.microsoft.com/office/drawing/2014/main" id="{04F27BEC-A5F1-92D4-525D-6E21AE008A3D}"/>
              </a:ext>
            </a:extLst>
          </p:cNvPr>
          <p:cNvPicPr>
            <a:picLocks noChangeAspect="1"/>
          </p:cNvPicPr>
          <p:nvPr/>
        </p:nvPicPr>
        <p:blipFill>
          <a:blip r:embed="rId4"/>
          <a:stretch>
            <a:fillRect/>
          </a:stretch>
        </p:blipFill>
        <p:spPr>
          <a:xfrm>
            <a:off x="4794620" y="3432536"/>
            <a:ext cx="3906150" cy="2764422"/>
          </a:xfrm>
          <a:prstGeom prst="rect">
            <a:avLst/>
          </a:prstGeom>
        </p:spPr>
      </p:pic>
      <p:pic>
        <p:nvPicPr>
          <p:cNvPr id="5" name="Picture 4" descr="A train station with people walking&#10;&#10;Description automatically generated">
            <a:extLst>
              <a:ext uri="{FF2B5EF4-FFF2-40B4-BE49-F238E27FC236}">
                <a16:creationId xmlns:a16="http://schemas.microsoft.com/office/drawing/2014/main" id="{B1DC1B67-6E91-56BA-58C7-5BDD068AD36B}"/>
              </a:ext>
            </a:extLst>
          </p:cNvPr>
          <p:cNvPicPr>
            <a:picLocks noChangeAspect="1"/>
          </p:cNvPicPr>
          <p:nvPr/>
        </p:nvPicPr>
        <p:blipFill>
          <a:blip r:embed="rId5"/>
          <a:stretch>
            <a:fillRect/>
          </a:stretch>
        </p:blipFill>
        <p:spPr>
          <a:xfrm>
            <a:off x="760620" y="3698285"/>
            <a:ext cx="4037826" cy="2756877"/>
          </a:xfrm>
          <a:prstGeom prst="rect">
            <a:avLst/>
          </a:prstGeom>
        </p:spPr>
      </p:pic>
      <p:pic>
        <p:nvPicPr>
          <p:cNvPr id="6" name="Picture 5" descr="A group of boats from a wall&#10;&#10;Description automatically generated">
            <a:extLst>
              <a:ext uri="{FF2B5EF4-FFF2-40B4-BE49-F238E27FC236}">
                <a16:creationId xmlns:a16="http://schemas.microsoft.com/office/drawing/2014/main" id="{76845DE1-EAA8-8A2A-68C6-5C4DFA252B7E}"/>
              </a:ext>
            </a:extLst>
          </p:cNvPr>
          <p:cNvPicPr>
            <a:picLocks noChangeAspect="1"/>
          </p:cNvPicPr>
          <p:nvPr/>
        </p:nvPicPr>
        <p:blipFill>
          <a:blip r:embed="rId6"/>
          <a:stretch>
            <a:fillRect/>
          </a:stretch>
        </p:blipFill>
        <p:spPr>
          <a:xfrm>
            <a:off x="8700485" y="1929"/>
            <a:ext cx="2314575" cy="4114800"/>
          </a:xfrm>
          <a:prstGeom prst="rect">
            <a:avLst/>
          </a:prstGeom>
        </p:spPr>
      </p:pic>
      <p:pic>
        <p:nvPicPr>
          <p:cNvPr id="7" name="Picture 6" descr="A group of people in a theater&#10;&#10;Description automatically generated">
            <a:extLst>
              <a:ext uri="{FF2B5EF4-FFF2-40B4-BE49-F238E27FC236}">
                <a16:creationId xmlns:a16="http://schemas.microsoft.com/office/drawing/2014/main" id="{8330BDDD-2A3D-FB79-4059-F28BB4C8CC38}"/>
              </a:ext>
            </a:extLst>
          </p:cNvPr>
          <p:cNvPicPr>
            <a:picLocks noChangeAspect="1"/>
          </p:cNvPicPr>
          <p:nvPr/>
        </p:nvPicPr>
        <p:blipFill>
          <a:blip r:embed="rId7"/>
          <a:stretch>
            <a:fillRect/>
          </a:stretch>
        </p:blipFill>
        <p:spPr>
          <a:xfrm>
            <a:off x="9105659" y="2741271"/>
            <a:ext cx="3086100" cy="4114800"/>
          </a:xfrm>
          <a:prstGeom prst="rect">
            <a:avLst/>
          </a:prstGeom>
        </p:spPr>
      </p:pic>
    </p:spTree>
    <p:extLst>
      <p:ext uri="{BB962C8B-B14F-4D97-AF65-F5344CB8AC3E}">
        <p14:creationId xmlns:p14="http://schemas.microsoft.com/office/powerpoint/2010/main" val="7493970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C431-1458-AFF2-65B1-C742E3D552EE}"/>
              </a:ext>
            </a:extLst>
          </p:cNvPr>
          <p:cNvSpPr>
            <a:spLocks noGrp="1"/>
          </p:cNvSpPr>
          <p:nvPr>
            <p:ph type="title"/>
          </p:nvPr>
        </p:nvSpPr>
        <p:spPr/>
        <p:txBody>
          <a:bodyPr/>
          <a:lstStyle/>
          <a:p>
            <a:pPr algn="ctr"/>
            <a:r>
              <a:rPr lang="en-GB">
                <a:latin typeface="Berlin Sans FB"/>
              </a:rPr>
              <a:t>Aims and Objectives </a:t>
            </a:r>
          </a:p>
        </p:txBody>
      </p:sp>
      <p:sp>
        <p:nvSpPr>
          <p:cNvPr id="3" name="Content Placeholder 2">
            <a:extLst>
              <a:ext uri="{FF2B5EF4-FFF2-40B4-BE49-F238E27FC236}">
                <a16:creationId xmlns:a16="http://schemas.microsoft.com/office/drawing/2014/main" id="{F50435DA-3DC0-2F82-17C1-54850B6CDECE}"/>
              </a:ext>
            </a:extLst>
          </p:cNvPr>
          <p:cNvSpPr>
            <a:spLocks noGrp="1"/>
          </p:cNvSpPr>
          <p:nvPr>
            <p:ph idx="1"/>
          </p:nvPr>
        </p:nvSpPr>
        <p:spPr>
          <a:xfrm>
            <a:off x="392723" y="1602886"/>
            <a:ext cx="6840706" cy="519557"/>
          </a:xfrm>
        </p:spPr>
        <p:txBody>
          <a:bodyPr vert="horz" lIns="91440" tIns="45720" rIns="91440" bIns="45720" rtlCol="0" anchor="t">
            <a:noAutofit/>
          </a:bodyPr>
          <a:lstStyle/>
          <a:p>
            <a:pPr marL="0" indent="0">
              <a:buNone/>
            </a:pPr>
            <a:r>
              <a:rPr lang="en-GB" sz="4600">
                <a:latin typeface="Berlin Sans FB"/>
              </a:rPr>
              <a:t>To increase and promote traveling by train</a:t>
            </a:r>
            <a:r>
              <a:rPr lang="en-GB" sz="3400">
                <a:latin typeface="Berlin Sans FB"/>
              </a:rPr>
              <a:t> </a:t>
            </a:r>
          </a:p>
        </p:txBody>
      </p:sp>
      <p:sp>
        <p:nvSpPr>
          <p:cNvPr id="5" name="TextBox 4">
            <a:extLst>
              <a:ext uri="{FF2B5EF4-FFF2-40B4-BE49-F238E27FC236}">
                <a16:creationId xmlns:a16="http://schemas.microsoft.com/office/drawing/2014/main" id="{D91C11E9-5D81-B563-E67B-15CAF2FAD631}"/>
              </a:ext>
            </a:extLst>
          </p:cNvPr>
          <p:cNvSpPr txBox="1"/>
          <p:nvPr/>
        </p:nvSpPr>
        <p:spPr>
          <a:xfrm>
            <a:off x="6707471" y="2375433"/>
            <a:ext cx="523107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Berlin Sans FB"/>
              </a:rPr>
              <a:t>Promoting social media content for the target market </a:t>
            </a:r>
          </a:p>
        </p:txBody>
      </p:sp>
      <p:sp>
        <p:nvSpPr>
          <p:cNvPr id="6" name="TextBox 5">
            <a:extLst>
              <a:ext uri="{FF2B5EF4-FFF2-40B4-BE49-F238E27FC236}">
                <a16:creationId xmlns:a16="http://schemas.microsoft.com/office/drawing/2014/main" id="{FEC3C9DD-4C87-A463-CDB3-F542685438BD}"/>
              </a:ext>
            </a:extLst>
          </p:cNvPr>
          <p:cNvSpPr txBox="1"/>
          <p:nvPr/>
        </p:nvSpPr>
        <p:spPr>
          <a:xfrm>
            <a:off x="1658546" y="3232127"/>
            <a:ext cx="3369577"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Berlin Sans FB"/>
              </a:rPr>
              <a:t>Emotional Marketing </a:t>
            </a:r>
          </a:p>
        </p:txBody>
      </p:sp>
      <p:sp>
        <p:nvSpPr>
          <p:cNvPr id="8" name="TextBox 7">
            <a:extLst>
              <a:ext uri="{FF2B5EF4-FFF2-40B4-BE49-F238E27FC236}">
                <a16:creationId xmlns:a16="http://schemas.microsoft.com/office/drawing/2014/main" id="{7742B36B-CDF1-50E5-A40F-699C549165E6}"/>
              </a:ext>
            </a:extLst>
          </p:cNvPr>
          <p:cNvSpPr txBox="1"/>
          <p:nvPr/>
        </p:nvSpPr>
        <p:spPr>
          <a:xfrm>
            <a:off x="2664744" y="5530933"/>
            <a:ext cx="718138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a:latin typeface="Berlin Sans FB"/>
              </a:rPr>
              <a:t>Promoting Sustainably travel</a:t>
            </a:r>
            <a:r>
              <a:rPr lang="en-GB" sz="4000">
                <a:latin typeface="Berlin Sans FB"/>
              </a:rPr>
              <a:t> </a:t>
            </a:r>
          </a:p>
        </p:txBody>
      </p:sp>
    </p:spTree>
    <p:extLst>
      <p:ext uri="{BB962C8B-B14F-4D97-AF65-F5344CB8AC3E}">
        <p14:creationId xmlns:p14="http://schemas.microsoft.com/office/powerpoint/2010/main" val="31598624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52DB9-E539-3A26-0A1F-B1ED0DEC2A6A}"/>
              </a:ext>
            </a:extLst>
          </p:cNvPr>
          <p:cNvSpPr>
            <a:spLocks noGrp="1"/>
          </p:cNvSpPr>
          <p:nvPr>
            <p:ph type="title"/>
          </p:nvPr>
        </p:nvSpPr>
        <p:spPr/>
        <p:txBody>
          <a:bodyPr/>
          <a:lstStyle/>
          <a:p>
            <a:pPr algn="ctr"/>
            <a:r>
              <a:rPr lang="en-GB" dirty="0">
                <a:latin typeface="Berlin Sans FB"/>
              </a:rPr>
              <a:t>Target Market - Demographics</a:t>
            </a:r>
          </a:p>
        </p:txBody>
      </p:sp>
      <p:graphicFrame>
        <p:nvGraphicFramePr>
          <p:cNvPr id="3" name="Chart 2">
            <a:extLst>
              <a:ext uri="{FF2B5EF4-FFF2-40B4-BE49-F238E27FC236}">
                <a16:creationId xmlns:a16="http://schemas.microsoft.com/office/drawing/2014/main" id="{B7E16926-5757-B747-9CB0-1A9C161BB0B3}"/>
              </a:ext>
            </a:extLst>
          </p:cNvPr>
          <p:cNvGraphicFramePr/>
          <p:nvPr/>
        </p:nvGraphicFramePr>
        <p:xfrm>
          <a:off x="-324255" y="1690788"/>
          <a:ext cx="5604213" cy="385472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a:extLst>
              <a:ext uri="{FF2B5EF4-FFF2-40B4-BE49-F238E27FC236}">
                <a16:creationId xmlns:a16="http://schemas.microsoft.com/office/drawing/2014/main" id="{06F995CA-0A2A-DF4B-3098-6FA1BDCAA0E8}"/>
              </a:ext>
            </a:extLst>
          </p:cNvPr>
          <p:cNvGraphicFramePr/>
          <p:nvPr/>
        </p:nvGraphicFramePr>
        <p:xfrm>
          <a:off x="6096298" y="1716620"/>
          <a:ext cx="6096000" cy="414655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89961939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4" name="Picture 3" descr="A green screen with a black background&#10;&#10;Description automatically generated">
            <a:extLst>
              <a:ext uri="{FF2B5EF4-FFF2-40B4-BE49-F238E27FC236}">
                <a16:creationId xmlns:a16="http://schemas.microsoft.com/office/drawing/2014/main" id="{04E64548-7D26-F69F-1CDD-617C20DE393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flipH="1" flipV="1">
            <a:off x="13493959" y="6657092"/>
            <a:ext cx="419031" cy="395439"/>
          </a:xfrm>
          <a:prstGeom prst="rect">
            <a:avLst/>
          </a:prstGeom>
        </p:spPr>
      </p:pic>
      <p:sp>
        <p:nvSpPr>
          <p:cNvPr id="2" name="Title 1">
            <a:extLst>
              <a:ext uri="{FF2B5EF4-FFF2-40B4-BE49-F238E27FC236}">
                <a16:creationId xmlns:a16="http://schemas.microsoft.com/office/drawing/2014/main" id="{6560A317-9803-198A-89D1-A1F3B455E93B}"/>
              </a:ext>
            </a:extLst>
          </p:cNvPr>
          <p:cNvSpPr>
            <a:spLocks noGrp="1"/>
          </p:cNvSpPr>
          <p:nvPr>
            <p:ph type="title"/>
          </p:nvPr>
        </p:nvSpPr>
        <p:spPr/>
        <p:txBody>
          <a:bodyPr/>
          <a:lstStyle/>
          <a:p>
            <a:pPr algn="ctr"/>
            <a:r>
              <a:rPr lang="en-GB">
                <a:latin typeface="Berlin Sans FB"/>
              </a:rPr>
              <a:t>Campaign presentation </a:t>
            </a:r>
            <a:endParaRPr lang="en-US">
              <a:latin typeface="Berlin Sans FB"/>
            </a:endParaRPr>
          </a:p>
        </p:txBody>
      </p:sp>
      <p:pic>
        <p:nvPicPr>
          <p:cNvPr id="9" name="Content Placeholder 8" descr="A person in a white dress&#10;&#10;Description automatically generated">
            <a:extLst>
              <a:ext uri="{FF2B5EF4-FFF2-40B4-BE49-F238E27FC236}">
                <a16:creationId xmlns:a16="http://schemas.microsoft.com/office/drawing/2014/main" id="{9FA06DBA-8C4A-2C15-D02C-9DA4BB829570}"/>
              </a:ext>
            </a:extLst>
          </p:cNvPr>
          <p:cNvPicPr>
            <a:picLocks noGrp="1" noChangeAspect="1"/>
          </p:cNvPicPr>
          <p:nvPr>
            <p:ph idx="1"/>
          </p:nvPr>
        </p:nvPicPr>
        <p:blipFill>
          <a:blip r:embed="rId5"/>
          <a:stretch>
            <a:fillRect/>
          </a:stretch>
        </p:blipFill>
        <p:spPr>
          <a:xfrm>
            <a:off x="1982023" y="1337460"/>
            <a:ext cx="2913993" cy="4370989"/>
          </a:xfrm>
        </p:spPr>
      </p:pic>
      <p:sp>
        <p:nvSpPr>
          <p:cNvPr id="3" name="TextBox 2">
            <a:extLst>
              <a:ext uri="{FF2B5EF4-FFF2-40B4-BE49-F238E27FC236}">
                <a16:creationId xmlns:a16="http://schemas.microsoft.com/office/drawing/2014/main" id="{D7DB1BF1-BCFD-F693-DAE7-7E80111854C9}"/>
              </a:ext>
            </a:extLst>
          </p:cNvPr>
          <p:cNvSpPr txBox="1"/>
          <p:nvPr/>
        </p:nvSpPr>
        <p:spPr>
          <a:xfrm>
            <a:off x="5728137" y="1661947"/>
            <a:ext cx="4624550"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Berlin Sans FB"/>
              </a:rPr>
              <a:t>Branding colours</a:t>
            </a:r>
            <a:endParaRPr lang="en-US" dirty="0"/>
          </a:p>
          <a:p>
            <a:r>
              <a:rPr lang="en-GB" sz="4800" dirty="0">
                <a:latin typeface="Berlin Sans FB"/>
              </a:rPr>
              <a:t>Key Messages</a:t>
            </a:r>
            <a:endParaRPr lang="en-GB" dirty="0">
              <a:latin typeface="Aptos"/>
            </a:endParaRPr>
          </a:p>
          <a:p>
            <a:r>
              <a:rPr lang="en-GB" sz="4800" dirty="0">
                <a:latin typeface="Berlin Sans FB"/>
              </a:rPr>
              <a:t>Hashtags </a:t>
            </a:r>
            <a:endParaRPr lang="en-GB" dirty="0">
              <a:latin typeface="Aptos" panose="020B0004020202020204"/>
            </a:endParaRPr>
          </a:p>
          <a:p>
            <a:r>
              <a:rPr lang="en-GB" sz="4800" dirty="0">
                <a:latin typeface="Berlin Sans FB"/>
              </a:rPr>
              <a:t>Strapline</a:t>
            </a:r>
          </a:p>
          <a:p>
            <a:r>
              <a:rPr lang="en-GB" sz="4800" dirty="0">
                <a:latin typeface="Berlin Sans FB"/>
              </a:rPr>
              <a:t>Content idea</a:t>
            </a:r>
          </a:p>
          <a:p>
            <a:endParaRPr lang="en-GB"/>
          </a:p>
        </p:txBody>
      </p:sp>
    </p:spTree>
    <p:extLst>
      <p:ext uri="{BB962C8B-B14F-4D97-AF65-F5344CB8AC3E}">
        <p14:creationId xmlns:p14="http://schemas.microsoft.com/office/powerpoint/2010/main" val="276645339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FA41-04C1-7644-ADF2-11BF5990A460}"/>
              </a:ext>
            </a:extLst>
          </p:cNvPr>
          <p:cNvSpPr>
            <a:spLocks noGrp="1"/>
          </p:cNvSpPr>
          <p:nvPr>
            <p:ph type="title"/>
          </p:nvPr>
        </p:nvSpPr>
        <p:spPr/>
        <p:txBody>
          <a:bodyPr/>
          <a:lstStyle/>
          <a:p>
            <a:pPr algn="ctr"/>
            <a:r>
              <a:rPr lang="en-GB">
                <a:latin typeface="Berlin Sans FB"/>
              </a:rPr>
              <a:t>Branding colours </a:t>
            </a:r>
            <a:endParaRPr lang="en-US"/>
          </a:p>
        </p:txBody>
      </p:sp>
      <p:pic>
        <p:nvPicPr>
          <p:cNvPr id="4" name="Content Placeholder 3">
            <a:extLst>
              <a:ext uri="{FF2B5EF4-FFF2-40B4-BE49-F238E27FC236}">
                <a16:creationId xmlns:a16="http://schemas.microsoft.com/office/drawing/2014/main" id="{423DDAD0-A6E9-4FF6-C078-06104C410D2A}"/>
              </a:ext>
            </a:extLst>
          </p:cNvPr>
          <p:cNvPicPr>
            <a:picLocks noGrp="1" noChangeAspect="1"/>
          </p:cNvPicPr>
          <p:nvPr>
            <p:ph idx="1"/>
          </p:nvPr>
        </p:nvPicPr>
        <p:blipFill>
          <a:blip r:embed="rId3"/>
          <a:stretch>
            <a:fillRect/>
          </a:stretch>
        </p:blipFill>
        <p:spPr>
          <a:xfrm>
            <a:off x="125835" y="1338489"/>
            <a:ext cx="6858000" cy="3599895"/>
          </a:xfrm>
        </p:spPr>
      </p:pic>
      <p:pic>
        <p:nvPicPr>
          <p:cNvPr id="5" name="Picture 4" descr="A yellow rectangular object with a black circle&#10;&#10;Description automatically generated">
            <a:extLst>
              <a:ext uri="{FF2B5EF4-FFF2-40B4-BE49-F238E27FC236}">
                <a16:creationId xmlns:a16="http://schemas.microsoft.com/office/drawing/2014/main" id="{2446FE4B-884F-BE19-961B-999234C64E18}"/>
              </a:ext>
            </a:extLst>
          </p:cNvPr>
          <p:cNvPicPr>
            <a:picLocks noChangeAspect="1"/>
          </p:cNvPicPr>
          <p:nvPr/>
        </p:nvPicPr>
        <p:blipFill>
          <a:blip r:embed="rId4"/>
          <a:stretch>
            <a:fillRect/>
          </a:stretch>
        </p:blipFill>
        <p:spPr>
          <a:xfrm>
            <a:off x="8677477" y="4318"/>
            <a:ext cx="3489787" cy="3309972"/>
          </a:xfrm>
          <a:prstGeom prst="rect">
            <a:avLst/>
          </a:prstGeom>
        </p:spPr>
      </p:pic>
      <p:pic>
        <p:nvPicPr>
          <p:cNvPr id="6" name="Picture 5" descr="A close up of a logo&#10;&#10;Description automatically generated">
            <a:extLst>
              <a:ext uri="{FF2B5EF4-FFF2-40B4-BE49-F238E27FC236}">
                <a16:creationId xmlns:a16="http://schemas.microsoft.com/office/drawing/2014/main" id="{A01DAD15-E664-071E-A077-6F5D58B024AC}"/>
              </a:ext>
            </a:extLst>
          </p:cNvPr>
          <p:cNvPicPr>
            <a:picLocks noChangeAspect="1"/>
          </p:cNvPicPr>
          <p:nvPr/>
        </p:nvPicPr>
        <p:blipFill>
          <a:blip r:embed="rId5"/>
          <a:stretch>
            <a:fillRect/>
          </a:stretch>
        </p:blipFill>
        <p:spPr>
          <a:xfrm>
            <a:off x="6378070" y="2741598"/>
            <a:ext cx="5815972" cy="4114800"/>
          </a:xfrm>
          <a:prstGeom prst="rect">
            <a:avLst/>
          </a:prstGeom>
        </p:spPr>
      </p:pic>
    </p:spTree>
    <p:extLst>
      <p:ext uri="{BB962C8B-B14F-4D97-AF65-F5344CB8AC3E}">
        <p14:creationId xmlns:p14="http://schemas.microsoft.com/office/powerpoint/2010/main" val="34286200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04886-7DF5-9398-A5C6-2CA701AD0EDF}"/>
              </a:ext>
            </a:extLst>
          </p:cNvPr>
          <p:cNvSpPr>
            <a:spLocks noGrp="1"/>
          </p:cNvSpPr>
          <p:nvPr>
            <p:ph type="title"/>
          </p:nvPr>
        </p:nvSpPr>
        <p:spPr/>
        <p:txBody>
          <a:bodyPr/>
          <a:lstStyle/>
          <a:p>
            <a:pPr algn="ctr"/>
            <a:r>
              <a:rPr lang="en-GB">
                <a:latin typeface="Berlin Sans FB"/>
              </a:rPr>
              <a:t>Key messages </a:t>
            </a:r>
            <a:endParaRPr lang="en-US"/>
          </a:p>
        </p:txBody>
      </p:sp>
      <p:pic>
        <p:nvPicPr>
          <p:cNvPr id="4" name="Content Placeholder 3" descr="A train station with people walking&#10;&#10;Description automatically generated">
            <a:extLst>
              <a:ext uri="{FF2B5EF4-FFF2-40B4-BE49-F238E27FC236}">
                <a16:creationId xmlns:a16="http://schemas.microsoft.com/office/drawing/2014/main" id="{E35EC665-82DA-B918-ADDE-E860CB7FC04D}"/>
              </a:ext>
            </a:extLst>
          </p:cNvPr>
          <p:cNvPicPr>
            <a:picLocks noGrp="1" noChangeAspect="1"/>
          </p:cNvPicPr>
          <p:nvPr>
            <p:ph idx="1"/>
          </p:nvPr>
        </p:nvPicPr>
        <p:blipFill>
          <a:blip r:embed="rId3"/>
          <a:stretch>
            <a:fillRect/>
          </a:stretch>
        </p:blipFill>
        <p:spPr>
          <a:xfrm>
            <a:off x="201749" y="3691601"/>
            <a:ext cx="4210447" cy="2702654"/>
          </a:xfrm>
        </p:spPr>
      </p:pic>
      <p:pic>
        <p:nvPicPr>
          <p:cNvPr id="6" name="Picture 5" descr="A hand holding two vouchers&#10;&#10;Description automatically generated">
            <a:extLst>
              <a:ext uri="{FF2B5EF4-FFF2-40B4-BE49-F238E27FC236}">
                <a16:creationId xmlns:a16="http://schemas.microsoft.com/office/drawing/2014/main" id="{5A7E58F6-27B2-291B-BD1C-BBB73DE40A5D}"/>
              </a:ext>
            </a:extLst>
          </p:cNvPr>
          <p:cNvPicPr>
            <a:picLocks noChangeAspect="1"/>
          </p:cNvPicPr>
          <p:nvPr/>
        </p:nvPicPr>
        <p:blipFill>
          <a:blip r:embed="rId4"/>
          <a:stretch>
            <a:fillRect/>
          </a:stretch>
        </p:blipFill>
        <p:spPr>
          <a:xfrm>
            <a:off x="1968330" y="1494564"/>
            <a:ext cx="4208478" cy="2366396"/>
          </a:xfrm>
          <a:prstGeom prst="rect">
            <a:avLst/>
          </a:prstGeom>
        </p:spPr>
      </p:pic>
      <p:pic>
        <p:nvPicPr>
          <p:cNvPr id="7" name="Picture 6" descr="A group of women in white outfits on a stage&#10;&#10;Description automatically generated">
            <a:extLst>
              <a:ext uri="{FF2B5EF4-FFF2-40B4-BE49-F238E27FC236}">
                <a16:creationId xmlns:a16="http://schemas.microsoft.com/office/drawing/2014/main" id="{D9CB03C4-A784-894B-9329-69E1D5700E33}"/>
              </a:ext>
            </a:extLst>
          </p:cNvPr>
          <p:cNvPicPr>
            <a:picLocks noChangeAspect="1"/>
          </p:cNvPicPr>
          <p:nvPr/>
        </p:nvPicPr>
        <p:blipFill>
          <a:blip r:embed="rId5"/>
          <a:stretch>
            <a:fillRect/>
          </a:stretch>
        </p:blipFill>
        <p:spPr>
          <a:xfrm>
            <a:off x="3047999" y="4077401"/>
            <a:ext cx="3970788" cy="2317457"/>
          </a:xfrm>
          <a:prstGeom prst="rect">
            <a:avLst/>
          </a:prstGeom>
        </p:spPr>
      </p:pic>
      <p:pic>
        <p:nvPicPr>
          <p:cNvPr id="8" name="Picture 7" descr="A sign from a ceiling&#10;&#10;Description automatically generated">
            <a:extLst>
              <a:ext uri="{FF2B5EF4-FFF2-40B4-BE49-F238E27FC236}">
                <a16:creationId xmlns:a16="http://schemas.microsoft.com/office/drawing/2014/main" id="{DAE0ECDA-58E0-5A0E-16E8-FAC1A09747EA}"/>
              </a:ext>
            </a:extLst>
          </p:cNvPr>
          <p:cNvPicPr>
            <a:picLocks noChangeAspect="1"/>
          </p:cNvPicPr>
          <p:nvPr/>
        </p:nvPicPr>
        <p:blipFill>
          <a:blip r:embed="rId6"/>
          <a:stretch>
            <a:fillRect/>
          </a:stretch>
        </p:blipFill>
        <p:spPr>
          <a:xfrm rot="5400000">
            <a:off x="-95950" y="945160"/>
            <a:ext cx="2562839" cy="1967568"/>
          </a:xfrm>
          <a:prstGeom prst="rect">
            <a:avLst/>
          </a:prstGeom>
        </p:spPr>
      </p:pic>
      <p:pic>
        <p:nvPicPr>
          <p:cNvPr id="9" name="Picture 8">
            <a:extLst>
              <a:ext uri="{FF2B5EF4-FFF2-40B4-BE49-F238E27FC236}">
                <a16:creationId xmlns:a16="http://schemas.microsoft.com/office/drawing/2014/main" id="{9364714B-B088-A7F8-8A95-8BDAFCFCA261}"/>
              </a:ext>
            </a:extLst>
          </p:cNvPr>
          <p:cNvPicPr>
            <a:picLocks noChangeAspect="1"/>
          </p:cNvPicPr>
          <p:nvPr/>
        </p:nvPicPr>
        <p:blipFill>
          <a:blip r:embed="rId7"/>
          <a:stretch>
            <a:fillRect/>
          </a:stretch>
        </p:blipFill>
        <p:spPr>
          <a:xfrm rot="5400000">
            <a:off x="8827840" y="627077"/>
            <a:ext cx="3520580" cy="2610724"/>
          </a:xfrm>
          <a:prstGeom prst="rect">
            <a:avLst/>
          </a:prstGeom>
        </p:spPr>
      </p:pic>
      <p:pic>
        <p:nvPicPr>
          <p:cNvPr id="10" name="Picture 9" descr="A group of women wearing pink feather boas and hats&#10;&#10;Description automatically generated">
            <a:extLst>
              <a:ext uri="{FF2B5EF4-FFF2-40B4-BE49-F238E27FC236}">
                <a16:creationId xmlns:a16="http://schemas.microsoft.com/office/drawing/2014/main" id="{1DDD8EAE-9496-4A7D-8D5A-F680DB0789FB}"/>
              </a:ext>
            </a:extLst>
          </p:cNvPr>
          <p:cNvPicPr>
            <a:picLocks noChangeAspect="1"/>
          </p:cNvPicPr>
          <p:nvPr/>
        </p:nvPicPr>
        <p:blipFill>
          <a:blip r:embed="rId8"/>
          <a:stretch>
            <a:fillRect/>
          </a:stretch>
        </p:blipFill>
        <p:spPr>
          <a:xfrm>
            <a:off x="8931479" y="3860334"/>
            <a:ext cx="3263318" cy="2367093"/>
          </a:xfrm>
          <a:prstGeom prst="rect">
            <a:avLst/>
          </a:prstGeom>
        </p:spPr>
      </p:pic>
      <p:pic>
        <p:nvPicPr>
          <p:cNvPr id="11" name="Picture 10" descr="A poster of a train&#10;&#10;Description automatically generated">
            <a:extLst>
              <a:ext uri="{FF2B5EF4-FFF2-40B4-BE49-F238E27FC236}">
                <a16:creationId xmlns:a16="http://schemas.microsoft.com/office/drawing/2014/main" id="{B84E4219-1621-C2EA-FFFE-B9CC938C760D}"/>
              </a:ext>
            </a:extLst>
          </p:cNvPr>
          <p:cNvPicPr>
            <a:picLocks noChangeAspect="1"/>
          </p:cNvPicPr>
          <p:nvPr/>
        </p:nvPicPr>
        <p:blipFill>
          <a:blip r:embed="rId9"/>
          <a:stretch>
            <a:fillRect/>
          </a:stretch>
        </p:blipFill>
        <p:spPr>
          <a:xfrm>
            <a:off x="6175088" y="1371600"/>
            <a:ext cx="3099547" cy="4114800"/>
          </a:xfrm>
          <a:prstGeom prst="rect">
            <a:avLst/>
          </a:prstGeom>
        </p:spPr>
      </p:pic>
    </p:spTree>
    <p:extLst>
      <p:ext uri="{BB962C8B-B14F-4D97-AF65-F5344CB8AC3E}">
        <p14:creationId xmlns:p14="http://schemas.microsoft.com/office/powerpoint/2010/main" val="274953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30600-5C78-A691-3704-BA922423D513}"/>
              </a:ext>
            </a:extLst>
          </p:cNvPr>
          <p:cNvSpPr>
            <a:spLocks noGrp="1"/>
          </p:cNvSpPr>
          <p:nvPr>
            <p:ph type="title"/>
          </p:nvPr>
        </p:nvSpPr>
        <p:spPr/>
        <p:txBody>
          <a:bodyPr/>
          <a:lstStyle/>
          <a:p>
            <a:pPr algn="ctr"/>
            <a:r>
              <a:rPr lang="en-GB">
                <a:latin typeface="Berlin Sans FB"/>
              </a:rPr>
              <a:t>Hashtags </a:t>
            </a:r>
            <a:endParaRPr lang="en-US">
              <a:latin typeface="Aptos Display" panose="020F0302020204030204"/>
            </a:endParaRPr>
          </a:p>
        </p:txBody>
      </p:sp>
      <p:sp>
        <p:nvSpPr>
          <p:cNvPr id="3" name="TextBox 2">
            <a:extLst>
              <a:ext uri="{FF2B5EF4-FFF2-40B4-BE49-F238E27FC236}">
                <a16:creationId xmlns:a16="http://schemas.microsoft.com/office/drawing/2014/main" id="{BC94B019-FDA4-3EE1-4EED-24BA8D18714F}"/>
              </a:ext>
            </a:extLst>
          </p:cNvPr>
          <p:cNvSpPr txBox="1"/>
          <p:nvPr/>
        </p:nvSpPr>
        <p:spPr>
          <a:xfrm>
            <a:off x="-1736" y="1690788"/>
            <a:ext cx="6949624"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ea typeface="Calibri"/>
                <a:cs typeface="Times New Roman"/>
              </a:rPr>
              <a:t>#GWRherewegoagain</a:t>
            </a:r>
          </a:p>
        </p:txBody>
      </p:sp>
      <p:sp>
        <p:nvSpPr>
          <p:cNvPr id="5" name="TextBox 4">
            <a:extLst>
              <a:ext uri="{FF2B5EF4-FFF2-40B4-BE49-F238E27FC236}">
                <a16:creationId xmlns:a16="http://schemas.microsoft.com/office/drawing/2014/main" id="{5873928E-14E9-06B2-43F5-50E0A442E0B4}"/>
              </a:ext>
            </a:extLst>
          </p:cNvPr>
          <p:cNvSpPr txBox="1"/>
          <p:nvPr/>
        </p:nvSpPr>
        <p:spPr>
          <a:xfrm>
            <a:off x="4195090" y="2445649"/>
            <a:ext cx="596956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a:latin typeface="Berlin Sans FB"/>
                <a:cs typeface="Times New Roman"/>
              </a:rPr>
              <a:t>#mammamiathemusical</a:t>
            </a:r>
          </a:p>
        </p:txBody>
      </p:sp>
      <p:sp>
        <p:nvSpPr>
          <p:cNvPr id="6" name="TextBox 5">
            <a:extLst>
              <a:ext uri="{FF2B5EF4-FFF2-40B4-BE49-F238E27FC236}">
                <a16:creationId xmlns:a16="http://schemas.microsoft.com/office/drawing/2014/main" id="{82927FBB-9BE9-53C4-4534-21C067267D68}"/>
              </a:ext>
            </a:extLst>
          </p:cNvPr>
          <p:cNvSpPr txBox="1"/>
          <p:nvPr/>
        </p:nvSpPr>
        <p:spPr>
          <a:xfrm>
            <a:off x="223706" y="3369577"/>
            <a:ext cx="590025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ea typeface="Calibri"/>
                <a:cs typeface="Calibri"/>
              </a:rPr>
              <a:t>#dancingqueen</a:t>
            </a:r>
          </a:p>
        </p:txBody>
      </p:sp>
      <p:sp>
        <p:nvSpPr>
          <p:cNvPr id="7" name="TextBox 6">
            <a:extLst>
              <a:ext uri="{FF2B5EF4-FFF2-40B4-BE49-F238E27FC236}">
                <a16:creationId xmlns:a16="http://schemas.microsoft.com/office/drawing/2014/main" id="{D2F12218-1D5D-F325-E999-FB8092A8EB5A}"/>
              </a:ext>
            </a:extLst>
          </p:cNvPr>
          <p:cNvSpPr txBox="1"/>
          <p:nvPr/>
        </p:nvSpPr>
        <p:spPr>
          <a:xfrm>
            <a:off x="4837651" y="4362275"/>
            <a:ext cx="619387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rPr>
              <a:t>#GWR</a:t>
            </a:r>
          </a:p>
        </p:txBody>
      </p:sp>
      <p:sp>
        <p:nvSpPr>
          <p:cNvPr id="8" name="TextBox 7">
            <a:extLst>
              <a:ext uri="{FF2B5EF4-FFF2-40B4-BE49-F238E27FC236}">
                <a16:creationId xmlns:a16="http://schemas.microsoft.com/office/drawing/2014/main" id="{C7FB4092-93E2-0A9F-95EE-74CDADED3A4A}"/>
              </a:ext>
            </a:extLst>
          </p:cNvPr>
          <p:cNvSpPr txBox="1"/>
          <p:nvPr/>
        </p:nvSpPr>
        <p:spPr>
          <a:xfrm>
            <a:off x="782972" y="5243119"/>
            <a:ext cx="506135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a:latin typeface="Berlin Sans FB"/>
              </a:rPr>
              <a:t>#sustainabletravel</a:t>
            </a:r>
          </a:p>
        </p:txBody>
      </p:sp>
      <p:pic>
        <p:nvPicPr>
          <p:cNvPr id="9" name="Graphic 8" descr="Hashtag with solid fill">
            <a:extLst>
              <a:ext uri="{FF2B5EF4-FFF2-40B4-BE49-F238E27FC236}">
                <a16:creationId xmlns:a16="http://schemas.microsoft.com/office/drawing/2014/main" id="{75D0C04D-5112-11CB-2841-1FE41E6E30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329906" y="4074268"/>
            <a:ext cx="2735633" cy="2681591"/>
          </a:xfrm>
          <a:prstGeom prst="rect">
            <a:avLst/>
          </a:prstGeom>
        </p:spPr>
      </p:pic>
      <p:pic>
        <p:nvPicPr>
          <p:cNvPr id="11" name="Picture 10" descr="A hashtag sign with a blue background">
            <a:extLst>
              <a:ext uri="{FF2B5EF4-FFF2-40B4-BE49-F238E27FC236}">
                <a16:creationId xmlns:a16="http://schemas.microsoft.com/office/drawing/2014/main" id="{52DAA5F5-7D99-EDD8-76EE-5711ECD9637C}"/>
              </a:ext>
            </a:extLst>
          </p:cNvPr>
          <p:cNvPicPr>
            <a:picLocks noChangeAspect="1"/>
          </p:cNvPicPr>
          <p:nvPr/>
        </p:nvPicPr>
        <p:blipFill>
          <a:blip r:embed="rId5"/>
          <a:stretch>
            <a:fillRect/>
          </a:stretch>
        </p:blipFill>
        <p:spPr>
          <a:xfrm>
            <a:off x="9320179" y="2431"/>
            <a:ext cx="2873984" cy="2189265"/>
          </a:xfrm>
          <a:prstGeom prst="rect">
            <a:avLst/>
          </a:prstGeom>
        </p:spPr>
      </p:pic>
    </p:spTree>
    <p:extLst>
      <p:ext uri="{BB962C8B-B14F-4D97-AF65-F5344CB8AC3E}">
        <p14:creationId xmlns:p14="http://schemas.microsoft.com/office/powerpoint/2010/main" val="149196891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84C27-8712-3F32-54A1-08E0815648A3}"/>
              </a:ext>
            </a:extLst>
          </p:cNvPr>
          <p:cNvSpPr>
            <a:spLocks noGrp="1"/>
          </p:cNvSpPr>
          <p:nvPr>
            <p:ph type="title"/>
          </p:nvPr>
        </p:nvSpPr>
        <p:spPr/>
        <p:txBody>
          <a:bodyPr/>
          <a:lstStyle/>
          <a:p>
            <a:pPr algn="ctr"/>
            <a:r>
              <a:rPr lang="en-GB">
                <a:latin typeface="Berlin Sans FB"/>
                <a:ea typeface="Calibri"/>
                <a:cs typeface="Times New Roman"/>
              </a:rPr>
              <a:t>Strapline </a:t>
            </a:r>
            <a:endParaRPr lang="en-US"/>
          </a:p>
        </p:txBody>
      </p:sp>
      <p:sp>
        <p:nvSpPr>
          <p:cNvPr id="3" name="TextBox 2">
            <a:extLst>
              <a:ext uri="{FF2B5EF4-FFF2-40B4-BE49-F238E27FC236}">
                <a16:creationId xmlns:a16="http://schemas.microsoft.com/office/drawing/2014/main" id="{9BDEC85F-1BC2-786E-1751-3CBFF7B51ADD}"/>
              </a:ext>
            </a:extLst>
          </p:cNvPr>
          <p:cNvSpPr txBox="1"/>
          <p:nvPr/>
        </p:nvSpPr>
        <p:spPr>
          <a:xfrm>
            <a:off x="1416676" y="2661633"/>
            <a:ext cx="8888413" cy="769441"/>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400">
                <a:latin typeface="Berlin Sans FB"/>
              </a:rPr>
              <a:t>Friday night and the trains on a role</a:t>
            </a:r>
          </a:p>
        </p:txBody>
      </p:sp>
    </p:spTree>
    <p:extLst>
      <p:ext uri="{BB962C8B-B14F-4D97-AF65-F5344CB8AC3E}">
        <p14:creationId xmlns:p14="http://schemas.microsoft.com/office/powerpoint/2010/main" val="240534888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BAFD1-3B3F-5D47-FE70-9F9E6850F834}"/>
              </a:ext>
            </a:extLst>
          </p:cNvPr>
          <p:cNvSpPr>
            <a:spLocks noGrp="1"/>
          </p:cNvSpPr>
          <p:nvPr>
            <p:ph type="title"/>
          </p:nvPr>
        </p:nvSpPr>
        <p:spPr/>
        <p:txBody>
          <a:bodyPr/>
          <a:lstStyle/>
          <a:p>
            <a:pPr algn="ctr"/>
            <a:r>
              <a:rPr lang="en-GB" dirty="0">
                <a:latin typeface="Berlin Sans FB"/>
              </a:rPr>
              <a:t>Content idea </a:t>
            </a:r>
            <a:endParaRPr lang="en-US"/>
          </a:p>
        </p:txBody>
      </p:sp>
      <p:pic>
        <p:nvPicPr>
          <p:cNvPr id="4" name="Picture 3" descr="A screenshot of a phone&#10;&#10;Description automatically generated">
            <a:extLst>
              <a:ext uri="{FF2B5EF4-FFF2-40B4-BE49-F238E27FC236}">
                <a16:creationId xmlns:a16="http://schemas.microsoft.com/office/drawing/2014/main" id="{F48809AE-B3F1-8AE8-1D44-69A8F69DD4DD}"/>
              </a:ext>
            </a:extLst>
          </p:cNvPr>
          <p:cNvPicPr>
            <a:picLocks noChangeAspect="1"/>
          </p:cNvPicPr>
          <p:nvPr/>
        </p:nvPicPr>
        <p:blipFill>
          <a:blip r:embed="rId3"/>
          <a:srcRect l="-364" t="15865" r="684" b="25570"/>
          <a:stretch/>
        </p:blipFill>
        <p:spPr>
          <a:xfrm>
            <a:off x="841325" y="1252546"/>
            <a:ext cx="4125502" cy="5242575"/>
          </a:xfrm>
          <a:prstGeom prst="rect">
            <a:avLst/>
          </a:prstGeom>
        </p:spPr>
      </p:pic>
    </p:spTree>
    <p:extLst>
      <p:ext uri="{BB962C8B-B14F-4D97-AF65-F5344CB8AC3E}">
        <p14:creationId xmlns:p14="http://schemas.microsoft.com/office/powerpoint/2010/main" val="30109859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2" name="copy_2509A47F-84DE-4AC5-85F5-00FD1DC032C5">
            <a:hlinkClick r:id="" action="ppaction://media"/>
            <a:extLst>
              <a:ext uri="{FF2B5EF4-FFF2-40B4-BE49-F238E27FC236}">
                <a16:creationId xmlns:a16="http://schemas.microsoft.com/office/drawing/2014/main" id="{AA5B3CCB-4437-72CC-21A5-3C508C92407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6764921" y="77598"/>
            <a:ext cx="3800417" cy="6702805"/>
          </a:xfrm>
          <a:prstGeom prst="rect">
            <a:avLst/>
          </a:prstGeom>
        </p:spPr>
      </p:pic>
      <p:sp>
        <p:nvSpPr>
          <p:cNvPr id="3" name="TextBox 2">
            <a:extLst>
              <a:ext uri="{FF2B5EF4-FFF2-40B4-BE49-F238E27FC236}">
                <a16:creationId xmlns:a16="http://schemas.microsoft.com/office/drawing/2014/main" id="{C7176804-4F48-FD55-EFB0-28BF10373E4C}"/>
              </a:ext>
            </a:extLst>
          </p:cNvPr>
          <p:cNvSpPr txBox="1"/>
          <p:nvPr/>
        </p:nvSpPr>
        <p:spPr>
          <a:xfrm>
            <a:off x="1034642" y="1118532"/>
            <a:ext cx="391486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dirty="0">
                <a:latin typeface="Berlin Sans FB"/>
              </a:rPr>
              <a:t>Visual and video content </a:t>
            </a:r>
          </a:p>
        </p:txBody>
      </p:sp>
    </p:spTree>
    <p:extLst>
      <p:ext uri="{BB962C8B-B14F-4D97-AF65-F5344CB8AC3E}">
        <p14:creationId xmlns:p14="http://schemas.microsoft.com/office/powerpoint/2010/main" val="29816298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009BD-D955-64E1-3957-AE7F0F457ADD}"/>
              </a:ext>
            </a:extLst>
          </p:cNvPr>
          <p:cNvSpPr>
            <a:spLocks noGrp="1"/>
          </p:cNvSpPr>
          <p:nvPr>
            <p:ph type="title"/>
          </p:nvPr>
        </p:nvSpPr>
        <p:spPr/>
        <p:txBody>
          <a:bodyPr/>
          <a:lstStyle/>
          <a:p>
            <a:r>
              <a:rPr lang="en-GB">
                <a:latin typeface="Berlin Sans FB"/>
              </a:rPr>
              <a:t>References </a:t>
            </a:r>
          </a:p>
        </p:txBody>
      </p:sp>
      <p:sp>
        <p:nvSpPr>
          <p:cNvPr id="3" name="Content Placeholder 2">
            <a:extLst>
              <a:ext uri="{FF2B5EF4-FFF2-40B4-BE49-F238E27FC236}">
                <a16:creationId xmlns:a16="http://schemas.microsoft.com/office/drawing/2014/main" id="{D8CF422A-EC03-EC4E-9D79-7262A528A75F}"/>
              </a:ext>
            </a:extLst>
          </p:cNvPr>
          <p:cNvSpPr>
            <a:spLocks noGrp="1"/>
          </p:cNvSpPr>
          <p:nvPr>
            <p:ph idx="1"/>
          </p:nvPr>
        </p:nvSpPr>
        <p:spPr>
          <a:xfrm>
            <a:off x="838200" y="1825625"/>
            <a:ext cx="10515600" cy="4756805"/>
          </a:xfrm>
        </p:spPr>
        <p:txBody>
          <a:bodyPr vert="horz" lIns="91440" tIns="45720" rIns="91440" bIns="45720" rtlCol="0" anchor="t">
            <a:normAutofit fontScale="77500" lnSpcReduction="20000"/>
          </a:bodyPr>
          <a:lstStyle/>
          <a:p>
            <a:pPr marL="0" indent="0">
              <a:buNone/>
            </a:pPr>
            <a:r>
              <a:rPr lang="en-GB" dirty="0"/>
              <a:t>Zara's References:</a:t>
            </a:r>
            <a:br>
              <a:rPr lang="en-GB" dirty="0"/>
            </a:br>
            <a:r>
              <a:rPr lang="en-GB" sz="1400" dirty="0">
                <a:latin typeface="Aptos"/>
                <a:ea typeface="Calibri"/>
                <a:cs typeface="Times New Roman"/>
              </a:rPr>
              <a:t>admin. “How to Write a Strapline for Your Business.” </a:t>
            </a:r>
            <a:r>
              <a:rPr lang="en-GB" sz="1400" i="1" dirty="0">
                <a:latin typeface="Aptos"/>
                <a:ea typeface="Calibri"/>
                <a:cs typeface="Times New Roman"/>
              </a:rPr>
              <a:t>Modern Print &amp; Design | Website &amp; Graphic Designers Pembrokeshire</a:t>
            </a:r>
            <a:r>
              <a:rPr lang="en-GB" sz="1400" dirty="0">
                <a:latin typeface="Aptos"/>
                <a:ea typeface="Calibri"/>
                <a:cs typeface="Times New Roman"/>
              </a:rPr>
              <a:t>, 13 Feb. 2017, </a:t>
            </a:r>
            <a:r>
              <a:rPr lang="en-GB" sz="1400" dirty="0">
                <a:latin typeface="Aptos"/>
                <a:ea typeface="Calibri"/>
                <a:cs typeface="Times New Roman"/>
                <a:hlinkClick r:id="rId2"/>
              </a:rPr>
              <a:t>www.modernprint.co.uk/how-to-write-a-strapline-for-your-business/</a:t>
            </a:r>
            <a:r>
              <a:rPr lang="en-GB" sz="1400" dirty="0">
                <a:latin typeface="Aptos"/>
                <a:ea typeface="Calibri"/>
                <a:cs typeface="Times New Roman"/>
              </a:rPr>
              <a:t>. Accessed 13 Jan. 2025.</a:t>
            </a:r>
            <a:endParaRPr lang="en-GB" sz="1400" dirty="0">
              <a:latin typeface="Aptos"/>
              <a:ea typeface="Calibri"/>
              <a:cs typeface="Calibri"/>
            </a:endParaRPr>
          </a:p>
          <a:p>
            <a:pPr>
              <a:buNone/>
            </a:pPr>
            <a:r>
              <a:rPr lang="en-GB" sz="1400" dirty="0">
                <a:latin typeface="Aptos"/>
                <a:ea typeface="Calibri"/>
                <a:cs typeface="Times New Roman"/>
              </a:rPr>
              <a:t>“Creative and Digital Solutions for Retail Destinations.” </a:t>
            </a:r>
            <a:r>
              <a:rPr lang="en-GB" sz="1400" i="1" dirty="0">
                <a:latin typeface="Aptos"/>
                <a:ea typeface="Calibri"/>
                <a:cs typeface="Times New Roman"/>
              </a:rPr>
              <a:t>Wearedestination.com</a:t>
            </a:r>
            <a:r>
              <a:rPr lang="en-GB" sz="1400" dirty="0">
                <a:latin typeface="Aptos"/>
                <a:ea typeface="Calibri"/>
                <a:cs typeface="Times New Roman"/>
              </a:rPr>
              <a:t>, 2025, wearedestination.com/blog/brand-strap-lines. Accessed 13 Jan. 2025.</a:t>
            </a:r>
            <a:endParaRPr lang="en-GB" sz="1400" dirty="0">
              <a:latin typeface="Aptos"/>
            </a:endParaRPr>
          </a:p>
          <a:p>
            <a:pPr>
              <a:buNone/>
            </a:pPr>
            <a:r>
              <a:rPr lang="en-GB" sz="1400" dirty="0">
                <a:latin typeface="Aptos"/>
                <a:ea typeface="Calibri"/>
                <a:cs typeface="Times New Roman"/>
              </a:rPr>
              <a:t>“European Economic Letters (EEL).” </a:t>
            </a:r>
            <a:r>
              <a:rPr lang="en-GB" sz="1400" i="1" dirty="0">
                <a:latin typeface="Aptos"/>
                <a:ea typeface="Calibri"/>
                <a:cs typeface="Times New Roman"/>
                <a:hlinkClick r:id="rId3"/>
              </a:rPr>
              <a:t>Www.eelet.org.uk</a:t>
            </a:r>
            <a:r>
              <a:rPr lang="en-GB" sz="1400" dirty="0">
                <a:latin typeface="Aptos"/>
                <a:ea typeface="Calibri"/>
                <a:cs typeface="Times New Roman"/>
              </a:rPr>
              <a:t>, 2024, </a:t>
            </a:r>
            <a:r>
              <a:rPr lang="en-GB" sz="1400" dirty="0">
                <a:latin typeface="Aptos"/>
                <a:ea typeface="Calibri"/>
                <a:cs typeface="Times New Roman"/>
                <a:hlinkClick r:id="rId4"/>
              </a:rPr>
              <a:t>www.eelet.org.uk/index.php/journal</a:t>
            </a:r>
            <a:r>
              <a:rPr lang="en-GB" sz="1400" dirty="0">
                <a:latin typeface="Aptos"/>
                <a:ea typeface="Calibri"/>
                <a:cs typeface="Times New Roman"/>
              </a:rPr>
              <a:t>.</a:t>
            </a:r>
            <a:endParaRPr lang="en-GB" sz="1400" dirty="0">
              <a:latin typeface="Aptos"/>
            </a:endParaRPr>
          </a:p>
          <a:p>
            <a:pPr>
              <a:buNone/>
            </a:pPr>
            <a:r>
              <a:rPr lang="en-GB" sz="1400" dirty="0">
                <a:latin typeface="Aptos"/>
                <a:ea typeface="Calibri"/>
                <a:cs typeface="Times New Roman"/>
              </a:rPr>
              <a:t>“Great Western Railway — Story.” </a:t>
            </a:r>
            <a:r>
              <a:rPr lang="en-GB" sz="1400" i="1" dirty="0">
                <a:latin typeface="Aptos"/>
                <a:ea typeface="Calibri"/>
                <a:cs typeface="Times New Roman"/>
              </a:rPr>
              <a:t>Pentagram</a:t>
            </a:r>
            <a:r>
              <a:rPr lang="en-GB" sz="1400" dirty="0">
                <a:latin typeface="Aptos"/>
                <a:ea typeface="Calibri"/>
                <a:cs typeface="Times New Roman"/>
              </a:rPr>
              <a:t>, </a:t>
            </a:r>
            <a:r>
              <a:rPr lang="en-GB" sz="1400" dirty="0">
                <a:latin typeface="Aptos"/>
                <a:ea typeface="Calibri"/>
                <a:cs typeface="Times New Roman"/>
                <a:hlinkClick r:id="rId5"/>
              </a:rPr>
              <a:t>www.pentagram.com/work/great-western-railway-1/story</a:t>
            </a:r>
            <a:r>
              <a:rPr lang="en-GB" sz="1400" dirty="0">
                <a:latin typeface="Aptos"/>
                <a:ea typeface="Calibri"/>
                <a:cs typeface="Times New Roman"/>
              </a:rPr>
              <a:t>.</a:t>
            </a:r>
            <a:endParaRPr lang="en-GB" sz="1400">
              <a:latin typeface="Aptos"/>
            </a:endParaRPr>
          </a:p>
          <a:p>
            <a:pPr>
              <a:buNone/>
            </a:pPr>
            <a:r>
              <a:rPr lang="en-GB" sz="1400" dirty="0">
                <a:latin typeface="Aptos"/>
                <a:ea typeface="Calibri"/>
                <a:cs typeface="Times New Roman"/>
              </a:rPr>
              <a:t>Novello Theatre. </a:t>
            </a:r>
            <a:r>
              <a:rPr lang="en-GB" sz="1400" i="1" dirty="0">
                <a:latin typeface="Aptos"/>
                <a:ea typeface="Calibri"/>
                <a:cs typeface="Times New Roman"/>
              </a:rPr>
              <a:t>Novellotheatrelondon.info</a:t>
            </a:r>
            <a:r>
              <a:rPr lang="en-GB" sz="1400" dirty="0">
                <a:latin typeface="Aptos"/>
                <a:ea typeface="Calibri"/>
                <a:cs typeface="Times New Roman"/>
              </a:rPr>
              <a:t>, Novello Theatre, 14 Dec. 2023, </a:t>
            </a:r>
            <a:r>
              <a:rPr lang="en-GB" sz="1400" dirty="0">
                <a:latin typeface="Aptos"/>
                <a:ea typeface="Calibri"/>
                <a:cs typeface="Times New Roman"/>
                <a:hlinkClick r:id="rId6"/>
              </a:rPr>
              <a:t>www.novellotheatrelondon.info/whats-on/mamma-mia</a:t>
            </a:r>
            <a:r>
              <a:rPr lang="en-GB" sz="1400" dirty="0">
                <a:latin typeface="Aptos"/>
                <a:ea typeface="Calibri"/>
                <a:cs typeface="Times New Roman"/>
              </a:rPr>
              <a:t>.</a:t>
            </a:r>
            <a:endParaRPr lang="en-GB" sz="1400" dirty="0">
              <a:latin typeface="Aptos"/>
            </a:endParaRPr>
          </a:p>
          <a:p>
            <a:pPr>
              <a:buNone/>
            </a:pPr>
            <a:r>
              <a:rPr lang="en-GB" sz="1400" dirty="0">
                <a:latin typeface="Aptos"/>
                <a:ea typeface="Calibri"/>
                <a:cs typeface="Times New Roman"/>
              </a:rPr>
              <a:t>“Our Business | Great Western Railway.” </a:t>
            </a:r>
            <a:r>
              <a:rPr lang="en-GB" sz="1400" i="1" dirty="0">
                <a:latin typeface="Aptos"/>
                <a:ea typeface="Calibri"/>
                <a:cs typeface="Times New Roman"/>
              </a:rPr>
              <a:t>Gwr.com</a:t>
            </a:r>
            <a:r>
              <a:rPr lang="en-GB" sz="1400" dirty="0">
                <a:latin typeface="Aptos"/>
                <a:ea typeface="Calibri"/>
                <a:cs typeface="Times New Roman"/>
              </a:rPr>
              <a:t>, 2023, </a:t>
            </a:r>
            <a:r>
              <a:rPr lang="en-GB" sz="1400" dirty="0">
                <a:latin typeface="Aptos"/>
                <a:ea typeface="Calibri"/>
                <a:cs typeface="Times New Roman"/>
                <a:hlinkClick r:id="rId7"/>
              </a:rPr>
              <a:t>www.gwr.com/about-gwr/our-business</a:t>
            </a:r>
            <a:r>
              <a:rPr lang="en-GB" sz="1400" dirty="0">
                <a:latin typeface="Aptos"/>
                <a:ea typeface="Calibri"/>
                <a:cs typeface="Times New Roman"/>
              </a:rPr>
              <a:t>#. Accessed 14 Jan. 2025.</a:t>
            </a:r>
            <a:endParaRPr lang="en-GB" sz="1400" dirty="0">
              <a:latin typeface="Aptos"/>
            </a:endParaRPr>
          </a:p>
          <a:p>
            <a:pPr>
              <a:buNone/>
            </a:pPr>
            <a:r>
              <a:rPr lang="en-GB" sz="1400" dirty="0">
                <a:latin typeface="Aptos"/>
                <a:ea typeface="Calibri"/>
                <a:cs typeface="Times New Roman"/>
              </a:rPr>
              <a:t>“ProQuest | Databases, </a:t>
            </a:r>
            <a:r>
              <a:rPr lang="en-GB" sz="1400" err="1">
                <a:latin typeface="Aptos"/>
                <a:ea typeface="Calibri"/>
                <a:cs typeface="Times New Roman"/>
              </a:rPr>
              <a:t>EBooks</a:t>
            </a:r>
            <a:r>
              <a:rPr lang="en-GB" sz="1400" dirty="0">
                <a:latin typeface="Aptos"/>
                <a:ea typeface="Calibri"/>
                <a:cs typeface="Times New Roman"/>
              </a:rPr>
              <a:t> and Technology for Research.” </a:t>
            </a:r>
            <a:r>
              <a:rPr lang="en-GB" sz="1400" i="1" dirty="0">
                <a:latin typeface="Aptos"/>
                <a:ea typeface="Calibri"/>
                <a:cs typeface="Times New Roman"/>
                <a:hlinkClick r:id="rId8"/>
              </a:rPr>
              <a:t>Www.proquest.com</a:t>
            </a:r>
            <a:r>
              <a:rPr lang="en-GB" sz="1400" dirty="0">
                <a:latin typeface="Aptos"/>
                <a:ea typeface="Calibri"/>
                <a:cs typeface="Times New Roman"/>
              </a:rPr>
              <a:t>, </a:t>
            </a:r>
            <a:r>
              <a:rPr lang="en-GB" sz="1400" dirty="0">
                <a:latin typeface="Aptos"/>
                <a:ea typeface="Calibri"/>
                <a:cs typeface="Times New Roman"/>
                <a:hlinkClick r:id="rId9"/>
              </a:rPr>
              <a:t>www.proquest.com</a:t>
            </a:r>
            <a:r>
              <a:rPr lang="en-GB" sz="1400" dirty="0">
                <a:latin typeface="Aptos"/>
                <a:ea typeface="Calibri"/>
                <a:cs typeface="Times New Roman"/>
              </a:rPr>
              <a:t>.</a:t>
            </a:r>
            <a:endParaRPr lang="en-GB" sz="1400" dirty="0">
              <a:latin typeface="Aptos"/>
            </a:endParaRPr>
          </a:p>
          <a:p>
            <a:pPr>
              <a:buNone/>
            </a:pPr>
            <a:r>
              <a:rPr lang="en-GB" sz="1400" err="1">
                <a:latin typeface="Aptos"/>
                <a:ea typeface="Calibri"/>
                <a:cs typeface="Times New Roman"/>
              </a:rPr>
              <a:t>SimilarWeb</a:t>
            </a:r>
            <a:r>
              <a:rPr lang="en-GB" sz="1400" dirty="0">
                <a:latin typeface="Aptos"/>
                <a:ea typeface="Calibri"/>
                <a:cs typeface="Times New Roman"/>
              </a:rPr>
              <a:t>. “Demographics.” </a:t>
            </a:r>
            <a:r>
              <a:rPr lang="en-GB" sz="1400" i="1" err="1">
                <a:latin typeface="Aptos"/>
                <a:ea typeface="Calibri"/>
                <a:cs typeface="Times New Roman"/>
              </a:rPr>
              <a:t>Similarweb</a:t>
            </a:r>
            <a:r>
              <a:rPr lang="en-GB" sz="1400" dirty="0">
                <a:latin typeface="Aptos"/>
                <a:ea typeface="Calibri"/>
                <a:cs typeface="Times New Roman"/>
              </a:rPr>
              <a:t>, 2024, pro.similarweb.com/#/digitalsuite/websiteanalysis/audience-demographics/.</a:t>
            </a:r>
            <a:endParaRPr lang="en-GB" sz="1400" dirty="0">
              <a:latin typeface="Aptos"/>
            </a:endParaRPr>
          </a:p>
          <a:p>
            <a:pPr>
              <a:buNone/>
            </a:pPr>
            <a:r>
              <a:rPr lang="en-GB" sz="1400" dirty="0">
                <a:latin typeface="Aptos"/>
                <a:ea typeface="Calibri"/>
                <a:cs typeface="Times New Roman"/>
              </a:rPr>
              <a:t>---. “Demographics.” </a:t>
            </a:r>
            <a:r>
              <a:rPr lang="en-GB" sz="1400" i="1" err="1">
                <a:latin typeface="Aptos"/>
                <a:ea typeface="Calibri"/>
                <a:cs typeface="Times New Roman"/>
              </a:rPr>
              <a:t>Similarweb</a:t>
            </a:r>
            <a:r>
              <a:rPr lang="en-GB" sz="1400" dirty="0">
                <a:latin typeface="Aptos"/>
                <a:ea typeface="Calibri"/>
                <a:cs typeface="Times New Roman"/>
              </a:rPr>
              <a:t>, 2024, pro.similarweb.com/#/digitalsuite/websiteanalysis/audience-demographics/.</a:t>
            </a:r>
            <a:endParaRPr lang="en-GB" sz="1400" dirty="0">
              <a:latin typeface="Aptos"/>
            </a:endParaRPr>
          </a:p>
          <a:p>
            <a:pPr>
              <a:buNone/>
            </a:pPr>
            <a:r>
              <a:rPr lang="en-GB" sz="1400" dirty="0">
                <a:latin typeface="Aptos"/>
                <a:ea typeface="Calibri"/>
                <a:cs typeface="Times New Roman"/>
              </a:rPr>
              <a:t>“Sustainability | Great Western Railway.” </a:t>
            </a:r>
            <a:r>
              <a:rPr lang="en-GB" sz="1400" i="1" dirty="0">
                <a:latin typeface="Aptos"/>
                <a:ea typeface="Calibri"/>
                <a:cs typeface="Times New Roman"/>
                <a:hlinkClick r:id="rId10"/>
              </a:rPr>
              <a:t>Www.gwr.com</a:t>
            </a:r>
            <a:r>
              <a:rPr lang="en-GB" sz="1400" dirty="0">
                <a:latin typeface="Aptos"/>
                <a:ea typeface="Calibri"/>
                <a:cs typeface="Times New Roman"/>
              </a:rPr>
              <a:t>, </a:t>
            </a:r>
            <a:r>
              <a:rPr lang="en-GB" sz="1400" dirty="0">
                <a:latin typeface="Aptos"/>
                <a:ea typeface="Calibri"/>
                <a:cs typeface="Times New Roman"/>
                <a:hlinkClick r:id="rId11"/>
              </a:rPr>
              <a:t>www.gwr.com/about-gwr/what-you-can-expect/sustainability</a:t>
            </a:r>
            <a:r>
              <a:rPr lang="en-GB" sz="1400" dirty="0">
                <a:latin typeface="Aptos"/>
                <a:ea typeface="Calibri"/>
                <a:cs typeface="Times New Roman"/>
              </a:rPr>
              <a:t>.</a:t>
            </a:r>
            <a:endParaRPr lang="en-GB" sz="1400" dirty="0">
              <a:latin typeface="Aptos"/>
            </a:endParaRPr>
          </a:p>
          <a:p>
            <a:pPr>
              <a:buNone/>
            </a:pPr>
            <a:r>
              <a:rPr lang="en-GB" sz="1400" dirty="0">
                <a:latin typeface="Aptos"/>
                <a:ea typeface="Calibri"/>
                <a:cs typeface="Times New Roman"/>
              </a:rPr>
              <a:t>“Trains from London to Cardiff | Great Western Railway.” </a:t>
            </a:r>
            <a:r>
              <a:rPr lang="en-GB" sz="1400" i="1" dirty="0">
                <a:latin typeface="Aptos"/>
                <a:ea typeface="Calibri"/>
                <a:cs typeface="Times New Roman"/>
              </a:rPr>
              <a:t>Gwr.com</a:t>
            </a:r>
            <a:r>
              <a:rPr lang="en-GB" sz="1400" dirty="0">
                <a:latin typeface="Aptos"/>
                <a:ea typeface="Calibri"/>
                <a:cs typeface="Times New Roman"/>
              </a:rPr>
              <a:t>, 2025, </a:t>
            </a:r>
            <a:r>
              <a:rPr lang="en-GB" sz="1400" dirty="0">
                <a:latin typeface="Aptos"/>
                <a:ea typeface="Calibri"/>
                <a:cs typeface="Times New Roman"/>
                <a:hlinkClick r:id="rId12"/>
              </a:rPr>
              <a:t>www.gwr.com/stations-and-destinations/popular-routes/london-to-cardiff</a:t>
            </a:r>
            <a:r>
              <a:rPr lang="en-GB" sz="1400" dirty="0">
                <a:latin typeface="Aptos"/>
                <a:ea typeface="Calibri"/>
                <a:cs typeface="Times New Roman"/>
              </a:rPr>
              <a:t>. Accessed 14 Jan. 2025.</a:t>
            </a:r>
            <a:endParaRPr lang="en-GB" sz="1400" dirty="0">
              <a:latin typeface="Aptos"/>
            </a:endParaRPr>
          </a:p>
          <a:p>
            <a:pPr>
              <a:buNone/>
            </a:pPr>
            <a:r>
              <a:rPr lang="en-GB" sz="1500" dirty="0">
                <a:latin typeface="Aptos"/>
                <a:ea typeface="Calibri"/>
                <a:cs typeface="Times New Roman"/>
              </a:rPr>
              <a:t>“Trains to London | Cheap London Train Tickets | Great Western Railway.” </a:t>
            </a:r>
            <a:r>
              <a:rPr lang="en-GB" sz="1500" i="1" dirty="0">
                <a:latin typeface="Aptos"/>
                <a:ea typeface="Calibri"/>
                <a:cs typeface="Times New Roman"/>
              </a:rPr>
              <a:t>Gwr.com</a:t>
            </a:r>
            <a:r>
              <a:rPr lang="en-GB" sz="1500" dirty="0">
                <a:latin typeface="Aptos"/>
                <a:ea typeface="Calibri"/>
                <a:cs typeface="Times New Roman"/>
              </a:rPr>
              <a:t>, 2025, </a:t>
            </a:r>
            <a:r>
              <a:rPr lang="en-GB" sz="1500" dirty="0">
                <a:latin typeface="Aptos"/>
                <a:ea typeface="Calibri"/>
                <a:cs typeface="Times New Roman"/>
                <a:hlinkClick r:id="rId13"/>
              </a:rPr>
              <a:t>www.gwr.com/stations-and-destinations/destinations/trains-to-london</a:t>
            </a:r>
            <a:r>
              <a:rPr lang="en-GB" sz="1500" dirty="0">
                <a:latin typeface="Aptos"/>
                <a:ea typeface="Calibri"/>
                <a:cs typeface="Times New Roman"/>
              </a:rPr>
              <a:t>. Accessed 14 Jan. 2025.</a:t>
            </a:r>
            <a:endParaRPr lang="en-GB" sz="1500" dirty="0">
              <a:latin typeface="Aptos"/>
            </a:endParaRPr>
          </a:p>
          <a:p>
            <a:pPr>
              <a:buNone/>
            </a:pPr>
            <a:r>
              <a:rPr lang="en-GB" sz="1500" dirty="0">
                <a:latin typeface="Aptos"/>
                <a:ea typeface="Calibri"/>
                <a:cs typeface="Times New Roman"/>
              </a:rPr>
              <a:t>“What’s the Difference between a Headline, Strapline, Tagline and Slogan? | Caroline Gibson.” </a:t>
            </a:r>
            <a:r>
              <a:rPr lang="en-GB" sz="1500" i="1" dirty="0">
                <a:latin typeface="Aptos"/>
                <a:ea typeface="Calibri"/>
                <a:cs typeface="Times New Roman"/>
              </a:rPr>
              <a:t>Caroline Gibson - Freelance Copywriter Blog</a:t>
            </a:r>
            <a:r>
              <a:rPr lang="en-GB" sz="1500" dirty="0">
                <a:latin typeface="Aptos"/>
                <a:ea typeface="Calibri"/>
                <a:cs typeface="Times New Roman"/>
              </a:rPr>
              <a:t>, 2 Feb. 2016, </a:t>
            </a:r>
            <a:r>
              <a:rPr lang="en-GB" sz="1500" dirty="0">
                <a:latin typeface="Aptos"/>
                <a:ea typeface="Calibri"/>
                <a:cs typeface="Times New Roman"/>
                <a:hlinkClick r:id="rId14"/>
              </a:rPr>
              <a:t>www.carolinegibson.co.uk/headline-slogan-strapline-difference/</a:t>
            </a:r>
            <a:r>
              <a:rPr lang="en-GB" sz="1500" dirty="0">
                <a:latin typeface="Aptos"/>
                <a:ea typeface="Calibri"/>
                <a:cs typeface="Times New Roman"/>
              </a:rPr>
              <a:t>.</a:t>
            </a:r>
            <a:endParaRPr lang="en-GB" sz="1500">
              <a:latin typeface="Aptos"/>
            </a:endParaRPr>
          </a:p>
          <a:p>
            <a:pPr>
              <a:buNone/>
            </a:pPr>
            <a:r>
              <a:rPr lang="en-GB" sz="1500" dirty="0">
                <a:latin typeface="Aptos"/>
                <a:ea typeface="Calibri"/>
                <a:cs typeface="Times New Roman"/>
              </a:rPr>
              <a:t>“Yellow.” </a:t>
            </a:r>
            <a:r>
              <a:rPr lang="en-GB" sz="1500" i="1" dirty="0">
                <a:latin typeface="Aptos"/>
                <a:ea typeface="Calibri"/>
                <a:cs typeface="Times New Roman"/>
              </a:rPr>
              <a:t>Wikipedia</a:t>
            </a:r>
            <a:r>
              <a:rPr lang="en-GB" sz="1500" dirty="0">
                <a:latin typeface="Aptos"/>
                <a:ea typeface="Calibri"/>
                <a:cs typeface="Times New Roman"/>
              </a:rPr>
              <a:t>, 14 Oct. 2020, en.wikipedia.org/wiki/Yellow.</a:t>
            </a:r>
            <a:endParaRPr lang="en-GB" sz="1500" dirty="0">
              <a:latin typeface="Aptos"/>
            </a:endParaRPr>
          </a:p>
          <a:p>
            <a:pPr>
              <a:buNone/>
            </a:pPr>
            <a:r>
              <a:rPr lang="en-GB" sz="1600" dirty="0">
                <a:latin typeface="Aptos"/>
                <a:ea typeface="Calibri"/>
                <a:cs typeface="Times New Roman"/>
              </a:rPr>
              <a:t>Zappavigna, Michele. “Searchable Talk: The Linguistic Functions of Hashtags.” </a:t>
            </a:r>
            <a:r>
              <a:rPr lang="en-GB" sz="1600" i="1" dirty="0">
                <a:latin typeface="Aptos"/>
                <a:ea typeface="Calibri"/>
                <a:cs typeface="Times New Roman"/>
              </a:rPr>
              <a:t>Social Semiotics</a:t>
            </a:r>
            <a:r>
              <a:rPr lang="en-GB" sz="1600" dirty="0">
                <a:latin typeface="Aptos"/>
                <a:ea typeface="Calibri"/>
                <a:cs typeface="Times New Roman"/>
              </a:rPr>
              <a:t>, vol. 25, no. 3, 9 Jan. 2015, pp. 274–291, </a:t>
            </a:r>
            <a:r>
              <a:rPr lang="en-GB" sz="1600" dirty="0">
                <a:latin typeface="Aptos"/>
                <a:ea typeface="Calibri"/>
                <a:cs typeface="Times New Roman"/>
                <a:hlinkClick r:id="rId15"/>
              </a:rPr>
              <a:t>https://doi.org/10.1080/10350330.2014.996948</a:t>
            </a:r>
            <a:r>
              <a:rPr lang="en-GB" sz="1600" dirty="0">
                <a:latin typeface="Aptos"/>
                <a:ea typeface="Calibri"/>
                <a:cs typeface="Times New Roman"/>
              </a:rPr>
              <a:t>.</a:t>
            </a:r>
            <a:endParaRPr lang="en-GB" sz="1600">
              <a:latin typeface="Aptos"/>
            </a:endParaRPr>
          </a:p>
          <a:p>
            <a:pPr>
              <a:buNone/>
            </a:pPr>
            <a:endParaRPr lang="en-GB" sz="1500" dirty="0">
              <a:latin typeface="Aptos"/>
              <a:ea typeface="Calibri"/>
              <a:cs typeface="Times New Roman"/>
            </a:endParaRPr>
          </a:p>
          <a:p>
            <a:pPr>
              <a:buNone/>
            </a:pPr>
            <a:endParaRPr lang="en-GB" sz="1500" dirty="0">
              <a:ea typeface="Calibri"/>
              <a:cs typeface="Times New Roman"/>
            </a:endParaRPr>
          </a:p>
          <a:p>
            <a:pPr>
              <a:buNone/>
            </a:pPr>
            <a:endParaRPr lang="en-GB" sz="15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a:buNone/>
            </a:pPr>
            <a:endParaRPr lang="en-GB" sz="1400" dirty="0">
              <a:ea typeface="Calibri"/>
              <a:cs typeface="Times New Roman"/>
            </a:endParaRPr>
          </a:p>
          <a:p>
            <a:pPr marL="0" indent="0">
              <a:buNone/>
            </a:pPr>
            <a:endParaRPr lang="en-GB" sz="1400" dirty="0">
              <a:ea typeface="Calibri"/>
              <a:cs typeface="Times New Roman"/>
            </a:endParaRPr>
          </a:p>
          <a:p>
            <a:pPr marL="0" indent="0">
              <a:buNone/>
            </a:pPr>
            <a:endParaRPr lang="en-GB" sz="3200" dirty="0">
              <a:ea typeface="Calibri"/>
              <a:cs typeface="Calibri"/>
            </a:endParaRPr>
          </a:p>
          <a:p>
            <a:pPr marL="0" indent="0">
              <a:buNone/>
            </a:pPr>
            <a:endParaRPr lang="en-US" dirty="0"/>
          </a:p>
        </p:txBody>
      </p:sp>
    </p:spTree>
    <p:extLst>
      <p:ext uri="{BB962C8B-B14F-4D97-AF65-F5344CB8AC3E}">
        <p14:creationId xmlns:p14="http://schemas.microsoft.com/office/powerpoint/2010/main" val="30871036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GWR – Social Media campaign – All aboard </vt:lpstr>
      <vt:lpstr>A brief overview </vt:lpstr>
      <vt:lpstr>Aims and Objectives </vt:lpstr>
      <vt:lpstr>Target Market - Demographics</vt:lpstr>
      <vt:lpstr>Campaign presentation </vt:lpstr>
      <vt:lpstr>Branding colours </vt:lpstr>
      <vt:lpstr>Key messages </vt:lpstr>
      <vt:lpstr>Hashtags </vt:lpstr>
      <vt:lpstr>Strapline </vt:lpstr>
      <vt:lpstr>Content idea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cp:revision>
  <dcterms:created xsi:type="dcterms:W3CDTF">2025-01-15T09:41:21Z</dcterms:created>
  <dcterms:modified xsi:type="dcterms:W3CDTF">2025-01-15T09:46:14Z</dcterms:modified>
</cp:coreProperties>
</file>