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15"/>
  </p:notesMasterIdLst>
  <p:sldIdLst>
    <p:sldId id="256" r:id="rId2"/>
    <p:sldId id="257" r:id="rId3"/>
    <p:sldId id="258" r:id="rId4"/>
    <p:sldId id="259" r:id="rId5"/>
    <p:sldId id="273" r:id="rId6"/>
    <p:sldId id="260" r:id="rId7"/>
    <p:sldId id="261" r:id="rId8"/>
    <p:sldId id="262" r:id="rId9"/>
    <p:sldId id="263" r:id="rId10"/>
    <p:sldId id="274" r:id="rId11"/>
    <p:sldId id="270" r:id="rId12"/>
    <p:sldId id="271"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0177CA-3A04-429B-B28E-0EE2BB38E6BD}" v="108" dt="2023-01-26T01:11:23.1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455" autoAdjust="0"/>
  </p:normalViewPr>
  <p:slideViewPr>
    <p:cSldViewPr snapToGrid="0">
      <p:cViewPr varScale="1">
        <p:scale>
          <a:sx n="63" d="100"/>
          <a:sy n="63" d="100"/>
        </p:scale>
        <p:origin x="9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893182-4E30-4360-8745-3D53A8E0FE1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EF68463-6A62-4ABE-8CE0-9D8FC0AD0C0D}">
      <dgm:prSet/>
      <dgm:spPr/>
      <dgm:t>
        <a:bodyPr/>
        <a:lstStyle/>
        <a:p>
          <a:pPr algn="ctr"/>
          <a:r>
            <a:rPr lang="en-IN" b="1" u="sng" dirty="0">
              <a:latin typeface="Times New Roman" panose="02020603050405020304" pitchFamily="18" charset="0"/>
              <a:cs typeface="Times New Roman" panose="02020603050405020304" pitchFamily="18" charset="0"/>
            </a:rPr>
            <a:t>About Moxy</a:t>
          </a:r>
          <a:endParaRPr lang="en-US" u="sng" dirty="0">
            <a:latin typeface="Times New Roman" panose="02020603050405020304" pitchFamily="18" charset="0"/>
            <a:cs typeface="Times New Roman" panose="02020603050405020304" pitchFamily="18" charset="0"/>
          </a:endParaRPr>
        </a:p>
      </dgm:t>
    </dgm:pt>
    <dgm:pt modelId="{3C397566-CDF9-4F11-85A8-34C0FB328E60}" type="parTrans" cxnId="{67D92D29-9C77-4ACA-A8D4-6479A97967FE}">
      <dgm:prSet/>
      <dgm:spPr/>
      <dgm:t>
        <a:bodyPr/>
        <a:lstStyle/>
        <a:p>
          <a:pPr algn="ctr"/>
          <a:endParaRPr lang="en-US"/>
        </a:p>
      </dgm:t>
    </dgm:pt>
    <dgm:pt modelId="{5CE1F139-154E-4580-9636-04CF1B37ED32}" type="sibTrans" cxnId="{67D92D29-9C77-4ACA-A8D4-6479A97967FE}">
      <dgm:prSet/>
      <dgm:spPr/>
      <dgm:t>
        <a:bodyPr/>
        <a:lstStyle/>
        <a:p>
          <a:pPr algn="ctr"/>
          <a:endParaRPr lang="en-US"/>
        </a:p>
      </dgm:t>
    </dgm:pt>
    <dgm:pt modelId="{AE19C64B-06F5-4A1A-BEC6-DAF4FFAB5675}">
      <dgm:prSet/>
      <dgm:spPr/>
      <dgm:t>
        <a:bodyPr/>
        <a:lstStyle/>
        <a:p>
          <a:pPr algn="ctr"/>
          <a:r>
            <a:rPr lang="en-IN" b="0" dirty="0">
              <a:latin typeface="Times New Roman" panose="02020603050405020304" pitchFamily="18" charset="0"/>
              <a:cs typeface="Times New Roman" panose="02020603050405020304" pitchFamily="18" charset="0"/>
            </a:rPr>
            <a:t>Industries – Hospitality</a:t>
          </a:r>
          <a:endParaRPr lang="en-US" b="0" dirty="0">
            <a:latin typeface="Times New Roman" panose="02020603050405020304" pitchFamily="18" charset="0"/>
            <a:cs typeface="Times New Roman" panose="02020603050405020304" pitchFamily="18" charset="0"/>
          </a:endParaRPr>
        </a:p>
      </dgm:t>
    </dgm:pt>
    <dgm:pt modelId="{C6B3ADA2-6159-475E-97CD-19B44847A901}" type="parTrans" cxnId="{C86FDA43-C17A-46B0-95D8-5D9923BDAD67}">
      <dgm:prSet/>
      <dgm:spPr/>
      <dgm:t>
        <a:bodyPr/>
        <a:lstStyle/>
        <a:p>
          <a:pPr algn="ctr"/>
          <a:endParaRPr lang="en-US"/>
        </a:p>
      </dgm:t>
    </dgm:pt>
    <dgm:pt modelId="{865F66AE-0A13-415F-81A6-5EC893856017}" type="sibTrans" cxnId="{C86FDA43-C17A-46B0-95D8-5D9923BDAD67}">
      <dgm:prSet/>
      <dgm:spPr/>
      <dgm:t>
        <a:bodyPr/>
        <a:lstStyle/>
        <a:p>
          <a:pPr algn="ctr"/>
          <a:endParaRPr lang="en-US"/>
        </a:p>
      </dgm:t>
    </dgm:pt>
    <dgm:pt modelId="{912DE0CB-37C5-4EBA-A6D5-8B002235F084}">
      <dgm:prSet/>
      <dgm:spPr/>
      <dgm:t>
        <a:bodyPr/>
        <a:lstStyle/>
        <a:p>
          <a:pPr algn="ctr"/>
          <a:r>
            <a:rPr lang="en-IN" b="0" dirty="0">
              <a:latin typeface="Times New Roman" panose="02020603050405020304" pitchFamily="18" charset="0"/>
              <a:cs typeface="Times New Roman" panose="02020603050405020304" pitchFamily="18" charset="0"/>
            </a:rPr>
            <a:t>Owned by Marriott International </a:t>
          </a:r>
          <a:endParaRPr lang="en-US" b="0" dirty="0">
            <a:latin typeface="Times New Roman" panose="02020603050405020304" pitchFamily="18" charset="0"/>
            <a:cs typeface="Times New Roman" panose="02020603050405020304" pitchFamily="18" charset="0"/>
          </a:endParaRPr>
        </a:p>
      </dgm:t>
    </dgm:pt>
    <dgm:pt modelId="{7378550C-6661-4865-A389-69D6C354F517}" type="parTrans" cxnId="{2F3E4873-2CFF-4689-BB93-CD6E62376BDA}">
      <dgm:prSet/>
      <dgm:spPr/>
      <dgm:t>
        <a:bodyPr/>
        <a:lstStyle/>
        <a:p>
          <a:pPr algn="ctr"/>
          <a:endParaRPr lang="en-US"/>
        </a:p>
      </dgm:t>
    </dgm:pt>
    <dgm:pt modelId="{B6F88642-80E5-4457-951A-C23B5D94EEDB}" type="sibTrans" cxnId="{2F3E4873-2CFF-4689-BB93-CD6E62376BDA}">
      <dgm:prSet/>
      <dgm:spPr/>
      <dgm:t>
        <a:bodyPr/>
        <a:lstStyle/>
        <a:p>
          <a:pPr algn="ctr"/>
          <a:endParaRPr lang="en-US"/>
        </a:p>
      </dgm:t>
    </dgm:pt>
    <dgm:pt modelId="{02C13333-C9A7-426A-8F4F-2EB33C76665F}">
      <dgm:prSet/>
      <dgm:spPr/>
      <dgm:t>
        <a:bodyPr/>
        <a:lstStyle/>
        <a:p>
          <a:pPr algn="ctr"/>
          <a:r>
            <a:rPr lang="en-IN" b="0" dirty="0">
              <a:latin typeface="Times New Roman" panose="02020603050405020304" pitchFamily="18" charset="0"/>
              <a:cs typeface="Times New Roman" panose="02020603050405020304" pitchFamily="18" charset="0"/>
            </a:rPr>
            <a:t>Employees – 51 to 200</a:t>
          </a:r>
          <a:endParaRPr lang="en-US" b="0" dirty="0">
            <a:latin typeface="Times New Roman" panose="02020603050405020304" pitchFamily="18" charset="0"/>
            <a:cs typeface="Times New Roman" panose="02020603050405020304" pitchFamily="18" charset="0"/>
          </a:endParaRPr>
        </a:p>
      </dgm:t>
    </dgm:pt>
    <dgm:pt modelId="{F0E287EE-FEBA-49C4-AF4B-842AEB495E0A}" type="parTrans" cxnId="{3AFF9E2B-6985-4CF4-A7C7-473AF614A233}">
      <dgm:prSet/>
      <dgm:spPr/>
      <dgm:t>
        <a:bodyPr/>
        <a:lstStyle/>
        <a:p>
          <a:pPr algn="ctr"/>
          <a:endParaRPr lang="en-US"/>
        </a:p>
      </dgm:t>
    </dgm:pt>
    <dgm:pt modelId="{43832775-8F43-4AE1-8199-19C55BD03DE5}" type="sibTrans" cxnId="{3AFF9E2B-6985-4CF4-A7C7-473AF614A233}">
      <dgm:prSet/>
      <dgm:spPr/>
      <dgm:t>
        <a:bodyPr/>
        <a:lstStyle/>
        <a:p>
          <a:pPr algn="ctr"/>
          <a:endParaRPr lang="en-US"/>
        </a:p>
      </dgm:t>
    </dgm:pt>
    <dgm:pt modelId="{A00C33D7-EC08-4A99-AE74-2DA2837E174F}">
      <dgm:prSet/>
      <dgm:spPr/>
      <dgm:t>
        <a:bodyPr/>
        <a:lstStyle/>
        <a:p>
          <a:pPr algn="ctr"/>
          <a:r>
            <a:rPr lang="en-IN" b="0" dirty="0">
              <a:latin typeface="Times New Roman" panose="02020603050405020304" pitchFamily="18" charset="0"/>
              <a:cs typeface="Times New Roman" panose="02020603050405020304" pitchFamily="18" charset="0"/>
            </a:rPr>
            <a:t>Headquartered in Amsterdam</a:t>
          </a:r>
          <a:endParaRPr lang="en-US" b="0" dirty="0">
            <a:latin typeface="Times New Roman" panose="02020603050405020304" pitchFamily="18" charset="0"/>
            <a:cs typeface="Times New Roman" panose="02020603050405020304" pitchFamily="18" charset="0"/>
          </a:endParaRPr>
        </a:p>
      </dgm:t>
    </dgm:pt>
    <dgm:pt modelId="{C76F5DA3-EC3D-460B-B8AA-E23B47A2F375}" type="parTrans" cxnId="{82741FE5-87C3-4940-9006-4E0F8CBF3F95}">
      <dgm:prSet/>
      <dgm:spPr/>
      <dgm:t>
        <a:bodyPr/>
        <a:lstStyle/>
        <a:p>
          <a:pPr algn="ctr"/>
          <a:endParaRPr lang="en-US"/>
        </a:p>
      </dgm:t>
    </dgm:pt>
    <dgm:pt modelId="{1219241B-44AE-40B4-ABFD-844F44B2D1DC}" type="sibTrans" cxnId="{82741FE5-87C3-4940-9006-4E0F8CBF3F95}">
      <dgm:prSet/>
      <dgm:spPr/>
      <dgm:t>
        <a:bodyPr/>
        <a:lstStyle/>
        <a:p>
          <a:pPr algn="ctr"/>
          <a:endParaRPr lang="en-US"/>
        </a:p>
      </dgm:t>
    </dgm:pt>
    <dgm:pt modelId="{216B380B-1CD9-408F-8788-88891D730E9A}">
      <dgm:prSet/>
      <dgm:spPr/>
      <dgm:t>
        <a:bodyPr/>
        <a:lstStyle/>
        <a:p>
          <a:pPr algn="ctr"/>
          <a:r>
            <a:rPr lang="en-IN" b="0" dirty="0">
              <a:latin typeface="Times New Roman" panose="02020603050405020304" pitchFamily="18" charset="0"/>
              <a:cs typeface="Times New Roman" panose="02020603050405020304" pitchFamily="18" charset="0"/>
            </a:rPr>
            <a:t>Type - Public Company</a:t>
          </a:r>
          <a:endParaRPr lang="en-US" b="0" dirty="0">
            <a:latin typeface="Times New Roman" panose="02020603050405020304" pitchFamily="18" charset="0"/>
            <a:cs typeface="Times New Roman" panose="02020603050405020304" pitchFamily="18" charset="0"/>
          </a:endParaRPr>
        </a:p>
      </dgm:t>
    </dgm:pt>
    <dgm:pt modelId="{9402316A-4506-4B8F-A51D-095F55B9D4AB}" type="parTrans" cxnId="{7DA9C88C-51F0-4C1C-99BC-9A1F4A389508}">
      <dgm:prSet/>
      <dgm:spPr/>
      <dgm:t>
        <a:bodyPr/>
        <a:lstStyle/>
        <a:p>
          <a:pPr algn="ctr"/>
          <a:endParaRPr lang="en-US"/>
        </a:p>
      </dgm:t>
    </dgm:pt>
    <dgm:pt modelId="{F4522887-4A57-41FC-B01B-B65C5B726FBF}" type="sibTrans" cxnId="{7DA9C88C-51F0-4C1C-99BC-9A1F4A389508}">
      <dgm:prSet/>
      <dgm:spPr/>
      <dgm:t>
        <a:bodyPr/>
        <a:lstStyle/>
        <a:p>
          <a:pPr algn="ctr"/>
          <a:endParaRPr lang="en-US"/>
        </a:p>
      </dgm:t>
    </dgm:pt>
    <dgm:pt modelId="{1CA2421C-404C-4538-A312-A2131C4CBEC5}">
      <dgm:prSet/>
      <dgm:spPr/>
      <dgm:t>
        <a:bodyPr/>
        <a:lstStyle/>
        <a:p>
          <a:pPr algn="ctr"/>
          <a:r>
            <a:rPr lang="en-IN" b="0" dirty="0">
              <a:latin typeface="Times New Roman" panose="02020603050405020304" pitchFamily="18" charset="0"/>
              <a:cs typeface="Times New Roman" panose="02020603050405020304" pitchFamily="18" charset="0"/>
            </a:rPr>
            <a:t>Founded in 2014</a:t>
          </a:r>
          <a:endParaRPr lang="en-US" b="0" dirty="0">
            <a:latin typeface="Times New Roman" panose="02020603050405020304" pitchFamily="18" charset="0"/>
            <a:cs typeface="Times New Roman" panose="02020603050405020304" pitchFamily="18" charset="0"/>
          </a:endParaRPr>
        </a:p>
      </dgm:t>
    </dgm:pt>
    <dgm:pt modelId="{1412BD44-D197-442C-9B9E-3556132BDAB9}" type="parTrans" cxnId="{889A4DDB-5242-4F13-A67A-38BEDA380F79}">
      <dgm:prSet/>
      <dgm:spPr/>
      <dgm:t>
        <a:bodyPr/>
        <a:lstStyle/>
        <a:p>
          <a:pPr algn="ctr"/>
          <a:endParaRPr lang="en-US"/>
        </a:p>
      </dgm:t>
    </dgm:pt>
    <dgm:pt modelId="{60693018-717C-4BA8-BAD2-9ECA90E6DD12}" type="sibTrans" cxnId="{889A4DDB-5242-4F13-A67A-38BEDA380F79}">
      <dgm:prSet/>
      <dgm:spPr/>
      <dgm:t>
        <a:bodyPr/>
        <a:lstStyle/>
        <a:p>
          <a:pPr algn="ctr"/>
          <a:endParaRPr lang="en-US"/>
        </a:p>
      </dgm:t>
    </dgm:pt>
    <dgm:pt modelId="{814233E8-A975-4A0B-A7C3-70C92A7B75E4}" type="pres">
      <dgm:prSet presAssocID="{0F893182-4E30-4360-8745-3D53A8E0FE15}" presName="vert0" presStyleCnt="0">
        <dgm:presLayoutVars>
          <dgm:dir/>
          <dgm:animOne val="branch"/>
          <dgm:animLvl val="lvl"/>
        </dgm:presLayoutVars>
      </dgm:prSet>
      <dgm:spPr/>
    </dgm:pt>
    <dgm:pt modelId="{1D295AE7-2FF1-4C87-B5B3-C896E6DD89D6}" type="pres">
      <dgm:prSet presAssocID="{5EF68463-6A62-4ABE-8CE0-9D8FC0AD0C0D}" presName="thickLine" presStyleLbl="alignNode1" presStyleIdx="0" presStyleCnt="7"/>
      <dgm:spPr/>
    </dgm:pt>
    <dgm:pt modelId="{86E734F3-5895-445F-A6A4-C58DCEEF4C5F}" type="pres">
      <dgm:prSet presAssocID="{5EF68463-6A62-4ABE-8CE0-9D8FC0AD0C0D}" presName="horz1" presStyleCnt="0"/>
      <dgm:spPr/>
    </dgm:pt>
    <dgm:pt modelId="{3E6B7A75-91A4-4D3F-87B9-942B90D4308D}" type="pres">
      <dgm:prSet presAssocID="{5EF68463-6A62-4ABE-8CE0-9D8FC0AD0C0D}" presName="tx1" presStyleLbl="revTx" presStyleIdx="0" presStyleCnt="7"/>
      <dgm:spPr/>
    </dgm:pt>
    <dgm:pt modelId="{BFB5FAF9-353A-4FF8-8875-1AC44D5A7CD9}" type="pres">
      <dgm:prSet presAssocID="{5EF68463-6A62-4ABE-8CE0-9D8FC0AD0C0D}" presName="vert1" presStyleCnt="0"/>
      <dgm:spPr/>
    </dgm:pt>
    <dgm:pt modelId="{305C76D2-E615-4F6C-A35E-8075E16C1899}" type="pres">
      <dgm:prSet presAssocID="{AE19C64B-06F5-4A1A-BEC6-DAF4FFAB5675}" presName="thickLine" presStyleLbl="alignNode1" presStyleIdx="1" presStyleCnt="7"/>
      <dgm:spPr/>
    </dgm:pt>
    <dgm:pt modelId="{790404AE-1AB1-44E0-A1C6-0377BAC7568E}" type="pres">
      <dgm:prSet presAssocID="{AE19C64B-06F5-4A1A-BEC6-DAF4FFAB5675}" presName="horz1" presStyleCnt="0"/>
      <dgm:spPr/>
    </dgm:pt>
    <dgm:pt modelId="{3FEFAA4E-DDF6-48D1-9B7C-9145F6BEE527}" type="pres">
      <dgm:prSet presAssocID="{AE19C64B-06F5-4A1A-BEC6-DAF4FFAB5675}" presName="tx1" presStyleLbl="revTx" presStyleIdx="1" presStyleCnt="7"/>
      <dgm:spPr/>
    </dgm:pt>
    <dgm:pt modelId="{8102B532-4FDC-4DB4-95C6-6D9FC5AB4EC1}" type="pres">
      <dgm:prSet presAssocID="{AE19C64B-06F5-4A1A-BEC6-DAF4FFAB5675}" presName="vert1" presStyleCnt="0"/>
      <dgm:spPr/>
    </dgm:pt>
    <dgm:pt modelId="{07DEB31B-9782-40D0-BBA9-FB9A04B08FEA}" type="pres">
      <dgm:prSet presAssocID="{912DE0CB-37C5-4EBA-A6D5-8B002235F084}" presName="thickLine" presStyleLbl="alignNode1" presStyleIdx="2" presStyleCnt="7"/>
      <dgm:spPr/>
    </dgm:pt>
    <dgm:pt modelId="{6DC4B590-941F-4C41-9141-7B67D18E21BA}" type="pres">
      <dgm:prSet presAssocID="{912DE0CB-37C5-4EBA-A6D5-8B002235F084}" presName="horz1" presStyleCnt="0"/>
      <dgm:spPr/>
    </dgm:pt>
    <dgm:pt modelId="{546DC5AD-B01D-4D41-B499-EB9BD54A960C}" type="pres">
      <dgm:prSet presAssocID="{912DE0CB-37C5-4EBA-A6D5-8B002235F084}" presName="tx1" presStyleLbl="revTx" presStyleIdx="2" presStyleCnt="7"/>
      <dgm:spPr/>
    </dgm:pt>
    <dgm:pt modelId="{DCE903F3-EDC1-43FD-BBC7-22847C6A8014}" type="pres">
      <dgm:prSet presAssocID="{912DE0CB-37C5-4EBA-A6D5-8B002235F084}" presName="vert1" presStyleCnt="0"/>
      <dgm:spPr/>
    </dgm:pt>
    <dgm:pt modelId="{A0A82E83-4F9B-4644-A9A3-2ADB389356A4}" type="pres">
      <dgm:prSet presAssocID="{02C13333-C9A7-426A-8F4F-2EB33C76665F}" presName="thickLine" presStyleLbl="alignNode1" presStyleIdx="3" presStyleCnt="7"/>
      <dgm:spPr/>
    </dgm:pt>
    <dgm:pt modelId="{B2B22D0D-7CE9-4A27-AD0A-1014C79DC9EA}" type="pres">
      <dgm:prSet presAssocID="{02C13333-C9A7-426A-8F4F-2EB33C76665F}" presName="horz1" presStyleCnt="0"/>
      <dgm:spPr/>
    </dgm:pt>
    <dgm:pt modelId="{6289FB5B-FFD8-4906-9019-0A64706852A1}" type="pres">
      <dgm:prSet presAssocID="{02C13333-C9A7-426A-8F4F-2EB33C76665F}" presName="tx1" presStyleLbl="revTx" presStyleIdx="3" presStyleCnt="7"/>
      <dgm:spPr/>
    </dgm:pt>
    <dgm:pt modelId="{DD83BCCF-097A-4844-B618-975DFC608CA2}" type="pres">
      <dgm:prSet presAssocID="{02C13333-C9A7-426A-8F4F-2EB33C76665F}" presName="vert1" presStyleCnt="0"/>
      <dgm:spPr/>
    </dgm:pt>
    <dgm:pt modelId="{5A1F9403-227A-4CE5-BB67-C2A1781D0F18}" type="pres">
      <dgm:prSet presAssocID="{A00C33D7-EC08-4A99-AE74-2DA2837E174F}" presName="thickLine" presStyleLbl="alignNode1" presStyleIdx="4" presStyleCnt="7"/>
      <dgm:spPr/>
    </dgm:pt>
    <dgm:pt modelId="{B4F0F094-0540-4252-8DAF-FA27CA9F14E5}" type="pres">
      <dgm:prSet presAssocID="{A00C33D7-EC08-4A99-AE74-2DA2837E174F}" presName="horz1" presStyleCnt="0"/>
      <dgm:spPr/>
    </dgm:pt>
    <dgm:pt modelId="{55E5D75B-5CBA-4FF3-8C2D-60980A722C5C}" type="pres">
      <dgm:prSet presAssocID="{A00C33D7-EC08-4A99-AE74-2DA2837E174F}" presName="tx1" presStyleLbl="revTx" presStyleIdx="4" presStyleCnt="7"/>
      <dgm:spPr/>
    </dgm:pt>
    <dgm:pt modelId="{70AE30A7-5E02-4A8F-AC99-9805AA518D8D}" type="pres">
      <dgm:prSet presAssocID="{A00C33D7-EC08-4A99-AE74-2DA2837E174F}" presName="vert1" presStyleCnt="0"/>
      <dgm:spPr/>
    </dgm:pt>
    <dgm:pt modelId="{397DD2D8-9C4D-4B9F-B079-68F649429110}" type="pres">
      <dgm:prSet presAssocID="{216B380B-1CD9-408F-8788-88891D730E9A}" presName="thickLine" presStyleLbl="alignNode1" presStyleIdx="5" presStyleCnt="7"/>
      <dgm:spPr/>
    </dgm:pt>
    <dgm:pt modelId="{12289340-6AD1-440B-A74E-076C4577E834}" type="pres">
      <dgm:prSet presAssocID="{216B380B-1CD9-408F-8788-88891D730E9A}" presName="horz1" presStyleCnt="0"/>
      <dgm:spPr/>
    </dgm:pt>
    <dgm:pt modelId="{5070F853-0FAC-4318-8E6E-5AE396F9F970}" type="pres">
      <dgm:prSet presAssocID="{216B380B-1CD9-408F-8788-88891D730E9A}" presName="tx1" presStyleLbl="revTx" presStyleIdx="5" presStyleCnt="7"/>
      <dgm:spPr/>
    </dgm:pt>
    <dgm:pt modelId="{3A81BEE0-1BE0-4EA5-AA3B-F615F0B18691}" type="pres">
      <dgm:prSet presAssocID="{216B380B-1CD9-408F-8788-88891D730E9A}" presName="vert1" presStyleCnt="0"/>
      <dgm:spPr/>
    </dgm:pt>
    <dgm:pt modelId="{364494C2-3415-4A42-83CA-D12DF43926F5}" type="pres">
      <dgm:prSet presAssocID="{1CA2421C-404C-4538-A312-A2131C4CBEC5}" presName="thickLine" presStyleLbl="alignNode1" presStyleIdx="6" presStyleCnt="7"/>
      <dgm:spPr/>
    </dgm:pt>
    <dgm:pt modelId="{86939D71-11BE-4976-A395-9A29E27046A3}" type="pres">
      <dgm:prSet presAssocID="{1CA2421C-404C-4538-A312-A2131C4CBEC5}" presName="horz1" presStyleCnt="0"/>
      <dgm:spPr/>
    </dgm:pt>
    <dgm:pt modelId="{4ACCB545-9917-4B09-B2DE-D2AF68749EA2}" type="pres">
      <dgm:prSet presAssocID="{1CA2421C-404C-4538-A312-A2131C4CBEC5}" presName="tx1" presStyleLbl="revTx" presStyleIdx="6" presStyleCnt="7"/>
      <dgm:spPr/>
    </dgm:pt>
    <dgm:pt modelId="{FDBCDF69-487A-4C1C-8CD2-230654F30771}" type="pres">
      <dgm:prSet presAssocID="{1CA2421C-404C-4538-A312-A2131C4CBEC5}" presName="vert1" presStyleCnt="0"/>
      <dgm:spPr/>
    </dgm:pt>
  </dgm:ptLst>
  <dgm:cxnLst>
    <dgm:cxn modelId="{67D92D29-9C77-4ACA-A8D4-6479A97967FE}" srcId="{0F893182-4E30-4360-8745-3D53A8E0FE15}" destId="{5EF68463-6A62-4ABE-8CE0-9D8FC0AD0C0D}" srcOrd="0" destOrd="0" parTransId="{3C397566-CDF9-4F11-85A8-34C0FB328E60}" sibTransId="{5CE1F139-154E-4580-9636-04CF1B37ED32}"/>
    <dgm:cxn modelId="{3AFF9E2B-6985-4CF4-A7C7-473AF614A233}" srcId="{0F893182-4E30-4360-8745-3D53A8E0FE15}" destId="{02C13333-C9A7-426A-8F4F-2EB33C76665F}" srcOrd="3" destOrd="0" parTransId="{F0E287EE-FEBA-49C4-AF4B-842AEB495E0A}" sibTransId="{43832775-8F43-4AE1-8199-19C55BD03DE5}"/>
    <dgm:cxn modelId="{25B25C61-C68C-4E76-AF15-A6C327409644}" type="presOf" srcId="{912DE0CB-37C5-4EBA-A6D5-8B002235F084}" destId="{546DC5AD-B01D-4D41-B499-EB9BD54A960C}" srcOrd="0" destOrd="0" presId="urn:microsoft.com/office/officeart/2008/layout/LinedList"/>
    <dgm:cxn modelId="{C86FDA43-C17A-46B0-95D8-5D9923BDAD67}" srcId="{0F893182-4E30-4360-8745-3D53A8E0FE15}" destId="{AE19C64B-06F5-4A1A-BEC6-DAF4FFAB5675}" srcOrd="1" destOrd="0" parTransId="{C6B3ADA2-6159-475E-97CD-19B44847A901}" sibTransId="{865F66AE-0A13-415F-81A6-5EC893856017}"/>
    <dgm:cxn modelId="{2F3E4873-2CFF-4689-BB93-CD6E62376BDA}" srcId="{0F893182-4E30-4360-8745-3D53A8E0FE15}" destId="{912DE0CB-37C5-4EBA-A6D5-8B002235F084}" srcOrd="2" destOrd="0" parTransId="{7378550C-6661-4865-A389-69D6C354F517}" sibTransId="{B6F88642-80E5-4457-951A-C23B5D94EEDB}"/>
    <dgm:cxn modelId="{2103BE7B-80FD-4C10-A5B7-6276CBA864C2}" type="presOf" srcId="{5EF68463-6A62-4ABE-8CE0-9D8FC0AD0C0D}" destId="{3E6B7A75-91A4-4D3F-87B9-942B90D4308D}" srcOrd="0" destOrd="0" presId="urn:microsoft.com/office/officeart/2008/layout/LinedList"/>
    <dgm:cxn modelId="{E00D6783-831A-4C6C-9263-DDAE0DF92882}" type="presOf" srcId="{1CA2421C-404C-4538-A312-A2131C4CBEC5}" destId="{4ACCB545-9917-4B09-B2DE-D2AF68749EA2}" srcOrd="0" destOrd="0" presId="urn:microsoft.com/office/officeart/2008/layout/LinedList"/>
    <dgm:cxn modelId="{7DA9C88C-51F0-4C1C-99BC-9A1F4A389508}" srcId="{0F893182-4E30-4360-8745-3D53A8E0FE15}" destId="{216B380B-1CD9-408F-8788-88891D730E9A}" srcOrd="5" destOrd="0" parTransId="{9402316A-4506-4B8F-A51D-095F55B9D4AB}" sibTransId="{F4522887-4A57-41FC-B01B-B65C5B726FBF}"/>
    <dgm:cxn modelId="{EF1A2C91-BCA0-4DB9-901A-6C5042A59609}" type="presOf" srcId="{A00C33D7-EC08-4A99-AE74-2DA2837E174F}" destId="{55E5D75B-5CBA-4FF3-8C2D-60980A722C5C}" srcOrd="0" destOrd="0" presId="urn:microsoft.com/office/officeart/2008/layout/LinedList"/>
    <dgm:cxn modelId="{ECBB7A9B-BD3D-46A6-B67C-7B342BC1E988}" type="presOf" srcId="{216B380B-1CD9-408F-8788-88891D730E9A}" destId="{5070F853-0FAC-4318-8E6E-5AE396F9F970}" srcOrd="0" destOrd="0" presId="urn:microsoft.com/office/officeart/2008/layout/LinedList"/>
    <dgm:cxn modelId="{A208369E-E1E4-4E06-AC46-A313A630132A}" type="presOf" srcId="{0F893182-4E30-4360-8745-3D53A8E0FE15}" destId="{814233E8-A975-4A0B-A7C3-70C92A7B75E4}" srcOrd="0" destOrd="0" presId="urn:microsoft.com/office/officeart/2008/layout/LinedList"/>
    <dgm:cxn modelId="{889A4DDB-5242-4F13-A67A-38BEDA380F79}" srcId="{0F893182-4E30-4360-8745-3D53A8E0FE15}" destId="{1CA2421C-404C-4538-A312-A2131C4CBEC5}" srcOrd="6" destOrd="0" parTransId="{1412BD44-D197-442C-9B9E-3556132BDAB9}" sibTransId="{60693018-717C-4BA8-BAD2-9ECA90E6DD12}"/>
    <dgm:cxn modelId="{9C6BC5DD-1BAE-4044-801D-098F3FE25389}" type="presOf" srcId="{AE19C64B-06F5-4A1A-BEC6-DAF4FFAB5675}" destId="{3FEFAA4E-DDF6-48D1-9B7C-9145F6BEE527}" srcOrd="0" destOrd="0" presId="urn:microsoft.com/office/officeart/2008/layout/LinedList"/>
    <dgm:cxn modelId="{ABA29ADF-4D33-4821-9AFD-BD6B90A8F880}" type="presOf" srcId="{02C13333-C9A7-426A-8F4F-2EB33C76665F}" destId="{6289FB5B-FFD8-4906-9019-0A64706852A1}" srcOrd="0" destOrd="0" presId="urn:microsoft.com/office/officeart/2008/layout/LinedList"/>
    <dgm:cxn modelId="{82741FE5-87C3-4940-9006-4E0F8CBF3F95}" srcId="{0F893182-4E30-4360-8745-3D53A8E0FE15}" destId="{A00C33D7-EC08-4A99-AE74-2DA2837E174F}" srcOrd="4" destOrd="0" parTransId="{C76F5DA3-EC3D-460B-B8AA-E23B47A2F375}" sibTransId="{1219241B-44AE-40B4-ABFD-844F44B2D1DC}"/>
    <dgm:cxn modelId="{5520D3F5-5639-4683-A437-E21F65ED5346}" type="presParOf" srcId="{814233E8-A975-4A0B-A7C3-70C92A7B75E4}" destId="{1D295AE7-2FF1-4C87-B5B3-C896E6DD89D6}" srcOrd="0" destOrd="0" presId="urn:microsoft.com/office/officeart/2008/layout/LinedList"/>
    <dgm:cxn modelId="{FCCD64F0-E65D-423B-BE46-E8A97FF2BC71}" type="presParOf" srcId="{814233E8-A975-4A0B-A7C3-70C92A7B75E4}" destId="{86E734F3-5895-445F-A6A4-C58DCEEF4C5F}" srcOrd="1" destOrd="0" presId="urn:microsoft.com/office/officeart/2008/layout/LinedList"/>
    <dgm:cxn modelId="{BBD6EC55-4072-4A29-BB3A-9914AF24CE08}" type="presParOf" srcId="{86E734F3-5895-445F-A6A4-C58DCEEF4C5F}" destId="{3E6B7A75-91A4-4D3F-87B9-942B90D4308D}" srcOrd="0" destOrd="0" presId="urn:microsoft.com/office/officeart/2008/layout/LinedList"/>
    <dgm:cxn modelId="{9338FE1F-7EA6-47AE-91EB-18CE8550AED6}" type="presParOf" srcId="{86E734F3-5895-445F-A6A4-C58DCEEF4C5F}" destId="{BFB5FAF9-353A-4FF8-8875-1AC44D5A7CD9}" srcOrd="1" destOrd="0" presId="urn:microsoft.com/office/officeart/2008/layout/LinedList"/>
    <dgm:cxn modelId="{13503441-3FD3-4745-979D-18E701E40055}" type="presParOf" srcId="{814233E8-A975-4A0B-A7C3-70C92A7B75E4}" destId="{305C76D2-E615-4F6C-A35E-8075E16C1899}" srcOrd="2" destOrd="0" presId="urn:microsoft.com/office/officeart/2008/layout/LinedList"/>
    <dgm:cxn modelId="{BE1D9B53-DA94-4CD2-AE4D-1D1A5FB10D0D}" type="presParOf" srcId="{814233E8-A975-4A0B-A7C3-70C92A7B75E4}" destId="{790404AE-1AB1-44E0-A1C6-0377BAC7568E}" srcOrd="3" destOrd="0" presId="urn:microsoft.com/office/officeart/2008/layout/LinedList"/>
    <dgm:cxn modelId="{5915B8D8-61C1-4D66-BDB4-590A8BB874F4}" type="presParOf" srcId="{790404AE-1AB1-44E0-A1C6-0377BAC7568E}" destId="{3FEFAA4E-DDF6-48D1-9B7C-9145F6BEE527}" srcOrd="0" destOrd="0" presId="urn:microsoft.com/office/officeart/2008/layout/LinedList"/>
    <dgm:cxn modelId="{1EA5B3A5-CFED-45CF-A067-CCA64AA21C9E}" type="presParOf" srcId="{790404AE-1AB1-44E0-A1C6-0377BAC7568E}" destId="{8102B532-4FDC-4DB4-95C6-6D9FC5AB4EC1}" srcOrd="1" destOrd="0" presId="urn:microsoft.com/office/officeart/2008/layout/LinedList"/>
    <dgm:cxn modelId="{AEDB0499-A2E6-4074-AD7F-771C4A8769F7}" type="presParOf" srcId="{814233E8-A975-4A0B-A7C3-70C92A7B75E4}" destId="{07DEB31B-9782-40D0-BBA9-FB9A04B08FEA}" srcOrd="4" destOrd="0" presId="urn:microsoft.com/office/officeart/2008/layout/LinedList"/>
    <dgm:cxn modelId="{8D81F5ED-944A-4EC3-9573-B0A611F6D71E}" type="presParOf" srcId="{814233E8-A975-4A0B-A7C3-70C92A7B75E4}" destId="{6DC4B590-941F-4C41-9141-7B67D18E21BA}" srcOrd="5" destOrd="0" presId="urn:microsoft.com/office/officeart/2008/layout/LinedList"/>
    <dgm:cxn modelId="{AED2765A-9AF2-41E0-A92C-A5F67D93E7AA}" type="presParOf" srcId="{6DC4B590-941F-4C41-9141-7B67D18E21BA}" destId="{546DC5AD-B01D-4D41-B499-EB9BD54A960C}" srcOrd="0" destOrd="0" presId="urn:microsoft.com/office/officeart/2008/layout/LinedList"/>
    <dgm:cxn modelId="{227F4451-2DD5-4B15-BCA6-852C0F879E6A}" type="presParOf" srcId="{6DC4B590-941F-4C41-9141-7B67D18E21BA}" destId="{DCE903F3-EDC1-43FD-BBC7-22847C6A8014}" srcOrd="1" destOrd="0" presId="urn:microsoft.com/office/officeart/2008/layout/LinedList"/>
    <dgm:cxn modelId="{838FB073-7A17-434D-8D34-0B25A7933639}" type="presParOf" srcId="{814233E8-A975-4A0B-A7C3-70C92A7B75E4}" destId="{A0A82E83-4F9B-4644-A9A3-2ADB389356A4}" srcOrd="6" destOrd="0" presId="urn:microsoft.com/office/officeart/2008/layout/LinedList"/>
    <dgm:cxn modelId="{0CB45D39-E59F-4D1A-8A5E-2432986B3B51}" type="presParOf" srcId="{814233E8-A975-4A0B-A7C3-70C92A7B75E4}" destId="{B2B22D0D-7CE9-4A27-AD0A-1014C79DC9EA}" srcOrd="7" destOrd="0" presId="urn:microsoft.com/office/officeart/2008/layout/LinedList"/>
    <dgm:cxn modelId="{8CBD36B1-9F55-46F0-B8DE-FB468BC9EF85}" type="presParOf" srcId="{B2B22D0D-7CE9-4A27-AD0A-1014C79DC9EA}" destId="{6289FB5B-FFD8-4906-9019-0A64706852A1}" srcOrd="0" destOrd="0" presId="urn:microsoft.com/office/officeart/2008/layout/LinedList"/>
    <dgm:cxn modelId="{533A2142-1FD7-4E78-8BB6-CD217F16B880}" type="presParOf" srcId="{B2B22D0D-7CE9-4A27-AD0A-1014C79DC9EA}" destId="{DD83BCCF-097A-4844-B618-975DFC608CA2}" srcOrd="1" destOrd="0" presId="urn:microsoft.com/office/officeart/2008/layout/LinedList"/>
    <dgm:cxn modelId="{A33E28B0-87C8-4B47-B3B4-23E932DB2E7B}" type="presParOf" srcId="{814233E8-A975-4A0B-A7C3-70C92A7B75E4}" destId="{5A1F9403-227A-4CE5-BB67-C2A1781D0F18}" srcOrd="8" destOrd="0" presId="urn:microsoft.com/office/officeart/2008/layout/LinedList"/>
    <dgm:cxn modelId="{714A9AAD-2BED-4DD0-AA01-811CBE4C3A29}" type="presParOf" srcId="{814233E8-A975-4A0B-A7C3-70C92A7B75E4}" destId="{B4F0F094-0540-4252-8DAF-FA27CA9F14E5}" srcOrd="9" destOrd="0" presId="urn:microsoft.com/office/officeart/2008/layout/LinedList"/>
    <dgm:cxn modelId="{497A561D-0691-45D1-A8AE-51F163D8A31A}" type="presParOf" srcId="{B4F0F094-0540-4252-8DAF-FA27CA9F14E5}" destId="{55E5D75B-5CBA-4FF3-8C2D-60980A722C5C}" srcOrd="0" destOrd="0" presId="urn:microsoft.com/office/officeart/2008/layout/LinedList"/>
    <dgm:cxn modelId="{3DD8F921-D2B6-40D5-A5B3-C0D6F34F3066}" type="presParOf" srcId="{B4F0F094-0540-4252-8DAF-FA27CA9F14E5}" destId="{70AE30A7-5E02-4A8F-AC99-9805AA518D8D}" srcOrd="1" destOrd="0" presId="urn:microsoft.com/office/officeart/2008/layout/LinedList"/>
    <dgm:cxn modelId="{13250A95-0804-47AC-9D07-A6F6D19C1E2A}" type="presParOf" srcId="{814233E8-A975-4A0B-A7C3-70C92A7B75E4}" destId="{397DD2D8-9C4D-4B9F-B079-68F649429110}" srcOrd="10" destOrd="0" presId="urn:microsoft.com/office/officeart/2008/layout/LinedList"/>
    <dgm:cxn modelId="{7D378406-448D-4B60-A7BF-BE23DCACF11C}" type="presParOf" srcId="{814233E8-A975-4A0B-A7C3-70C92A7B75E4}" destId="{12289340-6AD1-440B-A74E-076C4577E834}" srcOrd="11" destOrd="0" presId="urn:microsoft.com/office/officeart/2008/layout/LinedList"/>
    <dgm:cxn modelId="{A9C02BD9-C7CF-4E1B-8CB8-7E1C6D9DA97B}" type="presParOf" srcId="{12289340-6AD1-440B-A74E-076C4577E834}" destId="{5070F853-0FAC-4318-8E6E-5AE396F9F970}" srcOrd="0" destOrd="0" presId="urn:microsoft.com/office/officeart/2008/layout/LinedList"/>
    <dgm:cxn modelId="{0602AE35-EA85-4F9C-AB7E-8881F13DE742}" type="presParOf" srcId="{12289340-6AD1-440B-A74E-076C4577E834}" destId="{3A81BEE0-1BE0-4EA5-AA3B-F615F0B18691}" srcOrd="1" destOrd="0" presId="urn:microsoft.com/office/officeart/2008/layout/LinedList"/>
    <dgm:cxn modelId="{E8A5077A-9973-4C06-86FD-7F424995615D}" type="presParOf" srcId="{814233E8-A975-4A0B-A7C3-70C92A7B75E4}" destId="{364494C2-3415-4A42-83CA-D12DF43926F5}" srcOrd="12" destOrd="0" presId="urn:microsoft.com/office/officeart/2008/layout/LinedList"/>
    <dgm:cxn modelId="{C70D8D49-0150-4037-B926-468BDCBED3C1}" type="presParOf" srcId="{814233E8-A975-4A0B-A7C3-70C92A7B75E4}" destId="{86939D71-11BE-4976-A395-9A29E27046A3}" srcOrd="13" destOrd="0" presId="urn:microsoft.com/office/officeart/2008/layout/LinedList"/>
    <dgm:cxn modelId="{E52F138C-F286-47D6-9683-B0DC8DD9CCCC}" type="presParOf" srcId="{86939D71-11BE-4976-A395-9A29E27046A3}" destId="{4ACCB545-9917-4B09-B2DE-D2AF68749EA2}" srcOrd="0" destOrd="0" presId="urn:microsoft.com/office/officeart/2008/layout/LinedList"/>
    <dgm:cxn modelId="{66F0453B-65C3-46AA-89E8-2EB4B2095259}" type="presParOf" srcId="{86939D71-11BE-4976-A395-9A29E27046A3}" destId="{FDBCDF69-487A-4C1C-8CD2-230654F30771}"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F804B2-A6A4-405C-B7F4-0D3503810DD4}"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576B54E7-B64E-4940-81F9-37B8436BB212}">
      <dgm:prSet/>
      <dgm:spPr/>
      <dgm:t>
        <a:bodyPr/>
        <a:lstStyle/>
        <a:p>
          <a:r>
            <a:rPr lang="en-US" b="1" dirty="0"/>
            <a:t>Key features of Moxy Hotel</a:t>
          </a:r>
          <a:endParaRPr lang="en-US" dirty="0"/>
        </a:p>
      </dgm:t>
    </dgm:pt>
    <dgm:pt modelId="{67E689AE-CB16-4340-8782-C7CF0959C03E}" type="parTrans" cxnId="{995D2C58-8F36-405F-B30A-E19C2DDF21EA}">
      <dgm:prSet/>
      <dgm:spPr/>
      <dgm:t>
        <a:bodyPr/>
        <a:lstStyle/>
        <a:p>
          <a:endParaRPr lang="en-US"/>
        </a:p>
      </dgm:t>
    </dgm:pt>
    <dgm:pt modelId="{8BEDDAD2-9315-4233-813B-3A2D95020E8B}" type="sibTrans" cxnId="{995D2C58-8F36-405F-B30A-E19C2DDF21EA}">
      <dgm:prSet/>
      <dgm:spPr/>
      <dgm:t>
        <a:bodyPr/>
        <a:lstStyle/>
        <a:p>
          <a:endParaRPr lang="en-US"/>
        </a:p>
      </dgm:t>
    </dgm:pt>
    <dgm:pt modelId="{0C5FA653-785B-4064-8DF2-E124AE43E72C}">
      <dgm:prSet/>
      <dgm:spPr/>
      <dgm:t>
        <a:bodyPr/>
        <a:lstStyle/>
        <a:p>
          <a:r>
            <a:rPr lang="en-US" b="0" dirty="0">
              <a:latin typeface="Times New Roman" panose="02020603050405020304" pitchFamily="18" charset="0"/>
              <a:cs typeface="Times New Roman" panose="02020603050405020304" pitchFamily="18" charset="0"/>
            </a:rPr>
            <a:t>Moxy hotels have a unique check-in process at the bar.</a:t>
          </a:r>
        </a:p>
      </dgm:t>
    </dgm:pt>
    <dgm:pt modelId="{F20B405F-538C-4EBB-A74B-0D322F654A8E}" type="parTrans" cxnId="{04168791-F169-4436-9275-76A1CEA06078}">
      <dgm:prSet/>
      <dgm:spPr/>
      <dgm:t>
        <a:bodyPr/>
        <a:lstStyle/>
        <a:p>
          <a:endParaRPr lang="en-US"/>
        </a:p>
      </dgm:t>
    </dgm:pt>
    <dgm:pt modelId="{3DB6DEF6-3E51-42DC-AB56-5DD6191B7EAA}" type="sibTrans" cxnId="{04168791-F169-4436-9275-76A1CEA06078}">
      <dgm:prSet/>
      <dgm:spPr/>
      <dgm:t>
        <a:bodyPr/>
        <a:lstStyle/>
        <a:p>
          <a:endParaRPr lang="en-US"/>
        </a:p>
      </dgm:t>
    </dgm:pt>
    <dgm:pt modelId="{DA6A135B-A579-46D6-A78C-8F5D20523E2A}">
      <dgm:prSet/>
      <dgm:spPr/>
      <dgm:t>
        <a:bodyPr/>
        <a:lstStyle/>
        <a:p>
          <a:r>
            <a:rPr lang="en-US" b="0" dirty="0">
              <a:latin typeface="Times New Roman" panose="02020603050405020304" pitchFamily="18" charset="0"/>
              <a:cs typeface="Times New Roman" panose="02020603050405020304" pitchFamily="18" charset="0"/>
            </a:rPr>
            <a:t>The brand targets playful travellers and provides small but smart bedrooms and vibrant social spaces.</a:t>
          </a:r>
        </a:p>
      </dgm:t>
    </dgm:pt>
    <dgm:pt modelId="{D7538328-6D37-4D32-86A9-72FFBF68FB62}" type="parTrans" cxnId="{C42EC41A-22B0-4BB8-A1ED-1165A7B2CD14}">
      <dgm:prSet/>
      <dgm:spPr/>
      <dgm:t>
        <a:bodyPr/>
        <a:lstStyle/>
        <a:p>
          <a:endParaRPr lang="en-US"/>
        </a:p>
      </dgm:t>
    </dgm:pt>
    <dgm:pt modelId="{278582CD-0289-45E8-9A61-5D39A6F6C2CB}" type="sibTrans" cxnId="{C42EC41A-22B0-4BB8-A1ED-1165A7B2CD14}">
      <dgm:prSet/>
      <dgm:spPr/>
      <dgm:t>
        <a:bodyPr/>
        <a:lstStyle/>
        <a:p>
          <a:endParaRPr lang="en-US"/>
        </a:p>
      </dgm:t>
    </dgm:pt>
    <dgm:pt modelId="{99EBBD21-1194-4F3E-AA6C-6A87A244FF3D}">
      <dgm:prSet/>
      <dgm:spPr/>
      <dgm:t>
        <a:bodyPr/>
        <a:lstStyle/>
        <a:p>
          <a:r>
            <a:rPr lang="en-US" b="0" dirty="0">
              <a:latin typeface="Times New Roman" panose="02020603050405020304" pitchFamily="18" charset="0"/>
              <a:cs typeface="Times New Roman" panose="02020603050405020304" pitchFamily="18" charset="0"/>
            </a:rPr>
            <a:t>Moxy hotels are part of Marriott Bonvoy (marriott.com, 2023), a global travel program that offers members exclusive experiences and benefits.</a:t>
          </a:r>
        </a:p>
      </dgm:t>
    </dgm:pt>
    <dgm:pt modelId="{3FF10DEF-310B-4D23-9231-708DBC856C9A}" type="parTrans" cxnId="{6221914A-D75F-4AA3-98E9-B7060BD92EAD}">
      <dgm:prSet/>
      <dgm:spPr/>
      <dgm:t>
        <a:bodyPr/>
        <a:lstStyle/>
        <a:p>
          <a:endParaRPr lang="en-US"/>
        </a:p>
      </dgm:t>
    </dgm:pt>
    <dgm:pt modelId="{80206896-FB70-45D9-83B4-DCC15569AF2E}" type="sibTrans" cxnId="{6221914A-D75F-4AA3-98E9-B7060BD92EAD}">
      <dgm:prSet/>
      <dgm:spPr/>
      <dgm:t>
        <a:bodyPr/>
        <a:lstStyle/>
        <a:p>
          <a:endParaRPr lang="en-US"/>
        </a:p>
      </dgm:t>
    </dgm:pt>
    <dgm:pt modelId="{366D5ACC-2F4F-4629-88ED-1F6CE76E98D2}">
      <dgm:prSet/>
      <dgm:spPr/>
      <dgm:t>
        <a:bodyPr/>
        <a:lstStyle/>
        <a:p>
          <a:r>
            <a:rPr lang="en-US" b="0" dirty="0">
              <a:latin typeface="Times New Roman" panose="02020603050405020304" pitchFamily="18" charset="0"/>
              <a:cs typeface="Times New Roman" panose="02020603050405020304" pitchFamily="18" charset="0"/>
            </a:rPr>
            <a:t>The brand currently has 62 open hotels in North America, Europe, and Asia Pacific with 127 more in the pipeline (news.marriott.com, 2023).</a:t>
          </a:r>
        </a:p>
      </dgm:t>
    </dgm:pt>
    <dgm:pt modelId="{C4A1FCB9-7C92-4128-B337-9E15DB66302F}" type="parTrans" cxnId="{163BAA6D-B577-441A-BAB7-9D20B47EBB8D}">
      <dgm:prSet/>
      <dgm:spPr/>
      <dgm:t>
        <a:bodyPr/>
        <a:lstStyle/>
        <a:p>
          <a:endParaRPr lang="en-US"/>
        </a:p>
      </dgm:t>
    </dgm:pt>
    <dgm:pt modelId="{682FDD12-B059-4A80-84B1-55CFF95A31BE}" type="sibTrans" cxnId="{163BAA6D-B577-441A-BAB7-9D20B47EBB8D}">
      <dgm:prSet/>
      <dgm:spPr/>
      <dgm:t>
        <a:bodyPr/>
        <a:lstStyle/>
        <a:p>
          <a:endParaRPr lang="en-US"/>
        </a:p>
      </dgm:t>
    </dgm:pt>
    <dgm:pt modelId="{8AE1F7E0-2A54-481C-866D-0D20ED417DB6}">
      <dgm:prSet/>
      <dgm:spPr/>
      <dgm:t>
        <a:bodyPr/>
        <a:lstStyle/>
        <a:p>
          <a:r>
            <a:rPr lang="en-US" b="0" dirty="0">
              <a:latin typeface="Times New Roman" panose="02020603050405020304" pitchFamily="18" charset="0"/>
              <a:cs typeface="Times New Roman" panose="02020603050405020304" pitchFamily="18" charset="0"/>
            </a:rPr>
            <a:t>Moxy is a hotel brand that offers playful, stylish, and affordable accommodations.</a:t>
          </a:r>
        </a:p>
      </dgm:t>
    </dgm:pt>
    <dgm:pt modelId="{9677292B-E1F3-426A-8440-F5F9B454E9C1}" type="sibTrans" cxnId="{CC230D3B-76EC-440A-8C32-0491C412BD73}">
      <dgm:prSet/>
      <dgm:spPr/>
      <dgm:t>
        <a:bodyPr/>
        <a:lstStyle/>
        <a:p>
          <a:endParaRPr lang="en-US"/>
        </a:p>
      </dgm:t>
    </dgm:pt>
    <dgm:pt modelId="{C45994A1-4409-43FF-9E47-A6E8352C7E95}" type="parTrans" cxnId="{CC230D3B-76EC-440A-8C32-0491C412BD73}">
      <dgm:prSet/>
      <dgm:spPr/>
      <dgm:t>
        <a:bodyPr/>
        <a:lstStyle/>
        <a:p>
          <a:endParaRPr lang="en-US"/>
        </a:p>
      </dgm:t>
    </dgm:pt>
    <dgm:pt modelId="{2510571D-C744-4653-B0C9-D48AC1207128}" type="pres">
      <dgm:prSet presAssocID="{36F804B2-A6A4-405C-B7F4-0D3503810DD4}" presName="cycle" presStyleCnt="0">
        <dgm:presLayoutVars>
          <dgm:dir/>
          <dgm:resizeHandles val="exact"/>
        </dgm:presLayoutVars>
      </dgm:prSet>
      <dgm:spPr/>
    </dgm:pt>
    <dgm:pt modelId="{824D2C88-CA00-452F-814B-F0E3EDB1B9D0}" type="pres">
      <dgm:prSet presAssocID="{576B54E7-B64E-4940-81F9-37B8436BB212}" presName="node" presStyleLbl="revTx" presStyleIdx="0" presStyleCnt="1">
        <dgm:presLayoutVars>
          <dgm:bulletEnabled val="1"/>
        </dgm:presLayoutVars>
      </dgm:prSet>
      <dgm:spPr/>
    </dgm:pt>
  </dgm:ptLst>
  <dgm:cxnLst>
    <dgm:cxn modelId="{35AD140E-2AA4-49E8-B282-3558FFD250C1}" type="presOf" srcId="{36F804B2-A6A4-405C-B7F4-0D3503810DD4}" destId="{2510571D-C744-4653-B0C9-D48AC1207128}" srcOrd="0" destOrd="0" presId="urn:microsoft.com/office/officeart/2005/8/layout/cycle1"/>
    <dgm:cxn modelId="{C42EC41A-22B0-4BB8-A1ED-1165A7B2CD14}" srcId="{576B54E7-B64E-4940-81F9-37B8436BB212}" destId="{DA6A135B-A579-46D6-A78C-8F5D20523E2A}" srcOrd="2" destOrd="0" parTransId="{D7538328-6D37-4D32-86A9-72FFBF68FB62}" sibTransId="{278582CD-0289-45E8-9A61-5D39A6F6C2CB}"/>
    <dgm:cxn modelId="{69C3792E-433C-4E9D-A2D9-4A98DEABE105}" type="presOf" srcId="{0C5FA653-785B-4064-8DF2-E124AE43E72C}" destId="{824D2C88-CA00-452F-814B-F0E3EDB1B9D0}" srcOrd="0" destOrd="2" presId="urn:microsoft.com/office/officeart/2005/8/layout/cycle1"/>
    <dgm:cxn modelId="{CC230D3B-76EC-440A-8C32-0491C412BD73}" srcId="{576B54E7-B64E-4940-81F9-37B8436BB212}" destId="{8AE1F7E0-2A54-481C-866D-0D20ED417DB6}" srcOrd="0" destOrd="0" parTransId="{C45994A1-4409-43FF-9E47-A6E8352C7E95}" sibTransId="{9677292B-E1F3-426A-8440-F5F9B454E9C1}"/>
    <dgm:cxn modelId="{3BA0F55B-C45D-4E16-AAA7-04354F6EFD02}" type="presOf" srcId="{366D5ACC-2F4F-4629-88ED-1F6CE76E98D2}" destId="{824D2C88-CA00-452F-814B-F0E3EDB1B9D0}" srcOrd="0" destOrd="5" presId="urn:microsoft.com/office/officeart/2005/8/layout/cycle1"/>
    <dgm:cxn modelId="{1631BD68-3D4C-4F20-9AB5-7E340654C8C0}" type="presOf" srcId="{DA6A135B-A579-46D6-A78C-8F5D20523E2A}" destId="{824D2C88-CA00-452F-814B-F0E3EDB1B9D0}" srcOrd="0" destOrd="3" presId="urn:microsoft.com/office/officeart/2005/8/layout/cycle1"/>
    <dgm:cxn modelId="{6221914A-D75F-4AA3-98E9-B7060BD92EAD}" srcId="{576B54E7-B64E-4940-81F9-37B8436BB212}" destId="{99EBBD21-1194-4F3E-AA6C-6A87A244FF3D}" srcOrd="3" destOrd="0" parTransId="{3FF10DEF-310B-4D23-9231-708DBC856C9A}" sibTransId="{80206896-FB70-45D9-83B4-DCC15569AF2E}"/>
    <dgm:cxn modelId="{049A546C-36DB-4803-85E2-5305349A6A1C}" type="presOf" srcId="{576B54E7-B64E-4940-81F9-37B8436BB212}" destId="{824D2C88-CA00-452F-814B-F0E3EDB1B9D0}" srcOrd="0" destOrd="0" presId="urn:microsoft.com/office/officeart/2005/8/layout/cycle1"/>
    <dgm:cxn modelId="{163BAA6D-B577-441A-BAB7-9D20B47EBB8D}" srcId="{576B54E7-B64E-4940-81F9-37B8436BB212}" destId="{366D5ACC-2F4F-4629-88ED-1F6CE76E98D2}" srcOrd="4" destOrd="0" parTransId="{C4A1FCB9-7C92-4128-B337-9E15DB66302F}" sibTransId="{682FDD12-B059-4A80-84B1-55CFF95A31BE}"/>
    <dgm:cxn modelId="{995D2C58-8F36-405F-B30A-E19C2DDF21EA}" srcId="{36F804B2-A6A4-405C-B7F4-0D3503810DD4}" destId="{576B54E7-B64E-4940-81F9-37B8436BB212}" srcOrd="0" destOrd="0" parTransId="{67E689AE-CB16-4340-8782-C7CF0959C03E}" sibTransId="{8BEDDAD2-9315-4233-813B-3A2D95020E8B}"/>
    <dgm:cxn modelId="{7A4CF490-638A-4F9E-B101-66AB3850602D}" type="presOf" srcId="{99EBBD21-1194-4F3E-AA6C-6A87A244FF3D}" destId="{824D2C88-CA00-452F-814B-F0E3EDB1B9D0}" srcOrd="0" destOrd="4" presId="urn:microsoft.com/office/officeart/2005/8/layout/cycle1"/>
    <dgm:cxn modelId="{04168791-F169-4436-9275-76A1CEA06078}" srcId="{576B54E7-B64E-4940-81F9-37B8436BB212}" destId="{0C5FA653-785B-4064-8DF2-E124AE43E72C}" srcOrd="1" destOrd="0" parTransId="{F20B405F-538C-4EBB-A74B-0D322F654A8E}" sibTransId="{3DB6DEF6-3E51-42DC-AB56-5DD6191B7EAA}"/>
    <dgm:cxn modelId="{B68B91F2-3B77-4A96-A298-922B81B9D790}" type="presOf" srcId="{8AE1F7E0-2A54-481C-866D-0D20ED417DB6}" destId="{824D2C88-CA00-452F-814B-F0E3EDB1B9D0}" srcOrd="0" destOrd="1" presId="urn:microsoft.com/office/officeart/2005/8/layout/cycle1"/>
    <dgm:cxn modelId="{203A0B8C-C9C4-4B66-AB04-C9D69DE9BAE6}" type="presParOf" srcId="{2510571D-C744-4653-B0C9-D48AC1207128}" destId="{824D2C88-CA00-452F-814B-F0E3EDB1B9D0}" srcOrd="0"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95AE7-2FF1-4C87-B5B3-C896E6DD89D6}">
      <dsp:nvSpPr>
        <dsp:cNvPr id="0" name=""/>
        <dsp:cNvSpPr/>
      </dsp:nvSpPr>
      <dsp:spPr>
        <a:xfrm>
          <a:off x="0" y="538"/>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6B7A75-91A4-4D3F-87B9-942B90D4308D}">
      <dsp:nvSpPr>
        <dsp:cNvPr id="0" name=""/>
        <dsp:cNvSpPr/>
      </dsp:nvSpPr>
      <dsp:spPr>
        <a:xfrm>
          <a:off x="0" y="538"/>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1" u="sng" kern="1200" dirty="0">
              <a:latin typeface="Times New Roman" panose="02020603050405020304" pitchFamily="18" charset="0"/>
              <a:cs typeface="Times New Roman" panose="02020603050405020304" pitchFamily="18" charset="0"/>
            </a:rPr>
            <a:t>About Moxy</a:t>
          </a:r>
          <a:endParaRPr lang="en-US" sz="3000" u="sng" kern="1200" dirty="0">
            <a:latin typeface="Times New Roman" panose="02020603050405020304" pitchFamily="18" charset="0"/>
            <a:cs typeface="Times New Roman" panose="02020603050405020304" pitchFamily="18" charset="0"/>
          </a:endParaRPr>
        </a:p>
      </dsp:txBody>
      <dsp:txXfrm>
        <a:off x="0" y="538"/>
        <a:ext cx="5547608" cy="630101"/>
      </dsp:txXfrm>
    </dsp:sp>
    <dsp:sp modelId="{305C76D2-E615-4F6C-A35E-8075E16C1899}">
      <dsp:nvSpPr>
        <dsp:cNvPr id="0" name=""/>
        <dsp:cNvSpPr/>
      </dsp:nvSpPr>
      <dsp:spPr>
        <a:xfrm>
          <a:off x="0" y="630639"/>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EFAA4E-DDF6-48D1-9B7C-9145F6BEE527}">
      <dsp:nvSpPr>
        <dsp:cNvPr id="0" name=""/>
        <dsp:cNvSpPr/>
      </dsp:nvSpPr>
      <dsp:spPr>
        <a:xfrm>
          <a:off x="0" y="630639"/>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0" kern="1200" dirty="0">
              <a:latin typeface="Times New Roman" panose="02020603050405020304" pitchFamily="18" charset="0"/>
              <a:cs typeface="Times New Roman" panose="02020603050405020304" pitchFamily="18" charset="0"/>
            </a:rPr>
            <a:t>Industries – Hospitality</a:t>
          </a:r>
          <a:endParaRPr lang="en-US" sz="3000" b="0" kern="1200" dirty="0">
            <a:latin typeface="Times New Roman" panose="02020603050405020304" pitchFamily="18" charset="0"/>
            <a:cs typeface="Times New Roman" panose="02020603050405020304" pitchFamily="18" charset="0"/>
          </a:endParaRPr>
        </a:p>
      </dsp:txBody>
      <dsp:txXfrm>
        <a:off x="0" y="630639"/>
        <a:ext cx="5547608" cy="630101"/>
      </dsp:txXfrm>
    </dsp:sp>
    <dsp:sp modelId="{07DEB31B-9782-40D0-BBA9-FB9A04B08FEA}">
      <dsp:nvSpPr>
        <dsp:cNvPr id="0" name=""/>
        <dsp:cNvSpPr/>
      </dsp:nvSpPr>
      <dsp:spPr>
        <a:xfrm>
          <a:off x="0" y="1260740"/>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6DC5AD-B01D-4D41-B499-EB9BD54A960C}">
      <dsp:nvSpPr>
        <dsp:cNvPr id="0" name=""/>
        <dsp:cNvSpPr/>
      </dsp:nvSpPr>
      <dsp:spPr>
        <a:xfrm>
          <a:off x="0" y="1260740"/>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0" kern="1200" dirty="0">
              <a:latin typeface="Times New Roman" panose="02020603050405020304" pitchFamily="18" charset="0"/>
              <a:cs typeface="Times New Roman" panose="02020603050405020304" pitchFamily="18" charset="0"/>
            </a:rPr>
            <a:t>Owned by Marriott International </a:t>
          </a:r>
          <a:endParaRPr lang="en-US" sz="3000" b="0" kern="1200" dirty="0">
            <a:latin typeface="Times New Roman" panose="02020603050405020304" pitchFamily="18" charset="0"/>
            <a:cs typeface="Times New Roman" panose="02020603050405020304" pitchFamily="18" charset="0"/>
          </a:endParaRPr>
        </a:p>
      </dsp:txBody>
      <dsp:txXfrm>
        <a:off x="0" y="1260740"/>
        <a:ext cx="5547608" cy="630101"/>
      </dsp:txXfrm>
    </dsp:sp>
    <dsp:sp modelId="{A0A82E83-4F9B-4644-A9A3-2ADB389356A4}">
      <dsp:nvSpPr>
        <dsp:cNvPr id="0" name=""/>
        <dsp:cNvSpPr/>
      </dsp:nvSpPr>
      <dsp:spPr>
        <a:xfrm>
          <a:off x="0" y="1890841"/>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89FB5B-FFD8-4906-9019-0A64706852A1}">
      <dsp:nvSpPr>
        <dsp:cNvPr id="0" name=""/>
        <dsp:cNvSpPr/>
      </dsp:nvSpPr>
      <dsp:spPr>
        <a:xfrm>
          <a:off x="0" y="1890841"/>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0" kern="1200" dirty="0">
              <a:latin typeface="Times New Roman" panose="02020603050405020304" pitchFamily="18" charset="0"/>
              <a:cs typeface="Times New Roman" panose="02020603050405020304" pitchFamily="18" charset="0"/>
            </a:rPr>
            <a:t>Employees – 51 to 200</a:t>
          </a:r>
          <a:endParaRPr lang="en-US" sz="3000" b="0" kern="1200" dirty="0">
            <a:latin typeface="Times New Roman" panose="02020603050405020304" pitchFamily="18" charset="0"/>
            <a:cs typeface="Times New Roman" panose="02020603050405020304" pitchFamily="18" charset="0"/>
          </a:endParaRPr>
        </a:p>
      </dsp:txBody>
      <dsp:txXfrm>
        <a:off x="0" y="1890841"/>
        <a:ext cx="5547608" cy="630101"/>
      </dsp:txXfrm>
    </dsp:sp>
    <dsp:sp modelId="{5A1F9403-227A-4CE5-BB67-C2A1781D0F18}">
      <dsp:nvSpPr>
        <dsp:cNvPr id="0" name=""/>
        <dsp:cNvSpPr/>
      </dsp:nvSpPr>
      <dsp:spPr>
        <a:xfrm>
          <a:off x="0" y="2520943"/>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E5D75B-5CBA-4FF3-8C2D-60980A722C5C}">
      <dsp:nvSpPr>
        <dsp:cNvPr id="0" name=""/>
        <dsp:cNvSpPr/>
      </dsp:nvSpPr>
      <dsp:spPr>
        <a:xfrm>
          <a:off x="0" y="2520943"/>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0" kern="1200" dirty="0">
              <a:latin typeface="Times New Roman" panose="02020603050405020304" pitchFamily="18" charset="0"/>
              <a:cs typeface="Times New Roman" panose="02020603050405020304" pitchFamily="18" charset="0"/>
            </a:rPr>
            <a:t>Headquartered in Amsterdam</a:t>
          </a:r>
          <a:endParaRPr lang="en-US" sz="3000" b="0" kern="1200" dirty="0">
            <a:latin typeface="Times New Roman" panose="02020603050405020304" pitchFamily="18" charset="0"/>
            <a:cs typeface="Times New Roman" panose="02020603050405020304" pitchFamily="18" charset="0"/>
          </a:endParaRPr>
        </a:p>
      </dsp:txBody>
      <dsp:txXfrm>
        <a:off x="0" y="2520943"/>
        <a:ext cx="5547608" cy="630101"/>
      </dsp:txXfrm>
    </dsp:sp>
    <dsp:sp modelId="{397DD2D8-9C4D-4B9F-B079-68F649429110}">
      <dsp:nvSpPr>
        <dsp:cNvPr id="0" name=""/>
        <dsp:cNvSpPr/>
      </dsp:nvSpPr>
      <dsp:spPr>
        <a:xfrm>
          <a:off x="0" y="3151044"/>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0F853-0FAC-4318-8E6E-5AE396F9F970}">
      <dsp:nvSpPr>
        <dsp:cNvPr id="0" name=""/>
        <dsp:cNvSpPr/>
      </dsp:nvSpPr>
      <dsp:spPr>
        <a:xfrm>
          <a:off x="0" y="3151044"/>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0" kern="1200" dirty="0">
              <a:latin typeface="Times New Roman" panose="02020603050405020304" pitchFamily="18" charset="0"/>
              <a:cs typeface="Times New Roman" panose="02020603050405020304" pitchFamily="18" charset="0"/>
            </a:rPr>
            <a:t>Type - Public Company</a:t>
          </a:r>
          <a:endParaRPr lang="en-US" sz="3000" b="0" kern="1200" dirty="0">
            <a:latin typeface="Times New Roman" panose="02020603050405020304" pitchFamily="18" charset="0"/>
            <a:cs typeface="Times New Roman" panose="02020603050405020304" pitchFamily="18" charset="0"/>
          </a:endParaRPr>
        </a:p>
      </dsp:txBody>
      <dsp:txXfrm>
        <a:off x="0" y="3151044"/>
        <a:ext cx="5547608" cy="630101"/>
      </dsp:txXfrm>
    </dsp:sp>
    <dsp:sp modelId="{364494C2-3415-4A42-83CA-D12DF43926F5}">
      <dsp:nvSpPr>
        <dsp:cNvPr id="0" name=""/>
        <dsp:cNvSpPr/>
      </dsp:nvSpPr>
      <dsp:spPr>
        <a:xfrm>
          <a:off x="0" y="3781145"/>
          <a:ext cx="5547608"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CCB545-9917-4B09-B2DE-D2AF68749EA2}">
      <dsp:nvSpPr>
        <dsp:cNvPr id="0" name=""/>
        <dsp:cNvSpPr/>
      </dsp:nvSpPr>
      <dsp:spPr>
        <a:xfrm>
          <a:off x="0" y="3781145"/>
          <a:ext cx="5547608" cy="630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ctr" defTabSz="1333500">
            <a:lnSpc>
              <a:spcPct val="90000"/>
            </a:lnSpc>
            <a:spcBef>
              <a:spcPct val="0"/>
            </a:spcBef>
            <a:spcAft>
              <a:spcPct val="35000"/>
            </a:spcAft>
            <a:buNone/>
          </a:pPr>
          <a:r>
            <a:rPr lang="en-IN" sz="3000" b="0" kern="1200" dirty="0">
              <a:latin typeface="Times New Roman" panose="02020603050405020304" pitchFamily="18" charset="0"/>
              <a:cs typeface="Times New Roman" panose="02020603050405020304" pitchFamily="18" charset="0"/>
            </a:rPr>
            <a:t>Founded in 2014</a:t>
          </a:r>
          <a:endParaRPr lang="en-US" sz="3000" b="0" kern="1200" dirty="0">
            <a:latin typeface="Times New Roman" panose="02020603050405020304" pitchFamily="18" charset="0"/>
            <a:cs typeface="Times New Roman" panose="02020603050405020304" pitchFamily="18" charset="0"/>
          </a:endParaRPr>
        </a:p>
      </dsp:txBody>
      <dsp:txXfrm>
        <a:off x="0" y="3781145"/>
        <a:ext cx="5547608" cy="6301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4D2C88-CA00-452F-814B-F0E3EDB1B9D0}">
      <dsp:nvSpPr>
        <dsp:cNvPr id="0" name=""/>
        <dsp:cNvSpPr/>
      </dsp:nvSpPr>
      <dsp:spPr>
        <a:xfrm>
          <a:off x="140687" y="826"/>
          <a:ext cx="5598790" cy="5598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l" defTabSz="1377950">
            <a:lnSpc>
              <a:spcPct val="90000"/>
            </a:lnSpc>
            <a:spcBef>
              <a:spcPct val="0"/>
            </a:spcBef>
            <a:spcAft>
              <a:spcPct val="35000"/>
            </a:spcAft>
            <a:buNone/>
          </a:pPr>
          <a:r>
            <a:rPr lang="en-US" sz="3100" b="1" kern="1200" dirty="0"/>
            <a:t>Key features of Moxy Hotel</a:t>
          </a:r>
          <a:endParaRPr lang="en-US" sz="3100" kern="1200" dirty="0"/>
        </a:p>
        <a:p>
          <a:pPr marL="228600" lvl="1" indent="-228600" algn="l" defTabSz="1066800">
            <a:lnSpc>
              <a:spcPct val="90000"/>
            </a:lnSpc>
            <a:spcBef>
              <a:spcPct val="0"/>
            </a:spcBef>
            <a:spcAft>
              <a:spcPct val="15000"/>
            </a:spcAft>
            <a:buChar char="•"/>
          </a:pPr>
          <a:r>
            <a:rPr lang="en-US" sz="2400" b="0" kern="1200" dirty="0">
              <a:latin typeface="Times New Roman" panose="02020603050405020304" pitchFamily="18" charset="0"/>
              <a:cs typeface="Times New Roman" panose="02020603050405020304" pitchFamily="18" charset="0"/>
            </a:rPr>
            <a:t>Moxy is a hotel brand that offers playful, stylish, and affordable accommodations.</a:t>
          </a:r>
        </a:p>
        <a:p>
          <a:pPr marL="228600" lvl="1" indent="-228600" algn="l" defTabSz="1066800">
            <a:lnSpc>
              <a:spcPct val="90000"/>
            </a:lnSpc>
            <a:spcBef>
              <a:spcPct val="0"/>
            </a:spcBef>
            <a:spcAft>
              <a:spcPct val="15000"/>
            </a:spcAft>
            <a:buChar char="•"/>
          </a:pPr>
          <a:r>
            <a:rPr lang="en-US" sz="2400" b="0" kern="1200" dirty="0">
              <a:latin typeface="Times New Roman" panose="02020603050405020304" pitchFamily="18" charset="0"/>
              <a:cs typeface="Times New Roman" panose="02020603050405020304" pitchFamily="18" charset="0"/>
            </a:rPr>
            <a:t>Moxy hotels have a unique check-in process at the bar.</a:t>
          </a:r>
        </a:p>
        <a:p>
          <a:pPr marL="228600" lvl="1" indent="-228600" algn="l" defTabSz="1066800">
            <a:lnSpc>
              <a:spcPct val="90000"/>
            </a:lnSpc>
            <a:spcBef>
              <a:spcPct val="0"/>
            </a:spcBef>
            <a:spcAft>
              <a:spcPct val="15000"/>
            </a:spcAft>
            <a:buChar char="•"/>
          </a:pPr>
          <a:r>
            <a:rPr lang="en-US" sz="2400" b="0" kern="1200" dirty="0">
              <a:latin typeface="Times New Roman" panose="02020603050405020304" pitchFamily="18" charset="0"/>
              <a:cs typeface="Times New Roman" panose="02020603050405020304" pitchFamily="18" charset="0"/>
            </a:rPr>
            <a:t>The brand targets playful travellers and provides small but smart bedrooms and vibrant social spaces.</a:t>
          </a:r>
        </a:p>
        <a:p>
          <a:pPr marL="228600" lvl="1" indent="-228600" algn="l" defTabSz="1066800">
            <a:lnSpc>
              <a:spcPct val="90000"/>
            </a:lnSpc>
            <a:spcBef>
              <a:spcPct val="0"/>
            </a:spcBef>
            <a:spcAft>
              <a:spcPct val="15000"/>
            </a:spcAft>
            <a:buChar char="•"/>
          </a:pPr>
          <a:r>
            <a:rPr lang="en-US" sz="2400" b="0" kern="1200" dirty="0">
              <a:latin typeface="Times New Roman" panose="02020603050405020304" pitchFamily="18" charset="0"/>
              <a:cs typeface="Times New Roman" panose="02020603050405020304" pitchFamily="18" charset="0"/>
            </a:rPr>
            <a:t>Moxy hotels are part of Marriott Bonvoy (marriott.com, 2023), a global travel program that offers members exclusive experiences and benefits.</a:t>
          </a:r>
        </a:p>
        <a:p>
          <a:pPr marL="228600" lvl="1" indent="-228600" algn="l" defTabSz="1066800">
            <a:lnSpc>
              <a:spcPct val="90000"/>
            </a:lnSpc>
            <a:spcBef>
              <a:spcPct val="0"/>
            </a:spcBef>
            <a:spcAft>
              <a:spcPct val="15000"/>
            </a:spcAft>
            <a:buChar char="•"/>
          </a:pPr>
          <a:r>
            <a:rPr lang="en-US" sz="2400" b="0" kern="1200" dirty="0">
              <a:latin typeface="Times New Roman" panose="02020603050405020304" pitchFamily="18" charset="0"/>
              <a:cs typeface="Times New Roman" panose="02020603050405020304" pitchFamily="18" charset="0"/>
            </a:rPr>
            <a:t>The brand currently has 62 open hotels in North America, Europe, and Asia Pacific with 127 more in the pipeline (news.marriott.com, 2023).</a:t>
          </a:r>
        </a:p>
      </dsp:txBody>
      <dsp:txXfrm>
        <a:off x="140687" y="826"/>
        <a:ext cx="5598790" cy="559879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87399D-3C6B-4C34-A84A-A2ED44CE412E}" type="datetimeFigureOut">
              <a:rPr lang="en-IN" smtClean="0"/>
              <a:t>10-02-2023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4E5B22-045C-46B1-8938-C35D3C333665}" type="slidenum">
              <a:rPr lang="en-IN" smtClean="0"/>
              <a:t>‹#›</a:t>
            </a:fld>
            <a:endParaRPr lang="en-IN"/>
          </a:p>
        </p:txBody>
      </p:sp>
    </p:spTree>
    <p:extLst>
      <p:ext uri="{BB962C8B-B14F-4D97-AF65-F5344CB8AC3E}">
        <p14:creationId xmlns:p14="http://schemas.microsoft.com/office/powerpoint/2010/main" val="31259621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2</a:t>
            </a:fld>
            <a:endParaRPr lang="en-IN"/>
          </a:p>
        </p:txBody>
      </p:sp>
    </p:spTree>
    <p:extLst>
      <p:ext uri="{BB962C8B-B14F-4D97-AF65-F5344CB8AC3E}">
        <p14:creationId xmlns:p14="http://schemas.microsoft.com/office/powerpoint/2010/main" val="1696732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1800" dirty="0">
                <a:effectLst/>
                <a:latin typeface="Times New Roman" panose="02020603050405020304" pitchFamily="18" charset="0"/>
                <a:ea typeface="Calibri" panose="020F0502020204030204" pitchFamily="34" charset="0"/>
                <a:cs typeface="Calibri" panose="020F0502020204030204" pitchFamily="34" charset="0"/>
              </a:rPr>
              <a:t>The presentation aims to develop an understanding of the role and importance of quality service, hospitality, and guest service in the hospitality industry by highlighting “Moxy Hotels”, a brand that comes under the company “Marriott International”. The company is one of the top players in the hotel business and has successfully established a chain of hotels and a diverse range of brands across the globe. The presentation will briefly describe the Moxy Hotel and identify its main customers. Further, the presentation will examine the nature, scope, and role of the guest services and facilities that are provided by the hotel. It will also explain the need to consider the role and function of guest service in general. Towards the end, the presentation will provide a discussion on the importance of hospitality and how hotels meet guest expectations.</a:t>
            </a:r>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3</a:t>
            </a:fld>
            <a:endParaRPr lang="en-IN"/>
          </a:p>
        </p:txBody>
      </p:sp>
    </p:spTree>
    <p:extLst>
      <p:ext uri="{BB962C8B-B14F-4D97-AF65-F5344CB8AC3E}">
        <p14:creationId xmlns:p14="http://schemas.microsoft.com/office/powerpoint/2010/main" val="1986684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Moxy Hotels </a:t>
            </a:r>
          </a:p>
          <a:p>
            <a:pPr algn="just">
              <a:lnSpc>
                <a:spcPct val="150000"/>
              </a:lnSpc>
              <a:spcBef>
                <a:spcPts val="1200"/>
              </a:spcBef>
            </a:pPr>
            <a:r>
              <a:rPr lang="en-US" sz="1800" b="1"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Hotels is a hotel brand owned by Marriott International which is a multinational company with approximately 8000 hotels globally (statista.com, 2022). The brand was first introduced in Milan in 2014 and has since expanded to locations around the world (linkedin.com, 2023). Moxy Hotels are designed to appeal to younger, budget-conscious travelers who are looking for a fun, vibrant atmosphere. The hotels feature bright and </a:t>
            </a:r>
            <a:r>
              <a:rPr lang="en-US" sz="1800" dirty="0" err="1">
                <a:effectLst/>
                <a:latin typeface="Times New Roman" panose="02020603050405020304" pitchFamily="18" charset="0"/>
                <a:ea typeface="Calibri" panose="020F0502020204030204" pitchFamily="34" charset="0"/>
                <a:cs typeface="Calibri" panose="020F0502020204030204" pitchFamily="34" charset="0"/>
              </a:rPr>
              <a:t>colourful</a:t>
            </a:r>
            <a:r>
              <a:rPr lang="en-US" sz="1800" dirty="0">
                <a:effectLst/>
                <a:latin typeface="Times New Roman" panose="02020603050405020304" pitchFamily="18" charset="0"/>
                <a:ea typeface="Calibri" panose="020F0502020204030204" pitchFamily="34" charset="0"/>
                <a:cs typeface="Calibri" panose="020F0502020204030204" pitchFamily="34" charset="0"/>
              </a:rPr>
              <a:t> designs, large public spaces, and a variety of amenities including fitness centers, business centers, and meeting rooms. The hotels are also known for their vibrant bar scene, with many locations featuring a lively bar and lounge area. Moxy Hotels are pitched towards providing a fun, affordable, and stylish experience for travellers on a budget.</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l">
              <a:lnSpc>
                <a:spcPct val="107000"/>
              </a:lnSpc>
              <a:spcAft>
                <a:spcPts val="800"/>
              </a:spcAft>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l">
              <a:lnSpc>
                <a:spcPct val="107000"/>
              </a:lnSpc>
              <a:spcAft>
                <a:spcPts val="800"/>
              </a:spcAft>
            </a:pPr>
            <a:r>
              <a:rPr lang="en-US" sz="1800" b="1" dirty="0">
                <a:effectLst/>
                <a:latin typeface="Times New Roman" panose="02020603050405020304" pitchFamily="18" charset="0"/>
                <a:ea typeface="Calibri" panose="020F0502020204030204" pitchFamily="34" charset="0"/>
                <a:cs typeface="Calibri" panose="020F0502020204030204" pitchFamily="34" charset="0"/>
              </a:rPr>
              <a:t>Key features of Moxy Hotel</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lnSpc>
                <a:spcPct val="150000"/>
              </a:lnSpc>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is a hotel brand that offers playful, stylish, and affordable accommodation.</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lnSpc>
                <a:spcPct val="150000"/>
              </a:lnSpc>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hotels have a unique check-in process at the bar.</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lnSpc>
                <a:spcPct val="150000"/>
              </a:lnSpc>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brand targets playful travellers and provides small but smart bedrooms and vibrant social spaces.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342900" lvl="0" indent="-342900" algn="just">
              <a:lnSpc>
                <a:spcPct val="150000"/>
              </a:lnSpc>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hotels are part of Marriott Bonvoy (marriott.com, 2023), a global travel program that offers members exclusive experiences and benefits.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r>
              <a:rPr lang="en-US" sz="1800" dirty="0">
                <a:effectLst/>
                <a:latin typeface="Times New Roman" panose="02020603050405020304" pitchFamily="18" charset="0"/>
                <a:ea typeface="Calibri" panose="020F0502020204030204" pitchFamily="34" charset="0"/>
                <a:cs typeface="Calibri" panose="020F0502020204030204" pitchFamily="34" charset="0"/>
              </a:rPr>
              <a:t>The brand currently has 62 open hotels in North America, Europe, and Asia Pacific with 127 more in the pipeline (news.marriott.com, 2023).</a:t>
            </a:r>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4</a:t>
            </a:fld>
            <a:endParaRPr lang="en-IN"/>
          </a:p>
        </p:txBody>
      </p:sp>
    </p:spTree>
    <p:extLst>
      <p:ext uri="{BB962C8B-B14F-4D97-AF65-F5344CB8AC3E}">
        <p14:creationId xmlns:p14="http://schemas.microsoft.com/office/powerpoint/2010/main" val="1895845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Customers of Moxy Hotel</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Hotels customers are typically younger, budget-conscious travellers who are looking for a fun and affordable option for their travels (moxy-hotels.marriott.com, 2023), whether it be for business or leisure. Moxy Hotels are designed to appeal to a specific type of customer, including:</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Younger, budget-conscious travellers: Moxy Hotels are geared towards a younger demographic, particularly those who are looking for a fun and affordable option for their travels.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Solo travellers: The sleeping pod concept in Moxy Hotels is perfect for solo travellers who are looking for a budget-friendly option for accommodation.</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Business travellers: Moxy Hotels offer a variety of amenities such as business centers, meeting rooms, and Wi-Fi, making them a great option for business travellers who are looking for a budget-friendly option while on the road.</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Tourists and Leisure travellers: Moxy hotels are located in major tourist destinations, and they offer a comfortable and fun atmosphere, making it a great option for tourists and leisure travellers who want to explore the city in an affordable way.</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Party-goers: The dazzling bars in Moxy Hotels are popular among party-goers and nightlife enthusiasts.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Social Media Savvy: Moxy hotels often have a strong online presence and social media strategy, making it popular among the younger demographic who are active on social media.</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6</a:t>
            </a:fld>
            <a:endParaRPr lang="en-IN"/>
          </a:p>
        </p:txBody>
      </p:sp>
    </p:spTree>
    <p:extLst>
      <p:ext uri="{BB962C8B-B14F-4D97-AF65-F5344CB8AC3E}">
        <p14:creationId xmlns:p14="http://schemas.microsoft.com/office/powerpoint/2010/main" val="528699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Nature, scope and role of the guest services and facilities that are provided by Moxy Hotel</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Nature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Hotels provide a variety of guest services and facilities to ensure that guests have a comfortable and enjoyable stay.</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nature of these services and facilities are designed to cater to the needs of the target demographic of younger, budget-conscious travelers, with an emphasis on providing a fun and vibrant atmosphere.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Scope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scope of these services and facilities includes: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Accommodation: Moxy Hotels offer a variety of room options, including traditional guest rooms and the unique "sleeping pod" concept for budget-friendly solo travel.</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Food and Beverage: Many Moxy Hotels feature a lively bar and lounge area where guests can enjoy a variety of drinks and snacks. Some Moxy hotels offer 24/7 food service (moxy-hotels.marriott.com,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Features such as Guestbook: It streams the pictures and videos that the guests at Moxy share on social media (businesstravelnewseurope.com, 2022).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Business: Business centers, meeting rooms, and Wi-Fi are provided to accommodate the needs of business travellers.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Entertainment: Many Moxy Hotels offer a variety of entertainment options such as games, TV, music, and events to ensure that guests have a fun and enjoyable stay.</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Role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role of these hotel services (</a:t>
            </a:r>
            <a:r>
              <a:rPr lang="en-US" sz="1800" dirty="0" err="1">
                <a:effectLst/>
                <a:latin typeface="Times New Roman" panose="02020603050405020304" pitchFamily="18" charset="0"/>
                <a:ea typeface="Calibri" panose="020F0502020204030204" pitchFamily="34" charset="0"/>
                <a:cs typeface="Calibri" panose="020F0502020204030204" pitchFamily="34" charset="0"/>
              </a:rPr>
              <a:t>Ogunnaike</a:t>
            </a:r>
            <a:r>
              <a:rPr lang="en-US" sz="1800" dirty="0">
                <a:effectLst/>
                <a:latin typeface="Times New Roman" panose="02020603050405020304" pitchFamily="18" charset="0"/>
                <a:ea typeface="Calibri" panose="020F0502020204030204" pitchFamily="34" charset="0"/>
                <a:cs typeface="Calibri" panose="020F0502020204030204" pitchFamily="34" charset="0"/>
              </a:rPr>
              <a:t> et al., 2022) and facilities is to provide guests with the amenities and services they need to have a comfortable and enjoyable stay. They are designed to cater to the specific needs of the target demographic of younger, budget-conscious travellers, with an emphasis on providing a fun and vibrant atmosphere.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7</a:t>
            </a:fld>
            <a:endParaRPr lang="en-IN"/>
          </a:p>
        </p:txBody>
      </p:sp>
    </p:spTree>
    <p:extLst>
      <p:ext uri="{BB962C8B-B14F-4D97-AF65-F5344CB8AC3E}">
        <p14:creationId xmlns:p14="http://schemas.microsoft.com/office/powerpoint/2010/main" val="38751715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The need to consider the role and function of guest services.</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l">
              <a:lnSpc>
                <a:spcPct val="107000"/>
              </a:lnSpc>
              <a:spcAft>
                <a:spcPts val="800"/>
              </a:spcAft>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Guest services play a critical role in the overall guest experience, and it is important for hotels to consider the role and function of guest services in order to provide a high-quality experience for guests (Ban et al., 2019).</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Meeting guests' needs: Guest services are designed to meet the needs and expectations of guests, whether it be providing basic amenities such as room service or more specialized services such as concierge service.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Enhancing guest satisfaction: By providing a range of guest services that meet the diverse needs of guests, hotels can enhance guest satisfaction, leading to positive reviews and repeat customers.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Differentiation: Offering unique and high-quality guest services can differentiate a hotel from its competitors and give it a competitive edge in the market.</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Building brand loyalty: By providing exceptional guest services, hotels can create a positive impression and build brand loyalty among guests.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Creating revenue opportunities: Offering additional services such as spa services, room service, or event planning can create additional revenue opportunities for hotels.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r>
              <a:rPr lang="en-US" sz="1800" dirty="0">
                <a:effectLst/>
                <a:latin typeface="Times New Roman" panose="02020603050405020304" pitchFamily="18" charset="0"/>
                <a:ea typeface="Calibri" panose="020F0502020204030204" pitchFamily="34" charset="0"/>
                <a:cs typeface="Calibri" panose="020F0502020204030204" pitchFamily="34" charset="0"/>
              </a:rPr>
              <a:t>Addressing guest complaints: Guest services also play an important role in addressing guest complaints and resolving issues to ensure guest satisfaction.</a:t>
            </a:r>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8</a:t>
            </a:fld>
            <a:endParaRPr lang="en-IN"/>
          </a:p>
        </p:txBody>
      </p:sp>
    </p:spTree>
    <p:extLst>
      <p:ext uri="{BB962C8B-B14F-4D97-AF65-F5344CB8AC3E}">
        <p14:creationId xmlns:p14="http://schemas.microsoft.com/office/powerpoint/2010/main" val="28562918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The importance of hospitality and how hotels meet/exceed guest expectations. </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Hospitality is an essential aspect of the hotel industry and plays a crucial role in ensuring that guests have a positive experience (Kim and Kim, 2022). The importance of hospitality can be outlined as follows: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Creating a positive experience: Hospitality is about creating a welcoming and comfortable environment for guests, which ultimately leads to a positive experience for the guest.</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Building customer loyalty: By providing exceptional hospitality, hotels can create a positive impression and build customer loyalty, leading to repeat customers and positive word-of-mouth.</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Differentiation: Exceptional hospitality can differentiate a hotel from its competitors and give it a competitive edge in the market.</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Meeting guest expectations: Hospitality is about understanding and meeting the needs and expectations of guests, whether it be providing basic amenities such as room service or more specialized services such as concierge service.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Improving guest satisfaction: By providing a range of services that meet the diverse needs of guests, hotels can improve guest satisfaction, leading to positive reviews and repeat customers.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Showcasing the hotel's culture: Hospitality can also be a way for hotels to showcase their unique culture and values to guests.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To meet and exceed guest expectations, hotels can take a number of steps such as: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Providing high-quality service and amenities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Training employees to be friendly and attentive.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Being responsive to guest needs and feedback.</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Continuously seeking ways to improve the guest experience.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Creating a welcoming and comfortable atmosphere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Providing exceptional customer service.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9</a:t>
            </a:fld>
            <a:endParaRPr lang="en-IN"/>
          </a:p>
        </p:txBody>
      </p:sp>
    </p:spTree>
    <p:extLst>
      <p:ext uri="{BB962C8B-B14F-4D97-AF65-F5344CB8AC3E}">
        <p14:creationId xmlns:p14="http://schemas.microsoft.com/office/powerpoint/2010/main" val="3201032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Conclusion</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presentation achieved its objective and developed an understanding about the role and importance of quality service, hospitality, and guest service in the hospitality industry by keeping “Moxy Hotels” at focus. The presentation described the Moxy Hotel and identified its main customers such as business travellers, party goers, travellers, budget-conscious travellers, etc. Further, the presentation examined the nature, scope, and role of the guest services and facilities that are provided by the hotel. It described the need to consider the role and function of guest service in general. Towards the end, the presentation provided a discussion on the importance of hospitality and how hotels meet guest expectations.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11</a:t>
            </a:fld>
            <a:endParaRPr lang="en-IN"/>
          </a:p>
        </p:txBody>
      </p:sp>
    </p:spTree>
    <p:extLst>
      <p:ext uri="{BB962C8B-B14F-4D97-AF65-F5344CB8AC3E}">
        <p14:creationId xmlns:p14="http://schemas.microsoft.com/office/powerpoint/2010/main" val="1634714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References</a:t>
            </a:r>
            <a:endPar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7200"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Ban, H.J., Choi, H., Choi, E.K., Lee, S. and Kim, H.S., 2019. Investigating key attributes in experience and satisfaction of hotel customer using online review data. </a:t>
            </a:r>
            <a:r>
              <a:rPr lang="en-IN" sz="1800" dirty="0">
                <a:effectLst/>
                <a:latin typeface="Times New Roman" panose="02020603050405020304" pitchFamily="18" charset="0"/>
                <a:ea typeface="Calibri" panose="020F0502020204030204" pitchFamily="34" charset="0"/>
                <a:cs typeface="Calibri" panose="020F0502020204030204" pitchFamily="34" charset="0"/>
              </a:rPr>
              <a:t>Sustainability, 11(23), p.6570.</a:t>
            </a: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businesstravelnewseurope.com, 2022. Moxy continues expansion with first Manchester hotel [Online] Available at: https://www.businesstravelnewseurope.com/Accommodation/Moxy-continues-expansion-with-first-Manchester-hotel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pPr>
            <a:r>
              <a:rPr lang="en-US" sz="18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Kim, Y.J. and Kim, H.S., 2022. The impact of hotel customer experience on customer satisfaction through online reviews. </a:t>
            </a:r>
            <a:r>
              <a:rPr lang="en-IN" sz="1800" dirty="0">
                <a:effectLst/>
                <a:latin typeface="Times New Roman" panose="02020603050405020304" pitchFamily="18" charset="0"/>
                <a:ea typeface="Calibri" panose="020F0502020204030204" pitchFamily="34" charset="0"/>
                <a:cs typeface="Calibri" panose="020F0502020204030204" pitchFamily="34" charset="0"/>
              </a:rPr>
              <a:t>Sustainability, 14(2), p.848.</a:t>
            </a: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linkedin.com, 2023. Moxy Hotels [Online] Available at: https://www.linkedin.com/company/moxy-hotels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marriott.com, 2023. Explore Our Brands [Online] Available at: https://www.marriott.com/marriott-brands.mi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marriott.com, 2023. Marriott Bonvoy [Online] Available at: https://www.marriott.com/loyalty.mi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moxy-hotels.marriott.com, 2023. EXPLORE MOXY [Online] Available at: https://moxy-hotels.marriott.com/explore/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news.marriott.com, 2023. [Online] Available at: https://news.marriott.com/brands/moxy-hotels/#:~:text=Moxy%20is%20a%20playful%2C%20affordable,check%2Din%20at%20the%20Bar.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pPr>
            <a:r>
              <a:rPr lang="en-US" sz="1800" dirty="0" err="1">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Ogunnaike</a:t>
            </a:r>
            <a:r>
              <a:rPr lang="en-US" sz="18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O.O., Agada, S.A., </a:t>
            </a:r>
            <a:r>
              <a:rPr lang="en-US" sz="1800" dirty="0" err="1">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Ighomereho</a:t>
            </a:r>
            <a:r>
              <a:rPr lang="en-US" sz="18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O.S. and </a:t>
            </a:r>
            <a:r>
              <a:rPr lang="en-US" sz="1800" dirty="0" err="1">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Borishade</a:t>
            </a:r>
            <a:r>
              <a:rPr lang="en-US" sz="18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T.T., 2022. Social and cultural experiences with loyalty towards hotel services: the mediating role of customer satisfaction. </a:t>
            </a:r>
            <a:r>
              <a:rPr lang="en-IN" sz="1800" dirty="0">
                <a:effectLst/>
                <a:latin typeface="Times New Roman" panose="02020603050405020304" pitchFamily="18" charset="0"/>
                <a:ea typeface="Calibri" panose="020F0502020204030204" pitchFamily="34" charset="0"/>
                <a:cs typeface="Calibri" panose="020F0502020204030204" pitchFamily="34" charset="0"/>
              </a:rPr>
              <a:t>Sustainability, 14(14), p.8789.</a:t>
            </a:r>
          </a:p>
          <a:p>
            <a:pPr marL="457200" indent="-457200"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statista.com, 2022. Number of Marriott International hotels worldwide from 2009 to 2021 [Online] Available at: https://www.statista.com/statistics/247285/number-of-marriott-international-hotels-worldwide/ [Accessed on 25</a:t>
            </a:r>
            <a:r>
              <a:rPr lang="en-US" sz="18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8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endParaRPr lang="en-IN" dirty="0"/>
          </a:p>
        </p:txBody>
      </p:sp>
      <p:sp>
        <p:nvSpPr>
          <p:cNvPr id="4" name="Slide Number Placeholder 3"/>
          <p:cNvSpPr>
            <a:spLocks noGrp="1"/>
          </p:cNvSpPr>
          <p:nvPr>
            <p:ph type="sldNum" sz="quarter" idx="5"/>
          </p:nvPr>
        </p:nvSpPr>
        <p:spPr/>
        <p:txBody>
          <a:bodyPr/>
          <a:lstStyle/>
          <a:p>
            <a:fld id="{984E5B22-045C-46B1-8938-C35D3C333665}" type="slidenum">
              <a:rPr lang="en-IN" smtClean="0"/>
              <a:t>12</a:t>
            </a:fld>
            <a:endParaRPr lang="en-IN"/>
          </a:p>
        </p:txBody>
      </p:sp>
    </p:spTree>
    <p:extLst>
      <p:ext uri="{BB962C8B-B14F-4D97-AF65-F5344CB8AC3E}">
        <p14:creationId xmlns:p14="http://schemas.microsoft.com/office/powerpoint/2010/main" val="35053851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B97CDF08-57DD-4DAE-B683-277A19FF2E80}" type="datetimeFigureOut">
              <a:rPr lang="en-IN" smtClean="0"/>
              <a:t>10-02-2023</a:t>
            </a:fld>
            <a:endParaRPr lang="en-IN"/>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D22E98FE-8075-433A-85B2-95877690FCA4}" type="slidenum">
              <a:rPr lang="en-IN" smtClean="0"/>
              <a:t>‹#›</a:t>
            </a:fld>
            <a:endParaRPr lang="en-IN"/>
          </a:p>
        </p:txBody>
      </p:sp>
    </p:spTree>
    <p:extLst>
      <p:ext uri="{BB962C8B-B14F-4D97-AF65-F5344CB8AC3E}">
        <p14:creationId xmlns:p14="http://schemas.microsoft.com/office/powerpoint/2010/main" val="306099720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7CDF08-57DD-4DAE-B683-277A19FF2E80}" type="datetimeFigureOut">
              <a:rPr lang="en-IN" smtClean="0"/>
              <a:t>10-02-2023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2566798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B97CDF08-57DD-4DAE-B683-277A19FF2E80}" type="datetimeFigureOut">
              <a:rPr lang="en-IN" smtClean="0"/>
              <a:t>10-02-2023</a:t>
            </a:fld>
            <a:endParaRPr lang="en-IN"/>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2080"/>
            <a:ext cx="2112264" cy="228600"/>
          </a:xfrm>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346083856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7CDF08-57DD-4DAE-B683-277A19FF2E80}" type="datetimeFigureOut">
              <a:rPr lang="en-IN" smtClean="0"/>
              <a:t>10-02-2023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38549472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7CDF08-57DD-4DAE-B683-277A19FF2E80}" type="datetimeFigureOut">
              <a:rPr lang="en-IN" smtClean="0"/>
              <a:t>10-02-2023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33570867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7CDF08-57DD-4DAE-B683-277A19FF2E80}" type="datetimeFigureOut">
              <a:rPr lang="en-IN" smtClean="0"/>
              <a:t>10-02-2023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42181363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7CDF08-57DD-4DAE-B683-277A19FF2E80}" type="datetimeFigureOut">
              <a:rPr lang="en-IN" smtClean="0"/>
              <a:t>10-02-2023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1630869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B97CDF08-57DD-4DAE-B683-277A19FF2E80}" type="datetimeFigureOut">
              <a:rPr lang="en-IN" smtClean="0"/>
              <a:t>10-02-2023</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6728" y="6227064"/>
            <a:ext cx="1463040" cy="256032"/>
          </a:xfrm>
        </p:spPr>
        <p:txBody>
          <a:bodyPr/>
          <a:lstStyle/>
          <a:p>
            <a:fld id="{D22E98FE-8075-433A-85B2-95877690FCA4}" type="slidenum">
              <a:rPr lang="en-IN" smtClean="0"/>
              <a:t>‹#›</a:t>
            </a:fld>
            <a:endParaRPr lang="en-IN"/>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840770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B97CDF08-57DD-4DAE-B683-277A19FF2E80}" type="datetimeFigureOut">
              <a:rPr lang="en-IN" smtClean="0"/>
              <a:t>10-02-2023</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56032"/>
          </a:xfrm>
        </p:spPr>
        <p:txBody>
          <a:bodyPr/>
          <a:lstStyle/>
          <a:p>
            <a:fld id="{D22E98FE-8075-433A-85B2-95877690FCA4}" type="slidenum">
              <a:rPr lang="en-IN" smtClean="0"/>
              <a:t>‹#›</a:t>
            </a:fld>
            <a:endParaRPr lang="en-IN"/>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07030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7CDF08-57DD-4DAE-B683-277A19FF2E80}" type="datetimeFigureOut">
              <a:rPr lang="en-IN" smtClean="0"/>
              <a:t>10-02-2023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21858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7CDF08-57DD-4DAE-B683-277A19FF2E80}" type="datetimeFigureOut">
              <a:rPr lang="en-IN" smtClean="0"/>
              <a:t>10-02-2023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22E98FE-8075-433A-85B2-95877690FCA4}" type="slidenum">
              <a:rPr lang="en-IN" smtClean="0"/>
              <a:t>‹#›</a:t>
            </a:fld>
            <a:endParaRPr lang="en-IN"/>
          </a:p>
        </p:txBody>
      </p:sp>
    </p:spTree>
    <p:extLst>
      <p:ext uri="{BB962C8B-B14F-4D97-AF65-F5344CB8AC3E}">
        <p14:creationId xmlns:p14="http://schemas.microsoft.com/office/powerpoint/2010/main" val="3731382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B97CDF08-57DD-4DAE-B683-277A19FF2E80}" type="datetimeFigureOut">
              <a:rPr lang="en-IN" smtClean="0"/>
              <a:t>10-02-2023</a:t>
            </a:fld>
            <a:endParaRPr lang="en-IN"/>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D22E98FE-8075-433A-85B2-95877690FCA4}" type="slidenum">
              <a:rPr lang="en-IN" smtClean="0"/>
              <a:t>‹#›</a:t>
            </a:fld>
            <a:endParaRPr lang="en-IN"/>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1210559992"/>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417D6-0CB4-E038-E3C6-7374860EABF3}"/>
              </a:ext>
            </a:extLst>
          </p:cNvPr>
          <p:cNvSpPr>
            <a:spLocks noGrp="1"/>
          </p:cNvSpPr>
          <p:nvPr>
            <p:ph type="ctrTitle"/>
          </p:nvPr>
        </p:nvSpPr>
        <p:spPr>
          <a:xfrm>
            <a:off x="1472534" y="1765806"/>
            <a:ext cx="6523150" cy="1828800"/>
          </a:xfrm>
        </p:spPr>
        <p:txBody>
          <a:bodyPr>
            <a:normAutofit fontScale="90000"/>
          </a:bodyPr>
          <a:lstStyle/>
          <a:p>
            <a:pPr algn="ctr">
              <a:lnSpc>
                <a:spcPct val="150000"/>
              </a:lnSpc>
            </a:pPr>
            <a:r>
              <a:rPr lang="en-US" sz="2700" b="1" i="1" u="sng" kern="1400" spc="-50" dirty="0">
                <a:effectLst/>
                <a:latin typeface="Times New Roman" panose="02020603050405020304" pitchFamily="18" charset="0"/>
                <a:ea typeface="Times New Roman" panose="02020603050405020304" pitchFamily="18" charset="0"/>
                <a:cs typeface="Times New Roman" panose="02020603050405020304" pitchFamily="18" charset="0"/>
              </a:rPr>
              <a:t>Module Handbook Spring Term 2023</a:t>
            </a:r>
            <a:br>
              <a:rPr lang="en-IN" sz="2700" b="1" i="1" u="sng" kern="1400" spc="-5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700" b="1" i="1" u="sng" dirty="0">
                <a:effectLst/>
                <a:latin typeface="Times New Roman" panose="02020603050405020304" pitchFamily="18" charset="0"/>
                <a:ea typeface="Calibri" panose="020F0502020204030204" pitchFamily="34" charset="0"/>
                <a:cs typeface="Times New Roman" panose="02020603050405020304" pitchFamily="18" charset="0"/>
              </a:rPr>
              <a:t>BMIH4003 - Hospitality &amp; Guest Services</a:t>
            </a:r>
            <a:r>
              <a:rPr lang="en-IN" sz="2700" b="1" i="1" u="sng" dirty="0">
                <a:effectLst/>
                <a:latin typeface="Times New Roman" panose="02020603050405020304" pitchFamily="18" charset="0"/>
                <a:cs typeface="Times New Roman" panose="02020603050405020304" pitchFamily="18" charset="0"/>
              </a:rPr>
              <a:t> </a:t>
            </a:r>
            <a:r>
              <a:rPr lang="en-US" sz="2700" b="1" i="1" u="sng" dirty="0">
                <a:effectLst/>
                <a:latin typeface="Times New Roman" panose="02020603050405020304" pitchFamily="18" charset="0"/>
                <a:ea typeface="Calibri" panose="020F0502020204030204" pitchFamily="34" charset="0"/>
                <a:cs typeface="Times New Roman" panose="02020603050405020304" pitchFamily="18" charset="0"/>
              </a:rPr>
              <a:t> </a:t>
            </a:r>
            <a:br>
              <a:rPr lang="en-IN" sz="2700" b="1" i="1" u="sng" dirty="0">
                <a:effectLst/>
                <a:latin typeface="Times New Roman" panose="02020603050405020304" pitchFamily="18" charset="0"/>
                <a:ea typeface="Calibri" panose="020F0502020204030204" pitchFamily="34" charset="0"/>
                <a:cs typeface="Times New Roman" panose="02020603050405020304" pitchFamily="18" charset="0"/>
              </a:rPr>
            </a:br>
            <a:r>
              <a:rPr lang="en-US" sz="2700" b="1" i="1" u="sng" dirty="0">
                <a:effectLst/>
                <a:latin typeface="Times New Roman" panose="02020603050405020304" pitchFamily="18" charset="0"/>
                <a:ea typeface="Calibri" panose="020F0502020204030204" pitchFamily="34" charset="0"/>
                <a:cs typeface="Times New Roman" panose="02020603050405020304" pitchFamily="18" charset="0"/>
              </a:rPr>
              <a:t>LEVEL 4</a:t>
            </a:r>
            <a:endParaRPr lang="en-IN" b="1" i="1" u="sng" dirty="0"/>
          </a:p>
        </p:txBody>
      </p:sp>
      <p:sp>
        <p:nvSpPr>
          <p:cNvPr id="3" name="Subtitle 2">
            <a:extLst>
              <a:ext uri="{FF2B5EF4-FFF2-40B4-BE49-F238E27FC236}">
                <a16:creationId xmlns:a16="http://schemas.microsoft.com/office/drawing/2014/main" id="{3EF0782E-C5EE-F590-1EE4-F07070995BC9}"/>
              </a:ext>
            </a:extLst>
          </p:cNvPr>
          <p:cNvSpPr>
            <a:spLocks noGrp="1"/>
          </p:cNvSpPr>
          <p:nvPr>
            <p:ph type="subTitle" idx="1"/>
          </p:nvPr>
        </p:nvSpPr>
        <p:spPr>
          <a:xfrm>
            <a:off x="1583709" y="4314683"/>
            <a:ext cx="3942019" cy="670271"/>
          </a:xfrm>
        </p:spPr>
        <p:txBody>
          <a:bodyPr>
            <a:normAutofit fontScale="92500" lnSpcReduction="20000"/>
          </a:bodyPr>
          <a:lstStyle/>
          <a:p>
            <a:pPr algn="l"/>
            <a:r>
              <a:rPr lang="en-US" b="1" dirty="0">
                <a:solidFill>
                  <a:schemeClr val="tx1"/>
                </a:solidFill>
                <a:latin typeface="Times New Roman" panose="02020603050405020304" pitchFamily="18" charset="0"/>
                <a:cs typeface="Times New Roman" panose="02020603050405020304" pitchFamily="18" charset="0"/>
              </a:rPr>
              <a:t>Student Name – Amanioaei Eliza Andreea</a:t>
            </a:r>
          </a:p>
          <a:p>
            <a:pPr algn="l"/>
            <a:r>
              <a:rPr lang="en-US" b="1" dirty="0">
                <a:solidFill>
                  <a:schemeClr val="tx1"/>
                </a:solidFill>
                <a:latin typeface="Times New Roman" panose="02020603050405020304" pitchFamily="18" charset="0"/>
                <a:cs typeface="Times New Roman" panose="02020603050405020304" pitchFamily="18" charset="0"/>
              </a:rPr>
              <a:t>Student ID - 2216057</a:t>
            </a:r>
            <a:endParaRPr lang="en-IN" b="1" dirty="0">
              <a:solidFill>
                <a:schemeClr val="tx1"/>
              </a:solidFill>
              <a:latin typeface="Times New Roman" panose="02020603050405020304" pitchFamily="18" charset="0"/>
              <a:cs typeface="Times New Roman" panose="02020603050405020304" pitchFamily="18" charset="0"/>
            </a:endParaRPr>
          </a:p>
        </p:txBody>
      </p:sp>
      <p:pic>
        <p:nvPicPr>
          <p:cNvPr id="6" name="Picture 5" descr="A picture containing icon&#10;&#10;Description automatically generated">
            <a:extLst>
              <a:ext uri="{FF2B5EF4-FFF2-40B4-BE49-F238E27FC236}">
                <a16:creationId xmlns:a16="http://schemas.microsoft.com/office/drawing/2014/main" id="{9DC25023-582C-58B8-1D89-8DBFE6E09E8E}"/>
              </a:ext>
            </a:extLst>
          </p:cNvPr>
          <p:cNvPicPr>
            <a:picLocks noChangeAspect="1"/>
          </p:cNvPicPr>
          <p:nvPr/>
        </p:nvPicPr>
        <p:blipFill>
          <a:blip r:embed="rId2"/>
          <a:stretch>
            <a:fillRect/>
          </a:stretch>
        </p:blipFill>
        <p:spPr>
          <a:xfrm>
            <a:off x="6485520" y="3179658"/>
            <a:ext cx="3811905" cy="20085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021402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65E41-5454-F28D-BAD8-E63F3EABA4BA}"/>
              </a:ext>
            </a:extLst>
          </p:cNvPr>
          <p:cNvSpPr>
            <a:spLocks noGrp="1"/>
          </p:cNvSpPr>
          <p:nvPr>
            <p:ph type="title"/>
          </p:nvPr>
        </p:nvSpPr>
        <p:spPr>
          <a:xfrm>
            <a:off x="3574559" y="561344"/>
            <a:ext cx="5062089" cy="944880"/>
          </a:xfrm>
        </p:spPr>
        <p:txBody>
          <a:bodyPr>
            <a:normAutofit/>
          </a:bodyPr>
          <a:lstStyle/>
          <a:p>
            <a:pPr>
              <a:lnSpc>
                <a:spcPct val="100000"/>
              </a:lnSpc>
            </a:pPr>
            <a:r>
              <a:rPr lang="en-US" b="1" dirty="0">
                <a:latin typeface="Times New Roman" panose="02020603050405020304" pitchFamily="18" charset="0"/>
                <a:cs typeface="Times New Roman" panose="02020603050405020304" pitchFamily="18" charset="0"/>
              </a:rPr>
              <a:t>Table of contents</a:t>
            </a:r>
            <a:endParaRPr lang="en-IN" b="1" dirty="0">
              <a:latin typeface="Times New Roman" panose="02020603050405020304" pitchFamily="18" charset="0"/>
              <a:cs typeface="Times New Roman" panose="02020603050405020304" pitchFamily="18" charset="0"/>
            </a:endParaRPr>
          </a:p>
        </p:txBody>
      </p:sp>
      <p:graphicFrame>
        <p:nvGraphicFramePr>
          <p:cNvPr id="4" name="Table 4">
            <a:extLst>
              <a:ext uri="{FF2B5EF4-FFF2-40B4-BE49-F238E27FC236}">
                <a16:creationId xmlns:a16="http://schemas.microsoft.com/office/drawing/2014/main" id="{26F2DDAA-A2FF-886F-FAE0-F255F168D6F9}"/>
              </a:ext>
            </a:extLst>
          </p:cNvPr>
          <p:cNvGraphicFramePr>
            <a:graphicFrameLocks noGrp="1"/>
          </p:cNvGraphicFramePr>
          <p:nvPr>
            <p:ph idx="1"/>
            <p:extLst>
              <p:ext uri="{D42A27DB-BD31-4B8C-83A1-F6EECF244321}">
                <p14:modId xmlns:p14="http://schemas.microsoft.com/office/powerpoint/2010/main" val="3115109950"/>
              </p:ext>
            </p:extLst>
          </p:nvPr>
        </p:nvGraphicFramePr>
        <p:xfrm>
          <a:off x="866270" y="1849756"/>
          <a:ext cx="10478669" cy="3291840"/>
        </p:xfrm>
        <a:graphic>
          <a:graphicData uri="http://schemas.openxmlformats.org/drawingml/2006/table">
            <a:tbl>
              <a:tblPr firstRow="1" bandRow="1">
                <a:tableStyleId>{5C22544A-7EE6-4342-B048-85BDC9FD1C3A}</a:tableStyleId>
              </a:tblPr>
              <a:tblGrid>
                <a:gridCol w="8541217">
                  <a:extLst>
                    <a:ext uri="{9D8B030D-6E8A-4147-A177-3AD203B41FA5}">
                      <a16:colId xmlns:a16="http://schemas.microsoft.com/office/drawing/2014/main" val="3678466429"/>
                    </a:ext>
                  </a:extLst>
                </a:gridCol>
                <a:gridCol w="1937452">
                  <a:extLst>
                    <a:ext uri="{9D8B030D-6E8A-4147-A177-3AD203B41FA5}">
                      <a16:colId xmlns:a16="http://schemas.microsoft.com/office/drawing/2014/main" val="2670803269"/>
                    </a:ext>
                  </a:extLst>
                </a:gridCol>
              </a:tblGrid>
              <a:tr h="316909">
                <a:tc>
                  <a:txBody>
                    <a:bodyPr/>
                    <a:lstStyle/>
                    <a:p>
                      <a:pPr algn="ctr"/>
                      <a:r>
                        <a:rPr lang="en-US" b="0" dirty="0">
                          <a:latin typeface="Times New Roman" panose="02020603050405020304" pitchFamily="18" charset="0"/>
                          <a:cs typeface="Times New Roman" panose="02020603050405020304" pitchFamily="18" charset="0"/>
                        </a:rPr>
                        <a:t>Content</a:t>
                      </a:r>
                      <a:endParaRPr lang="en-IN" b="0" dirty="0">
                        <a:latin typeface="Times New Roman" panose="02020603050405020304" pitchFamily="18" charset="0"/>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Slide no</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37386777"/>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kern="1200" dirty="0">
                          <a:solidFill>
                            <a:schemeClr val="dk1"/>
                          </a:solidFill>
                          <a:effectLst/>
                          <a:latin typeface="Times New Roman" panose="02020603050405020304" pitchFamily="18" charset="0"/>
                          <a:ea typeface="+mn-ea"/>
                          <a:cs typeface="Times New Roman" panose="02020603050405020304" pitchFamily="18" charset="0"/>
                        </a:rPr>
                        <a:t>Introduction</a:t>
                      </a:r>
                      <a:endParaRPr lang="en-IN" sz="1800" b="0" kern="1200" dirty="0">
                        <a:solidFill>
                          <a:schemeClr val="dk1"/>
                        </a:solidFill>
                        <a:effectLst/>
                        <a:latin typeface="Times New Roman" panose="02020603050405020304" pitchFamily="18" charset="0"/>
                        <a:ea typeface="+mn-ea"/>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3</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391409903"/>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Moxy Hotels</a:t>
                      </a:r>
                      <a:endParaRPr lang="en-IN" sz="1800" b="0" dirty="0">
                        <a:latin typeface="Times New Roman" panose="02020603050405020304" pitchFamily="18" charset="0"/>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4</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56657788"/>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Customers of Moxy Hotel</a:t>
                      </a:r>
                      <a:endParaRPr lang="en-IN" sz="1800" b="0" dirty="0">
                        <a:latin typeface="Times New Roman" panose="02020603050405020304" pitchFamily="18" charset="0"/>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6</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926757576"/>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Nature, scope and role of the guest services and facilities that are provided by Moxy Hotel </a:t>
                      </a:r>
                      <a:endParaRPr lang="en-IN" sz="1800" b="0" dirty="0">
                        <a:latin typeface="Times New Roman" panose="02020603050405020304" pitchFamily="18" charset="0"/>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7</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159823111"/>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The need to consider the role and function of guest services </a:t>
                      </a:r>
                      <a:endParaRPr lang="en-IN" sz="1800" b="0" dirty="0">
                        <a:latin typeface="Times New Roman" panose="02020603050405020304" pitchFamily="18" charset="0"/>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8</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5122480"/>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0" dirty="0">
                          <a:effectLst/>
                          <a:latin typeface="Times New Roman" panose="02020603050405020304" pitchFamily="18" charset="0"/>
                          <a:ea typeface="Calibri" panose="020F0502020204030204" pitchFamily="34" charset="0"/>
                          <a:cs typeface="Times New Roman" panose="02020603050405020304" pitchFamily="18" charset="0"/>
                        </a:rPr>
                        <a:t>The importance of hospitality and how hotels meet/exceed guest expectations </a:t>
                      </a:r>
                      <a:endParaRPr lang="en-IN" sz="1800" b="0" dirty="0">
                        <a:latin typeface="Times New Roman" panose="02020603050405020304" pitchFamily="18" charset="0"/>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9</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093880992"/>
                  </a:ext>
                </a:extLst>
              </a:tr>
              <a:tr h="3169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IN" b="0" dirty="0">
                          <a:latin typeface="Times New Roman" panose="02020603050405020304" pitchFamily="18" charset="0"/>
                          <a:cs typeface="Times New Roman" panose="02020603050405020304" pitchFamily="18" charset="0"/>
                        </a:rPr>
                        <a:t>Conclusion</a:t>
                      </a:r>
                      <a:endParaRPr lang="en-GB" sz="1800" b="0" kern="1200" dirty="0">
                        <a:solidFill>
                          <a:schemeClr val="dk1"/>
                        </a:solidFill>
                        <a:effectLst/>
                        <a:latin typeface="Times New Roman" panose="02020603050405020304" pitchFamily="18" charset="0"/>
                        <a:ea typeface="+mn-ea"/>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11</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10129258"/>
                  </a:ext>
                </a:extLst>
              </a:tr>
              <a:tr h="316909">
                <a:tc>
                  <a:txBody>
                    <a:bodyPr/>
                    <a:lstStyle/>
                    <a:p>
                      <a:pPr algn="ctr"/>
                      <a:r>
                        <a:rPr lang="en-IN" b="0" dirty="0">
                          <a:latin typeface="Times New Roman" panose="02020603050405020304" pitchFamily="18" charset="0"/>
                          <a:cs typeface="Times New Roman" panose="02020603050405020304" pitchFamily="18" charset="0"/>
                        </a:rPr>
                        <a:t>References</a:t>
                      </a:r>
                      <a:endParaRPr lang="en-GB" sz="1800" b="0" kern="1200" dirty="0">
                        <a:solidFill>
                          <a:schemeClr val="dk1"/>
                        </a:solidFill>
                        <a:effectLst/>
                        <a:latin typeface="Times New Roman" panose="02020603050405020304" pitchFamily="18" charset="0"/>
                        <a:ea typeface="+mn-ea"/>
                        <a:cs typeface="Times New Roman" panose="02020603050405020304" pitchFamily="18" charset="0"/>
                      </a:endParaRPr>
                    </a:p>
                  </a:txBody>
                  <a:tcPr/>
                </a:tc>
                <a:tc>
                  <a:txBody>
                    <a:bodyPr/>
                    <a:lstStyle/>
                    <a:p>
                      <a:pPr algn="ctr"/>
                      <a:r>
                        <a:rPr lang="en-US" b="0" dirty="0">
                          <a:latin typeface="Times New Roman" panose="02020603050405020304" pitchFamily="18" charset="0"/>
                          <a:cs typeface="Times New Roman" panose="02020603050405020304" pitchFamily="18" charset="0"/>
                        </a:rPr>
                        <a:t>12</a:t>
                      </a:r>
                      <a:endParaRPr lang="en-IN" b="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789592119"/>
                  </a:ext>
                </a:extLst>
              </a:tr>
            </a:tbl>
          </a:graphicData>
        </a:graphic>
      </p:graphicFrame>
    </p:spTree>
    <p:extLst>
      <p:ext uri="{BB962C8B-B14F-4D97-AF65-F5344CB8AC3E}">
        <p14:creationId xmlns:p14="http://schemas.microsoft.com/office/powerpoint/2010/main" val="1145381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 name="Rectangle 33">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2" name="Rectangle 35">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3C3FA96-C1AE-ED95-160C-CC40C10BACDE}"/>
              </a:ext>
            </a:extLst>
          </p:cNvPr>
          <p:cNvSpPr>
            <a:spLocks noGrp="1"/>
          </p:cNvSpPr>
          <p:nvPr>
            <p:ph type="title"/>
          </p:nvPr>
        </p:nvSpPr>
        <p:spPr>
          <a:xfrm>
            <a:off x="868680" y="642593"/>
            <a:ext cx="6281928" cy="1744183"/>
          </a:xfrm>
        </p:spPr>
        <p:txBody>
          <a:bodyPr vert="horz" lIns="91440" tIns="45720" rIns="91440" bIns="45720" rtlCol="0" anchor="ctr">
            <a:normAutofit/>
          </a:bodyPr>
          <a:lstStyle/>
          <a:p>
            <a:r>
              <a:rPr lang="en-US" b="1"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id="{042AC598-1DF3-8BD3-8D28-A9CBDC5CA5BC}"/>
              </a:ext>
            </a:extLst>
          </p:cNvPr>
          <p:cNvSpPr txBox="1"/>
          <p:nvPr/>
        </p:nvSpPr>
        <p:spPr>
          <a:xfrm>
            <a:off x="868680" y="2386584"/>
            <a:ext cx="6281928" cy="3648456"/>
          </a:xfrm>
          <a:prstGeom prst="rect">
            <a:avLst/>
          </a:prstGeom>
        </p:spPr>
        <p:txBody>
          <a:bodyPr vert="horz" lIns="91440" tIns="45720" rIns="91440" bIns="45720" rtlCol="0">
            <a:normAutofit/>
          </a:bodyPr>
          <a:lstStyle/>
          <a:p>
            <a:pPr indent="-182880" defTabSz="914400">
              <a:spcAft>
                <a:spcPts val="600"/>
              </a:spcAft>
              <a:buClr>
                <a:schemeClr val="tx1">
                  <a:lumMod val="85000"/>
                  <a:lumOff val="15000"/>
                </a:schemeClr>
              </a:buClr>
              <a:buFont typeface="Garamond" pitchFamily="18" charset="0"/>
              <a:buChar char="◦"/>
            </a:pPr>
            <a:r>
              <a:rPr lang="en-US" dirty="0">
                <a:effectLst/>
                <a:latin typeface="Times New Roman" panose="02020603050405020304" pitchFamily="18" charset="0"/>
                <a:cs typeface="Times New Roman" panose="02020603050405020304" pitchFamily="18" charset="0"/>
              </a:rPr>
              <a:t>The presentation aims to develop an understanding of the role and importance of quality service, hospitality, and guest service in the hospitality industry by highlighting “Moxy Hotels”, a brand that comes under the company “Marriott International”. </a:t>
            </a:r>
          </a:p>
          <a:p>
            <a:pPr indent="-182880" defTabSz="914400">
              <a:spcAft>
                <a:spcPts val="600"/>
              </a:spcAft>
              <a:buClr>
                <a:schemeClr val="tx1">
                  <a:lumMod val="85000"/>
                  <a:lumOff val="15000"/>
                </a:schemeClr>
              </a:buClr>
              <a:buFont typeface="Garamond" pitchFamily="18" charset="0"/>
              <a:buChar char="◦"/>
            </a:pPr>
            <a:r>
              <a:rPr lang="en-US" dirty="0">
                <a:effectLst/>
                <a:latin typeface="Times New Roman" panose="02020603050405020304" pitchFamily="18" charset="0"/>
                <a:cs typeface="Times New Roman" panose="02020603050405020304" pitchFamily="18" charset="0"/>
              </a:rPr>
              <a:t>The presentation will briefly describe the Moxy Hotel and identify its main customers. Further, the presentation will examine the nature, scope, and role of the guest services and facilities that are provided by the hotel. It will also explain the need to consider the role and function of guest service in general. </a:t>
            </a:r>
          </a:p>
          <a:p>
            <a:pPr indent="-182880" defTabSz="914400">
              <a:spcAft>
                <a:spcPts val="600"/>
              </a:spcAft>
              <a:buClr>
                <a:schemeClr val="tx1">
                  <a:lumMod val="85000"/>
                  <a:lumOff val="15000"/>
                </a:schemeClr>
              </a:buClr>
              <a:buFont typeface="Garamond" pitchFamily="18" charset="0"/>
              <a:buChar char="◦"/>
            </a:pPr>
            <a:r>
              <a:rPr lang="en-US" dirty="0">
                <a:effectLst/>
                <a:latin typeface="Times New Roman" panose="02020603050405020304" pitchFamily="18" charset="0"/>
                <a:cs typeface="Times New Roman" panose="02020603050405020304" pitchFamily="18" charset="0"/>
              </a:rPr>
              <a:t>Towards the end, the presentation will provide a discussion on the importance of hospitality and how hotels meet guest expectations.</a:t>
            </a:r>
            <a:endParaRPr lang="en-US" dirty="0">
              <a:latin typeface="Times New Roman" panose="02020603050405020304" pitchFamily="18" charset="0"/>
              <a:cs typeface="Times New Roman" panose="02020603050405020304" pitchFamily="18" charset="0"/>
            </a:endParaRPr>
          </a:p>
        </p:txBody>
      </p:sp>
      <p:pic>
        <p:nvPicPr>
          <p:cNvPr id="4" name="Picture 3" descr="Receptionist at front desk">
            <a:extLst>
              <a:ext uri="{FF2B5EF4-FFF2-40B4-BE49-F238E27FC236}">
                <a16:creationId xmlns:a16="http://schemas.microsoft.com/office/drawing/2014/main" id="{FB358D52-9956-C409-EDF6-03EA36B3C56F}"/>
              </a:ext>
            </a:extLst>
          </p:cNvPr>
          <p:cNvPicPr>
            <a:picLocks noChangeAspect="1"/>
          </p:cNvPicPr>
          <p:nvPr/>
        </p:nvPicPr>
        <p:blipFill rotWithShape="1">
          <a:blip r:embed="rId3">
            <a:extLst>
              <a:ext uri="{28A0092B-C50C-407E-A947-70E740481C1C}">
                <a14:useLocalDpi xmlns:a14="http://schemas.microsoft.com/office/drawing/2010/main" val="0"/>
              </a:ext>
            </a:extLst>
          </a:blip>
          <a:srcRect l="39305" r="17562" b="2"/>
          <a:stretch/>
        </p:blipFill>
        <p:spPr>
          <a:xfrm>
            <a:off x="7837371" y="237744"/>
            <a:ext cx="4124416" cy="6382512"/>
          </a:xfrm>
          <a:prstGeom prst="rect">
            <a:avLst/>
          </a:prstGeom>
        </p:spPr>
      </p:pic>
    </p:spTree>
    <p:extLst>
      <p:ext uri="{BB962C8B-B14F-4D97-AF65-F5344CB8AC3E}">
        <p14:creationId xmlns:p14="http://schemas.microsoft.com/office/powerpoint/2010/main" val="1884631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73E5986-86DA-E7D7-BD36-58200F59EC7A}"/>
              </a:ext>
            </a:extLst>
          </p:cNvPr>
          <p:cNvSpPr txBox="1"/>
          <p:nvPr/>
        </p:nvSpPr>
        <p:spPr>
          <a:xfrm>
            <a:off x="753256" y="563166"/>
            <a:ext cx="3818744" cy="830997"/>
          </a:xfrm>
          <a:prstGeom prst="rect">
            <a:avLst/>
          </a:prstGeom>
          <a:noFill/>
        </p:spPr>
        <p:txBody>
          <a:bodyPr wrap="square">
            <a:spAutoFit/>
          </a:bodyPr>
          <a:lstStyle/>
          <a:p>
            <a:r>
              <a:rPr lang="en-US" sz="4800" b="1" dirty="0">
                <a:effectLst/>
                <a:latin typeface="Times New Roman" panose="02020603050405020304" pitchFamily="18" charset="0"/>
                <a:ea typeface="Calibri" panose="020F0502020204030204" pitchFamily="34" charset="0"/>
                <a:cs typeface="Times New Roman" panose="02020603050405020304" pitchFamily="18" charset="0"/>
              </a:rPr>
              <a:t>Moxy Hotels</a:t>
            </a:r>
            <a:endParaRPr lang="en-IN" sz="4800" b="1" dirty="0">
              <a:latin typeface="Times New Roman" panose="02020603050405020304" pitchFamily="18" charset="0"/>
              <a:cs typeface="Times New Roman" panose="02020603050405020304" pitchFamily="18" charset="0"/>
            </a:endParaRPr>
          </a:p>
        </p:txBody>
      </p:sp>
      <p:pic>
        <p:nvPicPr>
          <p:cNvPr id="11" name="Picture 10" descr="A picture containing icon&#10;&#10;Description automatically generated">
            <a:extLst>
              <a:ext uri="{FF2B5EF4-FFF2-40B4-BE49-F238E27FC236}">
                <a16:creationId xmlns:a16="http://schemas.microsoft.com/office/drawing/2014/main" id="{9FD4BBE1-6814-71F7-57FD-F91C0B3EB283}"/>
              </a:ext>
            </a:extLst>
          </p:cNvPr>
          <p:cNvPicPr>
            <a:picLocks noChangeAspect="1"/>
          </p:cNvPicPr>
          <p:nvPr/>
        </p:nvPicPr>
        <p:blipFill>
          <a:blip r:embed="rId3"/>
          <a:stretch>
            <a:fillRect/>
          </a:stretch>
        </p:blipFill>
        <p:spPr>
          <a:xfrm>
            <a:off x="6096000" y="1617832"/>
            <a:ext cx="5385291" cy="29118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5" name="TextBox 14">
            <a:extLst>
              <a:ext uri="{FF2B5EF4-FFF2-40B4-BE49-F238E27FC236}">
                <a16:creationId xmlns:a16="http://schemas.microsoft.com/office/drawing/2014/main" id="{2AD0BFEE-0ACC-263E-40B5-04DC6040357D}"/>
              </a:ext>
            </a:extLst>
          </p:cNvPr>
          <p:cNvSpPr txBox="1"/>
          <p:nvPr/>
        </p:nvSpPr>
        <p:spPr>
          <a:xfrm>
            <a:off x="6861247" y="4671729"/>
            <a:ext cx="3713813" cy="767711"/>
          </a:xfrm>
          <a:prstGeom prst="rect">
            <a:avLst/>
          </a:prstGeom>
          <a:noFill/>
        </p:spPr>
        <p:txBody>
          <a:bodyPr wrap="square">
            <a:spAutoFit/>
          </a:bodyPr>
          <a:lstStyle/>
          <a:p>
            <a:pPr algn="ctr">
              <a:lnSpc>
                <a:spcPct val="107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(Fig: Moxy Hotel logo)</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(Source: news.marriott.com, 2023)</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17" name="TextBox 12">
            <a:extLst>
              <a:ext uri="{FF2B5EF4-FFF2-40B4-BE49-F238E27FC236}">
                <a16:creationId xmlns:a16="http://schemas.microsoft.com/office/drawing/2014/main" id="{1963BECC-8201-8132-B104-B1255FD8E5CE}"/>
              </a:ext>
            </a:extLst>
          </p:cNvPr>
          <p:cNvGraphicFramePr/>
          <p:nvPr>
            <p:extLst>
              <p:ext uri="{D42A27DB-BD31-4B8C-83A1-F6EECF244321}">
                <p14:modId xmlns:p14="http://schemas.microsoft.com/office/powerpoint/2010/main" val="3096539290"/>
              </p:ext>
            </p:extLst>
          </p:nvPr>
        </p:nvGraphicFramePr>
        <p:xfrm>
          <a:off x="407410" y="1617832"/>
          <a:ext cx="5547608" cy="44117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11770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65772C7C-DAC6-6008-51AD-19BAA9A540BB}"/>
              </a:ext>
            </a:extLst>
          </p:cNvPr>
          <p:cNvSpPr>
            <a:spLocks noChangeArrowheads="1"/>
          </p:cNvSpPr>
          <p:nvPr/>
        </p:nvSpPr>
        <p:spPr bwMode="auto">
          <a:xfrm flipV="1">
            <a:off x="8002250" y="175470"/>
            <a:ext cx="36925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a:latin typeface="Times New Roman" panose="02020603050405020304" pitchFamily="18" charset="0"/>
              <a:cs typeface="Times New Roman" panose="02020603050405020304" pitchFamily="18" charset="0"/>
            </a:endParaRPr>
          </a:p>
        </p:txBody>
      </p:sp>
      <p:pic>
        <p:nvPicPr>
          <p:cNvPr id="9" name="Picture 8" descr="Chart, bar chart&#10;&#10;Description automatically generated">
            <a:extLst>
              <a:ext uri="{FF2B5EF4-FFF2-40B4-BE49-F238E27FC236}">
                <a16:creationId xmlns:a16="http://schemas.microsoft.com/office/drawing/2014/main" id="{BE64E866-9F46-0AC7-2667-8B49C421C031}"/>
              </a:ext>
            </a:extLst>
          </p:cNvPr>
          <p:cNvPicPr>
            <a:picLocks noChangeAspect="1"/>
          </p:cNvPicPr>
          <p:nvPr/>
        </p:nvPicPr>
        <p:blipFill>
          <a:blip r:embed="rId2"/>
          <a:stretch>
            <a:fillRect/>
          </a:stretch>
        </p:blipFill>
        <p:spPr>
          <a:xfrm>
            <a:off x="6426334" y="1842084"/>
            <a:ext cx="5268491" cy="27235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ectangle 3">
            <a:extLst>
              <a:ext uri="{FF2B5EF4-FFF2-40B4-BE49-F238E27FC236}">
                <a16:creationId xmlns:a16="http://schemas.microsoft.com/office/drawing/2014/main" id="{B63DE604-0D0E-0238-5CA3-7A89D46643B4}"/>
              </a:ext>
            </a:extLst>
          </p:cNvPr>
          <p:cNvSpPr>
            <a:spLocks noChangeArrowheads="1"/>
          </p:cNvSpPr>
          <p:nvPr/>
        </p:nvSpPr>
        <p:spPr bwMode="auto">
          <a:xfrm>
            <a:off x="7214291" y="4879948"/>
            <a:ext cx="369257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(Fig: Global count of Marriott International hotels)</a:t>
            </a:r>
            <a:endParaRPr kumimoji="0" lang="en-US" altLang="en-US" sz="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(Source: statista.com, 2022)</a:t>
            </a:r>
            <a:endPar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11" name="Rectangle 5">
            <a:extLst>
              <a:ext uri="{FF2B5EF4-FFF2-40B4-BE49-F238E27FC236}">
                <a16:creationId xmlns:a16="http://schemas.microsoft.com/office/drawing/2014/main" id="{E52A1745-A643-B8CB-328D-45FD2B8A5B40}"/>
              </a:ext>
            </a:extLst>
          </p:cNvPr>
          <p:cNvSpPr>
            <a:spLocks noChangeArrowheads="1"/>
          </p:cNvSpPr>
          <p:nvPr/>
        </p:nvSpPr>
        <p:spPr bwMode="auto">
          <a:xfrm flipV="1">
            <a:off x="8739265" y="3042031"/>
            <a:ext cx="211861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IN">
              <a:latin typeface="Times New Roman" panose="02020603050405020304" pitchFamily="18" charset="0"/>
              <a:cs typeface="Times New Roman" panose="02020603050405020304" pitchFamily="18" charset="0"/>
            </a:endParaRPr>
          </a:p>
        </p:txBody>
      </p:sp>
      <p:graphicFrame>
        <p:nvGraphicFramePr>
          <p:cNvPr id="14" name="TextBox 5">
            <a:extLst>
              <a:ext uri="{FF2B5EF4-FFF2-40B4-BE49-F238E27FC236}">
                <a16:creationId xmlns:a16="http://schemas.microsoft.com/office/drawing/2014/main" id="{BEBB81C8-0312-8587-09CA-952F039491AD}"/>
              </a:ext>
            </a:extLst>
          </p:cNvPr>
          <p:cNvGraphicFramePr/>
          <p:nvPr>
            <p:extLst>
              <p:ext uri="{D42A27DB-BD31-4B8C-83A1-F6EECF244321}">
                <p14:modId xmlns:p14="http://schemas.microsoft.com/office/powerpoint/2010/main" val="2424795690"/>
              </p:ext>
            </p:extLst>
          </p:nvPr>
        </p:nvGraphicFramePr>
        <p:xfrm>
          <a:off x="497175" y="637049"/>
          <a:ext cx="5880166" cy="5600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96582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A6E3AB6-550B-47B7-1EAA-6E3915B0F8F1}"/>
              </a:ext>
            </a:extLst>
          </p:cNvPr>
          <p:cNvSpPr txBox="1"/>
          <p:nvPr/>
        </p:nvSpPr>
        <p:spPr>
          <a:xfrm>
            <a:off x="634838" y="509647"/>
            <a:ext cx="6958606" cy="830997"/>
          </a:xfrm>
          <a:prstGeom prst="rect">
            <a:avLst/>
          </a:prstGeom>
          <a:noFill/>
        </p:spPr>
        <p:txBody>
          <a:bodyPr wrap="square">
            <a:spAutoFit/>
          </a:bodyPr>
          <a:lstStyle/>
          <a:p>
            <a:r>
              <a:rPr lang="en-US" sz="4800" b="1" dirty="0">
                <a:effectLst/>
                <a:latin typeface="Times New Roman" panose="02020603050405020304" pitchFamily="18" charset="0"/>
                <a:ea typeface="Calibri" panose="020F0502020204030204" pitchFamily="34" charset="0"/>
                <a:cs typeface="Calibri" panose="020F0502020204030204" pitchFamily="34" charset="0"/>
              </a:rPr>
              <a:t>Customers of Moxy Hotel</a:t>
            </a:r>
            <a:endParaRPr lang="en-IN" sz="4800" b="1" dirty="0"/>
          </a:p>
        </p:txBody>
      </p:sp>
      <p:sp>
        <p:nvSpPr>
          <p:cNvPr id="6" name="TextBox 5">
            <a:extLst>
              <a:ext uri="{FF2B5EF4-FFF2-40B4-BE49-F238E27FC236}">
                <a16:creationId xmlns:a16="http://schemas.microsoft.com/office/drawing/2014/main" id="{238AFCFA-D3CC-61AC-A47F-9CF4134340C8}"/>
              </a:ext>
            </a:extLst>
          </p:cNvPr>
          <p:cNvSpPr txBox="1"/>
          <p:nvPr/>
        </p:nvSpPr>
        <p:spPr>
          <a:xfrm>
            <a:off x="497973" y="1633405"/>
            <a:ext cx="5348191" cy="4539191"/>
          </a:xfrm>
          <a:prstGeom prst="rect">
            <a:avLst/>
          </a:prstGeom>
          <a:noFill/>
        </p:spPr>
        <p:txBody>
          <a:bodyPr wrap="square">
            <a:spAutoFit/>
          </a:bodyPr>
          <a:lstStyle/>
          <a:p>
            <a:pPr marL="457200" indent="-457200" algn="ctr">
              <a:lnSpc>
                <a:spcPct val="150000"/>
              </a:lnSpc>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cs typeface="Calibri" panose="020F0502020204030204" pitchFamily="34" charset="0"/>
              </a:rPr>
              <a:t>Younger, budget-conscious travellers</a:t>
            </a:r>
            <a:endParaRPr lang="en-IN" sz="2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ctr">
              <a:lnSpc>
                <a:spcPct val="150000"/>
              </a:lnSpc>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cs typeface="Calibri" panose="020F0502020204030204" pitchFamily="34" charset="0"/>
              </a:rPr>
              <a:t>Solo travellers</a:t>
            </a:r>
            <a:endParaRPr lang="en-IN" sz="2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ctr">
              <a:lnSpc>
                <a:spcPct val="150000"/>
              </a:lnSpc>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cs typeface="Calibri" panose="020F0502020204030204" pitchFamily="34" charset="0"/>
              </a:rPr>
              <a:t>Business travellers</a:t>
            </a:r>
            <a:endParaRPr lang="en-IN" sz="2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ctr">
              <a:lnSpc>
                <a:spcPct val="150000"/>
              </a:lnSpc>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cs typeface="Calibri" panose="020F0502020204030204" pitchFamily="34" charset="0"/>
              </a:rPr>
              <a:t>Tourists and leisure travellers</a:t>
            </a:r>
            <a:endParaRPr lang="en-IN" sz="2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ctr">
              <a:lnSpc>
                <a:spcPct val="150000"/>
              </a:lnSpc>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cs typeface="Calibri" panose="020F0502020204030204" pitchFamily="34" charset="0"/>
              </a:rPr>
              <a:t>Party-goers</a:t>
            </a:r>
            <a:endParaRPr lang="en-IN" sz="28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ctr">
              <a:lnSpc>
                <a:spcPct val="150000"/>
              </a:lnSpc>
              <a:buFont typeface="Arial" panose="020B0604020202020204" pitchFamily="34" charset="0"/>
              <a:buChar char="•"/>
            </a:pPr>
            <a:r>
              <a:rPr lang="en-US" sz="2800" dirty="0">
                <a:effectLst/>
                <a:latin typeface="Times New Roman" panose="02020603050405020304" pitchFamily="18" charset="0"/>
                <a:ea typeface="Calibri" panose="020F0502020204030204" pitchFamily="34" charset="0"/>
                <a:cs typeface="Calibri" panose="020F0502020204030204" pitchFamily="34" charset="0"/>
              </a:rPr>
              <a:t>Social media-savvy</a:t>
            </a:r>
            <a:endParaRPr lang="en-IN" sz="2800" dirty="0">
              <a:effectLst/>
              <a:latin typeface="Times New Roman" panose="02020603050405020304" pitchFamily="18"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E6F3A3EC-9EA7-E8BB-D6CC-364973EBD1AD}"/>
              </a:ext>
            </a:extLst>
          </p:cNvPr>
          <p:cNvPicPr>
            <a:picLocks noChangeAspect="1"/>
          </p:cNvPicPr>
          <p:nvPr/>
        </p:nvPicPr>
        <p:blipFill>
          <a:blip r:embed="rId3"/>
          <a:stretch>
            <a:fillRect/>
          </a:stretch>
        </p:blipFill>
        <p:spPr>
          <a:xfrm>
            <a:off x="6032079" y="1902260"/>
            <a:ext cx="5661947" cy="3053479"/>
          </a:xfrm>
          <a:prstGeom prst="rect">
            <a:avLst/>
          </a:prstGeom>
          <a:ln>
            <a:noFill/>
          </a:ln>
          <a:effectLst>
            <a:outerShdw blurRad="190500" algn="tl" rotWithShape="0">
              <a:srgbClr val="000000">
                <a:alpha val="70000"/>
              </a:srgbClr>
            </a:outerShdw>
          </a:effectLst>
        </p:spPr>
      </p:pic>
      <p:sp>
        <p:nvSpPr>
          <p:cNvPr id="8" name="Rectangle 6">
            <a:extLst>
              <a:ext uri="{FF2B5EF4-FFF2-40B4-BE49-F238E27FC236}">
                <a16:creationId xmlns:a16="http://schemas.microsoft.com/office/drawing/2014/main" id="{136BC999-6924-9BCB-303E-297540FD1159}"/>
              </a:ext>
            </a:extLst>
          </p:cNvPr>
          <p:cNvSpPr>
            <a:spLocks noChangeArrowheads="1"/>
          </p:cNvSpPr>
          <p:nvPr/>
        </p:nvSpPr>
        <p:spPr bwMode="auto">
          <a:xfrm>
            <a:off x="7803747" y="5325840"/>
            <a:ext cx="211861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(Fig: Moxy Hotel in Milan)</a:t>
            </a:r>
            <a:endParaRPr kumimoji="0" lang="en-US" altLang="en-US" sz="8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(Source: marriott.com, 2023)</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20339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FA3DA64-4263-2530-A735-90C165DDF779}"/>
              </a:ext>
            </a:extLst>
          </p:cNvPr>
          <p:cNvSpPr txBox="1"/>
          <p:nvPr/>
        </p:nvSpPr>
        <p:spPr>
          <a:xfrm>
            <a:off x="394116" y="448829"/>
            <a:ext cx="11403768" cy="1200329"/>
          </a:xfrm>
          <a:prstGeom prst="rect">
            <a:avLst/>
          </a:prstGeom>
          <a:noFill/>
        </p:spPr>
        <p:txBody>
          <a:bodyPr wrap="square">
            <a:spAutoFit/>
          </a:bodyPr>
          <a:lstStyle/>
          <a:p>
            <a:r>
              <a:rPr lang="en-US" sz="3600" b="1" dirty="0">
                <a:effectLst/>
                <a:latin typeface="Times New Roman" panose="02020603050405020304" pitchFamily="18" charset="0"/>
                <a:ea typeface="Calibri" panose="020F0502020204030204" pitchFamily="34" charset="0"/>
                <a:cs typeface="Calibri" panose="020F0502020204030204" pitchFamily="34" charset="0"/>
              </a:rPr>
              <a:t>Nature, scope and role of the guest services and facilities that are provided by Moxy Hotel </a:t>
            </a:r>
            <a:endParaRPr lang="en-IN" sz="3600" b="1" dirty="0"/>
          </a:p>
        </p:txBody>
      </p:sp>
      <p:sp>
        <p:nvSpPr>
          <p:cNvPr id="3" name="TextBox 2">
            <a:extLst>
              <a:ext uri="{FF2B5EF4-FFF2-40B4-BE49-F238E27FC236}">
                <a16:creationId xmlns:a16="http://schemas.microsoft.com/office/drawing/2014/main" id="{4AB30742-B8B6-1F3B-118F-0F1C077B6575}"/>
              </a:ext>
            </a:extLst>
          </p:cNvPr>
          <p:cNvSpPr txBox="1"/>
          <p:nvPr/>
        </p:nvSpPr>
        <p:spPr>
          <a:xfrm>
            <a:off x="588365" y="1649158"/>
            <a:ext cx="3953656" cy="4613058"/>
          </a:xfrm>
          <a:prstGeom prst="rect">
            <a:avLst/>
          </a:prstGeom>
          <a:noFill/>
        </p:spPr>
        <p:txBody>
          <a:bodyPr wrap="square">
            <a:spAutoFit/>
          </a:bodyPr>
          <a:lstStyle/>
          <a:p>
            <a:pPr algn="ctr">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Nature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Moxy Hotels provide a variety of guest services and facilities to ensure that guests have a comfortable and enjoyable stay.</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nature of these services and facilities is designed to cater to the needs of the target demographic of younger, budget-conscious travellers, with an emphasis on providing a fun and vibrant atmosphere.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95D8789E-3A78-F046-71F9-FE2AC598B1C3}"/>
              </a:ext>
            </a:extLst>
          </p:cNvPr>
          <p:cNvSpPr txBox="1"/>
          <p:nvPr/>
        </p:nvSpPr>
        <p:spPr>
          <a:xfrm>
            <a:off x="4736270" y="1664388"/>
            <a:ext cx="2713841" cy="4197559"/>
          </a:xfrm>
          <a:prstGeom prst="rect">
            <a:avLst/>
          </a:prstGeom>
          <a:noFill/>
        </p:spPr>
        <p:txBody>
          <a:bodyPr wrap="square">
            <a:spAutoFit/>
          </a:bodyPr>
          <a:lstStyle/>
          <a:p>
            <a:pPr algn="ctr">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Scope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scope of these services and facilities includes:</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Accommodation</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Food and Beverage</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Features such as Guestbook</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Business</a:t>
            </a:r>
          </a:p>
          <a:p>
            <a:pPr marL="285750" indent="-285750" algn="just">
              <a:lnSpc>
                <a:spcPct val="150000"/>
              </a:lnSpc>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Calibri" panose="020F0502020204030204" pitchFamily="34" charset="0"/>
              </a:rPr>
              <a:t>Entertainment</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67FA41D-D01D-9B3C-FB67-D71ACB4A11B9}"/>
              </a:ext>
            </a:extLst>
          </p:cNvPr>
          <p:cNvSpPr txBox="1"/>
          <p:nvPr/>
        </p:nvSpPr>
        <p:spPr>
          <a:xfrm>
            <a:off x="7649980" y="1649158"/>
            <a:ext cx="3953655" cy="4613058"/>
          </a:xfrm>
          <a:prstGeom prst="rect">
            <a:avLst/>
          </a:prstGeom>
          <a:noFill/>
        </p:spPr>
        <p:txBody>
          <a:bodyPr wrap="square">
            <a:spAutoFit/>
          </a:bodyPr>
          <a:lstStyle/>
          <a:p>
            <a:pPr algn="ctr">
              <a:lnSpc>
                <a:spcPct val="150000"/>
              </a:lnSpc>
            </a:pPr>
            <a:r>
              <a:rPr lang="en-US" sz="1800" b="1" dirty="0">
                <a:effectLst/>
                <a:latin typeface="Times New Roman" panose="02020603050405020304" pitchFamily="18" charset="0"/>
                <a:ea typeface="Calibri" panose="020F0502020204030204" pitchFamily="34" charset="0"/>
                <a:cs typeface="Calibri" panose="020F0502020204030204" pitchFamily="34" charset="0"/>
              </a:rPr>
              <a:t>Role </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 role of these hotel services (</a:t>
            </a:r>
            <a:r>
              <a:rPr lang="en-US" sz="1800" dirty="0" err="1">
                <a:effectLst/>
                <a:latin typeface="Times New Roman" panose="02020603050405020304" pitchFamily="18" charset="0"/>
                <a:ea typeface="Calibri" panose="020F0502020204030204" pitchFamily="34" charset="0"/>
                <a:cs typeface="Calibri" panose="020F0502020204030204" pitchFamily="34" charset="0"/>
              </a:rPr>
              <a:t>Ogunnaike</a:t>
            </a:r>
            <a:r>
              <a:rPr lang="en-US" sz="1800" dirty="0">
                <a:effectLst/>
                <a:latin typeface="Times New Roman" panose="02020603050405020304" pitchFamily="18" charset="0"/>
                <a:ea typeface="Calibri" panose="020F0502020204030204" pitchFamily="34" charset="0"/>
                <a:cs typeface="Calibri" panose="020F0502020204030204" pitchFamily="34" charset="0"/>
              </a:rPr>
              <a:t> et al., 2022) and facilities is to provide guests with the amenities and services they need to have a comfortable and enjoyable stay. </a:t>
            </a:r>
          </a:p>
          <a:p>
            <a:pPr algn="just">
              <a:lnSpc>
                <a:spcPct val="150000"/>
              </a:lnSpc>
            </a:pPr>
            <a:r>
              <a:rPr lang="en-US" sz="1800" dirty="0">
                <a:effectLst/>
                <a:latin typeface="Times New Roman" panose="02020603050405020304" pitchFamily="18" charset="0"/>
                <a:ea typeface="Calibri" panose="020F0502020204030204" pitchFamily="34" charset="0"/>
                <a:cs typeface="Calibri" panose="020F0502020204030204" pitchFamily="34" charset="0"/>
              </a:rPr>
              <a:t>They are designed to cater to the specific needs of the target demographic of younger, budget-conscious travellers, with an emphasis on providing a fun and vibrant atmosphere.</a:t>
            </a:r>
            <a:endParaRPr lang="en-IN" sz="1800" dirty="0">
              <a:effectLst/>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35122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ople in a restaurant">
            <a:extLst>
              <a:ext uri="{FF2B5EF4-FFF2-40B4-BE49-F238E27FC236}">
                <a16:creationId xmlns:a16="http://schemas.microsoft.com/office/drawing/2014/main" id="{43F6E0E8-D212-A841-B43C-17F61C567E37}"/>
              </a:ext>
            </a:extLst>
          </p:cNvPr>
          <p:cNvPicPr>
            <a:picLocks noChangeAspect="1"/>
          </p:cNvPicPr>
          <p:nvPr/>
        </p:nvPicPr>
        <p:blipFill rotWithShape="1">
          <a:blip r:embed="rId3">
            <a:extLst>
              <a:ext uri="{28A0092B-C50C-407E-A947-70E740481C1C}">
                <a14:useLocalDpi xmlns:a14="http://schemas.microsoft.com/office/drawing/2010/main" val="0"/>
              </a:ext>
            </a:extLst>
          </a:blip>
          <a:srcRect t="15190" r="9091" b="8201"/>
          <a:stretch/>
        </p:blipFill>
        <p:spPr>
          <a:xfrm>
            <a:off x="20" y="-1"/>
            <a:ext cx="12191980" cy="6857999"/>
          </a:xfrm>
          <a:prstGeom prst="rect">
            <a:avLst/>
          </a:prstGeom>
        </p:spPr>
      </p:pic>
      <p:sp>
        <p:nvSpPr>
          <p:cNvPr id="17"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01468EF-B4FA-3AF7-04B7-51A2F2852C02}"/>
              </a:ext>
            </a:extLst>
          </p:cNvPr>
          <p:cNvSpPr txBox="1"/>
          <p:nvPr/>
        </p:nvSpPr>
        <p:spPr>
          <a:xfrm>
            <a:off x="774043" y="727626"/>
            <a:ext cx="4602152" cy="171822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3700" b="1">
                <a:solidFill>
                  <a:schemeClr val="tx1">
                    <a:lumMod val="85000"/>
                    <a:lumOff val="15000"/>
                  </a:schemeClr>
                </a:solidFill>
                <a:latin typeface="Times New Roman" panose="02020603050405020304" pitchFamily="18" charset="0"/>
                <a:cs typeface="Times New Roman" panose="02020603050405020304" pitchFamily="18" charset="0"/>
              </a:rPr>
              <a:t>The need to consider the role and function of guest services </a:t>
            </a:r>
          </a:p>
        </p:txBody>
      </p:sp>
      <p:sp>
        <p:nvSpPr>
          <p:cNvPr id="3" name="TextBox 2">
            <a:extLst>
              <a:ext uri="{FF2B5EF4-FFF2-40B4-BE49-F238E27FC236}">
                <a16:creationId xmlns:a16="http://schemas.microsoft.com/office/drawing/2014/main" id="{DBCC8170-8BD1-E8DB-13DE-20BFB9457188}"/>
              </a:ext>
            </a:extLst>
          </p:cNvPr>
          <p:cNvSpPr txBox="1"/>
          <p:nvPr/>
        </p:nvSpPr>
        <p:spPr>
          <a:xfrm>
            <a:off x="524656" y="2538920"/>
            <a:ext cx="5051685" cy="3711978"/>
          </a:xfrm>
          <a:prstGeom prst="rect">
            <a:avLst/>
          </a:prstGeom>
        </p:spPr>
        <p:txBody>
          <a:bodyPr vert="horz" lIns="91440" tIns="45720" rIns="91440" bIns="45720" rtlCol="0">
            <a:normAutofit/>
          </a:bodyPr>
          <a:lstStyle/>
          <a:p>
            <a:pPr defTabSz="914400">
              <a:lnSpc>
                <a:spcPct val="90000"/>
              </a:lnSpc>
              <a:spcAft>
                <a:spcPts val="600"/>
              </a:spcAft>
              <a:buClr>
                <a:schemeClr val="tx1">
                  <a:lumMod val="85000"/>
                  <a:lumOff val="15000"/>
                </a:schemeClr>
              </a:buClr>
            </a:pPr>
            <a:r>
              <a:rPr lang="en-US" sz="1700" dirty="0">
                <a:effectLst/>
                <a:latin typeface="Times New Roman" panose="02020603050405020304" pitchFamily="18" charset="0"/>
                <a:cs typeface="Times New Roman" panose="02020603050405020304" pitchFamily="18" charset="0"/>
              </a:rPr>
              <a:t>Guest services play a critical role in the overall guest experience, and it is important for hotels to consider the role and function of guest services in order to provide a high-quality experience for guests (Ban et al., 2019).</a:t>
            </a:r>
          </a:p>
          <a:p>
            <a:pPr defTabSz="914400">
              <a:lnSpc>
                <a:spcPct val="90000"/>
              </a:lnSpc>
              <a:spcAft>
                <a:spcPts val="600"/>
              </a:spcAft>
              <a:buClr>
                <a:schemeClr val="tx1">
                  <a:lumMod val="85000"/>
                  <a:lumOff val="15000"/>
                </a:schemeClr>
              </a:buClr>
            </a:pPr>
            <a:endParaRPr lang="en-US" sz="1700" b="1" dirty="0">
              <a:effectLst/>
              <a:latin typeface="Times New Roman" panose="02020603050405020304" pitchFamily="18" charset="0"/>
              <a:cs typeface="Times New Roman" panose="02020603050405020304" pitchFamily="18" charset="0"/>
            </a:endParaRP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Meeting guests' needs</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Enhancing guest satisfaction </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Differentiation </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Building brand loyalty </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Creating revenue opportunities</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Addressing guest complaints</a:t>
            </a:r>
            <a:endParaRPr lang="en-US" sz="17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755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rson in straw hat sitting poolside">
            <a:extLst>
              <a:ext uri="{FF2B5EF4-FFF2-40B4-BE49-F238E27FC236}">
                <a16:creationId xmlns:a16="http://schemas.microsoft.com/office/drawing/2014/main" id="{5A64E354-7F5D-7352-3386-FE77EE2DAA7B}"/>
              </a:ext>
            </a:extLst>
          </p:cNvPr>
          <p:cNvPicPr>
            <a:picLocks noChangeAspect="1"/>
          </p:cNvPicPr>
          <p:nvPr/>
        </p:nvPicPr>
        <p:blipFill rotWithShape="1">
          <a:blip r:embed="rId3">
            <a:extLst>
              <a:ext uri="{28A0092B-C50C-407E-A947-70E740481C1C}">
                <a14:useLocalDpi xmlns:a14="http://schemas.microsoft.com/office/drawing/2010/main" val="0"/>
              </a:ext>
            </a:extLst>
          </a:blip>
          <a:srcRect t="23391" r="9091"/>
          <a:stretch/>
        </p:blipFill>
        <p:spPr>
          <a:xfrm>
            <a:off x="20" y="-1"/>
            <a:ext cx="12191980" cy="6857999"/>
          </a:xfrm>
          <a:prstGeom prst="rect">
            <a:avLst/>
          </a:prstGeom>
        </p:spPr>
      </p:pic>
      <p:sp>
        <p:nvSpPr>
          <p:cNvPr id="13" name="Rectangle 12">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B2CEF28-22EF-AD64-72F9-EB3546C418C0}"/>
              </a:ext>
            </a:extLst>
          </p:cNvPr>
          <p:cNvSpPr txBox="1"/>
          <p:nvPr/>
        </p:nvSpPr>
        <p:spPr>
          <a:xfrm>
            <a:off x="774043" y="727626"/>
            <a:ext cx="4602152" cy="171822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2600" b="1">
                <a:solidFill>
                  <a:schemeClr val="tx1">
                    <a:lumMod val="85000"/>
                    <a:lumOff val="15000"/>
                  </a:schemeClr>
                </a:solidFill>
                <a:latin typeface="Times New Roman" panose="02020603050405020304" pitchFamily="18" charset="0"/>
                <a:cs typeface="Times New Roman" panose="02020603050405020304" pitchFamily="18" charset="0"/>
              </a:rPr>
              <a:t>The importance of hospitality and how hotels meet/exceed guest expectations </a:t>
            </a:r>
          </a:p>
        </p:txBody>
      </p:sp>
      <p:sp>
        <p:nvSpPr>
          <p:cNvPr id="3" name="TextBox 2">
            <a:extLst>
              <a:ext uri="{FF2B5EF4-FFF2-40B4-BE49-F238E27FC236}">
                <a16:creationId xmlns:a16="http://schemas.microsoft.com/office/drawing/2014/main" id="{D2608770-8247-82F8-DCBA-4260B8193F61}"/>
              </a:ext>
            </a:extLst>
          </p:cNvPr>
          <p:cNvSpPr txBox="1"/>
          <p:nvPr/>
        </p:nvSpPr>
        <p:spPr>
          <a:xfrm>
            <a:off x="600334" y="2481414"/>
            <a:ext cx="4946754" cy="3591454"/>
          </a:xfrm>
          <a:prstGeom prst="rect">
            <a:avLst/>
          </a:prstGeom>
        </p:spPr>
        <p:txBody>
          <a:bodyPr vert="horz" lIns="91440" tIns="45720" rIns="91440" bIns="45720" rtlCol="0">
            <a:normAutofit/>
          </a:bodyPr>
          <a:lstStyle/>
          <a:p>
            <a:pPr defTabSz="914400">
              <a:lnSpc>
                <a:spcPct val="90000"/>
              </a:lnSpc>
              <a:spcAft>
                <a:spcPts val="600"/>
              </a:spcAft>
              <a:buClr>
                <a:schemeClr val="tx1">
                  <a:lumMod val="85000"/>
                  <a:lumOff val="15000"/>
                </a:schemeClr>
              </a:buClr>
            </a:pPr>
            <a:r>
              <a:rPr lang="en-US" sz="1700" dirty="0">
                <a:effectLst/>
                <a:latin typeface="Times New Roman" panose="02020603050405020304" pitchFamily="18" charset="0"/>
                <a:cs typeface="Times New Roman" panose="02020603050405020304" pitchFamily="18" charset="0"/>
              </a:rPr>
              <a:t>Hospitality is an essential aspect of the hotel industry and plays a crucial role in ensuring that guests have a positive experience (Kim and Kim, 2022). The importance of hospitality can be outlined as follows:</a:t>
            </a:r>
          </a:p>
          <a:p>
            <a:pPr indent="-182880" defTabSz="914400">
              <a:lnSpc>
                <a:spcPct val="90000"/>
              </a:lnSpc>
              <a:spcAft>
                <a:spcPts val="600"/>
              </a:spcAft>
              <a:buClr>
                <a:schemeClr val="tx1">
                  <a:lumMod val="85000"/>
                  <a:lumOff val="15000"/>
                </a:schemeClr>
              </a:buClr>
              <a:buFont typeface="Garamond" pitchFamily="18" charset="0"/>
              <a:buChar char="◦"/>
            </a:pPr>
            <a:endParaRPr lang="en-US" sz="1700" dirty="0">
              <a:effectLst/>
              <a:latin typeface="Times New Roman" panose="02020603050405020304" pitchFamily="18" charset="0"/>
              <a:cs typeface="Times New Roman" panose="02020603050405020304" pitchFamily="18" charset="0"/>
            </a:endParaRP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Creating a positive experience</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Building customer loyalty</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Differentiation</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Meeting guest expectations</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Improving guest satisfaction</a:t>
            </a:r>
          </a:p>
          <a:p>
            <a:pPr marL="285750" indent="-182880" defTabSz="914400">
              <a:lnSpc>
                <a:spcPct val="90000"/>
              </a:lnSpc>
              <a:spcAft>
                <a:spcPts val="600"/>
              </a:spcAft>
              <a:buClr>
                <a:schemeClr val="tx1">
                  <a:lumMod val="85000"/>
                  <a:lumOff val="15000"/>
                </a:schemeClr>
              </a:buClr>
              <a:buFont typeface="Garamond" pitchFamily="18" charset="0"/>
              <a:buChar char="◦"/>
            </a:pPr>
            <a:r>
              <a:rPr lang="en-US" sz="1700" b="1" dirty="0">
                <a:effectLst/>
                <a:latin typeface="Times New Roman" panose="02020603050405020304" pitchFamily="18" charset="0"/>
                <a:cs typeface="Times New Roman" panose="02020603050405020304" pitchFamily="18" charset="0"/>
              </a:rPr>
              <a:t>Showcasing the hotel's culture</a:t>
            </a:r>
          </a:p>
        </p:txBody>
      </p:sp>
    </p:spTree>
    <p:extLst>
      <p:ext uri="{BB962C8B-B14F-4D97-AF65-F5344CB8AC3E}">
        <p14:creationId xmlns:p14="http://schemas.microsoft.com/office/powerpoint/2010/main" val="492988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1">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3">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TextBox 4">
            <a:extLst>
              <a:ext uri="{FF2B5EF4-FFF2-40B4-BE49-F238E27FC236}">
                <a16:creationId xmlns:a16="http://schemas.microsoft.com/office/drawing/2014/main" id="{2E3AF5DA-CF85-EA85-5853-364FDCF5ECC7}"/>
              </a:ext>
            </a:extLst>
          </p:cNvPr>
          <p:cNvSpPr txBox="1"/>
          <p:nvPr/>
        </p:nvSpPr>
        <p:spPr>
          <a:xfrm>
            <a:off x="708812" y="1363315"/>
            <a:ext cx="6546428" cy="4446872"/>
          </a:xfrm>
          <a:prstGeom prst="rect">
            <a:avLst/>
          </a:prstGeom>
        </p:spPr>
        <p:txBody>
          <a:bodyPr vert="horz" lIns="91440" tIns="45720" rIns="91440" bIns="45720" rtlCol="0">
            <a:normAutofit lnSpcReduction="10000"/>
          </a:bodyPr>
          <a:lstStyle/>
          <a:p>
            <a:pPr defTabSz="914400">
              <a:spcAft>
                <a:spcPts val="600"/>
              </a:spcAft>
              <a:buClr>
                <a:schemeClr val="tx1">
                  <a:lumMod val="85000"/>
                  <a:lumOff val="15000"/>
                </a:schemeClr>
              </a:buClr>
            </a:pPr>
            <a:r>
              <a:rPr lang="en-US" sz="2800" b="1" dirty="0">
                <a:effectLst/>
              </a:rPr>
              <a:t>How Hotels Meet/Exceed Guest Expectations</a:t>
            </a:r>
          </a:p>
          <a:p>
            <a:pPr defTabSz="914400">
              <a:spcAft>
                <a:spcPts val="600"/>
              </a:spcAft>
              <a:buClr>
                <a:schemeClr val="tx1">
                  <a:lumMod val="85000"/>
                  <a:lumOff val="15000"/>
                </a:schemeClr>
              </a:buClr>
            </a:pPr>
            <a:endParaRPr lang="en-US" dirty="0">
              <a:effectLst/>
            </a:endParaRPr>
          </a:p>
          <a:p>
            <a:pPr marL="285750" indent="-182880" defTabSz="914400">
              <a:lnSpc>
                <a:spcPct val="150000"/>
              </a:lnSpc>
              <a:spcAft>
                <a:spcPts val="600"/>
              </a:spcAft>
              <a:buClr>
                <a:schemeClr val="tx1">
                  <a:lumMod val="85000"/>
                  <a:lumOff val="15000"/>
                </a:schemeClr>
              </a:buClr>
              <a:buFont typeface="Garamond" pitchFamily="18" charset="0"/>
              <a:buChar char="◦"/>
            </a:pPr>
            <a:r>
              <a:rPr lang="en-US" sz="2000" dirty="0">
                <a:effectLst/>
              </a:rPr>
              <a:t>Providing high-quality service and amenities</a:t>
            </a:r>
          </a:p>
          <a:p>
            <a:pPr marL="285750" indent="-182880" defTabSz="914400">
              <a:lnSpc>
                <a:spcPct val="150000"/>
              </a:lnSpc>
              <a:spcAft>
                <a:spcPts val="600"/>
              </a:spcAft>
              <a:buClr>
                <a:schemeClr val="tx1">
                  <a:lumMod val="85000"/>
                  <a:lumOff val="15000"/>
                </a:schemeClr>
              </a:buClr>
              <a:buFont typeface="Garamond" pitchFamily="18" charset="0"/>
              <a:buChar char="◦"/>
            </a:pPr>
            <a:r>
              <a:rPr lang="en-US" sz="2000" dirty="0">
                <a:effectLst/>
              </a:rPr>
              <a:t>Training employees to be friendly and attentive.</a:t>
            </a:r>
          </a:p>
          <a:p>
            <a:pPr marL="285750" indent="-182880" defTabSz="914400">
              <a:lnSpc>
                <a:spcPct val="150000"/>
              </a:lnSpc>
              <a:spcAft>
                <a:spcPts val="600"/>
              </a:spcAft>
              <a:buClr>
                <a:schemeClr val="tx1">
                  <a:lumMod val="85000"/>
                  <a:lumOff val="15000"/>
                </a:schemeClr>
              </a:buClr>
              <a:buFont typeface="Garamond" pitchFamily="18" charset="0"/>
              <a:buChar char="◦"/>
            </a:pPr>
            <a:r>
              <a:rPr lang="en-US" sz="2000" dirty="0">
                <a:effectLst/>
              </a:rPr>
              <a:t>Being responsive to guest needs and feedback.</a:t>
            </a:r>
          </a:p>
          <a:p>
            <a:pPr marL="285750" indent="-182880" defTabSz="914400">
              <a:lnSpc>
                <a:spcPct val="150000"/>
              </a:lnSpc>
              <a:spcAft>
                <a:spcPts val="600"/>
              </a:spcAft>
              <a:buClr>
                <a:schemeClr val="tx1">
                  <a:lumMod val="85000"/>
                  <a:lumOff val="15000"/>
                </a:schemeClr>
              </a:buClr>
              <a:buFont typeface="Garamond" pitchFamily="18" charset="0"/>
              <a:buChar char="◦"/>
            </a:pPr>
            <a:r>
              <a:rPr lang="en-US" sz="2000" dirty="0">
                <a:effectLst/>
              </a:rPr>
              <a:t>Continuously seeking ways to improve the guest experience.</a:t>
            </a:r>
          </a:p>
          <a:p>
            <a:pPr marL="285750" indent="-182880" defTabSz="914400">
              <a:lnSpc>
                <a:spcPct val="150000"/>
              </a:lnSpc>
              <a:spcAft>
                <a:spcPts val="600"/>
              </a:spcAft>
              <a:buClr>
                <a:schemeClr val="tx1">
                  <a:lumMod val="85000"/>
                  <a:lumOff val="15000"/>
                </a:schemeClr>
              </a:buClr>
              <a:buFont typeface="Garamond" pitchFamily="18" charset="0"/>
              <a:buChar char="◦"/>
            </a:pPr>
            <a:r>
              <a:rPr lang="en-US" sz="2000" dirty="0">
                <a:effectLst/>
              </a:rPr>
              <a:t>Creating a welcoming and comfortable atmosphere</a:t>
            </a:r>
          </a:p>
          <a:p>
            <a:pPr marL="285750" indent="-182880" defTabSz="914400">
              <a:lnSpc>
                <a:spcPct val="150000"/>
              </a:lnSpc>
              <a:spcAft>
                <a:spcPts val="600"/>
              </a:spcAft>
              <a:buClr>
                <a:schemeClr val="tx1">
                  <a:lumMod val="85000"/>
                  <a:lumOff val="15000"/>
                </a:schemeClr>
              </a:buClr>
              <a:buFont typeface="Garamond" pitchFamily="18" charset="0"/>
              <a:buChar char="◦"/>
            </a:pPr>
            <a:r>
              <a:rPr lang="en-US" sz="2000" dirty="0">
                <a:effectLst/>
              </a:rPr>
              <a:t>Providing exceptional customer service.</a:t>
            </a:r>
          </a:p>
        </p:txBody>
      </p:sp>
      <p:pic>
        <p:nvPicPr>
          <p:cNvPr id="7" name="Picture 6" descr="Bride in the hotel room">
            <a:extLst>
              <a:ext uri="{FF2B5EF4-FFF2-40B4-BE49-F238E27FC236}">
                <a16:creationId xmlns:a16="http://schemas.microsoft.com/office/drawing/2014/main" id="{0010F66C-A042-3DED-86E9-E1D25BC16A83}"/>
              </a:ext>
            </a:extLst>
          </p:cNvPr>
          <p:cNvPicPr>
            <a:picLocks noChangeAspect="1"/>
          </p:cNvPicPr>
          <p:nvPr/>
        </p:nvPicPr>
        <p:blipFill rotWithShape="1">
          <a:blip r:embed="rId2">
            <a:extLst>
              <a:ext uri="{28A0092B-C50C-407E-A947-70E740481C1C}">
                <a14:useLocalDpi xmlns:a14="http://schemas.microsoft.com/office/drawing/2010/main" val="0"/>
              </a:ext>
            </a:extLst>
          </a:blip>
          <a:srcRect l="24002" r="32864" b="2"/>
          <a:stretch/>
        </p:blipFill>
        <p:spPr>
          <a:xfrm>
            <a:off x="7837371" y="237744"/>
            <a:ext cx="4124416" cy="6382512"/>
          </a:xfrm>
          <a:prstGeom prst="rect">
            <a:avLst/>
          </a:prstGeom>
        </p:spPr>
      </p:pic>
    </p:spTree>
    <p:extLst>
      <p:ext uri="{BB962C8B-B14F-4D97-AF65-F5344CB8AC3E}">
        <p14:creationId xmlns:p14="http://schemas.microsoft.com/office/powerpoint/2010/main" val="2030830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6">
            <a:extLst>
              <a:ext uri="{FF2B5EF4-FFF2-40B4-BE49-F238E27FC236}">
                <a16:creationId xmlns:a16="http://schemas.microsoft.com/office/drawing/2014/main" id="{25397171-E233-4F26-9A8C-29C436537D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a:extLst>
              <a:ext uri="{FF2B5EF4-FFF2-40B4-BE49-F238E27FC236}">
                <a16:creationId xmlns:a16="http://schemas.microsoft.com/office/drawing/2014/main" id="{EA830B9C-C9EB-4D80-9552-AE9DE30758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53" y="374904"/>
            <a:ext cx="734015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A53F1CB-9F5C-4B1D-14BB-92BB66610C34}"/>
              </a:ext>
            </a:extLst>
          </p:cNvPr>
          <p:cNvSpPr>
            <a:spLocks noGrp="1"/>
          </p:cNvSpPr>
          <p:nvPr>
            <p:ph type="title"/>
          </p:nvPr>
        </p:nvSpPr>
        <p:spPr>
          <a:xfrm>
            <a:off x="868680" y="642593"/>
            <a:ext cx="6281928" cy="1744183"/>
          </a:xfrm>
        </p:spPr>
        <p:txBody>
          <a:bodyPr vert="horz" lIns="91440" tIns="45720" rIns="91440" bIns="45720" rtlCol="0" anchor="ctr">
            <a:normAutofit/>
          </a:bodyPr>
          <a:lstStyle/>
          <a:p>
            <a:r>
              <a:rPr lang="en-US" b="1">
                <a:latin typeface="Times New Roman" panose="02020603050405020304" pitchFamily="18" charset="0"/>
                <a:cs typeface="Times New Roman" panose="02020603050405020304" pitchFamily="18" charset="0"/>
              </a:rPr>
              <a:t>Conclusion</a:t>
            </a:r>
          </a:p>
        </p:txBody>
      </p:sp>
      <p:sp>
        <p:nvSpPr>
          <p:cNvPr id="5" name="TextBox 4">
            <a:extLst>
              <a:ext uri="{FF2B5EF4-FFF2-40B4-BE49-F238E27FC236}">
                <a16:creationId xmlns:a16="http://schemas.microsoft.com/office/drawing/2014/main" id="{841C91D0-8132-2082-3C7F-4A536ABDA551}"/>
              </a:ext>
            </a:extLst>
          </p:cNvPr>
          <p:cNvSpPr txBox="1"/>
          <p:nvPr/>
        </p:nvSpPr>
        <p:spPr>
          <a:xfrm>
            <a:off x="868680" y="2386584"/>
            <a:ext cx="6281928" cy="3648456"/>
          </a:xfrm>
          <a:prstGeom prst="rect">
            <a:avLst/>
          </a:prstGeom>
        </p:spPr>
        <p:txBody>
          <a:bodyPr vert="horz" lIns="91440" tIns="45720" rIns="91440" bIns="45720" rtlCol="0">
            <a:normAutofit/>
          </a:bodyPr>
          <a:lstStyle/>
          <a:p>
            <a:pPr indent="-182880" defTabSz="914400">
              <a:spcAft>
                <a:spcPts val="600"/>
              </a:spcAft>
              <a:buClr>
                <a:schemeClr val="tx1">
                  <a:lumMod val="85000"/>
                  <a:lumOff val="15000"/>
                </a:schemeClr>
              </a:buClr>
              <a:buFont typeface="Garamond" pitchFamily="18" charset="0"/>
              <a:buChar char="◦"/>
            </a:pPr>
            <a:r>
              <a:rPr lang="en-US" dirty="0">
                <a:effectLst/>
                <a:latin typeface="Times New Roman" panose="02020603050405020304" pitchFamily="18" charset="0"/>
                <a:cs typeface="Times New Roman" panose="02020603050405020304" pitchFamily="18" charset="0"/>
              </a:rPr>
              <a:t>The presentation achieved its objective and developed an understanding of the role and importance of quality service, hospitality, and guest service in the hospitality industry by keeping “Moxy Hotels” in focus. The presentation described the Moxy Hotel and identified its main customers such as business travellers, partygoers, travellers, budget-conscious travellers, etc. Further, the presentation examined the nature, scope, and role of the guest services and facilities that are provided by the hotel. It described the need to consider the role and function of guest service in general. Towards the end, the presentation provided a discussion on the importance of hospitality and how hotels meet guest expectations.</a:t>
            </a:r>
          </a:p>
        </p:txBody>
      </p:sp>
      <p:pic>
        <p:nvPicPr>
          <p:cNvPr id="7" name="Picture 6" descr="Hotel bell">
            <a:extLst>
              <a:ext uri="{FF2B5EF4-FFF2-40B4-BE49-F238E27FC236}">
                <a16:creationId xmlns:a16="http://schemas.microsoft.com/office/drawing/2014/main" id="{55FBC630-5D34-9748-E9B1-14CA9FE6529F}"/>
              </a:ext>
            </a:extLst>
          </p:cNvPr>
          <p:cNvPicPr>
            <a:picLocks noChangeAspect="1"/>
          </p:cNvPicPr>
          <p:nvPr/>
        </p:nvPicPr>
        <p:blipFill rotWithShape="1">
          <a:blip r:embed="rId3">
            <a:extLst>
              <a:ext uri="{28A0092B-C50C-407E-A947-70E740481C1C}">
                <a14:useLocalDpi xmlns:a14="http://schemas.microsoft.com/office/drawing/2010/main" val="0"/>
              </a:ext>
            </a:extLst>
          </a:blip>
          <a:srcRect l="52367" r="4499" b="2"/>
          <a:stretch/>
        </p:blipFill>
        <p:spPr>
          <a:xfrm>
            <a:off x="7837371" y="237744"/>
            <a:ext cx="4124416" cy="6382512"/>
          </a:xfrm>
          <a:prstGeom prst="rect">
            <a:avLst/>
          </a:prstGeom>
        </p:spPr>
      </p:pic>
    </p:spTree>
    <p:extLst>
      <p:ext uri="{BB962C8B-B14F-4D97-AF65-F5344CB8AC3E}">
        <p14:creationId xmlns:p14="http://schemas.microsoft.com/office/powerpoint/2010/main" val="1921004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08F92-F90C-45D0-D885-561A10AF1CCC}"/>
              </a:ext>
            </a:extLst>
          </p:cNvPr>
          <p:cNvSpPr>
            <a:spLocks noGrp="1"/>
          </p:cNvSpPr>
          <p:nvPr>
            <p:ph type="title"/>
          </p:nvPr>
        </p:nvSpPr>
        <p:spPr>
          <a:xfrm>
            <a:off x="737447" y="509700"/>
            <a:ext cx="3115025" cy="845994"/>
          </a:xfrm>
        </p:spPr>
        <p:txBody>
          <a:bodyPr/>
          <a:lstStyle/>
          <a:p>
            <a:r>
              <a:rPr lang="en-IN" b="1" dirty="0">
                <a:latin typeface="Times New Roman" panose="02020603050405020304" pitchFamily="18" charset="0"/>
                <a:cs typeface="Times New Roman" panose="02020603050405020304" pitchFamily="18" charset="0"/>
              </a:rPr>
              <a:t>References</a:t>
            </a:r>
          </a:p>
        </p:txBody>
      </p:sp>
      <p:sp>
        <p:nvSpPr>
          <p:cNvPr id="4" name="TextBox 3">
            <a:extLst>
              <a:ext uri="{FF2B5EF4-FFF2-40B4-BE49-F238E27FC236}">
                <a16:creationId xmlns:a16="http://schemas.microsoft.com/office/drawing/2014/main" id="{08C4E5A8-F934-BF51-90F4-BED8BEF0505F}"/>
              </a:ext>
            </a:extLst>
          </p:cNvPr>
          <p:cNvSpPr txBox="1"/>
          <p:nvPr/>
        </p:nvSpPr>
        <p:spPr>
          <a:xfrm>
            <a:off x="737447" y="1355694"/>
            <a:ext cx="10939891" cy="4214102"/>
          </a:xfrm>
          <a:prstGeom prst="rect">
            <a:avLst/>
          </a:prstGeom>
          <a:noFill/>
        </p:spPr>
        <p:txBody>
          <a:bodyPr wrap="square">
            <a:spAutoFit/>
          </a:bodyPr>
          <a:lstStyle/>
          <a:p>
            <a:pPr marL="457200" indent="-457200" algn="just">
              <a:lnSpc>
                <a:spcPct val="150000"/>
              </a:lnSpc>
              <a:buFont typeface="Arial" panose="020B0604020202020204" pitchFamily="34" charset="0"/>
              <a:buChar char="•"/>
            </a:pPr>
            <a:r>
              <a:rPr lang="en-US" sz="12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Ban, H.J., Choi, H., Choi, E.K., Lee, S. and Kim, H.S., 2019. Investigating key attributes in experience and satisfaction of hotel customer using online review data. </a:t>
            </a:r>
            <a:r>
              <a:rPr lang="en-IN" sz="1200" dirty="0">
                <a:effectLst/>
                <a:latin typeface="Times New Roman" panose="02020603050405020304" pitchFamily="18" charset="0"/>
                <a:ea typeface="Calibri" panose="020F0502020204030204" pitchFamily="34" charset="0"/>
                <a:cs typeface="Calibri" panose="020F0502020204030204" pitchFamily="34" charset="0"/>
              </a:rPr>
              <a:t>Sustainability, 11(23), p.6570.</a:t>
            </a: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businesstravelnewseurope.com, 2022. Moxy continues expansion with first Manchester hotel [Online] Available at: https://www.businesstravelnewseurope.com/Accommodation/Moxy-continues-expansion-with-first-Manchester-hotel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buFont typeface="Arial" panose="020B0604020202020204" pitchFamily="34" charset="0"/>
              <a:buChar char="•"/>
            </a:pPr>
            <a:r>
              <a:rPr lang="en-US" sz="12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Kim, Y.J. and Kim, H.S., 2022. The impact of hotel customer experience on customer satisfaction through online reviews. </a:t>
            </a:r>
            <a:r>
              <a:rPr lang="en-IN" sz="1200" dirty="0">
                <a:effectLst/>
                <a:latin typeface="Times New Roman" panose="02020603050405020304" pitchFamily="18" charset="0"/>
                <a:ea typeface="Calibri" panose="020F0502020204030204" pitchFamily="34" charset="0"/>
                <a:cs typeface="Calibri" panose="020F0502020204030204" pitchFamily="34" charset="0"/>
              </a:rPr>
              <a:t>Sustainability, 14(2), p.848.</a:t>
            </a: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linkedin.com, 2023. Moxy Hotels [Online] Available at: https://www.linkedin.com/company/moxy-hotels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marriott.com, 2023. Explore Our Brands [Online] Available at: https://www.marriott.com/marriott-brands.mi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marriott.com, 2023. Marriott Bonvoy [Online] Available at: https://www.marriott.com/loyalty.mi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moxy-hotels.marriott.com, 2023. EXPLORE MOXY [Online] Available at: https://moxy-hotels.marriott.com/explore/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news.marriott.com, 2023. [Online] Available at: https://news.marriott.com/brands/moxy-hotels/#:~:text=Moxy%20is%20a%20playful%2C%20affordable,check%2Din%20at%20the%20Bar.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a:p>
            <a:pPr marL="457200" indent="-457200" algn="just">
              <a:lnSpc>
                <a:spcPct val="150000"/>
              </a:lnSpc>
              <a:buFont typeface="Arial" panose="020B0604020202020204" pitchFamily="34" charset="0"/>
              <a:buChar char="•"/>
            </a:pPr>
            <a:r>
              <a:rPr lang="en-US" sz="1200" dirty="0" err="1">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Ogunnaike</a:t>
            </a:r>
            <a:r>
              <a:rPr lang="en-US" sz="12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O.O., Agada, S.A., </a:t>
            </a:r>
            <a:r>
              <a:rPr lang="en-US" sz="1200" dirty="0" err="1">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Ighomereho</a:t>
            </a:r>
            <a:r>
              <a:rPr lang="en-US" sz="12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O.S. and </a:t>
            </a:r>
            <a:r>
              <a:rPr lang="en-US" sz="1200" dirty="0" err="1">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Borishade</a:t>
            </a:r>
            <a:r>
              <a:rPr lang="en-US" sz="1200" dirty="0">
                <a:solidFill>
                  <a:srgbClr val="000000"/>
                </a:solidFill>
                <a:effectLst/>
                <a:latin typeface="Times New Roman" panose="02020603050405020304" pitchFamily="18" charset="0"/>
                <a:ea typeface="Calibri" panose="020F0502020204030204" pitchFamily="34" charset="0"/>
                <a:cs typeface="Calibri" panose="020F0502020204030204" pitchFamily="34" charset="0"/>
              </a:rPr>
              <a:t>, T.T., 2022. Social and cultural experiences with loyalty towards hotel services: the mediating role of customer satisfaction. </a:t>
            </a:r>
            <a:r>
              <a:rPr lang="en-IN" sz="1200" dirty="0">
                <a:effectLst/>
                <a:latin typeface="Times New Roman" panose="02020603050405020304" pitchFamily="18" charset="0"/>
                <a:ea typeface="Calibri" panose="020F0502020204030204" pitchFamily="34" charset="0"/>
                <a:cs typeface="Calibri" panose="020F0502020204030204" pitchFamily="34" charset="0"/>
              </a:rPr>
              <a:t>Sustainability, 14(14), p.8789.</a:t>
            </a:r>
          </a:p>
          <a:p>
            <a:pPr marL="457200" indent="-457200" algn="just">
              <a:lnSpc>
                <a:spcPct val="150000"/>
              </a:lnSpc>
              <a:buFont typeface="Arial" panose="020B0604020202020204" pitchFamily="34" charset="0"/>
              <a:buChar char="•"/>
            </a:pPr>
            <a:r>
              <a:rPr lang="en-US" sz="1200" dirty="0">
                <a:effectLst/>
                <a:latin typeface="Times New Roman" panose="02020603050405020304" pitchFamily="18" charset="0"/>
                <a:ea typeface="Calibri" panose="020F0502020204030204" pitchFamily="34" charset="0"/>
                <a:cs typeface="Calibri" panose="020F0502020204030204" pitchFamily="34" charset="0"/>
              </a:rPr>
              <a:t>statista.com, 2022. Number of Marriott International hotels worldwide from 2009 to 2021 [Online] Available at: https://www.statista.com/statistics/247285/number-of-marriott-international-hotels-worldwide/ [Accessed on 25</a:t>
            </a:r>
            <a:r>
              <a:rPr lang="en-US" sz="1200" baseline="30000" dirty="0">
                <a:effectLst/>
                <a:latin typeface="Times New Roman" panose="02020603050405020304" pitchFamily="18" charset="0"/>
                <a:ea typeface="Calibri" panose="020F0502020204030204" pitchFamily="34" charset="0"/>
                <a:cs typeface="Calibri" panose="020F0502020204030204" pitchFamily="34" charset="0"/>
              </a:rPr>
              <a:t>th</a:t>
            </a:r>
            <a:r>
              <a:rPr lang="en-US" sz="1200" dirty="0">
                <a:effectLst/>
                <a:latin typeface="Times New Roman" panose="02020603050405020304" pitchFamily="18" charset="0"/>
                <a:ea typeface="Calibri" panose="020F0502020204030204" pitchFamily="34" charset="0"/>
                <a:cs typeface="Calibri" panose="020F0502020204030204" pitchFamily="34" charset="0"/>
              </a:rPr>
              <a:t>, January 2023].</a:t>
            </a:r>
            <a:endParaRPr lang="en-IN" sz="1200" dirty="0">
              <a:effectLst/>
              <a:latin typeface="Times New Roman" panose="02020603050405020304" pitchFamily="18"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5204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5CFD9F-04BC-22EA-9CCE-2E80E8BDD2EE}"/>
              </a:ext>
            </a:extLst>
          </p:cNvPr>
          <p:cNvPicPr>
            <a:picLocks noChangeAspect="1"/>
          </p:cNvPicPr>
          <p:nvPr/>
        </p:nvPicPr>
        <p:blipFill rotWithShape="1">
          <a:blip r:embed="rId2"/>
          <a:srcRect l="12338" r="12338"/>
          <a:stretch/>
        </p:blipFill>
        <p:spPr>
          <a:xfrm>
            <a:off x="1818007" y="620485"/>
            <a:ext cx="7510956" cy="5617029"/>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0124423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Savon</Template>
  <TotalTime>0</TotalTime>
  <Words>3315</Words>
  <Application>Microsoft Office PowerPoint</Application>
  <PresentationFormat>Widescreen</PresentationFormat>
  <Paragraphs>206</Paragraphs>
  <Slides>13</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Garamond</vt:lpstr>
      <vt:lpstr>Symbol</vt:lpstr>
      <vt:lpstr>Times New Roman</vt:lpstr>
      <vt:lpstr>Savon</vt:lpstr>
      <vt:lpstr>Module Handbook Spring Term 2023 BMIH4003 - Hospitality &amp; Guest Services   LEVEL 4</vt:lpstr>
      <vt:lpstr>Table of contents</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Tourism Marketing Principles Individual presentation</dc:title>
  <dc:creator>Amer Amer</dc:creator>
  <cp:lastModifiedBy>Eliza Andreea Amanioaei</cp:lastModifiedBy>
  <cp:revision>3</cp:revision>
  <dcterms:created xsi:type="dcterms:W3CDTF">2022-12-03T04:24:24Z</dcterms:created>
  <dcterms:modified xsi:type="dcterms:W3CDTF">2023-02-10T08:48:29Z</dcterms:modified>
</cp:coreProperties>
</file>