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erverZoom="51048" saveSubsetFonts="1">
  <p:sldMasterIdLst>
    <p:sldMasterId id="2147483648" r:id="rId1"/>
  </p:sldMasterIdLst>
  <p:sldIdLst>
    <p:sldId id="260" r:id="rId2"/>
    <p:sldId id="258" r:id="rId3"/>
    <p:sldId id="259" r:id="rId4"/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44" autoAdjust="0"/>
    <p:restoredTop sz="94660"/>
  </p:normalViewPr>
  <p:slideViewPr>
    <p:cSldViewPr snapToGrid="0">
      <p:cViewPr varScale="1">
        <p:scale>
          <a:sx n="128" d="100"/>
          <a:sy n="128" d="100"/>
        </p:scale>
        <p:origin x="156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3CEC-1C2C-49D9-AC92-6C8358B3E169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E8DD-3323-4CAF-96CF-7BDC96FCE1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1817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3CEC-1C2C-49D9-AC92-6C8358B3E169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E8DD-3323-4CAF-96CF-7BDC96FCE1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701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3CEC-1C2C-49D9-AC92-6C8358B3E169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E8DD-3323-4CAF-96CF-7BDC96FCE1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067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3CEC-1C2C-49D9-AC92-6C8358B3E169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E8DD-3323-4CAF-96CF-7BDC96FCE1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629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3CEC-1C2C-49D9-AC92-6C8358B3E169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E8DD-3323-4CAF-96CF-7BDC96FCE1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041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3CEC-1C2C-49D9-AC92-6C8358B3E169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E8DD-3323-4CAF-96CF-7BDC96FCE1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500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3CEC-1C2C-49D9-AC92-6C8358B3E169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E8DD-3323-4CAF-96CF-7BDC96FCE1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541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3CEC-1C2C-49D9-AC92-6C8358B3E169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E8DD-3323-4CAF-96CF-7BDC96FCE1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785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3CEC-1C2C-49D9-AC92-6C8358B3E169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E8DD-3323-4CAF-96CF-7BDC96FCE1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206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3CEC-1C2C-49D9-AC92-6C8358B3E169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E8DD-3323-4CAF-96CF-7BDC96FCE1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274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53CEC-1C2C-49D9-AC92-6C8358B3E169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93E8DD-3323-4CAF-96CF-7BDC96FCE1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65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853CEC-1C2C-49D9-AC92-6C8358B3E169}" type="datetimeFigureOut">
              <a:rPr lang="en-US" smtClean="0"/>
              <a:t>3/31/2022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93E8DD-3323-4CAF-96CF-7BDC96FCE1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110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Ken.rubin@utah.edu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ree, plant&#10;&#10;Description automatically generated">
            <a:extLst>
              <a:ext uri="{FF2B5EF4-FFF2-40B4-BE49-F238E27FC236}">
                <a16:creationId xmlns:a16="http://schemas.microsoft.com/office/drawing/2014/main" id="{708DD200-1EC2-4A88-B666-4B002384D94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alphaModFix amt="4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713490"/>
            <a:ext cx="12089567" cy="80597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EC49AF-D7FE-40E7-A638-52172C949A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Informatics, Architecture, and the Big Picture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C1591A-E190-41C4-A996-C552DD5141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Ken Rubin</a:t>
            </a:r>
          </a:p>
          <a:p>
            <a:r>
              <a:rPr lang="en-US" dirty="0">
                <a:hlinkClick r:id="rId3"/>
              </a:rPr>
              <a:t>ken.rubin@utah.edu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58068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5E2C7-D921-4065-B84C-2891AE7DE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0CED4-7CA2-480B-A472-56FE612CD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have been asked to develop a transition plan toward a </a:t>
            </a:r>
            <a:br>
              <a:rPr lang="en-US" dirty="0"/>
            </a:br>
            <a:r>
              <a:rPr lang="en-US" dirty="0"/>
              <a:t>“learning health system”</a:t>
            </a:r>
          </a:p>
          <a:p>
            <a:r>
              <a:rPr lang="en-US" dirty="0"/>
              <a:t>The goal is to create a strategy that</a:t>
            </a:r>
          </a:p>
          <a:p>
            <a:pPr lvl="1"/>
            <a:r>
              <a:rPr lang="en-US" dirty="0"/>
              <a:t>Takes us from the current to the future state</a:t>
            </a:r>
          </a:p>
          <a:p>
            <a:pPr lvl="1"/>
            <a:r>
              <a:rPr lang="en-US" dirty="0"/>
              <a:t>Is informed and influenced by industry best-practice</a:t>
            </a:r>
          </a:p>
          <a:p>
            <a:pPr lvl="1"/>
            <a:r>
              <a:rPr lang="en-US" dirty="0"/>
              <a:t>Presents an actionable, pragmatic approach</a:t>
            </a:r>
          </a:p>
          <a:p>
            <a:pPr lvl="1"/>
            <a:r>
              <a:rPr lang="en-US" dirty="0"/>
              <a:t>Focuses on the activities/milestones that will be needed to progress</a:t>
            </a:r>
          </a:p>
          <a:p>
            <a:r>
              <a:rPr lang="en-US" dirty="0"/>
              <a:t>You are to work in breakout groups and have 20 minutes</a:t>
            </a:r>
          </a:p>
        </p:txBody>
      </p:sp>
    </p:spTree>
    <p:extLst>
      <p:ext uri="{BB962C8B-B14F-4D97-AF65-F5344CB8AC3E}">
        <p14:creationId xmlns:p14="http://schemas.microsoft.com/office/powerpoint/2010/main" val="2750797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5E2C7-D921-4065-B84C-2891AE7DE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Organizational Context:  </a:t>
            </a:r>
            <a:r>
              <a:rPr lang="en-US" dirty="0" err="1"/>
              <a:t>Kwality</a:t>
            </a:r>
            <a:r>
              <a:rPr lang="en-US" dirty="0"/>
              <a:t>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0CED4-7CA2-480B-A472-56FE612CD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i="1" dirty="0" err="1"/>
              <a:t>Kwality</a:t>
            </a:r>
            <a:r>
              <a:rPr lang="en-US" b="1" i="1" dirty="0"/>
              <a:t> Health is a mid-size healthcare delivery institution.  </a:t>
            </a:r>
            <a:br>
              <a:rPr lang="en-US" b="1" i="1" dirty="0"/>
            </a:br>
            <a:r>
              <a:rPr lang="en-US" b="1" i="1" dirty="0"/>
              <a:t>Its profile:</a:t>
            </a:r>
          </a:p>
          <a:p>
            <a:pPr lvl="2"/>
            <a:r>
              <a:rPr lang="en-US" i="1" dirty="0"/>
              <a:t>Regional healthcare provider operating 11 hospitals and 37 clinics and urgent care centers</a:t>
            </a:r>
          </a:p>
          <a:p>
            <a:pPr lvl="2"/>
            <a:r>
              <a:rPr lang="en-US" i="1" dirty="0"/>
              <a:t>Two EHR systems are in use.    Four hospitals and 12 clinics are part of a recent acquisition of a smaller healthcare system that use a different EHR than “legacy” </a:t>
            </a:r>
            <a:r>
              <a:rPr lang="en-US" i="1" dirty="0" err="1"/>
              <a:t>Kwality</a:t>
            </a:r>
            <a:r>
              <a:rPr lang="en-US" b="1" i="1" dirty="0"/>
              <a:t> </a:t>
            </a:r>
          </a:p>
          <a:p>
            <a:r>
              <a:rPr lang="en-US" dirty="0"/>
              <a:t>The CEO has set a target of 5 years to have the health systems fully integrated and wants to become a nationally recognized delivery network</a:t>
            </a:r>
          </a:p>
          <a:p>
            <a:r>
              <a:rPr lang="en-US" dirty="0"/>
              <a:t>You and your team will be pitching your plan to the CEO</a:t>
            </a:r>
          </a:p>
          <a:p>
            <a:r>
              <a:rPr lang="en-US" dirty="0"/>
              <a:t>The identified as-is state and intended targets appear on the next page</a:t>
            </a:r>
          </a:p>
        </p:txBody>
      </p:sp>
    </p:spTree>
    <p:extLst>
      <p:ext uri="{BB962C8B-B14F-4D97-AF65-F5344CB8AC3E}">
        <p14:creationId xmlns:p14="http://schemas.microsoft.com/office/powerpoint/2010/main" val="8622197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Rectangle 1"/>
          <p:cNvSpPr/>
          <p:nvPr/>
        </p:nvSpPr>
        <p:spPr>
          <a:xfrm>
            <a:off x="1949706" y="753841"/>
            <a:ext cx="6033937" cy="2809085"/>
          </a:xfrm>
          <a:custGeom>
            <a:avLst/>
            <a:gdLst>
              <a:gd name="connsiteX0" fmla="*/ 0 w 3225156"/>
              <a:gd name="connsiteY0" fmla="*/ 0 h 485432"/>
              <a:gd name="connsiteX1" fmla="*/ 3225156 w 3225156"/>
              <a:gd name="connsiteY1" fmla="*/ 0 h 485432"/>
              <a:gd name="connsiteX2" fmla="*/ 3225156 w 3225156"/>
              <a:gd name="connsiteY2" fmla="*/ 485432 h 485432"/>
              <a:gd name="connsiteX3" fmla="*/ 0 w 3225156"/>
              <a:gd name="connsiteY3" fmla="*/ 485432 h 485432"/>
              <a:gd name="connsiteX4" fmla="*/ 0 w 3225156"/>
              <a:gd name="connsiteY4" fmla="*/ 0 h 485432"/>
              <a:gd name="connsiteX0" fmla="*/ 0 w 5070093"/>
              <a:gd name="connsiteY0" fmla="*/ 441064 h 926496"/>
              <a:gd name="connsiteX1" fmla="*/ 5070093 w 5070093"/>
              <a:gd name="connsiteY1" fmla="*/ 0 h 926496"/>
              <a:gd name="connsiteX2" fmla="*/ 3225156 w 5070093"/>
              <a:gd name="connsiteY2" fmla="*/ 926496 h 926496"/>
              <a:gd name="connsiteX3" fmla="*/ 0 w 5070093"/>
              <a:gd name="connsiteY3" fmla="*/ 926496 h 926496"/>
              <a:gd name="connsiteX4" fmla="*/ 0 w 5070093"/>
              <a:gd name="connsiteY4" fmla="*/ 441064 h 926496"/>
              <a:gd name="connsiteX0" fmla="*/ 0 w 5199184"/>
              <a:gd name="connsiteY0" fmla="*/ 457200 h 942632"/>
              <a:gd name="connsiteX1" fmla="*/ 5199184 w 5199184"/>
              <a:gd name="connsiteY1" fmla="*/ 0 h 942632"/>
              <a:gd name="connsiteX2" fmla="*/ 3225156 w 5199184"/>
              <a:gd name="connsiteY2" fmla="*/ 942632 h 942632"/>
              <a:gd name="connsiteX3" fmla="*/ 0 w 5199184"/>
              <a:gd name="connsiteY3" fmla="*/ 942632 h 942632"/>
              <a:gd name="connsiteX4" fmla="*/ 0 w 5199184"/>
              <a:gd name="connsiteY4" fmla="*/ 457200 h 942632"/>
              <a:gd name="connsiteX0" fmla="*/ 0 w 5199184"/>
              <a:gd name="connsiteY0" fmla="*/ 457200 h 942632"/>
              <a:gd name="connsiteX1" fmla="*/ 5199184 w 5199184"/>
              <a:gd name="connsiteY1" fmla="*/ 0 h 942632"/>
              <a:gd name="connsiteX2" fmla="*/ 5199184 w 5199184"/>
              <a:gd name="connsiteY2" fmla="*/ 458538 h 942632"/>
              <a:gd name="connsiteX3" fmla="*/ 0 w 5199184"/>
              <a:gd name="connsiteY3" fmla="*/ 942632 h 942632"/>
              <a:gd name="connsiteX4" fmla="*/ 0 w 5199184"/>
              <a:gd name="connsiteY4" fmla="*/ 457200 h 942632"/>
              <a:gd name="connsiteX0" fmla="*/ 833717 w 6032901"/>
              <a:gd name="connsiteY0" fmla="*/ 457200 h 2792948"/>
              <a:gd name="connsiteX1" fmla="*/ 6032901 w 6032901"/>
              <a:gd name="connsiteY1" fmla="*/ 0 h 2792948"/>
              <a:gd name="connsiteX2" fmla="*/ 6032901 w 6032901"/>
              <a:gd name="connsiteY2" fmla="*/ 458538 h 2792948"/>
              <a:gd name="connsiteX3" fmla="*/ 0 w 6032901"/>
              <a:gd name="connsiteY3" fmla="*/ 2792948 h 2792948"/>
              <a:gd name="connsiteX4" fmla="*/ 833717 w 6032901"/>
              <a:gd name="connsiteY4" fmla="*/ 457200 h 2792948"/>
              <a:gd name="connsiteX0" fmla="*/ 48408 w 6032901"/>
              <a:gd name="connsiteY0" fmla="*/ 21515 h 2792948"/>
              <a:gd name="connsiteX1" fmla="*/ 6032901 w 6032901"/>
              <a:gd name="connsiteY1" fmla="*/ 0 h 2792948"/>
              <a:gd name="connsiteX2" fmla="*/ 6032901 w 6032901"/>
              <a:gd name="connsiteY2" fmla="*/ 458538 h 2792948"/>
              <a:gd name="connsiteX3" fmla="*/ 0 w 6032901"/>
              <a:gd name="connsiteY3" fmla="*/ 2792948 h 2792948"/>
              <a:gd name="connsiteX4" fmla="*/ 48408 w 6032901"/>
              <a:gd name="connsiteY4" fmla="*/ 21515 h 2792948"/>
              <a:gd name="connsiteX0" fmla="*/ 48408 w 6032901"/>
              <a:gd name="connsiteY0" fmla="*/ 21515 h 2792948"/>
              <a:gd name="connsiteX1" fmla="*/ 6032901 w 6032901"/>
              <a:gd name="connsiteY1" fmla="*/ 0 h 2792948"/>
              <a:gd name="connsiteX2" fmla="*/ 6032901 w 6032901"/>
              <a:gd name="connsiteY2" fmla="*/ 458538 h 2792948"/>
              <a:gd name="connsiteX3" fmla="*/ 0 w 6032901"/>
              <a:gd name="connsiteY3" fmla="*/ 2792948 h 2792948"/>
              <a:gd name="connsiteX4" fmla="*/ 48408 w 6032901"/>
              <a:gd name="connsiteY4" fmla="*/ 21515 h 2792948"/>
              <a:gd name="connsiteX0" fmla="*/ 10757 w 6032901"/>
              <a:gd name="connsiteY0" fmla="*/ 0 h 2803706"/>
              <a:gd name="connsiteX1" fmla="*/ 6032901 w 6032901"/>
              <a:gd name="connsiteY1" fmla="*/ 10758 h 2803706"/>
              <a:gd name="connsiteX2" fmla="*/ 6032901 w 6032901"/>
              <a:gd name="connsiteY2" fmla="*/ 469296 h 2803706"/>
              <a:gd name="connsiteX3" fmla="*/ 0 w 6032901"/>
              <a:gd name="connsiteY3" fmla="*/ 2803706 h 2803706"/>
              <a:gd name="connsiteX4" fmla="*/ 10757 w 6032901"/>
              <a:gd name="connsiteY4" fmla="*/ 0 h 2803706"/>
              <a:gd name="connsiteX0" fmla="*/ 1035 w 6033937"/>
              <a:gd name="connsiteY0" fmla="*/ 0 h 2809085"/>
              <a:gd name="connsiteX1" fmla="*/ 6033937 w 6033937"/>
              <a:gd name="connsiteY1" fmla="*/ 16137 h 2809085"/>
              <a:gd name="connsiteX2" fmla="*/ 6033937 w 6033937"/>
              <a:gd name="connsiteY2" fmla="*/ 474675 h 2809085"/>
              <a:gd name="connsiteX3" fmla="*/ 1036 w 6033937"/>
              <a:gd name="connsiteY3" fmla="*/ 2809085 h 2809085"/>
              <a:gd name="connsiteX4" fmla="*/ 1035 w 6033937"/>
              <a:gd name="connsiteY4" fmla="*/ 0 h 2809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33937" h="2809085">
                <a:moveTo>
                  <a:pt x="1035" y="0"/>
                </a:moveTo>
                <a:lnTo>
                  <a:pt x="6033937" y="16137"/>
                </a:lnTo>
                <a:lnTo>
                  <a:pt x="6033937" y="474675"/>
                </a:lnTo>
                <a:lnTo>
                  <a:pt x="1036" y="2809085"/>
                </a:lnTo>
                <a:cubicBezTo>
                  <a:pt x="4622" y="1874516"/>
                  <a:pt x="-2551" y="934569"/>
                  <a:pt x="1035" y="0"/>
                </a:cubicBezTo>
                <a:close/>
              </a:path>
            </a:pathLst>
          </a:custGeom>
          <a:solidFill>
            <a:schemeClr val="accent1"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198" name="Rectangle 197"/>
          <p:cNvSpPr/>
          <p:nvPr/>
        </p:nvSpPr>
        <p:spPr>
          <a:xfrm>
            <a:off x="2750631" y="1167318"/>
            <a:ext cx="206338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1" algn="ctr"/>
            <a:r>
              <a:rPr lang="en-GB" sz="4000" b="1" cap="none" spc="50" dirty="0">
                <a:ln w="0"/>
                <a:solidFill>
                  <a:schemeClr val="bg2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  <a:cs typeface="Arial" charset="0"/>
              </a:rPr>
              <a:t>People</a:t>
            </a:r>
            <a:endParaRPr lang="en-US" sz="4000" b="1" cap="none" spc="50" dirty="0">
              <a:ln w="0"/>
              <a:solidFill>
                <a:schemeClr val="bg2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99" name="Rectangle 3"/>
          <p:cNvSpPr/>
          <p:nvPr/>
        </p:nvSpPr>
        <p:spPr>
          <a:xfrm>
            <a:off x="4449570" y="1829006"/>
            <a:ext cx="4934419" cy="4034113"/>
          </a:xfrm>
          <a:custGeom>
            <a:avLst/>
            <a:gdLst>
              <a:gd name="connsiteX0" fmla="*/ 0 w 1820284"/>
              <a:gd name="connsiteY0" fmla="*/ 0 h 1142445"/>
              <a:gd name="connsiteX1" fmla="*/ 1820284 w 1820284"/>
              <a:gd name="connsiteY1" fmla="*/ 0 h 1142445"/>
              <a:gd name="connsiteX2" fmla="*/ 1820284 w 1820284"/>
              <a:gd name="connsiteY2" fmla="*/ 1142445 h 1142445"/>
              <a:gd name="connsiteX3" fmla="*/ 0 w 1820284"/>
              <a:gd name="connsiteY3" fmla="*/ 1142445 h 1142445"/>
              <a:gd name="connsiteX4" fmla="*/ 0 w 1820284"/>
              <a:gd name="connsiteY4" fmla="*/ 0 h 1142445"/>
              <a:gd name="connsiteX0" fmla="*/ 1145689 w 1820284"/>
              <a:gd name="connsiteY0" fmla="*/ 0 h 3390794"/>
              <a:gd name="connsiteX1" fmla="*/ 1820284 w 1820284"/>
              <a:gd name="connsiteY1" fmla="*/ 2248349 h 3390794"/>
              <a:gd name="connsiteX2" fmla="*/ 1820284 w 1820284"/>
              <a:gd name="connsiteY2" fmla="*/ 3390794 h 3390794"/>
              <a:gd name="connsiteX3" fmla="*/ 0 w 1820284"/>
              <a:gd name="connsiteY3" fmla="*/ 3390794 h 3390794"/>
              <a:gd name="connsiteX4" fmla="*/ 1145689 w 1820284"/>
              <a:gd name="connsiteY4" fmla="*/ 0 h 3390794"/>
              <a:gd name="connsiteX0" fmla="*/ 1145689 w 2315136"/>
              <a:gd name="connsiteY0" fmla="*/ 0 h 3390794"/>
              <a:gd name="connsiteX1" fmla="*/ 2315136 w 2315136"/>
              <a:gd name="connsiteY1" fmla="*/ 510989 h 3390794"/>
              <a:gd name="connsiteX2" fmla="*/ 1820284 w 2315136"/>
              <a:gd name="connsiteY2" fmla="*/ 3390794 h 3390794"/>
              <a:gd name="connsiteX3" fmla="*/ 0 w 2315136"/>
              <a:gd name="connsiteY3" fmla="*/ 3390794 h 3390794"/>
              <a:gd name="connsiteX4" fmla="*/ 1145689 w 2315136"/>
              <a:gd name="connsiteY4" fmla="*/ 0 h 3390794"/>
              <a:gd name="connsiteX0" fmla="*/ 1145689 w 2207560"/>
              <a:gd name="connsiteY0" fmla="*/ 0 h 3390794"/>
              <a:gd name="connsiteX1" fmla="*/ 2207560 w 2207560"/>
              <a:gd name="connsiteY1" fmla="*/ 166744 h 3390794"/>
              <a:gd name="connsiteX2" fmla="*/ 1820284 w 2207560"/>
              <a:gd name="connsiteY2" fmla="*/ 3390794 h 3390794"/>
              <a:gd name="connsiteX3" fmla="*/ 0 w 2207560"/>
              <a:gd name="connsiteY3" fmla="*/ 3390794 h 3390794"/>
              <a:gd name="connsiteX4" fmla="*/ 1145689 w 2207560"/>
              <a:gd name="connsiteY4" fmla="*/ 0 h 3390794"/>
              <a:gd name="connsiteX0" fmla="*/ 1145689 w 2277484"/>
              <a:gd name="connsiteY0" fmla="*/ 21514 h 3412308"/>
              <a:gd name="connsiteX1" fmla="*/ 2277484 w 2277484"/>
              <a:gd name="connsiteY1" fmla="*/ 0 h 3412308"/>
              <a:gd name="connsiteX2" fmla="*/ 1820284 w 2277484"/>
              <a:gd name="connsiteY2" fmla="*/ 3412308 h 3412308"/>
              <a:gd name="connsiteX3" fmla="*/ 0 w 2277484"/>
              <a:gd name="connsiteY3" fmla="*/ 3412308 h 3412308"/>
              <a:gd name="connsiteX4" fmla="*/ 1145689 w 2277484"/>
              <a:gd name="connsiteY4" fmla="*/ 21514 h 3412308"/>
              <a:gd name="connsiteX0" fmla="*/ 3749039 w 4880834"/>
              <a:gd name="connsiteY0" fmla="*/ 21514 h 4014736"/>
              <a:gd name="connsiteX1" fmla="*/ 4880834 w 4880834"/>
              <a:gd name="connsiteY1" fmla="*/ 0 h 4014736"/>
              <a:gd name="connsiteX2" fmla="*/ 4423634 w 4880834"/>
              <a:gd name="connsiteY2" fmla="*/ 3412308 h 4014736"/>
              <a:gd name="connsiteX3" fmla="*/ 0 w 4880834"/>
              <a:gd name="connsiteY3" fmla="*/ 4014736 h 4014736"/>
              <a:gd name="connsiteX4" fmla="*/ 3749039 w 4880834"/>
              <a:gd name="connsiteY4" fmla="*/ 21514 h 4014736"/>
              <a:gd name="connsiteX0" fmla="*/ 3749039 w 4880834"/>
              <a:gd name="connsiteY0" fmla="*/ 21514 h 4014736"/>
              <a:gd name="connsiteX1" fmla="*/ 4880834 w 4880834"/>
              <a:gd name="connsiteY1" fmla="*/ 0 h 4014736"/>
              <a:gd name="connsiteX2" fmla="*/ 4880834 w 4880834"/>
              <a:gd name="connsiteY2" fmla="*/ 4014736 h 4014736"/>
              <a:gd name="connsiteX3" fmla="*/ 0 w 4880834"/>
              <a:gd name="connsiteY3" fmla="*/ 4014736 h 4014736"/>
              <a:gd name="connsiteX4" fmla="*/ 3749039 w 4880834"/>
              <a:gd name="connsiteY4" fmla="*/ 21514 h 4014736"/>
              <a:gd name="connsiteX0" fmla="*/ 4567671 w 5699466"/>
              <a:gd name="connsiteY0" fmla="*/ 21514 h 4014736"/>
              <a:gd name="connsiteX1" fmla="*/ 5699466 w 5699466"/>
              <a:gd name="connsiteY1" fmla="*/ 0 h 4014736"/>
              <a:gd name="connsiteX2" fmla="*/ 5699466 w 5699466"/>
              <a:gd name="connsiteY2" fmla="*/ 4014736 h 4014736"/>
              <a:gd name="connsiteX3" fmla="*/ 0 w 5699466"/>
              <a:gd name="connsiteY3" fmla="*/ 3371940 h 4014736"/>
              <a:gd name="connsiteX4" fmla="*/ 4567671 w 5699466"/>
              <a:gd name="connsiteY4" fmla="*/ 21514 h 4014736"/>
              <a:gd name="connsiteX0" fmla="*/ 4294794 w 5699466"/>
              <a:gd name="connsiteY0" fmla="*/ 0 h 4038489"/>
              <a:gd name="connsiteX1" fmla="*/ 5699466 w 5699466"/>
              <a:gd name="connsiteY1" fmla="*/ 23753 h 4038489"/>
              <a:gd name="connsiteX2" fmla="*/ 5699466 w 5699466"/>
              <a:gd name="connsiteY2" fmla="*/ 4038489 h 4038489"/>
              <a:gd name="connsiteX3" fmla="*/ 0 w 5699466"/>
              <a:gd name="connsiteY3" fmla="*/ 3395693 h 4038489"/>
              <a:gd name="connsiteX4" fmla="*/ 4294794 w 5699466"/>
              <a:gd name="connsiteY4" fmla="*/ 0 h 4038489"/>
              <a:gd name="connsiteX0" fmla="*/ 5156571 w 6561243"/>
              <a:gd name="connsiteY0" fmla="*/ 0 h 4059240"/>
              <a:gd name="connsiteX1" fmla="*/ 6561243 w 6561243"/>
              <a:gd name="connsiteY1" fmla="*/ 23753 h 4059240"/>
              <a:gd name="connsiteX2" fmla="*/ 6561243 w 6561243"/>
              <a:gd name="connsiteY2" fmla="*/ 4038489 h 4059240"/>
              <a:gd name="connsiteX3" fmla="*/ 0 w 6561243"/>
              <a:gd name="connsiteY3" fmla="*/ 4059240 h 4059240"/>
              <a:gd name="connsiteX4" fmla="*/ 5156571 w 6561243"/>
              <a:gd name="connsiteY4" fmla="*/ 0 h 4059240"/>
              <a:gd name="connsiteX0" fmla="*/ 5172831 w 6577503"/>
              <a:gd name="connsiteY0" fmla="*/ 0 h 4043056"/>
              <a:gd name="connsiteX1" fmla="*/ 6577503 w 6577503"/>
              <a:gd name="connsiteY1" fmla="*/ 23753 h 4043056"/>
              <a:gd name="connsiteX2" fmla="*/ 6577503 w 6577503"/>
              <a:gd name="connsiteY2" fmla="*/ 4038489 h 4043056"/>
              <a:gd name="connsiteX3" fmla="*/ 0 w 6577503"/>
              <a:gd name="connsiteY3" fmla="*/ 4043056 h 4043056"/>
              <a:gd name="connsiteX4" fmla="*/ 5172831 w 6577503"/>
              <a:gd name="connsiteY4" fmla="*/ 0 h 4043056"/>
              <a:gd name="connsiteX0" fmla="*/ 5084029 w 6577503"/>
              <a:gd name="connsiteY0" fmla="*/ 0 h 4076535"/>
              <a:gd name="connsiteX1" fmla="*/ 6577503 w 6577503"/>
              <a:gd name="connsiteY1" fmla="*/ 57232 h 4076535"/>
              <a:gd name="connsiteX2" fmla="*/ 6577503 w 6577503"/>
              <a:gd name="connsiteY2" fmla="*/ 4071968 h 4076535"/>
              <a:gd name="connsiteX3" fmla="*/ 0 w 6577503"/>
              <a:gd name="connsiteY3" fmla="*/ 4076535 h 4076535"/>
              <a:gd name="connsiteX4" fmla="*/ 5084029 w 6577503"/>
              <a:gd name="connsiteY4" fmla="*/ 0 h 4076535"/>
              <a:gd name="connsiteX0" fmla="*/ 5084029 w 6604143"/>
              <a:gd name="connsiteY0" fmla="*/ 0 h 4076535"/>
              <a:gd name="connsiteX1" fmla="*/ 6604143 w 6604143"/>
              <a:gd name="connsiteY1" fmla="*/ 30449 h 4076535"/>
              <a:gd name="connsiteX2" fmla="*/ 6577503 w 6604143"/>
              <a:gd name="connsiteY2" fmla="*/ 4071968 h 4076535"/>
              <a:gd name="connsiteX3" fmla="*/ 0 w 6604143"/>
              <a:gd name="connsiteY3" fmla="*/ 4076535 h 4076535"/>
              <a:gd name="connsiteX4" fmla="*/ 5084029 w 6604143"/>
              <a:gd name="connsiteY4" fmla="*/ 0 h 4076535"/>
              <a:gd name="connsiteX0" fmla="*/ 5084029 w 6613023"/>
              <a:gd name="connsiteY0" fmla="*/ 0 h 4076535"/>
              <a:gd name="connsiteX1" fmla="*/ 6613023 w 6613023"/>
              <a:gd name="connsiteY1" fmla="*/ 10361 h 4076535"/>
              <a:gd name="connsiteX2" fmla="*/ 6577503 w 6613023"/>
              <a:gd name="connsiteY2" fmla="*/ 4071968 h 4076535"/>
              <a:gd name="connsiteX3" fmla="*/ 0 w 6613023"/>
              <a:gd name="connsiteY3" fmla="*/ 4076535 h 4076535"/>
              <a:gd name="connsiteX4" fmla="*/ 5084029 w 6613023"/>
              <a:gd name="connsiteY4" fmla="*/ 0 h 4076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613023" h="4076535">
                <a:moveTo>
                  <a:pt x="5084029" y="0"/>
                </a:moveTo>
                <a:lnTo>
                  <a:pt x="6613023" y="10361"/>
                </a:lnTo>
                <a:lnTo>
                  <a:pt x="6577503" y="4071968"/>
                </a:lnTo>
                <a:lnTo>
                  <a:pt x="0" y="4076535"/>
                </a:lnTo>
                <a:lnTo>
                  <a:pt x="5084029" y="0"/>
                </a:lnTo>
                <a:close/>
              </a:path>
            </a:pathLst>
          </a:custGeom>
          <a:solidFill>
            <a:schemeClr val="accent4">
              <a:lumMod val="75000"/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0" name="Rectangle 2"/>
          <p:cNvSpPr/>
          <p:nvPr/>
        </p:nvSpPr>
        <p:spPr>
          <a:xfrm>
            <a:off x="1920766" y="1106999"/>
            <a:ext cx="6423579" cy="4776666"/>
          </a:xfrm>
          <a:custGeom>
            <a:avLst/>
            <a:gdLst>
              <a:gd name="connsiteX0" fmla="*/ 0 w 1485565"/>
              <a:gd name="connsiteY0" fmla="*/ 0 h 863762"/>
              <a:gd name="connsiteX1" fmla="*/ 1485565 w 1485565"/>
              <a:gd name="connsiteY1" fmla="*/ 0 h 863762"/>
              <a:gd name="connsiteX2" fmla="*/ 1485565 w 1485565"/>
              <a:gd name="connsiteY2" fmla="*/ 863762 h 863762"/>
              <a:gd name="connsiteX3" fmla="*/ 0 w 1485565"/>
              <a:gd name="connsiteY3" fmla="*/ 863762 h 863762"/>
              <a:gd name="connsiteX4" fmla="*/ 0 w 1485565"/>
              <a:gd name="connsiteY4" fmla="*/ 0 h 863762"/>
              <a:gd name="connsiteX0" fmla="*/ 0 w 3088455"/>
              <a:gd name="connsiteY0" fmla="*/ 1597510 h 2461272"/>
              <a:gd name="connsiteX1" fmla="*/ 3088455 w 3088455"/>
              <a:gd name="connsiteY1" fmla="*/ 0 h 2461272"/>
              <a:gd name="connsiteX2" fmla="*/ 1485565 w 3088455"/>
              <a:gd name="connsiteY2" fmla="*/ 2461272 h 2461272"/>
              <a:gd name="connsiteX3" fmla="*/ 0 w 3088455"/>
              <a:gd name="connsiteY3" fmla="*/ 2461272 h 2461272"/>
              <a:gd name="connsiteX4" fmla="*/ 0 w 3088455"/>
              <a:gd name="connsiteY4" fmla="*/ 1597510 h 2461272"/>
              <a:gd name="connsiteX0" fmla="*/ 0 w 3497245"/>
              <a:gd name="connsiteY0" fmla="*/ 1844936 h 2708698"/>
              <a:gd name="connsiteX1" fmla="*/ 3497245 w 3497245"/>
              <a:gd name="connsiteY1" fmla="*/ 0 h 2708698"/>
              <a:gd name="connsiteX2" fmla="*/ 1485565 w 3497245"/>
              <a:gd name="connsiteY2" fmla="*/ 2708698 h 2708698"/>
              <a:gd name="connsiteX3" fmla="*/ 0 w 3497245"/>
              <a:gd name="connsiteY3" fmla="*/ 2708698 h 2708698"/>
              <a:gd name="connsiteX4" fmla="*/ 0 w 3497245"/>
              <a:gd name="connsiteY4" fmla="*/ 1844936 h 2708698"/>
              <a:gd name="connsiteX0" fmla="*/ 0 w 3497245"/>
              <a:gd name="connsiteY0" fmla="*/ 1844936 h 2708698"/>
              <a:gd name="connsiteX1" fmla="*/ 3497245 w 3497245"/>
              <a:gd name="connsiteY1" fmla="*/ 0 h 2708698"/>
              <a:gd name="connsiteX2" fmla="*/ 3389668 w 3497245"/>
              <a:gd name="connsiteY2" fmla="*/ 879898 h 2708698"/>
              <a:gd name="connsiteX3" fmla="*/ 0 w 3497245"/>
              <a:gd name="connsiteY3" fmla="*/ 2708698 h 2708698"/>
              <a:gd name="connsiteX4" fmla="*/ 0 w 3497245"/>
              <a:gd name="connsiteY4" fmla="*/ 1844936 h 2708698"/>
              <a:gd name="connsiteX0" fmla="*/ 0 w 3395047"/>
              <a:gd name="connsiteY0" fmla="*/ 1764253 h 2628015"/>
              <a:gd name="connsiteX1" fmla="*/ 3395047 w 3395047"/>
              <a:gd name="connsiteY1" fmla="*/ 0 h 2628015"/>
              <a:gd name="connsiteX2" fmla="*/ 3389668 w 3395047"/>
              <a:gd name="connsiteY2" fmla="*/ 799215 h 2628015"/>
              <a:gd name="connsiteX3" fmla="*/ 0 w 3395047"/>
              <a:gd name="connsiteY3" fmla="*/ 2628015 h 2628015"/>
              <a:gd name="connsiteX4" fmla="*/ 0 w 3395047"/>
              <a:gd name="connsiteY4" fmla="*/ 1764253 h 2628015"/>
              <a:gd name="connsiteX0" fmla="*/ 0 w 5729456"/>
              <a:gd name="connsiteY0" fmla="*/ 2291378 h 2628015"/>
              <a:gd name="connsiteX1" fmla="*/ 5729456 w 5729456"/>
              <a:gd name="connsiteY1" fmla="*/ 0 h 2628015"/>
              <a:gd name="connsiteX2" fmla="*/ 5724077 w 5729456"/>
              <a:gd name="connsiteY2" fmla="*/ 799215 h 2628015"/>
              <a:gd name="connsiteX3" fmla="*/ 2334409 w 5729456"/>
              <a:gd name="connsiteY3" fmla="*/ 2628015 h 2628015"/>
              <a:gd name="connsiteX4" fmla="*/ 0 w 5729456"/>
              <a:gd name="connsiteY4" fmla="*/ 2291378 h 2628015"/>
              <a:gd name="connsiteX0" fmla="*/ 0 w 6062943"/>
              <a:gd name="connsiteY0" fmla="*/ 2318272 h 2628015"/>
              <a:gd name="connsiteX1" fmla="*/ 6062943 w 6062943"/>
              <a:gd name="connsiteY1" fmla="*/ 0 h 2628015"/>
              <a:gd name="connsiteX2" fmla="*/ 6057564 w 6062943"/>
              <a:gd name="connsiteY2" fmla="*/ 799215 h 2628015"/>
              <a:gd name="connsiteX3" fmla="*/ 2667896 w 6062943"/>
              <a:gd name="connsiteY3" fmla="*/ 2628015 h 2628015"/>
              <a:gd name="connsiteX4" fmla="*/ 0 w 6062943"/>
              <a:gd name="connsiteY4" fmla="*/ 2318272 h 2628015"/>
              <a:gd name="connsiteX0" fmla="*/ 0 w 6062943"/>
              <a:gd name="connsiteY0" fmla="*/ 2318272 h 4585907"/>
              <a:gd name="connsiteX1" fmla="*/ 6062943 w 6062943"/>
              <a:gd name="connsiteY1" fmla="*/ 0 h 4585907"/>
              <a:gd name="connsiteX2" fmla="*/ 6057564 w 6062943"/>
              <a:gd name="connsiteY2" fmla="*/ 799215 h 4585907"/>
              <a:gd name="connsiteX3" fmla="*/ 2544183 w 6062943"/>
              <a:gd name="connsiteY3" fmla="*/ 4585907 h 4585907"/>
              <a:gd name="connsiteX4" fmla="*/ 0 w 6062943"/>
              <a:gd name="connsiteY4" fmla="*/ 2318272 h 4585907"/>
              <a:gd name="connsiteX0" fmla="*/ 0 w 6062943"/>
              <a:gd name="connsiteY0" fmla="*/ 2318272 h 3926736"/>
              <a:gd name="connsiteX1" fmla="*/ 6062943 w 6062943"/>
              <a:gd name="connsiteY1" fmla="*/ 0 h 3926736"/>
              <a:gd name="connsiteX2" fmla="*/ 6057564 w 6062943"/>
              <a:gd name="connsiteY2" fmla="*/ 799215 h 3926736"/>
              <a:gd name="connsiteX3" fmla="*/ 1701253 w 6062943"/>
              <a:gd name="connsiteY3" fmla="*/ 3926736 h 3926736"/>
              <a:gd name="connsiteX4" fmla="*/ 0 w 6062943"/>
              <a:gd name="connsiteY4" fmla="*/ 2318272 h 3926736"/>
              <a:gd name="connsiteX0" fmla="*/ 0 w 6062943"/>
              <a:gd name="connsiteY0" fmla="*/ 2318272 h 3926736"/>
              <a:gd name="connsiteX1" fmla="*/ 6062943 w 6062943"/>
              <a:gd name="connsiteY1" fmla="*/ 0 h 3926736"/>
              <a:gd name="connsiteX2" fmla="*/ 6048501 w 6062943"/>
              <a:gd name="connsiteY2" fmla="*/ 492203 h 3926736"/>
              <a:gd name="connsiteX3" fmla="*/ 1701253 w 6062943"/>
              <a:gd name="connsiteY3" fmla="*/ 3926736 h 3926736"/>
              <a:gd name="connsiteX4" fmla="*/ 0 w 6062943"/>
              <a:gd name="connsiteY4" fmla="*/ 2318272 h 3926736"/>
              <a:gd name="connsiteX0" fmla="*/ 0 w 6062943"/>
              <a:gd name="connsiteY0" fmla="*/ 2318272 h 3926736"/>
              <a:gd name="connsiteX1" fmla="*/ 6062943 w 6062943"/>
              <a:gd name="connsiteY1" fmla="*/ 0 h 3926736"/>
              <a:gd name="connsiteX2" fmla="*/ 6048501 w 6062943"/>
              <a:gd name="connsiteY2" fmla="*/ 492203 h 3926736"/>
              <a:gd name="connsiteX3" fmla="*/ 1701253 w 6062943"/>
              <a:gd name="connsiteY3" fmla="*/ 3926736 h 3926736"/>
              <a:gd name="connsiteX4" fmla="*/ 0 w 6062943"/>
              <a:gd name="connsiteY4" fmla="*/ 2318272 h 3926736"/>
              <a:gd name="connsiteX0" fmla="*/ 0 w 4361690"/>
              <a:gd name="connsiteY0" fmla="*/ 3926736 h 3926736"/>
              <a:gd name="connsiteX1" fmla="*/ 4361690 w 4361690"/>
              <a:gd name="connsiteY1" fmla="*/ 0 h 3926736"/>
              <a:gd name="connsiteX2" fmla="*/ 4347248 w 4361690"/>
              <a:gd name="connsiteY2" fmla="*/ 492203 h 3926736"/>
              <a:gd name="connsiteX3" fmla="*/ 0 w 4361690"/>
              <a:gd name="connsiteY3" fmla="*/ 3926736 h 3926736"/>
              <a:gd name="connsiteX0" fmla="*/ 0 w 4839663"/>
              <a:gd name="connsiteY0" fmla="*/ 4297994 h 4297994"/>
              <a:gd name="connsiteX1" fmla="*/ 4839663 w 4839663"/>
              <a:gd name="connsiteY1" fmla="*/ 0 h 4297994"/>
              <a:gd name="connsiteX2" fmla="*/ 4825221 w 4839663"/>
              <a:gd name="connsiteY2" fmla="*/ 492203 h 4297994"/>
              <a:gd name="connsiteX3" fmla="*/ 0 w 4839663"/>
              <a:gd name="connsiteY3" fmla="*/ 4297994 h 4297994"/>
              <a:gd name="connsiteX0" fmla="*/ 0 w 4839663"/>
              <a:gd name="connsiteY0" fmla="*/ 4297994 h 4297994"/>
              <a:gd name="connsiteX1" fmla="*/ 4839663 w 4839663"/>
              <a:gd name="connsiteY1" fmla="*/ 0 h 4297994"/>
              <a:gd name="connsiteX2" fmla="*/ 4809019 w 4839663"/>
              <a:gd name="connsiteY2" fmla="*/ 540628 h 4297994"/>
              <a:gd name="connsiteX3" fmla="*/ 0 w 4839663"/>
              <a:gd name="connsiteY3" fmla="*/ 4297994 h 4297994"/>
              <a:gd name="connsiteX0" fmla="*/ 0 w 4839663"/>
              <a:gd name="connsiteY0" fmla="*/ 4297994 h 4297994"/>
              <a:gd name="connsiteX1" fmla="*/ 1034192 w 4839663"/>
              <a:gd name="connsiteY1" fmla="*/ 3353465 h 4297994"/>
              <a:gd name="connsiteX2" fmla="*/ 4839663 w 4839663"/>
              <a:gd name="connsiteY2" fmla="*/ 0 h 4297994"/>
              <a:gd name="connsiteX3" fmla="*/ 4809019 w 4839663"/>
              <a:gd name="connsiteY3" fmla="*/ 540628 h 4297994"/>
              <a:gd name="connsiteX4" fmla="*/ 0 w 4839663"/>
              <a:gd name="connsiteY4" fmla="*/ 4297994 h 4297994"/>
              <a:gd name="connsiteX0" fmla="*/ 1177447 w 6017110"/>
              <a:gd name="connsiteY0" fmla="*/ 4297994 h 4297994"/>
              <a:gd name="connsiteX1" fmla="*/ 0 w 6017110"/>
              <a:gd name="connsiteY1" fmla="*/ 2320399 h 4297994"/>
              <a:gd name="connsiteX2" fmla="*/ 6017110 w 6017110"/>
              <a:gd name="connsiteY2" fmla="*/ 0 h 4297994"/>
              <a:gd name="connsiteX3" fmla="*/ 5986466 w 6017110"/>
              <a:gd name="connsiteY3" fmla="*/ 540628 h 4297994"/>
              <a:gd name="connsiteX4" fmla="*/ 1177447 w 6017110"/>
              <a:gd name="connsiteY4" fmla="*/ 4297994 h 4297994"/>
              <a:gd name="connsiteX0" fmla="*/ 1177447 w 6017110"/>
              <a:gd name="connsiteY0" fmla="*/ 4297994 h 4297994"/>
              <a:gd name="connsiteX1" fmla="*/ 429366 w 6017110"/>
              <a:gd name="connsiteY1" fmla="*/ 3046774 h 4297994"/>
              <a:gd name="connsiteX2" fmla="*/ 0 w 6017110"/>
              <a:gd name="connsiteY2" fmla="*/ 2320399 h 4297994"/>
              <a:gd name="connsiteX3" fmla="*/ 6017110 w 6017110"/>
              <a:gd name="connsiteY3" fmla="*/ 0 h 4297994"/>
              <a:gd name="connsiteX4" fmla="*/ 5986466 w 6017110"/>
              <a:gd name="connsiteY4" fmla="*/ 540628 h 4297994"/>
              <a:gd name="connsiteX5" fmla="*/ 1177447 w 6017110"/>
              <a:gd name="connsiteY5" fmla="*/ 4297994 h 4297994"/>
              <a:gd name="connsiteX0" fmla="*/ 1209852 w 6049515"/>
              <a:gd name="connsiteY0" fmla="*/ 4297994 h 4297994"/>
              <a:gd name="connsiteX1" fmla="*/ 0 w 6049515"/>
              <a:gd name="connsiteY1" fmla="*/ 3345394 h 4297994"/>
              <a:gd name="connsiteX2" fmla="*/ 32405 w 6049515"/>
              <a:gd name="connsiteY2" fmla="*/ 2320399 h 4297994"/>
              <a:gd name="connsiteX3" fmla="*/ 6049515 w 6049515"/>
              <a:gd name="connsiteY3" fmla="*/ 0 h 4297994"/>
              <a:gd name="connsiteX4" fmla="*/ 6018871 w 6049515"/>
              <a:gd name="connsiteY4" fmla="*/ 540628 h 4297994"/>
              <a:gd name="connsiteX5" fmla="*/ 1209852 w 6049515"/>
              <a:gd name="connsiteY5" fmla="*/ 4297994 h 4297994"/>
              <a:gd name="connsiteX0" fmla="*/ 1209852 w 6049515"/>
              <a:gd name="connsiteY0" fmla="*/ 4297994 h 4297994"/>
              <a:gd name="connsiteX1" fmla="*/ 0 w 6049515"/>
              <a:gd name="connsiteY1" fmla="*/ 3345394 h 4297994"/>
              <a:gd name="connsiteX2" fmla="*/ 8101 w 6049515"/>
              <a:gd name="connsiteY2" fmla="*/ 2344611 h 4297994"/>
              <a:gd name="connsiteX3" fmla="*/ 6049515 w 6049515"/>
              <a:gd name="connsiteY3" fmla="*/ 0 h 4297994"/>
              <a:gd name="connsiteX4" fmla="*/ 6018871 w 6049515"/>
              <a:gd name="connsiteY4" fmla="*/ 540628 h 4297994"/>
              <a:gd name="connsiteX5" fmla="*/ 1209852 w 6049515"/>
              <a:gd name="connsiteY5" fmla="*/ 4297994 h 4297994"/>
              <a:gd name="connsiteX0" fmla="*/ 1218312 w 6057975"/>
              <a:gd name="connsiteY0" fmla="*/ 4297994 h 4297994"/>
              <a:gd name="connsiteX1" fmla="*/ 8460 w 6057975"/>
              <a:gd name="connsiteY1" fmla="*/ 3345394 h 4297994"/>
              <a:gd name="connsiteX2" fmla="*/ 359 w 6057975"/>
              <a:gd name="connsiteY2" fmla="*/ 2344611 h 4297994"/>
              <a:gd name="connsiteX3" fmla="*/ 6057975 w 6057975"/>
              <a:gd name="connsiteY3" fmla="*/ 0 h 4297994"/>
              <a:gd name="connsiteX4" fmla="*/ 6027331 w 6057975"/>
              <a:gd name="connsiteY4" fmla="*/ 540628 h 4297994"/>
              <a:gd name="connsiteX5" fmla="*/ 1218312 w 6057975"/>
              <a:gd name="connsiteY5" fmla="*/ 4297994 h 4297994"/>
              <a:gd name="connsiteX0" fmla="*/ 1217959 w 6057622"/>
              <a:gd name="connsiteY0" fmla="*/ 4297994 h 4297994"/>
              <a:gd name="connsiteX1" fmla="*/ 1084576 w 6057622"/>
              <a:gd name="connsiteY1" fmla="*/ 3162378 h 4297994"/>
              <a:gd name="connsiteX2" fmla="*/ 6 w 6057622"/>
              <a:gd name="connsiteY2" fmla="*/ 2344611 h 4297994"/>
              <a:gd name="connsiteX3" fmla="*/ 6057622 w 6057622"/>
              <a:gd name="connsiteY3" fmla="*/ 0 h 4297994"/>
              <a:gd name="connsiteX4" fmla="*/ 6026978 w 6057622"/>
              <a:gd name="connsiteY4" fmla="*/ 540628 h 4297994"/>
              <a:gd name="connsiteX5" fmla="*/ 1217959 w 6057622"/>
              <a:gd name="connsiteY5" fmla="*/ 4297994 h 4297994"/>
              <a:gd name="connsiteX0" fmla="*/ 1236306 w 6075969"/>
              <a:gd name="connsiteY0" fmla="*/ 4297994 h 4297994"/>
              <a:gd name="connsiteX1" fmla="*/ 1102923 w 6075969"/>
              <a:gd name="connsiteY1" fmla="*/ 3162378 h 4297994"/>
              <a:gd name="connsiteX2" fmla="*/ 4 w 6075969"/>
              <a:gd name="connsiteY2" fmla="*/ 2167696 h 4297994"/>
              <a:gd name="connsiteX3" fmla="*/ 6075969 w 6075969"/>
              <a:gd name="connsiteY3" fmla="*/ 0 h 4297994"/>
              <a:gd name="connsiteX4" fmla="*/ 6045325 w 6075969"/>
              <a:gd name="connsiteY4" fmla="*/ 540628 h 4297994"/>
              <a:gd name="connsiteX5" fmla="*/ 1236306 w 6075969"/>
              <a:gd name="connsiteY5" fmla="*/ 4297994 h 4297994"/>
              <a:gd name="connsiteX0" fmla="*/ 1236500 w 6076163"/>
              <a:gd name="connsiteY0" fmla="*/ 4297994 h 4309358"/>
              <a:gd name="connsiteX1" fmla="*/ 20532 w 6076163"/>
              <a:gd name="connsiteY1" fmla="*/ 4205567 h 4309358"/>
              <a:gd name="connsiteX2" fmla="*/ 198 w 6076163"/>
              <a:gd name="connsiteY2" fmla="*/ 2167696 h 4309358"/>
              <a:gd name="connsiteX3" fmla="*/ 6076163 w 6076163"/>
              <a:gd name="connsiteY3" fmla="*/ 0 h 4309358"/>
              <a:gd name="connsiteX4" fmla="*/ 6045519 w 6076163"/>
              <a:gd name="connsiteY4" fmla="*/ 540628 h 4309358"/>
              <a:gd name="connsiteX5" fmla="*/ 1236500 w 6076163"/>
              <a:gd name="connsiteY5" fmla="*/ 4297994 h 4309358"/>
              <a:gd name="connsiteX0" fmla="*/ 1236500 w 6076163"/>
              <a:gd name="connsiteY0" fmla="*/ 4297994 h 4297994"/>
              <a:gd name="connsiteX1" fmla="*/ 20532 w 6076163"/>
              <a:gd name="connsiteY1" fmla="*/ 4205567 h 4297994"/>
              <a:gd name="connsiteX2" fmla="*/ 198 w 6076163"/>
              <a:gd name="connsiteY2" fmla="*/ 2167696 h 4297994"/>
              <a:gd name="connsiteX3" fmla="*/ 6076163 w 6076163"/>
              <a:gd name="connsiteY3" fmla="*/ 0 h 4297994"/>
              <a:gd name="connsiteX4" fmla="*/ 6045519 w 6076163"/>
              <a:gd name="connsiteY4" fmla="*/ 540628 h 4297994"/>
              <a:gd name="connsiteX5" fmla="*/ 1236500 w 6076163"/>
              <a:gd name="connsiteY5" fmla="*/ 4297994 h 4297994"/>
              <a:gd name="connsiteX0" fmla="*/ 1101941 w 6076163"/>
              <a:gd name="connsiteY0" fmla="*/ 4279693 h 4279693"/>
              <a:gd name="connsiteX1" fmla="*/ 20532 w 6076163"/>
              <a:gd name="connsiteY1" fmla="*/ 4205567 h 4279693"/>
              <a:gd name="connsiteX2" fmla="*/ 198 w 6076163"/>
              <a:gd name="connsiteY2" fmla="*/ 2167696 h 4279693"/>
              <a:gd name="connsiteX3" fmla="*/ 6076163 w 6076163"/>
              <a:gd name="connsiteY3" fmla="*/ 0 h 4279693"/>
              <a:gd name="connsiteX4" fmla="*/ 6045519 w 6076163"/>
              <a:gd name="connsiteY4" fmla="*/ 540628 h 4279693"/>
              <a:gd name="connsiteX5" fmla="*/ 1101941 w 6076163"/>
              <a:gd name="connsiteY5" fmla="*/ 4279693 h 4279693"/>
              <a:gd name="connsiteX0" fmla="*/ 2312968 w 6076163"/>
              <a:gd name="connsiteY0" fmla="*/ 4267492 h 4267492"/>
              <a:gd name="connsiteX1" fmla="*/ 20532 w 6076163"/>
              <a:gd name="connsiteY1" fmla="*/ 4205567 h 4267492"/>
              <a:gd name="connsiteX2" fmla="*/ 198 w 6076163"/>
              <a:gd name="connsiteY2" fmla="*/ 2167696 h 4267492"/>
              <a:gd name="connsiteX3" fmla="*/ 6076163 w 6076163"/>
              <a:gd name="connsiteY3" fmla="*/ 0 h 4267492"/>
              <a:gd name="connsiteX4" fmla="*/ 6045519 w 6076163"/>
              <a:gd name="connsiteY4" fmla="*/ 540628 h 4267492"/>
              <a:gd name="connsiteX5" fmla="*/ 2312968 w 6076163"/>
              <a:gd name="connsiteY5" fmla="*/ 4267492 h 4267492"/>
              <a:gd name="connsiteX0" fmla="*/ 2312968 w 6076163"/>
              <a:gd name="connsiteY0" fmla="*/ 4267492 h 4275779"/>
              <a:gd name="connsiteX1" fmla="*/ 20532 w 6076163"/>
              <a:gd name="connsiteY1" fmla="*/ 4205567 h 4275779"/>
              <a:gd name="connsiteX2" fmla="*/ 198 w 6076163"/>
              <a:gd name="connsiteY2" fmla="*/ 2167696 h 4275779"/>
              <a:gd name="connsiteX3" fmla="*/ 6076163 w 6076163"/>
              <a:gd name="connsiteY3" fmla="*/ 0 h 4275779"/>
              <a:gd name="connsiteX4" fmla="*/ 6045519 w 6076163"/>
              <a:gd name="connsiteY4" fmla="*/ 540628 h 4275779"/>
              <a:gd name="connsiteX5" fmla="*/ 2312968 w 6076163"/>
              <a:gd name="connsiteY5" fmla="*/ 4267492 h 4275779"/>
              <a:gd name="connsiteX0" fmla="*/ 2312968 w 6045519"/>
              <a:gd name="connsiteY0" fmla="*/ 4389503 h 4397790"/>
              <a:gd name="connsiteX1" fmla="*/ 20532 w 6045519"/>
              <a:gd name="connsiteY1" fmla="*/ 4327578 h 4397790"/>
              <a:gd name="connsiteX2" fmla="*/ 198 w 6045519"/>
              <a:gd name="connsiteY2" fmla="*/ 2289707 h 4397790"/>
              <a:gd name="connsiteX3" fmla="*/ 5929371 w 6045519"/>
              <a:gd name="connsiteY3" fmla="*/ 0 h 4397790"/>
              <a:gd name="connsiteX4" fmla="*/ 6045519 w 6045519"/>
              <a:gd name="connsiteY4" fmla="*/ 662639 h 4397790"/>
              <a:gd name="connsiteX5" fmla="*/ 2312968 w 6045519"/>
              <a:gd name="connsiteY5" fmla="*/ 4389503 h 4397790"/>
              <a:gd name="connsiteX0" fmla="*/ 2312968 w 5929371"/>
              <a:gd name="connsiteY0" fmla="*/ 4389503 h 4397790"/>
              <a:gd name="connsiteX1" fmla="*/ 20532 w 5929371"/>
              <a:gd name="connsiteY1" fmla="*/ 4327578 h 4397790"/>
              <a:gd name="connsiteX2" fmla="*/ 198 w 5929371"/>
              <a:gd name="connsiteY2" fmla="*/ 2289707 h 4397790"/>
              <a:gd name="connsiteX3" fmla="*/ 5929371 w 5929371"/>
              <a:gd name="connsiteY3" fmla="*/ 0 h 4397790"/>
              <a:gd name="connsiteX4" fmla="*/ 5837565 w 5929371"/>
              <a:gd name="connsiteY4" fmla="*/ 662639 h 4397790"/>
              <a:gd name="connsiteX5" fmla="*/ 2312968 w 5929371"/>
              <a:gd name="connsiteY5" fmla="*/ 4389503 h 4397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9371" h="4397790">
                <a:moveTo>
                  <a:pt x="2312968" y="4389503"/>
                </a:moveTo>
                <a:cubicBezTo>
                  <a:pt x="1897452" y="4413599"/>
                  <a:pt x="1194470" y="4382789"/>
                  <a:pt x="20532" y="4327578"/>
                </a:cubicBezTo>
                <a:cubicBezTo>
                  <a:pt x="23232" y="3993984"/>
                  <a:pt x="-2502" y="2623301"/>
                  <a:pt x="198" y="2289707"/>
                </a:cubicBezTo>
                <a:lnTo>
                  <a:pt x="5929371" y="0"/>
                </a:lnTo>
                <a:lnTo>
                  <a:pt x="5837565" y="662639"/>
                </a:lnTo>
                <a:lnTo>
                  <a:pt x="2312968" y="4389503"/>
                </a:lnTo>
                <a:close/>
              </a:path>
            </a:pathLst>
          </a:custGeom>
          <a:solidFill>
            <a:schemeClr val="accent6">
              <a:lumMod val="75000"/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7" name="Rectangle 196"/>
          <p:cNvSpPr/>
          <p:nvPr/>
        </p:nvSpPr>
        <p:spPr>
          <a:xfrm>
            <a:off x="3083057" y="3397179"/>
            <a:ext cx="257474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1" algn="ctr"/>
            <a:r>
              <a:rPr lang="en-GB" sz="4000" b="1" cap="none" spc="50" dirty="0">
                <a:ln w="0"/>
                <a:solidFill>
                  <a:schemeClr val="bg2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  <a:cs typeface="Arial" charset="0"/>
              </a:rPr>
              <a:t>Process  </a:t>
            </a:r>
            <a:endParaRPr lang="en-US" sz="4000" b="1" cap="none" spc="50" dirty="0">
              <a:ln w="0"/>
              <a:solidFill>
                <a:schemeClr val="bg2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01" name="Rectangle 3"/>
          <p:cNvSpPr>
            <a:spLocks noChangeArrowheads="1"/>
          </p:cNvSpPr>
          <p:nvPr/>
        </p:nvSpPr>
        <p:spPr bwMode="auto">
          <a:xfrm>
            <a:off x="1925508" y="746126"/>
            <a:ext cx="7443787" cy="5121275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2" name="Line 5"/>
          <p:cNvSpPr>
            <a:spLocks noChangeShapeType="1"/>
          </p:cNvSpPr>
          <p:nvPr/>
        </p:nvSpPr>
        <p:spPr bwMode="auto">
          <a:xfrm flipH="1">
            <a:off x="1941382" y="746125"/>
            <a:ext cx="7351712" cy="1519238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3" name="Line 6"/>
          <p:cNvSpPr>
            <a:spLocks noChangeShapeType="1"/>
          </p:cNvSpPr>
          <p:nvPr/>
        </p:nvSpPr>
        <p:spPr bwMode="auto">
          <a:xfrm flipH="1">
            <a:off x="1923919" y="746126"/>
            <a:ext cx="7310438" cy="2835275"/>
          </a:xfrm>
          <a:prstGeom prst="line">
            <a:avLst/>
          </a:prstGeom>
          <a:noFill/>
          <a:ln w="2222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4" name="Line 7"/>
          <p:cNvSpPr>
            <a:spLocks noChangeShapeType="1"/>
          </p:cNvSpPr>
          <p:nvPr/>
        </p:nvSpPr>
        <p:spPr bwMode="auto">
          <a:xfrm flipH="1">
            <a:off x="2575151" y="670165"/>
            <a:ext cx="6505575" cy="4543743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" name="Line 8"/>
          <p:cNvSpPr>
            <a:spLocks noChangeShapeType="1"/>
          </p:cNvSpPr>
          <p:nvPr/>
        </p:nvSpPr>
        <p:spPr bwMode="auto">
          <a:xfrm flipH="1">
            <a:off x="4427407" y="746125"/>
            <a:ext cx="4806950" cy="5143500"/>
          </a:xfrm>
          <a:prstGeom prst="line">
            <a:avLst/>
          </a:prstGeom>
          <a:noFill/>
          <a:ln w="2222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6" name="Freeform 9"/>
          <p:cNvSpPr>
            <a:spLocks/>
          </p:cNvSpPr>
          <p:nvPr/>
        </p:nvSpPr>
        <p:spPr bwMode="auto">
          <a:xfrm>
            <a:off x="5991094" y="765176"/>
            <a:ext cx="3378200" cy="2282825"/>
          </a:xfrm>
          <a:custGeom>
            <a:avLst/>
            <a:gdLst/>
            <a:ahLst/>
            <a:cxnLst>
              <a:cxn ang="0">
                <a:pos x="3498" y="2238"/>
              </a:cxn>
              <a:cxn ang="0">
                <a:pos x="3478" y="2238"/>
              </a:cxn>
              <a:cxn ang="0">
                <a:pos x="3458" y="2238"/>
              </a:cxn>
              <a:cxn ang="0">
                <a:pos x="3280" y="2236"/>
              </a:cxn>
              <a:cxn ang="0">
                <a:pos x="3104" y="2228"/>
              </a:cxn>
              <a:cxn ang="0">
                <a:pos x="2932" y="2214"/>
              </a:cxn>
              <a:cxn ang="0">
                <a:pos x="2762" y="2194"/>
              </a:cxn>
              <a:cxn ang="0">
                <a:pos x="2594" y="2170"/>
              </a:cxn>
              <a:cxn ang="0">
                <a:pos x="2430" y="2140"/>
              </a:cxn>
              <a:cxn ang="0">
                <a:pos x="2270" y="2106"/>
              </a:cxn>
              <a:cxn ang="0">
                <a:pos x="2112" y="2068"/>
              </a:cxn>
              <a:cxn ang="0">
                <a:pos x="1958" y="2024"/>
              </a:cxn>
              <a:cxn ang="0">
                <a:pos x="1810" y="1976"/>
              </a:cxn>
              <a:cxn ang="0">
                <a:pos x="1666" y="1924"/>
              </a:cxn>
              <a:cxn ang="0">
                <a:pos x="1524" y="1868"/>
              </a:cxn>
              <a:cxn ang="0">
                <a:pos x="1390" y="1808"/>
              </a:cxn>
              <a:cxn ang="0">
                <a:pos x="1258" y="1744"/>
              </a:cxn>
              <a:cxn ang="0">
                <a:pos x="1134" y="1676"/>
              </a:cxn>
              <a:cxn ang="0">
                <a:pos x="1012" y="1604"/>
              </a:cxn>
              <a:cxn ang="0">
                <a:pos x="898" y="1528"/>
              </a:cxn>
              <a:cxn ang="0">
                <a:pos x="790" y="1450"/>
              </a:cxn>
              <a:cxn ang="0">
                <a:pos x="688" y="1368"/>
              </a:cxn>
              <a:cxn ang="0">
                <a:pos x="590" y="1282"/>
              </a:cxn>
              <a:cxn ang="0">
                <a:pos x="500" y="1194"/>
              </a:cxn>
              <a:cxn ang="0">
                <a:pos x="418" y="1104"/>
              </a:cxn>
              <a:cxn ang="0">
                <a:pos x="342" y="1010"/>
              </a:cxn>
              <a:cxn ang="0">
                <a:pos x="272" y="914"/>
              </a:cxn>
              <a:cxn ang="0">
                <a:pos x="210" y="814"/>
              </a:cxn>
              <a:cxn ang="0">
                <a:pos x="156" y="714"/>
              </a:cxn>
              <a:cxn ang="0">
                <a:pos x="110" y="612"/>
              </a:cxn>
              <a:cxn ang="0">
                <a:pos x="88" y="558"/>
              </a:cxn>
              <a:cxn ang="0">
                <a:pos x="70" y="506"/>
              </a:cxn>
              <a:cxn ang="0">
                <a:pos x="54" y="452"/>
              </a:cxn>
              <a:cxn ang="0">
                <a:pos x="40" y="400"/>
              </a:cxn>
              <a:cxn ang="0">
                <a:pos x="28" y="344"/>
              </a:cxn>
              <a:cxn ang="0">
                <a:pos x="18" y="290"/>
              </a:cxn>
              <a:cxn ang="0">
                <a:pos x="10" y="236"/>
              </a:cxn>
              <a:cxn ang="0">
                <a:pos x="4" y="180"/>
              </a:cxn>
              <a:cxn ang="0">
                <a:pos x="2" y="124"/>
              </a:cxn>
              <a:cxn ang="0">
                <a:pos x="0" y="68"/>
              </a:cxn>
              <a:cxn ang="0">
                <a:pos x="0" y="34"/>
              </a:cxn>
              <a:cxn ang="0">
                <a:pos x="2" y="0"/>
              </a:cxn>
            </a:cxnLst>
            <a:rect l="0" t="0" r="r" b="b"/>
            <a:pathLst>
              <a:path w="3498" h="2238">
                <a:moveTo>
                  <a:pt x="3498" y="2238"/>
                </a:moveTo>
                <a:lnTo>
                  <a:pt x="3478" y="2238"/>
                </a:lnTo>
                <a:lnTo>
                  <a:pt x="3458" y="2238"/>
                </a:lnTo>
                <a:lnTo>
                  <a:pt x="3280" y="2236"/>
                </a:lnTo>
                <a:lnTo>
                  <a:pt x="3104" y="2228"/>
                </a:lnTo>
                <a:lnTo>
                  <a:pt x="2932" y="2214"/>
                </a:lnTo>
                <a:lnTo>
                  <a:pt x="2762" y="2194"/>
                </a:lnTo>
                <a:lnTo>
                  <a:pt x="2594" y="2170"/>
                </a:lnTo>
                <a:lnTo>
                  <a:pt x="2430" y="2140"/>
                </a:lnTo>
                <a:lnTo>
                  <a:pt x="2270" y="2106"/>
                </a:lnTo>
                <a:lnTo>
                  <a:pt x="2112" y="2068"/>
                </a:lnTo>
                <a:lnTo>
                  <a:pt x="1958" y="2024"/>
                </a:lnTo>
                <a:lnTo>
                  <a:pt x="1810" y="1976"/>
                </a:lnTo>
                <a:lnTo>
                  <a:pt x="1666" y="1924"/>
                </a:lnTo>
                <a:lnTo>
                  <a:pt x="1524" y="1868"/>
                </a:lnTo>
                <a:lnTo>
                  <a:pt x="1390" y="1808"/>
                </a:lnTo>
                <a:lnTo>
                  <a:pt x="1258" y="1744"/>
                </a:lnTo>
                <a:lnTo>
                  <a:pt x="1134" y="1676"/>
                </a:lnTo>
                <a:lnTo>
                  <a:pt x="1012" y="1604"/>
                </a:lnTo>
                <a:lnTo>
                  <a:pt x="898" y="1528"/>
                </a:lnTo>
                <a:lnTo>
                  <a:pt x="790" y="1450"/>
                </a:lnTo>
                <a:lnTo>
                  <a:pt x="688" y="1368"/>
                </a:lnTo>
                <a:lnTo>
                  <a:pt x="590" y="1282"/>
                </a:lnTo>
                <a:lnTo>
                  <a:pt x="500" y="1194"/>
                </a:lnTo>
                <a:lnTo>
                  <a:pt x="418" y="1104"/>
                </a:lnTo>
                <a:lnTo>
                  <a:pt x="342" y="1010"/>
                </a:lnTo>
                <a:lnTo>
                  <a:pt x="272" y="914"/>
                </a:lnTo>
                <a:lnTo>
                  <a:pt x="210" y="814"/>
                </a:lnTo>
                <a:lnTo>
                  <a:pt x="156" y="714"/>
                </a:lnTo>
                <a:lnTo>
                  <a:pt x="110" y="612"/>
                </a:lnTo>
                <a:lnTo>
                  <a:pt x="88" y="558"/>
                </a:lnTo>
                <a:lnTo>
                  <a:pt x="70" y="506"/>
                </a:lnTo>
                <a:lnTo>
                  <a:pt x="54" y="452"/>
                </a:lnTo>
                <a:lnTo>
                  <a:pt x="40" y="400"/>
                </a:lnTo>
                <a:lnTo>
                  <a:pt x="28" y="344"/>
                </a:lnTo>
                <a:lnTo>
                  <a:pt x="18" y="290"/>
                </a:lnTo>
                <a:lnTo>
                  <a:pt x="10" y="236"/>
                </a:lnTo>
                <a:lnTo>
                  <a:pt x="4" y="180"/>
                </a:lnTo>
                <a:lnTo>
                  <a:pt x="2" y="124"/>
                </a:lnTo>
                <a:lnTo>
                  <a:pt x="0" y="68"/>
                </a:lnTo>
                <a:lnTo>
                  <a:pt x="0" y="34"/>
                </a:lnTo>
                <a:lnTo>
                  <a:pt x="2" y="0"/>
                </a:lnTo>
              </a:path>
            </a:pathLst>
          </a:custGeom>
          <a:noFill/>
          <a:ln w="9525">
            <a:solidFill>
              <a:schemeClr val="accent1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7" name="Freeform 10"/>
          <p:cNvSpPr>
            <a:spLocks/>
          </p:cNvSpPr>
          <p:nvPr/>
        </p:nvSpPr>
        <p:spPr bwMode="auto">
          <a:xfrm>
            <a:off x="4479794" y="746126"/>
            <a:ext cx="4889500" cy="3444875"/>
          </a:xfrm>
          <a:custGeom>
            <a:avLst/>
            <a:gdLst/>
            <a:ahLst/>
            <a:cxnLst>
              <a:cxn ang="0">
                <a:pos x="3498" y="2238"/>
              </a:cxn>
              <a:cxn ang="0">
                <a:pos x="3478" y="2238"/>
              </a:cxn>
              <a:cxn ang="0">
                <a:pos x="3458" y="2238"/>
              </a:cxn>
              <a:cxn ang="0">
                <a:pos x="3280" y="2236"/>
              </a:cxn>
              <a:cxn ang="0">
                <a:pos x="3104" y="2228"/>
              </a:cxn>
              <a:cxn ang="0">
                <a:pos x="2932" y="2214"/>
              </a:cxn>
              <a:cxn ang="0">
                <a:pos x="2762" y="2194"/>
              </a:cxn>
              <a:cxn ang="0">
                <a:pos x="2594" y="2170"/>
              </a:cxn>
              <a:cxn ang="0">
                <a:pos x="2430" y="2140"/>
              </a:cxn>
              <a:cxn ang="0">
                <a:pos x="2270" y="2106"/>
              </a:cxn>
              <a:cxn ang="0">
                <a:pos x="2112" y="2068"/>
              </a:cxn>
              <a:cxn ang="0">
                <a:pos x="1958" y="2024"/>
              </a:cxn>
              <a:cxn ang="0">
                <a:pos x="1810" y="1976"/>
              </a:cxn>
              <a:cxn ang="0">
                <a:pos x="1666" y="1924"/>
              </a:cxn>
              <a:cxn ang="0">
                <a:pos x="1524" y="1868"/>
              </a:cxn>
              <a:cxn ang="0">
                <a:pos x="1390" y="1808"/>
              </a:cxn>
              <a:cxn ang="0">
                <a:pos x="1258" y="1744"/>
              </a:cxn>
              <a:cxn ang="0">
                <a:pos x="1134" y="1676"/>
              </a:cxn>
              <a:cxn ang="0">
                <a:pos x="1012" y="1604"/>
              </a:cxn>
              <a:cxn ang="0">
                <a:pos x="898" y="1528"/>
              </a:cxn>
              <a:cxn ang="0">
                <a:pos x="790" y="1450"/>
              </a:cxn>
              <a:cxn ang="0">
                <a:pos x="688" y="1368"/>
              </a:cxn>
              <a:cxn ang="0">
                <a:pos x="590" y="1282"/>
              </a:cxn>
              <a:cxn ang="0">
                <a:pos x="500" y="1194"/>
              </a:cxn>
              <a:cxn ang="0">
                <a:pos x="418" y="1104"/>
              </a:cxn>
              <a:cxn ang="0">
                <a:pos x="342" y="1010"/>
              </a:cxn>
              <a:cxn ang="0">
                <a:pos x="272" y="914"/>
              </a:cxn>
              <a:cxn ang="0">
                <a:pos x="210" y="814"/>
              </a:cxn>
              <a:cxn ang="0">
                <a:pos x="156" y="714"/>
              </a:cxn>
              <a:cxn ang="0">
                <a:pos x="110" y="612"/>
              </a:cxn>
              <a:cxn ang="0">
                <a:pos x="88" y="558"/>
              </a:cxn>
              <a:cxn ang="0">
                <a:pos x="70" y="506"/>
              </a:cxn>
              <a:cxn ang="0">
                <a:pos x="54" y="452"/>
              </a:cxn>
              <a:cxn ang="0">
                <a:pos x="40" y="400"/>
              </a:cxn>
              <a:cxn ang="0">
                <a:pos x="28" y="344"/>
              </a:cxn>
              <a:cxn ang="0">
                <a:pos x="18" y="290"/>
              </a:cxn>
              <a:cxn ang="0">
                <a:pos x="10" y="236"/>
              </a:cxn>
              <a:cxn ang="0">
                <a:pos x="4" y="180"/>
              </a:cxn>
              <a:cxn ang="0">
                <a:pos x="2" y="124"/>
              </a:cxn>
              <a:cxn ang="0">
                <a:pos x="0" y="68"/>
              </a:cxn>
              <a:cxn ang="0">
                <a:pos x="0" y="34"/>
              </a:cxn>
              <a:cxn ang="0">
                <a:pos x="2" y="0"/>
              </a:cxn>
            </a:cxnLst>
            <a:rect l="0" t="0" r="r" b="b"/>
            <a:pathLst>
              <a:path w="3498" h="2238">
                <a:moveTo>
                  <a:pt x="3498" y="2238"/>
                </a:moveTo>
                <a:lnTo>
                  <a:pt x="3478" y="2238"/>
                </a:lnTo>
                <a:lnTo>
                  <a:pt x="3458" y="2238"/>
                </a:lnTo>
                <a:lnTo>
                  <a:pt x="3280" y="2236"/>
                </a:lnTo>
                <a:lnTo>
                  <a:pt x="3104" y="2228"/>
                </a:lnTo>
                <a:lnTo>
                  <a:pt x="2932" y="2214"/>
                </a:lnTo>
                <a:lnTo>
                  <a:pt x="2762" y="2194"/>
                </a:lnTo>
                <a:lnTo>
                  <a:pt x="2594" y="2170"/>
                </a:lnTo>
                <a:lnTo>
                  <a:pt x="2430" y="2140"/>
                </a:lnTo>
                <a:lnTo>
                  <a:pt x="2270" y="2106"/>
                </a:lnTo>
                <a:lnTo>
                  <a:pt x="2112" y="2068"/>
                </a:lnTo>
                <a:lnTo>
                  <a:pt x="1958" y="2024"/>
                </a:lnTo>
                <a:lnTo>
                  <a:pt x="1810" y="1976"/>
                </a:lnTo>
                <a:lnTo>
                  <a:pt x="1666" y="1924"/>
                </a:lnTo>
                <a:lnTo>
                  <a:pt x="1524" y="1868"/>
                </a:lnTo>
                <a:lnTo>
                  <a:pt x="1390" y="1808"/>
                </a:lnTo>
                <a:lnTo>
                  <a:pt x="1258" y="1744"/>
                </a:lnTo>
                <a:lnTo>
                  <a:pt x="1134" y="1676"/>
                </a:lnTo>
                <a:lnTo>
                  <a:pt x="1012" y="1604"/>
                </a:lnTo>
                <a:lnTo>
                  <a:pt x="898" y="1528"/>
                </a:lnTo>
                <a:lnTo>
                  <a:pt x="790" y="1450"/>
                </a:lnTo>
                <a:lnTo>
                  <a:pt x="688" y="1368"/>
                </a:lnTo>
                <a:lnTo>
                  <a:pt x="590" y="1282"/>
                </a:lnTo>
                <a:lnTo>
                  <a:pt x="500" y="1194"/>
                </a:lnTo>
                <a:lnTo>
                  <a:pt x="418" y="1104"/>
                </a:lnTo>
                <a:lnTo>
                  <a:pt x="342" y="1010"/>
                </a:lnTo>
                <a:lnTo>
                  <a:pt x="272" y="914"/>
                </a:lnTo>
                <a:lnTo>
                  <a:pt x="210" y="814"/>
                </a:lnTo>
                <a:lnTo>
                  <a:pt x="156" y="714"/>
                </a:lnTo>
                <a:lnTo>
                  <a:pt x="110" y="612"/>
                </a:lnTo>
                <a:lnTo>
                  <a:pt x="88" y="558"/>
                </a:lnTo>
                <a:lnTo>
                  <a:pt x="70" y="506"/>
                </a:lnTo>
                <a:lnTo>
                  <a:pt x="54" y="452"/>
                </a:lnTo>
                <a:lnTo>
                  <a:pt x="40" y="400"/>
                </a:lnTo>
                <a:lnTo>
                  <a:pt x="28" y="344"/>
                </a:lnTo>
                <a:lnTo>
                  <a:pt x="18" y="290"/>
                </a:lnTo>
                <a:lnTo>
                  <a:pt x="10" y="236"/>
                </a:lnTo>
                <a:lnTo>
                  <a:pt x="4" y="180"/>
                </a:lnTo>
                <a:lnTo>
                  <a:pt x="2" y="124"/>
                </a:lnTo>
                <a:lnTo>
                  <a:pt x="0" y="68"/>
                </a:lnTo>
                <a:lnTo>
                  <a:pt x="0" y="34"/>
                </a:lnTo>
                <a:lnTo>
                  <a:pt x="2" y="0"/>
                </a:lnTo>
              </a:path>
            </a:pathLst>
          </a:custGeom>
          <a:noFill/>
          <a:ln w="9525">
            <a:solidFill>
              <a:schemeClr val="accent1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8" name="Freeform 11"/>
          <p:cNvSpPr>
            <a:spLocks/>
          </p:cNvSpPr>
          <p:nvPr/>
        </p:nvSpPr>
        <p:spPr bwMode="auto">
          <a:xfrm>
            <a:off x="3182807" y="806933"/>
            <a:ext cx="6192837" cy="4392613"/>
          </a:xfrm>
          <a:custGeom>
            <a:avLst/>
            <a:gdLst/>
            <a:ahLst/>
            <a:cxnLst>
              <a:cxn ang="0">
                <a:pos x="3498" y="2238"/>
              </a:cxn>
              <a:cxn ang="0">
                <a:pos x="3478" y="2238"/>
              </a:cxn>
              <a:cxn ang="0">
                <a:pos x="3458" y="2238"/>
              </a:cxn>
              <a:cxn ang="0">
                <a:pos x="3280" y="2236"/>
              </a:cxn>
              <a:cxn ang="0">
                <a:pos x="3104" y="2228"/>
              </a:cxn>
              <a:cxn ang="0">
                <a:pos x="2932" y="2214"/>
              </a:cxn>
              <a:cxn ang="0">
                <a:pos x="2762" y="2194"/>
              </a:cxn>
              <a:cxn ang="0">
                <a:pos x="2594" y="2170"/>
              </a:cxn>
              <a:cxn ang="0">
                <a:pos x="2430" y="2140"/>
              </a:cxn>
              <a:cxn ang="0">
                <a:pos x="2270" y="2106"/>
              </a:cxn>
              <a:cxn ang="0">
                <a:pos x="2112" y="2068"/>
              </a:cxn>
              <a:cxn ang="0">
                <a:pos x="1958" y="2024"/>
              </a:cxn>
              <a:cxn ang="0">
                <a:pos x="1810" y="1976"/>
              </a:cxn>
              <a:cxn ang="0">
                <a:pos x="1666" y="1924"/>
              </a:cxn>
              <a:cxn ang="0">
                <a:pos x="1524" y="1868"/>
              </a:cxn>
              <a:cxn ang="0">
                <a:pos x="1390" y="1808"/>
              </a:cxn>
              <a:cxn ang="0">
                <a:pos x="1258" y="1744"/>
              </a:cxn>
              <a:cxn ang="0">
                <a:pos x="1134" y="1676"/>
              </a:cxn>
              <a:cxn ang="0">
                <a:pos x="1012" y="1604"/>
              </a:cxn>
              <a:cxn ang="0">
                <a:pos x="898" y="1528"/>
              </a:cxn>
              <a:cxn ang="0">
                <a:pos x="790" y="1450"/>
              </a:cxn>
              <a:cxn ang="0">
                <a:pos x="688" y="1368"/>
              </a:cxn>
              <a:cxn ang="0">
                <a:pos x="590" y="1282"/>
              </a:cxn>
              <a:cxn ang="0">
                <a:pos x="500" y="1194"/>
              </a:cxn>
              <a:cxn ang="0">
                <a:pos x="418" y="1104"/>
              </a:cxn>
              <a:cxn ang="0">
                <a:pos x="342" y="1010"/>
              </a:cxn>
              <a:cxn ang="0">
                <a:pos x="272" y="914"/>
              </a:cxn>
              <a:cxn ang="0">
                <a:pos x="210" y="814"/>
              </a:cxn>
              <a:cxn ang="0">
                <a:pos x="156" y="714"/>
              </a:cxn>
              <a:cxn ang="0">
                <a:pos x="110" y="612"/>
              </a:cxn>
              <a:cxn ang="0">
                <a:pos x="88" y="558"/>
              </a:cxn>
              <a:cxn ang="0">
                <a:pos x="70" y="506"/>
              </a:cxn>
              <a:cxn ang="0">
                <a:pos x="54" y="452"/>
              </a:cxn>
              <a:cxn ang="0">
                <a:pos x="40" y="400"/>
              </a:cxn>
              <a:cxn ang="0">
                <a:pos x="28" y="344"/>
              </a:cxn>
              <a:cxn ang="0">
                <a:pos x="18" y="290"/>
              </a:cxn>
              <a:cxn ang="0">
                <a:pos x="10" y="236"/>
              </a:cxn>
              <a:cxn ang="0">
                <a:pos x="4" y="180"/>
              </a:cxn>
              <a:cxn ang="0">
                <a:pos x="2" y="124"/>
              </a:cxn>
              <a:cxn ang="0">
                <a:pos x="0" y="68"/>
              </a:cxn>
              <a:cxn ang="0">
                <a:pos x="0" y="34"/>
              </a:cxn>
              <a:cxn ang="0">
                <a:pos x="2" y="0"/>
              </a:cxn>
            </a:cxnLst>
            <a:rect l="0" t="0" r="r" b="b"/>
            <a:pathLst>
              <a:path w="3498" h="2238">
                <a:moveTo>
                  <a:pt x="3498" y="2238"/>
                </a:moveTo>
                <a:lnTo>
                  <a:pt x="3478" y="2238"/>
                </a:lnTo>
                <a:lnTo>
                  <a:pt x="3458" y="2238"/>
                </a:lnTo>
                <a:lnTo>
                  <a:pt x="3280" y="2236"/>
                </a:lnTo>
                <a:lnTo>
                  <a:pt x="3104" y="2228"/>
                </a:lnTo>
                <a:lnTo>
                  <a:pt x="2932" y="2214"/>
                </a:lnTo>
                <a:lnTo>
                  <a:pt x="2762" y="2194"/>
                </a:lnTo>
                <a:lnTo>
                  <a:pt x="2594" y="2170"/>
                </a:lnTo>
                <a:lnTo>
                  <a:pt x="2430" y="2140"/>
                </a:lnTo>
                <a:lnTo>
                  <a:pt x="2270" y="2106"/>
                </a:lnTo>
                <a:lnTo>
                  <a:pt x="2112" y="2068"/>
                </a:lnTo>
                <a:lnTo>
                  <a:pt x="1958" y="2024"/>
                </a:lnTo>
                <a:lnTo>
                  <a:pt x="1810" y="1976"/>
                </a:lnTo>
                <a:lnTo>
                  <a:pt x="1666" y="1924"/>
                </a:lnTo>
                <a:lnTo>
                  <a:pt x="1524" y="1868"/>
                </a:lnTo>
                <a:lnTo>
                  <a:pt x="1390" y="1808"/>
                </a:lnTo>
                <a:lnTo>
                  <a:pt x="1258" y="1744"/>
                </a:lnTo>
                <a:lnTo>
                  <a:pt x="1134" y="1676"/>
                </a:lnTo>
                <a:lnTo>
                  <a:pt x="1012" y="1604"/>
                </a:lnTo>
                <a:lnTo>
                  <a:pt x="898" y="1528"/>
                </a:lnTo>
                <a:lnTo>
                  <a:pt x="790" y="1450"/>
                </a:lnTo>
                <a:lnTo>
                  <a:pt x="688" y="1368"/>
                </a:lnTo>
                <a:lnTo>
                  <a:pt x="590" y="1282"/>
                </a:lnTo>
                <a:lnTo>
                  <a:pt x="500" y="1194"/>
                </a:lnTo>
                <a:lnTo>
                  <a:pt x="418" y="1104"/>
                </a:lnTo>
                <a:lnTo>
                  <a:pt x="342" y="1010"/>
                </a:lnTo>
                <a:lnTo>
                  <a:pt x="272" y="914"/>
                </a:lnTo>
                <a:lnTo>
                  <a:pt x="210" y="814"/>
                </a:lnTo>
                <a:lnTo>
                  <a:pt x="156" y="714"/>
                </a:lnTo>
                <a:lnTo>
                  <a:pt x="110" y="612"/>
                </a:lnTo>
                <a:lnTo>
                  <a:pt x="88" y="558"/>
                </a:lnTo>
                <a:lnTo>
                  <a:pt x="70" y="506"/>
                </a:lnTo>
                <a:lnTo>
                  <a:pt x="54" y="452"/>
                </a:lnTo>
                <a:lnTo>
                  <a:pt x="40" y="400"/>
                </a:lnTo>
                <a:lnTo>
                  <a:pt x="28" y="344"/>
                </a:lnTo>
                <a:lnTo>
                  <a:pt x="18" y="290"/>
                </a:lnTo>
                <a:lnTo>
                  <a:pt x="10" y="236"/>
                </a:lnTo>
                <a:lnTo>
                  <a:pt x="4" y="180"/>
                </a:lnTo>
                <a:lnTo>
                  <a:pt x="2" y="124"/>
                </a:lnTo>
                <a:lnTo>
                  <a:pt x="0" y="68"/>
                </a:lnTo>
                <a:lnTo>
                  <a:pt x="0" y="34"/>
                </a:lnTo>
                <a:lnTo>
                  <a:pt x="2" y="0"/>
                </a:lnTo>
              </a:path>
            </a:pathLst>
          </a:custGeom>
          <a:noFill/>
          <a:ln w="9525">
            <a:solidFill>
              <a:schemeClr val="accent1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9" name="Text Box 12"/>
          <p:cNvSpPr txBox="1">
            <a:spLocks noChangeArrowheads="1"/>
          </p:cNvSpPr>
          <p:nvPr/>
        </p:nvSpPr>
        <p:spPr bwMode="auto">
          <a:xfrm>
            <a:off x="9405867" y="4125506"/>
            <a:ext cx="719139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>
            <a:spAutoFit/>
          </a:bodyPr>
          <a:lstStyle/>
          <a:p>
            <a:r>
              <a:rPr lang="en-GB" sz="1400" i="1" dirty="0">
                <a:solidFill>
                  <a:schemeClr val="tx2"/>
                </a:solidFill>
                <a:latin typeface="Arial" charset="0"/>
                <a:cs typeface="Arial" charset="0"/>
              </a:rPr>
              <a:t>Phase 2</a:t>
            </a:r>
          </a:p>
        </p:txBody>
      </p:sp>
      <p:sp>
        <p:nvSpPr>
          <p:cNvPr id="210" name="Text Box 13"/>
          <p:cNvSpPr txBox="1">
            <a:spLocks noChangeArrowheads="1"/>
          </p:cNvSpPr>
          <p:nvPr/>
        </p:nvSpPr>
        <p:spPr bwMode="auto">
          <a:xfrm>
            <a:off x="9437470" y="2959299"/>
            <a:ext cx="66754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>
            <a:spAutoFit/>
          </a:bodyPr>
          <a:lstStyle/>
          <a:p>
            <a:r>
              <a:rPr lang="en-GB" sz="1400" i="1" dirty="0">
                <a:solidFill>
                  <a:schemeClr val="tx2"/>
                </a:solidFill>
                <a:latin typeface="Arial" charset="0"/>
                <a:cs typeface="Arial" charset="0"/>
              </a:rPr>
              <a:t>Phase 3</a:t>
            </a:r>
          </a:p>
        </p:txBody>
      </p:sp>
      <p:sp>
        <p:nvSpPr>
          <p:cNvPr id="211" name="Text Box 14"/>
          <p:cNvSpPr txBox="1">
            <a:spLocks noChangeArrowheads="1"/>
          </p:cNvSpPr>
          <p:nvPr/>
        </p:nvSpPr>
        <p:spPr bwMode="auto">
          <a:xfrm>
            <a:off x="9404211" y="1863080"/>
            <a:ext cx="1018149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>
            <a:spAutoFit/>
          </a:bodyPr>
          <a:lstStyle/>
          <a:p>
            <a:r>
              <a:rPr lang="en-GB" sz="1400" i="1" dirty="0">
                <a:solidFill>
                  <a:schemeClr val="tx2"/>
                </a:solidFill>
                <a:latin typeface="Arial" charset="0"/>
                <a:cs typeface="Arial" charset="0"/>
              </a:rPr>
              <a:t>Target State</a:t>
            </a:r>
          </a:p>
        </p:txBody>
      </p:sp>
      <p:sp>
        <p:nvSpPr>
          <p:cNvPr id="212" name="Text Box 15"/>
          <p:cNvSpPr txBox="1">
            <a:spLocks noChangeArrowheads="1"/>
          </p:cNvSpPr>
          <p:nvPr/>
        </p:nvSpPr>
        <p:spPr bwMode="auto">
          <a:xfrm>
            <a:off x="9412888" y="5100931"/>
            <a:ext cx="127203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>
            <a:spAutoFit/>
          </a:bodyPr>
          <a:lstStyle/>
          <a:p>
            <a:r>
              <a:rPr lang="en-GB" sz="1400" i="1" dirty="0">
                <a:solidFill>
                  <a:schemeClr val="tx2"/>
                </a:solidFill>
                <a:latin typeface="Arial" charset="0"/>
                <a:cs typeface="Arial" charset="0"/>
              </a:rPr>
              <a:t>Phase 1 (2018)</a:t>
            </a:r>
          </a:p>
        </p:txBody>
      </p:sp>
      <p:sp>
        <p:nvSpPr>
          <p:cNvPr id="213" name="Rectangle 17"/>
          <p:cNvSpPr>
            <a:spLocks noChangeArrowheads="1"/>
          </p:cNvSpPr>
          <p:nvPr/>
        </p:nvSpPr>
        <p:spPr bwMode="auto">
          <a:xfrm>
            <a:off x="3059708" y="5848651"/>
            <a:ext cx="1295400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ctr"/>
            <a:r>
              <a:rPr lang="en-GB" sz="1600" dirty="0">
                <a:solidFill>
                  <a:srgbClr val="0070C0"/>
                </a:solidFill>
                <a:latin typeface="Arial Narrow" pitchFamily="34" charset="0"/>
                <a:cs typeface="Arial" charset="0"/>
              </a:rPr>
              <a:t>Clinical</a:t>
            </a:r>
          </a:p>
        </p:txBody>
      </p:sp>
      <p:sp>
        <p:nvSpPr>
          <p:cNvPr id="214" name="Rectangle 20"/>
          <p:cNvSpPr>
            <a:spLocks noChangeArrowheads="1"/>
          </p:cNvSpPr>
          <p:nvPr/>
        </p:nvSpPr>
        <p:spPr bwMode="auto">
          <a:xfrm rot="16200000">
            <a:off x="1045412" y="2745477"/>
            <a:ext cx="116125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 Narrow" pitchFamily="34" charset="0"/>
                <a:cs typeface="Arial" charset="0"/>
              </a:rPr>
              <a:t>Policy</a:t>
            </a:r>
          </a:p>
        </p:txBody>
      </p:sp>
      <p:sp>
        <p:nvSpPr>
          <p:cNvPr id="215" name="Rectangle 21"/>
          <p:cNvSpPr>
            <a:spLocks noChangeArrowheads="1"/>
          </p:cNvSpPr>
          <p:nvPr/>
        </p:nvSpPr>
        <p:spPr bwMode="auto">
          <a:xfrm>
            <a:off x="1095245" y="4652964"/>
            <a:ext cx="2016125" cy="201612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endParaRPr lang="en-US">
              <a:cs typeface="Arial" charset="0"/>
            </a:endParaRPr>
          </a:p>
        </p:txBody>
      </p:sp>
      <p:sp>
        <p:nvSpPr>
          <p:cNvPr id="216" name="Rectangle 22"/>
          <p:cNvSpPr>
            <a:spLocks noChangeArrowheads="1"/>
          </p:cNvSpPr>
          <p:nvPr/>
        </p:nvSpPr>
        <p:spPr bwMode="auto">
          <a:xfrm>
            <a:off x="1184385" y="4664075"/>
            <a:ext cx="1998421" cy="18953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66675" indent="-66675"/>
            <a:r>
              <a:rPr lang="en-GB" sz="1200" u="sng" dirty="0">
                <a:latin typeface="Tahoma" pitchFamily="34" charset="0"/>
                <a:cs typeface="Arial" charset="0"/>
              </a:rPr>
              <a:t>Current Environment </a:t>
            </a:r>
          </a:p>
          <a:p>
            <a:pPr marL="66675" indent="-66675">
              <a:spcBef>
                <a:spcPts val="600"/>
              </a:spcBef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Duality of EHR systems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Inconsistent care practices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Lags in adopting practice guidelines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Poor data quality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Cannot share data or knowledge </a:t>
            </a:r>
            <a:b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</a:b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across sites or institutions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Unsustainable health IT costs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Cannot effectively coordinate care</a:t>
            </a:r>
          </a:p>
          <a:p>
            <a:endParaRPr lang="en-GB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2" name="Line 28"/>
          <p:cNvSpPr>
            <a:spLocks noChangeShapeType="1"/>
          </p:cNvSpPr>
          <p:nvPr/>
        </p:nvSpPr>
        <p:spPr bwMode="auto">
          <a:xfrm flipH="1">
            <a:off x="6830882" y="798514"/>
            <a:ext cx="2444750" cy="5056187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23" name="Rectangle 30"/>
          <p:cNvSpPr>
            <a:spLocks noChangeArrowheads="1"/>
          </p:cNvSpPr>
          <p:nvPr/>
        </p:nvSpPr>
        <p:spPr bwMode="auto">
          <a:xfrm>
            <a:off x="7977058" y="76200"/>
            <a:ext cx="2046287" cy="1752600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24" name="Rectangle 33"/>
          <p:cNvSpPr>
            <a:spLocks noChangeArrowheads="1"/>
          </p:cNvSpPr>
          <p:nvPr/>
        </p:nvSpPr>
        <p:spPr bwMode="auto">
          <a:xfrm>
            <a:off x="8007224" y="59909"/>
            <a:ext cx="2011714" cy="1708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66675" indent="-66675"/>
            <a:r>
              <a:rPr lang="en-GB" sz="1200" u="sng" dirty="0">
                <a:latin typeface="Tahoma" pitchFamily="34" charset="0"/>
                <a:cs typeface="Arial" charset="0"/>
              </a:rPr>
              <a:t>Future State</a:t>
            </a:r>
          </a:p>
          <a:p>
            <a:pPr marL="66675" indent="-66675">
              <a:spcBef>
                <a:spcPts val="600"/>
              </a:spcBef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Provide a seamless </a:t>
            </a:r>
            <a:r>
              <a:rPr lang="en-GB" sz="1050" dirty="0" err="1">
                <a:latin typeface="Arial Narrow" panose="020B0606020202030204" pitchFamily="34" charset="0"/>
                <a:cs typeface="Times New Roman" panose="02020603050405020304" pitchFamily="18" charset="0"/>
              </a:rPr>
              <a:t>pt</a:t>
            </a: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 experience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Achieve operational efficiencies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Achieve a </a:t>
            </a:r>
            <a:r>
              <a:rPr lang="en-GB" sz="1050" i="1" dirty="0">
                <a:latin typeface="Arial Narrow" panose="020B0606020202030204" pitchFamily="34" charset="0"/>
                <a:cs typeface="Times New Roman" panose="02020603050405020304" pitchFamily="18" charset="0"/>
              </a:rPr>
              <a:t>Learning Health System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Shared platform across all care settings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Ability to keep pace with emerging care practices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Consistent delivery of high quality care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Seamless integration of telehealth</a:t>
            </a:r>
          </a:p>
        </p:txBody>
      </p:sp>
      <p:sp>
        <p:nvSpPr>
          <p:cNvPr id="267" name="AutoShape 131"/>
          <p:cNvSpPr>
            <a:spLocks noChangeArrowheads="1"/>
          </p:cNvSpPr>
          <p:nvPr/>
        </p:nvSpPr>
        <p:spPr bwMode="auto">
          <a:xfrm>
            <a:off x="7593111" y="1606745"/>
            <a:ext cx="215900" cy="215900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69" name="AutoShape 135"/>
          <p:cNvSpPr>
            <a:spLocks noChangeArrowheads="1"/>
          </p:cNvSpPr>
          <p:nvPr/>
        </p:nvSpPr>
        <p:spPr bwMode="auto">
          <a:xfrm>
            <a:off x="3073034" y="3567823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9" name="AutoShape 158"/>
          <p:cNvSpPr>
            <a:spLocks noChangeArrowheads="1"/>
          </p:cNvSpPr>
          <p:nvPr/>
        </p:nvSpPr>
        <p:spPr bwMode="auto">
          <a:xfrm>
            <a:off x="3388534" y="4905010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86" name="AutoShape 172"/>
          <p:cNvSpPr>
            <a:spLocks noChangeArrowheads="1"/>
          </p:cNvSpPr>
          <p:nvPr/>
        </p:nvSpPr>
        <p:spPr bwMode="auto">
          <a:xfrm>
            <a:off x="7597866" y="1604348"/>
            <a:ext cx="215900" cy="215900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88" name="AutoShape 174"/>
          <p:cNvSpPr>
            <a:spLocks noChangeArrowheads="1"/>
          </p:cNvSpPr>
          <p:nvPr/>
        </p:nvSpPr>
        <p:spPr bwMode="auto">
          <a:xfrm>
            <a:off x="3148776" y="5431632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1" name="Rectangle 20"/>
          <p:cNvSpPr>
            <a:spLocks noChangeArrowheads="1"/>
          </p:cNvSpPr>
          <p:nvPr/>
        </p:nvSpPr>
        <p:spPr bwMode="auto">
          <a:xfrm rot="16200000">
            <a:off x="766541" y="1362302"/>
            <a:ext cx="1731311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 Narrow" pitchFamily="34" charset="0"/>
                <a:cs typeface="Arial" charset="0"/>
              </a:rPr>
              <a:t>Skills </a:t>
            </a:r>
          </a:p>
        </p:txBody>
      </p:sp>
      <p:sp>
        <p:nvSpPr>
          <p:cNvPr id="302" name="Rectangle 20"/>
          <p:cNvSpPr>
            <a:spLocks noChangeArrowheads="1"/>
          </p:cNvSpPr>
          <p:nvPr/>
        </p:nvSpPr>
        <p:spPr bwMode="auto">
          <a:xfrm rot="16200000">
            <a:off x="1003631" y="4009978"/>
            <a:ext cx="15130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 Narrow" pitchFamily="34" charset="0"/>
                <a:cs typeface="Arial" charset="0"/>
              </a:rPr>
              <a:t>Operational</a:t>
            </a:r>
          </a:p>
        </p:txBody>
      </p:sp>
      <p:sp>
        <p:nvSpPr>
          <p:cNvPr id="328" name="AutoShape 134">
            <a:extLst>
              <a:ext uri="{FF2B5EF4-FFF2-40B4-BE49-F238E27FC236}">
                <a16:creationId xmlns:a16="http://schemas.microsoft.com/office/drawing/2014/main" id="{A938611A-2580-4FD9-A352-22C2F541D6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6555" y="4285496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38" name="AutoShape 155">
            <a:extLst>
              <a:ext uri="{FF2B5EF4-FFF2-40B4-BE49-F238E27FC236}">
                <a16:creationId xmlns:a16="http://schemas.microsoft.com/office/drawing/2014/main" id="{74504287-0F28-40C5-AC80-E2287E0499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3841" y="2875174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0" name="AutoShape 155">
            <a:extLst>
              <a:ext uri="{FF2B5EF4-FFF2-40B4-BE49-F238E27FC236}">
                <a16:creationId xmlns:a16="http://schemas.microsoft.com/office/drawing/2014/main" id="{74504287-0F28-40C5-AC80-E2287E0499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5516" y="3607904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51" name="Rounded Rectangle 350"/>
          <p:cNvSpPr/>
          <p:nvPr/>
        </p:nvSpPr>
        <p:spPr>
          <a:xfrm>
            <a:off x="9423281" y="4331374"/>
            <a:ext cx="1584225" cy="584397"/>
          </a:xfrm>
          <a:prstGeom prst="round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1"/>
                </a:solidFill>
                <a:latin typeface="Arial Narrow" panose="020B0606020202030204" pitchFamily="34" charset="0"/>
              </a:rPr>
              <a:t>Established and documented baseline clinical processes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1"/>
                </a:solidFill>
                <a:latin typeface="Arial Narrow" panose="020B0606020202030204" pitchFamily="34" charset="0"/>
              </a:rPr>
              <a:t>Std data representation, metadata dictionary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1"/>
                </a:solidFill>
                <a:latin typeface="Arial Narrow" panose="020B0606020202030204" pitchFamily="34" charset="0"/>
              </a:rPr>
              <a:t>Technical platform established</a:t>
            </a:r>
          </a:p>
        </p:txBody>
      </p:sp>
      <p:sp>
        <p:nvSpPr>
          <p:cNvPr id="352" name="Rounded Rectangle 351"/>
          <p:cNvSpPr/>
          <p:nvPr/>
        </p:nvSpPr>
        <p:spPr>
          <a:xfrm>
            <a:off x="9423281" y="5299039"/>
            <a:ext cx="1584225" cy="584397"/>
          </a:xfrm>
          <a:prstGeom prst="round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5563" indent="-55563">
              <a:buFont typeface="Arial" panose="020B0604020202020204" pitchFamily="34" charset="0"/>
              <a:buChar char="•"/>
            </a:pPr>
            <a:endParaRPr lang="en-US" sz="800" dirty="0">
              <a:solidFill>
                <a:schemeClr val="tx1"/>
              </a:solidFill>
              <a:latin typeface="Arial Narrow" panose="020B0606020202030204" pitchFamily="34" charset="0"/>
            </a:endParaRPr>
          </a:p>
        </p:txBody>
      </p:sp>
      <p:sp>
        <p:nvSpPr>
          <p:cNvPr id="353" name="Rounded Rectangle 352"/>
          <p:cNvSpPr/>
          <p:nvPr/>
        </p:nvSpPr>
        <p:spPr>
          <a:xfrm>
            <a:off x="9423281" y="3144146"/>
            <a:ext cx="1584225" cy="851078"/>
          </a:xfrm>
          <a:prstGeom prst="round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5563" indent="-55563">
              <a:buFont typeface="Arial" panose="020B0604020202020204" pitchFamily="34" charset="0"/>
              <a:buChar char="•"/>
            </a:pPr>
            <a:endParaRPr lang="en-US" sz="800" dirty="0">
              <a:solidFill>
                <a:schemeClr val="tx1"/>
              </a:solidFill>
              <a:latin typeface="Arial Narrow" panose="020B0606020202030204" pitchFamily="34" charset="0"/>
            </a:endParaRPr>
          </a:p>
        </p:txBody>
      </p:sp>
      <p:sp>
        <p:nvSpPr>
          <p:cNvPr id="354" name="Rounded Rectangle 353"/>
          <p:cNvSpPr/>
          <p:nvPr/>
        </p:nvSpPr>
        <p:spPr>
          <a:xfrm>
            <a:off x="9415242" y="2082281"/>
            <a:ext cx="1584225" cy="846679"/>
          </a:xfrm>
          <a:prstGeom prst="round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1"/>
                </a:solidFill>
                <a:latin typeface="Arial Narrow" panose="020B0606020202030204" pitchFamily="34" charset="0"/>
              </a:rPr>
              <a:t>Patient, staff satisfaction with IT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1"/>
                </a:solidFill>
                <a:latin typeface="Arial Narrow" panose="020B0606020202030204" pitchFamily="34" charset="0"/>
              </a:rPr>
              <a:t>Data is computable and sharable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1"/>
                </a:solidFill>
                <a:latin typeface="Arial Narrow" panose="020B0606020202030204" pitchFamily="34" charset="0"/>
              </a:rPr>
              <a:t>Comprehensive Interoperability Assessment &amp; Compliance 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1"/>
                </a:solidFill>
                <a:latin typeface="Arial Narrow" panose="020B0606020202030204" pitchFamily="34" charset="0"/>
              </a:rPr>
              <a:t>Agile IT supports agile business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tx1"/>
                </a:solidFill>
                <a:latin typeface="Arial Narrow" panose="020B0606020202030204" pitchFamily="34" charset="0"/>
              </a:rPr>
              <a:t>Ubiquitous use of open standards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7EC3EF89-361E-44DB-91D3-F4F8426D558F}"/>
              </a:ext>
            </a:extLst>
          </p:cNvPr>
          <p:cNvSpPr/>
          <p:nvPr/>
        </p:nvSpPr>
        <p:spPr>
          <a:xfrm>
            <a:off x="6164441" y="4434473"/>
            <a:ext cx="176811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1" algn="ctr"/>
            <a:r>
              <a:rPr lang="en-GB" sz="4000" b="1" cap="none" spc="50" dirty="0">
                <a:ln w="0"/>
                <a:solidFill>
                  <a:schemeClr val="bg2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  <a:cs typeface="Arial" charset="0"/>
              </a:rPr>
              <a:t>Tools</a:t>
            </a:r>
            <a:endParaRPr lang="en-US" sz="4000" b="1" cap="none" spc="50" dirty="0">
              <a:ln w="0"/>
              <a:solidFill>
                <a:schemeClr val="bg2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6" name="Rectangle 17">
            <a:extLst>
              <a:ext uri="{FF2B5EF4-FFF2-40B4-BE49-F238E27FC236}">
                <a16:creationId xmlns:a16="http://schemas.microsoft.com/office/drawing/2014/main" id="{4B0F0756-87FC-4CE6-8DCE-B165258B66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32225" y="5887879"/>
            <a:ext cx="1295400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ctr"/>
            <a:r>
              <a:rPr lang="en-GB" sz="1600" dirty="0">
                <a:solidFill>
                  <a:srgbClr val="0070C0"/>
                </a:solidFill>
                <a:latin typeface="Arial Narrow" pitchFamily="34" charset="0"/>
                <a:cs typeface="Arial" charset="0"/>
              </a:rPr>
              <a:t>Data</a:t>
            </a:r>
          </a:p>
        </p:txBody>
      </p:sp>
      <p:sp>
        <p:nvSpPr>
          <p:cNvPr id="57" name="Rectangle 17">
            <a:extLst>
              <a:ext uri="{FF2B5EF4-FFF2-40B4-BE49-F238E27FC236}">
                <a16:creationId xmlns:a16="http://schemas.microsoft.com/office/drawing/2014/main" id="{FCA7C955-A3B4-48FD-8796-E84B4810CB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78222" y="5887879"/>
            <a:ext cx="1295400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ctr"/>
            <a:r>
              <a:rPr lang="en-GB" sz="1600" dirty="0">
                <a:solidFill>
                  <a:srgbClr val="0070C0"/>
                </a:solidFill>
                <a:latin typeface="Arial Narrow" pitchFamily="34" charset="0"/>
                <a:cs typeface="Arial" charset="0"/>
              </a:rPr>
              <a:t>Technology</a:t>
            </a:r>
          </a:p>
        </p:txBody>
      </p:sp>
      <p:sp>
        <p:nvSpPr>
          <p:cNvPr id="58" name="Rectangle 17">
            <a:extLst>
              <a:ext uri="{FF2B5EF4-FFF2-40B4-BE49-F238E27FC236}">
                <a16:creationId xmlns:a16="http://schemas.microsoft.com/office/drawing/2014/main" id="{240F7188-490F-4370-B236-FE2C277CFA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2087" y="5881660"/>
            <a:ext cx="1295400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ctr"/>
            <a:r>
              <a:rPr lang="en-GB" sz="1600" dirty="0">
                <a:solidFill>
                  <a:srgbClr val="0070C0"/>
                </a:solidFill>
                <a:latin typeface="Arial Narrow" pitchFamily="34" charset="0"/>
                <a:cs typeface="Arial" charset="0"/>
              </a:rPr>
              <a:t>Knowledge</a:t>
            </a:r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B90E4AA9-6262-4D18-99D1-0B296E40AB3D}"/>
              </a:ext>
            </a:extLst>
          </p:cNvPr>
          <p:cNvGrpSpPr/>
          <p:nvPr/>
        </p:nvGrpSpPr>
        <p:grpSpPr>
          <a:xfrm>
            <a:off x="2959124" y="1108280"/>
            <a:ext cx="1729246" cy="228674"/>
            <a:chOff x="5235573" y="1184840"/>
            <a:chExt cx="1785427" cy="228674"/>
          </a:xfrm>
        </p:grpSpPr>
        <p:sp>
          <p:nvSpPr>
            <p:cNvPr id="65" name="AutoShape 123">
              <a:extLst>
                <a:ext uri="{FF2B5EF4-FFF2-40B4-BE49-F238E27FC236}">
                  <a16:creationId xmlns:a16="http://schemas.microsoft.com/office/drawing/2014/main" id="{3C37005D-7AD3-4762-82E3-8EA19A2A44E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35573" y="1270639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66" name="Text Box 124">
              <a:extLst>
                <a:ext uri="{FF2B5EF4-FFF2-40B4-BE49-F238E27FC236}">
                  <a16:creationId xmlns:a16="http://schemas.microsoft.com/office/drawing/2014/main" id="{74AAA9E2-F638-4F83-9D94-C3D5843F3B3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301573" y="1184840"/>
              <a:ext cx="1719427" cy="22313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 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</p:grpSp>
      <p:grpSp>
        <p:nvGrpSpPr>
          <p:cNvPr id="67" name="Group 66">
            <a:extLst>
              <a:ext uri="{FF2B5EF4-FFF2-40B4-BE49-F238E27FC236}">
                <a16:creationId xmlns:a16="http://schemas.microsoft.com/office/drawing/2014/main" id="{2CBF9FD7-CA97-40C3-8D15-B3AD0ADAA61C}"/>
              </a:ext>
            </a:extLst>
          </p:cNvPr>
          <p:cNvGrpSpPr/>
          <p:nvPr/>
        </p:nvGrpSpPr>
        <p:grpSpPr>
          <a:xfrm>
            <a:off x="3562238" y="1541186"/>
            <a:ext cx="1647370" cy="223138"/>
            <a:chOff x="3443001" y="1073775"/>
            <a:chExt cx="1647370" cy="223138"/>
          </a:xfrm>
        </p:grpSpPr>
        <p:sp>
          <p:nvSpPr>
            <p:cNvPr id="68" name="Text Box 113">
              <a:extLst>
                <a:ext uri="{FF2B5EF4-FFF2-40B4-BE49-F238E27FC236}">
                  <a16:creationId xmlns:a16="http://schemas.microsoft.com/office/drawing/2014/main" id="{B3377E51-D1FA-4084-A178-8F7A7386AC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28651" y="1073775"/>
              <a:ext cx="1561720" cy="22313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  <p:sp>
          <p:nvSpPr>
            <p:cNvPr id="69" name="AutoShape 110">
              <a:extLst>
                <a:ext uri="{FF2B5EF4-FFF2-40B4-BE49-F238E27FC236}">
                  <a16:creationId xmlns:a16="http://schemas.microsoft.com/office/drawing/2014/main" id="{34AE14CE-22DA-4F98-A5C1-271BCE1A0C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3001" y="1120312"/>
              <a:ext cx="142982" cy="127324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C7B1552-D6B4-4B15-8B2C-1C7339687230}"/>
              </a:ext>
            </a:extLst>
          </p:cNvPr>
          <p:cNvGrpSpPr/>
          <p:nvPr/>
        </p:nvGrpSpPr>
        <p:grpSpPr>
          <a:xfrm>
            <a:off x="2115420" y="1553449"/>
            <a:ext cx="1364421" cy="223138"/>
            <a:chOff x="5235573" y="1234628"/>
            <a:chExt cx="1790618" cy="223138"/>
          </a:xfrm>
        </p:grpSpPr>
        <p:sp>
          <p:nvSpPr>
            <p:cNvPr id="79" name="AutoShape 123">
              <a:extLst>
                <a:ext uri="{FF2B5EF4-FFF2-40B4-BE49-F238E27FC236}">
                  <a16:creationId xmlns:a16="http://schemas.microsoft.com/office/drawing/2014/main" id="{46D4692D-AD7B-48A2-973F-8CF5E08C0CC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35573" y="1270639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80" name="Text Box 124">
              <a:extLst>
                <a:ext uri="{FF2B5EF4-FFF2-40B4-BE49-F238E27FC236}">
                  <a16:creationId xmlns:a16="http://schemas.microsoft.com/office/drawing/2014/main" id="{B9F13E76-16D1-49D0-8CEE-8AD2C8299A3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306764" y="1234628"/>
              <a:ext cx="1719427" cy="22313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 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</p:grpSp>
      <p:sp>
        <p:nvSpPr>
          <p:cNvPr id="86" name="AutoShape 116">
            <a:extLst>
              <a:ext uri="{FF2B5EF4-FFF2-40B4-BE49-F238E27FC236}">
                <a16:creationId xmlns:a16="http://schemas.microsoft.com/office/drawing/2014/main" id="{F0094940-7072-49E7-9F63-F86D28B531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20601" y="1122644"/>
            <a:ext cx="142875" cy="142875"/>
          </a:xfrm>
          <a:prstGeom prst="diamond">
            <a:avLst/>
          </a:prstGeom>
          <a:solidFill>
            <a:srgbClr val="0033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3CF5AA21-EFF6-4C16-A72B-20CBC0A915A6}"/>
              </a:ext>
            </a:extLst>
          </p:cNvPr>
          <p:cNvGrpSpPr/>
          <p:nvPr/>
        </p:nvGrpSpPr>
        <p:grpSpPr>
          <a:xfrm>
            <a:off x="5804181" y="681649"/>
            <a:ext cx="1738830" cy="297253"/>
            <a:chOff x="5235573" y="1116261"/>
            <a:chExt cx="1795322" cy="297253"/>
          </a:xfrm>
        </p:grpSpPr>
        <p:sp>
          <p:nvSpPr>
            <p:cNvPr id="89" name="AutoShape 123">
              <a:extLst>
                <a:ext uri="{FF2B5EF4-FFF2-40B4-BE49-F238E27FC236}">
                  <a16:creationId xmlns:a16="http://schemas.microsoft.com/office/drawing/2014/main" id="{E4F38B1E-F333-46EA-9E85-C5DF0F333B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35573" y="1270639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90" name="Text Box 124">
              <a:extLst>
                <a:ext uri="{FF2B5EF4-FFF2-40B4-BE49-F238E27FC236}">
                  <a16:creationId xmlns:a16="http://schemas.microsoft.com/office/drawing/2014/main" id="{1A7C19D8-6EA2-457B-9CCF-C6F0654CC1F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311468" y="1116261"/>
              <a:ext cx="1719427" cy="22313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 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</p:grpSp>
      <p:sp>
        <p:nvSpPr>
          <p:cNvPr id="91" name="AutoShape 155">
            <a:extLst>
              <a:ext uri="{FF2B5EF4-FFF2-40B4-BE49-F238E27FC236}">
                <a16:creationId xmlns:a16="http://schemas.microsoft.com/office/drawing/2014/main" id="{F36028FA-3E2F-4160-8441-54DC168AC4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80944" y="2691857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92" name="AutoShape 155">
            <a:extLst>
              <a:ext uri="{FF2B5EF4-FFF2-40B4-BE49-F238E27FC236}">
                <a16:creationId xmlns:a16="http://schemas.microsoft.com/office/drawing/2014/main" id="{A36088F8-E844-4290-A992-25CD5B1813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3544" y="3255633"/>
            <a:ext cx="158170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95" name="AutoShape 114">
            <a:extLst>
              <a:ext uri="{FF2B5EF4-FFF2-40B4-BE49-F238E27FC236}">
                <a16:creationId xmlns:a16="http://schemas.microsoft.com/office/drawing/2014/main" id="{8978E10E-B526-4F43-99D8-419F9AC2A8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5872" y="2179676"/>
            <a:ext cx="141594" cy="130984"/>
          </a:xfrm>
          <a:prstGeom prst="diamond">
            <a:avLst/>
          </a:prstGeom>
          <a:solidFill>
            <a:srgbClr val="0033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97" name="AutoShape 148">
            <a:extLst>
              <a:ext uri="{FF2B5EF4-FFF2-40B4-BE49-F238E27FC236}">
                <a16:creationId xmlns:a16="http://schemas.microsoft.com/office/drawing/2014/main" id="{A9729860-12F4-463B-8677-C909A08702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86820" y="2155235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98" name="AutoShape 158">
            <a:extLst>
              <a:ext uri="{FF2B5EF4-FFF2-40B4-BE49-F238E27FC236}">
                <a16:creationId xmlns:a16="http://schemas.microsoft.com/office/drawing/2014/main" id="{ADEF7065-3B22-4144-9CDF-A29EACD4F4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8534" y="4905010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99" name="AutoShape 161">
            <a:extLst>
              <a:ext uri="{FF2B5EF4-FFF2-40B4-BE49-F238E27FC236}">
                <a16:creationId xmlns:a16="http://schemas.microsoft.com/office/drawing/2014/main" id="{D2398AAD-A57D-4F61-B3E8-F96DE3A528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33201" y="4320613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850"/>
          </a:p>
        </p:txBody>
      </p:sp>
      <p:sp>
        <p:nvSpPr>
          <p:cNvPr id="101" name="AutoShape 169">
            <a:extLst>
              <a:ext uri="{FF2B5EF4-FFF2-40B4-BE49-F238E27FC236}">
                <a16:creationId xmlns:a16="http://schemas.microsoft.com/office/drawing/2014/main" id="{09E81004-EC64-4C70-AA25-A7B52100C8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38724" y="2825538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02" name="AutoShape 164">
            <a:extLst>
              <a:ext uri="{FF2B5EF4-FFF2-40B4-BE49-F238E27FC236}">
                <a16:creationId xmlns:a16="http://schemas.microsoft.com/office/drawing/2014/main" id="{2DDB3C9D-AC00-4FD5-9FDC-21D999D10A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1306" y="2206079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04" name="AutoShape 69">
            <a:extLst>
              <a:ext uri="{FF2B5EF4-FFF2-40B4-BE49-F238E27FC236}">
                <a16:creationId xmlns:a16="http://schemas.microsoft.com/office/drawing/2014/main" id="{25506B18-189E-4D67-99A7-6E0418ECC2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9387" y="3610394"/>
            <a:ext cx="142875" cy="142875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05" name="Text Box 81">
            <a:extLst>
              <a:ext uri="{FF2B5EF4-FFF2-40B4-BE49-F238E27FC236}">
                <a16:creationId xmlns:a16="http://schemas.microsoft.com/office/drawing/2014/main" id="{CD5A2704-096F-4311-8C1E-361B6F94FE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5531" y="4539782"/>
            <a:ext cx="1398587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Expose patient data via open API/FHIR endpoints</a:t>
            </a:r>
          </a:p>
        </p:txBody>
      </p:sp>
      <p:sp>
        <p:nvSpPr>
          <p:cNvPr id="106" name="AutoShape 85">
            <a:extLst>
              <a:ext uri="{FF2B5EF4-FFF2-40B4-BE49-F238E27FC236}">
                <a16:creationId xmlns:a16="http://schemas.microsoft.com/office/drawing/2014/main" id="{B64D40D3-BAFB-46B3-9DF7-DC13E360CE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9313" y="4608370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07" name="AutoShape 95">
            <a:extLst>
              <a:ext uri="{FF2B5EF4-FFF2-40B4-BE49-F238E27FC236}">
                <a16:creationId xmlns:a16="http://schemas.microsoft.com/office/drawing/2014/main" id="{851D040A-75F9-4B6C-B3F1-D8B2130D18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6891" y="3332960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08" name="AutoShape 97">
            <a:extLst>
              <a:ext uri="{FF2B5EF4-FFF2-40B4-BE49-F238E27FC236}">
                <a16:creationId xmlns:a16="http://schemas.microsoft.com/office/drawing/2014/main" id="{28C302F5-66FD-4383-9BD5-E751B2852B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75640" y="4258275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09" name="AutoShape 63">
            <a:extLst>
              <a:ext uri="{FF2B5EF4-FFF2-40B4-BE49-F238E27FC236}">
                <a16:creationId xmlns:a16="http://schemas.microsoft.com/office/drawing/2014/main" id="{AFEBB306-7CCD-493C-A4C0-326F4D5E45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41626" y="5035481"/>
            <a:ext cx="142875" cy="142875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10" name="AutoShape 63">
            <a:extLst>
              <a:ext uri="{FF2B5EF4-FFF2-40B4-BE49-F238E27FC236}">
                <a16:creationId xmlns:a16="http://schemas.microsoft.com/office/drawing/2014/main" id="{B0D19EA3-FD21-4E22-810F-87C0384BAF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19912" y="5730180"/>
            <a:ext cx="142875" cy="142875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11" name="AutoShape 80">
            <a:extLst>
              <a:ext uri="{FF2B5EF4-FFF2-40B4-BE49-F238E27FC236}">
                <a16:creationId xmlns:a16="http://schemas.microsoft.com/office/drawing/2014/main" id="{68D4241B-5E45-4BBC-B2C9-BD486FBE4F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4349" y="5342005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112" name="AutoShape 97">
            <a:extLst>
              <a:ext uri="{FF2B5EF4-FFF2-40B4-BE49-F238E27FC236}">
                <a16:creationId xmlns:a16="http://schemas.microsoft.com/office/drawing/2014/main" id="{2AA1023D-86D8-498C-BDCA-038B7190AB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32402" y="3058221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grpSp>
        <p:nvGrpSpPr>
          <p:cNvPr id="113" name="Group 112">
            <a:extLst>
              <a:ext uri="{FF2B5EF4-FFF2-40B4-BE49-F238E27FC236}">
                <a16:creationId xmlns:a16="http://schemas.microsoft.com/office/drawing/2014/main" id="{D7C3EABD-0F3F-4A2C-B58F-2223FB25D3DB}"/>
              </a:ext>
            </a:extLst>
          </p:cNvPr>
          <p:cNvGrpSpPr/>
          <p:nvPr/>
        </p:nvGrpSpPr>
        <p:grpSpPr>
          <a:xfrm>
            <a:off x="2772966" y="2185379"/>
            <a:ext cx="1647370" cy="223138"/>
            <a:chOff x="3443001" y="1073775"/>
            <a:chExt cx="1647370" cy="223138"/>
          </a:xfrm>
        </p:grpSpPr>
        <p:sp>
          <p:nvSpPr>
            <p:cNvPr id="114" name="Text Box 113">
              <a:extLst>
                <a:ext uri="{FF2B5EF4-FFF2-40B4-BE49-F238E27FC236}">
                  <a16:creationId xmlns:a16="http://schemas.microsoft.com/office/drawing/2014/main" id="{115C2903-B69A-4937-AA70-ACEA8E3CBD8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28651" y="1073775"/>
              <a:ext cx="1561720" cy="22313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  <p:sp>
          <p:nvSpPr>
            <p:cNvPr id="115" name="AutoShape 110">
              <a:extLst>
                <a:ext uri="{FF2B5EF4-FFF2-40B4-BE49-F238E27FC236}">
                  <a16:creationId xmlns:a16="http://schemas.microsoft.com/office/drawing/2014/main" id="{04433D3E-EBA2-4941-A80F-051FB3D3F2D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443001" y="1120312"/>
              <a:ext cx="142982" cy="127324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116" name="Text Box 81">
            <a:extLst>
              <a:ext uri="{FF2B5EF4-FFF2-40B4-BE49-F238E27FC236}">
                <a16:creationId xmlns:a16="http://schemas.microsoft.com/office/drawing/2014/main" id="{EC3008D5-2A1B-448F-9C84-73AF66B897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10104" y="4303408"/>
            <a:ext cx="1398587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Baseline target-state clinical processes</a:t>
            </a:r>
          </a:p>
        </p:txBody>
      </p:sp>
      <p:sp>
        <p:nvSpPr>
          <p:cNvPr id="117" name="Text Box 81">
            <a:extLst>
              <a:ext uri="{FF2B5EF4-FFF2-40B4-BE49-F238E27FC236}">
                <a16:creationId xmlns:a16="http://schemas.microsoft.com/office/drawing/2014/main" id="{95520129-362D-4498-97C4-2780E9AD12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17504" y="5011641"/>
            <a:ext cx="1398587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Determine intra-organizational authoritative Data Sources </a:t>
            </a:r>
          </a:p>
        </p:txBody>
      </p:sp>
      <p:sp>
        <p:nvSpPr>
          <p:cNvPr id="118" name="Text Box 81">
            <a:extLst>
              <a:ext uri="{FF2B5EF4-FFF2-40B4-BE49-F238E27FC236}">
                <a16:creationId xmlns:a16="http://schemas.microsoft.com/office/drawing/2014/main" id="{0B6E50C9-6E82-4DEA-B362-E1B860922F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8313" y="1082359"/>
            <a:ext cx="1398587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Establish informatics staff training program  </a:t>
            </a:r>
          </a:p>
        </p:txBody>
      </p:sp>
      <p:sp>
        <p:nvSpPr>
          <p:cNvPr id="119" name="Text Box 81">
            <a:extLst>
              <a:ext uri="{FF2B5EF4-FFF2-40B4-BE49-F238E27FC236}">
                <a16:creationId xmlns:a16="http://schemas.microsoft.com/office/drawing/2014/main" id="{74BCC027-B068-494D-B6EC-BA1DC3CF37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64980" y="3235133"/>
            <a:ext cx="1706325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Deploy joint IT and clinical governance</a:t>
            </a:r>
          </a:p>
        </p:txBody>
      </p:sp>
    </p:spTree>
    <p:extLst>
      <p:ext uri="{BB962C8B-B14F-4D97-AF65-F5344CB8AC3E}">
        <p14:creationId xmlns:p14="http://schemas.microsoft.com/office/powerpoint/2010/main" val="117225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Rectangle 1"/>
          <p:cNvSpPr/>
          <p:nvPr/>
        </p:nvSpPr>
        <p:spPr>
          <a:xfrm>
            <a:off x="1949706" y="753841"/>
            <a:ext cx="6033937" cy="2809085"/>
          </a:xfrm>
          <a:custGeom>
            <a:avLst/>
            <a:gdLst>
              <a:gd name="connsiteX0" fmla="*/ 0 w 3225156"/>
              <a:gd name="connsiteY0" fmla="*/ 0 h 485432"/>
              <a:gd name="connsiteX1" fmla="*/ 3225156 w 3225156"/>
              <a:gd name="connsiteY1" fmla="*/ 0 h 485432"/>
              <a:gd name="connsiteX2" fmla="*/ 3225156 w 3225156"/>
              <a:gd name="connsiteY2" fmla="*/ 485432 h 485432"/>
              <a:gd name="connsiteX3" fmla="*/ 0 w 3225156"/>
              <a:gd name="connsiteY3" fmla="*/ 485432 h 485432"/>
              <a:gd name="connsiteX4" fmla="*/ 0 w 3225156"/>
              <a:gd name="connsiteY4" fmla="*/ 0 h 485432"/>
              <a:gd name="connsiteX0" fmla="*/ 0 w 5070093"/>
              <a:gd name="connsiteY0" fmla="*/ 441064 h 926496"/>
              <a:gd name="connsiteX1" fmla="*/ 5070093 w 5070093"/>
              <a:gd name="connsiteY1" fmla="*/ 0 h 926496"/>
              <a:gd name="connsiteX2" fmla="*/ 3225156 w 5070093"/>
              <a:gd name="connsiteY2" fmla="*/ 926496 h 926496"/>
              <a:gd name="connsiteX3" fmla="*/ 0 w 5070093"/>
              <a:gd name="connsiteY3" fmla="*/ 926496 h 926496"/>
              <a:gd name="connsiteX4" fmla="*/ 0 w 5070093"/>
              <a:gd name="connsiteY4" fmla="*/ 441064 h 926496"/>
              <a:gd name="connsiteX0" fmla="*/ 0 w 5199184"/>
              <a:gd name="connsiteY0" fmla="*/ 457200 h 942632"/>
              <a:gd name="connsiteX1" fmla="*/ 5199184 w 5199184"/>
              <a:gd name="connsiteY1" fmla="*/ 0 h 942632"/>
              <a:gd name="connsiteX2" fmla="*/ 3225156 w 5199184"/>
              <a:gd name="connsiteY2" fmla="*/ 942632 h 942632"/>
              <a:gd name="connsiteX3" fmla="*/ 0 w 5199184"/>
              <a:gd name="connsiteY3" fmla="*/ 942632 h 942632"/>
              <a:gd name="connsiteX4" fmla="*/ 0 w 5199184"/>
              <a:gd name="connsiteY4" fmla="*/ 457200 h 942632"/>
              <a:gd name="connsiteX0" fmla="*/ 0 w 5199184"/>
              <a:gd name="connsiteY0" fmla="*/ 457200 h 942632"/>
              <a:gd name="connsiteX1" fmla="*/ 5199184 w 5199184"/>
              <a:gd name="connsiteY1" fmla="*/ 0 h 942632"/>
              <a:gd name="connsiteX2" fmla="*/ 5199184 w 5199184"/>
              <a:gd name="connsiteY2" fmla="*/ 458538 h 942632"/>
              <a:gd name="connsiteX3" fmla="*/ 0 w 5199184"/>
              <a:gd name="connsiteY3" fmla="*/ 942632 h 942632"/>
              <a:gd name="connsiteX4" fmla="*/ 0 w 5199184"/>
              <a:gd name="connsiteY4" fmla="*/ 457200 h 942632"/>
              <a:gd name="connsiteX0" fmla="*/ 833717 w 6032901"/>
              <a:gd name="connsiteY0" fmla="*/ 457200 h 2792948"/>
              <a:gd name="connsiteX1" fmla="*/ 6032901 w 6032901"/>
              <a:gd name="connsiteY1" fmla="*/ 0 h 2792948"/>
              <a:gd name="connsiteX2" fmla="*/ 6032901 w 6032901"/>
              <a:gd name="connsiteY2" fmla="*/ 458538 h 2792948"/>
              <a:gd name="connsiteX3" fmla="*/ 0 w 6032901"/>
              <a:gd name="connsiteY3" fmla="*/ 2792948 h 2792948"/>
              <a:gd name="connsiteX4" fmla="*/ 833717 w 6032901"/>
              <a:gd name="connsiteY4" fmla="*/ 457200 h 2792948"/>
              <a:gd name="connsiteX0" fmla="*/ 48408 w 6032901"/>
              <a:gd name="connsiteY0" fmla="*/ 21515 h 2792948"/>
              <a:gd name="connsiteX1" fmla="*/ 6032901 w 6032901"/>
              <a:gd name="connsiteY1" fmla="*/ 0 h 2792948"/>
              <a:gd name="connsiteX2" fmla="*/ 6032901 w 6032901"/>
              <a:gd name="connsiteY2" fmla="*/ 458538 h 2792948"/>
              <a:gd name="connsiteX3" fmla="*/ 0 w 6032901"/>
              <a:gd name="connsiteY3" fmla="*/ 2792948 h 2792948"/>
              <a:gd name="connsiteX4" fmla="*/ 48408 w 6032901"/>
              <a:gd name="connsiteY4" fmla="*/ 21515 h 2792948"/>
              <a:gd name="connsiteX0" fmla="*/ 48408 w 6032901"/>
              <a:gd name="connsiteY0" fmla="*/ 21515 h 2792948"/>
              <a:gd name="connsiteX1" fmla="*/ 6032901 w 6032901"/>
              <a:gd name="connsiteY1" fmla="*/ 0 h 2792948"/>
              <a:gd name="connsiteX2" fmla="*/ 6032901 w 6032901"/>
              <a:gd name="connsiteY2" fmla="*/ 458538 h 2792948"/>
              <a:gd name="connsiteX3" fmla="*/ 0 w 6032901"/>
              <a:gd name="connsiteY3" fmla="*/ 2792948 h 2792948"/>
              <a:gd name="connsiteX4" fmla="*/ 48408 w 6032901"/>
              <a:gd name="connsiteY4" fmla="*/ 21515 h 2792948"/>
              <a:gd name="connsiteX0" fmla="*/ 10757 w 6032901"/>
              <a:gd name="connsiteY0" fmla="*/ 0 h 2803706"/>
              <a:gd name="connsiteX1" fmla="*/ 6032901 w 6032901"/>
              <a:gd name="connsiteY1" fmla="*/ 10758 h 2803706"/>
              <a:gd name="connsiteX2" fmla="*/ 6032901 w 6032901"/>
              <a:gd name="connsiteY2" fmla="*/ 469296 h 2803706"/>
              <a:gd name="connsiteX3" fmla="*/ 0 w 6032901"/>
              <a:gd name="connsiteY3" fmla="*/ 2803706 h 2803706"/>
              <a:gd name="connsiteX4" fmla="*/ 10757 w 6032901"/>
              <a:gd name="connsiteY4" fmla="*/ 0 h 2803706"/>
              <a:gd name="connsiteX0" fmla="*/ 1035 w 6033937"/>
              <a:gd name="connsiteY0" fmla="*/ 0 h 2809085"/>
              <a:gd name="connsiteX1" fmla="*/ 6033937 w 6033937"/>
              <a:gd name="connsiteY1" fmla="*/ 16137 h 2809085"/>
              <a:gd name="connsiteX2" fmla="*/ 6033937 w 6033937"/>
              <a:gd name="connsiteY2" fmla="*/ 474675 h 2809085"/>
              <a:gd name="connsiteX3" fmla="*/ 1036 w 6033937"/>
              <a:gd name="connsiteY3" fmla="*/ 2809085 h 2809085"/>
              <a:gd name="connsiteX4" fmla="*/ 1035 w 6033937"/>
              <a:gd name="connsiteY4" fmla="*/ 0 h 2809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33937" h="2809085">
                <a:moveTo>
                  <a:pt x="1035" y="0"/>
                </a:moveTo>
                <a:lnTo>
                  <a:pt x="6033937" y="16137"/>
                </a:lnTo>
                <a:lnTo>
                  <a:pt x="6033937" y="474675"/>
                </a:lnTo>
                <a:lnTo>
                  <a:pt x="1036" y="2809085"/>
                </a:lnTo>
                <a:cubicBezTo>
                  <a:pt x="4622" y="1874516"/>
                  <a:pt x="-2551" y="934569"/>
                  <a:pt x="1035" y="0"/>
                </a:cubicBezTo>
                <a:close/>
              </a:path>
            </a:pathLst>
          </a:custGeom>
          <a:solidFill>
            <a:schemeClr val="accent1"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196" name="Rectangle 195"/>
          <p:cNvSpPr/>
          <p:nvPr/>
        </p:nvSpPr>
        <p:spPr>
          <a:xfrm>
            <a:off x="5750540" y="4919094"/>
            <a:ext cx="3000821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1" algn="ctr"/>
            <a:r>
              <a:rPr lang="en-GB" sz="4000" b="1" cap="none" spc="50" dirty="0">
                <a:ln w="0"/>
                <a:solidFill>
                  <a:schemeClr val="bg2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  <a:cs typeface="Arial" charset="0"/>
              </a:rPr>
              <a:t>PLATFORM</a:t>
            </a:r>
            <a:endParaRPr lang="en-US" sz="4000" b="1" cap="none" spc="50" dirty="0">
              <a:ln w="0"/>
              <a:solidFill>
                <a:schemeClr val="bg2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97" name="Rectangle 196"/>
          <p:cNvSpPr/>
          <p:nvPr/>
        </p:nvSpPr>
        <p:spPr>
          <a:xfrm>
            <a:off x="3109368" y="3396260"/>
            <a:ext cx="269817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1" algn="ctr"/>
            <a:r>
              <a:rPr lang="en-GB" sz="4000" b="1" cap="none" spc="50" dirty="0">
                <a:ln w="0"/>
                <a:solidFill>
                  <a:schemeClr val="bg2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  <a:cs typeface="Arial" charset="0"/>
              </a:rPr>
              <a:t>CONTEXT</a:t>
            </a:r>
            <a:endParaRPr lang="en-US" sz="4000" b="1" cap="none" spc="50" dirty="0">
              <a:ln w="0"/>
              <a:solidFill>
                <a:schemeClr val="bg2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98" name="Rectangle 197"/>
          <p:cNvSpPr/>
          <p:nvPr/>
        </p:nvSpPr>
        <p:spPr>
          <a:xfrm>
            <a:off x="2433235" y="1167318"/>
            <a:ext cx="269817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lvl="1" algn="ctr"/>
            <a:r>
              <a:rPr lang="en-GB" sz="4000" b="1" cap="none" spc="50" dirty="0">
                <a:ln w="0"/>
                <a:solidFill>
                  <a:schemeClr val="bg2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  <a:cs typeface="Arial" charset="0"/>
              </a:rPr>
              <a:t>CONTENT</a:t>
            </a:r>
            <a:endParaRPr lang="en-US" sz="4000" b="1" cap="none" spc="50" dirty="0">
              <a:ln w="0"/>
              <a:solidFill>
                <a:schemeClr val="bg2"/>
              </a:solidFill>
              <a:effectLst>
                <a:outerShdw blurRad="50800" dist="38100" algn="l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99" name="Rectangle 3"/>
          <p:cNvSpPr/>
          <p:nvPr/>
        </p:nvSpPr>
        <p:spPr>
          <a:xfrm>
            <a:off x="2814474" y="1807552"/>
            <a:ext cx="6546808" cy="4043056"/>
          </a:xfrm>
          <a:custGeom>
            <a:avLst/>
            <a:gdLst>
              <a:gd name="connsiteX0" fmla="*/ 0 w 1820284"/>
              <a:gd name="connsiteY0" fmla="*/ 0 h 1142445"/>
              <a:gd name="connsiteX1" fmla="*/ 1820284 w 1820284"/>
              <a:gd name="connsiteY1" fmla="*/ 0 h 1142445"/>
              <a:gd name="connsiteX2" fmla="*/ 1820284 w 1820284"/>
              <a:gd name="connsiteY2" fmla="*/ 1142445 h 1142445"/>
              <a:gd name="connsiteX3" fmla="*/ 0 w 1820284"/>
              <a:gd name="connsiteY3" fmla="*/ 1142445 h 1142445"/>
              <a:gd name="connsiteX4" fmla="*/ 0 w 1820284"/>
              <a:gd name="connsiteY4" fmla="*/ 0 h 1142445"/>
              <a:gd name="connsiteX0" fmla="*/ 1145689 w 1820284"/>
              <a:gd name="connsiteY0" fmla="*/ 0 h 3390794"/>
              <a:gd name="connsiteX1" fmla="*/ 1820284 w 1820284"/>
              <a:gd name="connsiteY1" fmla="*/ 2248349 h 3390794"/>
              <a:gd name="connsiteX2" fmla="*/ 1820284 w 1820284"/>
              <a:gd name="connsiteY2" fmla="*/ 3390794 h 3390794"/>
              <a:gd name="connsiteX3" fmla="*/ 0 w 1820284"/>
              <a:gd name="connsiteY3" fmla="*/ 3390794 h 3390794"/>
              <a:gd name="connsiteX4" fmla="*/ 1145689 w 1820284"/>
              <a:gd name="connsiteY4" fmla="*/ 0 h 3390794"/>
              <a:gd name="connsiteX0" fmla="*/ 1145689 w 2315136"/>
              <a:gd name="connsiteY0" fmla="*/ 0 h 3390794"/>
              <a:gd name="connsiteX1" fmla="*/ 2315136 w 2315136"/>
              <a:gd name="connsiteY1" fmla="*/ 510989 h 3390794"/>
              <a:gd name="connsiteX2" fmla="*/ 1820284 w 2315136"/>
              <a:gd name="connsiteY2" fmla="*/ 3390794 h 3390794"/>
              <a:gd name="connsiteX3" fmla="*/ 0 w 2315136"/>
              <a:gd name="connsiteY3" fmla="*/ 3390794 h 3390794"/>
              <a:gd name="connsiteX4" fmla="*/ 1145689 w 2315136"/>
              <a:gd name="connsiteY4" fmla="*/ 0 h 3390794"/>
              <a:gd name="connsiteX0" fmla="*/ 1145689 w 2207560"/>
              <a:gd name="connsiteY0" fmla="*/ 0 h 3390794"/>
              <a:gd name="connsiteX1" fmla="*/ 2207560 w 2207560"/>
              <a:gd name="connsiteY1" fmla="*/ 166744 h 3390794"/>
              <a:gd name="connsiteX2" fmla="*/ 1820284 w 2207560"/>
              <a:gd name="connsiteY2" fmla="*/ 3390794 h 3390794"/>
              <a:gd name="connsiteX3" fmla="*/ 0 w 2207560"/>
              <a:gd name="connsiteY3" fmla="*/ 3390794 h 3390794"/>
              <a:gd name="connsiteX4" fmla="*/ 1145689 w 2207560"/>
              <a:gd name="connsiteY4" fmla="*/ 0 h 3390794"/>
              <a:gd name="connsiteX0" fmla="*/ 1145689 w 2277484"/>
              <a:gd name="connsiteY0" fmla="*/ 21514 h 3412308"/>
              <a:gd name="connsiteX1" fmla="*/ 2277484 w 2277484"/>
              <a:gd name="connsiteY1" fmla="*/ 0 h 3412308"/>
              <a:gd name="connsiteX2" fmla="*/ 1820284 w 2277484"/>
              <a:gd name="connsiteY2" fmla="*/ 3412308 h 3412308"/>
              <a:gd name="connsiteX3" fmla="*/ 0 w 2277484"/>
              <a:gd name="connsiteY3" fmla="*/ 3412308 h 3412308"/>
              <a:gd name="connsiteX4" fmla="*/ 1145689 w 2277484"/>
              <a:gd name="connsiteY4" fmla="*/ 21514 h 3412308"/>
              <a:gd name="connsiteX0" fmla="*/ 3749039 w 4880834"/>
              <a:gd name="connsiteY0" fmla="*/ 21514 h 4014736"/>
              <a:gd name="connsiteX1" fmla="*/ 4880834 w 4880834"/>
              <a:gd name="connsiteY1" fmla="*/ 0 h 4014736"/>
              <a:gd name="connsiteX2" fmla="*/ 4423634 w 4880834"/>
              <a:gd name="connsiteY2" fmla="*/ 3412308 h 4014736"/>
              <a:gd name="connsiteX3" fmla="*/ 0 w 4880834"/>
              <a:gd name="connsiteY3" fmla="*/ 4014736 h 4014736"/>
              <a:gd name="connsiteX4" fmla="*/ 3749039 w 4880834"/>
              <a:gd name="connsiteY4" fmla="*/ 21514 h 4014736"/>
              <a:gd name="connsiteX0" fmla="*/ 3749039 w 4880834"/>
              <a:gd name="connsiteY0" fmla="*/ 21514 h 4014736"/>
              <a:gd name="connsiteX1" fmla="*/ 4880834 w 4880834"/>
              <a:gd name="connsiteY1" fmla="*/ 0 h 4014736"/>
              <a:gd name="connsiteX2" fmla="*/ 4880834 w 4880834"/>
              <a:gd name="connsiteY2" fmla="*/ 4014736 h 4014736"/>
              <a:gd name="connsiteX3" fmla="*/ 0 w 4880834"/>
              <a:gd name="connsiteY3" fmla="*/ 4014736 h 4014736"/>
              <a:gd name="connsiteX4" fmla="*/ 3749039 w 4880834"/>
              <a:gd name="connsiteY4" fmla="*/ 21514 h 4014736"/>
              <a:gd name="connsiteX0" fmla="*/ 4567671 w 5699466"/>
              <a:gd name="connsiteY0" fmla="*/ 21514 h 4014736"/>
              <a:gd name="connsiteX1" fmla="*/ 5699466 w 5699466"/>
              <a:gd name="connsiteY1" fmla="*/ 0 h 4014736"/>
              <a:gd name="connsiteX2" fmla="*/ 5699466 w 5699466"/>
              <a:gd name="connsiteY2" fmla="*/ 4014736 h 4014736"/>
              <a:gd name="connsiteX3" fmla="*/ 0 w 5699466"/>
              <a:gd name="connsiteY3" fmla="*/ 3371940 h 4014736"/>
              <a:gd name="connsiteX4" fmla="*/ 4567671 w 5699466"/>
              <a:gd name="connsiteY4" fmla="*/ 21514 h 4014736"/>
              <a:gd name="connsiteX0" fmla="*/ 4294794 w 5699466"/>
              <a:gd name="connsiteY0" fmla="*/ 0 h 4038489"/>
              <a:gd name="connsiteX1" fmla="*/ 5699466 w 5699466"/>
              <a:gd name="connsiteY1" fmla="*/ 23753 h 4038489"/>
              <a:gd name="connsiteX2" fmla="*/ 5699466 w 5699466"/>
              <a:gd name="connsiteY2" fmla="*/ 4038489 h 4038489"/>
              <a:gd name="connsiteX3" fmla="*/ 0 w 5699466"/>
              <a:gd name="connsiteY3" fmla="*/ 3395693 h 4038489"/>
              <a:gd name="connsiteX4" fmla="*/ 4294794 w 5699466"/>
              <a:gd name="connsiteY4" fmla="*/ 0 h 4038489"/>
              <a:gd name="connsiteX0" fmla="*/ 5156571 w 6561243"/>
              <a:gd name="connsiteY0" fmla="*/ 0 h 4059240"/>
              <a:gd name="connsiteX1" fmla="*/ 6561243 w 6561243"/>
              <a:gd name="connsiteY1" fmla="*/ 23753 h 4059240"/>
              <a:gd name="connsiteX2" fmla="*/ 6561243 w 6561243"/>
              <a:gd name="connsiteY2" fmla="*/ 4038489 h 4059240"/>
              <a:gd name="connsiteX3" fmla="*/ 0 w 6561243"/>
              <a:gd name="connsiteY3" fmla="*/ 4059240 h 4059240"/>
              <a:gd name="connsiteX4" fmla="*/ 5156571 w 6561243"/>
              <a:gd name="connsiteY4" fmla="*/ 0 h 4059240"/>
              <a:gd name="connsiteX0" fmla="*/ 5172831 w 6577503"/>
              <a:gd name="connsiteY0" fmla="*/ 0 h 4043056"/>
              <a:gd name="connsiteX1" fmla="*/ 6577503 w 6577503"/>
              <a:gd name="connsiteY1" fmla="*/ 23753 h 4043056"/>
              <a:gd name="connsiteX2" fmla="*/ 6577503 w 6577503"/>
              <a:gd name="connsiteY2" fmla="*/ 4038489 h 4043056"/>
              <a:gd name="connsiteX3" fmla="*/ 0 w 6577503"/>
              <a:gd name="connsiteY3" fmla="*/ 4043056 h 4043056"/>
              <a:gd name="connsiteX4" fmla="*/ 5172831 w 6577503"/>
              <a:gd name="connsiteY4" fmla="*/ 0 h 40430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77503" h="4043056">
                <a:moveTo>
                  <a:pt x="5172831" y="0"/>
                </a:moveTo>
                <a:lnTo>
                  <a:pt x="6577503" y="23753"/>
                </a:lnTo>
                <a:lnTo>
                  <a:pt x="6577503" y="4038489"/>
                </a:lnTo>
                <a:lnTo>
                  <a:pt x="0" y="4043056"/>
                </a:lnTo>
                <a:lnTo>
                  <a:pt x="5172831" y="0"/>
                </a:lnTo>
                <a:close/>
              </a:path>
            </a:pathLst>
          </a:custGeom>
          <a:solidFill>
            <a:schemeClr val="accent4">
              <a:lumMod val="75000"/>
              <a:alpha val="2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0" name="Rectangle 2"/>
          <p:cNvSpPr/>
          <p:nvPr/>
        </p:nvSpPr>
        <p:spPr>
          <a:xfrm>
            <a:off x="1922915" y="1266370"/>
            <a:ext cx="6051090" cy="4309284"/>
          </a:xfrm>
          <a:custGeom>
            <a:avLst/>
            <a:gdLst>
              <a:gd name="connsiteX0" fmla="*/ 0 w 1485565"/>
              <a:gd name="connsiteY0" fmla="*/ 0 h 863762"/>
              <a:gd name="connsiteX1" fmla="*/ 1485565 w 1485565"/>
              <a:gd name="connsiteY1" fmla="*/ 0 h 863762"/>
              <a:gd name="connsiteX2" fmla="*/ 1485565 w 1485565"/>
              <a:gd name="connsiteY2" fmla="*/ 863762 h 863762"/>
              <a:gd name="connsiteX3" fmla="*/ 0 w 1485565"/>
              <a:gd name="connsiteY3" fmla="*/ 863762 h 863762"/>
              <a:gd name="connsiteX4" fmla="*/ 0 w 1485565"/>
              <a:gd name="connsiteY4" fmla="*/ 0 h 863762"/>
              <a:gd name="connsiteX0" fmla="*/ 0 w 3088455"/>
              <a:gd name="connsiteY0" fmla="*/ 1597510 h 2461272"/>
              <a:gd name="connsiteX1" fmla="*/ 3088455 w 3088455"/>
              <a:gd name="connsiteY1" fmla="*/ 0 h 2461272"/>
              <a:gd name="connsiteX2" fmla="*/ 1485565 w 3088455"/>
              <a:gd name="connsiteY2" fmla="*/ 2461272 h 2461272"/>
              <a:gd name="connsiteX3" fmla="*/ 0 w 3088455"/>
              <a:gd name="connsiteY3" fmla="*/ 2461272 h 2461272"/>
              <a:gd name="connsiteX4" fmla="*/ 0 w 3088455"/>
              <a:gd name="connsiteY4" fmla="*/ 1597510 h 2461272"/>
              <a:gd name="connsiteX0" fmla="*/ 0 w 3497245"/>
              <a:gd name="connsiteY0" fmla="*/ 1844936 h 2708698"/>
              <a:gd name="connsiteX1" fmla="*/ 3497245 w 3497245"/>
              <a:gd name="connsiteY1" fmla="*/ 0 h 2708698"/>
              <a:gd name="connsiteX2" fmla="*/ 1485565 w 3497245"/>
              <a:gd name="connsiteY2" fmla="*/ 2708698 h 2708698"/>
              <a:gd name="connsiteX3" fmla="*/ 0 w 3497245"/>
              <a:gd name="connsiteY3" fmla="*/ 2708698 h 2708698"/>
              <a:gd name="connsiteX4" fmla="*/ 0 w 3497245"/>
              <a:gd name="connsiteY4" fmla="*/ 1844936 h 2708698"/>
              <a:gd name="connsiteX0" fmla="*/ 0 w 3497245"/>
              <a:gd name="connsiteY0" fmla="*/ 1844936 h 2708698"/>
              <a:gd name="connsiteX1" fmla="*/ 3497245 w 3497245"/>
              <a:gd name="connsiteY1" fmla="*/ 0 h 2708698"/>
              <a:gd name="connsiteX2" fmla="*/ 3389668 w 3497245"/>
              <a:gd name="connsiteY2" fmla="*/ 879898 h 2708698"/>
              <a:gd name="connsiteX3" fmla="*/ 0 w 3497245"/>
              <a:gd name="connsiteY3" fmla="*/ 2708698 h 2708698"/>
              <a:gd name="connsiteX4" fmla="*/ 0 w 3497245"/>
              <a:gd name="connsiteY4" fmla="*/ 1844936 h 2708698"/>
              <a:gd name="connsiteX0" fmla="*/ 0 w 3395047"/>
              <a:gd name="connsiteY0" fmla="*/ 1764253 h 2628015"/>
              <a:gd name="connsiteX1" fmla="*/ 3395047 w 3395047"/>
              <a:gd name="connsiteY1" fmla="*/ 0 h 2628015"/>
              <a:gd name="connsiteX2" fmla="*/ 3389668 w 3395047"/>
              <a:gd name="connsiteY2" fmla="*/ 799215 h 2628015"/>
              <a:gd name="connsiteX3" fmla="*/ 0 w 3395047"/>
              <a:gd name="connsiteY3" fmla="*/ 2628015 h 2628015"/>
              <a:gd name="connsiteX4" fmla="*/ 0 w 3395047"/>
              <a:gd name="connsiteY4" fmla="*/ 1764253 h 2628015"/>
              <a:gd name="connsiteX0" fmla="*/ 0 w 5729456"/>
              <a:gd name="connsiteY0" fmla="*/ 2291378 h 2628015"/>
              <a:gd name="connsiteX1" fmla="*/ 5729456 w 5729456"/>
              <a:gd name="connsiteY1" fmla="*/ 0 h 2628015"/>
              <a:gd name="connsiteX2" fmla="*/ 5724077 w 5729456"/>
              <a:gd name="connsiteY2" fmla="*/ 799215 h 2628015"/>
              <a:gd name="connsiteX3" fmla="*/ 2334409 w 5729456"/>
              <a:gd name="connsiteY3" fmla="*/ 2628015 h 2628015"/>
              <a:gd name="connsiteX4" fmla="*/ 0 w 5729456"/>
              <a:gd name="connsiteY4" fmla="*/ 2291378 h 2628015"/>
              <a:gd name="connsiteX0" fmla="*/ 0 w 6062943"/>
              <a:gd name="connsiteY0" fmla="*/ 2318272 h 2628015"/>
              <a:gd name="connsiteX1" fmla="*/ 6062943 w 6062943"/>
              <a:gd name="connsiteY1" fmla="*/ 0 h 2628015"/>
              <a:gd name="connsiteX2" fmla="*/ 6057564 w 6062943"/>
              <a:gd name="connsiteY2" fmla="*/ 799215 h 2628015"/>
              <a:gd name="connsiteX3" fmla="*/ 2667896 w 6062943"/>
              <a:gd name="connsiteY3" fmla="*/ 2628015 h 2628015"/>
              <a:gd name="connsiteX4" fmla="*/ 0 w 6062943"/>
              <a:gd name="connsiteY4" fmla="*/ 2318272 h 2628015"/>
              <a:gd name="connsiteX0" fmla="*/ 0 w 6062943"/>
              <a:gd name="connsiteY0" fmla="*/ 2318272 h 4585907"/>
              <a:gd name="connsiteX1" fmla="*/ 6062943 w 6062943"/>
              <a:gd name="connsiteY1" fmla="*/ 0 h 4585907"/>
              <a:gd name="connsiteX2" fmla="*/ 6057564 w 6062943"/>
              <a:gd name="connsiteY2" fmla="*/ 799215 h 4585907"/>
              <a:gd name="connsiteX3" fmla="*/ 2544183 w 6062943"/>
              <a:gd name="connsiteY3" fmla="*/ 4585907 h 4585907"/>
              <a:gd name="connsiteX4" fmla="*/ 0 w 6062943"/>
              <a:gd name="connsiteY4" fmla="*/ 2318272 h 4585907"/>
              <a:gd name="connsiteX0" fmla="*/ 0 w 6062943"/>
              <a:gd name="connsiteY0" fmla="*/ 2318272 h 3926736"/>
              <a:gd name="connsiteX1" fmla="*/ 6062943 w 6062943"/>
              <a:gd name="connsiteY1" fmla="*/ 0 h 3926736"/>
              <a:gd name="connsiteX2" fmla="*/ 6057564 w 6062943"/>
              <a:gd name="connsiteY2" fmla="*/ 799215 h 3926736"/>
              <a:gd name="connsiteX3" fmla="*/ 1701253 w 6062943"/>
              <a:gd name="connsiteY3" fmla="*/ 3926736 h 3926736"/>
              <a:gd name="connsiteX4" fmla="*/ 0 w 6062943"/>
              <a:gd name="connsiteY4" fmla="*/ 2318272 h 3926736"/>
              <a:gd name="connsiteX0" fmla="*/ 0 w 6062943"/>
              <a:gd name="connsiteY0" fmla="*/ 2318272 h 3926736"/>
              <a:gd name="connsiteX1" fmla="*/ 6062943 w 6062943"/>
              <a:gd name="connsiteY1" fmla="*/ 0 h 3926736"/>
              <a:gd name="connsiteX2" fmla="*/ 6048501 w 6062943"/>
              <a:gd name="connsiteY2" fmla="*/ 492203 h 3926736"/>
              <a:gd name="connsiteX3" fmla="*/ 1701253 w 6062943"/>
              <a:gd name="connsiteY3" fmla="*/ 3926736 h 3926736"/>
              <a:gd name="connsiteX4" fmla="*/ 0 w 6062943"/>
              <a:gd name="connsiteY4" fmla="*/ 2318272 h 3926736"/>
              <a:gd name="connsiteX0" fmla="*/ 0 w 6062943"/>
              <a:gd name="connsiteY0" fmla="*/ 2318272 h 3926736"/>
              <a:gd name="connsiteX1" fmla="*/ 6062943 w 6062943"/>
              <a:gd name="connsiteY1" fmla="*/ 0 h 3926736"/>
              <a:gd name="connsiteX2" fmla="*/ 6048501 w 6062943"/>
              <a:gd name="connsiteY2" fmla="*/ 492203 h 3926736"/>
              <a:gd name="connsiteX3" fmla="*/ 1701253 w 6062943"/>
              <a:gd name="connsiteY3" fmla="*/ 3926736 h 3926736"/>
              <a:gd name="connsiteX4" fmla="*/ 0 w 6062943"/>
              <a:gd name="connsiteY4" fmla="*/ 2318272 h 3926736"/>
              <a:gd name="connsiteX0" fmla="*/ 0 w 4361690"/>
              <a:gd name="connsiteY0" fmla="*/ 3926736 h 3926736"/>
              <a:gd name="connsiteX1" fmla="*/ 4361690 w 4361690"/>
              <a:gd name="connsiteY1" fmla="*/ 0 h 3926736"/>
              <a:gd name="connsiteX2" fmla="*/ 4347248 w 4361690"/>
              <a:gd name="connsiteY2" fmla="*/ 492203 h 3926736"/>
              <a:gd name="connsiteX3" fmla="*/ 0 w 4361690"/>
              <a:gd name="connsiteY3" fmla="*/ 3926736 h 3926736"/>
              <a:gd name="connsiteX0" fmla="*/ 0 w 4839663"/>
              <a:gd name="connsiteY0" fmla="*/ 4297994 h 4297994"/>
              <a:gd name="connsiteX1" fmla="*/ 4839663 w 4839663"/>
              <a:gd name="connsiteY1" fmla="*/ 0 h 4297994"/>
              <a:gd name="connsiteX2" fmla="*/ 4825221 w 4839663"/>
              <a:gd name="connsiteY2" fmla="*/ 492203 h 4297994"/>
              <a:gd name="connsiteX3" fmla="*/ 0 w 4839663"/>
              <a:gd name="connsiteY3" fmla="*/ 4297994 h 4297994"/>
              <a:gd name="connsiteX0" fmla="*/ 0 w 4839663"/>
              <a:gd name="connsiteY0" fmla="*/ 4297994 h 4297994"/>
              <a:gd name="connsiteX1" fmla="*/ 4839663 w 4839663"/>
              <a:gd name="connsiteY1" fmla="*/ 0 h 4297994"/>
              <a:gd name="connsiteX2" fmla="*/ 4809019 w 4839663"/>
              <a:gd name="connsiteY2" fmla="*/ 540628 h 4297994"/>
              <a:gd name="connsiteX3" fmla="*/ 0 w 4839663"/>
              <a:gd name="connsiteY3" fmla="*/ 4297994 h 4297994"/>
              <a:gd name="connsiteX0" fmla="*/ 0 w 4839663"/>
              <a:gd name="connsiteY0" fmla="*/ 4297994 h 4297994"/>
              <a:gd name="connsiteX1" fmla="*/ 1034192 w 4839663"/>
              <a:gd name="connsiteY1" fmla="*/ 3353465 h 4297994"/>
              <a:gd name="connsiteX2" fmla="*/ 4839663 w 4839663"/>
              <a:gd name="connsiteY2" fmla="*/ 0 h 4297994"/>
              <a:gd name="connsiteX3" fmla="*/ 4809019 w 4839663"/>
              <a:gd name="connsiteY3" fmla="*/ 540628 h 4297994"/>
              <a:gd name="connsiteX4" fmla="*/ 0 w 4839663"/>
              <a:gd name="connsiteY4" fmla="*/ 4297994 h 4297994"/>
              <a:gd name="connsiteX0" fmla="*/ 1177447 w 6017110"/>
              <a:gd name="connsiteY0" fmla="*/ 4297994 h 4297994"/>
              <a:gd name="connsiteX1" fmla="*/ 0 w 6017110"/>
              <a:gd name="connsiteY1" fmla="*/ 2320399 h 4297994"/>
              <a:gd name="connsiteX2" fmla="*/ 6017110 w 6017110"/>
              <a:gd name="connsiteY2" fmla="*/ 0 h 4297994"/>
              <a:gd name="connsiteX3" fmla="*/ 5986466 w 6017110"/>
              <a:gd name="connsiteY3" fmla="*/ 540628 h 4297994"/>
              <a:gd name="connsiteX4" fmla="*/ 1177447 w 6017110"/>
              <a:gd name="connsiteY4" fmla="*/ 4297994 h 4297994"/>
              <a:gd name="connsiteX0" fmla="*/ 1177447 w 6017110"/>
              <a:gd name="connsiteY0" fmla="*/ 4297994 h 4297994"/>
              <a:gd name="connsiteX1" fmla="*/ 429366 w 6017110"/>
              <a:gd name="connsiteY1" fmla="*/ 3046774 h 4297994"/>
              <a:gd name="connsiteX2" fmla="*/ 0 w 6017110"/>
              <a:gd name="connsiteY2" fmla="*/ 2320399 h 4297994"/>
              <a:gd name="connsiteX3" fmla="*/ 6017110 w 6017110"/>
              <a:gd name="connsiteY3" fmla="*/ 0 h 4297994"/>
              <a:gd name="connsiteX4" fmla="*/ 5986466 w 6017110"/>
              <a:gd name="connsiteY4" fmla="*/ 540628 h 4297994"/>
              <a:gd name="connsiteX5" fmla="*/ 1177447 w 6017110"/>
              <a:gd name="connsiteY5" fmla="*/ 4297994 h 4297994"/>
              <a:gd name="connsiteX0" fmla="*/ 1209852 w 6049515"/>
              <a:gd name="connsiteY0" fmla="*/ 4297994 h 4297994"/>
              <a:gd name="connsiteX1" fmla="*/ 0 w 6049515"/>
              <a:gd name="connsiteY1" fmla="*/ 3345394 h 4297994"/>
              <a:gd name="connsiteX2" fmla="*/ 32405 w 6049515"/>
              <a:gd name="connsiteY2" fmla="*/ 2320399 h 4297994"/>
              <a:gd name="connsiteX3" fmla="*/ 6049515 w 6049515"/>
              <a:gd name="connsiteY3" fmla="*/ 0 h 4297994"/>
              <a:gd name="connsiteX4" fmla="*/ 6018871 w 6049515"/>
              <a:gd name="connsiteY4" fmla="*/ 540628 h 4297994"/>
              <a:gd name="connsiteX5" fmla="*/ 1209852 w 6049515"/>
              <a:gd name="connsiteY5" fmla="*/ 4297994 h 4297994"/>
              <a:gd name="connsiteX0" fmla="*/ 1209852 w 6049515"/>
              <a:gd name="connsiteY0" fmla="*/ 4297994 h 4297994"/>
              <a:gd name="connsiteX1" fmla="*/ 0 w 6049515"/>
              <a:gd name="connsiteY1" fmla="*/ 3345394 h 4297994"/>
              <a:gd name="connsiteX2" fmla="*/ 8101 w 6049515"/>
              <a:gd name="connsiteY2" fmla="*/ 2344611 h 4297994"/>
              <a:gd name="connsiteX3" fmla="*/ 6049515 w 6049515"/>
              <a:gd name="connsiteY3" fmla="*/ 0 h 4297994"/>
              <a:gd name="connsiteX4" fmla="*/ 6018871 w 6049515"/>
              <a:gd name="connsiteY4" fmla="*/ 540628 h 4297994"/>
              <a:gd name="connsiteX5" fmla="*/ 1209852 w 6049515"/>
              <a:gd name="connsiteY5" fmla="*/ 4297994 h 4297994"/>
              <a:gd name="connsiteX0" fmla="*/ 1218312 w 6057975"/>
              <a:gd name="connsiteY0" fmla="*/ 4297994 h 4297994"/>
              <a:gd name="connsiteX1" fmla="*/ 8460 w 6057975"/>
              <a:gd name="connsiteY1" fmla="*/ 3345394 h 4297994"/>
              <a:gd name="connsiteX2" fmla="*/ 359 w 6057975"/>
              <a:gd name="connsiteY2" fmla="*/ 2344611 h 4297994"/>
              <a:gd name="connsiteX3" fmla="*/ 6057975 w 6057975"/>
              <a:gd name="connsiteY3" fmla="*/ 0 h 4297994"/>
              <a:gd name="connsiteX4" fmla="*/ 6027331 w 6057975"/>
              <a:gd name="connsiteY4" fmla="*/ 540628 h 4297994"/>
              <a:gd name="connsiteX5" fmla="*/ 1218312 w 6057975"/>
              <a:gd name="connsiteY5" fmla="*/ 4297994 h 42979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57975" h="4297994">
                <a:moveTo>
                  <a:pt x="1218312" y="4297994"/>
                </a:moveTo>
                <a:lnTo>
                  <a:pt x="8460" y="3345394"/>
                </a:lnTo>
                <a:cubicBezTo>
                  <a:pt x="11160" y="3011800"/>
                  <a:pt x="-2341" y="2678205"/>
                  <a:pt x="359" y="2344611"/>
                </a:cubicBezTo>
                <a:lnTo>
                  <a:pt x="6057975" y="0"/>
                </a:lnTo>
                <a:lnTo>
                  <a:pt x="6027331" y="540628"/>
                </a:lnTo>
                <a:lnTo>
                  <a:pt x="1218312" y="4297994"/>
                </a:lnTo>
                <a:close/>
              </a:path>
            </a:pathLst>
          </a:custGeom>
          <a:solidFill>
            <a:schemeClr val="accent6">
              <a:lumMod val="75000"/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1" name="Rectangle 3"/>
          <p:cNvSpPr>
            <a:spLocks noChangeArrowheads="1"/>
          </p:cNvSpPr>
          <p:nvPr/>
        </p:nvSpPr>
        <p:spPr bwMode="auto">
          <a:xfrm>
            <a:off x="1925508" y="746126"/>
            <a:ext cx="7443787" cy="5121275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2" name="Line 5"/>
          <p:cNvSpPr>
            <a:spLocks noChangeShapeType="1"/>
          </p:cNvSpPr>
          <p:nvPr/>
        </p:nvSpPr>
        <p:spPr bwMode="auto">
          <a:xfrm flipH="1">
            <a:off x="1941382" y="746125"/>
            <a:ext cx="7351712" cy="1519238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3" name="Line 6"/>
          <p:cNvSpPr>
            <a:spLocks noChangeShapeType="1"/>
          </p:cNvSpPr>
          <p:nvPr/>
        </p:nvSpPr>
        <p:spPr bwMode="auto">
          <a:xfrm flipH="1">
            <a:off x="1923919" y="746126"/>
            <a:ext cx="7310438" cy="2835275"/>
          </a:xfrm>
          <a:prstGeom prst="line">
            <a:avLst/>
          </a:prstGeom>
          <a:noFill/>
          <a:ln w="2222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4" name="Line 7"/>
          <p:cNvSpPr>
            <a:spLocks noChangeShapeType="1"/>
          </p:cNvSpPr>
          <p:nvPr/>
        </p:nvSpPr>
        <p:spPr bwMode="auto">
          <a:xfrm flipH="1">
            <a:off x="2575151" y="670165"/>
            <a:ext cx="6505575" cy="4543743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5" name="Line 8"/>
          <p:cNvSpPr>
            <a:spLocks noChangeShapeType="1"/>
          </p:cNvSpPr>
          <p:nvPr/>
        </p:nvSpPr>
        <p:spPr bwMode="auto">
          <a:xfrm flipH="1">
            <a:off x="4427407" y="746125"/>
            <a:ext cx="4806950" cy="5143500"/>
          </a:xfrm>
          <a:prstGeom prst="line">
            <a:avLst/>
          </a:prstGeom>
          <a:noFill/>
          <a:ln w="22225">
            <a:solidFill>
              <a:schemeClr val="accent1"/>
            </a:solidFill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6" name="Freeform 9"/>
          <p:cNvSpPr>
            <a:spLocks/>
          </p:cNvSpPr>
          <p:nvPr/>
        </p:nvSpPr>
        <p:spPr bwMode="auto">
          <a:xfrm>
            <a:off x="5991094" y="765176"/>
            <a:ext cx="3378200" cy="2282825"/>
          </a:xfrm>
          <a:custGeom>
            <a:avLst/>
            <a:gdLst/>
            <a:ahLst/>
            <a:cxnLst>
              <a:cxn ang="0">
                <a:pos x="3498" y="2238"/>
              </a:cxn>
              <a:cxn ang="0">
                <a:pos x="3478" y="2238"/>
              </a:cxn>
              <a:cxn ang="0">
                <a:pos x="3458" y="2238"/>
              </a:cxn>
              <a:cxn ang="0">
                <a:pos x="3280" y="2236"/>
              </a:cxn>
              <a:cxn ang="0">
                <a:pos x="3104" y="2228"/>
              </a:cxn>
              <a:cxn ang="0">
                <a:pos x="2932" y="2214"/>
              </a:cxn>
              <a:cxn ang="0">
                <a:pos x="2762" y="2194"/>
              </a:cxn>
              <a:cxn ang="0">
                <a:pos x="2594" y="2170"/>
              </a:cxn>
              <a:cxn ang="0">
                <a:pos x="2430" y="2140"/>
              </a:cxn>
              <a:cxn ang="0">
                <a:pos x="2270" y="2106"/>
              </a:cxn>
              <a:cxn ang="0">
                <a:pos x="2112" y="2068"/>
              </a:cxn>
              <a:cxn ang="0">
                <a:pos x="1958" y="2024"/>
              </a:cxn>
              <a:cxn ang="0">
                <a:pos x="1810" y="1976"/>
              </a:cxn>
              <a:cxn ang="0">
                <a:pos x="1666" y="1924"/>
              </a:cxn>
              <a:cxn ang="0">
                <a:pos x="1524" y="1868"/>
              </a:cxn>
              <a:cxn ang="0">
                <a:pos x="1390" y="1808"/>
              </a:cxn>
              <a:cxn ang="0">
                <a:pos x="1258" y="1744"/>
              </a:cxn>
              <a:cxn ang="0">
                <a:pos x="1134" y="1676"/>
              </a:cxn>
              <a:cxn ang="0">
                <a:pos x="1012" y="1604"/>
              </a:cxn>
              <a:cxn ang="0">
                <a:pos x="898" y="1528"/>
              </a:cxn>
              <a:cxn ang="0">
                <a:pos x="790" y="1450"/>
              </a:cxn>
              <a:cxn ang="0">
                <a:pos x="688" y="1368"/>
              </a:cxn>
              <a:cxn ang="0">
                <a:pos x="590" y="1282"/>
              </a:cxn>
              <a:cxn ang="0">
                <a:pos x="500" y="1194"/>
              </a:cxn>
              <a:cxn ang="0">
                <a:pos x="418" y="1104"/>
              </a:cxn>
              <a:cxn ang="0">
                <a:pos x="342" y="1010"/>
              </a:cxn>
              <a:cxn ang="0">
                <a:pos x="272" y="914"/>
              </a:cxn>
              <a:cxn ang="0">
                <a:pos x="210" y="814"/>
              </a:cxn>
              <a:cxn ang="0">
                <a:pos x="156" y="714"/>
              </a:cxn>
              <a:cxn ang="0">
                <a:pos x="110" y="612"/>
              </a:cxn>
              <a:cxn ang="0">
                <a:pos x="88" y="558"/>
              </a:cxn>
              <a:cxn ang="0">
                <a:pos x="70" y="506"/>
              </a:cxn>
              <a:cxn ang="0">
                <a:pos x="54" y="452"/>
              </a:cxn>
              <a:cxn ang="0">
                <a:pos x="40" y="400"/>
              </a:cxn>
              <a:cxn ang="0">
                <a:pos x="28" y="344"/>
              </a:cxn>
              <a:cxn ang="0">
                <a:pos x="18" y="290"/>
              </a:cxn>
              <a:cxn ang="0">
                <a:pos x="10" y="236"/>
              </a:cxn>
              <a:cxn ang="0">
                <a:pos x="4" y="180"/>
              </a:cxn>
              <a:cxn ang="0">
                <a:pos x="2" y="124"/>
              </a:cxn>
              <a:cxn ang="0">
                <a:pos x="0" y="68"/>
              </a:cxn>
              <a:cxn ang="0">
                <a:pos x="0" y="34"/>
              </a:cxn>
              <a:cxn ang="0">
                <a:pos x="2" y="0"/>
              </a:cxn>
            </a:cxnLst>
            <a:rect l="0" t="0" r="r" b="b"/>
            <a:pathLst>
              <a:path w="3498" h="2238">
                <a:moveTo>
                  <a:pt x="3498" y="2238"/>
                </a:moveTo>
                <a:lnTo>
                  <a:pt x="3478" y="2238"/>
                </a:lnTo>
                <a:lnTo>
                  <a:pt x="3458" y="2238"/>
                </a:lnTo>
                <a:lnTo>
                  <a:pt x="3280" y="2236"/>
                </a:lnTo>
                <a:lnTo>
                  <a:pt x="3104" y="2228"/>
                </a:lnTo>
                <a:lnTo>
                  <a:pt x="2932" y="2214"/>
                </a:lnTo>
                <a:lnTo>
                  <a:pt x="2762" y="2194"/>
                </a:lnTo>
                <a:lnTo>
                  <a:pt x="2594" y="2170"/>
                </a:lnTo>
                <a:lnTo>
                  <a:pt x="2430" y="2140"/>
                </a:lnTo>
                <a:lnTo>
                  <a:pt x="2270" y="2106"/>
                </a:lnTo>
                <a:lnTo>
                  <a:pt x="2112" y="2068"/>
                </a:lnTo>
                <a:lnTo>
                  <a:pt x="1958" y="2024"/>
                </a:lnTo>
                <a:lnTo>
                  <a:pt x="1810" y="1976"/>
                </a:lnTo>
                <a:lnTo>
                  <a:pt x="1666" y="1924"/>
                </a:lnTo>
                <a:lnTo>
                  <a:pt x="1524" y="1868"/>
                </a:lnTo>
                <a:lnTo>
                  <a:pt x="1390" y="1808"/>
                </a:lnTo>
                <a:lnTo>
                  <a:pt x="1258" y="1744"/>
                </a:lnTo>
                <a:lnTo>
                  <a:pt x="1134" y="1676"/>
                </a:lnTo>
                <a:lnTo>
                  <a:pt x="1012" y="1604"/>
                </a:lnTo>
                <a:lnTo>
                  <a:pt x="898" y="1528"/>
                </a:lnTo>
                <a:lnTo>
                  <a:pt x="790" y="1450"/>
                </a:lnTo>
                <a:lnTo>
                  <a:pt x="688" y="1368"/>
                </a:lnTo>
                <a:lnTo>
                  <a:pt x="590" y="1282"/>
                </a:lnTo>
                <a:lnTo>
                  <a:pt x="500" y="1194"/>
                </a:lnTo>
                <a:lnTo>
                  <a:pt x="418" y="1104"/>
                </a:lnTo>
                <a:lnTo>
                  <a:pt x="342" y="1010"/>
                </a:lnTo>
                <a:lnTo>
                  <a:pt x="272" y="914"/>
                </a:lnTo>
                <a:lnTo>
                  <a:pt x="210" y="814"/>
                </a:lnTo>
                <a:lnTo>
                  <a:pt x="156" y="714"/>
                </a:lnTo>
                <a:lnTo>
                  <a:pt x="110" y="612"/>
                </a:lnTo>
                <a:lnTo>
                  <a:pt x="88" y="558"/>
                </a:lnTo>
                <a:lnTo>
                  <a:pt x="70" y="506"/>
                </a:lnTo>
                <a:lnTo>
                  <a:pt x="54" y="452"/>
                </a:lnTo>
                <a:lnTo>
                  <a:pt x="40" y="400"/>
                </a:lnTo>
                <a:lnTo>
                  <a:pt x="28" y="344"/>
                </a:lnTo>
                <a:lnTo>
                  <a:pt x="18" y="290"/>
                </a:lnTo>
                <a:lnTo>
                  <a:pt x="10" y="236"/>
                </a:lnTo>
                <a:lnTo>
                  <a:pt x="4" y="180"/>
                </a:lnTo>
                <a:lnTo>
                  <a:pt x="2" y="124"/>
                </a:lnTo>
                <a:lnTo>
                  <a:pt x="0" y="68"/>
                </a:lnTo>
                <a:lnTo>
                  <a:pt x="0" y="34"/>
                </a:lnTo>
                <a:lnTo>
                  <a:pt x="2" y="0"/>
                </a:lnTo>
              </a:path>
            </a:pathLst>
          </a:custGeom>
          <a:noFill/>
          <a:ln w="9525">
            <a:solidFill>
              <a:schemeClr val="accent1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7" name="Freeform 10"/>
          <p:cNvSpPr>
            <a:spLocks/>
          </p:cNvSpPr>
          <p:nvPr/>
        </p:nvSpPr>
        <p:spPr bwMode="auto">
          <a:xfrm>
            <a:off x="4479794" y="746126"/>
            <a:ext cx="4889500" cy="3444875"/>
          </a:xfrm>
          <a:custGeom>
            <a:avLst/>
            <a:gdLst/>
            <a:ahLst/>
            <a:cxnLst>
              <a:cxn ang="0">
                <a:pos x="3498" y="2238"/>
              </a:cxn>
              <a:cxn ang="0">
                <a:pos x="3478" y="2238"/>
              </a:cxn>
              <a:cxn ang="0">
                <a:pos x="3458" y="2238"/>
              </a:cxn>
              <a:cxn ang="0">
                <a:pos x="3280" y="2236"/>
              </a:cxn>
              <a:cxn ang="0">
                <a:pos x="3104" y="2228"/>
              </a:cxn>
              <a:cxn ang="0">
                <a:pos x="2932" y="2214"/>
              </a:cxn>
              <a:cxn ang="0">
                <a:pos x="2762" y="2194"/>
              </a:cxn>
              <a:cxn ang="0">
                <a:pos x="2594" y="2170"/>
              </a:cxn>
              <a:cxn ang="0">
                <a:pos x="2430" y="2140"/>
              </a:cxn>
              <a:cxn ang="0">
                <a:pos x="2270" y="2106"/>
              </a:cxn>
              <a:cxn ang="0">
                <a:pos x="2112" y="2068"/>
              </a:cxn>
              <a:cxn ang="0">
                <a:pos x="1958" y="2024"/>
              </a:cxn>
              <a:cxn ang="0">
                <a:pos x="1810" y="1976"/>
              </a:cxn>
              <a:cxn ang="0">
                <a:pos x="1666" y="1924"/>
              </a:cxn>
              <a:cxn ang="0">
                <a:pos x="1524" y="1868"/>
              </a:cxn>
              <a:cxn ang="0">
                <a:pos x="1390" y="1808"/>
              </a:cxn>
              <a:cxn ang="0">
                <a:pos x="1258" y="1744"/>
              </a:cxn>
              <a:cxn ang="0">
                <a:pos x="1134" y="1676"/>
              </a:cxn>
              <a:cxn ang="0">
                <a:pos x="1012" y="1604"/>
              </a:cxn>
              <a:cxn ang="0">
                <a:pos x="898" y="1528"/>
              </a:cxn>
              <a:cxn ang="0">
                <a:pos x="790" y="1450"/>
              </a:cxn>
              <a:cxn ang="0">
                <a:pos x="688" y="1368"/>
              </a:cxn>
              <a:cxn ang="0">
                <a:pos x="590" y="1282"/>
              </a:cxn>
              <a:cxn ang="0">
                <a:pos x="500" y="1194"/>
              </a:cxn>
              <a:cxn ang="0">
                <a:pos x="418" y="1104"/>
              </a:cxn>
              <a:cxn ang="0">
                <a:pos x="342" y="1010"/>
              </a:cxn>
              <a:cxn ang="0">
                <a:pos x="272" y="914"/>
              </a:cxn>
              <a:cxn ang="0">
                <a:pos x="210" y="814"/>
              </a:cxn>
              <a:cxn ang="0">
                <a:pos x="156" y="714"/>
              </a:cxn>
              <a:cxn ang="0">
                <a:pos x="110" y="612"/>
              </a:cxn>
              <a:cxn ang="0">
                <a:pos x="88" y="558"/>
              </a:cxn>
              <a:cxn ang="0">
                <a:pos x="70" y="506"/>
              </a:cxn>
              <a:cxn ang="0">
                <a:pos x="54" y="452"/>
              </a:cxn>
              <a:cxn ang="0">
                <a:pos x="40" y="400"/>
              </a:cxn>
              <a:cxn ang="0">
                <a:pos x="28" y="344"/>
              </a:cxn>
              <a:cxn ang="0">
                <a:pos x="18" y="290"/>
              </a:cxn>
              <a:cxn ang="0">
                <a:pos x="10" y="236"/>
              </a:cxn>
              <a:cxn ang="0">
                <a:pos x="4" y="180"/>
              </a:cxn>
              <a:cxn ang="0">
                <a:pos x="2" y="124"/>
              </a:cxn>
              <a:cxn ang="0">
                <a:pos x="0" y="68"/>
              </a:cxn>
              <a:cxn ang="0">
                <a:pos x="0" y="34"/>
              </a:cxn>
              <a:cxn ang="0">
                <a:pos x="2" y="0"/>
              </a:cxn>
            </a:cxnLst>
            <a:rect l="0" t="0" r="r" b="b"/>
            <a:pathLst>
              <a:path w="3498" h="2238">
                <a:moveTo>
                  <a:pt x="3498" y="2238"/>
                </a:moveTo>
                <a:lnTo>
                  <a:pt x="3478" y="2238"/>
                </a:lnTo>
                <a:lnTo>
                  <a:pt x="3458" y="2238"/>
                </a:lnTo>
                <a:lnTo>
                  <a:pt x="3280" y="2236"/>
                </a:lnTo>
                <a:lnTo>
                  <a:pt x="3104" y="2228"/>
                </a:lnTo>
                <a:lnTo>
                  <a:pt x="2932" y="2214"/>
                </a:lnTo>
                <a:lnTo>
                  <a:pt x="2762" y="2194"/>
                </a:lnTo>
                <a:lnTo>
                  <a:pt x="2594" y="2170"/>
                </a:lnTo>
                <a:lnTo>
                  <a:pt x="2430" y="2140"/>
                </a:lnTo>
                <a:lnTo>
                  <a:pt x="2270" y="2106"/>
                </a:lnTo>
                <a:lnTo>
                  <a:pt x="2112" y="2068"/>
                </a:lnTo>
                <a:lnTo>
                  <a:pt x="1958" y="2024"/>
                </a:lnTo>
                <a:lnTo>
                  <a:pt x="1810" y="1976"/>
                </a:lnTo>
                <a:lnTo>
                  <a:pt x="1666" y="1924"/>
                </a:lnTo>
                <a:lnTo>
                  <a:pt x="1524" y="1868"/>
                </a:lnTo>
                <a:lnTo>
                  <a:pt x="1390" y="1808"/>
                </a:lnTo>
                <a:lnTo>
                  <a:pt x="1258" y="1744"/>
                </a:lnTo>
                <a:lnTo>
                  <a:pt x="1134" y="1676"/>
                </a:lnTo>
                <a:lnTo>
                  <a:pt x="1012" y="1604"/>
                </a:lnTo>
                <a:lnTo>
                  <a:pt x="898" y="1528"/>
                </a:lnTo>
                <a:lnTo>
                  <a:pt x="790" y="1450"/>
                </a:lnTo>
                <a:lnTo>
                  <a:pt x="688" y="1368"/>
                </a:lnTo>
                <a:lnTo>
                  <a:pt x="590" y="1282"/>
                </a:lnTo>
                <a:lnTo>
                  <a:pt x="500" y="1194"/>
                </a:lnTo>
                <a:lnTo>
                  <a:pt x="418" y="1104"/>
                </a:lnTo>
                <a:lnTo>
                  <a:pt x="342" y="1010"/>
                </a:lnTo>
                <a:lnTo>
                  <a:pt x="272" y="914"/>
                </a:lnTo>
                <a:lnTo>
                  <a:pt x="210" y="814"/>
                </a:lnTo>
                <a:lnTo>
                  <a:pt x="156" y="714"/>
                </a:lnTo>
                <a:lnTo>
                  <a:pt x="110" y="612"/>
                </a:lnTo>
                <a:lnTo>
                  <a:pt x="88" y="558"/>
                </a:lnTo>
                <a:lnTo>
                  <a:pt x="70" y="506"/>
                </a:lnTo>
                <a:lnTo>
                  <a:pt x="54" y="452"/>
                </a:lnTo>
                <a:lnTo>
                  <a:pt x="40" y="400"/>
                </a:lnTo>
                <a:lnTo>
                  <a:pt x="28" y="344"/>
                </a:lnTo>
                <a:lnTo>
                  <a:pt x="18" y="290"/>
                </a:lnTo>
                <a:lnTo>
                  <a:pt x="10" y="236"/>
                </a:lnTo>
                <a:lnTo>
                  <a:pt x="4" y="180"/>
                </a:lnTo>
                <a:lnTo>
                  <a:pt x="2" y="124"/>
                </a:lnTo>
                <a:lnTo>
                  <a:pt x="0" y="68"/>
                </a:lnTo>
                <a:lnTo>
                  <a:pt x="0" y="34"/>
                </a:lnTo>
                <a:lnTo>
                  <a:pt x="2" y="0"/>
                </a:lnTo>
              </a:path>
            </a:pathLst>
          </a:custGeom>
          <a:noFill/>
          <a:ln w="9525">
            <a:solidFill>
              <a:schemeClr val="accent1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8" name="Freeform 11"/>
          <p:cNvSpPr>
            <a:spLocks/>
          </p:cNvSpPr>
          <p:nvPr/>
        </p:nvSpPr>
        <p:spPr bwMode="auto">
          <a:xfrm>
            <a:off x="3182807" y="806933"/>
            <a:ext cx="6192837" cy="4392613"/>
          </a:xfrm>
          <a:custGeom>
            <a:avLst/>
            <a:gdLst/>
            <a:ahLst/>
            <a:cxnLst>
              <a:cxn ang="0">
                <a:pos x="3498" y="2238"/>
              </a:cxn>
              <a:cxn ang="0">
                <a:pos x="3478" y="2238"/>
              </a:cxn>
              <a:cxn ang="0">
                <a:pos x="3458" y="2238"/>
              </a:cxn>
              <a:cxn ang="0">
                <a:pos x="3280" y="2236"/>
              </a:cxn>
              <a:cxn ang="0">
                <a:pos x="3104" y="2228"/>
              </a:cxn>
              <a:cxn ang="0">
                <a:pos x="2932" y="2214"/>
              </a:cxn>
              <a:cxn ang="0">
                <a:pos x="2762" y="2194"/>
              </a:cxn>
              <a:cxn ang="0">
                <a:pos x="2594" y="2170"/>
              </a:cxn>
              <a:cxn ang="0">
                <a:pos x="2430" y="2140"/>
              </a:cxn>
              <a:cxn ang="0">
                <a:pos x="2270" y="2106"/>
              </a:cxn>
              <a:cxn ang="0">
                <a:pos x="2112" y="2068"/>
              </a:cxn>
              <a:cxn ang="0">
                <a:pos x="1958" y="2024"/>
              </a:cxn>
              <a:cxn ang="0">
                <a:pos x="1810" y="1976"/>
              </a:cxn>
              <a:cxn ang="0">
                <a:pos x="1666" y="1924"/>
              </a:cxn>
              <a:cxn ang="0">
                <a:pos x="1524" y="1868"/>
              </a:cxn>
              <a:cxn ang="0">
                <a:pos x="1390" y="1808"/>
              </a:cxn>
              <a:cxn ang="0">
                <a:pos x="1258" y="1744"/>
              </a:cxn>
              <a:cxn ang="0">
                <a:pos x="1134" y="1676"/>
              </a:cxn>
              <a:cxn ang="0">
                <a:pos x="1012" y="1604"/>
              </a:cxn>
              <a:cxn ang="0">
                <a:pos x="898" y="1528"/>
              </a:cxn>
              <a:cxn ang="0">
                <a:pos x="790" y="1450"/>
              </a:cxn>
              <a:cxn ang="0">
                <a:pos x="688" y="1368"/>
              </a:cxn>
              <a:cxn ang="0">
                <a:pos x="590" y="1282"/>
              </a:cxn>
              <a:cxn ang="0">
                <a:pos x="500" y="1194"/>
              </a:cxn>
              <a:cxn ang="0">
                <a:pos x="418" y="1104"/>
              </a:cxn>
              <a:cxn ang="0">
                <a:pos x="342" y="1010"/>
              </a:cxn>
              <a:cxn ang="0">
                <a:pos x="272" y="914"/>
              </a:cxn>
              <a:cxn ang="0">
                <a:pos x="210" y="814"/>
              </a:cxn>
              <a:cxn ang="0">
                <a:pos x="156" y="714"/>
              </a:cxn>
              <a:cxn ang="0">
                <a:pos x="110" y="612"/>
              </a:cxn>
              <a:cxn ang="0">
                <a:pos x="88" y="558"/>
              </a:cxn>
              <a:cxn ang="0">
                <a:pos x="70" y="506"/>
              </a:cxn>
              <a:cxn ang="0">
                <a:pos x="54" y="452"/>
              </a:cxn>
              <a:cxn ang="0">
                <a:pos x="40" y="400"/>
              </a:cxn>
              <a:cxn ang="0">
                <a:pos x="28" y="344"/>
              </a:cxn>
              <a:cxn ang="0">
                <a:pos x="18" y="290"/>
              </a:cxn>
              <a:cxn ang="0">
                <a:pos x="10" y="236"/>
              </a:cxn>
              <a:cxn ang="0">
                <a:pos x="4" y="180"/>
              </a:cxn>
              <a:cxn ang="0">
                <a:pos x="2" y="124"/>
              </a:cxn>
              <a:cxn ang="0">
                <a:pos x="0" y="68"/>
              </a:cxn>
              <a:cxn ang="0">
                <a:pos x="0" y="34"/>
              </a:cxn>
              <a:cxn ang="0">
                <a:pos x="2" y="0"/>
              </a:cxn>
            </a:cxnLst>
            <a:rect l="0" t="0" r="r" b="b"/>
            <a:pathLst>
              <a:path w="3498" h="2238">
                <a:moveTo>
                  <a:pt x="3498" y="2238"/>
                </a:moveTo>
                <a:lnTo>
                  <a:pt x="3478" y="2238"/>
                </a:lnTo>
                <a:lnTo>
                  <a:pt x="3458" y="2238"/>
                </a:lnTo>
                <a:lnTo>
                  <a:pt x="3280" y="2236"/>
                </a:lnTo>
                <a:lnTo>
                  <a:pt x="3104" y="2228"/>
                </a:lnTo>
                <a:lnTo>
                  <a:pt x="2932" y="2214"/>
                </a:lnTo>
                <a:lnTo>
                  <a:pt x="2762" y="2194"/>
                </a:lnTo>
                <a:lnTo>
                  <a:pt x="2594" y="2170"/>
                </a:lnTo>
                <a:lnTo>
                  <a:pt x="2430" y="2140"/>
                </a:lnTo>
                <a:lnTo>
                  <a:pt x="2270" y="2106"/>
                </a:lnTo>
                <a:lnTo>
                  <a:pt x="2112" y="2068"/>
                </a:lnTo>
                <a:lnTo>
                  <a:pt x="1958" y="2024"/>
                </a:lnTo>
                <a:lnTo>
                  <a:pt x="1810" y="1976"/>
                </a:lnTo>
                <a:lnTo>
                  <a:pt x="1666" y="1924"/>
                </a:lnTo>
                <a:lnTo>
                  <a:pt x="1524" y="1868"/>
                </a:lnTo>
                <a:lnTo>
                  <a:pt x="1390" y="1808"/>
                </a:lnTo>
                <a:lnTo>
                  <a:pt x="1258" y="1744"/>
                </a:lnTo>
                <a:lnTo>
                  <a:pt x="1134" y="1676"/>
                </a:lnTo>
                <a:lnTo>
                  <a:pt x="1012" y="1604"/>
                </a:lnTo>
                <a:lnTo>
                  <a:pt x="898" y="1528"/>
                </a:lnTo>
                <a:lnTo>
                  <a:pt x="790" y="1450"/>
                </a:lnTo>
                <a:lnTo>
                  <a:pt x="688" y="1368"/>
                </a:lnTo>
                <a:lnTo>
                  <a:pt x="590" y="1282"/>
                </a:lnTo>
                <a:lnTo>
                  <a:pt x="500" y="1194"/>
                </a:lnTo>
                <a:lnTo>
                  <a:pt x="418" y="1104"/>
                </a:lnTo>
                <a:lnTo>
                  <a:pt x="342" y="1010"/>
                </a:lnTo>
                <a:lnTo>
                  <a:pt x="272" y="914"/>
                </a:lnTo>
                <a:lnTo>
                  <a:pt x="210" y="814"/>
                </a:lnTo>
                <a:lnTo>
                  <a:pt x="156" y="714"/>
                </a:lnTo>
                <a:lnTo>
                  <a:pt x="110" y="612"/>
                </a:lnTo>
                <a:lnTo>
                  <a:pt x="88" y="558"/>
                </a:lnTo>
                <a:lnTo>
                  <a:pt x="70" y="506"/>
                </a:lnTo>
                <a:lnTo>
                  <a:pt x="54" y="452"/>
                </a:lnTo>
                <a:lnTo>
                  <a:pt x="40" y="400"/>
                </a:lnTo>
                <a:lnTo>
                  <a:pt x="28" y="344"/>
                </a:lnTo>
                <a:lnTo>
                  <a:pt x="18" y="290"/>
                </a:lnTo>
                <a:lnTo>
                  <a:pt x="10" y="236"/>
                </a:lnTo>
                <a:lnTo>
                  <a:pt x="4" y="180"/>
                </a:lnTo>
                <a:lnTo>
                  <a:pt x="2" y="124"/>
                </a:lnTo>
                <a:lnTo>
                  <a:pt x="0" y="68"/>
                </a:lnTo>
                <a:lnTo>
                  <a:pt x="0" y="34"/>
                </a:lnTo>
                <a:lnTo>
                  <a:pt x="2" y="0"/>
                </a:lnTo>
              </a:path>
            </a:pathLst>
          </a:custGeom>
          <a:noFill/>
          <a:ln w="9525">
            <a:solidFill>
              <a:schemeClr val="accent1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09" name="Text Box 12"/>
          <p:cNvSpPr txBox="1">
            <a:spLocks noChangeArrowheads="1"/>
          </p:cNvSpPr>
          <p:nvPr/>
        </p:nvSpPr>
        <p:spPr bwMode="auto">
          <a:xfrm>
            <a:off x="9405867" y="4125506"/>
            <a:ext cx="719139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>
            <a:spAutoFit/>
          </a:bodyPr>
          <a:lstStyle/>
          <a:p>
            <a:r>
              <a:rPr lang="en-GB" sz="1400" i="1" dirty="0">
                <a:solidFill>
                  <a:schemeClr val="tx2"/>
                </a:solidFill>
                <a:latin typeface="Arial" charset="0"/>
                <a:cs typeface="Arial" charset="0"/>
              </a:rPr>
              <a:t>Phase 2</a:t>
            </a:r>
          </a:p>
        </p:txBody>
      </p:sp>
      <p:sp>
        <p:nvSpPr>
          <p:cNvPr id="210" name="Text Box 13"/>
          <p:cNvSpPr txBox="1">
            <a:spLocks noChangeArrowheads="1"/>
          </p:cNvSpPr>
          <p:nvPr/>
        </p:nvSpPr>
        <p:spPr bwMode="auto">
          <a:xfrm>
            <a:off x="9437470" y="2959299"/>
            <a:ext cx="667542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>
            <a:spAutoFit/>
          </a:bodyPr>
          <a:lstStyle/>
          <a:p>
            <a:r>
              <a:rPr lang="en-GB" sz="1400" i="1" dirty="0">
                <a:solidFill>
                  <a:schemeClr val="tx2"/>
                </a:solidFill>
                <a:latin typeface="Arial" charset="0"/>
                <a:cs typeface="Arial" charset="0"/>
              </a:rPr>
              <a:t>Phase 3</a:t>
            </a:r>
          </a:p>
        </p:txBody>
      </p:sp>
      <p:sp>
        <p:nvSpPr>
          <p:cNvPr id="211" name="Text Box 14"/>
          <p:cNvSpPr txBox="1">
            <a:spLocks noChangeArrowheads="1"/>
          </p:cNvSpPr>
          <p:nvPr/>
        </p:nvSpPr>
        <p:spPr bwMode="auto">
          <a:xfrm>
            <a:off x="9404211" y="1863080"/>
            <a:ext cx="1018149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>
            <a:spAutoFit/>
          </a:bodyPr>
          <a:lstStyle/>
          <a:p>
            <a:r>
              <a:rPr lang="en-GB" sz="1400" i="1" dirty="0">
                <a:solidFill>
                  <a:schemeClr val="tx2"/>
                </a:solidFill>
                <a:latin typeface="Arial" charset="0"/>
                <a:cs typeface="Arial" charset="0"/>
              </a:rPr>
              <a:t>Target State</a:t>
            </a:r>
          </a:p>
        </p:txBody>
      </p:sp>
      <p:sp>
        <p:nvSpPr>
          <p:cNvPr id="212" name="Text Box 15"/>
          <p:cNvSpPr txBox="1">
            <a:spLocks noChangeArrowheads="1"/>
          </p:cNvSpPr>
          <p:nvPr/>
        </p:nvSpPr>
        <p:spPr bwMode="auto">
          <a:xfrm>
            <a:off x="9412888" y="5100931"/>
            <a:ext cx="1272037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0" tIns="0" rIns="0" bIns="0">
            <a:spAutoFit/>
          </a:bodyPr>
          <a:lstStyle/>
          <a:p>
            <a:r>
              <a:rPr lang="en-GB" sz="1400" i="1" dirty="0">
                <a:solidFill>
                  <a:schemeClr val="tx2"/>
                </a:solidFill>
                <a:latin typeface="Arial" charset="0"/>
                <a:cs typeface="Arial" charset="0"/>
              </a:rPr>
              <a:t>Phase 1  </a:t>
            </a:r>
          </a:p>
        </p:txBody>
      </p:sp>
      <p:sp>
        <p:nvSpPr>
          <p:cNvPr id="213" name="Rectangle 17"/>
          <p:cNvSpPr>
            <a:spLocks noChangeArrowheads="1"/>
          </p:cNvSpPr>
          <p:nvPr/>
        </p:nvSpPr>
        <p:spPr bwMode="auto">
          <a:xfrm>
            <a:off x="3126192" y="5854666"/>
            <a:ext cx="1295400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ctr"/>
            <a:r>
              <a:rPr lang="en-GB" sz="1600" dirty="0">
                <a:solidFill>
                  <a:srgbClr val="0070C0"/>
                </a:solidFill>
                <a:latin typeface="Arial Narrow" pitchFamily="34" charset="0"/>
                <a:cs typeface="Arial" charset="0"/>
              </a:rPr>
              <a:t>Security</a:t>
            </a:r>
          </a:p>
        </p:txBody>
      </p:sp>
      <p:sp>
        <p:nvSpPr>
          <p:cNvPr id="214" name="Rectangle 20"/>
          <p:cNvSpPr>
            <a:spLocks noChangeArrowheads="1"/>
          </p:cNvSpPr>
          <p:nvPr/>
        </p:nvSpPr>
        <p:spPr bwMode="auto">
          <a:xfrm rot="16200000">
            <a:off x="1032008" y="2600107"/>
            <a:ext cx="1161259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 Narrow" pitchFamily="34" charset="0"/>
                <a:cs typeface="Arial" charset="0"/>
              </a:rPr>
              <a:t>Process Knowledge</a:t>
            </a:r>
          </a:p>
        </p:txBody>
      </p:sp>
      <p:sp>
        <p:nvSpPr>
          <p:cNvPr id="215" name="Rectangle 21"/>
          <p:cNvSpPr>
            <a:spLocks noChangeArrowheads="1"/>
          </p:cNvSpPr>
          <p:nvPr/>
        </p:nvSpPr>
        <p:spPr bwMode="auto">
          <a:xfrm>
            <a:off x="1095245" y="4652964"/>
            <a:ext cx="2016125" cy="201612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endParaRPr lang="en-US">
              <a:cs typeface="Arial" charset="0"/>
            </a:endParaRPr>
          </a:p>
        </p:txBody>
      </p:sp>
      <p:sp>
        <p:nvSpPr>
          <p:cNvPr id="216" name="Rectangle 22"/>
          <p:cNvSpPr>
            <a:spLocks noChangeArrowheads="1"/>
          </p:cNvSpPr>
          <p:nvPr/>
        </p:nvSpPr>
        <p:spPr bwMode="auto">
          <a:xfrm>
            <a:off x="1159336" y="4664075"/>
            <a:ext cx="1900322" cy="214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66675" indent="-66675"/>
            <a:r>
              <a:rPr lang="en-GB" sz="1200" u="sng" dirty="0">
                <a:latin typeface="Tahoma" pitchFamily="34" charset="0"/>
                <a:cs typeface="Arial" charset="0"/>
              </a:rPr>
              <a:t>Current Environment </a:t>
            </a:r>
          </a:p>
          <a:p>
            <a:pPr marL="66675" indent="-66675" algn="r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Health(care) is a patchwork of silos of health payment &amp; delivery</a:t>
            </a:r>
          </a:p>
          <a:p>
            <a:pPr marL="66675" indent="-66675" algn="r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Cannot share data or knowledge across sites or institutions</a:t>
            </a:r>
          </a:p>
          <a:p>
            <a:pPr marL="66675" indent="-66675" algn="r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Lacking common data sets</a:t>
            </a:r>
          </a:p>
          <a:p>
            <a:pPr marL="66675" indent="-66675" algn="r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Unsustainable health IT costs</a:t>
            </a:r>
          </a:p>
          <a:p>
            <a:pPr marL="66675" indent="-66675" algn="r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Cannot effectively coordinate care</a:t>
            </a:r>
          </a:p>
          <a:p>
            <a:pPr marL="66675" indent="-66675" algn="r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Long delays to reap benefits from innovation</a:t>
            </a:r>
          </a:p>
          <a:p>
            <a:pPr marL="66675" indent="-66675" algn="r">
              <a:spcAft>
                <a:spcPts val="200"/>
              </a:spcAft>
              <a:buFontTx/>
              <a:buChar char="•"/>
            </a:pPr>
            <a:r>
              <a:rPr lang="en-GB" sz="1050" dirty="0">
                <a:latin typeface="Arial Narrow" panose="020B0606020202030204" pitchFamily="34" charset="0"/>
                <a:cs typeface="Times New Roman" panose="02020603050405020304" pitchFamily="18" charset="0"/>
              </a:rPr>
              <a:t>“Learning health system” is unrealized</a:t>
            </a:r>
          </a:p>
          <a:p>
            <a:endParaRPr lang="en-GB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7" name="AutoShape 23"/>
          <p:cNvSpPr>
            <a:spLocks noChangeArrowheads="1"/>
          </p:cNvSpPr>
          <p:nvPr/>
        </p:nvSpPr>
        <p:spPr bwMode="auto">
          <a:xfrm rot="18742742" flipH="1">
            <a:off x="4096020" y="3614359"/>
            <a:ext cx="4812032" cy="149189"/>
          </a:xfrm>
          <a:prstGeom prst="roundRect">
            <a:avLst>
              <a:gd name="adj" fmla="val 2440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lIns="53990" tIns="45712" rIns="53990" bIns="45712"/>
          <a:lstStyle/>
          <a:p>
            <a:r>
              <a:rPr lang="en-GB" sz="1000" b="1">
                <a:solidFill>
                  <a:schemeClr val="accent4">
                    <a:lumMod val="75000"/>
                  </a:schemeClr>
                </a:solidFill>
                <a:cs typeface="Arial" charset="0"/>
              </a:rPr>
              <a:t>Providing the environment and underpinnings enabling HSPC Platforms</a:t>
            </a:r>
            <a:endParaRPr lang="en-GB" sz="1000" b="1" dirty="0">
              <a:solidFill>
                <a:schemeClr val="accent4">
                  <a:lumMod val="75000"/>
                </a:schemeClr>
              </a:solidFill>
              <a:cs typeface="Arial" charset="0"/>
            </a:endParaRPr>
          </a:p>
        </p:txBody>
      </p:sp>
      <p:sp>
        <p:nvSpPr>
          <p:cNvPr id="218" name="AutoShape 24"/>
          <p:cNvSpPr>
            <a:spLocks noChangeArrowheads="1"/>
          </p:cNvSpPr>
          <p:nvPr/>
        </p:nvSpPr>
        <p:spPr bwMode="auto">
          <a:xfrm rot="19461477" flipH="1">
            <a:off x="2626054" y="3011664"/>
            <a:ext cx="6027701" cy="362967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lIns="53990" tIns="45712" rIns="53990" bIns="45712"/>
          <a:lstStyle/>
          <a:p>
            <a:r>
              <a:rPr lang="en-US" sz="1000" b="1" dirty="0">
                <a:solidFill>
                  <a:schemeClr val="accent4">
                    <a:lumMod val="75000"/>
                  </a:schemeClr>
                </a:solidFill>
              </a:rPr>
              <a:t>Interoperability through trusted exchange using secure, standards-based, and privacy-preserving technologies. </a:t>
            </a:r>
            <a:endParaRPr lang="en-GB" sz="1000" b="1" dirty="0">
              <a:solidFill>
                <a:schemeClr val="accent4">
                  <a:lumMod val="75000"/>
                </a:schemeClr>
              </a:solidFill>
              <a:cs typeface="Arial" charset="0"/>
            </a:endParaRPr>
          </a:p>
        </p:txBody>
      </p:sp>
      <p:sp>
        <p:nvSpPr>
          <p:cNvPr id="219" name="AutoShape 25"/>
          <p:cNvSpPr>
            <a:spLocks noChangeArrowheads="1"/>
          </p:cNvSpPr>
          <p:nvPr/>
        </p:nvSpPr>
        <p:spPr bwMode="auto">
          <a:xfrm rot="20347243" flipH="1">
            <a:off x="1736450" y="2485113"/>
            <a:ext cx="5745395" cy="132942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lIns="53990" tIns="45712" rIns="53990" bIns="45712"/>
          <a:lstStyle/>
          <a:p>
            <a:r>
              <a:rPr lang="en-GB" sz="1000" b="1" dirty="0">
                <a:solidFill>
                  <a:schemeClr val="accent4">
                    <a:lumMod val="75000"/>
                  </a:schemeClr>
                </a:solidFill>
                <a:cs typeface="Arial" charset="0"/>
              </a:rPr>
              <a:t>Provide stakeholders with  the platform, policies, and governance to support effective interoperability</a:t>
            </a:r>
          </a:p>
        </p:txBody>
      </p:sp>
      <p:sp>
        <p:nvSpPr>
          <p:cNvPr id="221" name="AutoShape 27"/>
          <p:cNvSpPr>
            <a:spLocks noChangeArrowheads="1"/>
          </p:cNvSpPr>
          <p:nvPr/>
        </p:nvSpPr>
        <p:spPr bwMode="auto">
          <a:xfrm>
            <a:off x="2009505" y="692150"/>
            <a:ext cx="5964500" cy="274450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lIns="53990" tIns="45712" rIns="53990" bIns="45712"/>
          <a:lstStyle/>
          <a:p>
            <a:r>
              <a:rPr lang="en-GB" sz="1000" b="1" dirty="0">
                <a:solidFill>
                  <a:schemeClr val="accent4">
                    <a:lumMod val="75000"/>
                  </a:schemeClr>
                </a:solidFill>
                <a:cs typeface="Arial" charset="0"/>
              </a:rPr>
              <a:t>Enabling the structured, declarative representation of clinical care models and processes</a:t>
            </a:r>
          </a:p>
        </p:txBody>
      </p:sp>
      <p:sp>
        <p:nvSpPr>
          <p:cNvPr id="222" name="Line 28"/>
          <p:cNvSpPr>
            <a:spLocks noChangeShapeType="1"/>
          </p:cNvSpPr>
          <p:nvPr/>
        </p:nvSpPr>
        <p:spPr bwMode="auto">
          <a:xfrm flipH="1">
            <a:off x="6830882" y="798514"/>
            <a:ext cx="2444750" cy="5056187"/>
          </a:xfrm>
          <a:prstGeom prst="line">
            <a:avLst/>
          </a:prstGeom>
          <a:noFill/>
          <a:ln w="12700">
            <a:solidFill>
              <a:schemeClr val="accent1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23" name="Rectangle 30"/>
          <p:cNvSpPr>
            <a:spLocks noChangeArrowheads="1"/>
          </p:cNvSpPr>
          <p:nvPr/>
        </p:nvSpPr>
        <p:spPr bwMode="auto">
          <a:xfrm>
            <a:off x="7977058" y="76200"/>
            <a:ext cx="2046287" cy="1752600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24" name="Rectangle 33"/>
          <p:cNvSpPr>
            <a:spLocks noChangeArrowheads="1"/>
          </p:cNvSpPr>
          <p:nvPr/>
        </p:nvSpPr>
        <p:spPr bwMode="auto">
          <a:xfrm>
            <a:off x="8007224" y="59909"/>
            <a:ext cx="2115498" cy="1697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marL="66675" indent="-66675"/>
            <a:r>
              <a:rPr lang="en-GB" sz="1200" u="sng" dirty="0">
                <a:latin typeface="Tahoma" pitchFamily="34" charset="0"/>
                <a:cs typeface="Arial" charset="0"/>
              </a:rPr>
              <a:t>Future State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 system transparency providing information where/when needed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Achieve the “Learning Health System”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Evidence of improved value and </a:t>
            </a:r>
            <a:b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outcomes – value-based care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Standardized workflow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realized from rapid innovation</a:t>
            </a:r>
            <a:b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adoption</a:t>
            </a:r>
          </a:p>
          <a:p>
            <a:pPr marL="66675" indent="-66675">
              <a:spcAft>
                <a:spcPts val="200"/>
              </a:spcAft>
              <a:buFontTx/>
              <a:buChar char="•"/>
            </a:pP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Gold-standard interoperability through evidence-based conformance testing</a:t>
            </a:r>
            <a:endParaRPr lang="en-GB" sz="900" dirty="0">
              <a:latin typeface="Arial Narrow" panose="020B0606020202030204" pitchFamily="34" charset="0"/>
              <a:cs typeface="Arial" charset="0"/>
            </a:endParaRPr>
          </a:p>
        </p:txBody>
      </p:sp>
      <p:sp>
        <p:nvSpPr>
          <p:cNvPr id="225" name="Text Box 55"/>
          <p:cNvSpPr txBox="1">
            <a:spLocks noChangeArrowheads="1"/>
          </p:cNvSpPr>
          <p:nvPr/>
        </p:nvSpPr>
        <p:spPr bwMode="auto">
          <a:xfrm>
            <a:off x="6999160" y="715168"/>
            <a:ext cx="1727201" cy="1984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endParaRPr lang="en-US" sz="700" dirty="0">
              <a:latin typeface="Arial Narrow" pitchFamily="34" charset="0"/>
              <a:cs typeface="Arial" charset="0"/>
            </a:endParaRPr>
          </a:p>
        </p:txBody>
      </p:sp>
      <p:sp>
        <p:nvSpPr>
          <p:cNvPr id="226" name="AutoShape 31"/>
          <p:cNvSpPr>
            <a:spLocks noChangeArrowheads="1"/>
          </p:cNvSpPr>
          <p:nvPr/>
        </p:nvSpPr>
        <p:spPr bwMode="auto">
          <a:xfrm rot="17721955" flipH="1">
            <a:off x="5673136" y="3636701"/>
            <a:ext cx="4400550" cy="139700"/>
          </a:xfrm>
          <a:prstGeom prst="roundRect">
            <a:avLst>
              <a:gd name="adj" fmla="val 2440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lIns="53990" tIns="45712" rIns="53990" bIns="45712"/>
          <a:lstStyle/>
          <a:p>
            <a:r>
              <a:rPr lang="en-US" sz="1000" b="1" dirty="0">
                <a:solidFill>
                  <a:schemeClr val="accent4">
                    <a:lumMod val="75000"/>
                  </a:schemeClr>
                </a:solidFill>
                <a:ea typeface="Tahoma" panose="020B0604030504040204" pitchFamily="34" charset="0"/>
                <a:cs typeface="Tahoma" panose="020B0604030504040204" pitchFamily="34" charset="0"/>
              </a:rPr>
              <a:t>Enabling open, </a:t>
            </a:r>
            <a:r>
              <a:rPr lang="en-US" sz="1000" b="1" dirty="0" err="1">
                <a:solidFill>
                  <a:schemeClr val="accent4">
                    <a:lumMod val="75000"/>
                  </a:schemeClr>
                </a:solidFill>
                <a:ea typeface="Tahoma" panose="020B0604030504040204" pitchFamily="34" charset="0"/>
                <a:cs typeface="Tahoma" panose="020B0604030504040204" pitchFamily="34" charset="0"/>
              </a:rPr>
              <a:t>stds</a:t>
            </a:r>
            <a:r>
              <a:rPr lang="en-US" sz="1000" b="1" dirty="0">
                <a:solidFill>
                  <a:schemeClr val="accent4">
                    <a:lumMod val="75000"/>
                  </a:schemeClr>
                </a:solidFill>
                <a:ea typeface="Tahoma" panose="020B0604030504040204" pitchFamily="34" charset="0"/>
                <a:cs typeface="Tahoma" panose="020B0604030504040204" pitchFamily="34" charset="0"/>
              </a:rPr>
              <a:t>-based interop of apps/data/info/knowled</a:t>
            </a:r>
            <a:r>
              <a:rPr lang="en-US" sz="1000" b="1" dirty="0">
                <a:solidFill>
                  <a:schemeClr val="accent4">
                    <a:lumMod val="75000"/>
                  </a:schemeClr>
                </a:solidFill>
                <a:cs typeface="Arial" charset="0"/>
              </a:rPr>
              <a:t>ge</a:t>
            </a:r>
            <a:endParaRPr lang="en-GB" sz="1000" b="1" dirty="0">
              <a:solidFill>
                <a:schemeClr val="accent4">
                  <a:lumMod val="75000"/>
                </a:schemeClr>
              </a:solidFill>
              <a:cs typeface="Arial" charset="0"/>
            </a:endParaRPr>
          </a:p>
        </p:txBody>
      </p:sp>
      <p:sp>
        <p:nvSpPr>
          <p:cNvPr id="227" name="AutoShape 61"/>
          <p:cNvSpPr>
            <a:spLocks noChangeArrowheads="1"/>
          </p:cNvSpPr>
          <p:nvPr/>
        </p:nvSpPr>
        <p:spPr bwMode="auto">
          <a:xfrm>
            <a:off x="4768719" y="5589589"/>
            <a:ext cx="142875" cy="142875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28" name="Text Box 62"/>
          <p:cNvSpPr txBox="1">
            <a:spLocks noChangeArrowheads="1"/>
          </p:cNvSpPr>
          <p:nvPr/>
        </p:nvSpPr>
        <p:spPr bwMode="auto">
          <a:xfrm>
            <a:off x="4838569" y="5478883"/>
            <a:ext cx="929747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Terminology Server Availability</a:t>
            </a:r>
          </a:p>
        </p:txBody>
      </p:sp>
      <p:sp>
        <p:nvSpPr>
          <p:cNvPr id="229" name="AutoShape 63"/>
          <p:cNvSpPr>
            <a:spLocks noChangeArrowheads="1"/>
          </p:cNvSpPr>
          <p:nvPr/>
        </p:nvSpPr>
        <p:spPr bwMode="auto">
          <a:xfrm>
            <a:off x="5675814" y="4767440"/>
            <a:ext cx="142875" cy="142875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0" name="Text Box 64"/>
          <p:cNvSpPr txBox="1">
            <a:spLocks noChangeArrowheads="1"/>
          </p:cNvSpPr>
          <p:nvPr/>
        </p:nvSpPr>
        <p:spPr bwMode="auto">
          <a:xfrm>
            <a:off x="5747252" y="4683302"/>
            <a:ext cx="1581145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Terminology Authoring – Purchased SW in use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231" name="AutoShape 67"/>
          <p:cNvSpPr>
            <a:spLocks noChangeArrowheads="1"/>
          </p:cNvSpPr>
          <p:nvPr/>
        </p:nvSpPr>
        <p:spPr bwMode="auto">
          <a:xfrm>
            <a:off x="6178688" y="4295551"/>
            <a:ext cx="142875" cy="142875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2" name="Text Box 68"/>
          <p:cNvSpPr txBox="1">
            <a:spLocks noChangeArrowheads="1"/>
          </p:cNvSpPr>
          <p:nvPr/>
        </p:nvSpPr>
        <p:spPr bwMode="auto">
          <a:xfrm>
            <a:off x="6234623" y="4197898"/>
            <a:ext cx="1374775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Data Store / Warehouse</a:t>
            </a:r>
          </a:p>
        </p:txBody>
      </p:sp>
      <p:sp>
        <p:nvSpPr>
          <p:cNvPr id="233" name="AutoShape 69"/>
          <p:cNvSpPr>
            <a:spLocks noChangeArrowheads="1"/>
          </p:cNvSpPr>
          <p:nvPr/>
        </p:nvSpPr>
        <p:spPr bwMode="auto">
          <a:xfrm>
            <a:off x="6859387" y="3610394"/>
            <a:ext cx="142875" cy="142875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4" name="Text Box 70"/>
          <p:cNvSpPr txBox="1">
            <a:spLocks noChangeArrowheads="1"/>
          </p:cNvSpPr>
          <p:nvPr/>
        </p:nvSpPr>
        <p:spPr bwMode="auto">
          <a:xfrm>
            <a:off x="6951731" y="3545728"/>
            <a:ext cx="1081088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Knowledge execution engines / environment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235" name="AutoShape 71"/>
          <p:cNvSpPr>
            <a:spLocks noChangeArrowheads="1"/>
          </p:cNvSpPr>
          <p:nvPr/>
        </p:nvSpPr>
        <p:spPr bwMode="auto">
          <a:xfrm>
            <a:off x="8469621" y="1860390"/>
            <a:ext cx="215900" cy="215900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36" name="Text Box 72"/>
          <p:cNvSpPr txBox="1">
            <a:spLocks noChangeArrowheads="1"/>
          </p:cNvSpPr>
          <p:nvPr/>
        </p:nvSpPr>
        <p:spPr bwMode="auto">
          <a:xfrm>
            <a:off x="7756793" y="2063379"/>
            <a:ext cx="1738498" cy="55399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1000" b="1">
                <a:latin typeface="Arial Narrow" pitchFamily="34" charset="0"/>
                <a:cs typeface="Arial" charset="0"/>
              </a:rPr>
              <a:t>Creating a robust marketplace of interoperable tools, services, and apps</a:t>
            </a:r>
            <a:endParaRPr lang="en-US" sz="1000" b="1" dirty="0">
              <a:latin typeface="Arial Narrow" pitchFamily="34" charset="0"/>
              <a:cs typeface="Arial" charset="0"/>
            </a:endParaRPr>
          </a:p>
        </p:txBody>
      </p:sp>
      <p:cxnSp>
        <p:nvCxnSpPr>
          <p:cNvPr id="237" name="AutoShape 73"/>
          <p:cNvCxnSpPr>
            <a:cxnSpLocks noChangeShapeType="1"/>
            <a:stCxn id="231" idx="0"/>
            <a:endCxn id="233" idx="2"/>
          </p:cNvCxnSpPr>
          <p:nvPr/>
        </p:nvCxnSpPr>
        <p:spPr bwMode="auto">
          <a:xfrm rot="5400000" flipH="1" flipV="1">
            <a:off x="6319334" y="3684061"/>
            <a:ext cx="542282" cy="680699"/>
          </a:xfrm>
          <a:prstGeom prst="curvedConnector3">
            <a:avLst>
              <a:gd name="adj1" fmla="val 50000"/>
            </a:avLst>
          </a:prstGeom>
          <a:noFill/>
          <a:ln w="12700">
            <a:solidFill>
              <a:schemeClr val="hlink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238" name="AutoShape 74"/>
          <p:cNvCxnSpPr>
            <a:cxnSpLocks noChangeShapeType="1"/>
            <a:stCxn id="233" idx="0"/>
            <a:endCxn id="235" idx="2"/>
          </p:cNvCxnSpPr>
          <p:nvPr/>
        </p:nvCxnSpPr>
        <p:spPr bwMode="auto">
          <a:xfrm rot="5400000" flipH="1" flipV="1">
            <a:off x="6987146" y="2019969"/>
            <a:ext cx="1534104" cy="1646746"/>
          </a:xfrm>
          <a:prstGeom prst="curvedConnector3">
            <a:avLst>
              <a:gd name="adj1" fmla="val 50000"/>
            </a:avLst>
          </a:prstGeom>
          <a:noFill/>
          <a:ln w="12700">
            <a:solidFill>
              <a:schemeClr val="hlink"/>
            </a:solidFill>
            <a:prstDash val="sysDot"/>
            <a:round/>
            <a:headEnd/>
            <a:tailEnd/>
          </a:ln>
          <a:effectLst/>
        </p:spPr>
      </p:cxnSp>
      <p:sp>
        <p:nvSpPr>
          <p:cNvPr id="239" name="AutoShape 76"/>
          <p:cNvSpPr>
            <a:spLocks noChangeArrowheads="1"/>
          </p:cNvSpPr>
          <p:nvPr/>
        </p:nvSpPr>
        <p:spPr bwMode="auto">
          <a:xfrm>
            <a:off x="7167433" y="5627688"/>
            <a:ext cx="145112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40" name="Text Box 77"/>
          <p:cNvSpPr txBox="1">
            <a:spLocks noChangeArrowheads="1"/>
          </p:cNvSpPr>
          <p:nvPr/>
        </p:nvSpPr>
        <p:spPr bwMode="auto">
          <a:xfrm>
            <a:off x="7244829" y="5554840"/>
            <a:ext cx="1560512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Marketplace </a:t>
            </a:r>
            <a:r>
              <a:rPr lang="en-US" sz="850">
                <a:latin typeface="Arial Narrow" pitchFamily="34" charset="0"/>
                <a:cs typeface="Arial" charset="0"/>
              </a:rPr>
              <a:t>API </a:t>
            </a:r>
            <a:br>
              <a:rPr lang="en-US" sz="850">
                <a:latin typeface="Arial Narrow" pitchFamily="34" charset="0"/>
                <a:cs typeface="Arial" charset="0"/>
              </a:rPr>
            </a:br>
            <a:r>
              <a:rPr lang="en-US" sz="850">
                <a:latin typeface="Arial Narrow" pitchFamily="34" charset="0"/>
                <a:cs typeface="Arial" charset="0"/>
              </a:rPr>
              <a:t>Specification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241" name="AutoShape 80"/>
          <p:cNvSpPr>
            <a:spLocks noChangeArrowheads="1"/>
          </p:cNvSpPr>
          <p:nvPr/>
        </p:nvSpPr>
        <p:spPr bwMode="auto">
          <a:xfrm>
            <a:off x="7933740" y="5261263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42" name="Text Box 81"/>
          <p:cNvSpPr txBox="1">
            <a:spLocks noChangeArrowheads="1"/>
          </p:cNvSpPr>
          <p:nvPr/>
        </p:nvSpPr>
        <p:spPr bwMode="auto">
          <a:xfrm>
            <a:off x="7982953" y="5170776"/>
            <a:ext cx="1398587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CDS Hooks Support</a:t>
            </a:r>
          </a:p>
        </p:txBody>
      </p:sp>
      <p:sp>
        <p:nvSpPr>
          <p:cNvPr id="243" name="Text Box 84"/>
          <p:cNvSpPr txBox="1">
            <a:spLocks noChangeArrowheads="1"/>
          </p:cNvSpPr>
          <p:nvPr/>
        </p:nvSpPr>
        <p:spPr bwMode="auto">
          <a:xfrm>
            <a:off x="7670750" y="4535345"/>
            <a:ext cx="1663414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KS View, Review, Curation Tools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244" name="AutoShape 85"/>
          <p:cNvSpPr>
            <a:spLocks noChangeArrowheads="1"/>
          </p:cNvSpPr>
          <p:nvPr/>
        </p:nvSpPr>
        <p:spPr bwMode="auto">
          <a:xfrm>
            <a:off x="7599313" y="4608370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45" name="AutoShape 90"/>
          <p:cNvSpPr>
            <a:spLocks noChangeArrowheads="1"/>
          </p:cNvSpPr>
          <p:nvPr/>
        </p:nvSpPr>
        <p:spPr bwMode="auto">
          <a:xfrm>
            <a:off x="7984039" y="3822699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46" name="Text Box 91"/>
          <p:cNvSpPr txBox="1">
            <a:spLocks noChangeArrowheads="1"/>
          </p:cNvSpPr>
          <p:nvPr/>
        </p:nvSpPr>
        <p:spPr bwMode="auto">
          <a:xfrm>
            <a:off x="8036512" y="3763896"/>
            <a:ext cx="1382712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Pub/Sub/Notify Capability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247" name="AutoShape 92"/>
          <p:cNvSpPr>
            <a:spLocks noChangeArrowheads="1"/>
          </p:cNvSpPr>
          <p:nvPr/>
        </p:nvSpPr>
        <p:spPr bwMode="auto">
          <a:xfrm>
            <a:off x="8464759" y="1856083"/>
            <a:ext cx="217487" cy="215900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48" name="Text Box 94"/>
          <p:cNvSpPr txBox="1">
            <a:spLocks noChangeArrowheads="1"/>
          </p:cNvSpPr>
          <p:nvPr/>
        </p:nvSpPr>
        <p:spPr bwMode="auto">
          <a:xfrm>
            <a:off x="8230468" y="3225652"/>
            <a:ext cx="1206500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>
                <a:latin typeface="Arial Narrow" pitchFamily="34" charset="0"/>
                <a:cs typeface="Arial" charset="0"/>
              </a:rPr>
              <a:t>Artifact/model </a:t>
            </a:r>
            <a:r>
              <a:rPr lang="en-GB" sz="850" dirty="0">
                <a:latin typeface="Arial Narrow" pitchFamily="34" charset="0"/>
                <a:cs typeface="Arial" charset="0"/>
              </a:rPr>
              <a:t>transform tools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249" name="AutoShape 95"/>
          <p:cNvSpPr>
            <a:spLocks noChangeArrowheads="1"/>
          </p:cNvSpPr>
          <p:nvPr/>
        </p:nvSpPr>
        <p:spPr bwMode="auto">
          <a:xfrm>
            <a:off x="8176891" y="3332960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50" name="Text Box 96"/>
          <p:cNvSpPr txBox="1">
            <a:spLocks noChangeArrowheads="1"/>
          </p:cNvSpPr>
          <p:nvPr/>
        </p:nvSpPr>
        <p:spPr bwMode="auto">
          <a:xfrm>
            <a:off x="8737552" y="4170962"/>
            <a:ext cx="602739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KR APIs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251" name="AutoShape 97"/>
          <p:cNvSpPr>
            <a:spLocks noChangeArrowheads="1"/>
          </p:cNvSpPr>
          <p:nvPr/>
        </p:nvSpPr>
        <p:spPr bwMode="auto">
          <a:xfrm>
            <a:off x="8675640" y="4258275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cxnSp>
        <p:nvCxnSpPr>
          <p:cNvPr id="252" name="AutoShape 98"/>
          <p:cNvCxnSpPr>
            <a:cxnSpLocks noChangeShapeType="1"/>
            <a:stCxn id="245" idx="0"/>
            <a:endCxn id="249" idx="2"/>
          </p:cNvCxnSpPr>
          <p:nvPr/>
        </p:nvCxnSpPr>
        <p:spPr bwMode="auto">
          <a:xfrm rot="5400000" flipH="1" flipV="1">
            <a:off x="7978471" y="3552841"/>
            <a:ext cx="346864" cy="192852"/>
          </a:xfrm>
          <a:prstGeom prst="curvedConnector3">
            <a:avLst>
              <a:gd name="adj1" fmla="val 50000"/>
            </a:avLst>
          </a:prstGeom>
          <a:noFill/>
          <a:ln w="12700">
            <a:solidFill>
              <a:srgbClr val="800000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253" name="AutoShape 99"/>
          <p:cNvCxnSpPr>
            <a:cxnSpLocks noChangeShapeType="1"/>
            <a:stCxn id="249" idx="0"/>
            <a:endCxn id="247" idx="2"/>
          </p:cNvCxnSpPr>
          <p:nvPr/>
        </p:nvCxnSpPr>
        <p:spPr bwMode="auto">
          <a:xfrm rot="5400000" flipH="1" flipV="1">
            <a:off x="7780428" y="2539885"/>
            <a:ext cx="1260977" cy="325174"/>
          </a:xfrm>
          <a:prstGeom prst="curvedConnector3">
            <a:avLst>
              <a:gd name="adj1" fmla="val 50000"/>
            </a:avLst>
          </a:prstGeom>
          <a:noFill/>
          <a:ln w="12700">
            <a:solidFill>
              <a:srgbClr val="800000"/>
            </a:solidFill>
            <a:prstDash val="sysDot"/>
            <a:round/>
            <a:headEnd/>
            <a:tailEnd/>
          </a:ln>
          <a:effectLst/>
        </p:spPr>
      </p:cxnSp>
      <p:grpSp>
        <p:nvGrpSpPr>
          <p:cNvPr id="254" name="Group 253"/>
          <p:cNvGrpSpPr/>
          <p:nvPr/>
        </p:nvGrpSpPr>
        <p:grpSpPr>
          <a:xfrm>
            <a:off x="2974804" y="1669611"/>
            <a:ext cx="2138684" cy="353943"/>
            <a:chOff x="3655499" y="1633629"/>
            <a:chExt cx="2138684" cy="353943"/>
          </a:xfrm>
        </p:grpSpPr>
        <p:sp>
          <p:nvSpPr>
            <p:cNvPr id="255" name="Text Box 109"/>
            <p:cNvSpPr txBox="1">
              <a:spLocks noChangeArrowheads="1"/>
            </p:cNvSpPr>
            <p:nvPr/>
          </p:nvSpPr>
          <p:spPr bwMode="auto">
            <a:xfrm>
              <a:off x="3706832" y="1633629"/>
              <a:ext cx="2087351" cy="35394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Create HSPC FHIR profile </a:t>
              </a:r>
              <a:br>
                <a:rPr lang="en-GB" sz="850" dirty="0">
                  <a:latin typeface="Arial Narrow" pitchFamily="34" charset="0"/>
                  <a:cs typeface="Arial" charset="0"/>
                </a:rPr>
              </a:br>
              <a:r>
                <a:rPr lang="en-GB" sz="850" dirty="0">
                  <a:latin typeface="Arial Narrow" pitchFamily="34" charset="0"/>
                  <a:cs typeface="Arial" charset="0"/>
                </a:rPr>
                <a:t>for select domains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  <p:sp>
          <p:nvSpPr>
            <p:cNvPr id="256" name="AutoShape 110"/>
            <p:cNvSpPr>
              <a:spLocks noChangeArrowheads="1"/>
            </p:cNvSpPr>
            <p:nvPr/>
          </p:nvSpPr>
          <p:spPr bwMode="auto">
            <a:xfrm>
              <a:off x="3655499" y="1749071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257" name="Group 256"/>
          <p:cNvGrpSpPr/>
          <p:nvPr/>
        </p:nvGrpSpPr>
        <p:grpSpPr>
          <a:xfrm>
            <a:off x="2217846" y="920183"/>
            <a:ext cx="1638566" cy="223138"/>
            <a:chOff x="2941147" y="1416424"/>
            <a:chExt cx="1638566" cy="223138"/>
          </a:xfrm>
        </p:grpSpPr>
        <p:sp>
          <p:nvSpPr>
            <p:cNvPr id="258" name="Text Box 115"/>
            <p:cNvSpPr txBox="1">
              <a:spLocks noChangeArrowheads="1"/>
            </p:cNvSpPr>
            <p:nvPr/>
          </p:nvSpPr>
          <p:spPr bwMode="auto">
            <a:xfrm>
              <a:off x="2992211" y="1416424"/>
              <a:ext cx="1587502" cy="22313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CIMI Reference Model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  <p:sp>
          <p:nvSpPr>
            <p:cNvPr id="259" name="AutoShape 116"/>
            <p:cNvSpPr>
              <a:spLocks noChangeArrowheads="1"/>
            </p:cNvSpPr>
            <p:nvPr/>
          </p:nvSpPr>
          <p:spPr bwMode="auto">
            <a:xfrm>
              <a:off x="2941147" y="1454106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260" name="Group 259"/>
          <p:cNvGrpSpPr/>
          <p:nvPr/>
        </p:nvGrpSpPr>
        <p:grpSpPr>
          <a:xfrm>
            <a:off x="3435588" y="2459187"/>
            <a:ext cx="1755802" cy="353943"/>
            <a:chOff x="3578808" y="2531663"/>
            <a:chExt cx="1755802" cy="353943"/>
          </a:xfrm>
        </p:grpSpPr>
        <p:sp>
          <p:nvSpPr>
            <p:cNvPr id="261" name="AutoShape 117"/>
            <p:cNvSpPr>
              <a:spLocks noChangeArrowheads="1"/>
            </p:cNvSpPr>
            <p:nvPr/>
          </p:nvSpPr>
          <p:spPr bwMode="auto">
            <a:xfrm>
              <a:off x="3578808" y="2630313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62" name="Text Box 118"/>
            <p:cNvSpPr txBox="1">
              <a:spLocks noChangeArrowheads="1"/>
            </p:cNvSpPr>
            <p:nvPr/>
          </p:nvSpPr>
          <p:spPr bwMode="auto">
            <a:xfrm>
              <a:off x="3632884" y="2531663"/>
              <a:ext cx="1701726" cy="35394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Develop Knowledge Authoring </a:t>
              </a:r>
              <a:br>
                <a:rPr lang="en-GB" sz="850" dirty="0">
                  <a:latin typeface="Arial Narrow" pitchFamily="34" charset="0"/>
                  <a:cs typeface="Arial" charset="0"/>
                </a:rPr>
              </a:br>
              <a:r>
                <a:rPr lang="en-GB" sz="850" dirty="0">
                  <a:latin typeface="Arial Narrow" pitchFamily="34" charset="0"/>
                  <a:cs typeface="Arial" charset="0"/>
                </a:rPr>
                <a:t>Metamodel-V1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</p:grpSp>
      <p:grpSp>
        <p:nvGrpSpPr>
          <p:cNvPr id="263" name="Group 262"/>
          <p:cNvGrpSpPr/>
          <p:nvPr/>
        </p:nvGrpSpPr>
        <p:grpSpPr>
          <a:xfrm>
            <a:off x="2959124" y="1108280"/>
            <a:ext cx="1729246" cy="353943"/>
            <a:chOff x="5235573" y="1184840"/>
            <a:chExt cx="1785427" cy="353943"/>
          </a:xfrm>
        </p:grpSpPr>
        <p:sp>
          <p:nvSpPr>
            <p:cNvPr id="264" name="AutoShape 123"/>
            <p:cNvSpPr>
              <a:spLocks noChangeArrowheads="1"/>
            </p:cNvSpPr>
            <p:nvPr/>
          </p:nvSpPr>
          <p:spPr bwMode="auto">
            <a:xfrm>
              <a:off x="5235573" y="1270639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65" name="Text Box 124"/>
            <p:cNvSpPr txBox="1">
              <a:spLocks noChangeArrowheads="1"/>
            </p:cNvSpPr>
            <p:nvPr/>
          </p:nvSpPr>
          <p:spPr bwMode="auto">
            <a:xfrm>
              <a:off x="5301573" y="1184840"/>
              <a:ext cx="1719427" cy="35394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Data Model API Spec and Conformance Profiles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</p:grpSp>
      <p:sp>
        <p:nvSpPr>
          <p:cNvPr id="266" name="Text Box 127"/>
          <p:cNvSpPr txBox="1">
            <a:spLocks noChangeArrowheads="1"/>
          </p:cNvSpPr>
          <p:nvPr/>
        </p:nvSpPr>
        <p:spPr bwMode="auto">
          <a:xfrm>
            <a:off x="6461222" y="803605"/>
            <a:ext cx="1791404" cy="646331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900" b="1" dirty="0">
                <a:latin typeface="Arial Narrow" pitchFamily="34" charset="0"/>
                <a:cs typeface="Arial" charset="0"/>
              </a:rPr>
              <a:t>Ability to develop &amp; represent medical information &amp; </a:t>
            </a:r>
            <a:br>
              <a:rPr lang="en-US" sz="900" b="1" dirty="0">
                <a:latin typeface="Arial Narrow" pitchFamily="34" charset="0"/>
                <a:cs typeface="Arial" charset="0"/>
              </a:rPr>
            </a:br>
            <a:r>
              <a:rPr lang="en-US" sz="900" b="1" dirty="0">
                <a:latin typeface="Arial Narrow" pitchFamily="34" charset="0"/>
                <a:cs typeface="Arial" charset="0"/>
              </a:rPr>
              <a:t>knowledge for all HSPC </a:t>
            </a:r>
            <a:br>
              <a:rPr lang="en-US" sz="900" b="1" dirty="0">
                <a:latin typeface="Arial Narrow" pitchFamily="34" charset="0"/>
                <a:cs typeface="Arial" charset="0"/>
              </a:rPr>
            </a:br>
            <a:r>
              <a:rPr lang="en-US" sz="900" b="1" dirty="0">
                <a:latin typeface="Arial Narrow" pitchFamily="34" charset="0"/>
                <a:cs typeface="Arial" charset="0"/>
              </a:rPr>
              <a:t>efforts</a:t>
            </a:r>
          </a:p>
        </p:txBody>
      </p:sp>
      <p:sp>
        <p:nvSpPr>
          <p:cNvPr id="267" name="AutoShape 131"/>
          <p:cNvSpPr>
            <a:spLocks noChangeArrowheads="1"/>
          </p:cNvSpPr>
          <p:nvPr/>
        </p:nvSpPr>
        <p:spPr bwMode="auto">
          <a:xfrm>
            <a:off x="7593111" y="1606745"/>
            <a:ext cx="215900" cy="215900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68" name="Text Box 133"/>
          <p:cNvSpPr txBox="1">
            <a:spLocks noChangeArrowheads="1"/>
          </p:cNvSpPr>
          <p:nvPr/>
        </p:nvSpPr>
        <p:spPr bwMode="auto">
          <a:xfrm>
            <a:off x="2418947" y="4188541"/>
            <a:ext cx="1603839" cy="338554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lvl="0"/>
            <a:r>
              <a:rPr lang="en-US" sz="800" dirty="0">
                <a:latin typeface="Arial Narrow" panose="020B0606020202030204" pitchFamily="34" charset="0"/>
              </a:rPr>
              <a:t>CDS and workflow/BPM adoption strategy and implementation guide </a:t>
            </a:r>
            <a:endParaRPr lang="en-US" sz="900" dirty="0">
              <a:latin typeface="Arial Narrow" panose="020B0606020202030204" pitchFamily="34" charset="0"/>
            </a:endParaRPr>
          </a:p>
        </p:txBody>
      </p:sp>
      <p:sp>
        <p:nvSpPr>
          <p:cNvPr id="269" name="AutoShape 135"/>
          <p:cNvSpPr>
            <a:spLocks noChangeArrowheads="1"/>
          </p:cNvSpPr>
          <p:nvPr/>
        </p:nvSpPr>
        <p:spPr bwMode="auto">
          <a:xfrm>
            <a:off x="3073034" y="3567823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0" name="Text Box 136"/>
          <p:cNvSpPr txBox="1">
            <a:spLocks noChangeArrowheads="1"/>
          </p:cNvSpPr>
          <p:nvPr/>
        </p:nvSpPr>
        <p:spPr bwMode="auto">
          <a:xfrm>
            <a:off x="3122182" y="3464606"/>
            <a:ext cx="1496821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Standards Adoption Policy and Draft HSPC License</a:t>
            </a:r>
          </a:p>
        </p:txBody>
      </p:sp>
      <p:sp>
        <p:nvSpPr>
          <p:cNvPr id="271" name="Text Box 137"/>
          <p:cNvSpPr txBox="1">
            <a:spLocks noChangeArrowheads="1"/>
          </p:cNvSpPr>
          <p:nvPr/>
        </p:nvSpPr>
        <p:spPr bwMode="auto">
          <a:xfrm>
            <a:off x="4711204" y="4285791"/>
            <a:ext cx="1296987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Patient Choice/Consent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272" name="Text Box 141"/>
          <p:cNvSpPr txBox="1">
            <a:spLocks noChangeArrowheads="1"/>
          </p:cNvSpPr>
          <p:nvPr/>
        </p:nvSpPr>
        <p:spPr bwMode="auto">
          <a:xfrm>
            <a:off x="5144463" y="2358018"/>
            <a:ext cx="1365699" cy="338554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00" dirty="0">
                <a:latin typeface="Arial Narrow" pitchFamily="34" charset="0"/>
                <a:cs typeface="Arial" charset="0"/>
              </a:rPr>
              <a:t>Advance Analytic </a:t>
            </a:r>
            <a:r>
              <a:rPr lang="en-GB" sz="800" dirty="0" err="1">
                <a:latin typeface="Arial Narrow" pitchFamily="34" charset="0"/>
                <a:cs typeface="Arial" charset="0"/>
              </a:rPr>
              <a:t>svcs</a:t>
            </a:r>
            <a:r>
              <a:rPr lang="en-GB" sz="800" dirty="0">
                <a:latin typeface="Arial Narrow" pitchFamily="34" charset="0"/>
                <a:cs typeface="Arial" charset="0"/>
              </a:rPr>
              <a:t> </a:t>
            </a:r>
            <a:br>
              <a:rPr lang="en-GB" sz="800" dirty="0">
                <a:latin typeface="Arial Narrow" pitchFamily="34" charset="0"/>
                <a:cs typeface="Arial" charset="0"/>
              </a:rPr>
            </a:br>
            <a:r>
              <a:rPr lang="en-GB" sz="800" dirty="0">
                <a:latin typeface="Arial Narrow" pitchFamily="34" charset="0"/>
                <a:cs typeface="Arial" charset="0"/>
              </a:rPr>
              <a:t>adoption guide</a:t>
            </a:r>
            <a:endParaRPr lang="en-US" sz="800" dirty="0">
              <a:latin typeface="Arial Narrow" pitchFamily="34" charset="0"/>
              <a:cs typeface="Arial" charset="0"/>
            </a:endParaRPr>
          </a:p>
        </p:txBody>
      </p:sp>
      <p:sp>
        <p:nvSpPr>
          <p:cNvPr id="273" name="AutoShape 142"/>
          <p:cNvSpPr>
            <a:spLocks noChangeArrowheads="1"/>
          </p:cNvSpPr>
          <p:nvPr/>
        </p:nvSpPr>
        <p:spPr bwMode="auto">
          <a:xfrm>
            <a:off x="5069965" y="2465140"/>
            <a:ext cx="156692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4" name="Text Box 143"/>
          <p:cNvSpPr txBox="1">
            <a:spLocks noChangeArrowheads="1"/>
          </p:cNvSpPr>
          <p:nvPr/>
        </p:nvSpPr>
        <p:spPr bwMode="auto">
          <a:xfrm>
            <a:off x="4795076" y="2899830"/>
            <a:ext cx="1418479" cy="338554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00" dirty="0">
                <a:latin typeface="Arial Narrow" panose="020B0606020202030204" pitchFamily="34" charset="0"/>
              </a:rPr>
              <a:t>Sharable workflow &amp; </a:t>
            </a:r>
            <a:br>
              <a:rPr lang="en-US" sz="800" dirty="0">
                <a:latin typeface="Arial Narrow" panose="020B0606020202030204" pitchFamily="34" charset="0"/>
              </a:rPr>
            </a:br>
            <a:r>
              <a:rPr lang="en-US" sz="800" dirty="0">
                <a:latin typeface="Arial Narrow" panose="020B0606020202030204" pitchFamily="34" charset="0"/>
              </a:rPr>
              <a:t>BPM models</a:t>
            </a:r>
          </a:p>
        </p:txBody>
      </p:sp>
      <p:sp>
        <p:nvSpPr>
          <p:cNvPr id="275" name="Text Box 147"/>
          <p:cNvSpPr txBox="1">
            <a:spLocks noChangeArrowheads="1"/>
          </p:cNvSpPr>
          <p:nvPr/>
        </p:nvSpPr>
        <p:spPr bwMode="auto">
          <a:xfrm>
            <a:off x="5953851" y="2081859"/>
            <a:ext cx="980347" cy="338554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00" dirty="0">
                <a:latin typeface="Arial Narrow" pitchFamily="34" charset="0"/>
                <a:cs typeface="Arial" charset="0"/>
              </a:rPr>
              <a:t>Full HSPC Interop Package </a:t>
            </a:r>
            <a:endParaRPr lang="en-US" sz="800" dirty="0">
              <a:latin typeface="Arial Narrow" pitchFamily="34" charset="0"/>
              <a:cs typeface="Arial" charset="0"/>
            </a:endParaRPr>
          </a:p>
        </p:txBody>
      </p:sp>
      <p:sp>
        <p:nvSpPr>
          <p:cNvPr id="276" name="AutoShape 148"/>
          <p:cNvSpPr>
            <a:spLocks noChangeArrowheads="1"/>
          </p:cNvSpPr>
          <p:nvPr/>
        </p:nvSpPr>
        <p:spPr bwMode="auto">
          <a:xfrm>
            <a:off x="5886820" y="2155235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7" name="AutoShape 155"/>
          <p:cNvSpPr>
            <a:spLocks noChangeArrowheads="1"/>
          </p:cNvSpPr>
          <p:nvPr/>
        </p:nvSpPr>
        <p:spPr bwMode="auto">
          <a:xfrm>
            <a:off x="3258596" y="3183524"/>
            <a:ext cx="146595" cy="145661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78" name="Text Box 156"/>
          <p:cNvSpPr txBox="1">
            <a:spLocks noChangeArrowheads="1"/>
          </p:cNvSpPr>
          <p:nvPr/>
        </p:nvSpPr>
        <p:spPr bwMode="auto">
          <a:xfrm>
            <a:off x="3329292" y="3072213"/>
            <a:ext cx="1473071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Data services governance </a:t>
            </a:r>
            <a:br>
              <a:rPr lang="en-US" sz="850" dirty="0">
                <a:latin typeface="Arial Narrow" pitchFamily="34" charset="0"/>
                <a:cs typeface="Arial" charset="0"/>
              </a:rPr>
            </a:br>
            <a:r>
              <a:rPr lang="en-US" sz="850" dirty="0">
                <a:latin typeface="Arial Narrow" pitchFamily="34" charset="0"/>
                <a:cs typeface="Arial" charset="0"/>
              </a:rPr>
              <a:t>and models  </a:t>
            </a:r>
          </a:p>
        </p:txBody>
      </p:sp>
      <p:sp>
        <p:nvSpPr>
          <p:cNvPr id="279" name="AutoShape 158"/>
          <p:cNvSpPr>
            <a:spLocks noChangeArrowheads="1"/>
          </p:cNvSpPr>
          <p:nvPr/>
        </p:nvSpPr>
        <p:spPr bwMode="auto">
          <a:xfrm>
            <a:off x="3388534" y="4905010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80" name="Text Box 159"/>
          <p:cNvSpPr txBox="1">
            <a:spLocks noChangeArrowheads="1"/>
          </p:cNvSpPr>
          <p:nvPr/>
        </p:nvSpPr>
        <p:spPr bwMode="auto">
          <a:xfrm>
            <a:off x="3480609" y="4835160"/>
            <a:ext cx="1295400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Data Segmentation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281" name="AutoShape 161"/>
          <p:cNvSpPr>
            <a:spLocks noChangeArrowheads="1"/>
          </p:cNvSpPr>
          <p:nvPr/>
        </p:nvSpPr>
        <p:spPr bwMode="auto">
          <a:xfrm>
            <a:off x="4633201" y="4320613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850"/>
          </a:p>
        </p:txBody>
      </p:sp>
      <p:sp>
        <p:nvSpPr>
          <p:cNvPr id="282" name="AutoShape 164"/>
          <p:cNvSpPr>
            <a:spLocks noChangeArrowheads="1"/>
          </p:cNvSpPr>
          <p:nvPr/>
        </p:nvSpPr>
        <p:spPr bwMode="auto">
          <a:xfrm>
            <a:off x="4995234" y="3651273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83" name="Text Box 165"/>
          <p:cNvSpPr txBox="1">
            <a:spLocks noChangeArrowheads="1"/>
          </p:cNvSpPr>
          <p:nvPr/>
        </p:nvSpPr>
        <p:spPr bwMode="auto">
          <a:xfrm>
            <a:off x="5055169" y="3589750"/>
            <a:ext cx="1579598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Opt-In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284" name="AutoShape 169"/>
          <p:cNvSpPr>
            <a:spLocks noChangeArrowheads="1"/>
          </p:cNvSpPr>
          <p:nvPr/>
        </p:nvSpPr>
        <p:spPr bwMode="auto">
          <a:xfrm>
            <a:off x="6438724" y="2825538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cxnSp>
        <p:nvCxnSpPr>
          <p:cNvPr id="285" name="AutoShape 170"/>
          <p:cNvCxnSpPr>
            <a:cxnSpLocks noChangeShapeType="1"/>
            <a:endCxn id="284" idx="2"/>
          </p:cNvCxnSpPr>
          <p:nvPr/>
        </p:nvCxnSpPr>
        <p:spPr bwMode="auto">
          <a:xfrm rot="5400000" flipH="1" flipV="1">
            <a:off x="5603143" y="2555708"/>
            <a:ext cx="494313" cy="1319725"/>
          </a:xfrm>
          <a:prstGeom prst="curvedConnector3">
            <a:avLst>
              <a:gd name="adj1" fmla="val 50000"/>
            </a:avLst>
          </a:prstGeom>
          <a:noFill/>
          <a:ln w="12700">
            <a:solidFill>
              <a:srgbClr val="99CCFF"/>
            </a:solidFill>
            <a:prstDash val="sysDot"/>
            <a:round/>
            <a:headEnd/>
            <a:tailEnd/>
          </a:ln>
          <a:effectLst/>
        </p:spPr>
      </p:cxnSp>
      <p:sp>
        <p:nvSpPr>
          <p:cNvPr id="286" name="AutoShape 172"/>
          <p:cNvSpPr>
            <a:spLocks noChangeArrowheads="1"/>
          </p:cNvSpPr>
          <p:nvPr/>
        </p:nvSpPr>
        <p:spPr bwMode="auto">
          <a:xfrm>
            <a:off x="7597866" y="1604348"/>
            <a:ext cx="215900" cy="215900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cxnSp>
        <p:nvCxnSpPr>
          <p:cNvPr id="287" name="AutoShape 173"/>
          <p:cNvCxnSpPr>
            <a:cxnSpLocks noChangeShapeType="1"/>
            <a:stCxn id="284" idx="0"/>
            <a:endCxn id="286" idx="2"/>
          </p:cNvCxnSpPr>
          <p:nvPr/>
        </p:nvCxnSpPr>
        <p:spPr bwMode="auto">
          <a:xfrm rot="5400000" flipH="1" flipV="1">
            <a:off x="6605344" y="1725066"/>
            <a:ext cx="1005290" cy="1195654"/>
          </a:xfrm>
          <a:prstGeom prst="curvedConnector3">
            <a:avLst>
              <a:gd name="adj1" fmla="val 50000"/>
            </a:avLst>
          </a:prstGeom>
          <a:noFill/>
          <a:ln w="12700">
            <a:solidFill>
              <a:schemeClr val="accent1"/>
            </a:solidFill>
            <a:prstDash val="sysDot"/>
            <a:round/>
            <a:headEnd/>
            <a:tailEnd/>
          </a:ln>
          <a:effectLst/>
        </p:spPr>
      </p:cxnSp>
      <p:sp>
        <p:nvSpPr>
          <p:cNvPr id="288" name="AutoShape 174"/>
          <p:cNvSpPr>
            <a:spLocks noChangeArrowheads="1"/>
          </p:cNvSpPr>
          <p:nvPr/>
        </p:nvSpPr>
        <p:spPr bwMode="auto">
          <a:xfrm>
            <a:off x="3148776" y="5431632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89" name="Text Box 175"/>
          <p:cNvSpPr txBox="1">
            <a:spLocks noChangeArrowheads="1"/>
          </p:cNvSpPr>
          <p:nvPr/>
        </p:nvSpPr>
        <p:spPr bwMode="auto">
          <a:xfrm>
            <a:off x="3245614" y="5358607"/>
            <a:ext cx="1435100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Baseline [Security] Capabilities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290" name="Rectangle 29"/>
          <p:cNvSpPr>
            <a:spLocks noChangeArrowheads="1"/>
          </p:cNvSpPr>
          <p:nvPr/>
        </p:nvSpPr>
        <p:spPr bwMode="auto">
          <a:xfrm>
            <a:off x="7197379" y="5854666"/>
            <a:ext cx="2016125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r>
              <a:rPr lang="en-GB" sz="1600" dirty="0">
                <a:solidFill>
                  <a:srgbClr val="0070C0"/>
                </a:solidFill>
                <a:latin typeface="Arial Narrow" pitchFamily="34" charset="0"/>
                <a:cs typeface="Arial" charset="0"/>
              </a:rPr>
              <a:t>Software</a:t>
            </a:r>
          </a:p>
        </p:txBody>
      </p:sp>
      <p:sp>
        <p:nvSpPr>
          <p:cNvPr id="291" name="Rectangle 20"/>
          <p:cNvSpPr>
            <a:spLocks noChangeArrowheads="1"/>
          </p:cNvSpPr>
          <p:nvPr/>
        </p:nvSpPr>
        <p:spPr bwMode="auto">
          <a:xfrm rot="16200000">
            <a:off x="764874" y="1092782"/>
            <a:ext cx="1731311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 Narrow" pitchFamily="34" charset="0"/>
                <a:cs typeface="Arial" charset="0"/>
              </a:rPr>
              <a:t>Data/Information Models</a:t>
            </a:r>
          </a:p>
        </p:txBody>
      </p:sp>
      <p:sp>
        <p:nvSpPr>
          <p:cNvPr id="292" name="Rectangle 29"/>
          <p:cNvSpPr>
            <a:spLocks noChangeArrowheads="1"/>
          </p:cNvSpPr>
          <p:nvPr/>
        </p:nvSpPr>
        <p:spPr bwMode="auto">
          <a:xfrm>
            <a:off x="4719252" y="5854666"/>
            <a:ext cx="2016125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 algn="ctr"/>
            <a:r>
              <a:rPr lang="en-GB" sz="1600" dirty="0">
                <a:solidFill>
                  <a:srgbClr val="0070C0"/>
                </a:solidFill>
                <a:latin typeface="Arial Narrow" pitchFamily="34" charset="0"/>
                <a:cs typeface="Arial" charset="0"/>
              </a:rPr>
              <a:t>Infrastructure</a:t>
            </a:r>
          </a:p>
        </p:txBody>
      </p:sp>
      <p:sp>
        <p:nvSpPr>
          <p:cNvPr id="295" name="AutoShape 135"/>
          <p:cNvSpPr>
            <a:spLocks noChangeArrowheads="1"/>
          </p:cNvSpPr>
          <p:nvPr/>
        </p:nvSpPr>
        <p:spPr bwMode="auto">
          <a:xfrm>
            <a:off x="2471393" y="3944435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6" name="Text Box 136"/>
          <p:cNvSpPr txBox="1">
            <a:spLocks noChangeArrowheads="1"/>
          </p:cNvSpPr>
          <p:nvPr/>
        </p:nvSpPr>
        <p:spPr bwMode="auto">
          <a:xfrm>
            <a:off x="2549755" y="3860119"/>
            <a:ext cx="2089199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Publish Strategy for coordination with external stakeholders</a:t>
            </a:r>
          </a:p>
        </p:txBody>
      </p:sp>
      <p:sp>
        <p:nvSpPr>
          <p:cNvPr id="297" name="Text Box 59"/>
          <p:cNvSpPr txBox="1">
            <a:spLocks noChangeArrowheads="1"/>
          </p:cNvSpPr>
          <p:nvPr/>
        </p:nvSpPr>
        <p:spPr bwMode="auto">
          <a:xfrm>
            <a:off x="7153348" y="3006863"/>
            <a:ext cx="1212120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Automated test harness / compliance validation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298" name="AutoShape 60"/>
          <p:cNvSpPr>
            <a:spLocks noChangeArrowheads="1"/>
          </p:cNvSpPr>
          <p:nvPr/>
        </p:nvSpPr>
        <p:spPr bwMode="auto">
          <a:xfrm>
            <a:off x="7084616" y="3113955"/>
            <a:ext cx="142875" cy="142875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299" name="AutoShape 164"/>
          <p:cNvSpPr>
            <a:spLocks noChangeArrowheads="1"/>
          </p:cNvSpPr>
          <p:nvPr/>
        </p:nvSpPr>
        <p:spPr bwMode="auto">
          <a:xfrm>
            <a:off x="6003304" y="3154693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00" name="Text Box 165"/>
          <p:cNvSpPr txBox="1">
            <a:spLocks noChangeArrowheads="1"/>
          </p:cNvSpPr>
          <p:nvPr/>
        </p:nvSpPr>
        <p:spPr bwMode="auto">
          <a:xfrm>
            <a:off x="6089076" y="3105243"/>
            <a:ext cx="973398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Share w/Protection</a:t>
            </a:r>
          </a:p>
        </p:txBody>
      </p:sp>
      <p:sp>
        <p:nvSpPr>
          <p:cNvPr id="301" name="AutoShape 102"/>
          <p:cNvSpPr>
            <a:spLocks noChangeArrowheads="1"/>
          </p:cNvSpPr>
          <p:nvPr/>
        </p:nvSpPr>
        <p:spPr bwMode="auto">
          <a:xfrm>
            <a:off x="7563224" y="956997"/>
            <a:ext cx="215900" cy="215900"/>
          </a:xfrm>
          <a:prstGeom prst="diamond">
            <a:avLst/>
          </a:prstGeom>
          <a:solidFill>
            <a:srgbClr val="0033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02" name="Rectangle 20"/>
          <p:cNvSpPr>
            <a:spLocks noChangeArrowheads="1"/>
          </p:cNvSpPr>
          <p:nvPr/>
        </p:nvSpPr>
        <p:spPr bwMode="auto">
          <a:xfrm rot="16200000">
            <a:off x="1016872" y="3923198"/>
            <a:ext cx="1513064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 Narrow" pitchFamily="34" charset="0"/>
                <a:cs typeface="Arial" charset="0"/>
              </a:rPr>
              <a:t>Business</a:t>
            </a:r>
          </a:p>
        </p:txBody>
      </p:sp>
      <p:sp>
        <p:nvSpPr>
          <p:cNvPr id="303" name="AutoShape 144"/>
          <p:cNvSpPr>
            <a:spLocks noChangeArrowheads="1"/>
          </p:cNvSpPr>
          <p:nvPr/>
        </p:nvSpPr>
        <p:spPr bwMode="auto">
          <a:xfrm>
            <a:off x="4733018" y="2993929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 sz="900"/>
          </a:p>
        </p:txBody>
      </p:sp>
      <p:sp>
        <p:nvSpPr>
          <p:cNvPr id="304" name="AutoShape 63"/>
          <p:cNvSpPr>
            <a:spLocks noChangeArrowheads="1"/>
          </p:cNvSpPr>
          <p:nvPr/>
        </p:nvSpPr>
        <p:spPr bwMode="auto">
          <a:xfrm>
            <a:off x="5741626" y="5035481"/>
            <a:ext cx="142875" cy="142875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05" name="Text Box 64"/>
          <p:cNvSpPr txBox="1">
            <a:spLocks noChangeArrowheads="1"/>
          </p:cNvSpPr>
          <p:nvPr/>
        </p:nvSpPr>
        <p:spPr bwMode="auto">
          <a:xfrm>
            <a:off x="5813064" y="5023644"/>
            <a:ext cx="1581145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Marketplace General Availability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306" name="AutoShape 63"/>
          <p:cNvSpPr>
            <a:spLocks noChangeArrowheads="1"/>
          </p:cNvSpPr>
          <p:nvPr/>
        </p:nvSpPr>
        <p:spPr bwMode="auto">
          <a:xfrm>
            <a:off x="6063041" y="5479961"/>
            <a:ext cx="142875" cy="142875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07" name="Text Box 64"/>
          <p:cNvSpPr txBox="1">
            <a:spLocks noChangeArrowheads="1"/>
          </p:cNvSpPr>
          <p:nvPr/>
        </p:nvSpPr>
        <p:spPr bwMode="auto">
          <a:xfrm>
            <a:off x="6134480" y="5395823"/>
            <a:ext cx="878436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Model Repository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308" name="AutoShape 63"/>
          <p:cNvSpPr>
            <a:spLocks noChangeArrowheads="1"/>
          </p:cNvSpPr>
          <p:nvPr/>
        </p:nvSpPr>
        <p:spPr bwMode="auto">
          <a:xfrm>
            <a:off x="5819912" y="5730180"/>
            <a:ext cx="142875" cy="142875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09" name="Text Box 64"/>
          <p:cNvSpPr txBox="1">
            <a:spLocks noChangeArrowheads="1"/>
          </p:cNvSpPr>
          <p:nvPr/>
        </p:nvSpPr>
        <p:spPr bwMode="auto">
          <a:xfrm>
            <a:off x="5891351" y="5646042"/>
            <a:ext cx="1011844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SMART Sandbox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310" name="AutoShape 63"/>
          <p:cNvSpPr>
            <a:spLocks noChangeArrowheads="1"/>
          </p:cNvSpPr>
          <p:nvPr/>
        </p:nvSpPr>
        <p:spPr bwMode="auto">
          <a:xfrm>
            <a:off x="6419744" y="4504323"/>
            <a:ext cx="142875" cy="142875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11" name="Text Box 64"/>
          <p:cNvSpPr txBox="1">
            <a:spLocks noChangeArrowheads="1"/>
          </p:cNvSpPr>
          <p:nvPr/>
        </p:nvSpPr>
        <p:spPr bwMode="auto">
          <a:xfrm>
            <a:off x="6491182" y="4420185"/>
            <a:ext cx="1174151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General Availability of Community Cloud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312" name="AutoShape 63"/>
          <p:cNvSpPr>
            <a:spLocks noChangeArrowheads="1"/>
          </p:cNvSpPr>
          <p:nvPr/>
        </p:nvSpPr>
        <p:spPr bwMode="auto">
          <a:xfrm>
            <a:off x="6424032" y="3913734"/>
            <a:ext cx="142875" cy="142875"/>
          </a:xfrm>
          <a:prstGeom prst="diamond">
            <a:avLst/>
          </a:prstGeom>
          <a:solidFill>
            <a:schemeClr val="hlink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13" name="Text Box 64"/>
          <p:cNvSpPr txBox="1">
            <a:spLocks noChangeArrowheads="1"/>
          </p:cNvSpPr>
          <p:nvPr/>
        </p:nvSpPr>
        <p:spPr bwMode="auto">
          <a:xfrm>
            <a:off x="6474205" y="3889138"/>
            <a:ext cx="1869998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>
                <a:latin typeface="Arial Narrow" pitchFamily="34" charset="0"/>
                <a:cs typeface="Arial" charset="0"/>
              </a:rPr>
              <a:t>Communication </a:t>
            </a:r>
            <a:r>
              <a:rPr lang="en-GB" sz="850" dirty="0" err="1">
                <a:latin typeface="Arial Narrow" pitchFamily="34" charset="0"/>
                <a:cs typeface="Arial" charset="0"/>
              </a:rPr>
              <a:t>Infras</a:t>
            </a:r>
            <a:r>
              <a:rPr lang="en-GB" sz="850" dirty="0">
                <a:latin typeface="Arial Narrow" pitchFamily="34" charset="0"/>
                <a:cs typeface="Arial" charset="0"/>
              </a:rPr>
              <a:t>  </a:t>
            </a:r>
            <a:br>
              <a:rPr lang="en-GB" sz="850" dirty="0">
                <a:latin typeface="Arial Narrow" pitchFamily="34" charset="0"/>
                <a:cs typeface="Arial" charset="0"/>
              </a:rPr>
            </a:br>
            <a:r>
              <a:rPr lang="en-GB" sz="850" dirty="0">
                <a:latin typeface="Arial Narrow" pitchFamily="34" charset="0"/>
                <a:cs typeface="Arial" charset="0"/>
              </a:rPr>
              <a:t>FHIR Service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314" name="AutoShape 80"/>
          <p:cNvSpPr>
            <a:spLocks noChangeArrowheads="1"/>
          </p:cNvSpPr>
          <p:nvPr/>
        </p:nvSpPr>
        <p:spPr bwMode="auto">
          <a:xfrm>
            <a:off x="8298790" y="5494470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15" name="Text Box 81"/>
          <p:cNvSpPr txBox="1">
            <a:spLocks noChangeArrowheads="1"/>
          </p:cNvSpPr>
          <p:nvPr/>
        </p:nvSpPr>
        <p:spPr bwMode="auto">
          <a:xfrm>
            <a:off x="8348003" y="5403983"/>
            <a:ext cx="1398587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>
                <a:latin typeface="Arial Narrow" pitchFamily="34" charset="0"/>
                <a:cs typeface="Arial" charset="0"/>
              </a:rPr>
              <a:t>Terminology Svcs API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316" name="AutoShape 80"/>
          <p:cNvSpPr>
            <a:spLocks noChangeArrowheads="1"/>
          </p:cNvSpPr>
          <p:nvPr/>
        </p:nvSpPr>
        <p:spPr bwMode="auto">
          <a:xfrm>
            <a:off x="8451190" y="5646870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17" name="Text Box 81"/>
          <p:cNvSpPr txBox="1">
            <a:spLocks noChangeArrowheads="1"/>
          </p:cNvSpPr>
          <p:nvPr/>
        </p:nvSpPr>
        <p:spPr bwMode="auto">
          <a:xfrm>
            <a:off x="8500403" y="5556383"/>
            <a:ext cx="1061423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>
                <a:latin typeface="Arial Narrow" pitchFamily="34" charset="0"/>
                <a:cs typeface="Arial" charset="0"/>
              </a:rPr>
              <a:t>Knowledge Repository Spec.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318" name="AutoShape 80"/>
          <p:cNvSpPr>
            <a:spLocks noChangeArrowheads="1"/>
          </p:cNvSpPr>
          <p:nvPr/>
        </p:nvSpPr>
        <p:spPr bwMode="auto">
          <a:xfrm>
            <a:off x="7458547" y="4849745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19" name="Text Box 81"/>
          <p:cNvSpPr txBox="1">
            <a:spLocks noChangeArrowheads="1"/>
          </p:cNvSpPr>
          <p:nvPr/>
        </p:nvSpPr>
        <p:spPr bwMode="auto">
          <a:xfrm>
            <a:off x="7512468" y="4840746"/>
            <a:ext cx="1080060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>
                <a:latin typeface="Arial Narrow" pitchFamily="34" charset="0"/>
                <a:cs typeface="Arial" charset="0"/>
              </a:rPr>
              <a:t>Terminology Services API (Matured)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320" name="Text Box 84"/>
          <p:cNvSpPr txBox="1">
            <a:spLocks noChangeArrowheads="1"/>
          </p:cNvSpPr>
          <p:nvPr/>
        </p:nvSpPr>
        <p:spPr bwMode="auto">
          <a:xfrm>
            <a:off x="8439835" y="4687745"/>
            <a:ext cx="1053911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Knowledge Authoring Environment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321" name="AutoShape 85"/>
          <p:cNvSpPr>
            <a:spLocks noChangeArrowheads="1"/>
          </p:cNvSpPr>
          <p:nvPr/>
        </p:nvSpPr>
        <p:spPr bwMode="auto">
          <a:xfrm>
            <a:off x="8368398" y="4760770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22" name="Text Box 96"/>
          <p:cNvSpPr txBox="1">
            <a:spLocks noChangeArrowheads="1"/>
          </p:cNvSpPr>
          <p:nvPr/>
        </p:nvSpPr>
        <p:spPr bwMode="auto">
          <a:xfrm>
            <a:off x="7788482" y="4166264"/>
            <a:ext cx="937879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Model Authoring Environment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323" name="AutoShape 97"/>
          <p:cNvSpPr>
            <a:spLocks noChangeArrowheads="1"/>
          </p:cNvSpPr>
          <p:nvPr/>
        </p:nvSpPr>
        <p:spPr bwMode="auto">
          <a:xfrm>
            <a:off x="7726570" y="4253577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24" name="Text Box 96"/>
          <p:cNvSpPr txBox="1">
            <a:spLocks noChangeArrowheads="1"/>
          </p:cNvSpPr>
          <p:nvPr/>
        </p:nvSpPr>
        <p:spPr bwMode="auto">
          <a:xfrm>
            <a:off x="8694314" y="2970908"/>
            <a:ext cx="872173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Data </a:t>
            </a:r>
            <a:r>
              <a:rPr lang="en-GB" sz="850">
                <a:latin typeface="Arial Narrow" pitchFamily="34" charset="0"/>
                <a:cs typeface="Arial" charset="0"/>
              </a:rPr>
              <a:t>Analytics Environment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325" name="AutoShape 97"/>
          <p:cNvSpPr>
            <a:spLocks noChangeArrowheads="1"/>
          </p:cNvSpPr>
          <p:nvPr/>
        </p:nvSpPr>
        <p:spPr bwMode="auto">
          <a:xfrm>
            <a:off x="8632402" y="3058221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26" name="Text Box 96"/>
          <p:cNvSpPr txBox="1">
            <a:spLocks noChangeArrowheads="1"/>
          </p:cNvSpPr>
          <p:nvPr/>
        </p:nvSpPr>
        <p:spPr bwMode="auto">
          <a:xfrm>
            <a:off x="8493715" y="3514584"/>
            <a:ext cx="944434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850" dirty="0">
                <a:latin typeface="Arial Narrow" pitchFamily="34" charset="0"/>
                <a:cs typeface="Arial" charset="0"/>
              </a:rPr>
              <a:t>ADL/AML to FHIR </a:t>
            </a:r>
            <a:endParaRPr lang="en-US" sz="850" dirty="0">
              <a:latin typeface="Arial Narrow" pitchFamily="34" charset="0"/>
              <a:cs typeface="Arial" charset="0"/>
            </a:endParaRPr>
          </a:p>
        </p:txBody>
      </p:sp>
      <p:sp>
        <p:nvSpPr>
          <p:cNvPr id="327" name="AutoShape 97"/>
          <p:cNvSpPr>
            <a:spLocks noChangeArrowheads="1"/>
          </p:cNvSpPr>
          <p:nvPr/>
        </p:nvSpPr>
        <p:spPr bwMode="auto">
          <a:xfrm>
            <a:off x="8431803" y="3550861"/>
            <a:ext cx="142875" cy="142875"/>
          </a:xfrm>
          <a:prstGeom prst="diamond">
            <a:avLst/>
          </a:prstGeom>
          <a:solidFill>
            <a:srgbClr val="800000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28" name="AutoShape 134">
            <a:extLst>
              <a:ext uri="{FF2B5EF4-FFF2-40B4-BE49-F238E27FC236}">
                <a16:creationId xmlns:a16="http://schemas.microsoft.com/office/drawing/2014/main" id="{A938611A-2580-4FD9-A352-22C2F541D6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6555" y="4285496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29" name="Text Box 156">
            <a:extLst>
              <a:ext uri="{FF2B5EF4-FFF2-40B4-BE49-F238E27FC236}">
                <a16:creationId xmlns:a16="http://schemas.microsoft.com/office/drawing/2014/main" id="{2FF1FAE5-6E6A-4D65-9ED6-8484FE9BF4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39010" y="2596589"/>
            <a:ext cx="1398723" cy="338554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00" dirty="0">
                <a:latin typeface="Arial Narrow" pitchFamily="34" charset="0"/>
                <a:cs typeface="Arial" charset="0"/>
              </a:rPr>
              <a:t>KPIs &amp; Business Outcomes </a:t>
            </a:r>
            <a:br>
              <a:rPr lang="en-US" sz="800" dirty="0">
                <a:latin typeface="Arial Narrow" pitchFamily="34" charset="0"/>
                <a:cs typeface="Arial" charset="0"/>
              </a:rPr>
            </a:br>
            <a:r>
              <a:rPr lang="en-US" sz="800" dirty="0">
                <a:latin typeface="Arial Narrow" pitchFamily="34" charset="0"/>
                <a:cs typeface="Arial" charset="0"/>
              </a:rPr>
              <a:t>from HSPC adoption</a:t>
            </a:r>
          </a:p>
        </p:txBody>
      </p:sp>
      <p:sp>
        <p:nvSpPr>
          <p:cNvPr id="330" name="AutoShape 155">
            <a:extLst>
              <a:ext uri="{FF2B5EF4-FFF2-40B4-BE49-F238E27FC236}">
                <a16:creationId xmlns:a16="http://schemas.microsoft.com/office/drawing/2014/main" id="{74504287-0F28-40C5-AC80-E2287E0499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80944" y="2691857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31" name="Text Box 132"/>
          <p:cNvSpPr txBox="1">
            <a:spLocks noChangeArrowheads="1"/>
          </p:cNvSpPr>
          <p:nvPr/>
        </p:nvSpPr>
        <p:spPr bwMode="auto">
          <a:xfrm>
            <a:off x="6497177" y="1763495"/>
            <a:ext cx="1366821" cy="40011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1000" b="1" dirty="0">
                <a:latin typeface="Arial Narrow" pitchFamily="34" charset="0"/>
                <a:cs typeface="Arial" charset="0"/>
              </a:rPr>
              <a:t>Implementation Guide for Advanced Services</a:t>
            </a:r>
            <a:endParaRPr lang="en-US" sz="1000" b="1" dirty="0">
              <a:latin typeface="Arial Narrow" pitchFamily="34" charset="0"/>
              <a:cs typeface="Arial" charset="0"/>
            </a:endParaRPr>
          </a:p>
        </p:txBody>
      </p:sp>
      <p:grpSp>
        <p:nvGrpSpPr>
          <p:cNvPr id="332" name="Group 331"/>
          <p:cNvGrpSpPr/>
          <p:nvPr/>
        </p:nvGrpSpPr>
        <p:grpSpPr>
          <a:xfrm>
            <a:off x="2235043" y="2705601"/>
            <a:ext cx="1192230" cy="353943"/>
            <a:chOff x="4610214" y="1895115"/>
            <a:chExt cx="1192230" cy="353943"/>
          </a:xfrm>
        </p:grpSpPr>
        <p:sp>
          <p:nvSpPr>
            <p:cNvPr id="333" name="AutoShape 125"/>
            <p:cNvSpPr>
              <a:spLocks noChangeArrowheads="1"/>
            </p:cNvSpPr>
            <p:nvPr/>
          </p:nvSpPr>
          <p:spPr bwMode="auto">
            <a:xfrm>
              <a:off x="4610214" y="1934171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34" name="Text Box 126"/>
            <p:cNvSpPr txBox="1">
              <a:spLocks noChangeArrowheads="1"/>
            </p:cNvSpPr>
            <p:nvPr/>
          </p:nvSpPr>
          <p:spPr bwMode="auto">
            <a:xfrm>
              <a:off x="4690291" y="1895115"/>
              <a:ext cx="1112153" cy="35394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HL7 CDS KAS-for Select Domains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</p:grpSp>
      <p:sp>
        <p:nvSpPr>
          <p:cNvPr id="335" name="Text Box 156">
            <a:extLst>
              <a:ext uri="{FF2B5EF4-FFF2-40B4-BE49-F238E27FC236}">
                <a16:creationId xmlns:a16="http://schemas.microsoft.com/office/drawing/2014/main" id="{2FF1FAE5-6E6A-4D65-9ED6-8484FE9BF4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87443" y="3165546"/>
            <a:ext cx="1064124" cy="338554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00" dirty="0">
                <a:latin typeface="Arial Narrow" pitchFamily="34" charset="0"/>
                <a:cs typeface="Arial" charset="0"/>
              </a:rPr>
              <a:t> Draft Interoperability   </a:t>
            </a:r>
            <a:br>
              <a:rPr lang="en-US" sz="800" dirty="0">
                <a:latin typeface="Arial Narrow" pitchFamily="34" charset="0"/>
                <a:cs typeface="Arial" charset="0"/>
              </a:rPr>
            </a:br>
            <a:r>
              <a:rPr lang="en-US" sz="800" dirty="0">
                <a:latin typeface="Arial Narrow" pitchFamily="34" charset="0"/>
                <a:cs typeface="Arial" charset="0"/>
              </a:rPr>
              <a:t> Self Assessment</a:t>
            </a:r>
          </a:p>
        </p:txBody>
      </p:sp>
      <p:sp>
        <p:nvSpPr>
          <p:cNvPr id="336" name="AutoShape 155">
            <a:extLst>
              <a:ext uri="{FF2B5EF4-FFF2-40B4-BE49-F238E27FC236}">
                <a16:creationId xmlns:a16="http://schemas.microsoft.com/office/drawing/2014/main" id="{74504287-0F28-40C5-AC80-E2287E0499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42370" y="3260813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37" name="Text Box 156">
            <a:extLst>
              <a:ext uri="{FF2B5EF4-FFF2-40B4-BE49-F238E27FC236}">
                <a16:creationId xmlns:a16="http://schemas.microsoft.com/office/drawing/2014/main" id="{2FF1FAE5-6E6A-4D65-9ED6-8484FE9BF4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98913" y="2779907"/>
            <a:ext cx="914791" cy="338554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00" dirty="0">
                <a:latin typeface="Arial Narrow" pitchFamily="34" charset="0"/>
                <a:cs typeface="Arial" charset="0"/>
              </a:rPr>
              <a:t>Detailed Interop</a:t>
            </a:r>
            <a:br>
              <a:rPr lang="en-US" sz="800" dirty="0">
                <a:latin typeface="Arial Narrow" pitchFamily="34" charset="0"/>
                <a:cs typeface="Arial" charset="0"/>
              </a:rPr>
            </a:br>
            <a:r>
              <a:rPr lang="en-US" sz="800" dirty="0">
                <a:latin typeface="Arial Narrow" pitchFamily="34" charset="0"/>
                <a:cs typeface="Arial" charset="0"/>
              </a:rPr>
              <a:t>Maturity Model</a:t>
            </a:r>
          </a:p>
        </p:txBody>
      </p:sp>
      <p:sp>
        <p:nvSpPr>
          <p:cNvPr id="338" name="AutoShape 155">
            <a:extLst>
              <a:ext uri="{FF2B5EF4-FFF2-40B4-BE49-F238E27FC236}">
                <a16:creationId xmlns:a16="http://schemas.microsoft.com/office/drawing/2014/main" id="{74504287-0F28-40C5-AC80-E2287E0499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3841" y="2875174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39" name="Text Box 156">
            <a:extLst>
              <a:ext uri="{FF2B5EF4-FFF2-40B4-BE49-F238E27FC236}">
                <a16:creationId xmlns:a16="http://schemas.microsoft.com/office/drawing/2014/main" id="{2FF1FAE5-6E6A-4D65-9ED6-8484FE9BF4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0589" y="3512637"/>
            <a:ext cx="848274" cy="338554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00" dirty="0">
                <a:latin typeface="Arial Narrow" pitchFamily="34" charset="0"/>
                <a:cs typeface="Arial" charset="0"/>
              </a:rPr>
              <a:t>Draft of Interop</a:t>
            </a:r>
            <a:br>
              <a:rPr lang="en-US" sz="800" dirty="0">
                <a:latin typeface="Arial Narrow" pitchFamily="34" charset="0"/>
                <a:cs typeface="Arial" charset="0"/>
              </a:rPr>
            </a:br>
            <a:r>
              <a:rPr lang="en-US" sz="800" dirty="0">
                <a:latin typeface="Arial Narrow" pitchFamily="34" charset="0"/>
                <a:cs typeface="Arial" charset="0"/>
              </a:rPr>
              <a:t>Maturity Model</a:t>
            </a:r>
          </a:p>
        </p:txBody>
      </p:sp>
      <p:sp>
        <p:nvSpPr>
          <p:cNvPr id="340" name="AutoShape 155">
            <a:extLst>
              <a:ext uri="{FF2B5EF4-FFF2-40B4-BE49-F238E27FC236}">
                <a16:creationId xmlns:a16="http://schemas.microsoft.com/office/drawing/2014/main" id="{74504287-0F28-40C5-AC80-E2287E0499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5516" y="3607904"/>
            <a:ext cx="142875" cy="142875"/>
          </a:xfrm>
          <a:prstGeom prst="diamond">
            <a:avLst/>
          </a:prstGeom>
          <a:solidFill>
            <a:srgbClr val="996633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1" name="AutoShape 164"/>
          <p:cNvSpPr>
            <a:spLocks noChangeArrowheads="1"/>
          </p:cNvSpPr>
          <p:nvPr/>
        </p:nvSpPr>
        <p:spPr bwMode="auto">
          <a:xfrm>
            <a:off x="5887001" y="2960395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2" name="Text Box 165"/>
          <p:cNvSpPr txBox="1">
            <a:spLocks noChangeArrowheads="1"/>
          </p:cNvSpPr>
          <p:nvPr/>
        </p:nvSpPr>
        <p:spPr bwMode="auto">
          <a:xfrm>
            <a:off x="5938409" y="2920236"/>
            <a:ext cx="1489595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Attribute based Access Control</a:t>
            </a:r>
          </a:p>
        </p:txBody>
      </p:sp>
      <p:sp>
        <p:nvSpPr>
          <p:cNvPr id="343" name="AutoShape 164"/>
          <p:cNvSpPr>
            <a:spLocks noChangeArrowheads="1"/>
          </p:cNvSpPr>
          <p:nvPr/>
        </p:nvSpPr>
        <p:spPr bwMode="auto">
          <a:xfrm>
            <a:off x="6359774" y="3307942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4" name="Text Box 165"/>
          <p:cNvSpPr txBox="1">
            <a:spLocks noChangeArrowheads="1"/>
          </p:cNvSpPr>
          <p:nvPr/>
        </p:nvSpPr>
        <p:spPr bwMode="auto">
          <a:xfrm>
            <a:off x="6649087" y="2386125"/>
            <a:ext cx="1085627" cy="353943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Secure Delegated Access</a:t>
            </a:r>
          </a:p>
        </p:txBody>
      </p:sp>
      <p:sp>
        <p:nvSpPr>
          <p:cNvPr id="345" name="AutoShape 164"/>
          <p:cNvSpPr>
            <a:spLocks noChangeArrowheads="1"/>
          </p:cNvSpPr>
          <p:nvPr/>
        </p:nvSpPr>
        <p:spPr bwMode="auto">
          <a:xfrm>
            <a:off x="6256790" y="2709706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6" name="Text Box 165"/>
          <p:cNvSpPr txBox="1">
            <a:spLocks noChangeArrowheads="1"/>
          </p:cNvSpPr>
          <p:nvPr/>
        </p:nvSpPr>
        <p:spPr bwMode="auto">
          <a:xfrm>
            <a:off x="6342562" y="2660256"/>
            <a:ext cx="1024569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Transparent Security </a:t>
            </a:r>
          </a:p>
        </p:txBody>
      </p:sp>
      <p:sp>
        <p:nvSpPr>
          <p:cNvPr id="347" name="AutoShape 164"/>
          <p:cNvSpPr>
            <a:spLocks noChangeArrowheads="1"/>
          </p:cNvSpPr>
          <p:nvPr/>
        </p:nvSpPr>
        <p:spPr bwMode="auto">
          <a:xfrm>
            <a:off x="6988748" y="2843668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8" name="AutoShape 164"/>
          <p:cNvSpPr>
            <a:spLocks noChangeArrowheads="1"/>
          </p:cNvSpPr>
          <p:nvPr/>
        </p:nvSpPr>
        <p:spPr bwMode="auto">
          <a:xfrm>
            <a:off x="6586031" y="2494320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49" name="AutoShape 164"/>
          <p:cNvSpPr>
            <a:spLocks noChangeArrowheads="1"/>
          </p:cNvSpPr>
          <p:nvPr/>
        </p:nvSpPr>
        <p:spPr bwMode="auto">
          <a:xfrm>
            <a:off x="6971306" y="2206079"/>
            <a:ext cx="142875" cy="142875"/>
          </a:xfrm>
          <a:prstGeom prst="diamond">
            <a:avLst/>
          </a:prstGeom>
          <a:solidFill>
            <a:srgbClr val="9999FF"/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  <p:sp>
        <p:nvSpPr>
          <p:cNvPr id="350" name="Text Box 165"/>
          <p:cNvSpPr txBox="1">
            <a:spLocks noChangeArrowheads="1"/>
          </p:cNvSpPr>
          <p:nvPr/>
        </p:nvSpPr>
        <p:spPr bwMode="auto">
          <a:xfrm>
            <a:off x="7057078" y="2156629"/>
            <a:ext cx="973398" cy="223138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US" sz="850" dirty="0">
                <a:latin typeface="Arial Narrow" pitchFamily="34" charset="0"/>
                <a:cs typeface="Arial" charset="0"/>
              </a:rPr>
              <a:t>Provenance</a:t>
            </a:r>
          </a:p>
        </p:txBody>
      </p:sp>
      <p:sp>
        <p:nvSpPr>
          <p:cNvPr id="351" name="Rounded Rectangle 350"/>
          <p:cNvSpPr/>
          <p:nvPr/>
        </p:nvSpPr>
        <p:spPr>
          <a:xfrm>
            <a:off x="9423281" y="4331374"/>
            <a:ext cx="1584225" cy="584397"/>
          </a:xfrm>
          <a:prstGeom prst="round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Support for Knowledge Lifecycle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Align industry semantic models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Release CDS content/ knowledge 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Enhance UI Experience </a:t>
            </a:r>
          </a:p>
        </p:txBody>
      </p:sp>
      <p:sp>
        <p:nvSpPr>
          <p:cNvPr id="352" name="Rounded Rectangle 351"/>
          <p:cNvSpPr/>
          <p:nvPr/>
        </p:nvSpPr>
        <p:spPr>
          <a:xfrm>
            <a:off x="9423281" y="5299039"/>
            <a:ext cx="1584225" cy="584397"/>
          </a:xfrm>
          <a:prstGeom prst="round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Basic terminology authoring 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Enable readiness assessments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Publish foundational knowledge content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Specify core platform elements</a:t>
            </a:r>
          </a:p>
        </p:txBody>
      </p:sp>
      <p:sp>
        <p:nvSpPr>
          <p:cNvPr id="353" name="Rounded Rectangle 352"/>
          <p:cNvSpPr/>
          <p:nvPr/>
        </p:nvSpPr>
        <p:spPr>
          <a:xfrm>
            <a:off x="9423281" y="3144146"/>
            <a:ext cx="1584225" cy="851078"/>
          </a:xfrm>
          <a:prstGeom prst="round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Share clinical processes/workflow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Cultivate a knowledge ecosystem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Enhanced computable model execution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Security infrastructure services 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Enable shared analytics services</a:t>
            </a:r>
          </a:p>
        </p:txBody>
      </p:sp>
      <p:sp>
        <p:nvSpPr>
          <p:cNvPr id="354" name="Rounded Rectangle 353"/>
          <p:cNvSpPr/>
          <p:nvPr/>
        </p:nvSpPr>
        <p:spPr>
          <a:xfrm>
            <a:off x="9415242" y="2082281"/>
            <a:ext cx="1584225" cy="846679"/>
          </a:xfrm>
          <a:prstGeom prst="roundRect">
            <a:avLst/>
          </a:prstGeom>
          <a:solidFill>
            <a:schemeClr val="accent1">
              <a:alpha val="3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Fully realized content ecosystem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Thriving application ecosystem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Comprehensive Interoperability Assessment &amp; Compliance 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Platform and product certification</a:t>
            </a:r>
          </a:p>
          <a:p>
            <a:pPr marL="55563" indent="-55563">
              <a:buFont typeface="Arial" panose="020B0604020202020204" pitchFamily="34" charset="0"/>
              <a:buChar char="•"/>
            </a:pPr>
            <a:r>
              <a:rPr lang="en-US" sz="800">
                <a:solidFill>
                  <a:schemeClr val="tx1"/>
                </a:solidFill>
                <a:latin typeface="Arial Narrow" panose="020B0606020202030204" pitchFamily="34" charset="0"/>
              </a:rPr>
              <a:t>De-facto interoperable HSPC solutions</a:t>
            </a:r>
          </a:p>
        </p:txBody>
      </p:sp>
      <p:grpSp>
        <p:nvGrpSpPr>
          <p:cNvPr id="355" name="Group 354"/>
          <p:cNvGrpSpPr/>
          <p:nvPr/>
        </p:nvGrpSpPr>
        <p:grpSpPr>
          <a:xfrm>
            <a:off x="3092337" y="2143858"/>
            <a:ext cx="1680218" cy="353943"/>
            <a:chOff x="2824315" y="2225296"/>
            <a:chExt cx="1680218" cy="353943"/>
          </a:xfrm>
        </p:grpSpPr>
        <p:sp>
          <p:nvSpPr>
            <p:cNvPr id="356" name="AutoShape 114"/>
            <p:cNvSpPr>
              <a:spLocks noChangeArrowheads="1"/>
            </p:cNvSpPr>
            <p:nvPr/>
          </p:nvSpPr>
          <p:spPr bwMode="auto">
            <a:xfrm>
              <a:off x="2824315" y="2337619"/>
              <a:ext cx="141594" cy="130984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7" name="Text Box 113"/>
            <p:cNvSpPr txBox="1">
              <a:spLocks noChangeArrowheads="1"/>
            </p:cNvSpPr>
            <p:nvPr/>
          </p:nvSpPr>
          <p:spPr bwMode="auto">
            <a:xfrm>
              <a:off x="2920938" y="2225296"/>
              <a:ext cx="1583595" cy="35394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Shareable medical knowledge models </a:t>
              </a:r>
              <a:r>
                <a:rPr lang="mr-IN" sz="850" dirty="0">
                  <a:latin typeface="Arial Narrow" pitchFamily="34" charset="0"/>
                  <a:cs typeface="Arial" charset="0"/>
                </a:rPr>
                <a:t>–</a:t>
              </a:r>
              <a:r>
                <a:rPr lang="en-GB" sz="850" dirty="0">
                  <a:latin typeface="Arial Narrow" pitchFamily="34" charset="0"/>
                  <a:cs typeface="Arial" charset="0"/>
                </a:rPr>
                <a:t> BPM-Select Domains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</p:grpSp>
      <p:grpSp>
        <p:nvGrpSpPr>
          <p:cNvPr id="358" name="Group 357"/>
          <p:cNvGrpSpPr/>
          <p:nvPr/>
        </p:nvGrpSpPr>
        <p:grpSpPr>
          <a:xfrm>
            <a:off x="3562238" y="1541186"/>
            <a:ext cx="1647370" cy="223138"/>
            <a:chOff x="3443001" y="1073775"/>
            <a:chExt cx="1647370" cy="223138"/>
          </a:xfrm>
        </p:grpSpPr>
        <p:sp>
          <p:nvSpPr>
            <p:cNvPr id="359" name="Text Box 113"/>
            <p:cNvSpPr txBox="1">
              <a:spLocks noChangeArrowheads="1"/>
            </p:cNvSpPr>
            <p:nvPr/>
          </p:nvSpPr>
          <p:spPr bwMode="auto">
            <a:xfrm>
              <a:off x="3528651" y="1073775"/>
              <a:ext cx="1561720" cy="22313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Synthetic Data Generation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  <p:sp>
          <p:nvSpPr>
            <p:cNvPr id="360" name="AutoShape 110"/>
            <p:cNvSpPr>
              <a:spLocks noChangeArrowheads="1"/>
            </p:cNvSpPr>
            <p:nvPr/>
          </p:nvSpPr>
          <p:spPr bwMode="auto">
            <a:xfrm>
              <a:off x="3443001" y="1120312"/>
              <a:ext cx="142982" cy="127324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364" name="Group 363"/>
          <p:cNvGrpSpPr/>
          <p:nvPr/>
        </p:nvGrpSpPr>
        <p:grpSpPr>
          <a:xfrm>
            <a:off x="5094274" y="1539222"/>
            <a:ext cx="1808922" cy="353943"/>
            <a:chOff x="3578808" y="2531663"/>
            <a:chExt cx="1755802" cy="353943"/>
          </a:xfrm>
        </p:grpSpPr>
        <p:sp>
          <p:nvSpPr>
            <p:cNvPr id="365" name="AutoShape 117"/>
            <p:cNvSpPr>
              <a:spLocks noChangeArrowheads="1"/>
            </p:cNvSpPr>
            <p:nvPr/>
          </p:nvSpPr>
          <p:spPr bwMode="auto">
            <a:xfrm>
              <a:off x="3578808" y="2630313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66" name="Text Box 118"/>
            <p:cNvSpPr txBox="1">
              <a:spLocks noChangeArrowheads="1"/>
            </p:cNvSpPr>
            <p:nvPr/>
          </p:nvSpPr>
          <p:spPr bwMode="auto">
            <a:xfrm>
              <a:off x="3632884" y="2531663"/>
              <a:ext cx="1701726" cy="35394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Develop Knowledge Authoring Meta-</a:t>
              </a:r>
              <a:br>
                <a:rPr lang="en-GB" sz="850" dirty="0">
                  <a:latin typeface="Arial Narrow" pitchFamily="34" charset="0"/>
                  <a:cs typeface="Arial" charset="0"/>
                </a:rPr>
              </a:br>
              <a:r>
                <a:rPr lang="en-GB" sz="850" dirty="0">
                  <a:latin typeface="Arial Narrow" pitchFamily="34" charset="0"/>
                  <a:cs typeface="Arial" charset="0"/>
                </a:rPr>
                <a:t>model V2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</p:grpSp>
      <p:grpSp>
        <p:nvGrpSpPr>
          <p:cNvPr id="367" name="Group 366"/>
          <p:cNvGrpSpPr/>
          <p:nvPr/>
        </p:nvGrpSpPr>
        <p:grpSpPr>
          <a:xfrm>
            <a:off x="2521028" y="1375875"/>
            <a:ext cx="1939067" cy="223138"/>
            <a:chOff x="2941147" y="1417276"/>
            <a:chExt cx="1939067" cy="223138"/>
          </a:xfrm>
        </p:grpSpPr>
        <p:sp>
          <p:nvSpPr>
            <p:cNvPr id="368" name="Text Box 115"/>
            <p:cNvSpPr txBox="1">
              <a:spLocks noChangeArrowheads="1"/>
            </p:cNvSpPr>
            <p:nvPr/>
          </p:nvSpPr>
          <p:spPr bwMode="auto">
            <a:xfrm>
              <a:off x="3053892" y="1417276"/>
              <a:ext cx="1826322" cy="22313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CIMI Archetypes for Select Domains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  <p:sp>
          <p:nvSpPr>
            <p:cNvPr id="369" name="AutoShape 116"/>
            <p:cNvSpPr>
              <a:spLocks noChangeArrowheads="1"/>
            </p:cNvSpPr>
            <p:nvPr/>
          </p:nvSpPr>
          <p:spPr bwMode="auto">
            <a:xfrm>
              <a:off x="2941147" y="1454106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373" name="Group 372"/>
          <p:cNvGrpSpPr/>
          <p:nvPr/>
        </p:nvGrpSpPr>
        <p:grpSpPr>
          <a:xfrm>
            <a:off x="5025965" y="1211835"/>
            <a:ext cx="1426252" cy="353943"/>
            <a:chOff x="3655499" y="1681868"/>
            <a:chExt cx="1426252" cy="353943"/>
          </a:xfrm>
        </p:grpSpPr>
        <p:sp>
          <p:nvSpPr>
            <p:cNvPr id="374" name="Text Box 109"/>
            <p:cNvSpPr txBox="1">
              <a:spLocks noChangeArrowheads="1"/>
            </p:cNvSpPr>
            <p:nvPr/>
          </p:nvSpPr>
          <p:spPr bwMode="auto">
            <a:xfrm>
              <a:off x="3736005" y="1681868"/>
              <a:ext cx="1345746" cy="35394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Create HSPC FHIR profile for Broader domains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  <p:sp>
          <p:nvSpPr>
            <p:cNvPr id="375" name="AutoShape 110"/>
            <p:cNvSpPr>
              <a:spLocks noChangeArrowheads="1"/>
            </p:cNvSpPr>
            <p:nvPr/>
          </p:nvSpPr>
          <p:spPr bwMode="auto">
            <a:xfrm>
              <a:off x="3655499" y="1749071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376" name="Group 375"/>
          <p:cNvGrpSpPr/>
          <p:nvPr/>
        </p:nvGrpSpPr>
        <p:grpSpPr>
          <a:xfrm>
            <a:off x="3908799" y="894515"/>
            <a:ext cx="1638566" cy="223138"/>
            <a:chOff x="2941147" y="1416424"/>
            <a:chExt cx="1638566" cy="223138"/>
          </a:xfrm>
        </p:grpSpPr>
        <p:sp>
          <p:nvSpPr>
            <p:cNvPr id="377" name="Text Box 115"/>
            <p:cNvSpPr txBox="1">
              <a:spLocks noChangeArrowheads="1"/>
            </p:cNvSpPr>
            <p:nvPr/>
          </p:nvSpPr>
          <p:spPr bwMode="auto">
            <a:xfrm>
              <a:off x="2992211" y="1416424"/>
              <a:ext cx="1587502" cy="22313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CIMI Reference Model Updates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  <p:sp>
          <p:nvSpPr>
            <p:cNvPr id="378" name="AutoShape 116"/>
            <p:cNvSpPr>
              <a:spLocks noChangeArrowheads="1"/>
            </p:cNvSpPr>
            <p:nvPr/>
          </p:nvSpPr>
          <p:spPr bwMode="auto">
            <a:xfrm>
              <a:off x="2941147" y="1454106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379" name="Group 378"/>
          <p:cNvGrpSpPr/>
          <p:nvPr/>
        </p:nvGrpSpPr>
        <p:grpSpPr>
          <a:xfrm>
            <a:off x="4620601" y="1081629"/>
            <a:ext cx="1889560" cy="223138"/>
            <a:chOff x="2941147" y="1413091"/>
            <a:chExt cx="1889560" cy="223138"/>
          </a:xfrm>
        </p:grpSpPr>
        <p:sp>
          <p:nvSpPr>
            <p:cNvPr id="380" name="Text Box 115"/>
            <p:cNvSpPr txBox="1">
              <a:spLocks noChangeArrowheads="1"/>
            </p:cNvSpPr>
            <p:nvPr/>
          </p:nvSpPr>
          <p:spPr bwMode="auto">
            <a:xfrm>
              <a:off x="3004385" y="1413091"/>
              <a:ext cx="1826322" cy="22313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CIMI Archetypes for Broader Domains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  <p:sp>
          <p:nvSpPr>
            <p:cNvPr id="381" name="AutoShape 116"/>
            <p:cNvSpPr>
              <a:spLocks noChangeArrowheads="1"/>
            </p:cNvSpPr>
            <p:nvPr/>
          </p:nvSpPr>
          <p:spPr bwMode="auto">
            <a:xfrm>
              <a:off x="2941147" y="1454106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386" name="Group 385"/>
          <p:cNvGrpSpPr/>
          <p:nvPr/>
        </p:nvGrpSpPr>
        <p:grpSpPr>
          <a:xfrm>
            <a:off x="4333738" y="1790342"/>
            <a:ext cx="1680218" cy="353943"/>
            <a:chOff x="2824315" y="2225296"/>
            <a:chExt cx="1680218" cy="353943"/>
          </a:xfrm>
        </p:grpSpPr>
        <p:sp>
          <p:nvSpPr>
            <p:cNvPr id="387" name="AutoShape 114"/>
            <p:cNvSpPr>
              <a:spLocks noChangeArrowheads="1"/>
            </p:cNvSpPr>
            <p:nvPr/>
          </p:nvSpPr>
          <p:spPr bwMode="auto">
            <a:xfrm>
              <a:off x="2824315" y="2337619"/>
              <a:ext cx="141594" cy="130984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88" name="Text Box 113"/>
            <p:cNvSpPr txBox="1">
              <a:spLocks noChangeArrowheads="1"/>
            </p:cNvSpPr>
            <p:nvPr/>
          </p:nvSpPr>
          <p:spPr bwMode="auto">
            <a:xfrm>
              <a:off x="2920938" y="2225296"/>
              <a:ext cx="1583595" cy="35394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Shareable medical knowledge models </a:t>
              </a:r>
              <a:r>
                <a:rPr lang="mr-IN" sz="850" dirty="0">
                  <a:latin typeface="Arial Narrow" pitchFamily="34" charset="0"/>
                  <a:cs typeface="Arial" charset="0"/>
                </a:rPr>
                <a:t>–</a:t>
              </a:r>
              <a:r>
                <a:rPr lang="en-GB" sz="850" dirty="0">
                  <a:latin typeface="Arial Narrow" pitchFamily="34" charset="0"/>
                  <a:cs typeface="Arial" charset="0"/>
                </a:rPr>
                <a:t> BPMN More Domains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</p:grpSp>
      <p:grpSp>
        <p:nvGrpSpPr>
          <p:cNvPr id="389" name="Group 388"/>
          <p:cNvGrpSpPr/>
          <p:nvPr/>
        </p:nvGrpSpPr>
        <p:grpSpPr>
          <a:xfrm>
            <a:off x="4645872" y="2067353"/>
            <a:ext cx="1259572" cy="353943"/>
            <a:chOff x="2824315" y="2225296"/>
            <a:chExt cx="1680218" cy="353943"/>
          </a:xfrm>
        </p:grpSpPr>
        <p:sp>
          <p:nvSpPr>
            <p:cNvPr id="390" name="AutoShape 114"/>
            <p:cNvSpPr>
              <a:spLocks noChangeArrowheads="1"/>
            </p:cNvSpPr>
            <p:nvPr/>
          </p:nvSpPr>
          <p:spPr bwMode="auto">
            <a:xfrm>
              <a:off x="2824315" y="2337619"/>
              <a:ext cx="141594" cy="130984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91" name="Text Box 113"/>
            <p:cNvSpPr txBox="1">
              <a:spLocks noChangeArrowheads="1"/>
            </p:cNvSpPr>
            <p:nvPr/>
          </p:nvSpPr>
          <p:spPr bwMode="auto">
            <a:xfrm>
              <a:off x="2920938" y="2225296"/>
              <a:ext cx="1583595" cy="35394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Logical Models for </a:t>
              </a:r>
              <a:br>
                <a:rPr lang="en-GB" sz="850" dirty="0">
                  <a:latin typeface="Arial Narrow" pitchFamily="34" charset="0"/>
                  <a:cs typeface="Arial" charset="0"/>
                </a:rPr>
              </a:br>
              <a:r>
                <a:rPr lang="en-GB" sz="850" dirty="0">
                  <a:latin typeface="Arial Narrow" pitchFamily="34" charset="0"/>
                  <a:cs typeface="Arial" charset="0"/>
                </a:rPr>
                <a:t>Knowledge </a:t>
              </a:r>
              <a:r>
                <a:rPr lang="en-GB" sz="850" dirty="0" err="1">
                  <a:latin typeface="Arial Narrow" pitchFamily="34" charset="0"/>
                  <a:cs typeface="Arial" charset="0"/>
                </a:rPr>
                <a:t>Artifacts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</p:grpSp>
      <p:grpSp>
        <p:nvGrpSpPr>
          <p:cNvPr id="392" name="Group 391"/>
          <p:cNvGrpSpPr/>
          <p:nvPr/>
        </p:nvGrpSpPr>
        <p:grpSpPr>
          <a:xfrm>
            <a:off x="2115420" y="1553449"/>
            <a:ext cx="1734274" cy="353943"/>
            <a:chOff x="5235573" y="1234628"/>
            <a:chExt cx="1790618" cy="353943"/>
          </a:xfrm>
        </p:grpSpPr>
        <p:sp>
          <p:nvSpPr>
            <p:cNvPr id="393" name="AutoShape 123"/>
            <p:cNvSpPr>
              <a:spLocks noChangeArrowheads="1"/>
            </p:cNvSpPr>
            <p:nvPr/>
          </p:nvSpPr>
          <p:spPr bwMode="auto">
            <a:xfrm>
              <a:off x="5235573" y="1270639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94" name="Text Box 124"/>
            <p:cNvSpPr txBox="1">
              <a:spLocks noChangeArrowheads="1"/>
            </p:cNvSpPr>
            <p:nvPr/>
          </p:nvSpPr>
          <p:spPr bwMode="auto">
            <a:xfrm>
              <a:off x="5306764" y="1234628"/>
              <a:ext cx="1719427" cy="353943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Priority Terminology </a:t>
              </a:r>
              <a:r>
                <a:rPr lang="en-GB" sz="850" dirty="0" err="1">
                  <a:latin typeface="Arial Narrow" pitchFamily="34" charset="0"/>
                  <a:cs typeface="Arial" charset="0"/>
                </a:rPr>
                <a:t>Mgmt</a:t>
              </a:r>
              <a:br>
                <a:rPr lang="en-GB" sz="850" dirty="0">
                  <a:latin typeface="Arial Narrow" pitchFamily="34" charset="0"/>
                  <a:cs typeface="Arial" charset="0"/>
                </a:rPr>
              </a:br>
              <a:r>
                <a:rPr lang="en-GB" sz="850" dirty="0">
                  <a:latin typeface="Arial Narrow" pitchFamily="34" charset="0"/>
                  <a:cs typeface="Arial" charset="0"/>
                </a:rPr>
                <a:t>Environment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</p:grpSp>
      <p:grpSp>
        <p:nvGrpSpPr>
          <p:cNvPr id="395" name="Group 394"/>
          <p:cNvGrpSpPr/>
          <p:nvPr/>
        </p:nvGrpSpPr>
        <p:grpSpPr>
          <a:xfrm>
            <a:off x="5389794" y="687913"/>
            <a:ext cx="1738830" cy="484748"/>
            <a:chOff x="5235573" y="1116261"/>
            <a:chExt cx="1795322" cy="484748"/>
          </a:xfrm>
        </p:grpSpPr>
        <p:sp>
          <p:nvSpPr>
            <p:cNvPr id="396" name="AutoShape 123"/>
            <p:cNvSpPr>
              <a:spLocks noChangeArrowheads="1"/>
            </p:cNvSpPr>
            <p:nvPr/>
          </p:nvSpPr>
          <p:spPr bwMode="auto">
            <a:xfrm>
              <a:off x="5235573" y="1270639"/>
              <a:ext cx="142875" cy="142875"/>
            </a:xfrm>
            <a:prstGeom prst="diamond">
              <a:avLst/>
            </a:prstGeom>
            <a:solidFill>
              <a:srgbClr val="003300"/>
            </a:solidFill>
            <a:ln w="25400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97" name="Text Box 124"/>
            <p:cNvSpPr txBox="1">
              <a:spLocks noChangeArrowheads="1"/>
            </p:cNvSpPr>
            <p:nvPr/>
          </p:nvSpPr>
          <p:spPr bwMode="auto">
            <a:xfrm>
              <a:off x="5311468" y="1116261"/>
              <a:ext cx="1719427" cy="484748"/>
            </a:xfrm>
            <a:prstGeom prst="rect">
              <a:avLst/>
            </a:prstGeom>
            <a:noFill/>
            <a:ln w="25400">
              <a:noFill/>
              <a:miter lim="800000"/>
              <a:headEnd/>
              <a:tailEnd/>
            </a:ln>
            <a:effectLst/>
          </p:spPr>
          <p:txBody>
            <a:bodyPr wrap="square">
              <a:spAutoFit/>
            </a:bodyPr>
            <a:lstStyle/>
            <a:p>
              <a:r>
                <a:rPr lang="en-GB" sz="850" dirty="0">
                  <a:latin typeface="Arial Narrow" pitchFamily="34" charset="0"/>
                  <a:cs typeface="Arial" charset="0"/>
                </a:rPr>
                <a:t>Create HSPC FHIR </a:t>
              </a:r>
              <a:br>
                <a:rPr lang="en-GB" sz="850" dirty="0">
                  <a:latin typeface="Arial Narrow" pitchFamily="34" charset="0"/>
                  <a:cs typeface="Arial" charset="0"/>
                </a:rPr>
              </a:br>
              <a:r>
                <a:rPr lang="en-GB" sz="850" dirty="0">
                  <a:latin typeface="Arial Narrow" pitchFamily="34" charset="0"/>
                  <a:cs typeface="Arial" charset="0"/>
                </a:rPr>
                <a:t>Profiles for Broader </a:t>
              </a:r>
              <a:br>
                <a:rPr lang="en-GB" sz="850" dirty="0">
                  <a:latin typeface="Arial Narrow" pitchFamily="34" charset="0"/>
                  <a:cs typeface="Arial" charset="0"/>
                </a:rPr>
              </a:br>
              <a:r>
                <a:rPr lang="en-GB" sz="850" dirty="0">
                  <a:latin typeface="Arial Narrow" pitchFamily="34" charset="0"/>
                  <a:cs typeface="Arial" charset="0"/>
                </a:rPr>
                <a:t>Domains</a:t>
              </a:r>
              <a:endParaRPr lang="en-US" sz="850" dirty="0">
                <a:latin typeface="Arial Narrow" pitchFamily="34" charset="0"/>
                <a:cs typeface="Arial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9581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2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00"/>
                                        <p:tgtEl>
                                          <p:spTgt spid="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9" dur="500"/>
                                        <p:tgtEl>
                                          <p:spTgt spid="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00"/>
                                        <p:tgtEl>
                                          <p:spTgt spid="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1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0" dur="500"/>
                                        <p:tgtEl>
                                          <p:spTgt spid="3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3" dur="5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6" dur="500"/>
                                        <p:tgtEl>
                                          <p:spTgt spid="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9" dur="500"/>
                                        <p:tgtEl>
                                          <p:spTgt spid="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00"/>
                                        <p:tgtEl>
                                          <p:spTgt spid="3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0" dur="500"/>
                                        <p:tgtEl>
                                          <p:spTgt spid="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" grpId="0"/>
      <p:bldP spid="217" grpId="0"/>
      <p:bldP spid="218" grpId="0"/>
      <p:bldP spid="219" grpId="0"/>
      <p:bldP spid="221" grpId="0"/>
      <p:bldP spid="224" grpId="0"/>
      <p:bldP spid="226" grpId="0"/>
      <p:bldP spid="228" grpId="0"/>
      <p:bldP spid="230" grpId="0"/>
      <p:bldP spid="232" grpId="0"/>
      <p:bldP spid="234" grpId="0"/>
      <p:bldP spid="236" grpId="0"/>
      <p:bldP spid="240" grpId="0"/>
      <p:bldP spid="242" grpId="0"/>
      <p:bldP spid="243" grpId="0"/>
      <p:bldP spid="246" grpId="0"/>
      <p:bldP spid="248" grpId="0"/>
      <p:bldP spid="250" grpId="0"/>
      <p:bldP spid="266" grpId="0"/>
      <p:bldP spid="268" grpId="0"/>
      <p:bldP spid="270" grpId="0"/>
      <p:bldP spid="271" grpId="0"/>
      <p:bldP spid="272" grpId="0"/>
      <p:bldP spid="274" grpId="0"/>
      <p:bldP spid="275" grpId="0"/>
      <p:bldP spid="278" grpId="0"/>
      <p:bldP spid="280" grpId="0"/>
      <p:bldP spid="283" grpId="0"/>
      <p:bldP spid="289" grpId="0"/>
      <p:bldP spid="296" grpId="0"/>
      <p:bldP spid="297" grpId="0"/>
      <p:bldP spid="300" grpId="0"/>
      <p:bldP spid="305" grpId="0"/>
      <p:bldP spid="307" grpId="0"/>
      <p:bldP spid="309" grpId="0"/>
      <p:bldP spid="311" grpId="0"/>
      <p:bldP spid="313" grpId="0"/>
      <p:bldP spid="315" grpId="0"/>
      <p:bldP spid="317" grpId="0"/>
      <p:bldP spid="319" grpId="0"/>
      <p:bldP spid="320" grpId="0"/>
      <p:bldP spid="322" grpId="0"/>
      <p:bldP spid="324" grpId="0"/>
      <p:bldP spid="326" grpId="0"/>
      <p:bldP spid="329" grpId="0"/>
      <p:bldP spid="331" grpId="0"/>
      <p:bldP spid="335" grpId="0"/>
      <p:bldP spid="337" grpId="0"/>
      <p:bldP spid="339" grpId="0"/>
      <p:bldP spid="342" grpId="0"/>
      <p:bldP spid="344" grpId="0"/>
      <p:bldP spid="346" grpId="0"/>
      <p:bldP spid="350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5419</TotalTime>
  <Words>937</Words>
  <Application>Microsoft Office PowerPoint</Application>
  <PresentationFormat>Widescreen</PresentationFormat>
  <Paragraphs>179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Arial Narrow</vt:lpstr>
      <vt:lpstr>Calibri</vt:lpstr>
      <vt:lpstr>Calibri Light</vt:lpstr>
      <vt:lpstr>Tahoma</vt:lpstr>
      <vt:lpstr>Times New Roman</vt:lpstr>
      <vt:lpstr>Office Theme</vt:lpstr>
      <vt:lpstr>Informatics, Architecture, and the Big Picture</vt:lpstr>
      <vt:lpstr>Background Context</vt:lpstr>
      <vt:lpstr>Organizational Context:  Kwality Health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Kenneth Samuel Rubin</dc:creator>
  <cp:lastModifiedBy>Kenneth Samuel Rubin</cp:lastModifiedBy>
  <cp:revision>14</cp:revision>
  <dcterms:created xsi:type="dcterms:W3CDTF">2017-07-19T14:48:10Z</dcterms:created>
  <dcterms:modified xsi:type="dcterms:W3CDTF">2022-03-31T12:54:34Z</dcterms:modified>
</cp:coreProperties>
</file>