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5"/>
  </p:notesMasterIdLst>
  <p:sldIdLst>
    <p:sldId id="258" r:id="rId2"/>
    <p:sldId id="259" r:id="rId3"/>
    <p:sldId id="1065" r:id="rId4"/>
    <p:sldId id="1079" r:id="rId5"/>
    <p:sldId id="1067" r:id="rId6"/>
    <p:sldId id="1071" r:id="rId7"/>
    <p:sldId id="1068" r:id="rId8"/>
    <p:sldId id="1070" r:id="rId9"/>
    <p:sldId id="499" r:id="rId10"/>
    <p:sldId id="334" r:id="rId11"/>
    <p:sldId id="1072" r:id="rId12"/>
    <p:sldId id="487" r:id="rId13"/>
    <p:sldId id="447" r:id="rId14"/>
    <p:sldId id="417" r:id="rId15"/>
    <p:sldId id="1074" r:id="rId16"/>
    <p:sldId id="1075" r:id="rId17"/>
    <p:sldId id="463" r:id="rId18"/>
    <p:sldId id="1076" r:id="rId19"/>
    <p:sldId id="1069" r:id="rId20"/>
    <p:sldId id="454" r:id="rId21"/>
    <p:sldId id="495" r:id="rId22"/>
    <p:sldId id="1078" r:id="rId23"/>
    <p:sldId id="488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85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0"/>
    <p:restoredTop sz="95833"/>
  </p:normalViewPr>
  <p:slideViewPr>
    <p:cSldViewPr snapToGrid="0" snapToObjects="1">
      <p:cViewPr varScale="1">
        <p:scale>
          <a:sx n="112" d="100"/>
          <a:sy n="112" d="100"/>
        </p:scale>
        <p:origin x="57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C1C302-9D55-3F48-9625-57EE370F54C2}" type="datetimeFigureOut">
              <a:rPr lang="en-US" smtClean="0"/>
              <a:t>11/30/21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D7FBC5-613B-7B4D-9B40-9FCA2FE89A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33078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716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0639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79540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38854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47867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311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7B9D71-F93A-7A41-8FD7-E96D23B57D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FE3E1D-98EB-EA40-9AAC-CEF977F921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ECFC58-8F88-4F47-B939-613289B731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11/30/21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25D048-87AF-9845-948C-15BB50512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32EAD9-6F3F-234C-AC63-00BE213113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94024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B1FBA-4740-2841-8DB4-5F004862FE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FB69C9-2A73-6145-8657-EB5D8409FE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CFB3E1-2226-794D-8D08-8935E8A593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11/30/21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F02652-CFA5-D34E-9C96-C3B700B7E9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2A9F3F-B26B-DF46-BD46-E581CA98FE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98807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318788-DC75-7A48-B37D-D1C66CB48D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670FBA-7CB4-C64F-8E1D-AF42E20446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87400-097E-7B4B-A082-C5C107B9CE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11/30/21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B3D22D-88DA-9C4C-99D9-D49625F608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97571D-E7A8-5D42-88AF-B13872F5F4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42528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460C5-8251-3941-B8AC-D75F778EAC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BD7384-6ECC-C641-B3CF-599D43ABE2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238176-582B-4C4F-BEE3-F42121525C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2BFBF7-92D1-E446-80C0-CA7D4DCA45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11/30/21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446D0C-FFF3-D644-824E-6EE3EDA4B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F81132-302C-F344-B0E6-D860C7478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57157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E7DBE-A369-A04D-B90E-ADFE3F4E1B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48D3F4-4305-6C43-93E8-7B5D589A22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DF5834-41F3-D249-943F-7500B0E42F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AAD4205-CC4E-E44E-BC39-DD0462A2923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6ED798D-0D4C-E145-9E8F-7091F20746E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7948CF5-3AA1-7D44-8C9B-B0222F2EBD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11/30/21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06AD14-1FAB-3743-BA32-39787D8187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1D4DDB2-581A-B849-9B85-49A61FFE8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00321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26AAC3-2CB7-614C-9B16-79073DA402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F6B09E0-356B-144D-9E1E-65DB3C608C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11/30/21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93FC58-1EC9-9F40-8800-9A7B993CB9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540099-F124-7F4F-863E-D824392E41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9930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FE75FC-790E-CB41-95E9-8DA0B68BF9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11/30/21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2D149E6-B4B2-9349-A7ED-BE4EC25089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1A7A25-9161-CD44-99E0-7331A6B013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247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9C824C-19DD-F64C-ADDC-349B76754C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A149C0-08CC-3A46-B7C7-9AADA43F3C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F4089C-8724-CA41-BC94-339EEB6DAC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316795-97B9-F348-9A42-62537E5AD2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11/30/21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7B62B9-063D-954E-9066-3CB18D20E0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CB24B4-8C78-0042-8BB3-5EC7448EA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06712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735C0-A129-9B4D-B754-BA035B510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6236C8B-9BFF-354F-895F-2258E5ECDC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C92E41-D2AE-0148-BB39-8429F713AA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BA470A-9BD0-4E4B-B2FD-AD7B105EE6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11/30/21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148BE9-CACE-6745-820C-726F5D5249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B484A7-CBAD-A04C-B93D-1D7CF4C54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77753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4CA82-1BD0-9A4F-A17B-B388A3A281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2E2BE7-1CCE-5B45-A79F-D4A83C36C1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E34B1E-6BFD-AC44-9798-E0C7FC9A91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11/30/21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F299DD-BFC3-C140-917C-DD1D998A87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B88363-8344-3742-8CCC-7D18282C36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40535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F3B1852-C0FC-E44B-9803-0CB4E99923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A0B902-F318-5643-8647-3CA99E61BA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801FF-23E9-BE44-A720-B1086FE44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11/30/21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AC9E30-351D-1343-A782-56A351B211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AE05DF-C130-284E-B984-6ABC6DCE71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90257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9895B4A-9DAE-E748-9375-1F5F60763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EB255A-5A1C-144B-B665-8FD4012668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2AB433-2014-6149-90A1-071BFB216E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82ED2-A225-E84A-B13E-BE107859AF06}" type="datetimeFigureOut">
              <a:rPr lang="en-US" smtClean="0"/>
              <a:t>11/30/21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C6B6C4-D886-944F-99ED-18AAFCB93BD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ED57F8-D837-7E45-AFC4-93D5C86256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8307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hyperlink" Target="http://welshnurseryrhymes.wales/Addysgol?cerdd=66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tif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e.kahoot.it/details/c384de0e-068f-439b-a43b-2a2c466921fc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100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FC45D08-2EA8-BA46-B491-6AE548A488F0}"/>
              </a:ext>
            </a:extLst>
          </p:cNvPr>
          <p:cNvSpPr/>
          <p:nvPr/>
        </p:nvSpPr>
        <p:spPr>
          <a:xfrm>
            <a:off x="2097044" y="1277743"/>
            <a:ext cx="7894533" cy="141577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5400" dirty="0" err="1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Llwybr</a:t>
            </a:r>
            <a:r>
              <a:rPr lang="en-US" sz="5400" dirty="0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 </a:t>
            </a:r>
            <a:r>
              <a:rPr lang="en-US" sz="5400" dirty="0" err="1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Datblygu’r</a:t>
            </a:r>
            <a:r>
              <a:rPr lang="en-US" sz="5400" dirty="0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 </a:t>
            </a:r>
            <a:r>
              <a:rPr lang="en-US" sz="5400" dirty="0" err="1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Gymraeg</a:t>
            </a:r>
            <a:endParaRPr lang="en-US" sz="5400" dirty="0">
              <a:solidFill>
                <a:srgbClr val="002060"/>
              </a:solidFill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3200" dirty="0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Welsh Language Development Pathway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F8274FD-B322-CC42-B45E-BB2D212C9444}"/>
              </a:ext>
            </a:extLst>
          </p:cNvPr>
          <p:cNvSpPr/>
          <p:nvPr/>
        </p:nvSpPr>
        <p:spPr>
          <a:xfrm>
            <a:off x="3919370" y="2722238"/>
            <a:ext cx="4249882" cy="292387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endParaRPr lang="en-US" sz="2800" b="1" dirty="0">
              <a:latin typeface="Courier" pitchFamily="2" charset="0"/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3600" dirty="0" err="1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Tachwedd</a:t>
            </a:r>
            <a:r>
              <a:rPr lang="en-US" sz="3600" dirty="0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 30ain 2021</a:t>
            </a:r>
          </a:p>
          <a:p>
            <a:pPr algn="ctr"/>
            <a:endParaRPr lang="en-US" sz="3600" dirty="0">
              <a:ea typeface="Ayuthaya" pitchFamily="2" charset="-34"/>
              <a:cs typeface="Ayuthaya" pitchFamily="2" charset="-34"/>
            </a:endParaRPr>
          </a:p>
          <a:p>
            <a:pPr algn="ctr"/>
            <a:endParaRPr lang="en-US" sz="2800" dirty="0"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2800" dirty="0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Gr</a:t>
            </a:r>
            <a:r>
              <a:rPr lang="en-GB" sz="2800" dirty="0" err="1">
                <a:solidFill>
                  <a:srgbClr val="002060"/>
                </a:solidFill>
              </a:rPr>
              <a:t>ŵp</a:t>
            </a:r>
            <a:r>
              <a:rPr lang="en-GB" sz="2800" dirty="0">
                <a:solidFill>
                  <a:srgbClr val="002060"/>
                </a:solidFill>
              </a:rPr>
              <a:t> Ch – Mari Powell</a:t>
            </a:r>
          </a:p>
          <a:p>
            <a:pPr algn="ctr"/>
            <a:r>
              <a:rPr lang="en-GB" sz="2800" dirty="0" err="1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Darlith</a:t>
            </a:r>
            <a:r>
              <a:rPr lang="en-GB" sz="2800" dirty="0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 5 (Lecture 5)</a:t>
            </a:r>
            <a:endParaRPr lang="en-US" sz="2800" dirty="0">
              <a:solidFill>
                <a:srgbClr val="002060"/>
              </a:solidFill>
              <a:ea typeface="Ayuthaya" pitchFamily="2" charset="-34"/>
              <a:cs typeface="Ayuthaya" pitchFamily="2" charset="-34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F82973F-60E2-974F-8F0E-1B3C14C44B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4177" y="182355"/>
            <a:ext cx="4114800" cy="92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8DC517D7-E714-8F4E-B67F-3E63D0633D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921060"/>
            <a:ext cx="12192000" cy="974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12917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9000">
              <a:srgbClr val="00B0F0">
                <a:alpha val="49818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FCC13D07-6E9C-D545-8DE2-79AACCBAE8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2572" y="0"/>
            <a:ext cx="7827065" cy="685800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281939" y="217170"/>
            <a:ext cx="3970021" cy="1323439"/>
          </a:xfrm>
          <a:prstGeom prst="rect">
            <a:avLst/>
          </a:prstGeom>
          <a:gradFill>
            <a:gsLst>
              <a:gs pos="100000">
                <a:srgbClr val="00B9FF">
                  <a:alpha val="49667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Nod Ac </a:t>
            </a:r>
            <a:r>
              <a:rPr lang="en-US" sz="3600" b="1" dirty="0" err="1">
                <a:solidFill>
                  <a:srgbClr val="002060"/>
                </a:solidFill>
              </a:rPr>
              <a:t>Amcanion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3600" b="1" dirty="0">
                <a:solidFill>
                  <a:srgbClr val="002060"/>
                </a:solidFill>
              </a:rPr>
              <a:t>  </a:t>
            </a:r>
            <a:r>
              <a:rPr lang="en-US" sz="2400" i="1" dirty="0">
                <a:solidFill>
                  <a:srgbClr val="002060"/>
                </a:solidFill>
              </a:rPr>
              <a:t>Aims and Objectives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DFADEDA-18FE-9442-A9BC-FC8EB05AFE41}"/>
              </a:ext>
            </a:extLst>
          </p:cNvPr>
          <p:cNvSpPr txBox="1"/>
          <p:nvPr/>
        </p:nvSpPr>
        <p:spPr>
          <a:xfrm>
            <a:off x="8918668" y="543818"/>
            <a:ext cx="2803435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400" b="1" dirty="0">
              <a:solidFill>
                <a:srgbClr val="00206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 err="1">
                <a:solidFill>
                  <a:srgbClr val="002060"/>
                </a:solidFill>
              </a:rPr>
              <a:t>Adolygu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3200" dirty="0">
                <a:solidFill>
                  <a:srgbClr val="002060"/>
                </a:solidFill>
              </a:rPr>
              <a:t> </a:t>
            </a:r>
            <a:endParaRPr lang="en-US" sz="2400" dirty="0">
              <a:solidFill>
                <a:srgbClr val="002060"/>
              </a:solidFill>
            </a:endParaRPr>
          </a:p>
          <a:p>
            <a:r>
              <a:rPr lang="en-US" sz="2000" dirty="0">
                <a:solidFill>
                  <a:srgbClr val="002060"/>
                </a:solidFill>
              </a:rPr>
              <a:t>      </a:t>
            </a:r>
            <a:r>
              <a:rPr lang="en-US" sz="2000" i="1" dirty="0">
                <a:solidFill>
                  <a:srgbClr val="002060"/>
                </a:solidFill>
              </a:rPr>
              <a:t>Revision</a:t>
            </a:r>
          </a:p>
          <a:p>
            <a:endParaRPr lang="en-US" sz="2000" i="1" dirty="0">
              <a:solidFill>
                <a:srgbClr val="002060"/>
              </a:solidFill>
            </a:endParaRPr>
          </a:p>
          <a:p>
            <a:endParaRPr lang="en-US" sz="2000" dirty="0">
              <a:solidFill>
                <a:srgbClr val="00206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 err="1">
                <a:solidFill>
                  <a:srgbClr val="002060"/>
                </a:solidFill>
              </a:rPr>
              <a:t>Hoffi</a:t>
            </a:r>
            <a:endParaRPr lang="en-US" sz="2400" b="1" dirty="0">
              <a:solidFill>
                <a:srgbClr val="002060"/>
              </a:solidFill>
            </a:endParaRPr>
          </a:p>
          <a:p>
            <a:r>
              <a:rPr lang="en-US" sz="2000" i="1" dirty="0">
                <a:solidFill>
                  <a:srgbClr val="002060"/>
                </a:solidFill>
              </a:rPr>
              <a:t>      To like</a:t>
            </a:r>
          </a:p>
          <a:p>
            <a:endParaRPr lang="en-US" sz="2000" i="1" dirty="0">
              <a:solidFill>
                <a:srgbClr val="002060"/>
              </a:solidFill>
            </a:endParaRPr>
          </a:p>
          <a:p>
            <a:endParaRPr lang="en-US" sz="2000" i="1" dirty="0">
              <a:solidFill>
                <a:srgbClr val="00206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002060"/>
                </a:solidFill>
              </a:rPr>
              <a:t>Hoff</a:t>
            </a:r>
          </a:p>
          <a:p>
            <a:r>
              <a:rPr lang="en-US" sz="2000" i="1" dirty="0">
                <a:solidFill>
                  <a:srgbClr val="002060"/>
                </a:solidFill>
              </a:rPr>
              <a:t>      </a:t>
            </a:r>
            <a:r>
              <a:rPr lang="en-US" sz="2000" i="1" dirty="0" err="1">
                <a:solidFill>
                  <a:srgbClr val="002060"/>
                </a:solidFill>
              </a:rPr>
              <a:t>Favourite</a:t>
            </a:r>
            <a:endParaRPr lang="en-US" sz="2000" i="1" dirty="0">
              <a:solidFill>
                <a:srgbClr val="002060"/>
              </a:solidFill>
            </a:endParaRPr>
          </a:p>
          <a:p>
            <a:endParaRPr lang="en-US" sz="2000" i="1" dirty="0">
              <a:solidFill>
                <a:srgbClr val="002060"/>
              </a:solidFill>
            </a:endParaRPr>
          </a:p>
          <a:p>
            <a:endParaRPr lang="en-US" sz="2000" i="1" dirty="0">
              <a:solidFill>
                <a:srgbClr val="00206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2C0F68-1302-2A4C-B678-F5577F83AE5C}"/>
              </a:ext>
            </a:extLst>
          </p:cNvPr>
          <p:cNvSpPr txBox="1"/>
          <p:nvPr/>
        </p:nvSpPr>
        <p:spPr>
          <a:xfrm>
            <a:off x="281939" y="228600"/>
            <a:ext cx="3970021" cy="1323439"/>
          </a:xfrm>
          <a:prstGeom prst="rect">
            <a:avLst/>
          </a:prstGeom>
          <a:gradFill>
            <a:gsLst>
              <a:gs pos="100000">
                <a:srgbClr val="00B9FF">
                  <a:alpha val="49667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Nod Ac </a:t>
            </a:r>
            <a:r>
              <a:rPr lang="en-US" sz="3600" b="1" dirty="0" err="1">
                <a:solidFill>
                  <a:srgbClr val="002060"/>
                </a:solidFill>
              </a:rPr>
              <a:t>Amcanion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3600" b="1" dirty="0">
                <a:solidFill>
                  <a:srgbClr val="002060"/>
                </a:solidFill>
              </a:rPr>
              <a:t>  </a:t>
            </a:r>
            <a:r>
              <a:rPr lang="en-US" sz="2400" i="1" dirty="0">
                <a:solidFill>
                  <a:srgbClr val="002060"/>
                </a:solidFill>
              </a:rPr>
              <a:t>Aims and Objectives </a:t>
            </a:r>
          </a:p>
        </p:txBody>
      </p:sp>
    </p:spTree>
    <p:extLst>
      <p:ext uri="{BB962C8B-B14F-4D97-AF65-F5344CB8AC3E}">
        <p14:creationId xmlns:p14="http://schemas.microsoft.com/office/powerpoint/2010/main" val="7502547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7000">
              <a:srgbClr val="00B0F0">
                <a:alpha val="49000"/>
              </a:srgbClr>
            </a:gs>
            <a:gs pos="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9FADEF5-7EEC-A142-A981-127D12229D39}"/>
              </a:ext>
            </a:extLst>
          </p:cNvPr>
          <p:cNvSpPr txBox="1"/>
          <p:nvPr/>
        </p:nvSpPr>
        <p:spPr>
          <a:xfrm>
            <a:off x="304800" y="221787"/>
            <a:ext cx="5935980" cy="1323439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Mae </a:t>
            </a:r>
            <a:r>
              <a:rPr lang="en-US" sz="3600" b="1" dirty="0" err="1">
                <a:solidFill>
                  <a:srgbClr val="002060"/>
                </a:solidFill>
              </a:rPr>
              <a:t>hi’n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amser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cofrestru</a:t>
            </a:r>
            <a:r>
              <a:rPr lang="en-US" sz="3600" b="1" dirty="0">
                <a:solidFill>
                  <a:srgbClr val="002060"/>
                </a:solidFill>
              </a:rPr>
              <a:t>…</a:t>
            </a:r>
          </a:p>
          <a:p>
            <a:r>
              <a:rPr lang="en-US" sz="3600" b="1" i="1" dirty="0">
                <a:solidFill>
                  <a:srgbClr val="002060"/>
                </a:solidFill>
              </a:rPr>
              <a:t>  </a:t>
            </a:r>
            <a:r>
              <a:rPr lang="en-US" sz="2800" i="1" dirty="0">
                <a:solidFill>
                  <a:srgbClr val="002060"/>
                </a:solidFill>
              </a:rPr>
              <a:t>It’s registration time…</a:t>
            </a:r>
            <a:endParaRPr lang="en-US" sz="2400" i="1" dirty="0">
              <a:solidFill>
                <a:srgbClr val="002060"/>
              </a:solidFill>
            </a:endParaRPr>
          </a:p>
        </p:txBody>
      </p:sp>
      <p:pic>
        <p:nvPicPr>
          <p:cNvPr id="4" name="Picture 3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B10F8DFF-A06F-0C4A-BB5F-3648C1BD12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" y="2025569"/>
            <a:ext cx="3335998" cy="4832431"/>
          </a:xfrm>
          <a:prstGeom prst="rect">
            <a:avLst/>
          </a:prstGeom>
        </p:spPr>
      </p:pic>
      <p:sp>
        <p:nvSpPr>
          <p:cNvPr id="5" name="Oval Callout 4">
            <a:extLst>
              <a:ext uri="{FF2B5EF4-FFF2-40B4-BE49-F238E27FC236}">
                <a16:creationId xmlns:a16="http://schemas.microsoft.com/office/drawing/2014/main" id="{82BFE9BF-63CC-FA43-9735-C5490A8A0D33}"/>
              </a:ext>
            </a:extLst>
          </p:cNvPr>
          <p:cNvSpPr/>
          <p:nvPr/>
        </p:nvSpPr>
        <p:spPr>
          <a:xfrm>
            <a:off x="3664107" y="1939434"/>
            <a:ext cx="4398379" cy="1420630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 … </a:t>
            </a:r>
            <a:r>
              <a:rPr lang="en-US" sz="2800" b="1" dirty="0" err="1">
                <a:solidFill>
                  <a:srgbClr val="002060"/>
                </a:solidFill>
              </a:rPr>
              <a:t>yma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DD588A10-CAF0-DD43-B6CE-0BDFC21C15DB}"/>
              </a:ext>
            </a:extLst>
          </p:cNvPr>
          <p:cNvSpPr/>
          <p:nvPr/>
        </p:nvSpPr>
        <p:spPr>
          <a:xfrm>
            <a:off x="9452753" y="1049795"/>
            <a:ext cx="2523344" cy="1620456"/>
          </a:xfrm>
          <a:prstGeom prst="wedgeEllipseCallout">
            <a:avLst>
              <a:gd name="adj1" fmla="val -44227"/>
              <a:gd name="adj2" fmla="val 53929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Prynhawn</a:t>
            </a:r>
            <a:r>
              <a:rPr lang="en-US" sz="2800" b="1" dirty="0">
                <a:solidFill>
                  <a:srgbClr val="002060"/>
                </a:solidFill>
              </a:rPr>
              <a:t> da, </a:t>
            </a:r>
            <a:r>
              <a:rPr lang="en-US" sz="2800" b="1" dirty="0" err="1">
                <a:solidFill>
                  <a:srgbClr val="002060"/>
                </a:solidFill>
              </a:rPr>
              <a:t>bawb</a:t>
            </a:r>
            <a:r>
              <a:rPr lang="en-US" sz="2800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B53A52C7-A7A5-D844-9452-5E3E9C1CA875}"/>
              </a:ext>
            </a:extLst>
          </p:cNvPr>
          <p:cNvSpPr/>
          <p:nvPr/>
        </p:nvSpPr>
        <p:spPr>
          <a:xfrm>
            <a:off x="7253564" y="221787"/>
            <a:ext cx="2372810" cy="1620456"/>
          </a:xfrm>
          <a:prstGeom prst="wedgeEllipseCallout">
            <a:avLst>
              <a:gd name="adj1" fmla="val -44248"/>
              <a:gd name="adj2" fmla="val 5750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Bore da, </a:t>
            </a:r>
            <a:r>
              <a:rPr lang="en-US" sz="2800" b="1" dirty="0" err="1">
                <a:solidFill>
                  <a:srgbClr val="002060"/>
                </a:solidFill>
              </a:rPr>
              <a:t>bawb</a:t>
            </a:r>
            <a:r>
              <a:rPr lang="en-US" sz="2800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4E9270E0-F404-E644-B482-9DC9767F9E90}"/>
              </a:ext>
            </a:extLst>
          </p:cNvPr>
          <p:cNvSpPr/>
          <p:nvPr/>
        </p:nvSpPr>
        <p:spPr>
          <a:xfrm flipH="1">
            <a:off x="7511421" y="3220336"/>
            <a:ext cx="1674134" cy="1221448"/>
          </a:xfrm>
          <a:prstGeom prst="wedgeEllipseCallout">
            <a:avLst>
              <a:gd name="adj1" fmla="val -44248"/>
              <a:gd name="adj2" fmla="val 57500"/>
            </a:avLst>
          </a:prstGeom>
          <a:gradFill flip="none" rotWithShape="1">
            <a:gsLst>
              <a:gs pos="0">
                <a:schemeClr val="bg1"/>
              </a:gs>
              <a:gs pos="100000">
                <a:srgbClr val="FFFF00"/>
              </a:gs>
            </a:gsLst>
            <a:lin ang="5400000" scaled="0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Yma</a:t>
            </a:r>
            <a:r>
              <a:rPr lang="en-US" sz="2800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17" name="Oval Callout 16">
            <a:extLst>
              <a:ext uri="{FF2B5EF4-FFF2-40B4-BE49-F238E27FC236}">
                <a16:creationId xmlns:a16="http://schemas.microsoft.com/office/drawing/2014/main" id="{DC413300-1F35-EF48-8812-E6FA3CF49E7D}"/>
              </a:ext>
            </a:extLst>
          </p:cNvPr>
          <p:cNvSpPr/>
          <p:nvPr/>
        </p:nvSpPr>
        <p:spPr>
          <a:xfrm flipH="1">
            <a:off x="9424882" y="3394318"/>
            <a:ext cx="2372809" cy="1569405"/>
          </a:xfrm>
          <a:prstGeom prst="wedgeEllipseCallout">
            <a:avLst>
              <a:gd name="adj1" fmla="val -44248"/>
              <a:gd name="adj2" fmla="val 57500"/>
            </a:avLst>
          </a:prstGeom>
          <a:gradFill flip="none" rotWithShape="1">
            <a:gsLst>
              <a:gs pos="0">
                <a:schemeClr val="bg1"/>
              </a:gs>
              <a:gs pos="100000">
                <a:srgbClr val="FFFF00"/>
              </a:gs>
            </a:gsLst>
            <a:lin ang="5400000" scaled="0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Nac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. </a:t>
            </a:r>
            <a:r>
              <a:rPr lang="en-US" sz="2800" b="1" dirty="0" err="1">
                <a:solidFill>
                  <a:srgbClr val="002060"/>
                </a:solidFill>
              </a:rPr>
              <a:t>Absennol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12" name="Oval Callout 11">
            <a:extLst>
              <a:ext uri="{FF2B5EF4-FFF2-40B4-BE49-F238E27FC236}">
                <a16:creationId xmlns:a16="http://schemas.microsoft.com/office/drawing/2014/main" id="{07DB19B4-95DD-D349-B35B-5E3CC1473CA3}"/>
              </a:ext>
            </a:extLst>
          </p:cNvPr>
          <p:cNvSpPr/>
          <p:nvPr/>
        </p:nvSpPr>
        <p:spPr>
          <a:xfrm>
            <a:off x="3272790" y="4163568"/>
            <a:ext cx="2562635" cy="1620456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Sut </a:t>
            </a:r>
            <a:r>
              <a:rPr lang="en-US" sz="2800" b="1" dirty="0" err="1">
                <a:solidFill>
                  <a:srgbClr val="002060"/>
                </a:solidFill>
              </a:rPr>
              <a:t>wyt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ti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14" name="Oval Callout 13">
            <a:extLst>
              <a:ext uri="{FF2B5EF4-FFF2-40B4-BE49-F238E27FC236}">
                <a16:creationId xmlns:a16="http://schemas.microsoft.com/office/drawing/2014/main" id="{E0768097-948F-9C48-9083-AE678FD94B65}"/>
              </a:ext>
            </a:extLst>
          </p:cNvPr>
          <p:cNvSpPr/>
          <p:nvPr/>
        </p:nvSpPr>
        <p:spPr>
          <a:xfrm>
            <a:off x="6316082" y="4997977"/>
            <a:ext cx="4064813" cy="1620456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Ble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rwyt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ti’n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byw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9295591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7000">
              <a:srgbClr val="00B0F0">
                <a:alpha val="49000"/>
              </a:srgbClr>
            </a:gs>
            <a:gs pos="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9FADEF5-7EEC-A142-A981-127D12229D39}"/>
              </a:ext>
            </a:extLst>
          </p:cNvPr>
          <p:cNvSpPr txBox="1"/>
          <p:nvPr/>
        </p:nvSpPr>
        <p:spPr>
          <a:xfrm>
            <a:off x="304800" y="221787"/>
            <a:ext cx="4907280" cy="1323439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SASSOON PRIMARY" pitchFamily="2" charset="0"/>
              </a:rPr>
              <a:t>Pwy</a:t>
            </a:r>
            <a:r>
              <a:rPr lang="en-US" sz="36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SASSOON PRIMARY" pitchFamily="2" charset="0"/>
              </a:rPr>
              <a:t>sy</a:t>
            </a:r>
            <a:r>
              <a:rPr lang="en-US" sz="36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SASSOON PRIMARY" pitchFamily="2" charset="0"/>
              </a:rPr>
              <a:t>yma</a:t>
            </a:r>
            <a:r>
              <a:rPr lang="en-US" sz="36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SASSOON PRIMARY" pitchFamily="2" charset="0"/>
              </a:rPr>
              <a:t>heddiw</a:t>
            </a:r>
            <a:r>
              <a:rPr lang="en-US" sz="3600" b="1" dirty="0">
                <a:solidFill>
                  <a:srgbClr val="002060"/>
                </a:solidFill>
                <a:latin typeface="SASSOON PRIMARY" pitchFamily="2" charset="0"/>
              </a:rPr>
              <a:t>?</a:t>
            </a:r>
            <a:endParaRPr lang="en-US" sz="3600" b="1" dirty="0">
              <a:solidFill>
                <a:srgbClr val="002060"/>
              </a:solidFill>
            </a:endParaRPr>
          </a:p>
          <a:p>
            <a:r>
              <a:rPr lang="en-US" sz="3600" b="1" i="1" dirty="0">
                <a:solidFill>
                  <a:srgbClr val="002060"/>
                </a:solidFill>
              </a:rPr>
              <a:t>  </a:t>
            </a:r>
            <a:r>
              <a:rPr lang="en-US" sz="2800" i="1" dirty="0">
                <a:solidFill>
                  <a:srgbClr val="002060"/>
                </a:solidFill>
              </a:rPr>
              <a:t>Who is here today?</a:t>
            </a:r>
            <a:endParaRPr lang="en-US" sz="2400" i="1" dirty="0">
              <a:solidFill>
                <a:srgbClr val="002060"/>
              </a:solidFill>
            </a:endParaRPr>
          </a:p>
        </p:txBody>
      </p:sp>
      <p:pic>
        <p:nvPicPr>
          <p:cNvPr id="4" name="Picture 3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B10F8DFF-A06F-0C4A-BB5F-3648C1BD12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324" y="2025569"/>
            <a:ext cx="3335998" cy="483243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80B8CCA-8E68-D547-B0D0-B163A5EBD8C8}"/>
              </a:ext>
            </a:extLst>
          </p:cNvPr>
          <p:cNvSpPr txBox="1"/>
          <p:nvPr/>
        </p:nvSpPr>
        <p:spPr>
          <a:xfrm>
            <a:off x="3829051" y="3769512"/>
            <a:ext cx="320040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AutoNum type="arabicPeriod"/>
            </a:pPr>
            <a:r>
              <a:rPr lang="en-GB" sz="2400" b="1" i="1" dirty="0">
                <a:solidFill>
                  <a:srgbClr val="002060"/>
                </a:solidFill>
                <a:effectLst/>
              </a:rPr>
              <a:t>Greeting.</a:t>
            </a:r>
          </a:p>
          <a:p>
            <a:pPr marL="342900" indent="-342900">
              <a:buAutoNum type="arabicPeriod"/>
            </a:pPr>
            <a:r>
              <a:rPr lang="en-GB" sz="2400" b="1" i="1" dirty="0">
                <a:solidFill>
                  <a:srgbClr val="002060"/>
                </a:solidFill>
              </a:rPr>
              <a:t>Take </a:t>
            </a:r>
            <a:r>
              <a:rPr lang="en-GB" sz="2400" b="1" i="1" dirty="0">
                <a:solidFill>
                  <a:srgbClr val="002060"/>
                </a:solidFill>
                <a:effectLst/>
              </a:rPr>
              <a:t>the register. </a:t>
            </a:r>
            <a:endParaRPr lang="en-GB" sz="2400" b="1" i="1" dirty="0">
              <a:solidFill>
                <a:srgbClr val="002060"/>
              </a:solidFill>
            </a:endParaRPr>
          </a:p>
          <a:p>
            <a:pPr marL="342900" indent="-342900">
              <a:buAutoNum type="arabicPeriod"/>
            </a:pPr>
            <a:r>
              <a:rPr lang="en-GB" sz="2400" b="1" i="1" dirty="0">
                <a:solidFill>
                  <a:srgbClr val="002060"/>
                </a:solidFill>
                <a:effectLst/>
              </a:rPr>
              <a:t>How are you</a:t>
            </a:r>
            <a:r>
              <a:rPr lang="en-GB" sz="2400" b="1" i="1" dirty="0">
                <a:solidFill>
                  <a:srgbClr val="002060"/>
                </a:solidFill>
              </a:rPr>
              <a:t>?</a:t>
            </a:r>
          </a:p>
          <a:p>
            <a:pPr marL="342900" indent="-342900">
              <a:buAutoNum type="arabicPeriod"/>
            </a:pPr>
            <a:r>
              <a:rPr lang="en-GB" sz="2400" b="1" i="1" dirty="0">
                <a:solidFill>
                  <a:srgbClr val="002060"/>
                </a:solidFill>
                <a:effectLst/>
              </a:rPr>
              <a:t>Where do you live? </a:t>
            </a:r>
            <a:endParaRPr lang="en-GB" sz="2400" dirty="0">
              <a:solidFill>
                <a:srgbClr val="002060"/>
              </a:solidFill>
              <a:effectLst/>
            </a:endParaRPr>
          </a:p>
        </p:txBody>
      </p:sp>
      <p:graphicFrame>
        <p:nvGraphicFramePr>
          <p:cNvPr id="14" name="Table 3">
            <a:extLst>
              <a:ext uri="{FF2B5EF4-FFF2-40B4-BE49-F238E27FC236}">
                <a16:creationId xmlns:a16="http://schemas.microsoft.com/office/drawing/2014/main" id="{FCB18E26-8EB6-424E-90FB-8E11CE29ED76}"/>
              </a:ext>
            </a:extLst>
          </p:cNvPr>
          <p:cNvGraphicFramePr>
            <a:graphicFrameLocks noGrp="1"/>
          </p:cNvGraphicFramePr>
          <p:nvPr/>
        </p:nvGraphicFramePr>
        <p:xfrm>
          <a:off x="7782750" y="1050296"/>
          <a:ext cx="3793926" cy="27318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174187">
                  <a:extLst>
                    <a:ext uri="{9D8B030D-6E8A-4147-A177-3AD203B41FA5}">
                      <a16:colId xmlns:a16="http://schemas.microsoft.com/office/drawing/2014/main" val="3357283942"/>
                    </a:ext>
                  </a:extLst>
                </a:gridCol>
                <a:gridCol w="2619739">
                  <a:extLst>
                    <a:ext uri="{9D8B030D-6E8A-4147-A177-3AD203B41FA5}">
                      <a16:colId xmlns:a16="http://schemas.microsoft.com/office/drawing/2014/main" val="382970317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>
                          <a:solidFill>
                            <a:srgbClr val="002060"/>
                          </a:solidFill>
                        </a:rPr>
                        <a:t>Rhif</a:t>
                      </a:r>
                      <a:endParaRPr lang="en-US" sz="24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>
                          <a:solidFill>
                            <a:srgbClr val="002060"/>
                          </a:solidFill>
                        </a:rPr>
                        <a:t>Pwy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12343369"/>
                  </a:ext>
                </a:extLst>
              </a:tr>
              <a:tr h="4204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Jade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14039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Jamie-Lee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560003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Kelly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62087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Gemma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56500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Megan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58488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Jessica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7452081"/>
                  </a:ext>
                </a:extLst>
              </a:tr>
            </a:tbl>
          </a:graphicData>
        </a:graphic>
      </p:graphicFrame>
      <p:graphicFrame>
        <p:nvGraphicFramePr>
          <p:cNvPr id="15" name="Table 3">
            <a:extLst>
              <a:ext uri="{FF2B5EF4-FFF2-40B4-BE49-F238E27FC236}">
                <a16:creationId xmlns:a16="http://schemas.microsoft.com/office/drawing/2014/main" id="{20DB89E7-A558-BD4A-8F0B-CECE234D6A6F}"/>
              </a:ext>
            </a:extLst>
          </p:cNvPr>
          <p:cNvGraphicFramePr>
            <a:graphicFrameLocks noGrp="1"/>
          </p:cNvGraphicFramePr>
          <p:nvPr/>
        </p:nvGraphicFramePr>
        <p:xfrm>
          <a:off x="7782750" y="3769512"/>
          <a:ext cx="3793926" cy="2266188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166940">
                  <a:extLst>
                    <a:ext uri="{9D8B030D-6E8A-4147-A177-3AD203B41FA5}">
                      <a16:colId xmlns:a16="http://schemas.microsoft.com/office/drawing/2014/main" val="3357283942"/>
                    </a:ext>
                  </a:extLst>
                </a:gridCol>
                <a:gridCol w="2626986">
                  <a:extLst>
                    <a:ext uri="{9D8B030D-6E8A-4147-A177-3AD203B41FA5}">
                      <a16:colId xmlns:a16="http://schemas.microsoft.com/office/drawing/2014/main" val="3829703179"/>
                    </a:ext>
                  </a:extLst>
                </a:gridCol>
              </a:tblGrid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rgbClr val="002060"/>
                          </a:solidFill>
                        </a:rPr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rgbClr val="002060"/>
                          </a:solidFill>
                        </a:rPr>
                        <a:t>Molly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1403964"/>
                  </a:ext>
                </a:extLst>
              </a:tr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Danielle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56000339"/>
                  </a:ext>
                </a:extLst>
              </a:tr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Alice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6208750"/>
                  </a:ext>
                </a:extLst>
              </a:tr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Sophie A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5650019"/>
                  </a:ext>
                </a:extLst>
              </a:tr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Sophie D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5848838"/>
                  </a:ext>
                </a:extLst>
              </a:tr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Katie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74520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809426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9000">
              <a:srgbClr val="00B0F0">
                <a:alpha val="49818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erson holding a yellow sign&#10;&#10;Description automatically generated with medium confidence">
            <a:extLst>
              <a:ext uri="{FF2B5EF4-FFF2-40B4-BE49-F238E27FC236}">
                <a16:creationId xmlns:a16="http://schemas.microsoft.com/office/drawing/2014/main" id="{62B8D99C-FD56-594E-B932-E6613EA9F9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7860" y="612000"/>
            <a:ext cx="5776280" cy="6246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5044619" y="5257800"/>
            <a:ext cx="210275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Adolygu</a:t>
            </a:r>
            <a:endParaRPr lang="en-US" sz="4400" b="1" dirty="0">
              <a:solidFill>
                <a:srgbClr val="002060"/>
              </a:solidFill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Revision</a:t>
            </a:r>
          </a:p>
        </p:txBody>
      </p:sp>
    </p:spTree>
    <p:extLst>
      <p:ext uri="{BB962C8B-B14F-4D97-AF65-F5344CB8AC3E}">
        <p14:creationId xmlns:p14="http://schemas.microsoft.com/office/powerpoint/2010/main" val="38747456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9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2CFE2E3-1ADE-3A49-B21C-22D31031194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6178747"/>
              </p:ext>
            </p:extLst>
          </p:nvPr>
        </p:nvGraphicFramePr>
        <p:xfrm>
          <a:off x="236711" y="137160"/>
          <a:ext cx="5672599" cy="6522720"/>
        </p:xfrm>
        <a:graphic>
          <a:graphicData uri="http://schemas.openxmlformats.org/drawingml/2006/table">
            <a:tbl>
              <a:tblPr firstRow="1" firstCol="1" bandRow="1"/>
              <a:tblGrid>
                <a:gridCol w="2837959">
                  <a:extLst>
                    <a:ext uri="{9D8B030D-6E8A-4147-A177-3AD203B41FA5}">
                      <a16:colId xmlns:a16="http://schemas.microsoft.com/office/drawing/2014/main" val="2754207372"/>
                    </a:ext>
                  </a:extLst>
                </a:gridCol>
                <a:gridCol w="2834640">
                  <a:extLst>
                    <a:ext uri="{9D8B030D-6E8A-4147-A177-3AD203B41FA5}">
                      <a16:colId xmlns:a16="http://schemas.microsoft.com/office/drawing/2014/main" val="23796478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000" b="1" kern="1200" dirty="0" err="1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Cyfarchion</a:t>
                      </a:r>
                      <a:r>
                        <a:rPr lang="en-GB" sz="2000" b="1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lang="en-GB" sz="2000" b="1" kern="1200" dirty="0" err="1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Ffarwelio</a:t>
                      </a:r>
                      <a:r>
                        <a:rPr lang="en-GB" sz="2000" b="1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en-GB" sz="2000" b="1" dirty="0">
                        <a:solidFill>
                          <a:schemeClr val="bg1"/>
                        </a:solidFill>
                      </a:endParaRPr>
                    </a:p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800" i="1" dirty="0">
                        <a:solidFill>
                          <a:schemeClr val="bg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1600" b="0" i="1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0" i="1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Greetings and Farewells</a:t>
                      </a:r>
                    </a:p>
                    <a:p>
                      <a:endParaRPr lang="en-GB" sz="800" i="1" dirty="0">
                        <a:solidFill>
                          <a:schemeClr val="bg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21921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GB" sz="800" b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Shwmae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! </a:t>
                      </a:r>
                    </a:p>
                    <a:p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Bore da, </a:t>
                      </a:r>
                      <a:r>
                        <a:rPr lang="en-GB" sz="1600" b="1" kern="1200" dirty="0" err="1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awb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!</a:t>
                      </a:r>
                    </a:p>
                    <a:p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Prynhawn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da </a:t>
                      </a:r>
                    </a:p>
                    <a:p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Noswaith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dda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Nos da</a:t>
                      </a:r>
                    </a:p>
                    <a:p>
                      <a:endParaRPr lang="en-GB" sz="1600" b="1" dirty="0">
                        <a:solidFill>
                          <a:srgbClr val="002060"/>
                        </a:solidFill>
                      </a:endParaRPr>
                    </a:p>
                    <a:p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Hwyl!</a:t>
                      </a:r>
                    </a:p>
                    <a:p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Hwyl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fawr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en-GB" sz="1600" b="1" dirty="0">
                        <a:solidFill>
                          <a:srgbClr val="002060"/>
                        </a:solidFill>
                      </a:endParaRPr>
                    </a:p>
                    <a:p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Da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bo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!</a:t>
                      </a:r>
                    </a:p>
                    <a:p>
                      <a:endParaRPr lang="en-GB" sz="1600" b="1" dirty="0">
                        <a:solidFill>
                          <a:srgbClr val="002060"/>
                        </a:solidFill>
                      </a:endParaRPr>
                    </a:p>
                    <a:p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Pen-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blwydd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hapus</a:t>
                      </a:r>
                      <a:endParaRPr lang="en-GB" sz="1600" b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Nadolig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Llawen</a:t>
                      </a:r>
                      <a:endParaRPr lang="en-GB" sz="1600" b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8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Hi!</a:t>
                      </a:r>
                      <a:b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Good morning, everyone!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Good afternoon 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Good evening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Goodnight </a:t>
                      </a:r>
                    </a:p>
                    <a:p>
                      <a:endParaRPr lang="en-GB" sz="1600" dirty="0">
                        <a:solidFill>
                          <a:srgbClr val="002060"/>
                        </a:solidFill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Bye!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Goodbye</a:t>
                      </a:r>
                    </a:p>
                    <a:p>
                      <a:endParaRPr lang="en-GB" sz="1600" dirty="0">
                        <a:solidFill>
                          <a:srgbClr val="002060"/>
                        </a:solidFill>
                      </a:endParaRPr>
                    </a:p>
                    <a:p>
                      <a:endParaRPr lang="en-GB" sz="1800" dirty="0">
                        <a:solidFill>
                          <a:srgbClr val="002060"/>
                        </a:solidFill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Happy birthday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Merry Christmas </a:t>
                      </a:r>
                      <a:endParaRPr lang="en-GB" sz="16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402837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GB" sz="80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b="1" i="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1" i="0" dirty="0" err="1">
                          <a:solidFill>
                            <a:schemeClr val="bg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Pwy</a:t>
                      </a:r>
                      <a:r>
                        <a:rPr lang="en-GB" sz="2000" b="1" i="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1" i="0" dirty="0" err="1">
                          <a:solidFill>
                            <a:schemeClr val="bg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ydy</a:t>
                      </a:r>
                      <a:r>
                        <a:rPr lang="en-GB" sz="2000" b="1" i="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1" i="0" dirty="0" err="1">
                          <a:solidFill>
                            <a:schemeClr val="bg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pwy</a:t>
                      </a:r>
                      <a:r>
                        <a:rPr lang="en-GB" sz="2000" b="1" i="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?</a:t>
                      </a:r>
                    </a:p>
                    <a:p>
                      <a:endParaRPr lang="en-GB" sz="800" b="1" i="0" dirty="0">
                        <a:solidFill>
                          <a:schemeClr val="bg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8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i="1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Who is who?</a:t>
                      </a:r>
                    </a:p>
                    <a:p>
                      <a:endParaRPr lang="en-GB" sz="800" i="1" dirty="0">
                        <a:solidFill>
                          <a:schemeClr val="bg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887949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800" b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Pwy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wyt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ti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Pwy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ydych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chi?</a:t>
                      </a:r>
                      <a:b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Beth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ydy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dy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enw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di?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Beth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ydy’ch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enw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chi?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b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.............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ydw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/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dw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Dyma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.... </a:t>
                      </a:r>
                      <a:endParaRPr lang="en-GB" sz="1600" b="1" dirty="0">
                        <a:solidFill>
                          <a:srgbClr val="002060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800" i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Who are you?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What is your name?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 am ...............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Here is /are....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800" dirty="0">
                        <a:solidFill>
                          <a:srgbClr val="002060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76062465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66D546D-7C4C-0746-B11B-C1B49F1A0F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8698381"/>
              </p:ext>
            </p:extLst>
          </p:nvPr>
        </p:nvGraphicFramePr>
        <p:xfrm>
          <a:off x="5996939" y="137160"/>
          <a:ext cx="5958350" cy="6522720"/>
        </p:xfrm>
        <a:graphic>
          <a:graphicData uri="http://schemas.openxmlformats.org/drawingml/2006/table">
            <a:tbl>
              <a:tblPr firstRow="1" firstCol="1" bandRow="1"/>
              <a:tblGrid>
                <a:gridCol w="3078481">
                  <a:extLst>
                    <a:ext uri="{9D8B030D-6E8A-4147-A177-3AD203B41FA5}">
                      <a16:colId xmlns:a16="http://schemas.microsoft.com/office/drawing/2014/main" val="2754207372"/>
                    </a:ext>
                  </a:extLst>
                </a:gridCol>
                <a:gridCol w="2879869">
                  <a:extLst>
                    <a:ext uri="{9D8B030D-6E8A-4147-A177-3AD203B41FA5}">
                      <a16:colId xmlns:a16="http://schemas.microsoft.com/office/drawing/2014/main" val="23796478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Sut </a:t>
                      </a:r>
                      <a:r>
                        <a:rPr lang="en-GB" sz="2000" b="1" kern="1200" dirty="0" err="1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mae</a:t>
                      </a:r>
                      <a:r>
                        <a:rPr lang="en-GB" sz="2000" b="1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000" b="1" kern="1200" dirty="0" err="1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pawb</a:t>
                      </a:r>
                      <a:r>
                        <a:rPr lang="en-GB" sz="2000" b="1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  <a:endParaRPr lang="en-GB" sz="2000" b="1" dirty="0">
                        <a:solidFill>
                          <a:schemeClr val="bg1"/>
                        </a:solidFill>
                      </a:endParaRPr>
                    </a:p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800" i="1" dirty="0">
                        <a:solidFill>
                          <a:schemeClr val="bg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b="0" i="1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How is everyone?</a:t>
                      </a:r>
                      <a:endParaRPr lang="en-GB" sz="800" i="1" dirty="0">
                        <a:solidFill>
                          <a:schemeClr val="bg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21921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GB" sz="8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Sut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wyt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ti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? </a:t>
                      </a:r>
                      <a:endParaRPr lang="en-GB" sz="1600" b="1" dirty="0">
                        <a:solidFill>
                          <a:srgbClr val="002060"/>
                        </a:solidFill>
                      </a:endParaRPr>
                    </a:p>
                    <a:p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Sut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rydych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chi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heddiw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  <a:b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</a:t>
                      </a:r>
                    </a:p>
                    <a:p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Da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iawn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diolch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! </a:t>
                      </a:r>
                    </a:p>
                    <a:p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Iawn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diolch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    </a:t>
                      </a:r>
                    </a:p>
                    <a:p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Bendigedig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! </a:t>
                      </a:r>
                    </a:p>
                    <a:p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Gweddol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Ofnadwy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en-GB" sz="1600" b="1" dirty="0">
                        <a:solidFill>
                          <a:srgbClr val="002060"/>
                        </a:solidFill>
                      </a:endParaRPr>
                    </a:p>
                    <a:p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Hapus</a:t>
                      </a:r>
                      <a:endParaRPr lang="en-GB" sz="1600" b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1600" b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Rydw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/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Dw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i’n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dd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iawn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diolch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!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Rydw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/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Dw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i’n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sâl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 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Rydw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/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Dw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i’n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endigedig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! 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Rydyn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ni’n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eddol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Rydyn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ni’n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rist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Rydyn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ni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wedi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blino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8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i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How are you? </a:t>
                      </a:r>
                      <a:endParaRPr lang="en-GB" sz="1600" dirty="0">
                        <a:solidFill>
                          <a:srgbClr val="002060"/>
                        </a:solidFill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How are you today? 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Very well, thanks! 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Fine, thanks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Fantastic</a:t>
                      </a:r>
                      <a:b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Alright </a:t>
                      </a:r>
                      <a:endParaRPr lang="en-GB" sz="1600" dirty="0">
                        <a:solidFill>
                          <a:srgbClr val="002060"/>
                        </a:solidFill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Awful 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Happy</a:t>
                      </a:r>
                      <a:endParaRPr lang="en-GB" sz="1600" dirty="0">
                        <a:solidFill>
                          <a:srgbClr val="002060"/>
                        </a:solidFill>
                      </a:endParaRPr>
                    </a:p>
                    <a:p>
                      <a:endParaRPr lang="cy-GB" sz="16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I’m very well, thanks!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I’m ill / sick / poorly.</a:t>
                      </a:r>
                      <a:b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I’m fantastic!</a:t>
                      </a:r>
                      <a:b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We are alright.</a:t>
                      </a:r>
                      <a:endParaRPr lang="en-GB" sz="1600" dirty="0">
                        <a:solidFill>
                          <a:srgbClr val="002060"/>
                        </a:solidFill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We are sad.</a:t>
                      </a: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We are tired.</a:t>
                      </a:r>
                      <a:endParaRPr lang="en-GB" sz="1600" dirty="0">
                        <a:solidFill>
                          <a:srgbClr val="002060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402837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GB" sz="80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b="1" i="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1" i="0" dirty="0" err="1">
                          <a:solidFill>
                            <a:schemeClr val="bg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Ble</a:t>
                      </a:r>
                      <a:r>
                        <a:rPr lang="en-GB" sz="2000" b="1" i="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?</a:t>
                      </a:r>
                    </a:p>
                    <a:p>
                      <a:endParaRPr lang="en-GB" sz="800" b="1" i="0" dirty="0">
                        <a:solidFill>
                          <a:schemeClr val="bg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8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i="1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Where?</a:t>
                      </a:r>
                      <a:endParaRPr lang="en-GB" sz="800" i="1" dirty="0">
                        <a:solidFill>
                          <a:schemeClr val="bg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887949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800" b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Ble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rwyt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ti’n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byw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Ble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rydych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chi’n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byw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b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Rydw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/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Dw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i’n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byw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/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yng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/</a:t>
                      </a:r>
                      <a:r>
                        <a:rPr lang="en-GB" sz="1600" b="1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ym</a:t>
                      </a:r>
                      <a:r>
                        <a:rPr lang="en-GB" sz="16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…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800" i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Where do you live?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 live in…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800" dirty="0">
                        <a:solidFill>
                          <a:srgbClr val="002060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760624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141039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9000">
              <a:srgbClr val="00B0F0">
                <a:alpha val="49818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erson holding a yellow sign&#10;&#10;Description automatically generated with medium confidence">
            <a:extLst>
              <a:ext uri="{FF2B5EF4-FFF2-40B4-BE49-F238E27FC236}">
                <a16:creationId xmlns:a16="http://schemas.microsoft.com/office/drawing/2014/main" id="{62B8D99C-FD56-594E-B932-E6613EA9F9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7860" y="612000"/>
            <a:ext cx="5776280" cy="6246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5453834" y="5257800"/>
            <a:ext cx="128432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hoffi</a:t>
            </a:r>
            <a:endParaRPr lang="en-US" sz="4400" b="1" dirty="0">
              <a:solidFill>
                <a:srgbClr val="002060"/>
              </a:solidFill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to like</a:t>
            </a:r>
          </a:p>
        </p:txBody>
      </p:sp>
    </p:spTree>
    <p:extLst>
      <p:ext uri="{BB962C8B-B14F-4D97-AF65-F5344CB8AC3E}">
        <p14:creationId xmlns:p14="http://schemas.microsoft.com/office/powerpoint/2010/main" val="4072252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8000">
              <a:srgbClr val="00B0F0">
                <a:alpha val="49868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E685008-AF63-D841-8746-9BF9031752D0}"/>
              </a:ext>
            </a:extLst>
          </p:cNvPr>
          <p:cNvSpPr txBox="1"/>
          <p:nvPr/>
        </p:nvSpPr>
        <p:spPr>
          <a:xfrm>
            <a:off x="408158" y="225782"/>
            <a:ext cx="4541032" cy="1015663"/>
          </a:xfrm>
          <a:prstGeom prst="rect">
            <a:avLst/>
          </a:prstGeom>
          <a:gradFill>
            <a:gsLst>
              <a:gs pos="100000">
                <a:srgbClr val="00B9FF">
                  <a:alpha val="49667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Mae </a:t>
            </a:r>
            <a:r>
              <a:rPr lang="en-US" sz="3600" b="1" dirty="0" err="1">
                <a:solidFill>
                  <a:srgbClr val="002060"/>
                </a:solidFill>
              </a:rPr>
              <a:t>hi’n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a</a:t>
            </a:r>
            <a:r>
              <a:rPr lang="en-US" sz="3600" b="1" dirty="0" err="1">
                <a:solidFill>
                  <a:srgbClr val="002060"/>
                </a:solidFill>
                <a:effectLst/>
              </a:rPr>
              <a:t>mser</a:t>
            </a:r>
            <a:r>
              <a:rPr lang="en-US" sz="3600" b="1" dirty="0">
                <a:solidFill>
                  <a:srgbClr val="002060"/>
                </a:solidFill>
                <a:effectLst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ffectLst/>
              </a:rPr>
              <a:t>Drilio</a:t>
            </a:r>
            <a:r>
              <a:rPr lang="en-US" sz="3600" b="1" dirty="0">
                <a:solidFill>
                  <a:srgbClr val="002060"/>
                </a:solidFill>
                <a:effectLst/>
              </a:rPr>
              <a:t>!</a:t>
            </a:r>
          </a:p>
          <a:p>
            <a:r>
              <a:rPr lang="en-US" sz="2400" i="1" dirty="0">
                <a:solidFill>
                  <a:srgbClr val="002060"/>
                </a:solidFill>
              </a:rPr>
              <a:t>It’s </a:t>
            </a:r>
            <a:r>
              <a:rPr lang="en-US" sz="2400" i="1" dirty="0" err="1">
                <a:solidFill>
                  <a:srgbClr val="002060"/>
                </a:solidFill>
              </a:rPr>
              <a:t>Drilio</a:t>
            </a:r>
            <a:r>
              <a:rPr lang="en-US" sz="2400" i="1" dirty="0">
                <a:solidFill>
                  <a:srgbClr val="002060"/>
                </a:solidFill>
              </a:rPr>
              <a:t> time!</a:t>
            </a:r>
            <a:endParaRPr lang="en-GB" sz="2400" i="1" dirty="0">
              <a:effectLst/>
            </a:endParaRPr>
          </a:p>
        </p:txBody>
      </p:sp>
      <p:pic>
        <p:nvPicPr>
          <p:cNvPr id="7" name="Picture 6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0D9149F5-08AB-C043-9A8C-922B8AB5AB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324" y="2025569"/>
            <a:ext cx="3335998" cy="483243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5DAF806-F8D2-254E-9B7F-516CE8F4F2F9}"/>
              </a:ext>
            </a:extLst>
          </p:cNvPr>
          <p:cNvSpPr txBox="1"/>
          <p:nvPr/>
        </p:nvSpPr>
        <p:spPr>
          <a:xfrm>
            <a:off x="4286250" y="1698891"/>
            <a:ext cx="3845668" cy="458587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 err="1">
                <a:solidFill>
                  <a:srgbClr val="002060"/>
                </a:solidFill>
              </a:rPr>
              <a:t>Rydw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i’n</a:t>
            </a:r>
            <a:r>
              <a:rPr lang="en-US" sz="2800" b="1" dirty="0">
                <a:solidFill>
                  <a:srgbClr val="002060"/>
                </a:solidFill>
              </a:rPr>
              <a:t> / </a:t>
            </a:r>
            <a:r>
              <a:rPr lang="en-US" sz="2800" b="1" dirty="0" err="1">
                <a:solidFill>
                  <a:srgbClr val="002060"/>
                </a:solidFill>
              </a:rPr>
              <a:t>Dw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 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dirty="0" err="1">
                <a:solidFill>
                  <a:srgbClr val="002060"/>
                </a:solidFill>
              </a:rPr>
              <a:t>Rwyt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ti’n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dirty="0">
                <a:solidFill>
                  <a:srgbClr val="002060"/>
                </a:solidFill>
              </a:rPr>
              <a:t>Mae </a:t>
            </a:r>
            <a:r>
              <a:rPr lang="en-US" sz="2800" b="1" dirty="0" err="1">
                <a:solidFill>
                  <a:srgbClr val="002060"/>
                </a:solidFill>
              </a:rPr>
              <a:t>e’n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dirty="0">
                <a:solidFill>
                  <a:srgbClr val="002060"/>
                </a:solidFill>
              </a:rPr>
              <a:t>Mae </a:t>
            </a:r>
            <a:r>
              <a:rPr lang="en-US" sz="2800" b="1" dirty="0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dirty="0" err="1">
                <a:solidFill>
                  <a:srgbClr val="002060"/>
                </a:solidFill>
              </a:rPr>
              <a:t>Rydyn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ni’n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dirty="0" err="1">
                <a:solidFill>
                  <a:srgbClr val="002060"/>
                </a:solidFill>
              </a:rPr>
              <a:t>Rydych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chi’n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  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dirty="0" err="1">
                <a:solidFill>
                  <a:srgbClr val="002060"/>
                </a:solidFill>
              </a:rPr>
              <a:t>Maen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nhw’n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    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6F0C275-9C31-8044-99AF-A78D95EB0F01}"/>
              </a:ext>
            </a:extLst>
          </p:cNvPr>
          <p:cNvSpPr txBox="1"/>
          <p:nvPr/>
        </p:nvSpPr>
        <p:spPr>
          <a:xfrm>
            <a:off x="9020702" y="1698890"/>
            <a:ext cx="3012620" cy="458587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 dirty="0">
                <a:solidFill>
                  <a:srgbClr val="002060"/>
                </a:solidFill>
              </a:rPr>
              <a:t>I like…</a:t>
            </a: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You like… </a:t>
            </a:r>
            <a:r>
              <a:rPr lang="en-US" i="1" dirty="0">
                <a:solidFill>
                  <a:srgbClr val="002060"/>
                </a:solidFill>
              </a:rPr>
              <a:t>(singular)</a:t>
            </a: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He likes…</a:t>
            </a: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She likes…</a:t>
            </a: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We like…</a:t>
            </a: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You like… </a:t>
            </a:r>
            <a:r>
              <a:rPr lang="en-US" i="1" dirty="0">
                <a:solidFill>
                  <a:srgbClr val="002060"/>
                </a:solidFill>
              </a:rPr>
              <a:t>(plural, formal)</a:t>
            </a: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They like…</a:t>
            </a:r>
          </a:p>
        </p:txBody>
      </p:sp>
    </p:spTree>
    <p:extLst>
      <p:ext uri="{BB962C8B-B14F-4D97-AF65-F5344CB8AC3E}">
        <p14:creationId xmlns:p14="http://schemas.microsoft.com/office/powerpoint/2010/main" val="39843060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8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AB1F7248-8B48-BA4B-BC64-F9C69FDF5A6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3778876"/>
              </p:ext>
            </p:extLst>
          </p:nvPr>
        </p:nvGraphicFramePr>
        <p:xfrm>
          <a:off x="408158" y="4193818"/>
          <a:ext cx="11375679" cy="24384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861265">
                  <a:extLst>
                    <a:ext uri="{9D8B030D-6E8A-4147-A177-3AD203B41FA5}">
                      <a16:colId xmlns:a16="http://schemas.microsoft.com/office/drawing/2014/main" val="830041180"/>
                    </a:ext>
                  </a:extLst>
                </a:gridCol>
                <a:gridCol w="6514414">
                  <a:extLst>
                    <a:ext uri="{9D8B030D-6E8A-4147-A177-3AD203B41FA5}">
                      <a16:colId xmlns:a16="http://schemas.microsoft.com/office/drawing/2014/main" val="1398546024"/>
                    </a:ext>
                  </a:extLst>
                </a:gridCol>
              </a:tblGrid>
              <a:tr h="1213153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Beth mae Tom yn hoffi?</a:t>
                      </a:r>
                    </a:p>
                    <a:p>
                      <a:endParaRPr lang="cy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mae Siân yn hoffi?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Mae Tom yn hoffi sglodion.		</a:t>
                      </a:r>
                      <a:endParaRPr lang="en-GB" sz="2000" b="0" dirty="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Mae </a:t>
                      </a:r>
                      <a:r>
                        <a:rPr lang="cy-GB" sz="2000" b="1" u="sng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e’n</a:t>
                      </a:r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hoffi </a:t>
                      </a:r>
                      <a:r>
                        <a:rPr lang="cy-GB" sz="20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I’m a Celebrity</a:t>
                      </a:r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.		</a:t>
                      </a:r>
                      <a:endParaRPr lang="en-GB" sz="2000" b="0" dirty="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Mae Siân yn hoffi nofio.</a:t>
                      </a: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Mae </a:t>
                      </a:r>
                      <a:r>
                        <a:rPr lang="cy-GB" sz="2000" b="1" u="sng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hi’n</a:t>
                      </a:r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hoffi lemwnêd.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2404905"/>
                  </a:ext>
                </a:extLst>
              </a:tr>
              <a:tr h="1193457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Beth dydy Chris </a:t>
                      </a:r>
                      <a:r>
                        <a:rPr lang="cy-GB" sz="2000" b="1" u="sng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ddim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yn hoffi?</a:t>
                      </a:r>
                    </a:p>
                    <a:p>
                      <a:endParaRPr lang="cy-GB" sz="2000" b="1" dirty="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Beth dydy Siân </a:t>
                      </a:r>
                      <a:r>
                        <a:rPr lang="cy-GB" sz="2000" b="1" u="sng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ddim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yn hoffi?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2000" b="0" dirty="0">
                        <a:solidFill>
                          <a:srgbClr val="002060"/>
                        </a:solidFill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Dydy Chris ddim yn hoffi cyrri.</a:t>
                      </a:r>
                      <a:endParaRPr lang="en-GB" sz="2000" b="0" dirty="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Dydy </a:t>
                      </a:r>
                      <a:r>
                        <a:rPr lang="cy-GB" sz="2000" b="1" u="sng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e</a:t>
                      </a:r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ddim yn hoffi </a:t>
                      </a:r>
                      <a:r>
                        <a:rPr lang="cy-GB" sz="20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Eastenders</a:t>
                      </a:r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.</a:t>
                      </a:r>
                      <a:endParaRPr lang="en-GB" sz="2000" b="0" dirty="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Dydy Siân ddim yn hoffi rygbi.</a:t>
                      </a: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Dydy </a:t>
                      </a:r>
                      <a:r>
                        <a:rPr lang="cy-GB" sz="2000" b="1" u="sng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hi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ddim yn hoffi llaeth.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1805981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5C505E7-6951-1C4E-954E-0AB31DC2F4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1960321"/>
              </p:ext>
            </p:extLst>
          </p:nvPr>
        </p:nvGraphicFramePr>
        <p:xfrm>
          <a:off x="408159" y="1678230"/>
          <a:ext cx="11375679" cy="2194560"/>
        </p:xfrm>
        <a:graphic>
          <a:graphicData uri="http://schemas.openxmlformats.org/drawingml/2006/table">
            <a:tbl>
              <a:tblPr firstRow="1" firstCol="1" bandRow="1"/>
              <a:tblGrid>
                <a:gridCol w="4830268">
                  <a:extLst>
                    <a:ext uri="{9D8B030D-6E8A-4147-A177-3AD203B41FA5}">
                      <a16:colId xmlns:a16="http://schemas.microsoft.com/office/drawing/2014/main" val="2754207372"/>
                    </a:ext>
                  </a:extLst>
                </a:gridCol>
                <a:gridCol w="6545411">
                  <a:extLst>
                    <a:ext uri="{9D8B030D-6E8A-4147-A177-3AD203B41FA5}">
                      <a16:colId xmlns:a16="http://schemas.microsoft.com/office/drawing/2014/main" val="23796478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rydych chi’n hoffi?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rwyt ti’n hoffi?</a:t>
                      </a:r>
                    </a:p>
                    <a:p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What do you like?</a:t>
                      </a:r>
                      <a:endParaRPr lang="en-GB" sz="1600" b="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Rydw i’n hoffi...  / Dw i’n hoffi...</a:t>
                      </a:r>
                    </a:p>
                    <a:p>
                      <a:endParaRPr lang="cy-GB" sz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Rydw i’n hoffi siocled.			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Rydw i’n hoffi </a:t>
                      </a:r>
                      <a:r>
                        <a:rPr lang="cy-GB" sz="20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Strictly Come Dancing</a:t>
                      </a:r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		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40283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dydych chi </a:t>
                      </a:r>
                      <a:r>
                        <a:rPr lang="cy-GB" sz="2000" b="1" u="sng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ddim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yn hoffi?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dwyt ti </a:t>
                      </a:r>
                      <a:r>
                        <a:rPr lang="cy-GB" sz="2000" b="1" u="sng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ddim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yn hoffi?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6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What don’t you like?</a:t>
                      </a:r>
                      <a:endParaRPr lang="en-GB" sz="160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Dydw i ddim yn hoffi...  /  Dw i ddim yn hoffi...</a:t>
                      </a:r>
                    </a:p>
                    <a:p>
                      <a:endParaRPr lang="cy-GB" sz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Dydw i ddim yn hoffi coffi.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Dydw i ddim yn hoffi gwaith cartref!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8879490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E685008-AF63-D841-8746-9BF9031752D0}"/>
              </a:ext>
            </a:extLst>
          </p:cNvPr>
          <p:cNvSpPr txBox="1"/>
          <p:nvPr/>
        </p:nvSpPr>
        <p:spPr>
          <a:xfrm>
            <a:off x="408158" y="225782"/>
            <a:ext cx="3958102" cy="1200329"/>
          </a:xfrm>
          <a:prstGeom prst="rect">
            <a:avLst/>
          </a:prstGeom>
          <a:gradFill>
            <a:gsLst>
              <a:gs pos="100000">
                <a:srgbClr val="00B9FF">
                  <a:alpha val="49667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Hoffi</a:t>
            </a:r>
            <a:r>
              <a:rPr lang="en-US" sz="3600" b="1" dirty="0">
                <a:solidFill>
                  <a:srgbClr val="002060"/>
                </a:solidFill>
              </a:rPr>
              <a:t>  </a:t>
            </a:r>
            <a:r>
              <a:rPr lang="en-GB" sz="3600" dirty="0">
                <a:effectLst/>
                <a:latin typeface="Apple Color Emoji" pitchFamily="2" charset="0"/>
              </a:rPr>
              <a:t>😃👍🏼</a:t>
            </a:r>
          </a:p>
          <a:p>
            <a:r>
              <a:rPr lang="en-US" sz="3600" b="1" dirty="0" err="1">
                <a:solidFill>
                  <a:srgbClr val="002060"/>
                </a:solidFill>
              </a:rPr>
              <a:t>Ddim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hoffi</a:t>
            </a:r>
            <a:r>
              <a:rPr lang="en-US" sz="3600" b="1" dirty="0">
                <a:solidFill>
                  <a:srgbClr val="002060"/>
                </a:solidFill>
              </a:rPr>
              <a:t>  </a:t>
            </a:r>
            <a:r>
              <a:rPr lang="en-GB" sz="3600" dirty="0">
                <a:effectLst/>
                <a:latin typeface="Apple Color Emoji" pitchFamily="2" charset="0"/>
              </a:rPr>
              <a:t>☹️👎🏼</a:t>
            </a:r>
          </a:p>
        </p:txBody>
      </p:sp>
    </p:spTree>
    <p:extLst>
      <p:ext uri="{BB962C8B-B14F-4D97-AF65-F5344CB8AC3E}">
        <p14:creationId xmlns:p14="http://schemas.microsoft.com/office/powerpoint/2010/main" val="40364729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8000">
              <a:srgbClr val="00B0F0">
                <a:alpha val="49868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itectif Bwyd.pdf"/>
          <p:cNvPicPr>
            <a:picLocks noChangeAspect="1"/>
          </p:cNvPicPr>
          <p:nvPr/>
        </p:nvPicPr>
        <p:blipFill rotWithShape="1">
          <a:blip r:embed="rId3" cstate="print"/>
          <a:srcRect t="4034" b="54205"/>
          <a:stretch/>
        </p:blipFill>
        <p:spPr>
          <a:xfrm>
            <a:off x="3851885" y="563957"/>
            <a:ext cx="8080547" cy="3374511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37462E2-D261-1A45-9E7A-398AC2A025CE}"/>
              </a:ext>
            </a:extLst>
          </p:cNvPr>
          <p:cNvSpPr txBox="1"/>
          <p:nvPr/>
        </p:nvSpPr>
        <p:spPr>
          <a:xfrm>
            <a:off x="4714778" y="5234896"/>
            <a:ext cx="73775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>
                <a:solidFill>
                  <a:srgbClr val="00206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http://welshnurseryrhymes.wales/Addysgol?cerdd=66</a:t>
            </a:r>
            <a:endParaRPr lang="cy-GB" sz="2400" dirty="0">
              <a:solidFill>
                <a:srgbClr val="00206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95693C2-5120-474D-AE0A-FA63DD42A016}"/>
              </a:ext>
            </a:extLst>
          </p:cNvPr>
          <p:cNvSpPr txBox="1"/>
          <p:nvPr/>
        </p:nvSpPr>
        <p:spPr>
          <a:xfrm>
            <a:off x="259568" y="247597"/>
            <a:ext cx="3306592" cy="1015663"/>
          </a:xfrm>
          <a:prstGeom prst="rect">
            <a:avLst/>
          </a:prstGeom>
          <a:gradFill>
            <a:gsLst>
              <a:gs pos="100000">
                <a:srgbClr val="00B9FF">
                  <a:alpha val="49667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Wyt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ti’n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hoffi</a:t>
            </a:r>
            <a:r>
              <a:rPr lang="en-US" sz="3600" b="1" dirty="0">
                <a:solidFill>
                  <a:srgbClr val="002060"/>
                </a:solidFill>
              </a:rPr>
              <a:t>…?</a:t>
            </a:r>
            <a:endParaRPr lang="en-GB" sz="3600" b="1" dirty="0">
              <a:solidFill>
                <a:srgbClr val="002060"/>
              </a:solidFill>
            </a:endParaRPr>
          </a:p>
          <a:p>
            <a:r>
              <a:rPr lang="en-GB" sz="2400" i="1" dirty="0">
                <a:solidFill>
                  <a:srgbClr val="002060"/>
                </a:solidFill>
              </a:rPr>
              <a:t>Do you like…?</a:t>
            </a:r>
            <a:endParaRPr lang="en-US" sz="2400" i="1" dirty="0">
              <a:solidFill>
                <a:srgbClr val="002060"/>
              </a:solidFill>
              <a:effectLst/>
            </a:endParaRPr>
          </a:p>
        </p:txBody>
      </p:sp>
      <p:pic>
        <p:nvPicPr>
          <p:cNvPr id="13" name="Picture 12" descr="A picture containing text&#10;&#10;Description automatically generated">
            <a:extLst>
              <a:ext uri="{FF2B5EF4-FFF2-40B4-BE49-F238E27FC236}">
                <a16:creationId xmlns:a16="http://schemas.microsoft.com/office/drawing/2014/main" id="{9167ED2A-B2B9-5A4E-9532-0E939D64B0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692" y="4073458"/>
            <a:ext cx="4309110" cy="278454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4275905-1E4E-B241-8ED7-2DE9666E51BD}"/>
              </a:ext>
            </a:extLst>
          </p:cNvPr>
          <p:cNvSpPr txBox="1"/>
          <p:nvPr/>
        </p:nvSpPr>
        <p:spPr>
          <a:xfrm>
            <a:off x="1002318" y="1965960"/>
            <a:ext cx="182109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rgbClr val="002060"/>
                </a:solidFill>
              </a:rPr>
              <a:t>Ydw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GB" sz="2400" dirty="0">
                <a:effectLst/>
                <a:latin typeface="Apple Color Emoji" pitchFamily="2" charset="0"/>
              </a:rPr>
              <a:t>👍🏼</a:t>
            </a:r>
          </a:p>
          <a:p>
            <a:endParaRPr lang="en-US" sz="2400" b="1" dirty="0">
              <a:solidFill>
                <a:srgbClr val="002060"/>
              </a:solidFill>
            </a:endParaRPr>
          </a:p>
          <a:p>
            <a:r>
              <a:rPr lang="en-US" sz="2400" b="1" dirty="0" err="1">
                <a:solidFill>
                  <a:srgbClr val="002060"/>
                </a:solidFill>
              </a:rPr>
              <a:t>Nac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ydw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GB" sz="2400" dirty="0">
                <a:effectLst/>
                <a:latin typeface="Apple Color Emoji" pitchFamily="2" charset="0"/>
              </a:rPr>
              <a:t>👎🏼</a:t>
            </a:r>
          </a:p>
        </p:txBody>
      </p:sp>
    </p:spTree>
    <p:extLst>
      <p:ext uri="{BB962C8B-B14F-4D97-AF65-F5344CB8AC3E}">
        <p14:creationId xmlns:p14="http://schemas.microsoft.com/office/powerpoint/2010/main" val="22929531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8000">
              <a:srgbClr val="00B0F0">
                <a:alpha val="49868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695693C2-5120-474D-AE0A-FA63DD42A016}"/>
              </a:ext>
            </a:extLst>
          </p:cNvPr>
          <p:cNvSpPr txBox="1"/>
          <p:nvPr/>
        </p:nvSpPr>
        <p:spPr>
          <a:xfrm>
            <a:off x="3614029" y="236167"/>
            <a:ext cx="4963942" cy="1015663"/>
          </a:xfrm>
          <a:prstGeom prst="rect">
            <a:avLst/>
          </a:prstGeom>
          <a:gradFill>
            <a:gsLst>
              <a:gs pos="100000">
                <a:srgbClr val="00B9FF">
                  <a:alpha val="49667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Mae </a:t>
            </a:r>
            <a:r>
              <a:rPr lang="en-US" sz="3600" b="1" dirty="0" err="1">
                <a:solidFill>
                  <a:srgbClr val="002060"/>
                </a:solidFill>
              </a:rPr>
              <a:t>hi’n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amser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ymarfer</a:t>
            </a:r>
            <a:r>
              <a:rPr lang="en-US" sz="3600" b="1" dirty="0">
                <a:solidFill>
                  <a:srgbClr val="002060"/>
                </a:solidFill>
              </a:rPr>
              <a:t>!</a:t>
            </a:r>
            <a:endParaRPr lang="en-GB" sz="3600" b="1" dirty="0">
              <a:solidFill>
                <a:srgbClr val="002060"/>
              </a:solidFill>
            </a:endParaRPr>
          </a:p>
          <a:p>
            <a:pPr algn="ctr"/>
            <a:r>
              <a:rPr lang="en-GB" sz="2400" i="1" dirty="0">
                <a:solidFill>
                  <a:srgbClr val="002060"/>
                </a:solidFill>
                <a:effectLst/>
              </a:rPr>
              <a:t>It’s time to practise!</a:t>
            </a:r>
            <a:endParaRPr lang="en-US" sz="2400" i="1" dirty="0">
              <a:solidFill>
                <a:srgbClr val="002060"/>
              </a:solidFill>
              <a:effectLst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7789D12-CC88-C74D-B4B0-99951FDA8E68}"/>
              </a:ext>
            </a:extLst>
          </p:cNvPr>
          <p:cNvSpPr txBox="1"/>
          <p:nvPr/>
        </p:nvSpPr>
        <p:spPr>
          <a:xfrm>
            <a:off x="511028" y="1403656"/>
            <a:ext cx="19923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rgbClr val="002060"/>
                </a:solidFill>
                <a:effectLst/>
              </a:rPr>
              <a:t>Darllenwch</a:t>
            </a:r>
            <a:r>
              <a:rPr lang="en-US" sz="2400" b="1" dirty="0">
                <a:solidFill>
                  <a:srgbClr val="002060"/>
                </a:solidFill>
                <a:effectLst/>
              </a:rPr>
              <a:t>: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i="1" dirty="0">
                <a:solidFill>
                  <a:srgbClr val="002060"/>
                </a:solidFill>
              </a:rPr>
              <a:t>Read:</a:t>
            </a:r>
            <a:r>
              <a:rPr lang="en-US" sz="2400" b="1" dirty="0">
                <a:solidFill>
                  <a:srgbClr val="002060"/>
                </a:solidFill>
                <a:effectLst/>
              </a:rPr>
              <a:t> </a:t>
            </a:r>
            <a:endParaRPr lang="en-GB" sz="2400" dirty="0">
              <a:effectLst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B132B1-1A17-1E45-9ED0-0F1622452EBD}"/>
              </a:ext>
            </a:extLst>
          </p:cNvPr>
          <p:cNvSpPr txBox="1"/>
          <p:nvPr/>
        </p:nvSpPr>
        <p:spPr>
          <a:xfrm>
            <a:off x="6096000" y="1492897"/>
            <a:ext cx="23085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rgbClr val="002060"/>
                </a:solidFill>
                <a:effectLst/>
              </a:rPr>
              <a:t>Cyfieithwch</a:t>
            </a:r>
            <a:r>
              <a:rPr lang="en-US" sz="2400" b="1" dirty="0">
                <a:solidFill>
                  <a:srgbClr val="002060"/>
                </a:solidFill>
                <a:effectLst/>
              </a:rPr>
              <a:t>:</a:t>
            </a:r>
          </a:p>
          <a:p>
            <a:r>
              <a:rPr lang="en-US" sz="2400" i="1" dirty="0">
                <a:solidFill>
                  <a:srgbClr val="002060"/>
                </a:solidFill>
              </a:rPr>
              <a:t>Translate:</a:t>
            </a:r>
            <a:endParaRPr lang="en-GB" sz="2400" i="1" dirty="0">
              <a:effectLst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71B21A1-0CBD-E74A-B9A2-A17116D24B45}"/>
              </a:ext>
            </a:extLst>
          </p:cNvPr>
          <p:cNvSpPr txBox="1"/>
          <p:nvPr/>
        </p:nvSpPr>
        <p:spPr>
          <a:xfrm>
            <a:off x="511028" y="2564962"/>
            <a:ext cx="5169682" cy="378565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noProof="1">
                <a:solidFill>
                  <a:srgbClr val="002060"/>
                </a:solidFill>
              </a:rPr>
              <a:t>Gareth ydw i. Dw i’n byw yn Abertawe ond dw i’n dod o Gaerdydd yn wreiddiol. Dw i’n byw gyda Bethan. Mae hi’n dod o Lanelli yn wreiddiol. Mae hi’n hoffi bwyta salad, ond dydw i ddim yn hoffi salad o gwbl! Dw i’n hoffi bwyta pitsa a sgoldion!  Dw i’n hoffi chwarae pêl-droed ac mae Bethan yn hoffi rhedeg yn fawr.  Rydyn ni’n mwynhau mynd i’r sinema gyda’n gilydd.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01DBF0C-8A76-1548-B3C7-AFB4D957653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7662897"/>
              </p:ext>
            </p:extLst>
          </p:nvPr>
        </p:nvGraphicFramePr>
        <p:xfrm>
          <a:off x="6096000" y="2564962"/>
          <a:ext cx="5721327" cy="38404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21327">
                  <a:extLst>
                    <a:ext uri="{9D8B030D-6E8A-4147-A177-3AD203B41FA5}">
                      <a16:colId xmlns:a16="http://schemas.microsoft.com/office/drawing/2014/main" val="3200967814"/>
                    </a:ext>
                  </a:extLst>
                </a:gridCol>
              </a:tblGrid>
              <a:tr h="630942"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She likes salad, but I don't like salad at all! </a:t>
                      </a:r>
                    </a:p>
                    <a:p>
                      <a:endParaRPr lang="en-GB" sz="1800" b="0" i="0" u="none" strike="noStrike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7656326"/>
                  </a:ext>
                </a:extLst>
              </a:tr>
              <a:tr h="630942"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like playing football and Bethan really likes running.</a:t>
                      </a:r>
                    </a:p>
                    <a:p>
                      <a:endParaRPr lang="en-GB" sz="1800" b="0" i="0" u="none" strike="noStrike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4275376"/>
                  </a:ext>
                </a:extLst>
              </a:tr>
              <a:tr h="630942"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live in Swansea, but I am originally from Cardiff. </a:t>
                      </a:r>
                    </a:p>
                    <a:p>
                      <a:endParaRPr lang="en-GB" sz="1800" b="0" i="0" u="none" strike="noStrike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67718853"/>
                  </a:ext>
                </a:extLst>
              </a:tr>
              <a:tr h="630942"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 enjoy going to the cinema together.</a:t>
                      </a:r>
                    </a:p>
                    <a:p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258318"/>
                  </a:ext>
                </a:extLst>
              </a:tr>
              <a:tr h="63094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u="none" strike="noStrike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 live with Bethan. She is originally from Llanelli. 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kern="1200" noProof="1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93481436"/>
                  </a:ext>
                </a:extLst>
              </a:tr>
              <a:tr h="630942"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like to eat pizza and chips!</a:t>
                      </a:r>
                    </a:p>
                    <a:p>
                      <a:endParaRPr lang="en-GB" sz="1800" b="0" i="0" u="none" strike="noStrike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6611877"/>
                  </a:ext>
                </a:extLst>
              </a:tr>
            </a:tbl>
          </a:graphicData>
        </a:graphic>
      </p:graphicFrame>
      <p:pic>
        <p:nvPicPr>
          <p:cNvPr id="16" name="Picture 15" descr="A picture containing toy&#10;&#10;Description automatically generated">
            <a:extLst>
              <a:ext uri="{FF2B5EF4-FFF2-40B4-BE49-F238E27FC236}">
                <a16:creationId xmlns:a16="http://schemas.microsoft.com/office/drawing/2014/main" id="{850892BE-5CC7-114E-BEA3-46426EAF18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93327" y="196528"/>
            <a:ext cx="1524000" cy="2247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1337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46B05DB-284A-134A-8C8E-3F1AAB952420}"/>
              </a:ext>
            </a:extLst>
          </p:cNvPr>
          <p:cNvSpPr txBox="1"/>
          <p:nvPr/>
        </p:nvSpPr>
        <p:spPr>
          <a:xfrm>
            <a:off x="311301" y="287526"/>
            <a:ext cx="5192764" cy="1015663"/>
          </a:xfrm>
          <a:prstGeom prst="rect">
            <a:avLst/>
          </a:prstGeom>
          <a:gradFill>
            <a:gsLst>
              <a:gs pos="100000">
                <a:srgbClr val="00B9FF">
                  <a:alpha val="49667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Ymestyn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eich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brawddegau</a:t>
            </a:r>
            <a:endParaRPr lang="en-GB" sz="3600" b="1" dirty="0">
              <a:solidFill>
                <a:srgbClr val="002060"/>
              </a:solidFill>
            </a:endParaRPr>
          </a:p>
          <a:p>
            <a:r>
              <a:rPr lang="en-GB" sz="2400" i="1" dirty="0">
                <a:solidFill>
                  <a:srgbClr val="002060"/>
                </a:solidFill>
              </a:rPr>
              <a:t>Extending your sentences</a:t>
            </a:r>
            <a:endParaRPr lang="en-US" sz="2400" i="1" dirty="0">
              <a:solidFill>
                <a:srgbClr val="002060"/>
              </a:solidFill>
              <a:effectLst/>
            </a:endParaRP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45E56349-34C6-884C-8106-9C2EF953365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1319946"/>
              </p:ext>
            </p:extLst>
          </p:nvPr>
        </p:nvGraphicFramePr>
        <p:xfrm>
          <a:off x="311301" y="1758754"/>
          <a:ext cx="9227330" cy="3859762"/>
        </p:xfrm>
        <a:graphic>
          <a:graphicData uri="http://schemas.openxmlformats.org/drawingml/2006/table">
            <a:tbl>
              <a:tblPr firstRow="1" firstCol="1" bandRow="1"/>
              <a:tblGrid>
                <a:gridCol w="2369329">
                  <a:extLst>
                    <a:ext uri="{9D8B030D-6E8A-4147-A177-3AD203B41FA5}">
                      <a16:colId xmlns:a16="http://schemas.microsoft.com/office/drawing/2014/main" val="2754207372"/>
                    </a:ext>
                  </a:extLst>
                </a:gridCol>
                <a:gridCol w="2251710">
                  <a:extLst>
                    <a:ext uri="{9D8B030D-6E8A-4147-A177-3AD203B41FA5}">
                      <a16:colId xmlns:a16="http://schemas.microsoft.com/office/drawing/2014/main" val="237964784"/>
                    </a:ext>
                  </a:extLst>
                </a:gridCol>
                <a:gridCol w="1668780">
                  <a:extLst>
                    <a:ext uri="{9D8B030D-6E8A-4147-A177-3AD203B41FA5}">
                      <a16:colId xmlns:a16="http://schemas.microsoft.com/office/drawing/2014/main" val="1427315394"/>
                    </a:ext>
                  </a:extLst>
                </a:gridCol>
                <a:gridCol w="2937511">
                  <a:extLst>
                    <a:ext uri="{9D8B030D-6E8A-4147-A177-3AD203B41FA5}">
                      <a16:colId xmlns:a16="http://schemas.microsoft.com/office/drawing/2014/main" val="1468571490"/>
                    </a:ext>
                  </a:extLst>
                </a:gridCol>
              </a:tblGrid>
              <a:tr h="1966670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Rydw i’n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Mae e’n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Mae hi’n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Mae John yn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hoffi</a:t>
                      </a:r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</a:t>
                      </a:r>
                      <a:r>
                        <a:rPr lang="cy-GB" sz="20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(like)</a:t>
                      </a:r>
                      <a:endParaRPr lang="cy-GB" sz="2000" b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mwynhau</a:t>
                      </a:r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</a:t>
                      </a:r>
                      <a:r>
                        <a:rPr lang="cy-GB" sz="20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(enjoy)</a:t>
                      </a:r>
                      <a:endParaRPr lang="cy-GB" sz="2000" b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casáu</a:t>
                      </a:r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</a:t>
                      </a:r>
                      <a:r>
                        <a:rPr lang="cy-GB" sz="20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(hate)</a:t>
                      </a:r>
                      <a:endParaRPr lang="cy-GB" sz="2000" b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coffi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te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ffrwythau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siocled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coginio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yn fawr.  </a:t>
                      </a:r>
                      <a:r>
                        <a:rPr lang="cy-GB" sz="20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(a lot)</a:t>
                      </a:r>
                      <a:endParaRPr lang="cy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yn fawr iawn.  </a:t>
                      </a:r>
                      <a:r>
                        <a:rPr lang="cy-GB" sz="20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(very much)</a:t>
                      </a:r>
                      <a:endParaRPr lang="cy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402837"/>
                  </a:ext>
                </a:extLst>
              </a:tr>
              <a:tr h="1893092">
                <a:tc>
                  <a:txBody>
                    <a:bodyPr/>
                    <a:lstStyle/>
                    <a:p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Dydw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i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ddim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yn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Dydy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e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ddim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yn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Dydy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hi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ddim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yn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Dydy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John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ddim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yn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hoffi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mwynhau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casáu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sudd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oren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sglodion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cyrri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caws</a:t>
                      </a:r>
                    </a:p>
                    <a:p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smwddio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o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gwbl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  </a:t>
                      </a:r>
                      <a:r>
                        <a:rPr lang="en-GB" sz="20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(at all)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8879490"/>
                  </a:ext>
                </a:extLst>
              </a:tr>
            </a:tbl>
          </a:graphicData>
        </a:graphic>
      </p:graphicFrame>
      <p:pic>
        <p:nvPicPr>
          <p:cNvPr id="5" name="Picture 4" descr="A close-up of a cartoon&#10;&#10;Description automatically generated with low confidence">
            <a:extLst>
              <a:ext uri="{FF2B5EF4-FFF2-40B4-BE49-F238E27FC236}">
                <a16:creationId xmlns:a16="http://schemas.microsoft.com/office/drawing/2014/main" id="{755B9312-E027-194E-88FF-A4B95F8367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79543" y="287526"/>
            <a:ext cx="2028503" cy="240745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0B6E515-198D-A946-8196-17276640945F}"/>
              </a:ext>
            </a:extLst>
          </p:cNvPr>
          <p:cNvSpPr txBox="1"/>
          <p:nvPr/>
        </p:nvSpPr>
        <p:spPr>
          <a:xfrm flipH="1">
            <a:off x="7128425" y="287526"/>
            <a:ext cx="2983231" cy="783193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38100" cap="flat" cmpd="sng" algn="ctr">
            <a:solidFill>
              <a:srgbClr val="70AD47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Dw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i’n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hoffi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dysgu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Cymraeg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yn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fawr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iawn</a:t>
            </a:r>
            <a:r>
              <a:rPr lang="en-GB" sz="2000" kern="0" dirty="0">
                <a:solidFill>
                  <a:srgbClr val="002060"/>
                </a:solidFill>
              </a:rPr>
              <a:t>!</a:t>
            </a: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7" name="Picture 6" descr="A picture containing lamp, vector graphics&#10;&#10;Description automatically generated">
            <a:extLst>
              <a:ext uri="{FF2B5EF4-FFF2-40B4-BE49-F238E27FC236}">
                <a16:creationId xmlns:a16="http://schemas.microsoft.com/office/drawing/2014/main" id="{DB992E44-A29B-8144-A703-BF1C809830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79543" y="3795741"/>
            <a:ext cx="1982281" cy="211832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77E8C3A-1441-DD4C-8C8E-166CEDE46EF5}"/>
              </a:ext>
            </a:extLst>
          </p:cNvPr>
          <p:cNvSpPr txBox="1"/>
          <p:nvPr/>
        </p:nvSpPr>
        <p:spPr>
          <a:xfrm flipH="1">
            <a:off x="6990424" y="6121121"/>
            <a:ext cx="4279556" cy="442674"/>
          </a:xfrm>
          <a:prstGeom prst="wedgeRoundRectCallout">
            <a:avLst>
              <a:gd name="adj1" fmla="val -42358"/>
              <a:gd name="adj2" fmla="val -104697"/>
              <a:gd name="adj3" fmla="val 16667"/>
            </a:avLst>
          </a:prstGeom>
          <a:solidFill>
            <a:sysClr val="window" lastClr="FFFFFF"/>
          </a:solidFill>
          <a:ln w="3810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Dw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i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ddim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yn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mwynhau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lang="en-GB" sz="2000" kern="0" dirty="0" err="1">
                <a:solidFill>
                  <a:srgbClr val="002060"/>
                </a:solidFill>
              </a:rPr>
              <a:t>darllen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o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gwbl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1396421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00B0F0">
                <a:alpha val="50031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DFBCD32B-FB1E-674B-8636-FE6EAA79337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018" r="29835"/>
          <a:stretch/>
        </p:blipFill>
        <p:spPr>
          <a:xfrm>
            <a:off x="890322" y="4108099"/>
            <a:ext cx="1921980" cy="2305631"/>
          </a:xfrm>
          <a:prstGeom prst="rect">
            <a:avLst/>
          </a:prstGeom>
          <a:solidFill>
            <a:srgbClr val="FFFFFF">
              <a:shade val="85000"/>
            </a:srgbClr>
          </a:solidFill>
          <a:ln w="28575" cap="sq">
            <a:solidFill>
              <a:srgbClr val="00206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FED9B9BE-0E19-BB45-9668-8AD237CF5950}"/>
              </a:ext>
            </a:extLst>
          </p:cNvPr>
          <p:cNvSpPr txBox="1">
            <a:spLocks/>
          </p:cNvSpPr>
          <p:nvPr/>
        </p:nvSpPr>
        <p:spPr>
          <a:xfrm>
            <a:off x="3208339" y="1062107"/>
            <a:ext cx="6446837" cy="990600"/>
          </a:xfr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defRPr/>
            </a:pPr>
            <a:endParaRPr lang="cy-GB" sz="200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0425063-7CF6-9647-81A7-97E04F0CA07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386" y="4095290"/>
            <a:ext cx="2033978" cy="2346899"/>
          </a:xfrm>
          <a:prstGeom prst="rect">
            <a:avLst/>
          </a:prstGeom>
          <a:solidFill>
            <a:srgbClr val="FFFFFF">
              <a:shade val="85000"/>
            </a:srgbClr>
          </a:solidFill>
          <a:ln w="28575" cap="sq">
            <a:solidFill>
              <a:srgbClr val="00206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6" name="AutoShape 2">
            <a:extLst>
              <a:ext uri="{FF2B5EF4-FFF2-40B4-BE49-F238E27FC236}">
                <a16:creationId xmlns:a16="http://schemas.microsoft.com/office/drawing/2014/main" id="{571EC377-6B98-D645-B6B0-56A035DB1422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829456" y="2160781"/>
            <a:ext cx="2806221" cy="1424511"/>
          </a:xfrm>
          <a:prstGeom prst="wedgeRectCallout">
            <a:avLst>
              <a:gd name="adj1" fmla="val 1045"/>
              <a:gd name="adj2" fmla="val 99603"/>
            </a:avLst>
          </a:prstGeom>
          <a:solidFill>
            <a:srgbClr val="FFFFFF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r>
              <a:rPr lang="en-US" altLang="en-US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Huw Edwards </a:t>
            </a:r>
            <a:r>
              <a:rPr lang="en-US" altLang="en-US" sz="22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ydw</a:t>
            </a:r>
            <a:r>
              <a:rPr lang="en-US" altLang="en-US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i.</a:t>
            </a:r>
            <a:br>
              <a:rPr lang="en-US" altLang="en-US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</a:br>
            <a:r>
              <a:rPr lang="en-US" altLang="en-US" sz="22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Rydw</a:t>
            </a:r>
            <a:r>
              <a:rPr lang="en-US" altLang="en-US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i’n</a:t>
            </a:r>
            <a:r>
              <a:rPr lang="en-US" altLang="en-US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hoffi</a:t>
            </a:r>
            <a:r>
              <a:rPr lang="en-US" altLang="en-US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darllen</a:t>
            </a:r>
            <a:r>
              <a:rPr lang="en-US" altLang="en-US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.</a:t>
            </a:r>
            <a:br>
              <a:rPr lang="en-US" altLang="en-US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</a:br>
            <a:r>
              <a:rPr lang="en-US" altLang="en-US" sz="22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Dydw</a:t>
            </a:r>
            <a:r>
              <a:rPr lang="en-US" altLang="en-US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i </a:t>
            </a:r>
            <a:r>
              <a:rPr lang="en-US" altLang="en-US" sz="22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ddim</a:t>
            </a:r>
            <a:r>
              <a:rPr lang="en-US" altLang="en-US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yn</a:t>
            </a:r>
            <a:r>
              <a:rPr lang="en-US" altLang="en-US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hoffi</a:t>
            </a:r>
            <a:r>
              <a:rPr lang="en-US" altLang="en-US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chwaraeon</a:t>
            </a:r>
            <a:r>
              <a:rPr lang="en-US" altLang="en-US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.</a:t>
            </a:r>
            <a:endParaRPr lang="en-GB" sz="2200" b="1" dirty="0">
              <a:solidFill>
                <a:srgbClr val="002060"/>
              </a:solidFill>
              <a:effectLst/>
              <a:ea typeface="Noteworthy Light" panose="02000400000000000000" pitchFamily="2" charset="77"/>
            </a:endParaRPr>
          </a:p>
        </p:txBody>
      </p:sp>
      <p:sp>
        <p:nvSpPr>
          <p:cNvPr id="17" name="AutoShape 2">
            <a:extLst>
              <a:ext uri="{FF2B5EF4-FFF2-40B4-BE49-F238E27FC236}">
                <a16:creationId xmlns:a16="http://schemas.microsoft.com/office/drawing/2014/main" id="{DD6F5243-EDB9-4B4B-8040-5BE3B3047236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4611974" y="2184152"/>
            <a:ext cx="2968052" cy="1401140"/>
          </a:xfrm>
          <a:prstGeom prst="wedgeRectCallout">
            <a:avLst>
              <a:gd name="adj1" fmla="val 3951"/>
              <a:gd name="adj2" fmla="val 112128"/>
            </a:avLst>
          </a:prstGeom>
          <a:solidFill>
            <a:srgbClr val="FFFFFF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>
              <a:defRPr/>
            </a:pPr>
            <a:r>
              <a:rPr lang="cy-GB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Geraint Thomas ydw i.</a:t>
            </a:r>
            <a:br>
              <a:rPr lang="cy-GB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</a:br>
            <a:r>
              <a:rPr lang="cy-GB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Rydw i’n hoffi seiclo.</a:t>
            </a:r>
          </a:p>
          <a:p>
            <a:pPr>
              <a:defRPr/>
            </a:pPr>
            <a:r>
              <a:rPr lang="cy-GB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Dydw i ddim yn hoffi colli.</a:t>
            </a:r>
            <a:endParaRPr lang="en-GB" sz="2200" b="1" dirty="0">
              <a:solidFill>
                <a:srgbClr val="002060"/>
              </a:solidFill>
              <a:effectLst/>
              <a:ea typeface="Noteworthy Light" panose="02000400000000000000" pitchFamily="2" charset="77"/>
            </a:endParaRPr>
          </a:p>
        </p:txBody>
      </p:sp>
      <p:pic>
        <p:nvPicPr>
          <p:cNvPr id="19" name="Picture 14" descr="http://www.hdwpapers.com/walls/katherine_jenkins_wallpaper_11-normal.jpg">
            <a:extLst>
              <a:ext uri="{FF2B5EF4-FFF2-40B4-BE49-F238E27FC236}">
                <a16:creationId xmlns:a16="http://schemas.microsoft.com/office/drawing/2014/main" id="{0C69D463-FC9B-634F-9CC1-26727E51380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83" r="23694"/>
          <a:stretch/>
        </p:blipFill>
        <p:spPr bwMode="auto">
          <a:xfrm>
            <a:off x="8584449" y="4108099"/>
            <a:ext cx="1931152" cy="2346477"/>
          </a:xfrm>
          <a:prstGeom prst="rect">
            <a:avLst/>
          </a:prstGeom>
          <a:solidFill>
            <a:srgbClr val="FFFFFF">
              <a:shade val="85000"/>
            </a:srgbClr>
          </a:solidFill>
          <a:ln w="28575" cap="rnd">
            <a:solidFill>
              <a:srgbClr val="002060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22" name="Speech Bubble: Rectangle with Corners Rounded 4">
            <a:extLst>
              <a:ext uri="{FF2B5EF4-FFF2-40B4-BE49-F238E27FC236}">
                <a16:creationId xmlns:a16="http://schemas.microsoft.com/office/drawing/2014/main" id="{DE7DF94F-8132-A749-93C7-AA7FF5B62F33}"/>
              </a:ext>
            </a:extLst>
          </p:cNvPr>
          <p:cNvSpPr/>
          <p:nvPr/>
        </p:nvSpPr>
        <p:spPr>
          <a:xfrm>
            <a:off x="6431757" y="357080"/>
            <a:ext cx="5192764" cy="893665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b="1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Nawr rydyn ni’n mynd i siarad am y trydydd person. </a:t>
            </a:r>
            <a:endParaRPr lang="cy-GB" b="1" i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  <a:p>
            <a:pPr algn="ctr"/>
            <a:r>
              <a:rPr lang="cy-GB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Now we’re going to discuss the third person.</a:t>
            </a:r>
            <a:endParaRPr lang="en-GB" i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</p:txBody>
      </p:sp>
      <p:sp>
        <p:nvSpPr>
          <p:cNvPr id="18" name="AutoShape 2">
            <a:extLst>
              <a:ext uri="{FF2B5EF4-FFF2-40B4-BE49-F238E27FC236}">
                <a16:creationId xmlns:a16="http://schemas.microsoft.com/office/drawing/2014/main" id="{40C7758D-C03B-5D45-9C58-E9CE082CF31C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8556323" y="2184152"/>
            <a:ext cx="2968052" cy="1401140"/>
          </a:xfrm>
          <a:prstGeom prst="wedgeRectCallout">
            <a:avLst>
              <a:gd name="adj1" fmla="val 2373"/>
              <a:gd name="adj2" fmla="val 110273"/>
            </a:avLst>
          </a:prstGeom>
          <a:solidFill>
            <a:srgbClr val="FFFFFF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>
              <a:defRPr/>
            </a:pPr>
            <a:r>
              <a:rPr lang="cy-GB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Kathryn Jenkins ydw i.</a:t>
            </a:r>
            <a:br>
              <a:rPr lang="cy-GB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</a:br>
            <a:r>
              <a:rPr lang="cy-GB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Rydw i’n hoffi canu.</a:t>
            </a:r>
          </a:p>
          <a:p>
            <a:pPr>
              <a:defRPr/>
            </a:pPr>
            <a:r>
              <a:rPr lang="cy-GB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Dydw i ddim yn hoffi dawnsio.</a:t>
            </a:r>
            <a:endParaRPr lang="en-GB" sz="2200" b="1" dirty="0">
              <a:solidFill>
                <a:srgbClr val="002060"/>
              </a:solidFill>
              <a:effectLst/>
              <a:ea typeface="Noteworthy Light" panose="02000400000000000000" pitchFamily="2" charset="77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A55E634-A6B8-C740-9859-47C02B042A07}"/>
              </a:ext>
            </a:extLst>
          </p:cNvPr>
          <p:cNvSpPr txBox="1"/>
          <p:nvPr/>
        </p:nvSpPr>
        <p:spPr>
          <a:xfrm>
            <a:off x="311301" y="287526"/>
            <a:ext cx="5192764" cy="1015663"/>
          </a:xfrm>
          <a:prstGeom prst="rect">
            <a:avLst/>
          </a:prstGeom>
          <a:gradFill>
            <a:gsLst>
              <a:gs pos="100000">
                <a:srgbClr val="00B9FF">
                  <a:alpha val="49667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Beth </a:t>
            </a:r>
            <a:r>
              <a:rPr lang="en-US" sz="3600" b="1" dirty="0" err="1">
                <a:solidFill>
                  <a:srgbClr val="002060"/>
                </a:solidFill>
              </a:rPr>
              <a:t>maen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nhw’n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hoffi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  <a:endParaRPr lang="en-GB" sz="3600" b="1" dirty="0">
              <a:solidFill>
                <a:srgbClr val="002060"/>
              </a:solidFill>
            </a:endParaRPr>
          </a:p>
          <a:p>
            <a:r>
              <a:rPr lang="en-GB" sz="2400" i="1" dirty="0">
                <a:solidFill>
                  <a:srgbClr val="002060"/>
                </a:solidFill>
                <a:effectLst/>
              </a:rPr>
              <a:t>What do they like?</a:t>
            </a:r>
            <a:endParaRPr lang="en-US" sz="2400" i="1" dirty="0">
              <a:solidFill>
                <a:srgbClr val="00206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6961626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00B0F0">
                <a:alpha val="50031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74C8C4-51E5-3D48-A58C-D54D73B6F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5465" y="2117129"/>
            <a:ext cx="7160217" cy="4351338"/>
          </a:xfrm>
        </p:spPr>
        <p:txBody>
          <a:bodyPr/>
          <a:lstStyle/>
          <a:p>
            <a:r>
              <a:rPr lang="en-US" b="1" dirty="0">
                <a:solidFill>
                  <a:srgbClr val="002060"/>
                </a:solidFill>
              </a:rPr>
              <a:t>Beth </a:t>
            </a:r>
            <a:r>
              <a:rPr lang="en-US" b="1" dirty="0" err="1">
                <a:solidFill>
                  <a:srgbClr val="002060"/>
                </a:solidFill>
              </a:rPr>
              <a:t>mae</a:t>
            </a:r>
            <a:r>
              <a:rPr lang="en-US" b="1" dirty="0">
                <a:solidFill>
                  <a:srgbClr val="002060"/>
                </a:solidFill>
              </a:rPr>
              <a:t> Huw </a:t>
            </a:r>
            <a:r>
              <a:rPr lang="en-US" b="1" dirty="0" err="1">
                <a:solidFill>
                  <a:srgbClr val="002060"/>
                </a:solidFill>
              </a:rPr>
              <a:t>yn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hoffi</a:t>
            </a:r>
            <a:r>
              <a:rPr lang="en-US" b="1" dirty="0">
                <a:solidFill>
                  <a:srgbClr val="002060"/>
                </a:solidFill>
              </a:rPr>
              <a:t>?</a:t>
            </a:r>
          </a:p>
          <a:p>
            <a:r>
              <a:rPr lang="en-US" b="1" dirty="0">
                <a:solidFill>
                  <a:srgbClr val="002060"/>
                </a:solidFill>
              </a:rPr>
              <a:t>Beth </a:t>
            </a:r>
            <a:r>
              <a:rPr lang="en-US" b="1" dirty="0" err="1">
                <a:solidFill>
                  <a:srgbClr val="002060"/>
                </a:solidFill>
              </a:rPr>
              <a:t>dydy</a:t>
            </a:r>
            <a:r>
              <a:rPr lang="en-US" b="1" dirty="0">
                <a:solidFill>
                  <a:srgbClr val="002060"/>
                </a:solidFill>
              </a:rPr>
              <a:t> Huw </a:t>
            </a:r>
            <a:r>
              <a:rPr lang="en-US" b="1" dirty="0" err="1">
                <a:solidFill>
                  <a:srgbClr val="002060"/>
                </a:solidFill>
              </a:rPr>
              <a:t>ddim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yn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hoffi</a:t>
            </a:r>
            <a:r>
              <a:rPr lang="en-US" b="1" dirty="0">
                <a:solidFill>
                  <a:srgbClr val="002060"/>
                </a:solidFill>
              </a:rPr>
              <a:t>?</a:t>
            </a:r>
          </a:p>
          <a:p>
            <a:endParaRPr lang="en-US" b="1" dirty="0">
              <a:solidFill>
                <a:srgbClr val="002060"/>
              </a:solidFill>
            </a:endParaRPr>
          </a:p>
          <a:p>
            <a:r>
              <a:rPr lang="en-US" b="1" dirty="0">
                <a:solidFill>
                  <a:srgbClr val="002060"/>
                </a:solidFill>
              </a:rPr>
              <a:t>Beth </a:t>
            </a:r>
            <a:r>
              <a:rPr lang="en-US" b="1" dirty="0" err="1">
                <a:solidFill>
                  <a:srgbClr val="002060"/>
                </a:solidFill>
              </a:rPr>
              <a:t>mae</a:t>
            </a:r>
            <a:r>
              <a:rPr lang="en-US" b="1" dirty="0">
                <a:solidFill>
                  <a:srgbClr val="002060"/>
                </a:solidFill>
              </a:rPr>
              <a:t> Geraint </a:t>
            </a:r>
            <a:r>
              <a:rPr lang="en-US" b="1" dirty="0" err="1">
                <a:solidFill>
                  <a:srgbClr val="002060"/>
                </a:solidFill>
              </a:rPr>
              <a:t>yn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hoffi</a:t>
            </a:r>
            <a:r>
              <a:rPr lang="en-US" b="1" dirty="0">
                <a:solidFill>
                  <a:srgbClr val="002060"/>
                </a:solidFill>
              </a:rPr>
              <a:t>?</a:t>
            </a:r>
          </a:p>
          <a:p>
            <a:r>
              <a:rPr lang="en-US" b="1" dirty="0">
                <a:solidFill>
                  <a:srgbClr val="002060"/>
                </a:solidFill>
              </a:rPr>
              <a:t>Beth </a:t>
            </a:r>
            <a:r>
              <a:rPr lang="en-US" b="1" dirty="0" err="1">
                <a:solidFill>
                  <a:srgbClr val="002060"/>
                </a:solidFill>
              </a:rPr>
              <a:t>dydy</a:t>
            </a:r>
            <a:r>
              <a:rPr lang="en-US" b="1" dirty="0">
                <a:solidFill>
                  <a:srgbClr val="002060"/>
                </a:solidFill>
              </a:rPr>
              <a:t> Geraint </a:t>
            </a:r>
            <a:r>
              <a:rPr lang="en-US" b="1" dirty="0" err="1">
                <a:solidFill>
                  <a:srgbClr val="002060"/>
                </a:solidFill>
              </a:rPr>
              <a:t>ddim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yn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hoffi</a:t>
            </a:r>
            <a:r>
              <a:rPr lang="en-US" b="1" dirty="0">
                <a:solidFill>
                  <a:srgbClr val="002060"/>
                </a:solidFill>
              </a:rPr>
              <a:t>?</a:t>
            </a:r>
          </a:p>
          <a:p>
            <a:endParaRPr lang="en-US" b="1" dirty="0">
              <a:solidFill>
                <a:srgbClr val="002060"/>
              </a:solidFill>
            </a:endParaRPr>
          </a:p>
          <a:p>
            <a:r>
              <a:rPr lang="en-US" b="1" dirty="0">
                <a:solidFill>
                  <a:srgbClr val="002060"/>
                </a:solidFill>
              </a:rPr>
              <a:t>Beth </a:t>
            </a:r>
            <a:r>
              <a:rPr lang="en-US" b="1" dirty="0" err="1">
                <a:solidFill>
                  <a:srgbClr val="002060"/>
                </a:solidFill>
              </a:rPr>
              <a:t>mae</a:t>
            </a:r>
            <a:r>
              <a:rPr lang="en-US" b="1" dirty="0">
                <a:solidFill>
                  <a:srgbClr val="002060"/>
                </a:solidFill>
              </a:rPr>
              <a:t> Kathryn </a:t>
            </a:r>
            <a:r>
              <a:rPr lang="en-US" b="1" dirty="0" err="1">
                <a:solidFill>
                  <a:srgbClr val="002060"/>
                </a:solidFill>
              </a:rPr>
              <a:t>yn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hoffi</a:t>
            </a:r>
            <a:r>
              <a:rPr lang="en-US" b="1" dirty="0">
                <a:solidFill>
                  <a:srgbClr val="002060"/>
                </a:solidFill>
              </a:rPr>
              <a:t>?</a:t>
            </a:r>
          </a:p>
          <a:p>
            <a:r>
              <a:rPr lang="en-US" b="1" dirty="0">
                <a:solidFill>
                  <a:srgbClr val="002060"/>
                </a:solidFill>
              </a:rPr>
              <a:t>Beth </a:t>
            </a:r>
            <a:r>
              <a:rPr lang="en-US" b="1" dirty="0" err="1">
                <a:solidFill>
                  <a:srgbClr val="002060"/>
                </a:solidFill>
              </a:rPr>
              <a:t>dydy</a:t>
            </a:r>
            <a:r>
              <a:rPr lang="en-US" b="1" dirty="0">
                <a:solidFill>
                  <a:srgbClr val="002060"/>
                </a:solidFill>
              </a:rPr>
              <a:t> Kathryn </a:t>
            </a:r>
            <a:r>
              <a:rPr lang="en-US" b="1" dirty="0" err="1">
                <a:solidFill>
                  <a:srgbClr val="002060"/>
                </a:solidFill>
              </a:rPr>
              <a:t>ddim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yn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hoffi</a:t>
            </a:r>
            <a:r>
              <a:rPr lang="en-US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15FC30D6-96A4-6140-A601-E525A2F352ED}"/>
              </a:ext>
            </a:extLst>
          </p:cNvPr>
          <p:cNvSpPr/>
          <p:nvPr/>
        </p:nvSpPr>
        <p:spPr>
          <a:xfrm>
            <a:off x="6384292" y="1987664"/>
            <a:ext cx="4929808" cy="1016966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Mae Huw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 </a:t>
            </a:r>
            <a:r>
              <a:rPr lang="en-US" err="1"/>
              <a:t>darllen</a:t>
            </a:r>
            <a:r>
              <a:rPr lang="en-US"/>
              <a:t>.</a:t>
            </a:r>
          </a:p>
          <a:p>
            <a:pPr algn="ctr"/>
            <a:r>
              <a:rPr lang="en-US" err="1"/>
              <a:t>Dydy</a:t>
            </a:r>
            <a:r>
              <a:rPr lang="en-US"/>
              <a:t> Huw </a:t>
            </a:r>
            <a:r>
              <a:rPr lang="en-US" err="1"/>
              <a:t>ddim</a:t>
            </a:r>
            <a:r>
              <a:rPr lang="en-US"/>
              <a:t>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 </a:t>
            </a:r>
            <a:r>
              <a:rPr lang="en-US" err="1"/>
              <a:t>chwaraeon</a:t>
            </a:r>
            <a:r>
              <a:rPr lang="en-US"/>
              <a:t>.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97E66511-FB5C-7A4B-B597-3A356F10A846}"/>
              </a:ext>
            </a:extLst>
          </p:cNvPr>
          <p:cNvSpPr/>
          <p:nvPr/>
        </p:nvSpPr>
        <p:spPr>
          <a:xfrm>
            <a:off x="6384292" y="3652399"/>
            <a:ext cx="4929808" cy="1016966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Mae Geraint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 </a:t>
            </a:r>
            <a:r>
              <a:rPr lang="en-US" err="1"/>
              <a:t>seiclo</a:t>
            </a:r>
            <a:r>
              <a:rPr lang="en-US"/>
              <a:t>.</a:t>
            </a:r>
          </a:p>
          <a:p>
            <a:pPr algn="ctr"/>
            <a:r>
              <a:rPr lang="en-US" err="1"/>
              <a:t>Dydy</a:t>
            </a:r>
            <a:r>
              <a:rPr lang="en-US"/>
              <a:t> Geraint </a:t>
            </a:r>
            <a:r>
              <a:rPr lang="en-US" err="1"/>
              <a:t>ddim</a:t>
            </a:r>
            <a:r>
              <a:rPr lang="en-US"/>
              <a:t>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 </a:t>
            </a:r>
            <a:r>
              <a:rPr lang="en-US" err="1"/>
              <a:t>colli</a:t>
            </a:r>
            <a:r>
              <a:rPr lang="en-US"/>
              <a:t>.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C0953C0C-1E53-A54D-8A9A-794B57716D77}"/>
              </a:ext>
            </a:extLst>
          </p:cNvPr>
          <p:cNvSpPr/>
          <p:nvPr/>
        </p:nvSpPr>
        <p:spPr>
          <a:xfrm>
            <a:off x="6384292" y="5274203"/>
            <a:ext cx="4929808" cy="1016966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Mae Kathryn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 </a:t>
            </a:r>
            <a:r>
              <a:rPr lang="en-US" err="1"/>
              <a:t>canu</a:t>
            </a:r>
            <a:r>
              <a:rPr lang="en-US"/>
              <a:t>.</a:t>
            </a:r>
          </a:p>
          <a:p>
            <a:pPr algn="ctr"/>
            <a:r>
              <a:rPr lang="en-US" err="1"/>
              <a:t>Dydy</a:t>
            </a:r>
            <a:r>
              <a:rPr lang="en-US"/>
              <a:t> Kathryn </a:t>
            </a:r>
            <a:r>
              <a:rPr lang="en-US" err="1"/>
              <a:t>ddim</a:t>
            </a:r>
            <a:r>
              <a:rPr lang="en-US"/>
              <a:t>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 </a:t>
            </a:r>
            <a:r>
              <a:rPr lang="en-US" err="1"/>
              <a:t>dawnsio</a:t>
            </a:r>
            <a:r>
              <a:rPr lang="en-US"/>
              <a:t>.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17846073-2C5B-094D-880A-58BF26507F45}"/>
              </a:ext>
            </a:extLst>
          </p:cNvPr>
          <p:cNvSpPr/>
          <p:nvPr/>
        </p:nvSpPr>
        <p:spPr>
          <a:xfrm>
            <a:off x="6384292" y="1976352"/>
            <a:ext cx="4929808" cy="1016966"/>
          </a:xfrm>
          <a:prstGeom prst="roundRect">
            <a:avLst/>
          </a:prstGeom>
          <a:solidFill>
            <a:srgbClr val="FF85FF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890C316D-956E-A643-95BC-32136249E48D}"/>
              </a:ext>
            </a:extLst>
          </p:cNvPr>
          <p:cNvSpPr/>
          <p:nvPr/>
        </p:nvSpPr>
        <p:spPr>
          <a:xfrm>
            <a:off x="6384292" y="3664757"/>
            <a:ext cx="4929808" cy="1016966"/>
          </a:xfrm>
          <a:prstGeom prst="roundRect">
            <a:avLst/>
          </a:prstGeom>
          <a:solidFill>
            <a:srgbClr val="FF85FF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786F5100-A4C5-0A40-A8E6-4CED72243024}"/>
              </a:ext>
            </a:extLst>
          </p:cNvPr>
          <p:cNvSpPr/>
          <p:nvPr/>
        </p:nvSpPr>
        <p:spPr>
          <a:xfrm>
            <a:off x="6384292" y="5261845"/>
            <a:ext cx="4929808" cy="1016966"/>
          </a:xfrm>
          <a:prstGeom prst="roundRect">
            <a:avLst/>
          </a:prstGeom>
          <a:solidFill>
            <a:srgbClr val="FF85FF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Speech Bubble: Rectangle with Corners Rounded 4">
            <a:extLst>
              <a:ext uri="{FF2B5EF4-FFF2-40B4-BE49-F238E27FC236}">
                <a16:creationId xmlns:a16="http://schemas.microsoft.com/office/drawing/2014/main" id="{101FD499-3996-0D4D-8154-71D5C399FED1}"/>
              </a:ext>
            </a:extLst>
          </p:cNvPr>
          <p:cNvSpPr/>
          <p:nvPr/>
        </p:nvSpPr>
        <p:spPr>
          <a:xfrm>
            <a:off x="2804183" y="264542"/>
            <a:ext cx="7160217" cy="114300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Ysgrifennwch y brawddegau yn y trydydd person. </a:t>
            </a:r>
          </a:p>
          <a:p>
            <a:pPr algn="ctr"/>
            <a:r>
              <a:rPr lang="cy-GB" sz="2400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Write the sentences in the third person. </a:t>
            </a:r>
            <a:endParaRPr lang="en-GB" sz="2400" i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3339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  <p:bldP spid="1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00B0F0">
                <a:alpha val="50031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6EA81A5-201C-F143-8C7C-C127BE8853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5689479"/>
              </p:ext>
            </p:extLst>
          </p:nvPr>
        </p:nvGraphicFramePr>
        <p:xfrm>
          <a:off x="1163954" y="1873832"/>
          <a:ext cx="9864091" cy="3110336"/>
        </p:xfrm>
        <a:graphic>
          <a:graphicData uri="http://schemas.openxmlformats.org/drawingml/2006/table">
            <a:tbl>
              <a:tblPr firstRow="1" bandRow="1">
                <a:tableStyleId>{74C1A8A3-306A-4EB7-A6B1-4F7E0EB9C5D6}</a:tableStyleId>
              </a:tblPr>
              <a:tblGrid>
                <a:gridCol w="1734405">
                  <a:extLst>
                    <a:ext uri="{9D8B030D-6E8A-4147-A177-3AD203B41FA5}">
                      <a16:colId xmlns:a16="http://schemas.microsoft.com/office/drawing/2014/main" val="1576298192"/>
                    </a:ext>
                  </a:extLst>
                </a:gridCol>
                <a:gridCol w="1599096">
                  <a:extLst>
                    <a:ext uri="{9D8B030D-6E8A-4147-A177-3AD203B41FA5}">
                      <a16:colId xmlns:a16="http://schemas.microsoft.com/office/drawing/2014/main" val="2904799848"/>
                    </a:ext>
                  </a:extLst>
                </a:gridCol>
                <a:gridCol w="1648300">
                  <a:extLst>
                    <a:ext uri="{9D8B030D-6E8A-4147-A177-3AD203B41FA5}">
                      <a16:colId xmlns:a16="http://schemas.microsoft.com/office/drawing/2014/main" val="2049377766"/>
                    </a:ext>
                  </a:extLst>
                </a:gridCol>
                <a:gridCol w="1659693">
                  <a:extLst>
                    <a:ext uri="{9D8B030D-6E8A-4147-A177-3AD203B41FA5}">
                      <a16:colId xmlns:a16="http://schemas.microsoft.com/office/drawing/2014/main" val="359681798"/>
                    </a:ext>
                  </a:extLst>
                </a:gridCol>
                <a:gridCol w="1649207">
                  <a:extLst>
                    <a:ext uri="{9D8B030D-6E8A-4147-A177-3AD203B41FA5}">
                      <a16:colId xmlns:a16="http://schemas.microsoft.com/office/drawing/2014/main" val="18811454"/>
                    </a:ext>
                  </a:extLst>
                </a:gridCol>
                <a:gridCol w="1573390">
                  <a:extLst>
                    <a:ext uri="{9D8B030D-6E8A-4147-A177-3AD203B41FA5}">
                      <a16:colId xmlns:a16="http://schemas.microsoft.com/office/drawing/2014/main" val="1499805647"/>
                    </a:ext>
                  </a:extLst>
                </a:gridCol>
              </a:tblGrid>
              <a:tr h="491504">
                <a:tc>
                  <a:txBody>
                    <a:bodyPr/>
                    <a:lstStyle/>
                    <a:p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Ben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Lucy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Tom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Ann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Sara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42900489"/>
                  </a:ext>
                </a:extLst>
              </a:tr>
              <a:tr h="525168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rgbClr val="002060"/>
                          </a:solidFill>
                        </a:rPr>
                        <a:t>bowlio</a:t>
                      </a:r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 deg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17076194"/>
                  </a:ext>
                </a:extLst>
              </a:tr>
              <a:tr h="525168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rgbClr val="002060"/>
                          </a:solidFill>
                        </a:rPr>
                        <a:t>nofio</a:t>
                      </a:r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0962651"/>
                  </a:ext>
                </a:extLst>
              </a:tr>
              <a:tr h="525168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rgbClr val="002060"/>
                          </a:solidFill>
                        </a:rPr>
                        <a:t>gymnasteg</a:t>
                      </a:r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9542289"/>
                  </a:ext>
                </a:extLst>
              </a:tr>
              <a:tr h="525168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rgbClr val="002060"/>
                          </a:solidFill>
                        </a:rPr>
                        <a:t>gwylio’r</a:t>
                      </a:r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 teledu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7975669"/>
                  </a:ext>
                </a:extLst>
              </a:tr>
              <a:tr h="491504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tennis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586185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A70BCA53-D3CE-5641-9DA5-1A05C6FB3D22}"/>
              </a:ext>
            </a:extLst>
          </p:cNvPr>
          <p:cNvSpPr txBox="1"/>
          <p:nvPr/>
        </p:nvSpPr>
        <p:spPr>
          <a:xfrm>
            <a:off x="3614029" y="236167"/>
            <a:ext cx="4963942" cy="1015663"/>
          </a:xfrm>
          <a:prstGeom prst="rect">
            <a:avLst/>
          </a:prstGeom>
          <a:gradFill>
            <a:gsLst>
              <a:gs pos="100000">
                <a:srgbClr val="00B9FF">
                  <a:alpha val="49667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Mae </a:t>
            </a:r>
            <a:r>
              <a:rPr lang="en-US" sz="3600" b="1" dirty="0" err="1">
                <a:solidFill>
                  <a:srgbClr val="002060"/>
                </a:solidFill>
              </a:rPr>
              <a:t>hi’n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amser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ymarfer</a:t>
            </a:r>
            <a:r>
              <a:rPr lang="en-US" sz="3600" b="1" dirty="0">
                <a:solidFill>
                  <a:srgbClr val="002060"/>
                </a:solidFill>
              </a:rPr>
              <a:t>!</a:t>
            </a:r>
            <a:endParaRPr lang="en-GB" sz="3600" b="1" dirty="0">
              <a:solidFill>
                <a:srgbClr val="002060"/>
              </a:solidFill>
            </a:endParaRPr>
          </a:p>
          <a:p>
            <a:pPr algn="ctr"/>
            <a:r>
              <a:rPr lang="en-GB" sz="2400" i="1" dirty="0">
                <a:solidFill>
                  <a:srgbClr val="002060"/>
                </a:solidFill>
                <a:effectLst/>
              </a:rPr>
              <a:t>It’s time to practise!</a:t>
            </a:r>
            <a:endParaRPr lang="en-US" sz="2400" i="1" dirty="0">
              <a:solidFill>
                <a:srgbClr val="002060"/>
              </a:solidFill>
              <a:effectLst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6584110-A9FD-A746-A0BD-0023F3DA9016}"/>
              </a:ext>
            </a:extLst>
          </p:cNvPr>
          <p:cNvSpPr txBox="1"/>
          <p:nvPr/>
        </p:nvSpPr>
        <p:spPr>
          <a:xfrm>
            <a:off x="487968" y="1251830"/>
            <a:ext cx="18210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2060"/>
                </a:solidFill>
                <a:effectLst/>
              </a:rPr>
              <a:t>Partner 1</a:t>
            </a:r>
            <a:endParaRPr lang="en-GB" sz="2400" dirty="0">
              <a:effectLst/>
            </a:endParaRPr>
          </a:p>
        </p:txBody>
      </p:sp>
      <p:sp>
        <p:nvSpPr>
          <p:cNvPr id="8" name="Speech Bubble: Rectangle with Corners Rounded 4">
            <a:extLst>
              <a:ext uri="{FF2B5EF4-FFF2-40B4-BE49-F238E27FC236}">
                <a16:creationId xmlns:a16="http://schemas.microsoft.com/office/drawing/2014/main" id="{8BB36810-E3A5-7F41-9EE1-1489DA6F2FF2}"/>
              </a:ext>
            </a:extLst>
          </p:cNvPr>
          <p:cNvSpPr/>
          <p:nvPr/>
        </p:nvSpPr>
        <p:spPr>
          <a:xfrm>
            <a:off x="1163954" y="5294032"/>
            <a:ext cx="9864091" cy="1327801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Dywedwch wrth Bartner 2 beth mae pawb yn hoffi a ddim yn hoffi wneud.</a:t>
            </a:r>
          </a:p>
          <a:p>
            <a:pPr algn="ctr"/>
            <a:r>
              <a:rPr lang="cy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 </a:t>
            </a:r>
          </a:p>
          <a:p>
            <a:pPr algn="ctr"/>
            <a:r>
              <a:rPr lang="cy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e.e. </a:t>
            </a:r>
            <a:r>
              <a:rPr lang="cy-GB" sz="2400" b="1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Mae Ben yn hoffi ... </a:t>
            </a:r>
            <a:r>
              <a:rPr lang="cy-GB" sz="2400" b="1" dirty="0">
                <a:solidFill>
                  <a:srgbClr val="FF000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ond</a:t>
            </a:r>
            <a:r>
              <a:rPr lang="cy-GB" sz="2400" b="1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 dydy e ddim yn hoffi ...</a:t>
            </a:r>
          </a:p>
        </p:txBody>
      </p:sp>
    </p:spTree>
    <p:extLst>
      <p:ext uri="{BB962C8B-B14F-4D97-AF65-F5344CB8AC3E}">
        <p14:creationId xmlns:p14="http://schemas.microsoft.com/office/powerpoint/2010/main" val="3076508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6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6EA81A5-201C-F143-8C7C-C127BE8853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1686473"/>
              </p:ext>
            </p:extLst>
          </p:nvPr>
        </p:nvGraphicFramePr>
        <p:xfrm>
          <a:off x="1163954" y="1873832"/>
          <a:ext cx="9864091" cy="3110336"/>
        </p:xfrm>
        <a:graphic>
          <a:graphicData uri="http://schemas.openxmlformats.org/drawingml/2006/table">
            <a:tbl>
              <a:tblPr firstRow="1" bandRow="1">
                <a:tableStyleId>{74C1A8A3-306A-4EB7-A6B1-4F7E0EB9C5D6}</a:tableStyleId>
              </a:tblPr>
              <a:tblGrid>
                <a:gridCol w="1734405">
                  <a:extLst>
                    <a:ext uri="{9D8B030D-6E8A-4147-A177-3AD203B41FA5}">
                      <a16:colId xmlns:a16="http://schemas.microsoft.com/office/drawing/2014/main" val="1576298192"/>
                    </a:ext>
                  </a:extLst>
                </a:gridCol>
                <a:gridCol w="1599096">
                  <a:extLst>
                    <a:ext uri="{9D8B030D-6E8A-4147-A177-3AD203B41FA5}">
                      <a16:colId xmlns:a16="http://schemas.microsoft.com/office/drawing/2014/main" val="2904799848"/>
                    </a:ext>
                  </a:extLst>
                </a:gridCol>
                <a:gridCol w="1648300">
                  <a:extLst>
                    <a:ext uri="{9D8B030D-6E8A-4147-A177-3AD203B41FA5}">
                      <a16:colId xmlns:a16="http://schemas.microsoft.com/office/drawing/2014/main" val="2049377766"/>
                    </a:ext>
                  </a:extLst>
                </a:gridCol>
                <a:gridCol w="1659693">
                  <a:extLst>
                    <a:ext uri="{9D8B030D-6E8A-4147-A177-3AD203B41FA5}">
                      <a16:colId xmlns:a16="http://schemas.microsoft.com/office/drawing/2014/main" val="359681798"/>
                    </a:ext>
                  </a:extLst>
                </a:gridCol>
                <a:gridCol w="1649207">
                  <a:extLst>
                    <a:ext uri="{9D8B030D-6E8A-4147-A177-3AD203B41FA5}">
                      <a16:colId xmlns:a16="http://schemas.microsoft.com/office/drawing/2014/main" val="18811454"/>
                    </a:ext>
                  </a:extLst>
                </a:gridCol>
                <a:gridCol w="1573390">
                  <a:extLst>
                    <a:ext uri="{9D8B030D-6E8A-4147-A177-3AD203B41FA5}">
                      <a16:colId xmlns:a16="http://schemas.microsoft.com/office/drawing/2014/main" val="1499805647"/>
                    </a:ext>
                  </a:extLst>
                </a:gridCol>
              </a:tblGrid>
              <a:tr h="491504">
                <a:tc>
                  <a:txBody>
                    <a:bodyPr/>
                    <a:lstStyle/>
                    <a:p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Ben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Lucy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Tom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Ann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Sara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42900489"/>
                  </a:ext>
                </a:extLst>
              </a:tr>
              <a:tr h="525168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rgbClr val="002060"/>
                          </a:solidFill>
                        </a:rPr>
                        <a:t>bowlio</a:t>
                      </a:r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 deg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17076194"/>
                  </a:ext>
                </a:extLst>
              </a:tr>
              <a:tr h="525168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rgbClr val="002060"/>
                          </a:solidFill>
                        </a:rPr>
                        <a:t>nofio</a:t>
                      </a:r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0962651"/>
                  </a:ext>
                </a:extLst>
              </a:tr>
              <a:tr h="525168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rgbClr val="002060"/>
                          </a:solidFill>
                        </a:rPr>
                        <a:t>gymnasteg</a:t>
                      </a:r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9542289"/>
                  </a:ext>
                </a:extLst>
              </a:tr>
              <a:tr h="525168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rgbClr val="002060"/>
                          </a:solidFill>
                        </a:rPr>
                        <a:t>gwylio’r</a:t>
                      </a:r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 teledu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7975669"/>
                  </a:ext>
                </a:extLst>
              </a:tr>
              <a:tr h="491504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tennis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586185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A70BCA53-D3CE-5641-9DA5-1A05C6FB3D22}"/>
              </a:ext>
            </a:extLst>
          </p:cNvPr>
          <p:cNvSpPr txBox="1"/>
          <p:nvPr/>
        </p:nvSpPr>
        <p:spPr>
          <a:xfrm>
            <a:off x="3614029" y="236167"/>
            <a:ext cx="4963942" cy="1015663"/>
          </a:xfrm>
          <a:prstGeom prst="rect">
            <a:avLst/>
          </a:prstGeom>
          <a:gradFill>
            <a:gsLst>
              <a:gs pos="100000">
                <a:srgbClr val="00B9FF">
                  <a:alpha val="49667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Mae </a:t>
            </a:r>
            <a:r>
              <a:rPr lang="en-US" sz="3600" b="1" dirty="0" err="1">
                <a:solidFill>
                  <a:srgbClr val="002060"/>
                </a:solidFill>
              </a:rPr>
              <a:t>hi’n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amser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ymarfer</a:t>
            </a:r>
            <a:r>
              <a:rPr lang="en-US" sz="3600" b="1" dirty="0">
                <a:solidFill>
                  <a:srgbClr val="002060"/>
                </a:solidFill>
              </a:rPr>
              <a:t>!</a:t>
            </a:r>
            <a:endParaRPr lang="en-GB" sz="3600" b="1" dirty="0">
              <a:solidFill>
                <a:srgbClr val="002060"/>
              </a:solidFill>
            </a:endParaRPr>
          </a:p>
          <a:p>
            <a:pPr algn="ctr"/>
            <a:r>
              <a:rPr lang="en-GB" sz="2400" i="1" dirty="0">
                <a:solidFill>
                  <a:srgbClr val="002060"/>
                </a:solidFill>
                <a:effectLst/>
              </a:rPr>
              <a:t>It’s time to practise!</a:t>
            </a:r>
            <a:endParaRPr lang="en-US" sz="2400" i="1" dirty="0">
              <a:solidFill>
                <a:srgbClr val="002060"/>
              </a:solidFill>
              <a:effectLst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6584110-A9FD-A746-A0BD-0023F3DA9016}"/>
              </a:ext>
            </a:extLst>
          </p:cNvPr>
          <p:cNvSpPr txBox="1"/>
          <p:nvPr/>
        </p:nvSpPr>
        <p:spPr>
          <a:xfrm>
            <a:off x="487968" y="1251830"/>
            <a:ext cx="18210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2060"/>
                </a:solidFill>
                <a:effectLst/>
              </a:rPr>
              <a:t>Partner 2</a:t>
            </a:r>
            <a:endParaRPr lang="en-GB" sz="2400" dirty="0">
              <a:effectLst/>
            </a:endParaRPr>
          </a:p>
        </p:txBody>
      </p:sp>
      <p:sp>
        <p:nvSpPr>
          <p:cNvPr id="9" name="Speech Bubble: Rectangle with Corners Rounded 4">
            <a:extLst>
              <a:ext uri="{FF2B5EF4-FFF2-40B4-BE49-F238E27FC236}">
                <a16:creationId xmlns:a16="http://schemas.microsoft.com/office/drawing/2014/main" id="{76CCBE16-031D-1F42-9620-546554244822}"/>
              </a:ext>
            </a:extLst>
          </p:cNvPr>
          <p:cNvSpPr/>
          <p:nvPr/>
        </p:nvSpPr>
        <p:spPr>
          <a:xfrm>
            <a:off x="1163954" y="5294032"/>
            <a:ext cx="9864091" cy="1327801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Dywedwch wrth Bartner 1 beth mae pawb yn hoffi a ddim yn hoffi wneud.</a:t>
            </a:r>
          </a:p>
          <a:p>
            <a:pPr algn="ctr"/>
            <a:r>
              <a:rPr lang="cy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 </a:t>
            </a:r>
          </a:p>
          <a:p>
            <a:pPr algn="ctr"/>
            <a:r>
              <a:rPr lang="cy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e.e. </a:t>
            </a:r>
            <a:r>
              <a:rPr lang="cy-GB" sz="2400" b="1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Mae Lucy yn hoffi ... </a:t>
            </a:r>
            <a:r>
              <a:rPr lang="cy-GB" sz="2400" b="1" dirty="0">
                <a:solidFill>
                  <a:srgbClr val="FF000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ond</a:t>
            </a:r>
            <a:r>
              <a:rPr lang="cy-GB" sz="2400" b="1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 dydy hi ddim yn hoffi ...</a:t>
            </a:r>
          </a:p>
        </p:txBody>
      </p:sp>
    </p:spTree>
    <p:extLst>
      <p:ext uri="{BB962C8B-B14F-4D97-AF65-F5344CB8AC3E}">
        <p14:creationId xmlns:p14="http://schemas.microsoft.com/office/powerpoint/2010/main" val="38995416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6000">
              <a:srgbClr val="00B0F0">
                <a:alpha val="50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Speech Bubble: Rectangle with Corners Rounded 4">
            <a:extLst>
              <a:ext uri="{FF2B5EF4-FFF2-40B4-BE49-F238E27FC236}">
                <a16:creationId xmlns:a16="http://schemas.microsoft.com/office/drawing/2014/main" id="{F1C37549-B867-1546-A575-0FD9E8DD73ED}"/>
              </a:ext>
            </a:extLst>
          </p:cNvPr>
          <p:cNvSpPr/>
          <p:nvPr/>
        </p:nvSpPr>
        <p:spPr>
          <a:xfrm>
            <a:off x="5634167" y="275394"/>
            <a:ext cx="5924342" cy="114300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Ysgrifennwch y brawddegau yn y negyddol. </a:t>
            </a:r>
          </a:p>
          <a:p>
            <a:pPr algn="ctr"/>
            <a:r>
              <a:rPr lang="cy-GB" sz="2000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Turn the sentences into the negative.</a:t>
            </a:r>
            <a:endParaRPr lang="en-GB" sz="2000" i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567F461-E107-A347-84D6-27D2E7945378}"/>
              </a:ext>
            </a:extLst>
          </p:cNvPr>
          <p:cNvSpPr txBox="1"/>
          <p:nvPr/>
        </p:nvSpPr>
        <p:spPr>
          <a:xfrm>
            <a:off x="298588" y="269142"/>
            <a:ext cx="3896222" cy="1015663"/>
          </a:xfrm>
          <a:prstGeom prst="rect">
            <a:avLst/>
          </a:prstGeom>
          <a:gradFill>
            <a:gsLst>
              <a:gs pos="100000">
                <a:srgbClr val="00B9FF">
                  <a:alpha val="49667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Ymarfer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Ysgrifennu</a:t>
            </a:r>
            <a:endParaRPr lang="en-GB" sz="3600" b="1" dirty="0">
              <a:solidFill>
                <a:srgbClr val="002060"/>
              </a:solidFill>
            </a:endParaRPr>
          </a:p>
          <a:p>
            <a:r>
              <a:rPr lang="en-GB" sz="2400" i="1" dirty="0">
                <a:solidFill>
                  <a:srgbClr val="002060"/>
                </a:solidFill>
                <a:effectLst/>
              </a:rPr>
              <a:t>Written Exercise</a:t>
            </a:r>
            <a:endParaRPr lang="en-US" sz="2400" i="1" dirty="0">
              <a:solidFill>
                <a:srgbClr val="002060"/>
              </a:solidFill>
              <a:effectLst/>
            </a:endParaRPr>
          </a:p>
        </p:txBody>
      </p:sp>
      <p:pic>
        <p:nvPicPr>
          <p:cNvPr id="15" name="Picture 14" descr="A person in a white shirt&#10;&#10;Description automatically generated with low confidence">
            <a:extLst>
              <a:ext uri="{FF2B5EF4-FFF2-40B4-BE49-F238E27FC236}">
                <a16:creationId xmlns:a16="http://schemas.microsoft.com/office/drawing/2014/main" id="{4B1C0882-49F6-B646-9044-3481D7EF54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8588" y="2192701"/>
            <a:ext cx="3626541" cy="4665299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AD8DC906-23BF-514A-B993-65253FAC7C93}"/>
              </a:ext>
            </a:extLst>
          </p:cNvPr>
          <p:cNvSpPr/>
          <p:nvPr/>
        </p:nvSpPr>
        <p:spPr>
          <a:xfrm>
            <a:off x="5109210" y="1788550"/>
            <a:ext cx="5303520" cy="466903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pPr marL="8001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Rydw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i’n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sglodion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.</a:t>
            </a:r>
          </a:p>
          <a:p>
            <a:pPr marL="8001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Rydw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i’n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sudd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afal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.</a:t>
            </a:r>
          </a:p>
          <a:p>
            <a:pPr marL="8001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Rydw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i’n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cyrri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twym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.</a:t>
            </a:r>
          </a:p>
          <a:p>
            <a:pPr marL="8001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Mae Chris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yn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pitsa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.</a:t>
            </a:r>
            <a:endParaRPr lang="en-GB" sz="2000" dirty="0">
              <a:solidFill>
                <a:srgbClr val="00206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80010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Mae e’n hoffi </a:t>
            </a:r>
            <a:r>
              <a:rPr lang="cy-GB" sz="2000" i="1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Eastenders.</a:t>
            </a:r>
            <a:endParaRPr lang="en-GB" sz="2000" i="1" dirty="0">
              <a:solidFill>
                <a:srgbClr val="00206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80010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Mae hi’n hoffi canu.</a:t>
            </a:r>
            <a:endParaRPr lang="en-GB" sz="2000" dirty="0">
              <a:solidFill>
                <a:srgbClr val="00206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80010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Mae Alys yn hoffi chwarae ar yr iard.</a:t>
            </a:r>
            <a:endParaRPr lang="en-GB" sz="2000" dirty="0">
              <a:solidFill>
                <a:srgbClr val="00206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80010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Beth rydych chi’n hoffi?</a:t>
            </a:r>
            <a:endParaRPr lang="en-GB" sz="2000" dirty="0">
              <a:solidFill>
                <a:srgbClr val="00206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8001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Beth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rwyt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ti’n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?</a:t>
            </a:r>
            <a:endParaRPr lang="en-GB" sz="2000" dirty="0">
              <a:solidFill>
                <a:srgbClr val="00206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8001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Beth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mae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John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yn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?</a:t>
            </a:r>
            <a:endParaRPr lang="en-US" sz="2000" dirty="0">
              <a:solidFill>
                <a:srgbClr val="002060"/>
              </a:solidFill>
              <a:latin typeface="Avenir Book" panose="02000503020000020003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63646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100000">
              <a:srgbClr val="00B0F0">
                <a:alpha val="50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4567F461-E107-A347-84D6-27D2E7945378}"/>
              </a:ext>
            </a:extLst>
          </p:cNvPr>
          <p:cNvSpPr txBox="1"/>
          <p:nvPr/>
        </p:nvSpPr>
        <p:spPr>
          <a:xfrm>
            <a:off x="330119" y="311184"/>
            <a:ext cx="1761440" cy="1015663"/>
          </a:xfrm>
          <a:prstGeom prst="rect">
            <a:avLst/>
          </a:prstGeom>
          <a:gradFill>
            <a:gsLst>
              <a:gs pos="100000">
                <a:srgbClr val="00B9FF">
                  <a:alpha val="49667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Atebion</a:t>
            </a:r>
            <a:endParaRPr lang="en-GB" sz="3600" b="1" dirty="0">
              <a:solidFill>
                <a:srgbClr val="002060"/>
              </a:solidFill>
            </a:endParaRPr>
          </a:p>
          <a:p>
            <a:r>
              <a:rPr lang="en-GB" sz="2400" i="1" dirty="0">
                <a:solidFill>
                  <a:srgbClr val="002060"/>
                </a:solidFill>
              </a:rPr>
              <a:t>Answers</a:t>
            </a:r>
            <a:endParaRPr lang="en-US" sz="2400" i="1" dirty="0">
              <a:solidFill>
                <a:srgbClr val="002060"/>
              </a:solidFill>
              <a:effectLst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5A1EA0F-1866-0142-8A09-7CEABC1EC600}"/>
              </a:ext>
            </a:extLst>
          </p:cNvPr>
          <p:cNvSpPr/>
          <p:nvPr/>
        </p:nvSpPr>
        <p:spPr>
          <a:xfrm>
            <a:off x="4997434" y="1132886"/>
            <a:ext cx="6205249" cy="466903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FF000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Dydw i ddim yn hoffi sglodion.</a:t>
            </a:r>
            <a:endParaRPr lang="en-GB" sz="2000" b="1" dirty="0">
              <a:solidFill>
                <a:srgbClr val="FF000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FF000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Dydw i ddim yn hoffi sudd afal.</a:t>
            </a:r>
            <a:endParaRPr lang="en-GB" sz="2000" b="1" dirty="0">
              <a:solidFill>
                <a:srgbClr val="FF000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FF000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Dydw i ddim yn hoffi cyrri twym.</a:t>
            </a:r>
            <a:endParaRPr lang="en-GB" sz="2000" b="1" dirty="0">
              <a:solidFill>
                <a:srgbClr val="FF000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FF000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Dydy Chris ddim yn hoffi pitsa.</a:t>
            </a:r>
            <a:endParaRPr lang="en-GB" sz="2000" b="1" dirty="0">
              <a:solidFill>
                <a:srgbClr val="FF000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FF000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Dydy e ddim yn hoffi Eastenders.</a:t>
            </a:r>
            <a:endParaRPr lang="en-GB" sz="2000" b="1" dirty="0">
              <a:solidFill>
                <a:srgbClr val="FF000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FF000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Dydy hi ddim yn hoffi canu.</a:t>
            </a:r>
            <a:endParaRPr lang="en-GB" sz="2000" b="1" dirty="0">
              <a:solidFill>
                <a:srgbClr val="FF000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FF000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Dydy Alys ddim yn hoffi chwarae ar yr iard.</a:t>
            </a:r>
            <a:endParaRPr lang="en-GB" sz="2000" b="1" dirty="0">
              <a:solidFill>
                <a:srgbClr val="FF000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FF000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Beth dydych chi ddim yn hoffi?</a:t>
            </a:r>
            <a:endParaRPr lang="en-GB" sz="2000" b="1" dirty="0">
              <a:solidFill>
                <a:srgbClr val="FF000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FF000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Beth dwyt ti ddim yn hoffi?</a:t>
            </a:r>
            <a:endParaRPr lang="en-GB" sz="2000" b="1" dirty="0">
              <a:solidFill>
                <a:srgbClr val="FF000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FF000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Beth dydy John ddim yn hoffi?</a:t>
            </a:r>
            <a:endParaRPr lang="en-GB" sz="2000" b="1" dirty="0">
              <a:solidFill>
                <a:srgbClr val="FF0000"/>
              </a:solidFill>
              <a:effectLst/>
              <a:latin typeface="Avenir Book" panose="02000503020000020003" pitchFamily="2" charset="0"/>
              <a:ea typeface="Times New Roman" panose="02020603050405020304" pitchFamily="18" charset="0"/>
            </a:endParaRPr>
          </a:p>
        </p:txBody>
      </p:sp>
      <p:pic>
        <p:nvPicPr>
          <p:cNvPr id="8" name="Picture 7" descr="A person with the arms out&#10;&#10;Description automatically generated with low confidence">
            <a:extLst>
              <a:ext uri="{FF2B5EF4-FFF2-40B4-BE49-F238E27FC236}">
                <a16:creationId xmlns:a16="http://schemas.microsoft.com/office/drawing/2014/main" id="{4E052965-C584-8043-A8AF-41743DD611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3009" y="2269896"/>
            <a:ext cx="3681811" cy="4588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99513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8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5C505E7-6951-1C4E-954E-0AB31DC2F4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81477"/>
              </p:ext>
            </p:extLst>
          </p:nvPr>
        </p:nvGraphicFramePr>
        <p:xfrm>
          <a:off x="408160" y="1633780"/>
          <a:ext cx="11375679" cy="4732729"/>
        </p:xfrm>
        <a:graphic>
          <a:graphicData uri="http://schemas.openxmlformats.org/drawingml/2006/table">
            <a:tbl>
              <a:tblPr firstRow="1" firstCol="1" bandRow="1"/>
              <a:tblGrid>
                <a:gridCol w="4830268">
                  <a:extLst>
                    <a:ext uri="{9D8B030D-6E8A-4147-A177-3AD203B41FA5}">
                      <a16:colId xmlns:a16="http://schemas.microsoft.com/office/drawing/2014/main" val="2754207372"/>
                    </a:ext>
                  </a:extLst>
                </a:gridCol>
                <a:gridCol w="6545411">
                  <a:extLst>
                    <a:ext uri="{9D8B030D-6E8A-4147-A177-3AD203B41FA5}">
                      <a16:colId xmlns:a16="http://schemas.microsoft.com/office/drawing/2014/main" val="237964784"/>
                    </a:ext>
                  </a:extLst>
                </a:gridCol>
              </a:tblGrid>
              <a:tr h="2839637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rydych chi’n hoffi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wyta?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endParaRPr lang="cy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rwyt ti’n hoffi yfed?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ylio?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arllen?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neud?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Rydw i’n  / Dw i’n hoffi bwyta...   </a:t>
                      </a:r>
                      <a:r>
                        <a:rPr lang="cy-GB" sz="2000" b="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(eat)</a:t>
                      </a:r>
                      <a:endParaRPr lang="cy-GB" sz="2000" b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</a:t>
                      </a: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Rydw i’n hoffi yfed...  </a:t>
                      </a:r>
                      <a:r>
                        <a:rPr lang="cy-GB" sz="2000" b="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(drink)</a:t>
                      </a:r>
                      <a:endParaRPr lang="cy-GB" sz="2000" b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gwylio...  </a:t>
                      </a:r>
                      <a:r>
                        <a:rPr lang="cy-GB" sz="2000" b="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(watch)</a:t>
                      </a:r>
                      <a:endParaRPr lang="cy-GB" sz="2000" b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darllen...  </a:t>
                      </a:r>
                      <a:r>
                        <a:rPr lang="cy-GB" sz="2000" b="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(read)</a:t>
                      </a:r>
                      <a:endParaRPr lang="cy-GB" sz="2000" b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cadw’n heini.  </a:t>
                      </a:r>
                      <a:r>
                        <a:rPr lang="cy-GB" sz="2000" b="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(keep fit)</a:t>
                      </a:r>
                      <a:endParaRPr lang="cy-GB" sz="2000" b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coginio.  </a:t>
                      </a:r>
                      <a:r>
                        <a:rPr lang="cy-GB" sz="2000" b="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(cook)</a:t>
                      </a:r>
                      <a:endParaRPr lang="cy-GB" sz="2000" b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mynd allan gyda ffrindiau.  </a:t>
                      </a:r>
                      <a:r>
                        <a:rPr lang="cy-GB" sz="2000" b="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(go out with friends)</a:t>
                      </a:r>
                      <a:endParaRPr lang="cy-GB" sz="2000" b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dawnsio. </a:t>
                      </a:r>
                      <a:r>
                        <a:rPr lang="cy-GB" sz="2000" b="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(dance)</a:t>
                      </a:r>
                      <a:endParaRPr lang="cy-GB" sz="2000" b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402837"/>
                  </a:ext>
                </a:extLst>
              </a:tr>
              <a:tr h="1893092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dydych chi </a:t>
                      </a:r>
                      <a:r>
                        <a:rPr lang="cy-GB" sz="2000" b="1" u="sng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ddim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yn hoffi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wtya?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endParaRPr lang="cy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dwyt ti </a:t>
                      </a:r>
                      <a:r>
                        <a:rPr lang="cy-GB" sz="2000" b="1" u="sng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ddim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yn hoffi yfed?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   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ylio?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   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arllen?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   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neud?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Dydw i / Dw i ddim yn hoffi bwyta salad.  </a:t>
                      </a:r>
                      <a:r>
                        <a:rPr lang="cy-GB" sz="2000" b="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(eating salad)</a:t>
                      </a:r>
                      <a:endParaRPr lang="cy-GB" sz="2000" b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endParaRPr lang="cy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Dydw i ddim yn hoffi yfed te.  </a:t>
                      </a:r>
                      <a:r>
                        <a:rPr lang="cy-GB" sz="200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(drinking tea)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Dydw i ddim yn hoffi gwylio rygbi.  </a:t>
                      </a:r>
                      <a:r>
                        <a:rPr lang="cy-GB" sz="200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(watching rugby)</a:t>
                      </a:r>
                      <a:endParaRPr lang="cy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Dw i ddim yn hoffi darllen llyfrau.  </a:t>
                      </a:r>
                      <a:r>
                        <a:rPr lang="cy-GB" sz="200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(reading books)</a:t>
                      </a:r>
                      <a:endParaRPr lang="cy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Dw i ddim yn hoffi smwddio.  </a:t>
                      </a:r>
                      <a:r>
                        <a:rPr lang="cy-GB" sz="200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(ironing)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8879490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E685008-AF63-D841-8746-9BF9031752D0}"/>
              </a:ext>
            </a:extLst>
          </p:cNvPr>
          <p:cNvSpPr txBox="1"/>
          <p:nvPr/>
        </p:nvSpPr>
        <p:spPr>
          <a:xfrm>
            <a:off x="408158" y="225782"/>
            <a:ext cx="9341632" cy="1015663"/>
          </a:xfrm>
          <a:prstGeom prst="rect">
            <a:avLst/>
          </a:prstGeom>
          <a:gradFill>
            <a:gsLst>
              <a:gs pos="100000">
                <a:srgbClr val="00B9FF">
                  <a:alpha val="49667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  <a:effectLst/>
              </a:rPr>
              <a:t>Hoffi</a:t>
            </a:r>
            <a:r>
              <a:rPr lang="en-US" sz="3600" b="1" dirty="0">
                <a:solidFill>
                  <a:srgbClr val="002060"/>
                </a:solidFill>
                <a:effectLst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ffectLst/>
              </a:rPr>
              <a:t>bwtya</a:t>
            </a:r>
            <a:r>
              <a:rPr lang="en-US" sz="3600" b="1" dirty="0">
                <a:solidFill>
                  <a:srgbClr val="002060"/>
                </a:solidFill>
                <a:effectLst/>
              </a:rPr>
              <a:t> / </a:t>
            </a:r>
            <a:r>
              <a:rPr lang="en-US" sz="3600" b="1" dirty="0" err="1">
                <a:solidFill>
                  <a:srgbClr val="002060"/>
                </a:solidFill>
                <a:effectLst/>
              </a:rPr>
              <a:t>yfed</a:t>
            </a:r>
            <a:r>
              <a:rPr lang="en-US" sz="3600" b="1" dirty="0">
                <a:solidFill>
                  <a:srgbClr val="002060"/>
                </a:solidFill>
                <a:effectLst/>
              </a:rPr>
              <a:t> / </a:t>
            </a:r>
            <a:r>
              <a:rPr lang="en-US" sz="3600" b="1" dirty="0" err="1">
                <a:solidFill>
                  <a:srgbClr val="002060"/>
                </a:solidFill>
                <a:effectLst/>
              </a:rPr>
              <a:t>gwylio</a:t>
            </a:r>
            <a:r>
              <a:rPr lang="en-US" sz="3600" b="1" dirty="0">
                <a:solidFill>
                  <a:srgbClr val="002060"/>
                </a:solidFill>
                <a:effectLst/>
              </a:rPr>
              <a:t> / </a:t>
            </a:r>
            <a:r>
              <a:rPr lang="en-US" sz="3600" b="1" dirty="0" err="1">
                <a:solidFill>
                  <a:srgbClr val="002060"/>
                </a:solidFill>
                <a:effectLst/>
              </a:rPr>
              <a:t>darllen</a:t>
            </a:r>
            <a:r>
              <a:rPr lang="en-US" sz="3600" b="1" dirty="0">
                <a:solidFill>
                  <a:srgbClr val="002060"/>
                </a:solidFill>
                <a:effectLst/>
              </a:rPr>
              <a:t> / </a:t>
            </a:r>
            <a:r>
              <a:rPr lang="en-US" sz="3600" b="1" dirty="0" err="1">
                <a:solidFill>
                  <a:srgbClr val="002060"/>
                </a:solidFill>
                <a:effectLst/>
              </a:rPr>
              <a:t>gwneud</a:t>
            </a:r>
            <a:r>
              <a:rPr lang="en-US" sz="3600" b="1" dirty="0">
                <a:solidFill>
                  <a:srgbClr val="002060"/>
                </a:solidFill>
                <a:effectLst/>
              </a:rPr>
              <a:t>…</a:t>
            </a:r>
            <a:endParaRPr lang="en-GB" sz="3600" b="1" dirty="0">
              <a:solidFill>
                <a:srgbClr val="002060"/>
              </a:solidFill>
              <a:latin typeface="Apple Color Emoji" pitchFamily="2" charset="0"/>
            </a:endParaRPr>
          </a:p>
          <a:p>
            <a:r>
              <a:rPr lang="en-GB" sz="2400" i="1" dirty="0">
                <a:solidFill>
                  <a:srgbClr val="002060"/>
                </a:solidFill>
                <a:effectLst/>
              </a:rPr>
              <a:t>To like eating / dri</a:t>
            </a:r>
            <a:r>
              <a:rPr lang="en-GB" sz="2400" i="1" dirty="0">
                <a:solidFill>
                  <a:srgbClr val="002060"/>
                </a:solidFill>
              </a:rPr>
              <a:t>nking / watching / reading / doing…</a:t>
            </a:r>
            <a:endParaRPr lang="en-US" sz="2400" i="1" dirty="0">
              <a:solidFill>
                <a:srgbClr val="00206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5755220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9000">
              <a:srgbClr val="00B0F0">
                <a:alpha val="50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3819C47-A924-9648-AB84-9B6CE89F30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050725"/>
              </p:ext>
            </p:extLst>
          </p:nvPr>
        </p:nvGraphicFramePr>
        <p:xfrm>
          <a:off x="937260" y="1548657"/>
          <a:ext cx="7807033" cy="5181600"/>
        </p:xfrm>
        <a:graphic>
          <a:graphicData uri="http://schemas.openxmlformats.org/drawingml/2006/table">
            <a:tbl>
              <a:tblPr firstRow="1" firstCol="1" bandRow="1"/>
              <a:tblGrid>
                <a:gridCol w="1014371">
                  <a:extLst>
                    <a:ext uri="{9D8B030D-6E8A-4147-A177-3AD203B41FA5}">
                      <a16:colId xmlns:a16="http://schemas.microsoft.com/office/drawing/2014/main" val="4125588698"/>
                    </a:ext>
                  </a:extLst>
                </a:gridCol>
                <a:gridCol w="6792662">
                  <a:extLst>
                    <a:ext uri="{9D8B030D-6E8A-4147-A177-3AD203B41FA5}">
                      <a16:colId xmlns:a16="http://schemas.microsoft.com/office/drawing/2014/main" val="1737487990"/>
                    </a:ext>
                  </a:extLst>
                </a:gridCol>
              </a:tblGrid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Bore da.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35580689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Bore da. Sut wyt ti heddiw?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4585577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Da iawn, diolch. A ti?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38250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Rydw i’n iawn diolch. 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97288557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Beth rwyt ti’n hoffi wneud? 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0286063"/>
                  </a:ext>
                </a:extLst>
              </a:tr>
              <a:tr h="485057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Wel, rydw i’n hoffi mynd i’r sinema ... ac rydw i’n hoffi mynd i fwyty ... ac rydw i’n hoffi gwylio pêl-droed.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4414428"/>
                  </a:ext>
                </a:extLst>
              </a:tr>
              <a:tr h="485057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Gwylio pêl-droed!! Dim diolch! Dydw i ddim yn hoffi gwylio pêl-droed. Beth arall rwyt ti’n hoffi wneud?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1646725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Rydw i’n hoffi dawnsio.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94237557"/>
                  </a:ext>
                </a:extLst>
              </a:tr>
              <a:tr h="485057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Dawnsio!! Dim diolch! Dydw i ddim yn hoffi dawnsio. Beth arall rwyt ti’n hoffi wneud?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35028208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Rydw i’n hoffi cadw’n heini.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0409695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Cadw’n heini!! Dim diolch! Dydw i ddim yn hoffi cadw’n heini. 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0664713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Beth rwyt ti’n hoffi wneud, Sam? 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8358940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Wel, rydw i’n hoffi chwarae ar yr Xbox.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4955645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 b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Hwyl fawr, Sam!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6721151"/>
                  </a:ext>
                </a:extLst>
              </a:tr>
            </a:tbl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83676D66-BF31-7443-84FB-DF915EB72739}"/>
              </a:ext>
            </a:extLst>
          </p:cNvPr>
          <p:cNvSpPr txBox="1"/>
          <p:nvPr/>
        </p:nvSpPr>
        <p:spPr>
          <a:xfrm>
            <a:off x="408158" y="225782"/>
            <a:ext cx="2232172" cy="1015663"/>
          </a:xfrm>
          <a:prstGeom prst="rect">
            <a:avLst/>
          </a:prstGeom>
          <a:gradFill>
            <a:gsLst>
              <a:gs pos="100000">
                <a:srgbClr val="00B9FF">
                  <a:alpha val="49667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Sgwrs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endParaRPr lang="en-GB" sz="3600" b="1" dirty="0">
              <a:solidFill>
                <a:srgbClr val="002060"/>
              </a:solidFill>
            </a:endParaRPr>
          </a:p>
          <a:p>
            <a:r>
              <a:rPr lang="en-GB" sz="2400" i="1" dirty="0">
                <a:solidFill>
                  <a:srgbClr val="002060"/>
                </a:solidFill>
              </a:rPr>
              <a:t> A conversation</a:t>
            </a:r>
            <a:endParaRPr lang="en-US" sz="2400" i="1" dirty="0">
              <a:solidFill>
                <a:srgbClr val="002060"/>
              </a:solidFill>
              <a:effectLst/>
            </a:endParaRPr>
          </a:p>
        </p:txBody>
      </p:sp>
      <p:pic>
        <p:nvPicPr>
          <p:cNvPr id="20" name="Picture 19" descr="A close up of a person's face&#10;&#10;Description automatically generated with low confidence">
            <a:extLst>
              <a:ext uri="{FF2B5EF4-FFF2-40B4-BE49-F238E27FC236}">
                <a16:creationId xmlns:a16="http://schemas.microsoft.com/office/drawing/2014/main" id="{B4D65D07-D45A-D944-8750-7BB573F540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61170" y="453390"/>
            <a:ext cx="2133600" cy="2590800"/>
          </a:xfrm>
          <a:prstGeom prst="rect">
            <a:avLst/>
          </a:prstGeom>
        </p:spPr>
      </p:pic>
      <p:pic>
        <p:nvPicPr>
          <p:cNvPr id="26" name="Picture 25" descr="A close-up of a child&#10;&#10;Description automatically generated with low confidence">
            <a:extLst>
              <a:ext uri="{FF2B5EF4-FFF2-40B4-BE49-F238E27FC236}">
                <a16:creationId xmlns:a16="http://schemas.microsoft.com/office/drawing/2014/main" id="{0E7C186C-5AE7-CC46-85B5-929723139E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61170" y="4139457"/>
            <a:ext cx="2400300" cy="23749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CA3F8F4-A1BF-BB40-A9C5-525B6DB310E1}"/>
              </a:ext>
            </a:extLst>
          </p:cNvPr>
          <p:cNvSpPr txBox="1"/>
          <p:nvPr/>
        </p:nvSpPr>
        <p:spPr>
          <a:xfrm>
            <a:off x="408158" y="237212"/>
            <a:ext cx="2232172" cy="1015663"/>
          </a:xfrm>
          <a:prstGeom prst="rect">
            <a:avLst/>
          </a:prstGeom>
          <a:gradFill>
            <a:gsLst>
              <a:gs pos="100000">
                <a:srgbClr val="00B9FF">
                  <a:alpha val="49667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Sgwrs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endParaRPr lang="en-GB" sz="3600" b="1" dirty="0">
              <a:solidFill>
                <a:srgbClr val="002060"/>
              </a:solidFill>
            </a:endParaRPr>
          </a:p>
          <a:p>
            <a:r>
              <a:rPr lang="en-GB" sz="2400" i="1" dirty="0">
                <a:solidFill>
                  <a:srgbClr val="002060"/>
                </a:solidFill>
              </a:rPr>
              <a:t> A conversation</a:t>
            </a:r>
            <a:endParaRPr lang="en-US" sz="2400" i="1" dirty="0">
              <a:solidFill>
                <a:srgbClr val="00206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0143883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9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AF675A5-263E-5345-8BCB-3775691BDA6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4318385"/>
              </p:ext>
            </p:extLst>
          </p:nvPr>
        </p:nvGraphicFramePr>
        <p:xfrm>
          <a:off x="571680" y="1926440"/>
          <a:ext cx="11048640" cy="4114800"/>
        </p:xfrm>
        <a:graphic>
          <a:graphicData uri="http://schemas.openxmlformats.org/drawingml/2006/table">
            <a:tbl>
              <a:tblPr firstRow="1" firstCol="1" bandRow="1"/>
              <a:tblGrid>
                <a:gridCol w="5475925">
                  <a:extLst>
                    <a:ext uri="{9D8B030D-6E8A-4147-A177-3AD203B41FA5}">
                      <a16:colId xmlns:a16="http://schemas.microsoft.com/office/drawing/2014/main" val="2671980160"/>
                    </a:ext>
                  </a:extLst>
                </a:gridCol>
                <a:gridCol w="5572715">
                  <a:extLst>
                    <a:ext uri="{9D8B030D-6E8A-4147-A177-3AD203B41FA5}">
                      <a16:colId xmlns:a16="http://schemas.microsoft.com/office/drawing/2014/main" val="26686136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cy-GB" sz="1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mae Chris yn hoffi fwyta?</a:t>
                      </a:r>
                    </a:p>
                    <a:p>
                      <a:endParaRPr lang="en-GB" sz="23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mae e’n hoffi yfed?</a:t>
                      </a:r>
                    </a:p>
                    <a:p>
                      <a:endParaRPr lang="en-GB" sz="23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mae hi’n hoffi wneud?</a:t>
                      </a:r>
                    </a:p>
                    <a:p>
                      <a:endParaRPr lang="en-GB" sz="1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sz="1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Mae Chris yn hoffi bwyta lasagne.</a:t>
                      </a:r>
                    </a:p>
                    <a:p>
                      <a:endParaRPr lang="en-GB" sz="23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Mae e’n hoffi yfed coffi.</a:t>
                      </a:r>
                    </a:p>
                    <a:p>
                      <a:endParaRPr lang="en-GB" sz="23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Mae hi’n hoffi cadw’n heini.</a:t>
                      </a:r>
                      <a:endParaRPr lang="en-GB" sz="23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8760608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cy-GB" sz="1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dydy Chris ddim yn hoffi fwyta?</a:t>
                      </a:r>
                    </a:p>
                    <a:p>
                      <a:endParaRPr lang="en-GB" sz="23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dydy e ddim yn hoffi yfed?</a:t>
                      </a:r>
                    </a:p>
                    <a:p>
                      <a:endParaRPr lang="en-GB" sz="23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dydy hi ddim yn hoffi wneud?</a:t>
                      </a:r>
                    </a:p>
                    <a:p>
                      <a:endParaRPr lang="en-GB" sz="1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sz="1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Dydy Chris ddim yn hoffi bwyta sbag bol.</a:t>
                      </a:r>
                    </a:p>
                    <a:p>
                      <a:endParaRPr lang="en-GB" sz="23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Dydy e ddim yn hoffi yfed dŵr.</a:t>
                      </a:r>
                    </a:p>
                    <a:p>
                      <a:endParaRPr lang="en-GB" sz="23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Dydy hi ddim yn hoffi chwarae pêl-droed.</a:t>
                      </a:r>
                      <a:endParaRPr lang="en-GB" sz="23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3663579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8B6F80AD-1D58-CC40-A56E-0CEF3CADDE91}"/>
              </a:ext>
            </a:extLst>
          </p:cNvPr>
          <p:cNvSpPr txBox="1"/>
          <p:nvPr/>
        </p:nvSpPr>
        <p:spPr>
          <a:xfrm>
            <a:off x="408158" y="225782"/>
            <a:ext cx="2563642" cy="1015663"/>
          </a:xfrm>
          <a:prstGeom prst="rect">
            <a:avLst/>
          </a:prstGeom>
          <a:gradFill>
            <a:gsLst>
              <a:gs pos="100000">
                <a:srgbClr val="00B9FF">
                  <a:alpha val="49667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Hoffi</a:t>
            </a:r>
            <a:r>
              <a:rPr lang="en-US" sz="3600" b="1" dirty="0">
                <a:solidFill>
                  <a:srgbClr val="002060"/>
                </a:solidFill>
              </a:rPr>
              <a:t> – </a:t>
            </a:r>
            <a:r>
              <a:rPr lang="en-US" sz="3600" b="1" dirty="0" err="1">
                <a:solidFill>
                  <a:srgbClr val="002060"/>
                </a:solidFill>
              </a:rPr>
              <a:t>fe</a:t>
            </a:r>
            <a:r>
              <a:rPr lang="en-US" sz="3600" b="1" dirty="0">
                <a:solidFill>
                  <a:srgbClr val="002060"/>
                </a:solidFill>
              </a:rPr>
              <a:t>/hi</a:t>
            </a:r>
            <a:endParaRPr lang="en-GB" sz="3600" dirty="0">
              <a:effectLst/>
              <a:latin typeface="Apple Color Emoji" pitchFamily="2" charset="0"/>
            </a:endParaRPr>
          </a:p>
          <a:p>
            <a:r>
              <a:rPr lang="en-US" sz="2400" i="1" dirty="0">
                <a:solidFill>
                  <a:srgbClr val="002060"/>
                </a:solidFill>
                <a:effectLst/>
              </a:rPr>
              <a:t>To like – him/her</a:t>
            </a:r>
            <a:endParaRPr lang="en-GB" sz="2400" i="1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63572462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9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AE74938-AEE4-F94F-9BC3-5EEA1E300A2E}"/>
              </a:ext>
            </a:extLst>
          </p:cNvPr>
          <p:cNvSpPr txBox="1"/>
          <p:nvPr/>
        </p:nvSpPr>
        <p:spPr>
          <a:xfrm>
            <a:off x="408158" y="225782"/>
            <a:ext cx="4758202" cy="1015663"/>
          </a:xfrm>
          <a:prstGeom prst="rect">
            <a:avLst/>
          </a:prstGeom>
          <a:gradFill>
            <a:gsLst>
              <a:gs pos="100000">
                <a:srgbClr val="00B9FF">
                  <a:alpha val="49667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Mae </a:t>
            </a:r>
            <a:r>
              <a:rPr lang="en-US" sz="3600" b="1" dirty="0" err="1">
                <a:solidFill>
                  <a:srgbClr val="002060"/>
                </a:solidFill>
              </a:rPr>
              <a:t>hi’n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a</a:t>
            </a:r>
            <a:r>
              <a:rPr lang="en-US" sz="3600" b="1" dirty="0" err="1">
                <a:solidFill>
                  <a:srgbClr val="002060"/>
                </a:solidFill>
                <a:effectLst/>
              </a:rPr>
              <a:t>mser</a:t>
            </a:r>
            <a:r>
              <a:rPr lang="en-US" sz="3600" b="1" dirty="0">
                <a:solidFill>
                  <a:srgbClr val="002060"/>
                </a:solidFill>
                <a:effectLst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Kahoot!</a:t>
            </a:r>
            <a:endParaRPr lang="en-US" sz="3600" b="1" dirty="0">
              <a:solidFill>
                <a:srgbClr val="002060"/>
              </a:solidFill>
              <a:effectLst/>
            </a:endParaRPr>
          </a:p>
          <a:p>
            <a:r>
              <a:rPr lang="en-US" sz="2400" i="1" dirty="0">
                <a:solidFill>
                  <a:srgbClr val="002060"/>
                </a:solidFill>
              </a:rPr>
              <a:t>It’s Kahoot time!</a:t>
            </a:r>
            <a:endParaRPr lang="en-GB" sz="2400" i="1" dirty="0">
              <a:effectLst/>
            </a:endParaRPr>
          </a:p>
        </p:txBody>
      </p:sp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6EAC21E-F828-FC43-9E9B-4141E052AF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272721">
            <a:off x="1076960" y="2205785"/>
            <a:ext cx="6615430" cy="3721179"/>
          </a:xfrm>
          <a:prstGeom prst="rect">
            <a:avLst/>
          </a:prstGeom>
          <a:ln w="38100">
            <a:solidFill>
              <a:srgbClr val="002060"/>
            </a:solidFill>
          </a:ln>
        </p:spPr>
      </p:pic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89D5CB2E-F5C8-074E-B347-732CE8AA05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252745">
            <a:off x="7031373" y="986729"/>
            <a:ext cx="4622118" cy="2599941"/>
          </a:xfrm>
          <a:prstGeom prst="rect">
            <a:avLst/>
          </a:prstGeom>
          <a:ln w="38100">
            <a:solidFill>
              <a:srgbClr val="002060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33FC3F1-74F7-AD49-AF9A-1A17D90CECE5}"/>
              </a:ext>
            </a:extLst>
          </p:cNvPr>
          <p:cNvSpPr txBox="1"/>
          <p:nvPr/>
        </p:nvSpPr>
        <p:spPr>
          <a:xfrm>
            <a:off x="6096000" y="5976310"/>
            <a:ext cx="609790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002060"/>
                </a:solidFill>
                <a:hlinkClick r:id="rId4"/>
              </a:rPr>
              <a:t>https://create.kahoot.it/details/c384de0e-068f-439b-a43b-2a2c466921fc</a:t>
            </a:r>
            <a:endParaRPr lang="en-US" dirty="0">
              <a:solidFill>
                <a:srgbClr val="002060"/>
              </a:solidFill>
            </a:endParaRPr>
          </a:p>
          <a:p>
            <a:endParaRPr lang="en-US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350449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9000">
              <a:srgbClr val="00B0F0">
                <a:alpha val="49818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5641230" y="1874727"/>
            <a:ext cx="5389989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0" dirty="0">
                <a:solidFill>
                  <a:srgbClr val="002060"/>
                </a:solidFill>
              </a:rPr>
              <a:t>Da iawn chi!</a:t>
            </a:r>
          </a:p>
          <a:p>
            <a:pPr algn="ctr"/>
            <a:r>
              <a:rPr lang="en-US" sz="8000" dirty="0">
                <a:solidFill>
                  <a:srgbClr val="002060"/>
                </a:solidFill>
              </a:rPr>
              <a:t>Hwyl </a:t>
            </a:r>
            <a:r>
              <a:rPr lang="en-US" sz="8000" dirty="0" err="1">
                <a:solidFill>
                  <a:srgbClr val="002060"/>
                </a:solidFill>
              </a:rPr>
              <a:t>fawr</a:t>
            </a:r>
            <a:r>
              <a:rPr lang="en-US" sz="8000" dirty="0">
                <a:solidFill>
                  <a:srgbClr val="002060"/>
                </a:solidFill>
              </a:rPr>
              <a:t>!</a:t>
            </a:r>
          </a:p>
          <a:p>
            <a:pPr algn="ctr"/>
            <a:endParaRPr lang="en-US" sz="3600" dirty="0">
              <a:solidFill>
                <a:srgbClr val="002060"/>
              </a:solidFill>
            </a:endParaRP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889DC500-7449-9243-8094-6080E450F6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7200" y="53019"/>
            <a:ext cx="4114800" cy="92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>
            <a:extLst>
              <a:ext uri="{FF2B5EF4-FFF2-40B4-BE49-F238E27FC236}">
                <a16:creationId xmlns:a16="http://schemas.microsoft.com/office/drawing/2014/main" id="{1A5EE887-17CA-9349-90B1-894C86E305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921060"/>
            <a:ext cx="12192000" cy="974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picture containing toy&#10;&#10;Description automatically generated">
            <a:extLst>
              <a:ext uri="{FF2B5EF4-FFF2-40B4-BE49-F238E27FC236}">
                <a16:creationId xmlns:a16="http://schemas.microsoft.com/office/drawing/2014/main" id="{1436396E-B367-1348-A743-CCD7EC461E2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0781" y="962205"/>
            <a:ext cx="3548379" cy="493726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40E671C-7CAE-5942-8C9A-3836FE99053B}"/>
              </a:ext>
            </a:extLst>
          </p:cNvPr>
          <p:cNvSpPr txBox="1"/>
          <p:nvPr/>
        </p:nvSpPr>
        <p:spPr>
          <a:xfrm rot="21259821">
            <a:off x="1643206" y="3299757"/>
            <a:ext cx="25835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 err="1">
                <a:solidFill>
                  <a:srgbClr val="002060"/>
                </a:solidFill>
              </a:rPr>
              <a:t>Nadolig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Llawen</a:t>
            </a:r>
            <a:r>
              <a:rPr lang="en-US" sz="2800" b="1" dirty="0">
                <a:solidFill>
                  <a:srgbClr val="002060"/>
                </a:solidFill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9930447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2162</TotalTime>
  <Words>1996</Words>
  <Application>Microsoft Macintosh PowerPoint</Application>
  <PresentationFormat>Widescreen</PresentationFormat>
  <Paragraphs>479</Paragraphs>
  <Slides>23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2" baseType="lpstr">
      <vt:lpstr>Apple Color Emoji</vt:lpstr>
      <vt:lpstr>Arial</vt:lpstr>
      <vt:lpstr>Avenir Book</vt:lpstr>
      <vt:lpstr>Calibri</vt:lpstr>
      <vt:lpstr>Calibri Light</vt:lpstr>
      <vt:lpstr>Cavolini</vt:lpstr>
      <vt:lpstr>Courier</vt:lpstr>
      <vt:lpstr>SASSOON PRIMARY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 Powell</dc:creator>
  <cp:lastModifiedBy>Mari Powell</cp:lastModifiedBy>
  <cp:revision>8</cp:revision>
  <dcterms:created xsi:type="dcterms:W3CDTF">2021-11-23T13:02:51Z</dcterms:created>
  <dcterms:modified xsi:type="dcterms:W3CDTF">2021-11-30T13:41:28Z</dcterms:modified>
</cp:coreProperties>
</file>