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2" r:id="rId3"/>
    <p:sldId id="266" r:id="rId4"/>
    <p:sldId id="258" r:id="rId5"/>
    <p:sldId id="267" r:id="rId6"/>
    <p:sldId id="275" r:id="rId7"/>
    <p:sldId id="268" r:id="rId8"/>
    <p:sldId id="269" r:id="rId9"/>
    <p:sldId id="259" r:id="rId10"/>
    <p:sldId id="260" r:id="rId11"/>
    <p:sldId id="276" r:id="rId12"/>
    <p:sldId id="277" r:id="rId13"/>
    <p:sldId id="279" r:id="rId14"/>
    <p:sldId id="280" r:id="rId15"/>
    <p:sldId id="261" r:id="rId16"/>
    <p:sldId id="262" r:id="rId17"/>
    <p:sldId id="257" r:id="rId18"/>
    <p:sldId id="270" r:id="rId19"/>
    <p:sldId id="263" r:id="rId20"/>
    <p:sldId id="264" r:id="rId21"/>
    <p:sldId id="265" r:id="rId22"/>
    <p:sldId id="271" r:id="rId23"/>
    <p:sldId id="272" r:id="rId24"/>
    <p:sldId id="273" r:id="rId25"/>
    <p:sldId id="281" r:id="rId26"/>
    <p:sldId id="28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5"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EB7EE6-C926-41D2-89DD-05BBEA9111A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AA84A8A-DBA5-4CEB-9109-3467B3D8DD6D}">
      <dgm:prSet phldrT="[Text]"/>
      <dgm:spPr/>
      <dgm:t>
        <a:bodyPr/>
        <a:lstStyle/>
        <a:p>
          <a:r>
            <a:rPr lang="en-GB" dirty="0" smtClean="0"/>
            <a:t>Summarise</a:t>
          </a:r>
          <a:endParaRPr lang="en-GB" dirty="0"/>
        </a:p>
      </dgm:t>
    </dgm:pt>
    <dgm:pt modelId="{17EED197-F0E8-4979-97BD-A2D8A513D947}" type="parTrans" cxnId="{61CD095B-D08D-4BF5-8D3E-A3F1DE2D3965}">
      <dgm:prSet/>
      <dgm:spPr/>
      <dgm:t>
        <a:bodyPr/>
        <a:lstStyle/>
        <a:p>
          <a:endParaRPr lang="en-GB"/>
        </a:p>
      </dgm:t>
    </dgm:pt>
    <dgm:pt modelId="{F385D87E-59AC-4746-ABE9-688AA948EC75}" type="sibTrans" cxnId="{61CD095B-D08D-4BF5-8D3E-A3F1DE2D3965}">
      <dgm:prSet/>
      <dgm:spPr/>
      <dgm:t>
        <a:bodyPr/>
        <a:lstStyle/>
        <a:p>
          <a:endParaRPr lang="en-GB"/>
        </a:p>
      </dgm:t>
    </dgm:pt>
    <dgm:pt modelId="{C4E8FA08-3E0D-43D9-9E29-CEC6B3AB5BF9}">
      <dgm:prSet phldrT="[Text]"/>
      <dgm:spPr/>
      <dgm:t>
        <a:bodyPr/>
        <a:lstStyle/>
        <a:p>
          <a:r>
            <a:rPr lang="en-GB" dirty="0" smtClean="0"/>
            <a:t>Synthesise</a:t>
          </a:r>
          <a:endParaRPr lang="en-GB" dirty="0"/>
        </a:p>
      </dgm:t>
    </dgm:pt>
    <dgm:pt modelId="{7BB75F64-9DBA-4693-AB24-BB7350134EFD}" type="parTrans" cxnId="{6D5172D4-BA66-4A55-9A61-61A15801A0BE}">
      <dgm:prSet/>
      <dgm:spPr/>
      <dgm:t>
        <a:bodyPr/>
        <a:lstStyle/>
        <a:p>
          <a:endParaRPr lang="en-GB"/>
        </a:p>
      </dgm:t>
    </dgm:pt>
    <dgm:pt modelId="{F4086CD1-8C7B-413D-9D23-FD7677627E3B}" type="sibTrans" cxnId="{6D5172D4-BA66-4A55-9A61-61A15801A0BE}">
      <dgm:prSet/>
      <dgm:spPr/>
      <dgm:t>
        <a:bodyPr/>
        <a:lstStyle/>
        <a:p>
          <a:endParaRPr lang="en-GB"/>
        </a:p>
      </dgm:t>
    </dgm:pt>
    <dgm:pt modelId="{949670AD-9454-4034-A0D9-A11731382EF2}">
      <dgm:prSet phldrT="[Text]"/>
      <dgm:spPr/>
      <dgm:t>
        <a:bodyPr/>
        <a:lstStyle/>
        <a:p>
          <a:r>
            <a:rPr lang="en-GB" dirty="0" smtClean="0"/>
            <a:t>Critique</a:t>
          </a:r>
          <a:endParaRPr lang="en-GB" dirty="0"/>
        </a:p>
      </dgm:t>
    </dgm:pt>
    <dgm:pt modelId="{B9084234-7F60-4C25-85A7-D1D21717D136}" type="parTrans" cxnId="{C8EDA90F-22F4-48B8-ADE0-863E3F38A04E}">
      <dgm:prSet/>
      <dgm:spPr/>
      <dgm:t>
        <a:bodyPr/>
        <a:lstStyle/>
        <a:p>
          <a:endParaRPr lang="en-GB"/>
        </a:p>
      </dgm:t>
    </dgm:pt>
    <dgm:pt modelId="{0114E540-7174-4F59-A4F6-7218B1046097}" type="sibTrans" cxnId="{C8EDA90F-22F4-48B8-ADE0-863E3F38A04E}">
      <dgm:prSet/>
      <dgm:spPr/>
      <dgm:t>
        <a:bodyPr/>
        <a:lstStyle/>
        <a:p>
          <a:endParaRPr lang="en-GB"/>
        </a:p>
      </dgm:t>
    </dgm:pt>
    <dgm:pt modelId="{6C90C36E-0CD2-4880-B4D8-AA93F0F5A1F2}">
      <dgm:prSet phldrT="[Text]"/>
      <dgm:spPr/>
      <dgm:t>
        <a:bodyPr/>
        <a:lstStyle/>
        <a:p>
          <a:r>
            <a:rPr lang="en-GB" dirty="0" smtClean="0"/>
            <a:t>Compare</a:t>
          </a:r>
          <a:endParaRPr lang="en-GB" dirty="0"/>
        </a:p>
      </dgm:t>
    </dgm:pt>
    <dgm:pt modelId="{17EEAB9B-D3F0-46E3-8C40-8BC754F06914}" type="parTrans" cxnId="{260F32F9-2010-4F00-8B3D-E59EA480222F}">
      <dgm:prSet/>
      <dgm:spPr/>
      <dgm:t>
        <a:bodyPr/>
        <a:lstStyle/>
        <a:p>
          <a:endParaRPr lang="en-GB"/>
        </a:p>
      </dgm:t>
    </dgm:pt>
    <dgm:pt modelId="{547C48C1-EFDB-444A-A931-2E7246CE9415}" type="sibTrans" cxnId="{260F32F9-2010-4F00-8B3D-E59EA480222F}">
      <dgm:prSet/>
      <dgm:spPr/>
      <dgm:t>
        <a:bodyPr/>
        <a:lstStyle/>
        <a:p>
          <a:endParaRPr lang="en-GB"/>
        </a:p>
      </dgm:t>
    </dgm:pt>
    <dgm:pt modelId="{27DCFA43-2635-4F2A-9497-78CA5146EAB9}" type="pres">
      <dgm:prSet presAssocID="{B4EB7EE6-C926-41D2-89DD-05BBEA9111A3}" presName="diagram" presStyleCnt="0">
        <dgm:presLayoutVars>
          <dgm:dir/>
          <dgm:resizeHandles val="exact"/>
        </dgm:presLayoutVars>
      </dgm:prSet>
      <dgm:spPr/>
      <dgm:t>
        <a:bodyPr/>
        <a:lstStyle/>
        <a:p>
          <a:endParaRPr lang="en-GB"/>
        </a:p>
      </dgm:t>
    </dgm:pt>
    <dgm:pt modelId="{70F3A4B8-F1B3-4423-B7CC-84E69974FEE7}" type="pres">
      <dgm:prSet presAssocID="{8AA84A8A-DBA5-4CEB-9109-3467B3D8DD6D}" presName="node" presStyleLbl="node1" presStyleIdx="0" presStyleCnt="4" custScaleX="59198">
        <dgm:presLayoutVars>
          <dgm:bulletEnabled val="1"/>
        </dgm:presLayoutVars>
      </dgm:prSet>
      <dgm:spPr/>
      <dgm:t>
        <a:bodyPr/>
        <a:lstStyle/>
        <a:p>
          <a:endParaRPr lang="en-GB"/>
        </a:p>
      </dgm:t>
    </dgm:pt>
    <dgm:pt modelId="{D7D3F017-3EC1-41EA-8DF8-89DCC178E97E}" type="pres">
      <dgm:prSet presAssocID="{F385D87E-59AC-4746-ABE9-688AA948EC75}" presName="sibTrans" presStyleCnt="0"/>
      <dgm:spPr/>
    </dgm:pt>
    <dgm:pt modelId="{9F51FE58-1574-4A22-8F19-C628538DEA68}" type="pres">
      <dgm:prSet presAssocID="{C4E8FA08-3E0D-43D9-9E29-CEC6B3AB5BF9}" presName="node" presStyleLbl="node1" presStyleIdx="1" presStyleCnt="4" custScaleX="61740">
        <dgm:presLayoutVars>
          <dgm:bulletEnabled val="1"/>
        </dgm:presLayoutVars>
      </dgm:prSet>
      <dgm:spPr/>
      <dgm:t>
        <a:bodyPr/>
        <a:lstStyle/>
        <a:p>
          <a:endParaRPr lang="en-GB"/>
        </a:p>
      </dgm:t>
    </dgm:pt>
    <dgm:pt modelId="{D0328FA7-D882-45A3-90AD-7E615F884B88}" type="pres">
      <dgm:prSet presAssocID="{F4086CD1-8C7B-413D-9D23-FD7677627E3B}" presName="sibTrans" presStyleCnt="0"/>
      <dgm:spPr/>
    </dgm:pt>
    <dgm:pt modelId="{BAED3EE9-C6F9-47FC-A4ED-78287FA965A4}" type="pres">
      <dgm:prSet presAssocID="{949670AD-9454-4034-A0D9-A11731382EF2}" presName="node" presStyleLbl="node1" presStyleIdx="2" presStyleCnt="4" custScaleX="60825">
        <dgm:presLayoutVars>
          <dgm:bulletEnabled val="1"/>
        </dgm:presLayoutVars>
      </dgm:prSet>
      <dgm:spPr/>
      <dgm:t>
        <a:bodyPr/>
        <a:lstStyle/>
        <a:p>
          <a:endParaRPr lang="en-GB"/>
        </a:p>
      </dgm:t>
    </dgm:pt>
    <dgm:pt modelId="{8797C483-0E7E-4AD4-8902-F4F187442134}" type="pres">
      <dgm:prSet presAssocID="{0114E540-7174-4F59-A4F6-7218B1046097}" presName="sibTrans" presStyleCnt="0"/>
      <dgm:spPr/>
    </dgm:pt>
    <dgm:pt modelId="{609B8905-574F-4075-9899-04547337123E}" type="pres">
      <dgm:prSet presAssocID="{6C90C36E-0CD2-4880-B4D8-AA93F0F5A1F2}" presName="node" presStyleLbl="node1" presStyleIdx="3" presStyleCnt="4" custScaleX="62170" custLinFactNeighborX="-1013">
        <dgm:presLayoutVars>
          <dgm:bulletEnabled val="1"/>
        </dgm:presLayoutVars>
      </dgm:prSet>
      <dgm:spPr/>
      <dgm:t>
        <a:bodyPr/>
        <a:lstStyle/>
        <a:p>
          <a:endParaRPr lang="en-GB"/>
        </a:p>
      </dgm:t>
    </dgm:pt>
  </dgm:ptLst>
  <dgm:cxnLst>
    <dgm:cxn modelId="{F000BD93-8CAE-4F5B-B06C-558406085FA0}" type="presOf" srcId="{B4EB7EE6-C926-41D2-89DD-05BBEA9111A3}" destId="{27DCFA43-2635-4F2A-9497-78CA5146EAB9}" srcOrd="0" destOrd="0" presId="urn:microsoft.com/office/officeart/2005/8/layout/default"/>
    <dgm:cxn modelId="{F3D7FEAC-458B-42A9-BB86-95694524B427}" type="presOf" srcId="{C4E8FA08-3E0D-43D9-9E29-CEC6B3AB5BF9}" destId="{9F51FE58-1574-4A22-8F19-C628538DEA68}" srcOrd="0" destOrd="0" presId="urn:microsoft.com/office/officeart/2005/8/layout/default"/>
    <dgm:cxn modelId="{260F32F9-2010-4F00-8B3D-E59EA480222F}" srcId="{B4EB7EE6-C926-41D2-89DD-05BBEA9111A3}" destId="{6C90C36E-0CD2-4880-B4D8-AA93F0F5A1F2}" srcOrd="3" destOrd="0" parTransId="{17EEAB9B-D3F0-46E3-8C40-8BC754F06914}" sibTransId="{547C48C1-EFDB-444A-A931-2E7246CE9415}"/>
    <dgm:cxn modelId="{61CD095B-D08D-4BF5-8D3E-A3F1DE2D3965}" srcId="{B4EB7EE6-C926-41D2-89DD-05BBEA9111A3}" destId="{8AA84A8A-DBA5-4CEB-9109-3467B3D8DD6D}" srcOrd="0" destOrd="0" parTransId="{17EED197-F0E8-4979-97BD-A2D8A513D947}" sibTransId="{F385D87E-59AC-4746-ABE9-688AA948EC75}"/>
    <dgm:cxn modelId="{BB503613-45F3-4F96-9F7F-85FC8CD88FFB}" type="presOf" srcId="{6C90C36E-0CD2-4880-B4D8-AA93F0F5A1F2}" destId="{609B8905-574F-4075-9899-04547337123E}" srcOrd="0" destOrd="0" presId="urn:microsoft.com/office/officeart/2005/8/layout/default"/>
    <dgm:cxn modelId="{FBC28B40-49AB-4F6B-B081-4AF313ADAA3F}" type="presOf" srcId="{8AA84A8A-DBA5-4CEB-9109-3467B3D8DD6D}" destId="{70F3A4B8-F1B3-4423-B7CC-84E69974FEE7}" srcOrd="0" destOrd="0" presId="urn:microsoft.com/office/officeart/2005/8/layout/default"/>
    <dgm:cxn modelId="{C8EDA90F-22F4-48B8-ADE0-863E3F38A04E}" srcId="{B4EB7EE6-C926-41D2-89DD-05BBEA9111A3}" destId="{949670AD-9454-4034-A0D9-A11731382EF2}" srcOrd="2" destOrd="0" parTransId="{B9084234-7F60-4C25-85A7-D1D21717D136}" sibTransId="{0114E540-7174-4F59-A4F6-7218B1046097}"/>
    <dgm:cxn modelId="{6D5172D4-BA66-4A55-9A61-61A15801A0BE}" srcId="{B4EB7EE6-C926-41D2-89DD-05BBEA9111A3}" destId="{C4E8FA08-3E0D-43D9-9E29-CEC6B3AB5BF9}" srcOrd="1" destOrd="0" parTransId="{7BB75F64-9DBA-4693-AB24-BB7350134EFD}" sibTransId="{F4086CD1-8C7B-413D-9D23-FD7677627E3B}"/>
    <dgm:cxn modelId="{6C0C01F1-0C3E-46FD-8F21-4BC3797E0F5F}" type="presOf" srcId="{949670AD-9454-4034-A0D9-A11731382EF2}" destId="{BAED3EE9-C6F9-47FC-A4ED-78287FA965A4}" srcOrd="0" destOrd="0" presId="urn:microsoft.com/office/officeart/2005/8/layout/default"/>
    <dgm:cxn modelId="{AB032A50-9A4D-4231-A476-34910C72F8FC}" type="presParOf" srcId="{27DCFA43-2635-4F2A-9497-78CA5146EAB9}" destId="{70F3A4B8-F1B3-4423-B7CC-84E69974FEE7}" srcOrd="0" destOrd="0" presId="urn:microsoft.com/office/officeart/2005/8/layout/default"/>
    <dgm:cxn modelId="{156B4677-0681-4E59-873D-2850552CB93E}" type="presParOf" srcId="{27DCFA43-2635-4F2A-9497-78CA5146EAB9}" destId="{D7D3F017-3EC1-41EA-8DF8-89DCC178E97E}" srcOrd="1" destOrd="0" presId="urn:microsoft.com/office/officeart/2005/8/layout/default"/>
    <dgm:cxn modelId="{EF085DFE-C5C3-4A9C-BDB8-1D04762DDDEA}" type="presParOf" srcId="{27DCFA43-2635-4F2A-9497-78CA5146EAB9}" destId="{9F51FE58-1574-4A22-8F19-C628538DEA68}" srcOrd="2" destOrd="0" presId="urn:microsoft.com/office/officeart/2005/8/layout/default"/>
    <dgm:cxn modelId="{F71B83D7-9FBE-4113-8C53-A37655A48E88}" type="presParOf" srcId="{27DCFA43-2635-4F2A-9497-78CA5146EAB9}" destId="{D0328FA7-D882-45A3-90AD-7E615F884B88}" srcOrd="3" destOrd="0" presId="urn:microsoft.com/office/officeart/2005/8/layout/default"/>
    <dgm:cxn modelId="{0255B348-6590-43C4-AB12-F3365C01B50F}" type="presParOf" srcId="{27DCFA43-2635-4F2A-9497-78CA5146EAB9}" destId="{BAED3EE9-C6F9-47FC-A4ED-78287FA965A4}" srcOrd="4" destOrd="0" presId="urn:microsoft.com/office/officeart/2005/8/layout/default"/>
    <dgm:cxn modelId="{FD425334-1C29-4A13-AE3C-46F004C725E4}" type="presParOf" srcId="{27DCFA43-2635-4F2A-9497-78CA5146EAB9}" destId="{8797C483-0E7E-4AD4-8902-F4F187442134}" srcOrd="5" destOrd="0" presId="urn:microsoft.com/office/officeart/2005/8/layout/default"/>
    <dgm:cxn modelId="{3BE4E03F-E24A-46CC-AEF5-E1B104FEC0D6}" type="presParOf" srcId="{27DCFA43-2635-4F2A-9497-78CA5146EAB9}" destId="{609B8905-574F-4075-9899-04547337123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F3A4B8-F1B3-4423-B7CC-84E69974FEE7}">
      <dsp:nvSpPr>
        <dsp:cNvPr id="0" name=""/>
        <dsp:cNvSpPr/>
      </dsp:nvSpPr>
      <dsp:spPr>
        <a:xfrm>
          <a:off x="4633" y="632179"/>
          <a:ext cx="2381613" cy="2413878"/>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ctr" defTabSz="1644650">
            <a:lnSpc>
              <a:spcPct val="90000"/>
            </a:lnSpc>
            <a:spcBef>
              <a:spcPct val="0"/>
            </a:spcBef>
            <a:spcAft>
              <a:spcPct val="35000"/>
            </a:spcAft>
          </a:pPr>
          <a:r>
            <a:rPr lang="en-GB" sz="3700" kern="1200" dirty="0" smtClean="0"/>
            <a:t>Summarise</a:t>
          </a:r>
          <a:endParaRPr lang="en-GB" sz="3700" kern="1200" dirty="0"/>
        </a:p>
      </dsp:txBody>
      <dsp:txXfrm>
        <a:off x="4633" y="632179"/>
        <a:ext cx="2381613" cy="2413878"/>
      </dsp:txXfrm>
    </dsp:sp>
    <dsp:sp modelId="{9F51FE58-1574-4A22-8F19-C628538DEA68}">
      <dsp:nvSpPr>
        <dsp:cNvPr id="0" name=""/>
        <dsp:cNvSpPr/>
      </dsp:nvSpPr>
      <dsp:spPr>
        <a:xfrm>
          <a:off x="2788559" y="632179"/>
          <a:ext cx="2483881" cy="2413878"/>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ctr" defTabSz="1644650">
            <a:lnSpc>
              <a:spcPct val="90000"/>
            </a:lnSpc>
            <a:spcBef>
              <a:spcPct val="0"/>
            </a:spcBef>
            <a:spcAft>
              <a:spcPct val="35000"/>
            </a:spcAft>
          </a:pPr>
          <a:r>
            <a:rPr lang="en-GB" sz="3700" kern="1200" dirty="0" smtClean="0"/>
            <a:t>Synthesise</a:t>
          </a:r>
          <a:endParaRPr lang="en-GB" sz="3700" kern="1200" dirty="0"/>
        </a:p>
      </dsp:txBody>
      <dsp:txXfrm>
        <a:off x="2788559" y="632179"/>
        <a:ext cx="2483881" cy="2413878"/>
      </dsp:txXfrm>
    </dsp:sp>
    <dsp:sp modelId="{BAED3EE9-C6F9-47FC-A4ED-78287FA965A4}">
      <dsp:nvSpPr>
        <dsp:cNvPr id="0" name=""/>
        <dsp:cNvSpPr/>
      </dsp:nvSpPr>
      <dsp:spPr>
        <a:xfrm>
          <a:off x="5674753" y="632179"/>
          <a:ext cx="2447069" cy="2413878"/>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ctr" defTabSz="1644650">
            <a:lnSpc>
              <a:spcPct val="90000"/>
            </a:lnSpc>
            <a:spcBef>
              <a:spcPct val="0"/>
            </a:spcBef>
            <a:spcAft>
              <a:spcPct val="35000"/>
            </a:spcAft>
          </a:pPr>
          <a:r>
            <a:rPr lang="en-GB" sz="3700" kern="1200" dirty="0" smtClean="0"/>
            <a:t>Critique</a:t>
          </a:r>
          <a:endParaRPr lang="en-GB" sz="3700" kern="1200" dirty="0"/>
        </a:p>
      </dsp:txBody>
      <dsp:txXfrm>
        <a:off x="5674753" y="632179"/>
        <a:ext cx="2447069" cy="2413878"/>
      </dsp:txXfrm>
    </dsp:sp>
    <dsp:sp modelId="{609B8905-574F-4075-9899-04547337123E}">
      <dsp:nvSpPr>
        <dsp:cNvPr id="0" name=""/>
        <dsp:cNvSpPr/>
      </dsp:nvSpPr>
      <dsp:spPr>
        <a:xfrm>
          <a:off x="8483381" y="632179"/>
          <a:ext cx="2501180" cy="2413878"/>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ctr" defTabSz="1644650">
            <a:lnSpc>
              <a:spcPct val="90000"/>
            </a:lnSpc>
            <a:spcBef>
              <a:spcPct val="0"/>
            </a:spcBef>
            <a:spcAft>
              <a:spcPct val="35000"/>
            </a:spcAft>
          </a:pPr>
          <a:r>
            <a:rPr lang="en-GB" sz="3700" kern="1200" dirty="0" smtClean="0"/>
            <a:t>Compare</a:t>
          </a:r>
          <a:endParaRPr lang="en-GB" sz="3700" kern="1200" dirty="0"/>
        </a:p>
      </dsp:txBody>
      <dsp:txXfrm>
        <a:off x="8483381" y="632179"/>
        <a:ext cx="2501180" cy="241387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0FF50D3C-51A4-4DF0-891E-5FFF39992976}" type="datetimeFigureOut">
              <a:rPr lang="en-GB" smtClean="0"/>
              <a:t>24/03/2019</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7546F5B7-0849-46B6-997E-9947CF590B44}" type="slidenum">
              <a:rPr lang="en-GB" smtClean="0"/>
              <a:t>‹#›</a:t>
            </a:fld>
            <a:endParaRPr lang="en-GB"/>
          </a:p>
        </p:txBody>
      </p:sp>
    </p:spTree>
    <p:extLst>
      <p:ext uri="{BB962C8B-B14F-4D97-AF65-F5344CB8AC3E}">
        <p14:creationId xmlns:p14="http://schemas.microsoft.com/office/powerpoint/2010/main" val="160684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FF50D3C-51A4-4DF0-891E-5FFF39992976}"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7546F5B7-0849-46B6-997E-9947CF590B44}" type="slidenum">
              <a:rPr lang="en-GB" smtClean="0"/>
              <a:t>‹#›</a:t>
            </a:fld>
            <a:endParaRPr lang="en-GB"/>
          </a:p>
        </p:txBody>
      </p:sp>
    </p:spTree>
    <p:extLst>
      <p:ext uri="{BB962C8B-B14F-4D97-AF65-F5344CB8AC3E}">
        <p14:creationId xmlns:p14="http://schemas.microsoft.com/office/powerpoint/2010/main" val="913457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0FF50D3C-51A4-4DF0-891E-5FFF39992976}" type="datetimeFigureOut">
              <a:rPr lang="en-GB" smtClean="0"/>
              <a:t>24/03/2019</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7546F5B7-0849-46B6-997E-9947CF590B44}" type="slidenum">
              <a:rPr lang="en-GB" smtClean="0"/>
              <a:t>‹#›</a:t>
            </a:fld>
            <a:endParaRPr lang="en-GB"/>
          </a:p>
        </p:txBody>
      </p:sp>
    </p:spTree>
    <p:extLst>
      <p:ext uri="{BB962C8B-B14F-4D97-AF65-F5344CB8AC3E}">
        <p14:creationId xmlns:p14="http://schemas.microsoft.com/office/powerpoint/2010/main" val="148097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FF50D3C-51A4-4DF0-891E-5FFF39992976}"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6F5B7-0849-46B6-997E-9947CF590B44}" type="slidenum">
              <a:rPr lang="en-GB" smtClean="0"/>
              <a:t>‹#›</a:t>
            </a:fld>
            <a:endParaRPr lang="en-GB"/>
          </a:p>
        </p:txBody>
      </p:sp>
    </p:spTree>
    <p:extLst>
      <p:ext uri="{BB962C8B-B14F-4D97-AF65-F5344CB8AC3E}">
        <p14:creationId xmlns:p14="http://schemas.microsoft.com/office/powerpoint/2010/main" val="1104107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FF50D3C-51A4-4DF0-891E-5FFF39992976}" type="datetimeFigureOut">
              <a:rPr lang="en-GB" smtClean="0"/>
              <a:t>24/03/2019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46F5B7-0849-46B6-997E-9947CF590B44}" type="slidenum">
              <a:rPr lang="en-GB" smtClean="0"/>
              <a:t>‹#›</a:t>
            </a:fld>
            <a:endParaRPr lang="en-GB"/>
          </a:p>
        </p:txBody>
      </p:sp>
    </p:spTree>
    <p:extLst>
      <p:ext uri="{BB962C8B-B14F-4D97-AF65-F5344CB8AC3E}">
        <p14:creationId xmlns:p14="http://schemas.microsoft.com/office/powerpoint/2010/main" val="3735539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FF50D3C-51A4-4DF0-891E-5FFF39992976}" type="datetimeFigureOut">
              <a:rPr lang="en-GB" smtClean="0"/>
              <a:t>24/03/2019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46F5B7-0849-46B6-997E-9947CF590B44}" type="slidenum">
              <a:rPr lang="en-GB" smtClean="0"/>
              <a:t>‹#›</a:t>
            </a:fld>
            <a:endParaRPr lang="en-GB"/>
          </a:p>
        </p:txBody>
      </p:sp>
    </p:spTree>
    <p:extLst>
      <p:ext uri="{BB962C8B-B14F-4D97-AF65-F5344CB8AC3E}">
        <p14:creationId xmlns:p14="http://schemas.microsoft.com/office/powerpoint/2010/main" val="2357299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F50D3C-51A4-4DF0-891E-5FFF39992976}" type="datetimeFigureOut">
              <a:rPr lang="en-GB" smtClean="0"/>
              <a:t>24/03/2019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46F5B7-0849-46B6-997E-9947CF590B44}" type="slidenum">
              <a:rPr lang="en-GB" smtClean="0"/>
              <a:t>‹#›</a:t>
            </a:fld>
            <a:endParaRPr lang="en-GB"/>
          </a:p>
        </p:txBody>
      </p:sp>
    </p:spTree>
    <p:extLst>
      <p:ext uri="{BB962C8B-B14F-4D97-AF65-F5344CB8AC3E}">
        <p14:creationId xmlns:p14="http://schemas.microsoft.com/office/powerpoint/2010/main" val="1214236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0FF50D3C-51A4-4DF0-891E-5FFF39992976}" type="datetimeFigureOut">
              <a:rPr lang="en-GB" smtClean="0"/>
              <a:t>24/03/2019</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7546F5B7-0849-46B6-997E-9947CF590B44}" type="slidenum">
              <a:rPr lang="en-GB" smtClean="0"/>
              <a:t>‹#›</a:t>
            </a:fld>
            <a:endParaRPr lang="en-GB"/>
          </a:p>
        </p:txBody>
      </p:sp>
    </p:spTree>
    <p:extLst>
      <p:ext uri="{BB962C8B-B14F-4D97-AF65-F5344CB8AC3E}">
        <p14:creationId xmlns:p14="http://schemas.microsoft.com/office/powerpoint/2010/main" val="877366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F50D3C-51A4-4DF0-891E-5FFF39992976}" type="datetimeFigureOut">
              <a:rPr lang="en-GB" smtClean="0"/>
              <a:t>24/03/2019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6F5B7-0849-46B6-997E-9947CF590B44}" type="slidenum">
              <a:rPr lang="en-GB" smtClean="0"/>
              <a:t>‹#›</a:t>
            </a:fld>
            <a:endParaRPr lang="en-GB"/>
          </a:p>
        </p:txBody>
      </p:sp>
    </p:spTree>
    <p:extLst>
      <p:ext uri="{BB962C8B-B14F-4D97-AF65-F5344CB8AC3E}">
        <p14:creationId xmlns:p14="http://schemas.microsoft.com/office/powerpoint/2010/main" val="3893141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FF50D3C-51A4-4DF0-891E-5FFF39992976}" type="datetimeFigureOut">
              <a:rPr lang="en-GB" smtClean="0"/>
              <a:t>24/03/2019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6F5B7-0849-46B6-997E-9947CF590B44}" type="slidenum">
              <a:rPr lang="en-GB" smtClean="0"/>
              <a:t>‹#›</a:t>
            </a:fld>
            <a:endParaRPr lang="en-GB"/>
          </a:p>
        </p:txBody>
      </p:sp>
    </p:spTree>
    <p:extLst>
      <p:ext uri="{BB962C8B-B14F-4D97-AF65-F5344CB8AC3E}">
        <p14:creationId xmlns:p14="http://schemas.microsoft.com/office/powerpoint/2010/main" val="764689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0FF50D3C-51A4-4DF0-891E-5FFF39992976}" type="datetimeFigureOut">
              <a:rPr lang="en-GB" smtClean="0"/>
              <a:t>24/03/2019</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7546F5B7-0849-46B6-997E-9947CF590B44}" type="slidenum">
              <a:rPr lang="en-GB" smtClean="0"/>
              <a:t>‹#›</a:t>
            </a:fld>
            <a:endParaRPr lang="en-GB"/>
          </a:p>
        </p:txBody>
      </p:sp>
    </p:spTree>
    <p:extLst>
      <p:ext uri="{BB962C8B-B14F-4D97-AF65-F5344CB8AC3E}">
        <p14:creationId xmlns:p14="http://schemas.microsoft.com/office/powerpoint/2010/main" val="871325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0FF50D3C-51A4-4DF0-891E-5FFF39992976}" type="datetimeFigureOut">
              <a:rPr lang="en-GB" smtClean="0"/>
              <a:t>24/03/2019</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7546F5B7-0849-46B6-997E-9947CF590B44}"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284346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Methods in Counselling: </a:t>
            </a:r>
            <a:br>
              <a:rPr lang="en-GB" dirty="0" smtClean="0"/>
            </a:br>
            <a:r>
              <a:rPr lang="en-GB" dirty="0" smtClean="0"/>
              <a:t>Literature Review</a:t>
            </a:r>
            <a:endParaRPr lang="en-GB" dirty="0"/>
          </a:p>
        </p:txBody>
      </p:sp>
      <p:sp>
        <p:nvSpPr>
          <p:cNvPr id="3" name="Subtitle 2"/>
          <p:cNvSpPr>
            <a:spLocks noGrp="1"/>
          </p:cNvSpPr>
          <p:nvPr>
            <p:ph type="subTitle" idx="1"/>
          </p:nvPr>
        </p:nvSpPr>
        <p:spPr/>
        <p:txBody>
          <a:bodyPr/>
          <a:lstStyle/>
          <a:p>
            <a:r>
              <a:rPr lang="en-GB" dirty="0" smtClean="0"/>
              <a:t>25</a:t>
            </a:r>
            <a:r>
              <a:rPr lang="en-GB" baseline="30000" dirty="0" smtClean="0"/>
              <a:t>th</a:t>
            </a:r>
            <a:r>
              <a:rPr lang="en-GB" dirty="0" smtClean="0"/>
              <a:t> March 2019</a:t>
            </a:r>
            <a:endParaRPr lang="en-GB" dirty="0"/>
          </a:p>
        </p:txBody>
      </p:sp>
    </p:spTree>
    <p:extLst>
      <p:ext uri="{BB962C8B-B14F-4D97-AF65-F5344CB8AC3E}">
        <p14:creationId xmlns:p14="http://schemas.microsoft.com/office/powerpoint/2010/main" val="3165913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4" name="Content Placeholder 3"/>
          <p:cNvSpPr>
            <a:spLocks noGrp="1"/>
          </p:cNvSpPr>
          <p:nvPr>
            <p:ph idx="1"/>
          </p:nvPr>
        </p:nvSpPr>
        <p:spPr/>
        <p:txBody>
          <a:bodyPr/>
          <a:lstStyle/>
          <a:p>
            <a:r>
              <a:rPr lang="en-GB" sz="3200" dirty="0" smtClean="0"/>
              <a:t>Literature Review </a:t>
            </a:r>
          </a:p>
          <a:p>
            <a:r>
              <a:rPr lang="en-GB" sz="3200" dirty="0" smtClean="0"/>
              <a:t>Choosing a topic</a:t>
            </a:r>
          </a:p>
          <a:p>
            <a:r>
              <a:rPr lang="en-GB" sz="3200" dirty="0" smtClean="0"/>
              <a:t>Guidance</a:t>
            </a:r>
          </a:p>
          <a:p>
            <a:r>
              <a:rPr lang="en-GB" sz="3200" dirty="0" smtClean="0"/>
              <a:t>Project Proposal – Oral Presentation Assessment</a:t>
            </a:r>
          </a:p>
          <a:p>
            <a:pPr marL="0" indent="0">
              <a:buNone/>
            </a:pPr>
            <a:r>
              <a:rPr lang="en-GB" dirty="0" smtClean="0"/>
              <a:t> </a:t>
            </a:r>
          </a:p>
        </p:txBody>
      </p:sp>
    </p:spTree>
    <p:extLst>
      <p:ext uri="{BB962C8B-B14F-4D97-AF65-F5344CB8AC3E}">
        <p14:creationId xmlns:p14="http://schemas.microsoft.com/office/powerpoint/2010/main" val="961188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Literature Review…..</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dirty="0" smtClean="0"/>
              <a:t>A focused reading with a SPECIFIC purpose…..   </a:t>
            </a:r>
            <a:endParaRPr lang="en-GB" sz="32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3024" y="460450"/>
            <a:ext cx="4762500" cy="3221212"/>
          </a:xfrm>
          <a:prstGeom prst="rect">
            <a:avLst/>
          </a:prstGeom>
        </p:spPr>
      </p:pic>
    </p:spTree>
    <p:extLst>
      <p:ext uri="{BB962C8B-B14F-4D97-AF65-F5344CB8AC3E}">
        <p14:creationId xmlns:p14="http://schemas.microsoft.com/office/powerpoint/2010/main" val="3181790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Literature Review?</a:t>
            </a:r>
            <a:endParaRPr lang="en-GB" dirty="0"/>
          </a:p>
        </p:txBody>
      </p:sp>
      <p:sp>
        <p:nvSpPr>
          <p:cNvPr id="5" name="Content Placeholder 4"/>
          <p:cNvSpPr>
            <a:spLocks noGrp="1"/>
          </p:cNvSpPr>
          <p:nvPr>
            <p:ph idx="1"/>
          </p:nvPr>
        </p:nvSpPr>
        <p:spPr/>
        <p:txBody>
          <a:bodyPr>
            <a:normAutofit fontScale="92500" lnSpcReduction="10000"/>
          </a:bodyPr>
          <a:lstStyle/>
          <a:p>
            <a:pPr marL="0" indent="0">
              <a:buNone/>
            </a:pPr>
            <a:r>
              <a:rPr lang="en-GB" dirty="0" smtClean="0"/>
              <a:t>A literature </a:t>
            </a:r>
            <a:r>
              <a:rPr lang="en-GB" dirty="0"/>
              <a:t>r</a:t>
            </a:r>
            <a:r>
              <a:rPr lang="en-GB" dirty="0" smtClean="0"/>
              <a:t>eview is:</a:t>
            </a:r>
          </a:p>
          <a:p>
            <a:pPr marL="0" indent="0" algn="ctr">
              <a:buNone/>
            </a:pPr>
            <a:r>
              <a:rPr lang="en-GB" i="1" dirty="0" smtClean="0"/>
              <a:t>‘</a:t>
            </a:r>
            <a:r>
              <a:rPr lang="en-GB" sz="4400" i="1" dirty="0" smtClean="0"/>
              <a:t>A systematic, explicit, and reproducible method for identifying, evaluating, and synthesising the existing body of completed and recorded work produced by researchers, scholars, and practitioners’</a:t>
            </a:r>
          </a:p>
          <a:p>
            <a:pPr marL="0" indent="0" algn="ctr">
              <a:buNone/>
            </a:pPr>
            <a:r>
              <a:rPr lang="en-GB" sz="4400" i="1" dirty="0" smtClean="0"/>
              <a:t> </a:t>
            </a:r>
            <a:r>
              <a:rPr lang="en-GB" sz="4400" dirty="0" smtClean="0"/>
              <a:t>(Fink, 2005)</a:t>
            </a:r>
          </a:p>
          <a:p>
            <a:pPr marL="0" indent="0">
              <a:buNone/>
            </a:pPr>
            <a:endParaRPr lang="en-GB" dirty="0"/>
          </a:p>
        </p:txBody>
      </p:sp>
      <p:pic>
        <p:nvPicPr>
          <p:cNvPr id="6" name="Picture 5"/>
          <p:cNvPicPr>
            <a:picLocks noChangeAspect="1"/>
          </p:cNvPicPr>
          <p:nvPr/>
        </p:nvPicPr>
        <p:blipFill>
          <a:blip r:embed="rId2"/>
          <a:stretch>
            <a:fillRect/>
          </a:stretch>
        </p:blipFill>
        <p:spPr>
          <a:xfrm>
            <a:off x="9334500" y="0"/>
            <a:ext cx="2857500" cy="2143125"/>
          </a:xfrm>
          <a:prstGeom prst="rect">
            <a:avLst/>
          </a:prstGeom>
        </p:spPr>
      </p:pic>
    </p:spTree>
    <p:extLst>
      <p:ext uri="{BB962C8B-B14F-4D97-AF65-F5344CB8AC3E}">
        <p14:creationId xmlns:p14="http://schemas.microsoft.com/office/powerpoint/2010/main" val="842170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Literature Review?</a:t>
            </a:r>
            <a:endParaRPr lang="en-GB" dirty="0"/>
          </a:p>
        </p:txBody>
      </p:sp>
      <p:sp>
        <p:nvSpPr>
          <p:cNvPr id="3" name="Content Placeholder 2"/>
          <p:cNvSpPr>
            <a:spLocks noGrp="1"/>
          </p:cNvSpPr>
          <p:nvPr>
            <p:ph idx="1"/>
          </p:nvPr>
        </p:nvSpPr>
        <p:spPr/>
        <p:txBody>
          <a:bodyPr/>
          <a:lstStyle/>
          <a:p>
            <a:pPr marL="0" indent="0">
              <a:buNone/>
            </a:pPr>
            <a:r>
              <a:rPr lang="en-GB" sz="2400" dirty="0" smtClean="0"/>
              <a:t>A literature review is :</a:t>
            </a:r>
          </a:p>
          <a:p>
            <a:pPr marL="0" indent="0">
              <a:buNone/>
            </a:pPr>
            <a:r>
              <a:rPr lang="en-GB" sz="2400" dirty="0" smtClean="0"/>
              <a:t>‘A summary of previous research on a topic.  The literature review surveys scholarly articles, books, and other sources relevant to a particular area of research or interest.  Within the review the author provides a description, summary and critical evaluation of each source, i.e. the strengths and weaknesses. The literature review may also identify gaps or controversies in the literature and topics needing further research.</a:t>
            </a:r>
          </a:p>
          <a:p>
            <a:pPr marL="0" indent="0" algn="ctr">
              <a:buNone/>
            </a:pPr>
            <a:r>
              <a:rPr lang="en-GB" sz="2400" dirty="0" smtClean="0"/>
              <a:t>(Camden Carroll Library, 2016)</a:t>
            </a:r>
          </a:p>
          <a:p>
            <a:endParaRPr lang="en-GB" dirty="0"/>
          </a:p>
        </p:txBody>
      </p:sp>
      <p:pic>
        <p:nvPicPr>
          <p:cNvPr id="4" name="Picture 3"/>
          <p:cNvPicPr>
            <a:picLocks noChangeAspect="1"/>
          </p:cNvPicPr>
          <p:nvPr/>
        </p:nvPicPr>
        <p:blipFill>
          <a:blip r:embed="rId2"/>
          <a:stretch>
            <a:fillRect/>
          </a:stretch>
        </p:blipFill>
        <p:spPr>
          <a:xfrm>
            <a:off x="8566484" y="449179"/>
            <a:ext cx="3272590" cy="2149642"/>
          </a:xfrm>
          <a:prstGeom prst="rect">
            <a:avLst/>
          </a:prstGeom>
        </p:spPr>
      </p:pic>
    </p:spTree>
    <p:extLst>
      <p:ext uri="{BB962C8B-B14F-4D97-AF65-F5344CB8AC3E}">
        <p14:creationId xmlns:p14="http://schemas.microsoft.com/office/powerpoint/2010/main" val="3647617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Literature Review NOT?</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dirty="0" smtClean="0"/>
              <a:t>An annotated bibliography</a:t>
            </a:r>
          </a:p>
          <a:p>
            <a:pPr>
              <a:buFont typeface="Wingdings" panose="05000000000000000000" pitchFamily="2" charset="2"/>
              <a:buChar char="§"/>
            </a:pPr>
            <a:r>
              <a:rPr lang="en-GB" sz="3200" dirty="0" smtClean="0"/>
              <a:t>Just a descriptive list</a:t>
            </a:r>
          </a:p>
          <a:p>
            <a:pPr>
              <a:buFont typeface="Wingdings" panose="05000000000000000000" pitchFamily="2" charset="2"/>
              <a:buChar char="§"/>
            </a:pPr>
            <a:r>
              <a:rPr lang="en-GB" sz="3200" dirty="0" smtClean="0"/>
              <a:t>NOT a basic summative report of everything you’re read on the topic- you need to be </a:t>
            </a:r>
            <a:r>
              <a:rPr lang="en-GB" sz="3200" i="1" dirty="0" smtClean="0"/>
              <a:t>saying</a:t>
            </a:r>
            <a:r>
              <a:rPr lang="en-GB" sz="3200" dirty="0" smtClean="0"/>
              <a:t> something   </a:t>
            </a:r>
            <a:endParaRPr lang="en-GB" sz="3200" dirty="0"/>
          </a:p>
        </p:txBody>
      </p:sp>
    </p:spTree>
    <p:extLst>
      <p:ext uri="{BB962C8B-B14F-4D97-AF65-F5344CB8AC3E}">
        <p14:creationId xmlns:p14="http://schemas.microsoft.com/office/powerpoint/2010/main" val="35575529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a Literature Review Important?!?</a:t>
            </a:r>
            <a:endParaRPr lang="en-GB" dirty="0"/>
          </a:p>
        </p:txBody>
      </p:sp>
      <p:sp>
        <p:nvSpPr>
          <p:cNvPr id="3" name="Content Placeholder 2"/>
          <p:cNvSpPr>
            <a:spLocks noGrp="1"/>
          </p:cNvSpPr>
          <p:nvPr>
            <p:ph idx="1"/>
          </p:nvPr>
        </p:nvSpPr>
        <p:spPr>
          <a:xfrm>
            <a:off x="581193" y="2361800"/>
            <a:ext cx="11029615" cy="3678303"/>
          </a:xfrm>
        </p:spPr>
        <p:txBody>
          <a:bodyPr>
            <a:normAutofit/>
          </a:bodyPr>
          <a:lstStyle/>
          <a:p>
            <a:pPr>
              <a:buFont typeface="Wingdings" panose="05000000000000000000" pitchFamily="2" charset="2"/>
              <a:buChar char="§"/>
            </a:pPr>
            <a:r>
              <a:rPr lang="en-GB" sz="2400" dirty="0" smtClean="0"/>
              <a:t>The purpose of the lit review is to convey to the reader previous knowledge and facts established on a topic, their strengths and weaknesses;</a:t>
            </a:r>
          </a:p>
          <a:p>
            <a:pPr>
              <a:buFont typeface="Wingdings" panose="05000000000000000000" pitchFamily="2" charset="2"/>
              <a:buChar char="§"/>
            </a:pPr>
            <a:r>
              <a:rPr lang="en-GB" sz="2400" dirty="0" smtClean="0"/>
              <a:t>Allows the reader to be updated with the state of research in a field and any contradictions that may exist with other studies;</a:t>
            </a:r>
          </a:p>
          <a:p>
            <a:pPr>
              <a:buFont typeface="Wingdings" panose="05000000000000000000" pitchFamily="2" charset="2"/>
              <a:buChar char="§"/>
            </a:pPr>
            <a:r>
              <a:rPr lang="en-GB" sz="2400" dirty="0" smtClean="0"/>
              <a:t>Places the research in the context of its contribution to the understanding of the subject under review;</a:t>
            </a:r>
          </a:p>
          <a:p>
            <a:pPr>
              <a:buFont typeface="Wingdings" panose="05000000000000000000" pitchFamily="2" charset="2"/>
              <a:buChar char="§"/>
            </a:pPr>
            <a:r>
              <a:rPr lang="en-GB" sz="2400" dirty="0" smtClean="0"/>
              <a:t>Identifies new ways to interpret and sheds light on any gaps in previous research</a:t>
            </a:r>
          </a:p>
          <a:p>
            <a:pPr>
              <a:buFont typeface="Wingdings" panose="05000000000000000000" pitchFamily="2" charset="2"/>
              <a:buChar char="§"/>
            </a:pPr>
            <a:r>
              <a:rPr lang="en-GB" sz="2400" dirty="0" smtClean="0"/>
              <a:t>Gives an opportunity to see what has and what has not been investigated!</a:t>
            </a:r>
            <a:endParaRPr lang="en-GB" sz="2400" dirty="0"/>
          </a:p>
        </p:txBody>
      </p:sp>
      <p:pic>
        <p:nvPicPr>
          <p:cNvPr id="4" name="Picture 3"/>
          <p:cNvPicPr>
            <a:picLocks noChangeAspect="1"/>
          </p:cNvPicPr>
          <p:nvPr/>
        </p:nvPicPr>
        <p:blipFill>
          <a:blip r:embed="rId2"/>
          <a:stretch>
            <a:fillRect/>
          </a:stretch>
        </p:blipFill>
        <p:spPr>
          <a:xfrm>
            <a:off x="10058400" y="-19490"/>
            <a:ext cx="2133599" cy="1771650"/>
          </a:xfrm>
          <a:prstGeom prst="rect">
            <a:avLst/>
          </a:prstGeom>
        </p:spPr>
      </p:pic>
    </p:spTree>
    <p:extLst>
      <p:ext uri="{BB962C8B-B14F-4D97-AF65-F5344CB8AC3E}">
        <p14:creationId xmlns:p14="http://schemas.microsoft.com/office/powerpoint/2010/main" val="37886200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on why a Literature Review is Important…</a:t>
            </a:r>
            <a:endParaRPr lang="en-GB" dirty="0"/>
          </a:p>
        </p:txBody>
      </p:sp>
      <p:sp>
        <p:nvSpPr>
          <p:cNvPr id="3" name="Content Placeholder 2"/>
          <p:cNvSpPr>
            <a:spLocks noGrp="1"/>
          </p:cNvSpPr>
          <p:nvPr>
            <p:ph idx="1"/>
          </p:nvPr>
        </p:nvSpPr>
        <p:spPr>
          <a:xfrm>
            <a:off x="581192" y="2180496"/>
            <a:ext cx="11029615" cy="4336682"/>
          </a:xfrm>
        </p:spPr>
        <p:txBody>
          <a:bodyPr>
            <a:normAutofit lnSpcReduction="10000"/>
          </a:bodyPr>
          <a:lstStyle/>
          <a:p>
            <a:pPr>
              <a:buFont typeface="Wingdings" panose="05000000000000000000" pitchFamily="2" charset="2"/>
              <a:buChar char="§"/>
            </a:pPr>
            <a:r>
              <a:rPr lang="en-GB" sz="2400" dirty="0" smtClean="0"/>
              <a:t>Enables us to learn how others have defined and measured key concepts;</a:t>
            </a:r>
          </a:p>
          <a:p>
            <a:pPr>
              <a:buFont typeface="Wingdings" panose="05000000000000000000" pitchFamily="2" charset="2"/>
              <a:buChar char="§"/>
            </a:pPr>
            <a:r>
              <a:rPr lang="en-GB" sz="2400" dirty="0" smtClean="0"/>
              <a:t>Allows us to discover how our topic of research is related to the work of others;</a:t>
            </a:r>
          </a:p>
          <a:p>
            <a:pPr>
              <a:buFont typeface="Wingdings" panose="05000000000000000000" pitchFamily="2" charset="2"/>
              <a:buChar char="§"/>
            </a:pPr>
            <a:r>
              <a:rPr lang="en-GB" sz="2400" dirty="0" smtClean="0"/>
              <a:t>Place’s one’s original or in this case, independent work, in the context of the extant literature…..</a:t>
            </a:r>
          </a:p>
          <a:p>
            <a:pPr marL="0" indent="0" algn="ctr">
              <a:buNone/>
            </a:pPr>
            <a:r>
              <a:rPr lang="en-GB" sz="4300" dirty="0" smtClean="0">
                <a:solidFill>
                  <a:srgbClr val="FF0000"/>
                </a:solidFill>
              </a:rPr>
              <a:t>TIP</a:t>
            </a:r>
          </a:p>
          <a:p>
            <a:pPr>
              <a:buFont typeface="Wingdings" panose="05000000000000000000" pitchFamily="2" charset="2"/>
              <a:buChar char="§"/>
            </a:pPr>
            <a:endParaRPr lang="en-GB" dirty="0"/>
          </a:p>
          <a:p>
            <a:pPr>
              <a:buFont typeface="Wingdings" panose="05000000000000000000" pitchFamily="2" charset="2"/>
              <a:buChar char="§"/>
            </a:pPr>
            <a:r>
              <a:rPr lang="en-GB" sz="2400" i="1" dirty="0" smtClean="0"/>
              <a:t>You aren’t expected to come up with something completely original, but you are expected to independently research your chosen topic using relevant material already in the field.  It is this synthesis of research that makes a successful project……. </a:t>
            </a:r>
            <a:endParaRPr lang="en-GB" sz="2400" i="1" dirty="0"/>
          </a:p>
        </p:txBody>
      </p:sp>
      <p:pic>
        <p:nvPicPr>
          <p:cNvPr id="4" name="Picture 3"/>
          <p:cNvPicPr>
            <a:picLocks noChangeAspect="1"/>
          </p:cNvPicPr>
          <p:nvPr/>
        </p:nvPicPr>
        <p:blipFill>
          <a:blip r:embed="rId2"/>
          <a:stretch>
            <a:fillRect/>
          </a:stretch>
        </p:blipFill>
        <p:spPr>
          <a:xfrm>
            <a:off x="9334500" y="1"/>
            <a:ext cx="2857500" cy="1690688"/>
          </a:xfrm>
          <a:prstGeom prst="rect">
            <a:avLst/>
          </a:prstGeom>
        </p:spPr>
      </p:pic>
    </p:spTree>
    <p:extLst>
      <p:ext uri="{BB962C8B-B14F-4D97-AF65-F5344CB8AC3E}">
        <p14:creationId xmlns:p14="http://schemas.microsoft.com/office/powerpoint/2010/main" val="17433856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Approaching a Literature Review</a:t>
            </a:r>
            <a:endParaRPr lang="en-GB" dirty="0"/>
          </a:p>
        </p:txBody>
      </p:sp>
      <p:sp>
        <p:nvSpPr>
          <p:cNvPr id="3" name="Content Placeholder 2"/>
          <p:cNvSpPr>
            <a:spLocks noGrp="1"/>
          </p:cNvSpPr>
          <p:nvPr>
            <p:ph idx="1"/>
          </p:nvPr>
        </p:nvSpPr>
        <p:spPr/>
        <p:txBody>
          <a:bodyPr>
            <a:normAutofit fontScale="85000" lnSpcReduction="20000"/>
          </a:bodyPr>
          <a:lstStyle/>
          <a:p>
            <a:pPr>
              <a:buFont typeface="Wingdings" panose="05000000000000000000" pitchFamily="2" charset="2"/>
              <a:buChar char="§"/>
            </a:pPr>
            <a:r>
              <a:rPr lang="en-GB" sz="3600" dirty="0" smtClean="0"/>
              <a:t>To complete a literature review requires planning, time, reading, writing, drafting, reflection and editing. </a:t>
            </a:r>
          </a:p>
          <a:p>
            <a:pPr>
              <a:buFont typeface="Wingdings" panose="05000000000000000000" pitchFamily="2" charset="2"/>
              <a:buChar char="§"/>
            </a:pPr>
            <a:r>
              <a:rPr lang="en-GB" sz="3600" dirty="0" smtClean="0"/>
              <a:t>A successful literature review has a firm idea of the research problem and an understanding of the research framework/paradigm. </a:t>
            </a:r>
          </a:p>
          <a:p>
            <a:pPr>
              <a:buFont typeface="Wingdings" panose="05000000000000000000" pitchFamily="2" charset="2"/>
              <a:buChar char="§"/>
            </a:pPr>
            <a:r>
              <a:rPr lang="en-GB" sz="3600" dirty="0" smtClean="0"/>
              <a:t>In order to refine the research problem, conduct preliminary research which will help you narrow your focus and identity key search terms. </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9991725" y="1"/>
            <a:ext cx="2200275" cy="1930400"/>
          </a:xfrm>
          <a:prstGeom prst="rect">
            <a:avLst/>
          </a:prstGeom>
        </p:spPr>
      </p:pic>
    </p:spTree>
    <p:extLst>
      <p:ext uri="{BB962C8B-B14F-4D97-AF65-F5344CB8AC3E}">
        <p14:creationId xmlns:p14="http://schemas.microsoft.com/office/powerpoint/2010/main" val="12961338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Approaching the Literature Review</a:t>
            </a:r>
            <a:endParaRPr lang="en-GB" dirty="0"/>
          </a:p>
        </p:txBody>
      </p:sp>
      <p:sp>
        <p:nvSpPr>
          <p:cNvPr id="3" name="Content Placeholder 2"/>
          <p:cNvSpPr>
            <a:spLocks noGrp="1"/>
          </p:cNvSpPr>
          <p:nvPr>
            <p:ph idx="1"/>
          </p:nvPr>
        </p:nvSpPr>
        <p:spPr>
          <a:xfrm>
            <a:off x="581192" y="2000596"/>
            <a:ext cx="11029615" cy="4383579"/>
          </a:xfrm>
        </p:spPr>
        <p:txBody>
          <a:bodyPr>
            <a:normAutofit/>
          </a:bodyPr>
          <a:lstStyle/>
          <a:p>
            <a:pPr>
              <a:buFont typeface="Wingdings" panose="05000000000000000000" pitchFamily="2" charset="2"/>
              <a:buChar char="§"/>
            </a:pPr>
            <a:r>
              <a:rPr lang="en-GB" sz="2400" dirty="0" smtClean="0"/>
              <a:t>You are expected to ‘place’ your research in the existing academic literature. </a:t>
            </a:r>
          </a:p>
          <a:p>
            <a:pPr>
              <a:buFont typeface="Wingdings" panose="05000000000000000000" pitchFamily="2" charset="2"/>
              <a:buChar char="§"/>
            </a:pPr>
            <a:r>
              <a:rPr lang="en-GB" sz="2400" dirty="0" smtClean="0"/>
              <a:t>Simply describing the literature should be avoided. A critical and analytical judgement which demonstrates how/where your work is best placed as well as work that needs developing is essential. </a:t>
            </a:r>
          </a:p>
          <a:p>
            <a:pPr>
              <a:buFont typeface="Wingdings" panose="05000000000000000000" pitchFamily="2" charset="2"/>
              <a:buChar char="§"/>
            </a:pPr>
            <a:r>
              <a:rPr lang="en-GB" sz="2400" dirty="0" smtClean="0"/>
              <a:t>Your work should contribute to existing literature in the field. </a:t>
            </a:r>
          </a:p>
          <a:p>
            <a:pPr>
              <a:buFont typeface="Wingdings" panose="05000000000000000000" pitchFamily="2" charset="2"/>
              <a:buChar char="§"/>
            </a:pPr>
            <a:r>
              <a:rPr lang="en-GB" sz="2400" dirty="0" smtClean="0"/>
              <a:t>Ensure consideration is given to the methodological and/or theoretical arguments that inform the literature.</a:t>
            </a:r>
          </a:p>
          <a:p>
            <a:pPr>
              <a:buFont typeface="Wingdings" panose="05000000000000000000" pitchFamily="2" charset="2"/>
              <a:buChar char="§"/>
            </a:pPr>
            <a:r>
              <a:rPr lang="en-GB" sz="2400" dirty="0" smtClean="0"/>
              <a:t>Be aware of how research paradigms influence the research. </a:t>
            </a:r>
          </a:p>
          <a:p>
            <a:pPr>
              <a:buFont typeface="Wingdings" panose="05000000000000000000" pitchFamily="2" charset="2"/>
              <a:buChar char="§"/>
            </a:pPr>
            <a:endParaRPr lang="en-GB" dirty="0"/>
          </a:p>
        </p:txBody>
      </p:sp>
      <p:pic>
        <p:nvPicPr>
          <p:cNvPr id="4" name="Picture 3"/>
          <p:cNvPicPr>
            <a:picLocks noChangeAspect="1"/>
          </p:cNvPicPr>
          <p:nvPr/>
        </p:nvPicPr>
        <p:blipFill>
          <a:blip r:embed="rId2"/>
          <a:stretch>
            <a:fillRect/>
          </a:stretch>
        </p:blipFill>
        <p:spPr>
          <a:xfrm>
            <a:off x="9867900" y="0"/>
            <a:ext cx="2324100" cy="1825625"/>
          </a:xfrm>
          <a:prstGeom prst="rect">
            <a:avLst/>
          </a:prstGeom>
        </p:spPr>
      </p:pic>
    </p:spTree>
    <p:extLst>
      <p:ext uri="{BB962C8B-B14F-4D97-AF65-F5344CB8AC3E}">
        <p14:creationId xmlns:p14="http://schemas.microsoft.com/office/powerpoint/2010/main" val="41565743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your Argument</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This takes PLANNING!</a:t>
            </a:r>
          </a:p>
          <a:p>
            <a:pPr marL="0" indent="0">
              <a:buNone/>
            </a:pPr>
            <a:endParaRPr lang="en-GB" dirty="0"/>
          </a:p>
          <a:p>
            <a:pPr>
              <a:buFont typeface="Wingdings" panose="05000000000000000000" pitchFamily="2" charset="2"/>
              <a:buChar char="§"/>
            </a:pPr>
            <a:r>
              <a:rPr lang="en-GB" sz="4000" dirty="0" smtClean="0"/>
              <a:t>Survey and critique the literature (more on that in a bit);</a:t>
            </a:r>
          </a:p>
          <a:p>
            <a:pPr>
              <a:buFont typeface="Wingdings" panose="05000000000000000000" pitchFamily="2" charset="2"/>
              <a:buChar char="§"/>
            </a:pPr>
            <a:r>
              <a:rPr lang="en-GB" sz="4000" dirty="0" smtClean="0"/>
              <a:t>‘</a:t>
            </a:r>
            <a:r>
              <a:rPr lang="en-GB" sz="4000" i="1" dirty="0" smtClean="0"/>
              <a:t>You must build a case for what is known about your topic and determine how this knowledge addresses the research question’ </a:t>
            </a:r>
            <a:r>
              <a:rPr lang="en-GB" sz="4000" dirty="0" smtClean="0"/>
              <a:t>(</a:t>
            </a:r>
            <a:r>
              <a:rPr lang="en-GB" sz="4000" dirty="0" err="1" smtClean="0"/>
              <a:t>Machi</a:t>
            </a:r>
            <a:r>
              <a:rPr lang="en-GB" sz="4000" dirty="0" smtClean="0"/>
              <a:t> and McEvoy, 2009)</a:t>
            </a:r>
            <a:endParaRPr lang="en-GB" sz="4000" dirty="0"/>
          </a:p>
        </p:txBody>
      </p:sp>
      <p:pic>
        <p:nvPicPr>
          <p:cNvPr id="4" name="Picture 3"/>
          <p:cNvPicPr>
            <a:picLocks noChangeAspect="1"/>
          </p:cNvPicPr>
          <p:nvPr/>
        </p:nvPicPr>
        <p:blipFill>
          <a:blip r:embed="rId2"/>
          <a:stretch>
            <a:fillRect/>
          </a:stretch>
        </p:blipFill>
        <p:spPr>
          <a:xfrm>
            <a:off x="9344025" y="0"/>
            <a:ext cx="2847975" cy="1825625"/>
          </a:xfrm>
          <a:prstGeom prst="rect">
            <a:avLst/>
          </a:prstGeom>
        </p:spPr>
      </p:pic>
    </p:spTree>
    <p:extLst>
      <p:ext uri="{BB962C8B-B14F-4D97-AF65-F5344CB8AC3E}">
        <p14:creationId xmlns:p14="http://schemas.microsoft.com/office/powerpoint/2010/main" val="32650431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TWO Types of Argument</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Argument of discovery: develop findings that present the current state of knowledge about your research interest</a:t>
            </a:r>
          </a:p>
          <a:p>
            <a:pPr marL="514350" indent="-514350">
              <a:buAutoNum type="arabicPeriod"/>
            </a:pPr>
            <a:r>
              <a:rPr lang="en-GB" sz="3200" dirty="0" smtClean="0"/>
              <a:t>Argument of advocacy: analyse and critique the knowledge gained from developing the argument of discovery to answer the research question……..</a:t>
            </a:r>
            <a:endParaRPr lang="en-GB" sz="3200" dirty="0"/>
          </a:p>
        </p:txBody>
      </p:sp>
      <p:pic>
        <p:nvPicPr>
          <p:cNvPr id="4" name="Picture 3"/>
          <p:cNvPicPr>
            <a:picLocks noChangeAspect="1"/>
          </p:cNvPicPr>
          <p:nvPr/>
        </p:nvPicPr>
        <p:blipFill>
          <a:blip r:embed="rId2"/>
          <a:stretch>
            <a:fillRect/>
          </a:stretch>
        </p:blipFill>
        <p:spPr>
          <a:xfrm>
            <a:off x="7901867" y="371302"/>
            <a:ext cx="4018844" cy="2339729"/>
          </a:xfrm>
          <a:prstGeom prst="rect">
            <a:avLst/>
          </a:prstGeom>
        </p:spPr>
      </p:pic>
    </p:spTree>
    <p:extLst>
      <p:ext uri="{BB962C8B-B14F-4D97-AF65-F5344CB8AC3E}">
        <p14:creationId xmlns:p14="http://schemas.microsoft.com/office/powerpoint/2010/main" val="289718998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More Argument Development</a:t>
            </a:r>
            <a:endParaRPr lang="en-GB" dirty="0"/>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
            </a:pPr>
            <a:r>
              <a:rPr lang="en-GB" dirty="0" smtClean="0"/>
              <a:t>Analyse the claims within the lit to develop your arguments</a:t>
            </a:r>
          </a:p>
          <a:p>
            <a:pPr>
              <a:buFont typeface="Wingdings" panose="05000000000000000000" pitchFamily="2" charset="2"/>
              <a:buChar char="§"/>
            </a:pPr>
            <a:r>
              <a:rPr lang="en-GB" dirty="0" smtClean="0"/>
              <a:t>Claim- the argument’s declaration or assertion</a:t>
            </a:r>
          </a:p>
          <a:p>
            <a:pPr>
              <a:buFont typeface="Wingdings" panose="05000000000000000000" pitchFamily="2" charset="2"/>
              <a:buChar char="§"/>
            </a:pPr>
            <a:r>
              <a:rPr lang="en-GB" dirty="0" smtClean="0"/>
              <a:t>Evidence- data that define and support the claim</a:t>
            </a:r>
          </a:p>
          <a:p>
            <a:pPr>
              <a:buFont typeface="Wingdings" panose="05000000000000000000" pitchFamily="2" charset="2"/>
              <a:buChar char="§"/>
            </a:pPr>
            <a:endParaRPr lang="en-GB" dirty="0"/>
          </a:p>
          <a:p>
            <a:pPr marL="0" indent="0" algn="ctr">
              <a:buNone/>
            </a:pPr>
            <a:r>
              <a:rPr lang="en-GB" dirty="0" smtClean="0"/>
              <a:t>Types of claims:</a:t>
            </a:r>
          </a:p>
          <a:p>
            <a:pPr marL="0" indent="0" algn="ctr">
              <a:buNone/>
            </a:pPr>
            <a:r>
              <a:rPr lang="en-GB" dirty="0" smtClean="0"/>
              <a:t>Fact</a:t>
            </a:r>
          </a:p>
          <a:p>
            <a:pPr marL="0" indent="0" algn="ctr">
              <a:buNone/>
            </a:pPr>
            <a:r>
              <a:rPr lang="en-GB" dirty="0" smtClean="0"/>
              <a:t>Worth</a:t>
            </a:r>
          </a:p>
          <a:p>
            <a:pPr marL="0" indent="0" algn="ctr">
              <a:buNone/>
            </a:pPr>
            <a:r>
              <a:rPr lang="en-GB" dirty="0" smtClean="0"/>
              <a:t>Policy</a:t>
            </a:r>
          </a:p>
          <a:p>
            <a:pPr marL="0" indent="0" algn="ctr">
              <a:buNone/>
            </a:pPr>
            <a:r>
              <a:rPr lang="en-GB" dirty="0" smtClean="0"/>
              <a:t>Concept </a:t>
            </a:r>
          </a:p>
          <a:p>
            <a:pPr marL="0" indent="0" algn="ctr">
              <a:buNone/>
            </a:pPr>
            <a:r>
              <a:rPr lang="en-GB" dirty="0" smtClean="0"/>
              <a:t>Interpretation</a:t>
            </a:r>
          </a:p>
        </p:txBody>
      </p:sp>
      <p:pic>
        <p:nvPicPr>
          <p:cNvPr id="4" name="Picture 3"/>
          <p:cNvPicPr>
            <a:picLocks noChangeAspect="1"/>
          </p:cNvPicPr>
          <p:nvPr/>
        </p:nvPicPr>
        <p:blipFill>
          <a:blip r:embed="rId2"/>
          <a:stretch>
            <a:fillRect/>
          </a:stretch>
        </p:blipFill>
        <p:spPr>
          <a:xfrm>
            <a:off x="8489245" y="3410037"/>
            <a:ext cx="2980266" cy="2505341"/>
          </a:xfrm>
          <a:prstGeom prst="rect">
            <a:avLst/>
          </a:prstGeom>
        </p:spPr>
      </p:pic>
    </p:spTree>
    <p:extLst>
      <p:ext uri="{BB962C8B-B14F-4D97-AF65-F5344CB8AC3E}">
        <p14:creationId xmlns:p14="http://schemas.microsoft.com/office/powerpoint/2010/main" val="27252948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a:t>
            </a:r>
            <a:endParaRPr lang="en-GB" dirty="0"/>
          </a:p>
        </p:txBody>
      </p:sp>
      <p:sp>
        <p:nvSpPr>
          <p:cNvPr id="3" name="Content Placeholder 2"/>
          <p:cNvSpPr>
            <a:spLocks noGrp="1"/>
          </p:cNvSpPr>
          <p:nvPr>
            <p:ph idx="1"/>
          </p:nvPr>
        </p:nvSpPr>
        <p:spPr/>
        <p:txBody>
          <a:bodyPr>
            <a:normAutofit/>
          </a:bodyPr>
          <a:lstStyle/>
          <a:p>
            <a:pPr marL="0" indent="0" algn="ctr">
              <a:buNone/>
            </a:pPr>
            <a:r>
              <a:rPr lang="en-GB" sz="4000" dirty="0" smtClean="0"/>
              <a:t>You must present all sides of a question; your argument must be balanced!</a:t>
            </a:r>
          </a:p>
          <a:p>
            <a:pPr marL="0" indent="0" algn="ctr">
              <a:buNone/>
            </a:pPr>
            <a:endParaRPr lang="en-GB" sz="4000" dirty="0"/>
          </a:p>
        </p:txBody>
      </p:sp>
      <p:pic>
        <p:nvPicPr>
          <p:cNvPr id="4" name="Picture 3"/>
          <p:cNvPicPr>
            <a:picLocks noChangeAspect="1"/>
          </p:cNvPicPr>
          <p:nvPr/>
        </p:nvPicPr>
        <p:blipFill>
          <a:blip r:embed="rId2"/>
          <a:stretch>
            <a:fillRect/>
          </a:stretch>
        </p:blipFill>
        <p:spPr>
          <a:xfrm>
            <a:off x="8376939" y="665383"/>
            <a:ext cx="3556000" cy="2101145"/>
          </a:xfrm>
          <a:prstGeom prst="rect">
            <a:avLst/>
          </a:prstGeom>
        </p:spPr>
      </p:pic>
    </p:spTree>
    <p:extLst>
      <p:ext uri="{BB962C8B-B14F-4D97-AF65-F5344CB8AC3E}">
        <p14:creationId xmlns:p14="http://schemas.microsoft.com/office/powerpoint/2010/main" val="414362703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and Researching- Some Guidance:</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solidFill>
                  <a:srgbClr val="FF0000"/>
                </a:solidFill>
              </a:rPr>
              <a:t>Collect </a:t>
            </a:r>
            <a:r>
              <a:rPr lang="en-GB" dirty="0" smtClean="0"/>
              <a:t>and </a:t>
            </a:r>
            <a:r>
              <a:rPr lang="en-GB" dirty="0" smtClean="0">
                <a:solidFill>
                  <a:srgbClr val="FF0000"/>
                </a:solidFill>
              </a:rPr>
              <a:t>read </a:t>
            </a:r>
            <a:r>
              <a:rPr lang="en-GB" dirty="0" smtClean="0"/>
              <a:t>material. Summarise sources- ask yourself: </a:t>
            </a:r>
          </a:p>
          <a:p>
            <a:r>
              <a:rPr lang="en-GB" dirty="0" smtClean="0"/>
              <a:t>Who is the author? </a:t>
            </a:r>
          </a:p>
          <a:p>
            <a:r>
              <a:rPr lang="en-GB" dirty="0" smtClean="0"/>
              <a:t>What is the author's main purpose? </a:t>
            </a:r>
          </a:p>
          <a:p>
            <a:r>
              <a:rPr lang="en-GB" dirty="0" smtClean="0"/>
              <a:t>What is the author’s theoretical perspective? Research methodology?</a:t>
            </a:r>
          </a:p>
          <a:p>
            <a:r>
              <a:rPr lang="en-GB" dirty="0" smtClean="0"/>
              <a:t>Who is the intended audience? </a:t>
            </a:r>
          </a:p>
          <a:p>
            <a:r>
              <a:rPr lang="en-GB" dirty="0" smtClean="0"/>
              <a:t>What is the principal point, conclusion, thesis, contention, or question? </a:t>
            </a:r>
          </a:p>
          <a:p>
            <a:r>
              <a:rPr lang="en-GB" dirty="0" smtClean="0"/>
              <a:t>How is the author’s position supported? </a:t>
            </a:r>
          </a:p>
          <a:p>
            <a:r>
              <a:rPr lang="en-GB" dirty="0" smtClean="0"/>
              <a:t>How does this study relate to other studies of the problem or topic? </a:t>
            </a:r>
          </a:p>
          <a:p>
            <a:r>
              <a:rPr lang="en-GB" dirty="0" smtClean="0"/>
              <a:t>What does this study add to your project?</a:t>
            </a:r>
          </a:p>
          <a:p>
            <a:r>
              <a:rPr lang="en-GB" dirty="0" smtClean="0"/>
              <a:t>Select only </a:t>
            </a:r>
            <a:r>
              <a:rPr lang="en-GB" i="1" dirty="0" smtClean="0"/>
              <a:t>relevant</a:t>
            </a:r>
            <a:r>
              <a:rPr lang="en-GB" dirty="0" smtClean="0"/>
              <a:t> books and articles.</a:t>
            </a:r>
          </a:p>
          <a:p>
            <a:endParaRPr lang="en-GB" dirty="0"/>
          </a:p>
        </p:txBody>
      </p:sp>
      <p:pic>
        <p:nvPicPr>
          <p:cNvPr id="4" name="Picture 3"/>
          <p:cNvPicPr>
            <a:picLocks noChangeAspect="1"/>
          </p:cNvPicPr>
          <p:nvPr/>
        </p:nvPicPr>
        <p:blipFill>
          <a:blip r:embed="rId2"/>
          <a:stretch>
            <a:fillRect/>
          </a:stretch>
        </p:blipFill>
        <p:spPr>
          <a:xfrm>
            <a:off x="8734672" y="3982903"/>
            <a:ext cx="2818824" cy="1875896"/>
          </a:xfrm>
          <a:prstGeom prst="rect">
            <a:avLst/>
          </a:prstGeom>
        </p:spPr>
      </p:pic>
    </p:spTree>
    <p:extLst>
      <p:ext uri="{BB962C8B-B14F-4D97-AF65-F5344CB8AC3E}">
        <p14:creationId xmlns:p14="http://schemas.microsoft.com/office/powerpoint/2010/main" val="29753210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Getting down to it- The Four Analysis Tasks of the Literature Review…..</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55001190"/>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50103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the Literature Review…….</a:t>
            </a:r>
            <a:endParaRPr lang="en-GB" dirty="0"/>
          </a:p>
        </p:txBody>
      </p:sp>
      <p:sp>
        <p:nvSpPr>
          <p:cNvPr id="3" name="Content Placeholder 2"/>
          <p:cNvSpPr>
            <a:spLocks noGrp="1"/>
          </p:cNvSpPr>
          <p:nvPr>
            <p:ph idx="1"/>
          </p:nvPr>
        </p:nvSpPr>
        <p:spPr/>
        <p:txBody>
          <a:bodyPr>
            <a:normAutofit fontScale="92500" lnSpcReduction="20000"/>
          </a:bodyPr>
          <a:lstStyle/>
          <a:p>
            <a:pPr>
              <a:buFont typeface="Wingdings" panose="05000000000000000000" pitchFamily="2" charset="2"/>
              <a:buChar char="§"/>
            </a:pPr>
            <a:r>
              <a:rPr lang="en-GB" sz="4000" dirty="0" smtClean="0"/>
              <a:t>Goes beyond simply listing relevant literature;</a:t>
            </a:r>
          </a:p>
          <a:p>
            <a:pPr>
              <a:buFont typeface="Wingdings" panose="05000000000000000000" pitchFamily="2" charset="2"/>
              <a:buChar char="§"/>
            </a:pPr>
            <a:r>
              <a:rPr lang="en-GB" sz="4000" dirty="0" smtClean="0"/>
              <a:t>Is a critical essay; </a:t>
            </a:r>
          </a:p>
          <a:p>
            <a:pPr>
              <a:buFont typeface="Wingdings" panose="05000000000000000000" pitchFamily="2" charset="2"/>
              <a:buChar char="§"/>
            </a:pPr>
            <a:r>
              <a:rPr lang="en-GB" sz="4000" dirty="0" smtClean="0"/>
              <a:t>Assesses the range of literature available;</a:t>
            </a:r>
          </a:p>
          <a:p>
            <a:pPr>
              <a:buFont typeface="Wingdings" panose="05000000000000000000" pitchFamily="2" charset="2"/>
              <a:buChar char="§"/>
            </a:pPr>
            <a:r>
              <a:rPr lang="en-GB" sz="4000" dirty="0" smtClean="0"/>
              <a:t>Is a critical summary of the literature;</a:t>
            </a:r>
          </a:p>
          <a:p>
            <a:pPr>
              <a:buFont typeface="Wingdings" panose="05000000000000000000" pitchFamily="2" charset="2"/>
              <a:buChar char="§"/>
            </a:pPr>
            <a:r>
              <a:rPr lang="en-GB" sz="4000" dirty="0" smtClean="0"/>
              <a:t>Examines the background against which your research interest is set.</a:t>
            </a:r>
          </a:p>
          <a:p>
            <a:pPr>
              <a:buFont typeface="Wingdings" panose="05000000000000000000" pitchFamily="2" charset="2"/>
              <a:buChar char="§"/>
            </a:pPr>
            <a:endParaRPr lang="en-GB" sz="4000" dirty="0"/>
          </a:p>
        </p:txBody>
      </p:sp>
      <p:pic>
        <p:nvPicPr>
          <p:cNvPr id="5" name="Picture 4"/>
          <p:cNvPicPr>
            <a:picLocks noChangeAspect="1"/>
          </p:cNvPicPr>
          <p:nvPr/>
        </p:nvPicPr>
        <p:blipFill>
          <a:blip r:embed="rId2"/>
          <a:stretch>
            <a:fillRect/>
          </a:stretch>
        </p:blipFill>
        <p:spPr>
          <a:xfrm>
            <a:off x="9344025" y="0"/>
            <a:ext cx="2847975" cy="1825625"/>
          </a:xfrm>
          <a:prstGeom prst="rect">
            <a:avLst/>
          </a:prstGeom>
        </p:spPr>
      </p:pic>
    </p:spTree>
    <p:extLst>
      <p:ext uri="{BB962C8B-B14F-4D97-AF65-F5344CB8AC3E}">
        <p14:creationId xmlns:p14="http://schemas.microsoft.com/office/powerpoint/2010/main" val="27369909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and Synthesis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In your own words, summarise and/or synthesise the key findings relevant to your study: </a:t>
            </a:r>
          </a:p>
          <a:p>
            <a:pPr>
              <a:buFont typeface="Wingdings" panose="05000000000000000000" pitchFamily="2" charset="2"/>
              <a:buChar char="§"/>
            </a:pPr>
            <a:endParaRPr lang="en-GB" dirty="0" smtClean="0"/>
          </a:p>
          <a:p>
            <a:pPr>
              <a:buFont typeface="Wingdings" panose="05000000000000000000" pitchFamily="2" charset="2"/>
              <a:buChar char="§"/>
            </a:pPr>
            <a:r>
              <a:rPr lang="en-GB" sz="3200" dirty="0" smtClean="0"/>
              <a:t>What do we know about the immediate area?</a:t>
            </a:r>
          </a:p>
          <a:p>
            <a:pPr>
              <a:buFont typeface="Wingdings" panose="05000000000000000000" pitchFamily="2" charset="2"/>
              <a:buChar char="§"/>
            </a:pPr>
            <a:r>
              <a:rPr lang="en-GB" sz="3200" dirty="0" smtClean="0"/>
              <a:t>What are the key arguments, key characteristics, key concepts or key figures?</a:t>
            </a:r>
          </a:p>
          <a:p>
            <a:pPr>
              <a:buFont typeface="Wingdings" panose="05000000000000000000" pitchFamily="2" charset="2"/>
              <a:buChar char="§"/>
            </a:pPr>
            <a:r>
              <a:rPr lang="en-GB" sz="3200" dirty="0" smtClean="0"/>
              <a:t>What are the existing debates/theories?</a:t>
            </a:r>
          </a:p>
          <a:p>
            <a:pPr>
              <a:buFont typeface="Wingdings" panose="05000000000000000000" pitchFamily="2" charset="2"/>
              <a:buChar char="§"/>
            </a:pPr>
            <a:r>
              <a:rPr lang="en-GB" sz="3200" dirty="0" smtClean="0"/>
              <a:t>What common methodologies are used?</a:t>
            </a:r>
            <a:endParaRPr lang="en-GB" sz="3200" dirty="0"/>
          </a:p>
        </p:txBody>
      </p:sp>
      <p:pic>
        <p:nvPicPr>
          <p:cNvPr id="4" name="Picture 3"/>
          <p:cNvPicPr>
            <a:picLocks noChangeAspect="1"/>
          </p:cNvPicPr>
          <p:nvPr/>
        </p:nvPicPr>
        <p:blipFill>
          <a:blip r:embed="rId2"/>
          <a:stretch>
            <a:fillRect/>
          </a:stretch>
        </p:blipFill>
        <p:spPr>
          <a:xfrm>
            <a:off x="10029825" y="4772025"/>
            <a:ext cx="2162175" cy="2085975"/>
          </a:xfrm>
          <a:prstGeom prst="rect">
            <a:avLst/>
          </a:prstGeom>
        </p:spPr>
      </p:pic>
    </p:spTree>
    <p:extLst>
      <p:ext uri="{BB962C8B-B14F-4D97-AF65-F5344CB8AC3E}">
        <p14:creationId xmlns:p14="http://schemas.microsoft.com/office/powerpoint/2010/main" val="2062356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Language for Summary and Synthesis:</a:t>
            </a:r>
            <a:endParaRPr lang="en-GB" dirty="0"/>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
            </a:pPr>
            <a:r>
              <a:rPr lang="en-GB" sz="3600" dirty="0" smtClean="0"/>
              <a:t>Elkins (2009) has demonstrated…</a:t>
            </a:r>
          </a:p>
          <a:p>
            <a:pPr>
              <a:buFont typeface="Wingdings" panose="05000000000000000000" pitchFamily="2" charset="2"/>
              <a:buChar char="§"/>
            </a:pPr>
            <a:r>
              <a:rPr lang="en-GB" sz="3600" dirty="0" smtClean="0"/>
              <a:t>Early work by Holmes, South, and Graves (1989) was concerned with…</a:t>
            </a:r>
          </a:p>
          <a:p>
            <a:pPr>
              <a:buFont typeface="Wingdings" panose="05000000000000000000" pitchFamily="2" charset="2"/>
              <a:buChar char="§"/>
            </a:pPr>
            <a:r>
              <a:rPr lang="en-GB" sz="3600" dirty="0" smtClean="0"/>
              <a:t>Elsa and Stern (2010) compared algorithms for handling…</a:t>
            </a:r>
          </a:p>
          <a:p>
            <a:pPr>
              <a:buFont typeface="Wingdings" panose="05000000000000000000" pitchFamily="2" charset="2"/>
              <a:buChar char="§"/>
            </a:pPr>
            <a:r>
              <a:rPr lang="en-GB" sz="3600" dirty="0" smtClean="0"/>
              <a:t>Additional work by Kara et al., (2007) and Alan and Parry (2010) deals with…</a:t>
            </a:r>
          </a:p>
          <a:p>
            <a:endParaRPr lang="en-GB" dirty="0"/>
          </a:p>
        </p:txBody>
      </p:sp>
      <p:pic>
        <p:nvPicPr>
          <p:cNvPr id="4" name="Picture 3"/>
          <p:cNvPicPr>
            <a:picLocks noChangeAspect="1"/>
          </p:cNvPicPr>
          <p:nvPr/>
        </p:nvPicPr>
        <p:blipFill>
          <a:blip r:embed="rId2"/>
          <a:stretch>
            <a:fillRect/>
          </a:stretch>
        </p:blipFill>
        <p:spPr>
          <a:xfrm>
            <a:off x="7802880" y="5070558"/>
            <a:ext cx="3207280" cy="1687689"/>
          </a:xfrm>
          <a:prstGeom prst="rect">
            <a:avLst/>
          </a:prstGeom>
        </p:spPr>
      </p:pic>
    </p:spTree>
    <p:extLst>
      <p:ext uri="{BB962C8B-B14F-4D97-AF65-F5344CB8AC3E}">
        <p14:creationId xmlns:p14="http://schemas.microsoft.com/office/powerpoint/2010/main" val="42912353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Summary and Synthesis</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sz="3200" dirty="0" smtClean="0"/>
              <a:t>‘Piaget’s theory of stages of cognitive development and Erikson’s stages of psychosocial development are commonly used for educational psychology courses (</a:t>
            </a:r>
            <a:r>
              <a:rPr lang="en-GB" sz="3200" dirty="0" err="1" smtClean="0"/>
              <a:t>Borich</a:t>
            </a:r>
            <a:r>
              <a:rPr lang="en-GB" sz="3200" dirty="0" smtClean="0"/>
              <a:t> &amp; </a:t>
            </a:r>
            <a:r>
              <a:rPr lang="en-GB" sz="3200" dirty="0" err="1" smtClean="0"/>
              <a:t>Tombari</a:t>
            </a:r>
            <a:r>
              <a:rPr lang="en-GB" sz="3200" dirty="0" smtClean="0"/>
              <a:t>, 1997; </a:t>
            </a:r>
            <a:r>
              <a:rPr lang="en-GB" sz="3200" dirty="0" err="1" smtClean="0"/>
              <a:t>LeFrancois</a:t>
            </a:r>
            <a:r>
              <a:rPr lang="en-GB" sz="3200" dirty="0" smtClean="0"/>
              <a:t>, 1997; </a:t>
            </a:r>
            <a:r>
              <a:rPr lang="en-GB" sz="3200" dirty="0" err="1" smtClean="0"/>
              <a:t>Slavin</a:t>
            </a:r>
            <a:r>
              <a:rPr lang="en-GB" sz="3200" dirty="0" smtClean="0"/>
              <a:t>, 1997). Piaget described characteristic behaviours, including artistic ones such as drawing, as evidence of how children think and what children do as they progress beyond developmental milestones into and through stages of development.’ </a:t>
            </a:r>
          </a:p>
          <a:p>
            <a:endParaRPr lang="en-GB" dirty="0"/>
          </a:p>
        </p:txBody>
      </p:sp>
    </p:spTree>
    <p:extLst>
      <p:ext uri="{BB962C8B-B14F-4D97-AF65-F5344CB8AC3E}">
        <p14:creationId xmlns:p14="http://schemas.microsoft.com/office/powerpoint/2010/main" val="414844511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Comparison and Critique</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sz="3200" dirty="0" smtClean="0"/>
              <a:t>Evaluates the strengths and weaknesses of the work:</a:t>
            </a:r>
          </a:p>
          <a:p>
            <a:pPr>
              <a:buFont typeface="Wingdings" panose="05000000000000000000" pitchFamily="2" charset="2"/>
              <a:buChar char="§"/>
            </a:pPr>
            <a:r>
              <a:rPr lang="en-GB" sz="3200" dirty="0" smtClean="0"/>
              <a:t>How do the different studies relate? What is new, different, or controversial?</a:t>
            </a:r>
          </a:p>
          <a:p>
            <a:pPr>
              <a:buFont typeface="Wingdings" panose="05000000000000000000" pitchFamily="2" charset="2"/>
              <a:buChar char="§"/>
            </a:pPr>
            <a:r>
              <a:rPr lang="en-GB" sz="3200" dirty="0" smtClean="0"/>
              <a:t>What views need further testing?</a:t>
            </a:r>
          </a:p>
          <a:p>
            <a:pPr>
              <a:buFont typeface="Wingdings" panose="05000000000000000000" pitchFamily="2" charset="2"/>
              <a:buChar char="§"/>
            </a:pPr>
            <a:r>
              <a:rPr lang="en-GB" sz="3200" dirty="0" smtClean="0"/>
              <a:t>What evidence is lacking, inconclusive, contradicting, or too limited?</a:t>
            </a:r>
          </a:p>
          <a:p>
            <a:pPr>
              <a:buFont typeface="Wingdings" panose="05000000000000000000" pitchFamily="2" charset="2"/>
              <a:buChar char="§"/>
            </a:pPr>
            <a:r>
              <a:rPr lang="en-GB" sz="3200" dirty="0" smtClean="0"/>
              <a:t>What research designs or methods seem unsatisfactory? </a:t>
            </a:r>
          </a:p>
          <a:p>
            <a:endParaRPr lang="en-GB" sz="3200" dirty="0"/>
          </a:p>
        </p:txBody>
      </p:sp>
      <p:pic>
        <p:nvPicPr>
          <p:cNvPr id="4" name="Picture 3"/>
          <p:cNvPicPr>
            <a:picLocks noChangeAspect="1"/>
          </p:cNvPicPr>
          <p:nvPr/>
        </p:nvPicPr>
        <p:blipFill>
          <a:blip r:embed="rId2"/>
          <a:stretch>
            <a:fillRect/>
          </a:stretch>
        </p:blipFill>
        <p:spPr>
          <a:xfrm>
            <a:off x="8878942" y="441434"/>
            <a:ext cx="2847975" cy="1400175"/>
          </a:xfrm>
          <a:prstGeom prst="rect">
            <a:avLst/>
          </a:prstGeom>
        </p:spPr>
      </p:pic>
    </p:spTree>
    <p:extLst>
      <p:ext uri="{BB962C8B-B14F-4D97-AF65-F5344CB8AC3E}">
        <p14:creationId xmlns:p14="http://schemas.microsoft.com/office/powerpoint/2010/main" val="31984305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Language for Comparison and Critique:</a:t>
            </a:r>
            <a:endParaRPr lang="en-GB" dirty="0"/>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
            </a:pPr>
            <a:r>
              <a:rPr lang="en-GB" sz="3600" dirty="0" smtClean="0"/>
              <a:t>In this ambitious but flawed study, Jones and Wang (2011)…</a:t>
            </a:r>
          </a:p>
          <a:p>
            <a:pPr>
              <a:buFont typeface="Wingdings" panose="05000000000000000000" pitchFamily="2" charset="2"/>
              <a:buChar char="§"/>
            </a:pPr>
            <a:endParaRPr lang="en-GB" sz="3600" dirty="0" smtClean="0"/>
          </a:p>
          <a:p>
            <a:pPr>
              <a:buFont typeface="Wingdings" panose="05000000000000000000" pitchFamily="2" charset="2"/>
              <a:buChar char="§"/>
            </a:pPr>
            <a:r>
              <a:rPr lang="en-GB" sz="3600" dirty="0" smtClean="0"/>
              <a:t>These general results, reflecting the cyclical nature of the flow of goods, are similar to those reported by Rosenblatt and Roll (2014)…</a:t>
            </a:r>
          </a:p>
          <a:p>
            <a:endParaRPr lang="en-GB" dirty="0" smtClean="0"/>
          </a:p>
          <a:p>
            <a:endParaRPr lang="en-GB" dirty="0"/>
          </a:p>
        </p:txBody>
      </p:sp>
      <p:pic>
        <p:nvPicPr>
          <p:cNvPr id="4" name="Picture 3"/>
          <p:cNvPicPr>
            <a:picLocks noChangeAspect="1"/>
          </p:cNvPicPr>
          <p:nvPr/>
        </p:nvPicPr>
        <p:blipFill>
          <a:blip r:embed="rId2"/>
          <a:stretch>
            <a:fillRect/>
          </a:stretch>
        </p:blipFill>
        <p:spPr>
          <a:xfrm>
            <a:off x="8970704" y="4921137"/>
            <a:ext cx="2847079" cy="1402202"/>
          </a:xfrm>
          <a:prstGeom prst="rect">
            <a:avLst/>
          </a:prstGeom>
        </p:spPr>
      </p:pic>
    </p:spTree>
    <p:extLst>
      <p:ext uri="{BB962C8B-B14F-4D97-AF65-F5344CB8AC3E}">
        <p14:creationId xmlns:p14="http://schemas.microsoft.com/office/powerpoint/2010/main" val="2533524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Comparison and Critique</a:t>
            </a:r>
            <a:endParaRPr lang="en-GB" dirty="0"/>
          </a:p>
        </p:txBody>
      </p:sp>
      <p:sp>
        <p:nvSpPr>
          <p:cNvPr id="3" name="Content Placeholder 2"/>
          <p:cNvSpPr>
            <a:spLocks noGrp="1"/>
          </p:cNvSpPr>
          <p:nvPr>
            <p:ph idx="1"/>
          </p:nvPr>
        </p:nvSpPr>
        <p:spPr/>
        <p:txBody>
          <a:bodyPr/>
          <a:lstStyle/>
          <a:p>
            <a:pPr marL="0" indent="0">
              <a:buNone/>
            </a:pPr>
            <a:r>
              <a:rPr lang="en-GB" sz="4000" dirty="0" smtClean="0"/>
              <a:t>‘The </a:t>
            </a:r>
            <a:r>
              <a:rPr lang="en-GB" sz="4000" dirty="0" err="1" smtClean="0"/>
              <a:t>situationist</a:t>
            </a:r>
            <a:r>
              <a:rPr lang="en-GB" sz="4000" dirty="0" smtClean="0"/>
              <a:t> model has also received its share of criticism. One of the most frequently cited shortcomings of this approach centres around the assumption that individuals enter into the work context tabula rasa’</a:t>
            </a:r>
          </a:p>
          <a:p>
            <a:endParaRPr lang="en-GB" dirty="0"/>
          </a:p>
        </p:txBody>
      </p:sp>
      <p:pic>
        <p:nvPicPr>
          <p:cNvPr id="4" name="Picture 3"/>
          <p:cNvPicPr>
            <a:picLocks noChangeAspect="1"/>
          </p:cNvPicPr>
          <p:nvPr/>
        </p:nvPicPr>
        <p:blipFill>
          <a:blip r:embed="rId2"/>
          <a:stretch>
            <a:fillRect/>
          </a:stretch>
        </p:blipFill>
        <p:spPr>
          <a:xfrm>
            <a:off x="7907700" y="4988526"/>
            <a:ext cx="2847079" cy="1402202"/>
          </a:xfrm>
          <a:prstGeom prst="rect">
            <a:avLst/>
          </a:prstGeom>
        </p:spPr>
      </p:pic>
    </p:spTree>
    <p:extLst>
      <p:ext uri="{BB962C8B-B14F-4D97-AF65-F5344CB8AC3E}">
        <p14:creationId xmlns:p14="http://schemas.microsoft.com/office/powerpoint/2010/main" val="255773410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Evaluative Adjectives</a:t>
            </a:r>
            <a:endParaRPr lang="en-GB" dirty="0"/>
          </a:p>
        </p:txBody>
      </p:sp>
      <p:sp>
        <p:nvSpPr>
          <p:cNvPr id="3" name="Content Placeholder 2"/>
          <p:cNvSpPr>
            <a:spLocks noGrp="1"/>
          </p:cNvSpPr>
          <p:nvPr>
            <p:ph idx="1"/>
          </p:nvPr>
        </p:nvSpPr>
        <p:spPr/>
        <p:txBody>
          <a:bodyPr/>
          <a:lstStyle/>
          <a:p>
            <a:pPr marL="0" indent="0">
              <a:buNone/>
            </a:pPr>
            <a:r>
              <a:rPr lang="en-GB" dirty="0" smtClean="0"/>
              <a:t>Unusual                                                    		 Complex</a:t>
            </a:r>
          </a:p>
          <a:p>
            <a:pPr marL="0" indent="0">
              <a:buNone/>
            </a:pPr>
            <a:r>
              <a:rPr lang="en-GB" dirty="0" smtClean="0"/>
              <a:t>Small                                                        		 Competent</a:t>
            </a:r>
          </a:p>
          <a:p>
            <a:pPr marL="0" indent="0">
              <a:buNone/>
            </a:pPr>
            <a:r>
              <a:rPr lang="en-GB" dirty="0" smtClean="0"/>
              <a:t>Simple                                                       		Important</a:t>
            </a:r>
          </a:p>
          <a:p>
            <a:pPr marL="0" indent="0">
              <a:buNone/>
            </a:pPr>
            <a:r>
              <a:rPr lang="en-GB" dirty="0" smtClean="0"/>
              <a:t>Exploratory                                              		Innovative</a:t>
            </a:r>
          </a:p>
          <a:p>
            <a:pPr marL="0" indent="0">
              <a:buNone/>
            </a:pPr>
            <a:r>
              <a:rPr lang="en-GB" dirty="0" smtClean="0"/>
              <a:t>Limited                                                     		Impressive</a:t>
            </a:r>
          </a:p>
          <a:p>
            <a:pPr marL="0" indent="0">
              <a:buNone/>
            </a:pPr>
            <a:r>
              <a:rPr lang="en-GB" dirty="0" smtClean="0"/>
              <a:t>Restricted                                                		Useful</a:t>
            </a:r>
          </a:p>
          <a:p>
            <a:pPr marL="0" indent="0">
              <a:buNone/>
            </a:pPr>
            <a:r>
              <a:rPr lang="en-GB" dirty="0" smtClean="0"/>
              <a:t>Flawed                                                     		Careful</a:t>
            </a:r>
          </a:p>
          <a:p>
            <a:pPr>
              <a:buFont typeface="Wingdings" panose="05000000000000000000" pitchFamily="2" charset="2"/>
              <a:buChar char="§"/>
            </a:pPr>
            <a:endParaRPr lang="en-GB" dirty="0"/>
          </a:p>
        </p:txBody>
      </p:sp>
      <p:pic>
        <p:nvPicPr>
          <p:cNvPr id="4" name="Picture 3"/>
          <p:cNvPicPr>
            <a:picLocks noChangeAspect="1"/>
          </p:cNvPicPr>
          <p:nvPr/>
        </p:nvPicPr>
        <p:blipFill>
          <a:blip r:embed="rId2"/>
          <a:stretch>
            <a:fillRect/>
          </a:stretch>
        </p:blipFill>
        <p:spPr>
          <a:xfrm>
            <a:off x="2190792" y="2922905"/>
            <a:ext cx="2847975" cy="2193484"/>
          </a:xfrm>
          <a:prstGeom prst="rect">
            <a:avLst/>
          </a:prstGeom>
        </p:spPr>
      </p:pic>
    </p:spTree>
    <p:extLst>
      <p:ext uri="{BB962C8B-B14F-4D97-AF65-F5344CB8AC3E}">
        <p14:creationId xmlns:p14="http://schemas.microsoft.com/office/powerpoint/2010/main" val="401179587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Summary:</a:t>
            </a:r>
            <a:endParaRPr lang="en-GB" dirty="0"/>
          </a:p>
        </p:txBody>
      </p:sp>
      <p:sp>
        <p:nvSpPr>
          <p:cNvPr id="3" name="Content Placeholder 2"/>
          <p:cNvSpPr>
            <a:spLocks noGrp="1"/>
          </p:cNvSpPr>
          <p:nvPr>
            <p:ph idx="1"/>
          </p:nvPr>
        </p:nvSpPr>
        <p:spPr>
          <a:xfrm>
            <a:off x="581192" y="2061556"/>
            <a:ext cx="11029615" cy="3797243"/>
          </a:xfrm>
        </p:spPr>
        <p:txBody>
          <a:bodyPr>
            <a:normAutofit fontScale="92500" lnSpcReduction="10000"/>
          </a:bodyPr>
          <a:lstStyle/>
          <a:p>
            <a:pPr marL="0" indent="0">
              <a:buNone/>
            </a:pPr>
            <a:r>
              <a:rPr lang="en-GB" sz="2400" dirty="0" smtClean="0"/>
              <a:t>As you read, try to see the ‘big picture’- your literature review should provide an overview of the state of research.</a:t>
            </a:r>
          </a:p>
          <a:p>
            <a:pPr>
              <a:buFont typeface="Wingdings" panose="05000000000000000000" pitchFamily="2" charset="2"/>
              <a:buChar char="§"/>
            </a:pPr>
            <a:r>
              <a:rPr lang="en-GB" sz="2400" dirty="0" smtClean="0"/>
              <a:t>Include only those source materials that help you shape your argument.  </a:t>
            </a:r>
            <a:r>
              <a:rPr lang="en-GB" sz="2400" i="1" dirty="0" smtClean="0"/>
              <a:t>Resist the temptation </a:t>
            </a:r>
            <a:r>
              <a:rPr lang="en-GB" sz="2400" dirty="0" smtClean="0"/>
              <a:t>to include everything you’ve read!</a:t>
            </a:r>
          </a:p>
          <a:p>
            <a:pPr>
              <a:buFont typeface="Wingdings" panose="05000000000000000000" pitchFamily="2" charset="2"/>
              <a:buChar char="§"/>
            </a:pPr>
            <a:r>
              <a:rPr lang="en-GB" sz="2400" dirty="0" smtClean="0"/>
              <a:t>Balance summary and analysis as you write.</a:t>
            </a:r>
          </a:p>
          <a:p>
            <a:pPr marL="0" indent="0">
              <a:buNone/>
            </a:pPr>
            <a:r>
              <a:rPr lang="en-GB" sz="2400" dirty="0" smtClean="0"/>
              <a:t>                   </a:t>
            </a:r>
            <a:r>
              <a:rPr lang="en-GB" sz="2400" dirty="0" smtClean="0">
                <a:solidFill>
                  <a:srgbClr val="FF0000"/>
                </a:solidFill>
              </a:rPr>
              <a:t>Keep in mind your purpose for writing:</a:t>
            </a:r>
          </a:p>
          <a:p>
            <a:pPr>
              <a:buFont typeface="Wingdings" panose="05000000000000000000" pitchFamily="2" charset="2"/>
              <a:buChar char="§"/>
            </a:pPr>
            <a:r>
              <a:rPr lang="en-GB" sz="2400" dirty="0" smtClean="0"/>
              <a:t>How will this review benefit readers?</a:t>
            </a:r>
          </a:p>
          <a:p>
            <a:pPr>
              <a:buFont typeface="Wingdings" panose="05000000000000000000" pitchFamily="2" charset="2"/>
              <a:buChar char="§"/>
            </a:pPr>
            <a:r>
              <a:rPr lang="en-GB" sz="2400" dirty="0" smtClean="0"/>
              <a:t>How does this review contribute to your study?</a:t>
            </a:r>
          </a:p>
          <a:p>
            <a:pPr>
              <a:buFont typeface="Wingdings" panose="05000000000000000000" pitchFamily="2" charset="2"/>
              <a:buChar char="§"/>
            </a:pPr>
            <a:r>
              <a:rPr lang="en-GB" sz="2400" dirty="0" smtClean="0"/>
              <a:t>Be meticulous about citations. </a:t>
            </a:r>
          </a:p>
          <a:p>
            <a:endParaRPr lang="en-GB" dirty="0"/>
          </a:p>
        </p:txBody>
      </p:sp>
      <p:pic>
        <p:nvPicPr>
          <p:cNvPr id="4" name="Picture 3"/>
          <p:cNvPicPr>
            <a:picLocks noChangeAspect="1"/>
          </p:cNvPicPr>
          <p:nvPr/>
        </p:nvPicPr>
        <p:blipFill>
          <a:blip r:embed="rId2"/>
          <a:stretch>
            <a:fillRect/>
          </a:stretch>
        </p:blipFill>
        <p:spPr>
          <a:xfrm>
            <a:off x="8598240" y="478011"/>
            <a:ext cx="3234972" cy="1462089"/>
          </a:xfrm>
          <a:prstGeom prst="rect">
            <a:avLst/>
          </a:prstGeom>
        </p:spPr>
      </p:pic>
    </p:spTree>
    <p:extLst>
      <p:ext uri="{BB962C8B-B14F-4D97-AF65-F5344CB8AC3E}">
        <p14:creationId xmlns:p14="http://schemas.microsoft.com/office/powerpoint/2010/main" val="333895973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NEXT WEEK </a:t>
            </a:r>
            <a:endParaRPr lang="en-GB" dirty="0"/>
          </a:p>
        </p:txBody>
      </p:sp>
      <p:sp>
        <p:nvSpPr>
          <p:cNvPr id="3" name="Content Placeholder 2"/>
          <p:cNvSpPr>
            <a:spLocks noGrp="1"/>
          </p:cNvSpPr>
          <p:nvPr>
            <p:ph idx="1"/>
          </p:nvPr>
        </p:nvSpPr>
        <p:spPr/>
        <p:txBody>
          <a:bodyPr/>
          <a:lstStyle/>
          <a:p>
            <a:r>
              <a:rPr lang="en-GB" smtClean="0"/>
              <a:t>Project Proposal – Oral Presentation Guidance</a:t>
            </a:r>
          </a:p>
          <a:p>
            <a:endParaRPr lang="en-GB" dirty="0"/>
          </a:p>
        </p:txBody>
      </p:sp>
    </p:spTree>
    <p:extLst>
      <p:ext uri="{BB962C8B-B14F-4D97-AF65-F5344CB8AC3E}">
        <p14:creationId xmlns:p14="http://schemas.microsoft.com/office/powerpoint/2010/main" val="87529613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TM03457464[[fn=Dividend]]</Template>
  <TotalTime>180</TotalTime>
  <Words>1303</Words>
  <Application>Microsoft Office PowerPoint</Application>
  <PresentationFormat>Widescreen</PresentationFormat>
  <Paragraphs>132</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Gill Sans MT</vt:lpstr>
      <vt:lpstr>Wingdings</vt:lpstr>
      <vt:lpstr>Wingdings 2</vt:lpstr>
      <vt:lpstr>Dividend</vt:lpstr>
      <vt:lpstr>Research Methods in Counselling:  Literature Review</vt:lpstr>
      <vt:lpstr>Aims</vt:lpstr>
      <vt:lpstr>The Literature Review…..</vt:lpstr>
      <vt:lpstr>What is a Literature Review?</vt:lpstr>
      <vt:lpstr>What is a Literature Review?</vt:lpstr>
      <vt:lpstr>What is a Literature Review NOT?</vt:lpstr>
      <vt:lpstr>Why is a Literature Review Important?!?</vt:lpstr>
      <vt:lpstr>More on why a Literature Review is Important…</vt:lpstr>
      <vt:lpstr>Approaching a Literature Review</vt:lpstr>
      <vt:lpstr>Approaching the Literature Review</vt:lpstr>
      <vt:lpstr>Developing your Argument</vt:lpstr>
      <vt:lpstr>Develop TWO Types of Argument</vt:lpstr>
      <vt:lpstr>More Argument Development</vt:lpstr>
      <vt:lpstr>Remember!</vt:lpstr>
      <vt:lpstr>Reading and Researching- Some Guidance:</vt:lpstr>
      <vt:lpstr>Getting down to it- The Four Analysis Tasks of the Literature Review…..</vt:lpstr>
      <vt:lpstr>So, the Literature Review…….</vt:lpstr>
      <vt:lpstr>Summary and Synthesis</vt:lpstr>
      <vt:lpstr>Examples of Language for Summary and Synthesis:</vt:lpstr>
      <vt:lpstr>Example: Summary and Synthesis</vt:lpstr>
      <vt:lpstr>Comparison and Critique</vt:lpstr>
      <vt:lpstr>Examples of Language for Comparison and Critique:</vt:lpstr>
      <vt:lpstr>Example: Comparison and Critique</vt:lpstr>
      <vt:lpstr>Evaluative Adjectives</vt:lpstr>
      <vt:lpstr>In Summary:</vt:lpstr>
      <vt:lpstr>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Bowen Louise</dc:creator>
  <cp:lastModifiedBy>Ruth Groff</cp:lastModifiedBy>
  <cp:revision>28</cp:revision>
  <dcterms:created xsi:type="dcterms:W3CDTF">2016-03-21T19:01:14Z</dcterms:created>
  <dcterms:modified xsi:type="dcterms:W3CDTF">2019-03-24T14:29:19Z</dcterms:modified>
</cp:coreProperties>
</file>