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1"/>
  </p:handoutMasterIdLst>
  <p:sldIdLst>
    <p:sldId id="257" r:id="rId2"/>
    <p:sldId id="274" r:id="rId3"/>
    <p:sldId id="275" r:id="rId4"/>
    <p:sldId id="282" r:id="rId5"/>
    <p:sldId id="272" r:id="rId6"/>
    <p:sldId id="273" r:id="rId7"/>
    <p:sldId id="278" r:id="rId8"/>
    <p:sldId id="279" r:id="rId9"/>
    <p:sldId id="280" r:id="rId10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71A25A-81C4-4663-B45D-51B4B2C76DC6}" type="datetimeFigureOut">
              <a:rPr lang="en-US" smtClean="0"/>
              <a:t>5/20/2019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114E2B-818F-4A6B-88AB-6AB4F3B00A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25565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8453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6545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58312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9704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88489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3646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171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21578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35255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4329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9598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FDDAD6-DCCA-44A3-AC73-078480D035DD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20/05/2019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2FE484-9681-45F2-8830-49CF0A703A6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6650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6519"/>
            <a:ext cx="12192000" cy="703103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061253" y="1605495"/>
            <a:ext cx="475323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smtClean="0">
                <a:solidFill>
                  <a:prstClr val="white"/>
                </a:solidFill>
              </a:rPr>
              <a:t>Evaluation</a:t>
            </a:r>
            <a:endParaRPr lang="en-US" sz="60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169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Evaluation – coach/mentor perspective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92195"/>
            <a:ext cx="10515600" cy="4784768"/>
          </a:xfrm>
        </p:spPr>
        <p:txBody>
          <a:bodyPr/>
          <a:lstStyle/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Done at the completion of a coaching programme or at the end of a mentoring </a:t>
            </a:r>
            <a:r>
              <a:rPr lang="en-GB" dirty="0" smtClean="0"/>
              <a:t>relationship in order to answer the two important questions: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Was it worth the time and effort?</a:t>
            </a:r>
          </a:p>
          <a:p>
            <a:endParaRPr lang="en-GB" dirty="0" smtClean="0"/>
          </a:p>
          <a:p>
            <a:r>
              <a:rPr lang="en-GB" dirty="0" smtClean="0"/>
              <a:t>What are </a:t>
            </a:r>
            <a:r>
              <a:rPr lang="en-GB" dirty="0" smtClean="0"/>
              <a:t>my </a:t>
            </a:r>
            <a:r>
              <a:rPr lang="en-GB" dirty="0" smtClean="0"/>
              <a:t>measures of success? </a:t>
            </a:r>
          </a:p>
        </p:txBody>
      </p:sp>
    </p:spTree>
    <p:extLst>
      <p:ext uri="{BB962C8B-B14F-4D97-AF65-F5344CB8AC3E}">
        <p14:creationId xmlns:p14="http://schemas.microsoft.com/office/powerpoint/2010/main" val="2561251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Evaluation – organisation/client perspective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Measures </a:t>
            </a:r>
            <a:r>
              <a:rPr lang="en-US" dirty="0"/>
              <a:t>of success may </a:t>
            </a:r>
            <a:r>
              <a:rPr lang="en-US" dirty="0" smtClean="0"/>
              <a:t>be:</a:t>
            </a:r>
          </a:p>
          <a:p>
            <a:pPr marL="0" indent="0">
              <a:buNone/>
            </a:pPr>
            <a:r>
              <a:rPr lang="en-US" dirty="0" smtClean="0"/>
              <a:t> - the achievement of specific learning </a:t>
            </a:r>
            <a:r>
              <a:rPr lang="en-US" dirty="0"/>
              <a:t>outcomes associated </a:t>
            </a:r>
            <a:r>
              <a:rPr lang="en-US" dirty="0" smtClean="0"/>
              <a:t>with</a:t>
            </a:r>
          </a:p>
          <a:p>
            <a:pPr marL="0" indent="0">
              <a:buNone/>
            </a:pPr>
            <a:r>
              <a:rPr lang="en-US" dirty="0" smtClean="0"/>
              <a:t>   gaining </a:t>
            </a:r>
            <a:r>
              <a:rPr lang="en-US" dirty="0"/>
              <a:t>knowledge and </a:t>
            </a:r>
            <a:r>
              <a:rPr lang="en-US" dirty="0" smtClean="0"/>
              <a:t>skills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- the </a:t>
            </a:r>
            <a:r>
              <a:rPr lang="en-US" dirty="0"/>
              <a:t>achievement of </a:t>
            </a:r>
            <a:r>
              <a:rPr lang="en-US" dirty="0" smtClean="0"/>
              <a:t>specified performance targets</a:t>
            </a:r>
          </a:p>
          <a:p>
            <a:pPr marL="0" indent="0">
              <a:buNone/>
            </a:pPr>
            <a:r>
              <a:rPr lang="en-US" dirty="0" smtClean="0"/>
              <a:t> - performance improvement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- career progression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- a range of personal benefits to </a:t>
            </a:r>
            <a:r>
              <a:rPr lang="en-GB" dirty="0" err="1" smtClean="0"/>
              <a:t>coachee</a:t>
            </a:r>
            <a:r>
              <a:rPr lang="en-GB" dirty="0" smtClean="0"/>
              <a:t>/mentee </a:t>
            </a:r>
            <a:r>
              <a:rPr lang="en-GB" dirty="0" smtClean="0"/>
              <a:t>and (if 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dirty="0" smtClean="0"/>
              <a:t>internal</a:t>
            </a:r>
            <a:r>
              <a:rPr lang="en-GB" dirty="0" smtClean="0"/>
              <a:t>) </a:t>
            </a:r>
            <a:r>
              <a:rPr lang="en-GB" dirty="0" smtClean="0"/>
              <a:t>to coach/mentor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06973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90344"/>
          </a:xfrm>
        </p:spPr>
        <p:txBody>
          <a:bodyPr>
            <a:normAutofit/>
          </a:bodyPr>
          <a:lstStyle/>
          <a:p>
            <a:pPr algn="ctr"/>
            <a:r>
              <a:rPr lang="en-GB" dirty="0" smtClean="0">
                <a:latin typeface="+mn-lt"/>
              </a:rPr>
              <a:t>Assessing the Benefits of Mentoring</a:t>
            </a:r>
            <a:endParaRPr lang="en-US" dirty="0">
              <a:latin typeface="+mn-lt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38200" y="1335174"/>
            <a:ext cx="5181600" cy="4351338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sz="4400" i="1" dirty="0" smtClean="0"/>
              <a:t>Typically </a:t>
            </a:r>
            <a:r>
              <a:rPr lang="en-US" sz="4400" i="1" dirty="0"/>
              <a:t>the </a:t>
            </a:r>
            <a:r>
              <a:rPr lang="en-US" sz="4400" i="1" dirty="0" err="1" smtClean="0"/>
              <a:t>organisational</a:t>
            </a:r>
            <a:r>
              <a:rPr lang="en-US" sz="4400" i="1" dirty="0" smtClean="0"/>
              <a:t> benefits are</a:t>
            </a:r>
            <a:r>
              <a:rPr lang="en-US" sz="4400" i="1" dirty="0"/>
              <a:t>: </a:t>
            </a:r>
          </a:p>
          <a:p>
            <a:pPr lvl="0"/>
            <a:r>
              <a:rPr lang="en-US" sz="4400" dirty="0"/>
              <a:t>significant impact upon recruitment and retention (one study found that the loss of young graduates in the first expensive post training year was cut by two thirds). </a:t>
            </a:r>
          </a:p>
          <a:p>
            <a:pPr lvl="0"/>
            <a:r>
              <a:rPr lang="en-US" sz="4400" dirty="0"/>
              <a:t>effective succession planning </a:t>
            </a:r>
          </a:p>
          <a:p>
            <a:pPr lvl="0"/>
            <a:r>
              <a:rPr lang="en-US" sz="4400" dirty="0"/>
              <a:t>makes </a:t>
            </a:r>
            <a:r>
              <a:rPr lang="en-US" sz="4400" dirty="0" err="1"/>
              <a:t>organisations</a:t>
            </a:r>
            <a:r>
              <a:rPr lang="en-US" sz="4400" dirty="0"/>
              <a:t> adapt to change </a:t>
            </a:r>
          </a:p>
          <a:p>
            <a:pPr lvl="0"/>
            <a:r>
              <a:rPr lang="en-US" sz="4400" dirty="0"/>
              <a:t>increased productivity through better engagement and job satisfaction. </a:t>
            </a:r>
          </a:p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084916" y="1335174"/>
            <a:ext cx="5268884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i="1" dirty="0" smtClean="0"/>
              <a:t>Typically benefits to the mentee are: </a:t>
            </a:r>
          </a:p>
          <a:p>
            <a:pPr lvl="0"/>
            <a:r>
              <a:rPr lang="en-US" sz="2400" dirty="0" smtClean="0"/>
              <a:t>development outcomes which may include, knowledge, technical and </a:t>
            </a:r>
            <a:r>
              <a:rPr lang="en-US" sz="2400" dirty="0" err="1" smtClean="0"/>
              <a:t>behavioural</a:t>
            </a:r>
            <a:r>
              <a:rPr lang="en-US" sz="2400" dirty="0" smtClean="0"/>
              <a:t> improvements </a:t>
            </a:r>
          </a:p>
          <a:p>
            <a:pPr lvl="0"/>
            <a:r>
              <a:rPr lang="en-US" sz="2400" dirty="0" smtClean="0"/>
              <a:t>better management of career goals </a:t>
            </a:r>
          </a:p>
          <a:p>
            <a:pPr lvl="0"/>
            <a:r>
              <a:rPr lang="en-US" sz="2400" dirty="0" smtClean="0"/>
              <a:t>developing wider network of influence </a:t>
            </a:r>
          </a:p>
          <a:p>
            <a:pPr lvl="0"/>
            <a:r>
              <a:rPr lang="en-US" sz="2400" dirty="0" smtClean="0"/>
              <a:t>increased confidence and self awareness which helps build performance and contribution </a:t>
            </a:r>
          </a:p>
          <a:p>
            <a:pPr lvl="0"/>
            <a:r>
              <a:rPr lang="en-US" sz="2400" dirty="0" smtClean="0"/>
              <a:t>mentors also benefit from the satisfaction of developing their colleagues and of passing on their knowledge, skills and expertise </a:t>
            </a:r>
          </a:p>
          <a:p>
            <a:pPr lvl="0"/>
            <a:endParaRPr lang="en-GB" sz="2000" dirty="0" smtClean="0"/>
          </a:p>
          <a:p>
            <a:pPr marL="0" lvl="0" indent="0">
              <a:buNone/>
            </a:pPr>
            <a:r>
              <a:rPr lang="en-GB" sz="2000" dirty="0" smtClean="0"/>
              <a:t>					CIPD</a:t>
            </a:r>
            <a:endParaRPr lang="en-US" sz="2000" dirty="0" smtClean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7120255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977643"/>
          </a:xfrm>
        </p:spPr>
        <p:txBody>
          <a:bodyPr>
            <a:normAutofit/>
          </a:bodyPr>
          <a:lstStyle/>
          <a:p>
            <a:r>
              <a:rPr lang="en-US" altLang="en-US" sz="4000" b="1" dirty="0"/>
              <a:t>Evaluation (D. Kirkpatrick</a:t>
            </a:r>
            <a:r>
              <a:rPr lang="en-US" altLang="en-US" sz="4000" dirty="0"/>
              <a:t>)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416908"/>
            <a:ext cx="10515600" cy="4760055"/>
          </a:xfrm>
        </p:spPr>
        <p:txBody>
          <a:bodyPr>
            <a:normAutofit lnSpcReduction="10000"/>
          </a:bodyPr>
          <a:lstStyle/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US" altLang="en-US" dirty="0" smtClean="0"/>
              <a:t> </a:t>
            </a:r>
            <a:r>
              <a:rPr lang="en-US" altLang="en-US" dirty="0"/>
              <a:t>Level </a:t>
            </a:r>
            <a:r>
              <a:rPr lang="en-US" altLang="en-US" dirty="0" smtClean="0"/>
              <a:t>1 – Reaction </a:t>
            </a:r>
            <a:r>
              <a:rPr lang="en-US" dirty="0" smtClean="0"/>
              <a:t> (The </a:t>
            </a:r>
            <a:r>
              <a:rPr lang="en-US" dirty="0"/>
              <a:t>degree to which participants find the training favorable, engaging and relevant to their </a:t>
            </a:r>
            <a:r>
              <a:rPr lang="en-US" dirty="0" smtClean="0"/>
              <a:t>jobs)</a:t>
            </a: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US" altLang="en-US" dirty="0" smtClean="0"/>
              <a:t> </a:t>
            </a:r>
            <a:r>
              <a:rPr lang="en-US" altLang="en-US" dirty="0"/>
              <a:t>Level </a:t>
            </a:r>
            <a:r>
              <a:rPr lang="en-US" altLang="en-US" dirty="0" smtClean="0"/>
              <a:t>2 – Learning  (</a:t>
            </a:r>
            <a:r>
              <a:rPr lang="en-US" dirty="0" smtClean="0"/>
              <a:t>The </a:t>
            </a:r>
            <a:r>
              <a:rPr lang="en-US" dirty="0"/>
              <a:t>degree to which participants acquire the intended knowledge, skills, attitude, confidence and commitment based on their participation in the </a:t>
            </a:r>
            <a:r>
              <a:rPr lang="en-US" dirty="0" smtClean="0"/>
              <a:t>training)</a:t>
            </a:r>
            <a:endParaRPr lang="en-US" dirty="0"/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US" altLang="en-US" dirty="0" smtClean="0"/>
              <a:t> </a:t>
            </a:r>
            <a:r>
              <a:rPr lang="en-US" altLang="en-US" dirty="0"/>
              <a:t>Level </a:t>
            </a:r>
            <a:r>
              <a:rPr lang="en-US" altLang="en-US" dirty="0" smtClean="0"/>
              <a:t>3 – </a:t>
            </a:r>
            <a:r>
              <a:rPr lang="en-US" altLang="en-US" dirty="0" err="1" smtClean="0"/>
              <a:t>Behaviour</a:t>
            </a:r>
            <a:r>
              <a:rPr lang="en-US" altLang="en-US" dirty="0" smtClean="0"/>
              <a:t>  (</a:t>
            </a:r>
            <a:r>
              <a:rPr lang="en-US" dirty="0"/>
              <a:t>The degree to which participants apply what they learned during training when they are back on the </a:t>
            </a:r>
            <a:r>
              <a:rPr lang="en-US" dirty="0" smtClean="0"/>
              <a:t>job)</a:t>
            </a:r>
            <a:endParaRPr lang="en-US" dirty="0"/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US" altLang="en-US" dirty="0" smtClean="0"/>
              <a:t> </a:t>
            </a:r>
            <a:r>
              <a:rPr lang="en-US" altLang="en-US" dirty="0"/>
              <a:t>Level 4 </a:t>
            </a:r>
            <a:r>
              <a:rPr lang="en-US" altLang="en-US" dirty="0" smtClean="0"/>
              <a:t>– Results  (</a:t>
            </a:r>
            <a:r>
              <a:rPr lang="en-US" dirty="0" smtClean="0"/>
              <a:t>The </a:t>
            </a:r>
            <a:r>
              <a:rPr lang="en-US" dirty="0"/>
              <a:t>degree to which targeted outcomes occur as a result of the training and the support and accountability </a:t>
            </a:r>
            <a:r>
              <a:rPr lang="en-US" dirty="0" smtClean="0"/>
              <a:t>package)</a:t>
            </a:r>
            <a:endParaRPr lang="en-US" dirty="0"/>
          </a:p>
          <a:p>
            <a:pPr>
              <a:spcBef>
                <a:spcPts val="500"/>
              </a:spcBef>
              <a:spcAft>
                <a:spcPts val="500"/>
              </a:spcAft>
            </a:pPr>
            <a:endParaRPr lang="en-US" altLang="en-US" dirty="0"/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9480868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88172"/>
          </a:xfrm>
        </p:spPr>
        <p:txBody>
          <a:bodyPr>
            <a:normAutofit/>
          </a:bodyPr>
          <a:lstStyle/>
          <a:p>
            <a:r>
              <a:rPr lang="en-GB" sz="3600" dirty="0" smtClean="0"/>
              <a:t>The New World Kirkpatrick Model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59243"/>
            <a:ext cx="10515600" cy="4817720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8000" b="1" dirty="0" smtClean="0"/>
              <a:t>Level </a:t>
            </a:r>
            <a:r>
              <a:rPr lang="en-US" sz="8000" b="1" dirty="0"/>
              <a:t>1: </a:t>
            </a:r>
            <a:r>
              <a:rPr lang="en-US" sz="8000" b="1" dirty="0" smtClean="0"/>
              <a:t>Reaction </a:t>
            </a:r>
            <a:r>
              <a:rPr lang="en-US" sz="8000" b="1" i="1" dirty="0" smtClean="0"/>
              <a:t>- </a:t>
            </a:r>
            <a:r>
              <a:rPr lang="en-US" sz="8000" b="1" dirty="0" smtClean="0"/>
              <a:t>New </a:t>
            </a:r>
            <a:r>
              <a:rPr lang="en-US" sz="8000" b="1" dirty="0"/>
              <a:t>World Additions: </a:t>
            </a:r>
            <a:endParaRPr lang="en-US" sz="80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8000" b="1" i="1" dirty="0"/>
              <a:t>Engagement </a:t>
            </a:r>
            <a:r>
              <a:rPr lang="en-US" sz="8000" b="1" i="1" dirty="0" smtClean="0"/>
              <a:t> - </a:t>
            </a:r>
            <a:r>
              <a:rPr lang="en-US" sz="8000" dirty="0" smtClean="0"/>
              <a:t>The </a:t>
            </a:r>
            <a:r>
              <a:rPr lang="en-US" sz="8000" dirty="0"/>
              <a:t>degree to which participants are actively involved in and contributing to the learning </a:t>
            </a:r>
            <a:r>
              <a:rPr lang="en-US" sz="8000" dirty="0" smtClean="0"/>
              <a:t>experience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8000" b="1" i="1" dirty="0" smtClean="0"/>
              <a:t>Relevance - </a:t>
            </a:r>
            <a:r>
              <a:rPr lang="en-US" sz="8000" dirty="0" smtClean="0"/>
              <a:t>The </a:t>
            </a:r>
            <a:r>
              <a:rPr lang="en-US" sz="8000" dirty="0"/>
              <a:t>degree to which training participants will have the opportunity to use or apply what they learned in training on the </a:t>
            </a:r>
            <a:r>
              <a:rPr lang="en-US" sz="8000" dirty="0" smtClean="0"/>
              <a:t>job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US" sz="80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8000" b="1" dirty="0"/>
              <a:t> </a:t>
            </a:r>
            <a:r>
              <a:rPr lang="en-US" sz="8000" b="1" dirty="0" smtClean="0"/>
              <a:t>Level </a:t>
            </a:r>
            <a:r>
              <a:rPr lang="en-US" sz="8000" b="1" dirty="0"/>
              <a:t>2: </a:t>
            </a:r>
            <a:r>
              <a:rPr lang="en-US" sz="8000" b="1" dirty="0" smtClean="0"/>
              <a:t>Learning - New </a:t>
            </a:r>
            <a:r>
              <a:rPr lang="en-US" sz="8000" b="1" dirty="0"/>
              <a:t>World Additions: </a:t>
            </a:r>
            <a:endParaRPr lang="en-US" sz="8000" b="1" dirty="0" smtClean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8000" b="1" i="1" dirty="0" smtClean="0"/>
              <a:t>Confidence </a:t>
            </a:r>
            <a:r>
              <a:rPr lang="en-US" sz="8000" i="1" dirty="0"/>
              <a:t>“I think I can do it on the job</a:t>
            </a:r>
            <a:r>
              <a:rPr lang="en-US" sz="8000" i="1" dirty="0" smtClean="0"/>
              <a:t>.”	</a:t>
            </a:r>
            <a:r>
              <a:rPr lang="en-US" sz="8000" b="1" i="1" dirty="0" smtClean="0"/>
              <a:t>Commitment</a:t>
            </a:r>
            <a:r>
              <a:rPr lang="en-US" sz="8000" dirty="0" smtClean="0"/>
              <a:t> </a:t>
            </a:r>
            <a:r>
              <a:rPr lang="en-US" sz="8000" i="1" dirty="0"/>
              <a:t>“I intend to do it on the job</a:t>
            </a:r>
            <a:r>
              <a:rPr lang="en-US" sz="8000" i="1" dirty="0" smtClean="0"/>
              <a:t>.”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US" sz="80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8000" b="1" dirty="0" smtClean="0"/>
              <a:t>Level </a:t>
            </a:r>
            <a:r>
              <a:rPr lang="en-US" sz="8000" b="1" dirty="0"/>
              <a:t>3: </a:t>
            </a:r>
            <a:r>
              <a:rPr lang="en-US" sz="8000" b="1" dirty="0" err="1" smtClean="0"/>
              <a:t>Behaviour</a:t>
            </a:r>
            <a:r>
              <a:rPr lang="en-US" sz="8000" b="1" dirty="0" smtClean="0"/>
              <a:t> - New </a:t>
            </a:r>
            <a:r>
              <a:rPr lang="en-US" sz="8000" b="1" dirty="0"/>
              <a:t>World Addition: </a:t>
            </a:r>
            <a:endParaRPr lang="en-US" sz="80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8000" b="1" i="1" dirty="0"/>
              <a:t>Required </a:t>
            </a:r>
            <a:r>
              <a:rPr lang="en-US" sz="8000" b="1" i="1" dirty="0" smtClean="0"/>
              <a:t>Drivers - </a:t>
            </a:r>
            <a:r>
              <a:rPr lang="en-US" sz="8000" dirty="0" smtClean="0"/>
              <a:t>Processes </a:t>
            </a:r>
            <a:r>
              <a:rPr lang="en-US" sz="8000" dirty="0"/>
              <a:t>and systems that reinforce, encourage and reward performance of critical behaviors on the </a:t>
            </a:r>
            <a:r>
              <a:rPr lang="en-US" sz="8000" dirty="0" smtClean="0"/>
              <a:t>job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US" sz="80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8000" b="1" dirty="0" smtClean="0"/>
              <a:t>Level </a:t>
            </a:r>
            <a:r>
              <a:rPr lang="en-US" sz="8000" b="1" dirty="0"/>
              <a:t>4: </a:t>
            </a:r>
            <a:r>
              <a:rPr lang="en-US" sz="8000" b="1" dirty="0" smtClean="0"/>
              <a:t>Results - New </a:t>
            </a:r>
            <a:r>
              <a:rPr lang="en-US" sz="8000" b="1" dirty="0"/>
              <a:t>World Addition:</a:t>
            </a:r>
            <a:endParaRPr lang="en-US" sz="80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US" sz="8000" b="1" i="1" dirty="0"/>
              <a:t>Leading </a:t>
            </a:r>
            <a:r>
              <a:rPr lang="en-US" sz="8000" b="1" i="1" dirty="0" smtClean="0"/>
              <a:t>Indicators - </a:t>
            </a:r>
            <a:r>
              <a:rPr lang="en-US" sz="8000" dirty="0" smtClean="0"/>
              <a:t>Short-term </a:t>
            </a:r>
            <a:r>
              <a:rPr lang="en-US" sz="8000" dirty="0"/>
              <a:t>observations and measurements suggesting that critical behaviors are on track to create a positive impact on desired results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02967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92620"/>
          </a:xfrm>
        </p:spPr>
        <p:txBody>
          <a:bodyPr/>
          <a:lstStyle/>
          <a:p>
            <a:r>
              <a:rPr lang="en-GB" dirty="0" smtClean="0"/>
              <a:t>Critical reflection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38200" y="1357746"/>
            <a:ext cx="10515600" cy="4819217"/>
          </a:xfrm>
        </p:spPr>
        <p:txBody>
          <a:bodyPr>
            <a:normAutofit/>
          </a:bodyPr>
          <a:lstStyle/>
          <a:p>
            <a:r>
              <a:rPr lang="en-GB" dirty="0"/>
              <a:t>“The deliberate attempt to uncover, and then </a:t>
            </a:r>
            <a:r>
              <a:rPr lang="en-GB" dirty="0" smtClean="0"/>
              <a:t>investigate, </a:t>
            </a:r>
            <a:r>
              <a:rPr lang="en-GB" dirty="0"/>
              <a:t>the paradigmatic, prescriptive and casual assumptions that inform how we practice”   					</a:t>
            </a:r>
          </a:p>
          <a:p>
            <a:r>
              <a:rPr lang="en-GB" dirty="0" smtClean="0"/>
              <a:t>We </a:t>
            </a:r>
            <a:r>
              <a:rPr lang="en-GB" dirty="0"/>
              <a:t>perceive through 4 ‘critical lenses’:</a:t>
            </a:r>
          </a:p>
          <a:p>
            <a:pPr marL="342900" indent="-342900">
              <a:buAutoNum type="arabicPeriod"/>
            </a:pPr>
            <a:r>
              <a:rPr lang="en-GB" dirty="0" smtClean="0"/>
              <a:t>The </a:t>
            </a:r>
            <a:r>
              <a:rPr lang="en-GB" dirty="0"/>
              <a:t>practitioner who is reflecting autobiographically</a:t>
            </a:r>
          </a:p>
          <a:p>
            <a:pPr marL="342900" indent="-342900">
              <a:buAutoNum type="arabicPeriod"/>
            </a:pPr>
            <a:r>
              <a:rPr lang="en-GB" dirty="0"/>
              <a:t>The students or client/patient/parishioner etc.</a:t>
            </a:r>
          </a:p>
          <a:p>
            <a:pPr marL="342900" indent="-342900">
              <a:buAutoNum type="arabicPeriod"/>
            </a:pPr>
            <a:r>
              <a:rPr lang="en-GB" dirty="0"/>
              <a:t>Colleagues</a:t>
            </a:r>
          </a:p>
          <a:p>
            <a:pPr marL="342900" indent="-342900">
              <a:buAutoNum type="arabicPeriod"/>
            </a:pPr>
            <a:r>
              <a:rPr lang="en-GB" dirty="0"/>
              <a:t>Theoretical, philosophical research and professional </a:t>
            </a:r>
            <a:r>
              <a:rPr lang="en-GB" dirty="0" smtClean="0"/>
              <a:t>theory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					</a:t>
            </a:r>
            <a:r>
              <a:rPr lang="en-GB" dirty="0"/>
              <a:t>Brookfield (2009)</a:t>
            </a:r>
          </a:p>
          <a:p>
            <a:pPr marL="0" indent="0">
              <a:buNone/>
            </a:pP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11525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21124"/>
          </a:xfrm>
        </p:spPr>
        <p:txBody>
          <a:bodyPr/>
          <a:lstStyle/>
          <a:p>
            <a:r>
              <a:rPr lang="en-GB" dirty="0" smtClean="0"/>
              <a:t>Reflective Journal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26292"/>
            <a:ext cx="10515600" cy="4850671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b="1" dirty="0"/>
              <a:t>A Reflective Journal focuses on:</a:t>
            </a:r>
            <a:endParaRPr lang="en-GB" sz="2400" b="1" dirty="0"/>
          </a:p>
          <a:p>
            <a:pPr lvl="1">
              <a:buClr>
                <a:schemeClr val="tx1"/>
              </a:buClr>
              <a:buFontTx/>
              <a:buChar char="•"/>
              <a:defRPr/>
            </a:pPr>
            <a:r>
              <a:rPr lang="en-GB" sz="3200" dirty="0"/>
              <a:t>Your reaction to the event or experience</a:t>
            </a:r>
          </a:p>
          <a:p>
            <a:pPr lvl="1">
              <a:buClr>
                <a:schemeClr val="tx1"/>
              </a:buClr>
              <a:buFontTx/>
              <a:buChar char="•"/>
              <a:defRPr/>
            </a:pPr>
            <a:r>
              <a:rPr lang="en-GB" sz="3200" dirty="0"/>
              <a:t>Different ways that you might look at it</a:t>
            </a:r>
          </a:p>
          <a:p>
            <a:pPr lvl="1">
              <a:buClr>
                <a:schemeClr val="tx1"/>
              </a:buClr>
              <a:buFontTx/>
              <a:buChar char="•"/>
              <a:defRPr/>
            </a:pPr>
            <a:r>
              <a:rPr lang="en-GB" sz="3200" dirty="0"/>
              <a:t>How the experience links with other experiences</a:t>
            </a:r>
          </a:p>
          <a:p>
            <a:pPr lvl="1">
              <a:buClr>
                <a:schemeClr val="tx1"/>
              </a:buClr>
              <a:buFontTx/>
              <a:buChar char="•"/>
              <a:defRPr/>
            </a:pPr>
            <a:r>
              <a:rPr lang="en-GB" sz="3200" dirty="0"/>
              <a:t>How you can understand the experience in the light of theory</a:t>
            </a:r>
          </a:p>
          <a:p>
            <a:pPr lvl="1">
              <a:buClr>
                <a:schemeClr val="tx1"/>
              </a:buClr>
              <a:buFontTx/>
              <a:buChar char="•"/>
              <a:defRPr/>
            </a:pPr>
            <a:r>
              <a:rPr lang="en-GB" sz="3200" dirty="0"/>
              <a:t>What you have learned in the situation</a:t>
            </a:r>
          </a:p>
          <a:p>
            <a:pPr lvl="1">
              <a:buClr>
                <a:schemeClr val="tx1"/>
              </a:buClr>
              <a:buFontTx/>
              <a:buChar char="•"/>
              <a:defRPr/>
            </a:pPr>
            <a:r>
              <a:rPr lang="en-GB" sz="3200" dirty="0"/>
              <a:t>What you need to learn</a:t>
            </a:r>
          </a:p>
          <a:p>
            <a:pPr lvl="1">
              <a:buClr>
                <a:schemeClr val="tx1"/>
              </a:buClr>
              <a:buFontTx/>
              <a:buChar char="•"/>
              <a:defRPr/>
            </a:pPr>
            <a:r>
              <a:rPr lang="en-GB" sz="3200" dirty="0"/>
              <a:t>How you might achieve your identified learning goals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68319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63459"/>
          </a:xfrm>
        </p:spPr>
        <p:txBody>
          <a:bodyPr/>
          <a:lstStyle/>
          <a:p>
            <a:r>
              <a:rPr lang="en-GB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28584"/>
            <a:ext cx="10515600" cy="5048379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Brookfield, S.D. (2009) Engaging  critical reflection in corporate America, in J. </a:t>
            </a:r>
            <a:r>
              <a:rPr lang="en-GB" dirty="0" err="1"/>
              <a:t>Mezirow</a:t>
            </a:r>
            <a:r>
              <a:rPr lang="en-GB" dirty="0"/>
              <a:t> , E.W. Taylor and Associates. </a:t>
            </a:r>
            <a:r>
              <a:rPr lang="en-GB" i="1" dirty="0"/>
              <a:t>Transformative Learning in Practice : Insights from Community, Workplace and Higher Education</a:t>
            </a:r>
            <a:r>
              <a:rPr lang="en-GB" dirty="0"/>
              <a:t>. San </a:t>
            </a:r>
            <a:r>
              <a:rPr lang="en-GB" dirty="0" err="1"/>
              <a:t>Fransisco</a:t>
            </a:r>
            <a:r>
              <a:rPr lang="en-GB" dirty="0"/>
              <a:t>, CA</a:t>
            </a:r>
          </a:p>
          <a:p>
            <a:r>
              <a:rPr lang="en-GB" dirty="0" smtClean="0"/>
              <a:t>Gibbs</a:t>
            </a:r>
            <a:r>
              <a:rPr lang="en-GB" dirty="0"/>
              <a:t>, G. [1988] </a:t>
            </a:r>
            <a:r>
              <a:rPr lang="en-GB" dirty="0" smtClean="0"/>
              <a:t>  </a:t>
            </a:r>
            <a:r>
              <a:rPr lang="en-GB" i="1" dirty="0"/>
              <a:t>Learning by Doing, A guide to teaching and learning methods. Further Education Unit.</a:t>
            </a:r>
            <a:r>
              <a:rPr lang="en-GB" dirty="0"/>
              <a:t> Oxford Polytechnic: </a:t>
            </a:r>
            <a:r>
              <a:rPr lang="en-GB" dirty="0" smtClean="0"/>
              <a:t>Oxford Brookes.ac.uk</a:t>
            </a:r>
            <a:r>
              <a:rPr lang="en-GB" dirty="0"/>
              <a:t>. </a:t>
            </a:r>
          </a:p>
          <a:p>
            <a:r>
              <a:rPr lang="en-GB" dirty="0" smtClean="0"/>
              <a:t>Kipling</a:t>
            </a:r>
            <a:r>
              <a:rPr lang="en-GB" dirty="0"/>
              <a:t>, R. (1902</a:t>
            </a:r>
            <a:r>
              <a:rPr lang="en-GB" dirty="0" smtClean="0"/>
              <a:t>)  </a:t>
            </a:r>
            <a:r>
              <a:rPr lang="en-GB" i="1" dirty="0"/>
              <a:t>Just So Stories, </a:t>
            </a:r>
            <a:r>
              <a:rPr lang="en-GB" dirty="0" smtClean="0"/>
              <a:t>London: </a:t>
            </a:r>
            <a:r>
              <a:rPr lang="en-GB" dirty="0"/>
              <a:t>Macmillan</a:t>
            </a:r>
          </a:p>
          <a:p>
            <a:r>
              <a:rPr lang="en-GB" dirty="0" smtClean="0"/>
              <a:t>Kolb</a:t>
            </a:r>
            <a:r>
              <a:rPr lang="en-GB" dirty="0"/>
              <a:t>, D. (1984)  </a:t>
            </a:r>
            <a:r>
              <a:rPr lang="en-GB" dirty="0" smtClean="0"/>
              <a:t> </a:t>
            </a:r>
            <a:r>
              <a:rPr lang="en-GB" i="1" dirty="0"/>
              <a:t>Experiential Learning. </a:t>
            </a:r>
            <a:r>
              <a:rPr lang="en-GB" dirty="0"/>
              <a:t>New </a:t>
            </a:r>
            <a:r>
              <a:rPr lang="en-GB" dirty="0" smtClean="0"/>
              <a:t>Jersey: </a:t>
            </a:r>
            <a:r>
              <a:rPr lang="en-GB" dirty="0"/>
              <a:t>Prentice Hall</a:t>
            </a:r>
          </a:p>
          <a:p>
            <a:r>
              <a:rPr lang="en-GB" dirty="0" err="1" smtClean="0"/>
              <a:t>Sch</a:t>
            </a:r>
            <a:r>
              <a:rPr lang="en-GB" dirty="0" err="1" smtClean="0">
                <a:cs typeface="Arial"/>
              </a:rPr>
              <a:t>ön</a:t>
            </a:r>
            <a:r>
              <a:rPr lang="en-GB" dirty="0">
                <a:cs typeface="Arial"/>
              </a:rPr>
              <a:t>, D.(1983) </a:t>
            </a:r>
            <a:r>
              <a:rPr lang="en-GB" dirty="0" smtClean="0">
                <a:cs typeface="Arial"/>
              </a:rPr>
              <a:t>  </a:t>
            </a:r>
            <a:r>
              <a:rPr lang="en-GB" i="1" dirty="0"/>
              <a:t>Educating the reflective </a:t>
            </a:r>
            <a:r>
              <a:rPr lang="en-GB" i="1" dirty="0" smtClean="0"/>
              <a:t>Practitioner. </a:t>
            </a:r>
            <a:r>
              <a:rPr lang="en-GB" dirty="0"/>
              <a:t>San Francisco: Josey Bass, 1987.</a:t>
            </a:r>
          </a:p>
          <a:p>
            <a:r>
              <a:rPr lang="en-GB" dirty="0" err="1" smtClean="0"/>
              <a:t>Schon</a:t>
            </a:r>
            <a:r>
              <a:rPr lang="en-GB" dirty="0"/>
              <a:t>, D. (1983) </a:t>
            </a:r>
            <a:r>
              <a:rPr lang="en-GB" dirty="0" smtClean="0"/>
              <a:t> </a:t>
            </a:r>
            <a:r>
              <a:rPr lang="en-GB" i="1" dirty="0"/>
              <a:t>How </a:t>
            </a:r>
            <a:r>
              <a:rPr lang="en-GB" i="1" dirty="0" err="1"/>
              <a:t>Proffesionals</a:t>
            </a:r>
            <a:r>
              <a:rPr lang="en-GB" i="1" dirty="0"/>
              <a:t> Think in </a:t>
            </a:r>
            <a:r>
              <a:rPr lang="en-GB" i="1" dirty="0" smtClean="0"/>
              <a:t>Action.</a:t>
            </a:r>
            <a:r>
              <a:rPr lang="en-GB" dirty="0" smtClean="0"/>
              <a:t> </a:t>
            </a:r>
            <a:r>
              <a:rPr lang="en-GB" dirty="0"/>
              <a:t>New York, N.Y. :U.S.A : Basic Books</a:t>
            </a:r>
          </a:p>
          <a:p>
            <a:r>
              <a:rPr lang="en-US" dirty="0"/>
              <a:t>Ash, S. &amp; Clayton, P. (2004). </a:t>
            </a:r>
            <a:r>
              <a:rPr lang="en-US" i="1" dirty="0"/>
              <a:t>The articulated learning: An approach to guided reflection and assessment.</a:t>
            </a:r>
            <a:r>
              <a:rPr lang="en-US" dirty="0"/>
              <a:t>  Innovative Higher Education 29 (2): 137-154.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3982208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3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641</Words>
  <Application>Microsoft Office PowerPoint</Application>
  <PresentationFormat>Widescreen</PresentationFormat>
  <Paragraphs>76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1_Office Theme</vt:lpstr>
      <vt:lpstr>PowerPoint Presentation</vt:lpstr>
      <vt:lpstr>Evaluation – coach/mentor perspective</vt:lpstr>
      <vt:lpstr>Evaluation – organisation/client perspective</vt:lpstr>
      <vt:lpstr>Assessing the Benefits of Mentoring</vt:lpstr>
      <vt:lpstr>Evaluation (D. Kirkpatrick)</vt:lpstr>
      <vt:lpstr>The New World Kirkpatrick Model</vt:lpstr>
      <vt:lpstr>Critical reflection</vt:lpstr>
      <vt:lpstr>Reflective Journal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Mair O'connor</dc:creator>
  <cp:lastModifiedBy>Mair O'connor</cp:lastModifiedBy>
  <cp:revision>7</cp:revision>
  <cp:lastPrinted>2018-06-27T10:14:22Z</cp:lastPrinted>
  <dcterms:created xsi:type="dcterms:W3CDTF">2018-06-08T12:54:27Z</dcterms:created>
  <dcterms:modified xsi:type="dcterms:W3CDTF">2019-05-20T14:10:00Z</dcterms:modified>
</cp:coreProperties>
</file>