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1.xml" ContentType="application/vnd.openxmlformats-officedocument.presentationml.comments+xml"/>
  <Override PartName="/ppt/comments/comment2.xml" ContentType="application/vnd.openxmlformats-officedocument.presentationml.comment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3"/>
  </p:notesMasterIdLst>
  <p:handoutMasterIdLst>
    <p:handoutMasterId r:id="rId94"/>
  </p:handoutMasterIdLst>
  <p:sldIdLst>
    <p:sldId id="278" r:id="rId2"/>
    <p:sldId id="350" r:id="rId3"/>
    <p:sldId id="314" r:id="rId4"/>
    <p:sldId id="256" r:id="rId5"/>
    <p:sldId id="315" r:id="rId6"/>
    <p:sldId id="311" r:id="rId7"/>
    <p:sldId id="265" r:id="rId8"/>
    <p:sldId id="260" r:id="rId9"/>
    <p:sldId id="259" r:id="rId10"/>
    <p:sldId id="323" r:id="rId11"/>
    <p:sldId id="279" r:id="rId12"/>
    <p:sldId id="294" r:id="rId13"/>
    <p:sldId id="303" r:id="rId14"/>
    <p:sldId id="324" r:id="rId15"/>
    <p:sldId id="263" r:id="rId16"/>
    <p:sldId id="308" r:id="rId17"/>
    <p:sldId id="275" r:id="rId18"/>
    <p:sldId id="322" r:id="rId19"/>
    <p:sldId id="274" r:id="rId20"/>
    <p:sldId id="295" r:id="rId21"/>
    <p:sldId id="325" r:id="rId22"/>
    <p:sldId id="304" r:id="rId23"/>
    <p:sldId id="334" r:id="rId24"/>
    <p:sldId id="309" r:id="rId25"/>
    <p:sldId id="257" r:id="rId26"/>
    <p:sldId id="261" r:id="rId27"/>
    <p:sldId id="262" r:id="rId28"/>
    <p:sldId id="264" r:id="rId29"/>
    <p:sldId id="266" r:id="rId30"/>
    <p:sldId id="267" r:id="rId31"/>
    <p:sldId id="272" r:id="rId32"/>
    <p:sldId id="276" r:id="rId33"/>
    <p:sldId id="273" r:id="rId34"/>
    <p:sldId id="298" r:id="rId35"/>
    <p:sldId id="310" r:id="rId36"/>
    <p:sldId id="287" r:id="rId37"/>
    <p:sldId id="286" r:id="rId38"/>
    <p:sldId id="277" r:id="rId39"/>
    <p:sldId id="269" r:id="rId40"/>
    <p:sldId id="268" r:id="rId41"/>
    <p:sldId id="270" r:id="rId42"/>
    <p:sldId id="285" r:id="rId43"/>
    <p:sldId id="271" r:id="rId44"/>
    <p:sldId id="280" r:id="rId45"/>
    <p:sldId id="281" r:id="rId46"/>
    <p:sldId id="282" r:id="rId47"/>
    <p:sldId id="283" r:id="rId48"/>
    <p:sldId id="284" r:id="rId49"/>
    <p:sldId id="288" r:id="rId50"/>
    <p:sldId id="289" r:id="rId51"/>
    <p:sldId id="317" r:id="rId52"/>
    <p:sldId id="306" r:id="rId53"/>
    <p:sldId id="320" r:id="rId54"/>
    <p:sldId id="332" r:id="rId55"/>
    <p:sldId id="346" r:id="rId56"/>
    <p:sldId id="296" r:id="rId57"/>
    <p:sldId id="327" r:id="rId58"/>
    <p:sldId id="335" r:id="rId59"/>
    <p:sldId id="290" r:id="rId60"/>
    <p:sldId id="291" r:id="rId61"/>
    <p:sldId id="313" r:id="rId62"/>
    <p:sldId id="337" r:id="rId63"/>
    <p:sldId id="305" r:id="rId64"/>
    <p:sldId id="297" r:id="rId65"/>
    <p:sldId id="299" r:id="rId66"/>
    <p:sldId id="321" r:id="rId67"/>
    <p:sldId id="347" r:id="rId68"/>
    <p:sldId id="293" r:id="rId69"/>
    <p:sldId id="329" r:id="rId70"/>
    <p:sldId id="328" r:id="rId71"/>
    <p:sldId id="330" r:id="rId72"/>
    <p:sldId id="331" r:id="rId73"/>
    <p:sldId id="336" r:id="rId74"/>
    <p:sldId id="338" r:id="rId75"/>
    <p:sldId id="319" r:id="rId76"/>
    <p:sldId id="318" r:id="rId77"/>
    <p:sldId id="339" r:id="rId78"/>
    <p:sldId id="341" r:id="rId79"/>
    <p:sldId id="340" r:id="rId80"/>
    <p:sldId id="342" r:id="rId81"/>
    <p:sldId id="343" r:id="rId82"/>
    <p:sldId id="345" r:id="rId83"/>
    <p:sldId id="348" r:id="rId84"/>
    <p:sldId id="312" r:id="rId85"/>
    <p:sldId id="258" r:id="rId86"/>
    <p:sldId id="292" r:id="rId87"/>
    <p:sldId id="307" r:id="rId88"/>
    <p:sldId id="349" r:id="rId89"/>
    <p:sldId id="333" r:id="rId90"/>
    <p:sldId id="351" r:id="rId91"/>
    <p:sldId id="352" r:id="rId9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590A0DA-3164-B14C-83F0-CF18592FB0FD}">
          <p14:sldIdLst>
            <p14:sldId id="278"/>
            <p14:sldId id="350"/>
            <p14:sldId id="314"/>
            <p14:sldId id="256"/>
            <p14:sldId id="315"/>
            <p14:sldId id="311"/>
            <p14:sldId id="265"/>
            <p14:sldId id="260"/>
            <p14:sldId id="259"/>
            <p14:sldId id="323"/>
            <p14:sldId id="279"/>
            <p14:sldId id="294"/>
            <p14:sldId id="303"/>
            <p14:sldId id="324"/>
            <p14:sldId id="263"/>
            <p14:sldId id="308"/>
            <p14:sldId id="275"/>
            <p14:sldId id="322"/>
            <p14:sldId id="274"/>
            <p14:sldId id="295"/>
            <p14:sldId id="325"/>
            <p14:sldId id="304"/>
            <p14:sldId id="334"/>
            <p14:sldId id="309"/>
            <p14:sldId id="257"/>
            <p14:sldId id="261"/>
            <p14:sldId id="262"/>
            <p14:sldId id="264"/>
            <p14:sldId id="266"/>
            <p14:sldId id="267"/>
            <p14:sldId id="272"/>
            <p14:sldId id="276"/>
            <p14:sldId id="273"/>
            <p14:sldId id="298"/>
            <p14:sldId id="310"/>
            <p14:sldId id="287"/>
            <p14:sldId id="286"/>
            <p14:sldId id="277"/>
            <p14:sldId id="269"/>
            <p14:sldId id="268"/>
            <p14:sldId id="270"/>
            <p14:sldId id="285"/>
            <p14:sldId id="271"/>
            <p14:sldId id="280"/>
            <p14:sldId id="281"/>
            <p14:sldId id="282"/>
            <p14:sldId id="283"/>
            <p14:sldId id="284"/>
            <p14:sldId id="288"/>
            <p14:sldId id="289"/>
            <p14:sldId id="317"/>
            <p14:sldId id="306"/>
            <p14:sldId id="320"/>
            <p14:sldId id="332"/>
            <p14:sldId id="346"/>
            <p14:sldId id="296"/>
            <p14:sldId id="327"/>
            <p14:sldId id="335"/>
            <p14:sldId id="290"/>
            <p14:sldId id="291"/>
            <p14:sldId id="313"/>
            <p14:sldId id="337"/>
            <p14:sldId id="305"/>
            <p14:sldId id="297"/>
            <p14:sldId id="299"/>
            <p14:sldId id="321"/>
            <p14:sldId id="347"/>
            <p14:sldId id="293"/>
            <p14:sldId id="329"/>
            <p14:sldId id="328"/>
            <p14:sldId id="330"/>
            <p14:sldId id="331"/>
            <p14:sldId id="336"/>
            <p14:sldId id="338"/>
            <p14:sldId id="319"/>
            <p14:sldId id="318"/>
            <p14:sldId id="339"/>
            <p14:sldId id="341"/>
            <p14:sldId id="340"/>
            <p14:sldId id="342"/>
            <p14:sldId id="343"/>
            <p14:sldId id="345"/>
            <p14:sldId id="348"/>
            <p14:sldId id="312"/>
            <p14:sldId id="258"/>
            <p14:sldId id="292"/>
            <p14:sldId id="307"/>
            <p14:sldId id="349"/>
            <p14:sldId id="333"/>
            <p14:sldId id="351"/>
            <p14:sldId id="352"/>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ara Peploe (2003656)" initials="CP(" lastIdx="2" clrIdx="0">
    <p:extLst>
      <p:ext uri="{19B8F6BF-5375-455C-9EA6-DF929625EA0E}">
        <p15:presenceInfo xmlns:p15="http://schemas.microsoft.com/office/powerpoint/2012/main" userId="S::2003656@student.uwtsd.ac.uk::6a64a908-c687-43f0-b43e-41c23fd93e8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7980"/>
    <p:restoredTop sz="94694"/>
  </p:normalViewPr>
  <p:slideViewPr>
    <p:cSldViewPr snapToGrid="0" snapToObjects="1">
      <p:cViewPr>
        <p:scale>
          <a:sx n="103" d="100"/>
          <a:sy n="103" d="100"/>
        </p:scale>
        <p:origin x="1016" y="568"/>
      </p:cViewPr>
      <p:guideLst/>
    </p:cSldViewPr>
  </p:slideViewPr>
  <p:notesTextViewPr>
    <p:cViewPr>
      <p:scale>
        <a:sx n="1" d="1"/>
        <a:sy n="1" d="1"/>
      </p:scale>
      <p:origin x="0" y="0"/>
    </p:cViewPr>
  </p:notesTextViewPr>
  <p:notesViewPr>
    <p:cSldViewPr snapToGrid="0" snapToObjects="1">
      <p:cViewPr varScale="1">
        <p:scale>
          <a:sx n="126" d="100"/>
          <a:sy n="126" d="100"/>
        </p:scale>
        <p:origin x="4472" y="21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commentAuthors" Target="commentAuthor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handoutMaster" Target="handoutMasters/handoutMaster1.xml"/><Relationship Id="rId9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notesMaster" Target="notesMasters/notesMaster1.xml"/><Relationship Id="rId98"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10-26T11:41:18.798" idx="2">
    <p:pos x="10" y="10"/>
    <p:text/>
    <p:extLst>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1-10-07T17:40:25.724" idx="1">
    <p:pos x="10" y="10"/>
    <p:text/>
    <p:extLst>
      <p:ext uri="{C676402C-5697-4E1C-873F-D02D1690AC5C}">
        <p15:threadingInfo xmlns:p15="http://schemas.microsoft.com/office/powerpoint/2012/main" timeZoneBias="-6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BBD69A5-1134-DF4C-8095-844E1699DDB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58FD1057-0E31-424C-8883-33DC1462C3E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6F8A7EA-4D51-C641-9A41-6266F5ACC880}" type="datetimeFigureOut">
              <a:rPr lang="en-US" smtClean="0"/>
              <a:t>11/20/21</a:t>
            </a:fld>
            <a:endParaRPr lang="en-US"/>
          </a:p>
        </p:txBody>
      </p:sp>
      <p:sp>
        <p:nvSpPr>
          <p:cNvPr id="4" name="Footer Placeholder 3">
            <a:extLst>
              <a:ext uri="{FF2B5EF4-FFF2-40B4-BE49-F238E27FC236}">
                <a16:creationId xmlns:a16="http://schemas.microsoft.com/office/drawing/2014/main" id="{AAF9B345-628E-E044-BB8E-4F6C44F5DAE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55CA5722-1904-B24D-B0A8-00838045143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189887B-D38B-6E40-B8AD-1B24AC32AFC5}" type="slidenum">
              <a:rPr lang="en-US" smtClean="0"/>
              <a:t>‹#›</a:t>
            </a:fld>
            <a:endParaRPr lang="en-US"/>
          </a:p>
        </p:txBody>
      </p:sp>
    </p:spTree>
    <p:extLst>
      <p:ext uri="{BB962C8B-B14F-4D97-AF65-F5344CB8AC3E}">
        <p14:creationId xmlns:p14="http://schemas.microsoft.com/office/powerpoint/2010/main" val="275367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7FCE5F-6D02-CE43-A068-06FB78773F4B}" type="datetimeFigureOut">
              <a:rPr lang="en-US" smtClean="0"/>
              <a:t>11/20/21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CA6315-4BD4-1D4F-BAB6-BB034F88C1D8}" type="slidenum">
              <a:rPr lang="en-US" smtClean="0"/>
              <a:t>‹#›</a:t>
            </a:fld>
            <a:endParaRPr lang="en-US"/>
          </a:p>
        </p:txBody>
      </p:sp>
    </p:spTree>
    <p:extLst>
      <p:ext uri="{BB962C8B-B14F-4D97-AF65-F5344CB8AC3E}">
        <p14:creationId xmlns:p14="http://schemas.microsoft.com/office/powerpoint/2010/main" val="13587515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fet.uwe.ac.uk/conweb/house_ages/council_housing/section5.htm" TargetMode="External"/><Relationship Id="rId2" Type="http://schemas.openxmlformats.org/officeDocument/2006/relationships/slide" Target="../slides/slide25.xml"/><Relationship Id="rId1" Type="http://schemas.openxmlformats.org/officeDocument/2006/relationships/notesMaster" Target="../notesMasters/notesMaster1.xml"/><Relationship Id="rId4" Type="http://schemas.openxmlformats.org/officeDocument/2006/relationships/hyperlink" Target="https://www.walesonline.co.uk/news/wales-news/last-innocent-person-hanged-wales-14860984"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localsurveyorsdirect.co.uk/defects-decade" TargetMode="External"/><Relationship Id="rId2" Type="http://schemas.openxmlformats.org/officeDocument/2006/relationships/slide" Target="../slides/slide26.xml"/><Relationship Id="rId1" Type="http://schemas.openxmlformats.org/officeDocument/2006/relationships/notesMaster" Target="../notesMasters/notesMaster1.xml"/><Relationship Id="rId4" Type="http://schemas.openxmlformats.org/officeDocument/2006/relationships/hyperlink" Target="https://1stassociated.co.uk/articles/damp-condensation-1930s-1950s-houses.asp"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1stassociated.co.uk/articles/damp-condensation-1930s-1950s-houses.asp"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etsy.com/uk/listing/795021484/pdf-vintage-1950s-mens-pants-slacks?gpla=1&amp;gao=1&amp;&amp;utm_source=google&amp;utm_medium=cpc&amp;utm_campaign=shopping_uk_en_gb_-craft_supplies_and_tools&amp;utm_custom1=_k_Cj0KCQjw8eOLBhC1ARIsAOzx5cHE0xmTH_fxedpTtovckjFo2KilRr5vJ8uXkx10BQsY1nmT9wEJNjYaAj-QEALw_wcB_k_&amp;utm_content=go_14821442085_125173007222_549119977878_aud-1184048147899:pla-295462056867_c__795021484engb_140307634&amp;utm_custom2=14821442085&amp;gclid=Cj0KCQjw8eOLBhC1ARIsAOzx5cHE0xmTH_fxedpTtovckjFo2KilRr5vJ8uXkx10BQsY1nmT9wEJNjYaAj-QEALw_wcB"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spartacus-educational.com/FWWmental.htm" TargetMode="External"/><Relationship Id="rId2" Type="http://schemas.openxmlformats.org/officeDocument/2006/relationships/slide" Target="../slides/slide33.xml"/><Relationship Id="rId1" Type="http://schemas.openxmlformats.org/officeDocument/2006/relationships/notesMaster" Target="../notesMasters/notesMaster1.xml"/><Relationship Id="rId5" Type="http://schemas.openxmlformats.org/officeDocument/2006/relationships/hyperlink" Target="https://www.ncbi.nlm.nih.gov/pmc/articles/PMC3181586/" TargetMode="External"/><Relationship Id="rId4" Type="http://schemas.openxmlformats.org/officeDocument/2006/relationships/hyperlink" Target="https://www.ncbi.nlm.nih.gov/pmc/articles/PMC1119389/" TargetMode="Externa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1900s.org.uk/1940s-kitchen-gas-oven.htm" TargetMode="External"/><Relationship Id="rId2" Type="http://schemas.openxmlformats.org/officeDocument/2006/relationships/slide" Target="../slides/slide41.xml"/><Relationship Id="rId1" Type="http://schemas.openxmlformats.org/officeDocument/2006/relationships/notesMaster" Target="../notesMasters/notesMaster1.xml"/><Relationship Id="rId4" Type="http://schemas.openxmlformats.org/officeDocument/2006/relationships/hyperlink" Target="https://picclick.co.uk/Vintage-Retro-1950s-New-World-Gas-Cooker-122313205428.html" TargetMode="Externa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www.keeleyhire.co.uk/index.php" TargetMode="External"/><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celticprophire.co.uk/" TargetMode="External"/><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themetraders.com/props/" TargetMode="External"/><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shop.flints.co.uk/Basket" TargetMode="External"/><Relationship Id="rId2" Type="http://schemas.openxmlformats.org/officeDocument/2006/relationships/slide" Target="../slides/slide65.xml"/><Relationship Id="rId1" Type="http://schemas.openxmlformats.org/officeDocument/2006/relationships/notesMaster" Target="../notesMasters/notesMaster1.xml"/><Relationship Id="rId4" Type="http://schemas.openxmlformats.org/officeDocument/2006/relationships/hyperlink" Target="https://www.wilko.com/en-uk/wilko-interior-white-matt-emulsion-paint-5l/p/2417640" TargetMode="Externa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www.oldandinteresting.com/history-rag-rugs.aspx" TargetMode="External"/><Relationship Id="rId2" Type="http://schemas.openxmlformats.org/officeDocument/2006/relationships/slide" Target="../slides/slide68.xml"/><Relationship Id="rId1" Type="http://schemas.openxmlformats.org/officeDocument/2006/relationships/notesMaster" Target="../notesMasters/notesMaster1.xml"/><Relationship Id="rId5" Type="http://schemas.openxmlformats.org/officeDocument/2006/relationships/hyperlink" Target="https://www.screwfix.com/p/erfurt-red-label-double-lining-paper-natural-560mm-x-20m/35426" TargetMode="External"/><Relationship Id="rId4" Type="http://schemas.openxmlformats.org/officeDocument/2006/relationships/hyperlink" Target="https://heritagecrafts.org.uk/rag-rugging/" TargetMode="Externa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youtube.com/watch?v=h2FVGzFCyCc" TargetMode="External"/><Relationship Id="rId2" Type="http://schemas.openxmlformats.org/officeDocument/2006/relationships/slide" Target="../slides/slide70.xml"/><Relationship Id="rId1" Type="http://schemas.openxmlformats.org/officeDocument/2006/relationships/notesMaster" Target="../notesMasters/notesMaster1.xml"/><Relationship Id="rId4" Type="http://schemas.openxmlformats.org/officeDocument/2006/relationships/hyperlink" Target="https://www.youtube.com/watch?v=mN8_51F3wZc" TargetMode="Externa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screwfix.com/p/erfurt-red-label-double-lining-paper-natural-560mm-x-20m/35426" TargetMode="External"/><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eastlondonhistory.co.uk/east-end-1950s/" TargetMode="External"/><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ECA6315-4BD4-1D4F-BAB6-BB034F88C1D8}" type="slidenum">
              <a:rPr lang="en-US" smtClean="0"/>
              <a:t>4</a:t>
            </a:fld>
            <a:endParaRPr lang="en-US"/>
          </a:p>
        </p:txBody>
      </p:sp>
    </p:spTree>
    <p:extLst>
      <p:ext uri="{BB962C8B-B14F-4D97-AF65-F5344CB8AC3E}">
        <p14:creationId xmlns:p14="http://schemas.microsoft.com/office/powerpoint/2010/main" val="4071144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rgbClr val="FF0000"/>
                </a:solidFill>
              </a:rPr>
              <a:t>1.</a:t>
            </a:r>
            <a:r>
              <a:rPr lang="en-GB" dirty="0">
                <a:effectLst/>
              </a:rPr>
              <a:t> </a:t>
            </a:r>
            <a:r>
              <a:rPr lang="en-GB" dirty="0" err="1">
                <a:effectLst/>
              </a:rPr>
              <a:t>Pallin</a:t>
            </a:r>
            <a:r>
              <a:rPr lang="en-GB" dirty="0">
                <a:effectLst/>
              </a:rPr>
              <a:t>, G. (2010) </a:t>
            </a:r>
            <a:r>
              <a:rPr lang="en-GB" i="1" dirty="0">
                <a:effectLst/>
              </a:rPr>
              <a:t>Stage Management: The Essential Handbook</a:t>
            </a:r>
            <a:r>
              <a:rPr lang="en-GB" dirty="0">
                <a:effectLst/>
              </a:rPr>
              <a:t>. Nick Hern Books Limited. </a:t>
            </a:r>
            <a:r>
              <a:rPr lang="en-GB" dirty="0" err="1">
                <a:effectLst/>
              </a:rPr>
              <a:t>Pg</a:t>
            </a:r>
            <a:r>
              <a:rPr lang="en-GB" dirty="0">
                <a:effectLst/>
              </a:rPr>
              <a:t> 12-15</a:t>
            </a:r>
          </a:p>
          <a:p>
            <a:endParaRPr lang="en-US" dirty="0">
              <a:solidFill>
                <a:srgbClr val="FF0000"/>
              </a:solidFill>
            </a:endParaRPr>
          </a:p>
        </p:txBody>
      </p:sp>
      <p:sp>
        <p:nvSpPr>
          <p:cNvPr id="4" name="Slide Number Placeholder 3"/>
          <p:cNvSpPr>
            <a:spLocks noGrp="1"/>
          </p:cNvSpPr>
          <p:nvPr>
            <p:ph type="sldNum" sz="quarter" idx="5"/>
          </p:nvPr>
        </p:nvSpPr>
        <p:spPr/>
        <p:txBody>
          <a:bodyPr/>
          <a:lstStyle/>
          <a:p>
            <a:fld id="{9ECA6315-4BD4-1D4F-BAB6-BB034F88C1D8}" type="slidenum">
              <a:rPr lang="en-US" smtClean="0"/>
              <a:t>7</a:t>
            </a:fld>
            <a:endParaRPr lang="en-US"/>
          </a:p>
        </p:txBody>
      </p:sp>
    </p:spTree>
    <p:extLst>
      <p:ext uri="{BB962C8B-B14F-4D97-AF65-F5344CB8AC3E}">
        <p14:creationId xmlns:p14="http://schemas.microsoft.com/office/powerpoint/2010/main" val="7290627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a:t>
            </a:r>
            <a:r>
              <a:rPr lang="en-GB" dirty="0">
                <a:effectLst/>
              </a:rPr>
              <a:t> Barnwell, J. (2017) </a:t>
            </a:r>
            <a:r>
              <a:rPr lang="en-GB" i="1" dirty="0">
                <a:effectLst/>
              </a:rPr>
              <a:t>Production Design for Screen Visual Storytelling in Film and Television</a:t>
            </a:r>
            <a:r>
              <a:rPr lang="en-GB" dirty="0">
                <a:effectLst/>
              </a:rPr>
              <a:t>. Bloomsbury Publishing Plc. </a:t>
            </a:r>
            <a:r>
              <a:rPr lang="en-GB" dirty="0" err="1">
                <a:effectLst/>
              </a:rPr>
              <a:t>Pg</a:t>
            </a:r>
            <a:r>
              <a:rPr lang="en-GB" dirty="0">
                <a:effectLst/>
              </a:rPr>
              <a:t> 38</a:t>
            </a:r>
          </a:p>
          <a:p>
            <a:endParaRPr lang="en-US" dirty="0"/>
          </a:p>
        </p:txBody>
      </p:sp>
      <p:sp>
        <p:nvSpPr>
          <p:cNvPr id="4" name="Slide Number Placeholder 3"/>
          <p:cNvSpPr>
            <a:spLocks noGrp="1"/>
          </p:cNvSpPr>
          <p:nvPr>
            <p:ph type="sldNum" sz="quarter" idx="5"/>
          </p:nvPr>
        </p:nvSpPr>
        <p:spPr/>
        <p:txBody>
          <a:bodyPr/>
          <a:lstStyle/>
          <a:p>
            <a:fld id="{9ECA6315-4BD4-1D4F-BAB6-BB034F88C1D8}" type="slidenum">
              <a:rPr lang="en-US" smtClean="0"/>
              <a:t>11</a:t>
            </a:fld>
            <a:endParaRPr lang="en-US"/>
          </a:p>
        </p:txBody>
      </p:sp>
    </p:spTree>
    <p:extLst>
      <p:ext uri="{BB962C8B-B14F-4D97-AF65-F5344CB8AC3E}">
        <p14:creationId xmlns:p14="http://schemas.microsoft.com/office/powerpoint/2010/main" val="26432373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a:t>
            </a:r>
            <a:r>
              <a:rPr lang="en-GB" dirty="0"/>
              <a:t> </a:t>
            </a:r>
            <a:r>
              <a:rPr lang="en-GB" dirty="0" err="1"/>
              <a:t>Pallin</a:t>
            </a:r>
            <a:r>
              <a:rPr lang="en-GB" dirty="0"/>
              <a:t>, G. (2010) </a:t>
            </a:r>
            <a:r>
              <a:rPr lang="en-GB" i="1" dirty="0"/>
              <a:t>Stage Management: The Essential Handbook</a:t>
            </a:r>
            <a:r>
              <a:rPr lang="en-GB" dirty="0"/>
              <a:t>. Nick Hern Books Limited. </a:t>
            </a:r>
            <a:r>
              <a:rPr lang="en-GB" dirty="0" err="1"/>
              <a:t>Pg</a:t>
            </a:r>
            <a:r>
              <a:rPr lang="en-GB" dirty="0"/>
              <a:t> 53</a:t>
            </a:r>
          </a:p>
          <a:p>
            <a:endParaRPr lang="en-US" dirty="0"/>
          </a:p>
        </p:txBody>
      </p:sp>
      <p:sp>
        <p:nvSpPr>
          <p:cNvPr id="4" name="Slide Number Placeholder 3"/>
          <p:cNvSpPr>
            <a:spLocks noGrp="1"/>
          </p:cNvSpPr>
          <p:nvPr>
            <p:ph type="sldNum" sz="quarter" idx="5"/>
          </p:nvPr>
        </p:nvSpPr>
        <p:spPr/>
        <p:txBody>
          <a:bodyPr/>
          <a:lstStyle/>
          <a:p>
            <a:fld id="{9ECA6315-4BD4-1D4F-BAB6-BB034F88C1D8}" type="slidenum">
              <a:rPr lang="en-US" smtClean="0"/>
              <a:t>19</a:t>
            </a:fld>
            <a:endParaRPr lang="en-US"/>
          </a:p>
        </p:txBody>
      </p:sp>
    </p:spTree>
    <p:extLst>
      <p:ext uri="{BB962C8B-B14F-4D97-AF65-F5344CB8AC3E}">
        <p14:creationId xmlns:p14="http://schemas.microsoft.com/office/powerpoint/2010/main" val="4096083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effectLst/>
              </a:rPr>
              <a:t>University of the West of England, Bristol (2008) ‘The History of Council Housing’, </a:t>
            </a:r>
            <a:r>
              <a:rPr lang="en-GB" i="1" dirty="0">
                <a:effectLst/>
              </a:rPr>
              <a:t>Publishing UWE.</a:t>
            </a:r>
            <a:endParaRPr lang="en-GB" dirty="0">
              <a:effectLst/>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effectLst/>
              </a:rPr>
              <a:t>University of the West of England, Bristol (2008) ‘The History of Council Housing; 5 Meeting the post-war Housing Shortage’. Available at: </a:t>
            </a:r>
            <a:r>
              <a:rPr lang="en-GB" dirty="0">
                <a:effectLst/>
                <a:hlinkClick r:id="rId3"/>
              </a:rPr>
              <a:t>https://fet.uwe.ac.uk/conweb/house_ages/council_housing/section5.htm</a:t>
            </a:r>
            <a:r>
              <a:rPr lang="en-GB" dirty="0">
                <a:effectLst/>
              </a:rPr>
              <a:t> (Accessed: 8 October 2021)</a:t>
            </a:r>
            <a:endParaRPr lang="en-GB" dirty="0">
              <a:latin typeface="Calibri" panose="020F0502020204030204" pitchFamily="34" charset="0"/>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effectLst/>
              </a:rPr>
              <a:t>Bellis, K. (2018) ‘The last innocent person to be hanged in Wales’, </a:t>
            </a:r>
            <a:r>
              <a:rPr lang="en-GB" i="1" dirty="0" err="1">
                <a:effectLst/>
              </a:rPr>
              <a:t>Walesonline</a:t>
            </a:r>
            <a:r>
              <a:rPr lang="en-GB" dirty="0">
                <a:effectLst/>
              </a:rPr>
              <a:t>. Available at: </a:t>
            </a:r>
            <a:r>
              <a:rPr lang="en-GB" dirty="0">
                <a:effectLst/>
                <a:hlinkClick r:id="rId4"/>
              </a:rPr>
              <a:t>https://www.walesonline.co.uk/news/wales-news/last-innocent-person-hanged-wales-14860984</a:t>
            </a:r>
            <a:r>
              <a:rPr lang="en-GB" dirty="0">
                <a:effectLst/>
              </a:rPr>
              <a:t>. (Accessed: 8 October 2021)</a:t>
            </a:r>
          </a:p>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fld id="{9ECA6315-4BD4-1D4F-BAB6-BB034F88C1D8}" type="slidenum">
              <a:rPr lang="en-US" smtClean="0"/>
              <a:t>25</a:t>
            </a:fld>
            <a:endParaRPr lang="en-US"/>
          </a:p>
        </p:txBody>
      </p:sp>
    </p:spTree>
    <p:extLst>
      <p:ext uri="{BB962C8B-B14F-4D97-AF65-F5344CB8AC3E}">
        <p14:creationId xmlns:p14="http://schemas.microsoft.com/office/powerpoint/2010/main" val="1075822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a:t>
            </a:r>
            <a:r>
              <a:rPr lang="en-GB" dirty="0" err="1">
                <a:effectLst/>
              </a:rPr>
              <a:t>Margetson</a:t>
            </a:r>
            <a:r>
              <a:rPr lang="en-GB" dirty="0">
                <a:effectLst/>
              </a:rPr>
              <a:t>, B. (2021) ‘defect by decade’. Available at: </a:t>
            </a:r>
            <a:r>
              <a:rPr lang="en-GB" dirty="0">
                <a:effectLst/>
                <a:hlinkClick r:id="rId3"/>
              </a:rPr>
              <a:t>https://www.localsurveyorsdirect.co.uk/defects-decade</a:t>
            </a:r>
            <a:r>
              <a:rPr lang="en-GB" dirty="0">
                <a:effectLst/>
              </a:rPr>
              <a:t>. (Accessed: 15 October </a:t>
            </a:r>
            <a:r>
              <a:rPr lang="en-GB" i="1" dirty="0">
                <a:effectLst/>
              </a:rPr>
              <a:t>2021</a:t>
            </a:r>
            <a:r>
              <a:rPr lang="en-GB" dirty="0">
                <a:effectLst/>
              </a:rPr>
              <a:t>)</a:t>
            </a:r>
            <a:endParaRPr lang="en-GB" sz="1200" b="0" i="0" u="sng"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kern="1200" dirty="0">
                <a:solidFill>
                  <a:schemeClr val="tx1"/>
                </a:solidFill>
                <a:effectLst/>
                <a:latin typeface="+mn-lt"/>
                <a:ea typeface="+mn-ea"/>
                <a:cs typeface="+mn-cs"/>
              </a:rPr>
              <a:t>2.</a:t>
            </a:r>
            <a:r>
              <a:rPr lang="en-GB" dirty="0"/>
              <a:t> 1stAssociated.co.uk</a:t>
            </a:r>
            <a:r>
              <a:rPr lang="en-GB" dirty="0">
                <a:effectLst/>
              </a:rPr>
              <a:t>(2021) </a:t>
            </a:r>
            <a:r>
              <a:rPr lang="en-GB" i="1" dirty="0">
                <a:effectLst/>
              </a:rPr>
              <a:t>‘damp and condensation problems with houses built from the 1930’s to 1950’s</a:t>
            </a:r>
            <a:r>
              <a:rPr lang="en-GB" dirty="0">
                <a:effectLst/>
              </a:rPr>
              <a:t>’. Available at: </a:t>
            </a:r>
            <a:r>
              <a:rPr lang="en-GB" dirty="0">
                <a:effectLst/>
                <a:hlinkClick r:id="rId4"/>
              </a:rPr>
              <a:t>https://1stassociated.co.uk/articles/damp-condensation-1930s-1950s-houses.asp</a:t>
            </a:r>
            <a:r>
              <a:rPr lang="en-GB" dirty="0">
                <a:effectLst/>
              </a:rPr>
              <a:t> (Accessed: 15 October 2021)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9ECA6315-4BD4-1D4F-BAB6-BB034F88C1D8}" type="slidenum">
              <a:rPr lang="en-US" smtClean="0"/>
              <a:t>26</a:t>
            </a:fld>
            <a:endParaRPr lang="en-US"/>
          </a:p>
        </p:txBody>
      </p:sp>
    </p:spTree>
    <p:extLst>
      <p:ext uri="{BB962C8B-B14F-4D97-AF65-F5344CB8AC3E}">
        <p14:creationId xmlns:p14="http://schemas.microsoft.com/office/powerpoint/2010/main" val="10666189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sng" kern="1200" dirty="0">
                <a:solidFill>
                  <a:schemeClr val="tx1"/>
                </a:solidFill>
                <a:effectLst/>
                <a:latin typeface="+mn-lt"/>
                <a:ea typeface="+mn-ea"/>
                <a:cs typeface="+mn-cs"/>
              </a:rPr>
              <a:t>1.</a:t>
            </a:r>
            <a:r>
              <a:rPr lang="en-GB" dirty="0">
                <a:effectLst/>
              </a:rPr>
              <a:t> </a:t>
            </a:r>
            <a:r>
              <a:rPr lang="en-GB" dirty="0"/>
              <a:t>1stAssociated.co.uk</a:t>
            </a:r>
            <a:r>
              <a:rPr lang="en-GB" dirty="0">
                <a:effectLst/>
              </a:rPr>
              <a:t>(2021) </a:t>
            </a:r>
            <a:r>
              <a:rPr lang="en-GB" i="1" dirty="0">
                <a:effectLst/>
              </a:rPr>
              <a:t>‘damp and condensation problems with houses built from the 1930’s to 1950’s</a:t>
            </a:r>
            <a:r>
              <a:rPr lang="en-GB" dirty="0">
                <a:effectLst/>
              </a:rPr>
              <a:t>’. Available at: </a:t>
            </a:r>
            <a:r>
              <a:rPr lang="en-GB" dirty="0">
                <a:effectLst/>
                <a:hlinkClick r:id="rId3"/>
              </a:rPr>
              <a:t>https://1stassociated.co.uk/articles/damp-condensation-1930s-1950s-houses.asp</a:t>
            </a:r>
            <a:r>
              <a:rPr lang="en-GB" dirty="0">
                <a:effectLst/>
              </a:rPr>
              <a:t> (Accessed: 15 October 2021)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9ECA6315-4BD4-1D4F-BAB6-BB034F88C1D8}" type="slidenum">
              <a:rPr lang="en-US" smtClean="0"/>
              <a:t>27</a:t>
            </a:fld>
            <a:endParaRPr lang="en-US"/>
          </a:p>
        </p:txBody>
      </p:sp>
    </p:spTree>
    <p:extLst>
      <p:ext uri="{BB962C8B-B14F-4D97-AF65-F5344CB8AC3E}">
        <p14:creationId xmlns:p14="http://schemas.microsoft.com/office/powerpoint/2010/main" val="33195009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 </a:t>
            </a:r>
            <a:r>
              <a:rPr lang="en-GB" dirty="0">
                <a:effectLst/>
              </a:rPr>
              <a:t>Barnwell, J. (2017) </a:t>
            </a:r>
            <a:r>
              <a:rPr lang="en-GB" i="1" dirty="0">
                <a:effectLst/>
              </a:rPr>
              <a:t>Production Design for Screen Visual Storytelling in Film and Television</a:t>
            </a:r>
            <a:r>
              <a:rPr lang="en-GB" dirty="0">
                <a:effectLst/>
              </a:rPr>
              <a:t>. Bloomsbury Publishing Plc.</a:t>
            </a:r>
            <a:r>
              <a:rPr lang="en-US" dirty="0" err="1"/>
              <a:t>Pg</a:t>
            </a:r>
            <a:r>
              <a:rPr lang="en-US" dirty="0"/>
              <a:t> 34</a:t>
            </a:r>
          </a:p>
        </p:txBody>
      </p:sp>
      <p:sp>
        <p:nvSpPr>
          <p:cNvPr id="4" name="Slide Number Placeholder 3"/>
          <p:cNvSpPr>
            <a:spLocks noGrp="1"/>
          </p:cNvSpPr>
          <p:nvPr>
            <p:ph type="sldNum" sz="quarter" idx="5"/>
          </p:nvPr>
        </p:nvSpPr>
        <p:spPr/>
        <p:txBody>
          <a:bodyPr/>
          <a:lstStyle/>
          <a:p>
            <a:fld id="{9ECA6315-4BD4-1D4F-BAB6-BB034F88C1D8}" type="slidenum">
              <a:rPr lang="en-US" smtClean="0"/>
              <a:t>29</a:t>
            </a:fld>
            <a:endParaRPr lang="en-US"/>
          </a:p>
        </p:txBody>
      </p:sp>
    </p:spTree>
    <p:extLst>
      <p:ext uri="{BB962C8B-B14F-4D97-AF65-F5344CB8AC3E}">
        <p14:creationId xmlns:p14="http://schemas.microsoft.com/office/powerpoint/2010/main" val="18939794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alibri" panose="020F0502020204030204" pitchFamily="34" charset="0"/>
                <a:ea typeface="Calibri" panose="020F0502020204030204" pitchFamily="34" charset="0"/>
                <a:cs typeface="Times New Roman" panose="02020603050405020304" pitchFamily="18" charset="0"/>
              </a:rPr>
              <a:t>VINTAGE CLOTHING - BLUE 17 Vintage Clothing – Blue 17 and </a:t>
            </a:r>
            <a:r>
              <a:rPr lang="en-GB" dirty="0" err="1">
                <a:latin typeface="Calibri" panose="020F0502020204030204" pitchFamily="34" charset="0"/>
                <a:ea typeface="Calibri" panose="020F0502020204030204" pitchFamily="34" charset="0"/>
                <a:cs typeface="Times New Roman" panose="02020603050405020304" pitchFamily="18" charset="0"/>
              </a:rPr>
              <a:t>Woobro</a:t>
            </a:r>
            <a:r>
              <a:rPr lang="en-GB" dirty="0">
                <a:latin typeface="Calibri" panose="020F0502020204030204" pitchFamily="34" charset="0"/>
                <a:ea typeface="Calibri" panose="020F0502020204030204" pitchFamily="34" charset="0"/>
                <a:cs typeface="Times New Roman" panose="02020603050405020304" pitchFamily="18" charset="0"/>
              </a:rPr>
              <a:t> (2021) ‘1940s fashion’. Available at: https://www.blue17.co.uk/vintage-blog/1940s-</a:t>
            </a:r>
            <a:r>
              <a:rPr lang="en-GB" dirty="0"/>
              <a:t>fashion</a:t>
            </a:r>
            <a:r>
              <a:rPr lang="en-GB" u="sng" dirty="0"/>
              <a:t>/</a:t>
            </a:r>
            <a:r>
              <a:rPr lang="en-GB" dirty="0"/>
              <a:t> (Accessed: 22 October 2021). </a:t>
            </a:r>
            <a:endParaRPr lang="en-US" dirty="0"/>
          </a:p>
          <a:p>
            <a:endParaRPr lang="en-US" dirty="0"/>
          </a:p>
        </p:txBody>
      </p:sp>
      <p:sp>
        <p:nvSpPr>
          <p:cNvPr id="4" name="Slide Number Placeholder 3"/>
          <p:cNvSpPr>
            <a:spLocks noGrp="1"/>
          </p:cNvSpPr>
          <p:nvPr>
            <p:ph type="sldNum" sz="quarter" idx="5"/>
          </p:nvPr>
        </p:nvSpPr>
        <p:spPr/>
        <p:txBody>
          <a:bodyPr/>
          <a:lstStyle/>
          <a:p>
            <a:fld id="{9ECA6315-4BD4-1D4F-BAB6-BB034F88C1D8}" type="slidenum">
              <a:rPr lang="en-US" smtClean="0"/>
              <a:t>31</a:t>
            </a:fld>
            <a:endParaRPr lang="en-US"/>
          </a:p>
        </p:txBody>
      </p:sp>
    </p:spTree>
    <p:extLst>
      <p:ext uri="{BB962C8B-B14F-4D97-AF65-F5344CB8AC3E}">
        <p14:creationId xmlns:p14="http://schemas.microsoft.com/office/powerpoint/2010/main" val="13667223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alibri" panose="020F0502020204030204" pitchFamily="34" charset="0"/>
                <a:ea typeface="Calibri" panose="020F0502020204030204" pitchFamily="34" charset="0"/>
                <a:cs typeface="Times New Roman" panose="02020603050405020304" pitchFamily="18" charset="0"/>
              </a:rPr>
              <a:t>VINTAGE CLOTHING - BLUE 17 Vintage Clothing – Blue 17 and </a:t>
            </a:r>
            <a:r>
              <a:rPr lang="en-GB" dirty="0" err="1">
                <a:latin typeface="Calibri" panose="020F0502020204030204" pitchFamily="34" charset="0"/>
                <a:ea typeface="Calibri" panose="020F0502020204030204" pitchFamily="34" charset="0"/>
                <a:cs typeface="Times New Roman" panose="02020603050405020304" pitchFamily="18" charset="0"/>
              </a:rPr>
              <a:t>Woobro</a:t>
            </a:r>
            <a:r>
              <a:rPr lang="en-GB" dirty="0">
                <a:latin typeface="Calibri" panose="020F0502020204030204" pitchFamily="34" charset="0"/>
                <a:ea typeface="Calibri" panose="020F0502020204030204" pitchFamily="34" charset="0"/>
                <a:cs typeface="Times New Roman" panose="02020603050405020304" pitchFamily="18" charset="0"/>
              </a:rPr>
              <a:t> (2021) ‘1940s fashion’. Available at: https://www.blue17.co.uk/vintage-blog/1940s-</a:t>
            </a:r>
            <a:r>
              <a:rPr lang="en-GB" dirty="0"/>
              <a:t>fashion</a:t>
            </a:r>
            <a:r>
              <a:rPr lang="en-GB" u="sng" dirty="0"/>
              <a:t>/</a:t>
            </a:r>
            <a:r>
              <a:rPr lang="en-GB" dirty="0"/>
              <a:t> (Accessed: 22 October 2021).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‘PDF - Vintage 1950’s </a:t>
            </a:r>
            <a:r>
              <a:rPr lang="en-GB" dirty="0" err="1">
                <a:effectLst/>
              </a:rPr>
              <a:t>Mens</a:t>
            </a:r>
            <a:r>
              <a:rPr lang="en-GB" dirty="0">
                <a:effectLst/>
              </a:rPr>
              <a:t> Pants - Slacks Trousers Shorts - Multi-sizes - Instantly Print at Home’ (2021). Available at: </a:t>
            </a:r>
            <a:r>
              <a:rPr lang="en-GB" dirty="0">
                <a:effectLst/>
                <a:hlinkClick r:id="rId3"/>
              </a:rPr>
              <a:t>https://www.etsy.com/uk/listing/795021484/pdf-vintage-1950s-mens-pants-slacks?gpla=1&amp;gao=1&amp;&amp;utm_source=google&amp;utm_medium=cpc&amp;utm_campaign=shopping_uk_en_gb_-craft_supplies_and_tools&amp;utm_custom1=_k_Cj0KCQjw8eOLBhC1ARIsAOzx5cHE0xmTH_fxedpTtovckjFo2KilRr5vJ8uXkx10BQsY1nmT9wEJNjYaAj-QEALw_wcB_k_&amp;utm_content=go_14821442085_125173007222_549119977878_aud-1184048147899:pla-295462056867_c__795021484engb_140307634&amp;utm_custom2=14821442085&amp;gclid=Cj0KCQjw8eOLBhC1ARIsAOzx5cHE0xmTH_fxedpTtovckjFo2KilRr5vJ8uXkx10BQsY1nmT9wEJNjYaAj-QEALw_wcB</a:t>
            </a:r>
            <a:r>
              <a:rPr lang="en-GB" dirty="0">
                <a:effectLst/>
              </a:rPr>
              <a:t> (Accessed: 22 October 2021)</a:t>
            </a:r>
          </a:p>
          <a:p>
            <a:endParaRPr lang="en-US" dirty="0"/>
          </a:p>
        </p:txBody>
      </p:sp>
      <p:sp>
        <p:nvSpPr>
          <p:cNvPr id="4" name="Slide Number Placeholder 3"/>
          <p:cNvSpPr>
            <a:spLocks noGrp="1"/>
          </p:cNvSpPr>
          <p:nvPr>
            <p:ph type="sldNum" sz="quarter" idx="5"/>
          </p:nvPr>
        </p:nvSpPr>
        <p:spPr/>
        <p:txBody>
          <a:bodyPr/>
          <a:lstStyle/>
          <a:p>
            <a:fld id="{9ECA6315-4BD4-1D4F-BAB6-BB034F88C1D8}" type="slidenum">
              <a:rPr lang="en-US" smtClean="0"/>
              <a:t>32</a:t>
            </a:fld>
            <a:endParaRPr lang="en-US"/>
          </a:p>
        </p:txBody>
      </p:sp>
    </p:spTree>
    <p:extLst>
      <p:ext uri="{BB962C8B-B14F-4D97-AF65-F5344CB8AC3E}">
        <p14:creationId xmlns:p14="http://schemas.microsoft.com/office/powerpoint/2010/main" val="15632905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effectLst/>
              </a:rPr>
              <a:t>Simkin, J. (1997) ‘Medical Treatment of Shellshock’, </a:t>
            </a:r>
            <a:r>
              <a:rPr lang="en-GB" i="1" dirty="0">
                <a:effectLst/>
              </a:rPr>
              <a:t>Spartacus Educational Publishers Ltd.</a:t>
            </a:r>
            <a:r>
              <a:rPr lang="en-GB" dirty="0">
                <a:effectLst/>
              </a:rPr>
              <a:t> [Preprint]. Available at: </a:t>
            </a:r>
            <a:r>
              <a:rPr lang="en-GB" dirty="0">
                <a:effectLst/>
                <a:hlinkClick r:id="rId3"/>
              </a:rPr>
              <a:t>https://spartacus-educational.com/FWWmental.htm</a:t>
            </a:r>
            <a:r>
              <a:rPr lang="en-GB" dirty="0">
                <a:effectLst/>
              </a:rPr>
              <a:t> (Accessed: 7November 2021)</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effectLst/>
              </a:rPr>
              <a:t>Summerfield, D. (2001) ‘The invention of post-traumatic stress disorder and the social usefulness of a psychiatric category’, </a:t>
            </a:r>
            <a:r>
              <a:rPr lang="en-GB" i="1" dirty="0">
                <a:effectLst/>
              </a:rPr>
              <a:t>BMJ Publishing Group</a:t>
            </a:r>
            <a:r>
              <a:rPr lang="en-GB" dirty="0">
                <a:effectLst/>
              </a:rPr>
              <a:t> [Preprint]. Available at: </a:t>
            </a:r>
            <a:r>
              <a:rPr lang="en-GB" dirty="0">
                <a:effectLst/>
                <a:hlinkClick r:id="rId4"/>
              </a:rPr>
              <a:t>https://www.ncbi.nlm.nih.gov/pmc/articles/PMC1119389/</a:t>
            </a:r>
            <a:r>
              <a:rPr lang="en-GB" dirty="0">
                <a:effectLst/>
              </a:rPr>
              <a:t> (Accessed: 7 November 2021)</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effectLst/>
              </a:rPr>
              <a:t>Dialogues Clin </a:t>
            </a:r>
            <a:r>
              <a:rPr lang="en-GB" dirty="0" err="1">
                <a:effectLst/>
              </a:rPr>
              <a:t>Neurosci</a:t>
            </a:r>
            <a:r>
              <a:rPr lang="en-GB" dirty="0">
                <a:effectLst/>
              </a:rPr>
              <a:t> (2000) ‘From shell shock and war neurosis to posttraumatic stress disorder: a history of </a:t>
            </a:r>
            <a:r>
              <a:rPr lang="en-GB" dirty="0" err="1">
                <a:effectLst/>
              </a:rPr>
              <a:t>psychotraumatology</a:t>
            </a:r>
            <a:r>
              <a:rPr lang="en-GB" dirty="0">
                <a:effectLst/>
              </a:rPr>
              <a:t>’, </a:t>
            </a:r>
            <a:r>
              <a:rPr lang="en-GB" i="1" dirty="0">
                <a:effectLst/>
              </a:rPr>
              <a:t>Les </a:t>
            </a:r>
            <a:r>
              <a:rPr lang="en-GB" i="1" dirty="0" err="1">
                <a:effectLst/>
              </a:rPr>
              <a:t>Laboratoires</a:t>
            </a:r>
            <a:r>
              <a:rPr lang="en-GB" i="1" dirty="0">
                <a:effectLst/>
              </a:rPr>
              <a:t> </a:t>
            </a:r>
            <a:r>
              <a:rPr lang="en-GB" i="1" dirty="0" err="1">
                <a:effectLst/>
              </a:rPr>
              <a:t>Servier</a:t>
            </a:r>
            <a:r>
              <a:rPr lang="en-GB" dirty="0">
                <a:effectLst/>
              </a:rPr>
              <a:t> [Preprint]. Available at: </a:t>
            </a:r>
            <a:r>
              <a:rPr lang="en-GB" dirty="0">
                <a:effectLst/>
                <a:hlinkClick r:id="rId5"/>
              </a:rPr>
              <a:t>https://www.ncbi.nlm.nih.gov/pmc/articles/PMC3181586/</a:t>
            </a:r>
            <a:r>
              <a:rPr lang="en-GB" dirty="0">
                <a:effectLst/>
              </a:rPr>
              <a:t> (Accessed: 7 November 2021)</a:t>
            </a:r>
          </a:p>
        </p:txBody>
      </p:sp>
      <p:sp>
        <p:nvSpPr>
          <p:cNvPr id="4" name="Slide Number Placeholder 3"/>
          <p:cNvSpPr>
            <a:spLocks noGrp="1"/>
          </p:cNvSpPr>
          <p:nvPr>
            <p:ph type="sldNum" sz="quarter" idx="5"/>
          </p:nvPr>
        </p:nvSpPr>
        <p:spPr/>
        <p:txBody>
          <a:bodyPr/>
          <a:lstStyle/>
          <a:p>
            <a:fld id="{9ECA6315-4BD4-1D4F-BAB6-BB034F88C1D8}" type="slidenum">
              <a:rPr lang="en-US" smtClean="0"/>
              <a:t>33</a:t>
            </a:fld>
            <a:endParaRPr lang="en-US"/>
          </a:p>
        </p:txBody>
      </p:sp>
    </p:spTree>
    <p:extLst>
      <p:ext uri="{BB962C8B-B14F-4D97-AF65-F5344CB8AC3E}">
        <p14:creationId xmlns:p14="http://schemas.microsoft.com/office/powerpoint/2010/main" val="3015802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effectLst/>
              </a:rPr>
              <a:t>Cryer, P. (2021) ‘The cooker in a modern 1940s UK suburban kitchen’. Available at: </a:t>
            </a:r>
            <a:r>
              <a:rPr lang="en-GB" dirty="0">
                <a:effectLst/>
                <a:hlinkClick r:id="rId3"/>
              </a:rPr>
              <a:t>https://www.1900s.org.uk/1940s-kitchen-gas-oven.htm</a:t>
            </a:r>
            <a:r>
              <a:rPr lang="en-GB" dirty="0">
                <a:effectLst/>
              </a:rPr>
              <a:t> (Accessed 22 October 2021)</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effectLst/>
              </a:rPr>
              <a:t>Vintage Retro 1950’s New World Gas Cooker (2021) ‘Vintage Retro 1950’s New World Gas Cooker’. Available at: </a:t>
            </a:r>
            <a:r>
              <a:rPr lang="en-GB" dirty="0">
                <a:effectLst/>
                <a:hlinkClick r:id="rId4"/>
              </a:rPr>
              <a:t>https://picclick.co.uk/Vintage-Retro-1950s-New-World-Gas-Cooker-122313205428.html</a:t>
            </a:r>
            <a:r>
              <a:rPr lang="en-GB" dirty="0">
                <a:effectLst/>
              </a:rPr>
              <a:t> (Accessed: 22 October 2021)</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US" dirty="0"/>
          </a:p>
          <a:p>
            <a:endParaRPr lang="en-US" dirty="0"/>
          </a:p>
        </p:txBody>
      </p:sp>
      <p:sp>
        <p:nvSpPr>
          <p:cNvPr id="4" name="Slide Number Placeholder 3"/>
          <p:cNvSpPr>
            <a:spLocks noGrp="1"/>
          </p:cNvSpPr>
          <p:nvPr>
            <p:ph type="sldNum" sz="quarter" idx="5"/>
          </p:nvPr>
        </p:nvSpPr>
        <p:spPr/>
        <p:txBody>
          <a:bodyPr/>
          <a:lstStyle/>
          <a:p>
            <a:fld id="{9ECA6315-4BD4-1D4F-BAB6-BB034F88C1D8}" type="slidenum">
              <a:rPr lang="en-US" smtClean="0"/>
              <a:t>41</a:t>
            </a:fld>
            <a:endParaRPr lang="en-US"/>
          </a:p>
        </p:txBody>
      </p:sp>
    </p:spTree>
    <p:extLst>
      <p:ext uri="{BB962C8B-B14F-4D97-AF65-F5344CB8AC3E}">
        <p14:creationId xmlns:p14="http://schemas.microsoft.com/office/powerpoint/2010/main" val="25270152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‘Welcome to Keeley Hire(Film &amp; Television) Ltd.’ (2021). Available at: </a:t>
            </a:r>
            <a:r>
              <a:rPr lang="en-GB" dirty="0">
                <a:effectLst/>
                <a:hlinkClick r:id="rId3"/>
              </a:rPr>
              <a:t>http://www.keeleyhire.co.uk/index.php</a:t>
            </a:r>
            <a:r>
              <a:rPr lang="en-GB" dirty="0">
                <a:effectLst/>
              </a:rPr>
              <a:t> (Accessed: 7 November 2021)</a:t>
            </a:r>
          </a:p>
          <a:p>
            <a:endParaRPr lang="en-US" dirty="0"/>
          </a:p>
        </p:txBody>
      </p:sp>
      <p:sp>
        <p:nvSpPr>
          <p:cNvPr id="4" name="Slide Number Placeholder 3"/>
          <p:cNvSpPr>
            <a:spLocks noGrp="1"/>
          </p:cNvSpPr>
          <p:nvPr>
            <p:ph type="sldNum" sz="quarter" idx="5"/>
          </p:nvPr>
        </p:nvSpPr>
        <p:spPr/>
        <p:txBody>
          <a:bodyPr/>
          <a:lstStyle/>
          <a:p>
            <a:fld id="{9ECA6315-4BD4-1D4F-BAB6-BB034F88C1D8}" type="slidenum">
              <a:rPr lang="en-US" smtClean="0"/>
              <a:t>46</a:t>
            </a:fld>
            <a:endParaRPr lang="en-US"/>
          </a:p>
        </p:txBody>
      </p:sp>
    </p:spTree>
    <p:extLst>
      <p:ext uri="{BB962C8B-B14F-4D97-AF65-F5344CB8AC3E}">
        <p14:creationId xmlns:p14="http://schemas.microsoft.com/office/powerpoint/2010/main" val="32583321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‘Welcome to Celtic Prop Hire’ (2021). Available at: </a:t>
            </a:r>
            <a:r>
              <a:rPr lang="en-GB" dirty="0">
                <a:effectLst/>
                <a:hlinkClick r:id="rId3"/>
              </a:rPr>
              <a:t>https://www.celticprophire.co.uk/</a:t>
            </a:r>
            <a:r>
              <a:rPr lang="en-GB" dirty="0">
                <a:effectLst/>
              </a:rPr>
              <a:t> (Accessed: 7 November 2021)</a:t>
            </a:r>
          </a:p>
          <a:p>
            <a:endParaRPr lang="en-US" dirty="0"/>
          </a:p>
        </p:txBody>
      </p:sp>
      <p:sp>
        <p:nvSpPr>
          <p:cNvPr id="4" name="Slide Number Placeholder 3"/>
          <p:cNvSpPr>
            <a:spLocks noGrp="1"/>
          </p:cNvSpPr>
          <p:nvPr>
            <p:ph type="sldNum" sz="quarter" idx="5"/>
          </p:nvPr>
        </p:nvSpPr>
        <p:spPr/>
        <p:txBody>
          <a:bodyPr/>
          <a:lstStyle/>
          <a:p>
            <a:fld id="{9ECA6315-4BD4-1D4F-BAB6-BB034F88C1D8}" type="slidenum">
              <a:rPr lang="en-US" smtClean="0"/>
              <a:t>47</a:t>
            </a:fld>
            <a:endParaRPr lang="en-US"/>
          </a:p>
        </p:txBody>
      </p:sp>
    </p:spTree>
    <p:extLst>
      <p:ext uri="{BB962C8B-B14F-4D97-AF65-F5344CB8AC3E}">
        <p14:creationId xmlns:p14="http://schemas.microsoft.com/office/powerpoint/2010/main" val="29762830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Theme Traders (2021) ‘Prop hire browser’. Available at: </a:t>
            </a:r>
            <a:r>
              <a:rPr lang="en-GB" dirty="0">
                <a:effectLst/>
                <a:hlinkClick r:id="rId3"/>
              </a:rPr>
              <a:t>https://www.themetraders.com/props/</a:t>
            </a:r>
            <a:r>
              <a:rPr lang="en-GB" dirty="0">
                <a:effectLst/>
              </a:rPr>
              <a:t> (Accessed: 7 November 2021)</a:t>
            </a:r>
          </a:p>
          <a:p>
            <a:endParaRPr lang="en-US" dirty="0"/>
          </a:p>
        </p:txBody>
      </p:sp>
      <p:sp>
        <p:nvSpPr>
          <p:cNvPr id="4" name="Slide Number Placeholder 3"/>
          <p:cNvSpPr>
            <a:spLocks noGrp="1"/>
          </p:cNvSpPr>
          <p:nvPr>
            <p:ph type="sldNum" sz="quarter" idx="5"/>
          </p:nvPr>
        </p:nvSpPr>
        <p:spPr/>
        <p:txBody>
          <a:bodyPr/>
          <a:lstStyle/>
          <a:p>
            <a:fld id="{9ECA6315-4BD4-1D4F-BAB6-BB034F88C1D8}" type="slidenum">
              <a:rPr lang="en-US" smtClean="0"/>
              <a:t>48</a:t>
            </a:fld>
            <a:endParaRPr lang="en-US"/>
          </a:p>
        </p:txBody>
      </p:sp>
    </p:spTree>
    <p:extLst>
      <p:ext uri="{BB962C8B-B14F-4D97-AF65-F5344CB8AC3E}">
        <p14:creationId xmlns:p14="http://schemas.microsoft.com/office/powerpoint/2010/main" val="17769996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paint effects bible</a:t>
            </a:r>
          </a:p>
        </p:txBody>
      </p:sp>
      <p:sp>
        <p:nvSpPr>
          <p:cNvPr id="4" name="Slide Number Placeholder 3"/>
          <p:cNvSpPr>
            <a:spLocks noGrp="1"/>
          </p:cNvSpPr>
          <p:nvPr>
            <p:ph type="sldNum" sz="quarter" idx="5"/>
          </p:nvPr>
        </p:nvSpPr>
        <p:spPr/>
        <p:txBody>
          <a:bodyPr/>
          <a:lstStyle/>
          <a:p>
            <a:fld id="{9ECA6315-4BD4-1D4F-BAB6-BB034F88C1D8}" type="slidenum">
              <a:rPr lang="en-US" smtClean="0"/>
              <a:t>60</a:t>
            </a:fld>
            <a:endParaRPr lang="en-US"/>
          </a:p>
        </p:txBody>
      </p:sp>
    </p:spTree>
    <p:extLst>
      <p:ext uri="{BB962C8B-B14F-4D97-AF65-F5344CB8AC3E}">
        <p14:creationId xmlns:p14="http://schemas.microsoft.com/office/powerpoint/2010/main" val="36260204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‘Flints online shop - Basket’ (2015). </a:t>
            </a:r>
            <a:r>
              <a:rPr lang="en-GB" dirty="0" err="1">
                <a:effectLst/>
              </a:rPr>
              <a:t>ProspectSoft</a:t>
            </a:r>
            <a:r>
              <a:rPr lang="en-GB" dirty="0">
                <a:effectLst/>
              </a:rPr>
              <a:t> Ltd. Available at: </a:t>
            </a:r>
            <a:r>
              <a:rPr lang="en-GB" dirty="0">
                <a:effectLst/>
                <a:hlinkClick r:id="rId3"/>
              </a:rPr>
              <a:t>https://shop.flints.co.uk/Basket</a:t>
            </a:r>
            <a:r>
              <a:rPr lang="en-GB" dirty="0">
                <a:effectLst/>
              </a:rPr>
              <a:t> (Accessed: 7 November 2021)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effectLst/>
              </a:rPr>
              <a:t>wilko</a:t>
            </a:r>
            <a:r>
              <a:rPr lang="en-GB" dirty="0">
                <a:effectLst/>
              </a:rPr>
              <a:t> (2018) ‘Wilko website - paint’. Available at: </a:t>
            </a:r>
            <a:r>
              <a:rPr lang="en-GB" dirty="0">
                <a:effectLst/>
                <a:hlinkClick r:id="rId4"/>
              </a:rPr>
              <a:t>https://www.wilko.com/en-uk/wilko-interior-white-matt-emulsion-paint-5l/p/2417640</a:t>
            </a:r>
            <a:r>
              <a:rPr lang="en-GB" dirty="0">
                <a:effectLst/>
              </a:rPr>
              <a:t> (Accessed: 25 October 2021)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p:txBody>
      </p:sp>
      <p:sp>
        <p:nvSpPr>
          <p:cNvPr id="4" name="Slide Number Placeholder 3"/>
          <p:cNvSpPr>
            <a:spLocks noGrp="1"/>
          </p:cNvSpPr>
          <p:nvPr>
            <p:ph type="sldNum" sz="quarter" idx="5"/>
          </p:nvPr>
        </p:nvSpPr>
        <p:spPr/>
        <p:txBody>
          <a:bodyPr/>
          <a:lstStyle/>
          <a:p>
            <a:fld id="{9ECA6315-4BD4-1D4F-BAB6-BB034F88C1D8}" type="slidenum">
              <a:rPr lang="en-US" smtClean="0"/>
              <a:t>65</a:t>
            </a:fld>
            <a:endParaRPr lang="en-US"/>
          </a:p>
        </p:txBody>
      </p:sp>
    </p:spTree>
    <p:extLst>
      <p:ext uri="{BB962C8B-B14F-4D97-AF65-F5344CB8AC3E}">
        <p14:creationId xmlns:p14="http://schemas.microsoft.com/office/powerpoint/2010/main" val="35831242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latin typeface="Calibri" panose="020F0502020204030204" pitchFamily="34" charset="0"/>
                <a:ea typeface="Calibri" panose="020F0502020204030204" pitchFamily="34" charset="0"/>
                <a:cs typeface="Times New Roman" panose="02020603050405020304" pitchFamily="18" charset="0"/>
              </a:rPr>
              <a:t>The Carpet and Rug Institute, Inc. (2021) ‘Early U.S. Carpet was Woven Wool’. Available at: https://carpet-</a:t>
            </a:r>
            <a:r>
              <a:rPr lang="en-GB" dirty="0" err="1">
                <a:latin typeface="Calibri" panose="020F0502020204030204" pitchFamily="34" charset="0"/>
                <a:ea typeface="Calibri" panose="020F0502020204030204" pitchFamily="34" charset="0"/>
                <a:cs typeface="Times New Roman" panose="02020603050405020304" pitchFamily="18" charset="0"/>
              </a:rPr>
              <a:t>rug.org</a:t>
            </a:r>
            <a:r>
              <a:rPr lang="en-GB" dirty="0">
                <a:latin typeface="Calibri" panose="020F0502020204030204" pitchFamily="34" charset="0"/>
                <a:ea typeface="Calibri" panose="020F0502020204030204" pitchFamily="34" charset="0"/>
                <a:cs typeface="Times New Roman" panose="02020603050405020304" pitchFamily="18" charset="0"/>
              </a:rPr>
              <a:t>/about-us/history-of-carpet/ (Accessed: 22 October 2021).</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effectLst/>
              </a:rPr>
              <a:t>‘</a:t>
            </a:r>
            <a:r>
              <a:rPr lang="en-GB" dirty="0" err="1">
                <a:effectLst/>
              </a:rPr>
              <a:t>OldandInteresting.com</a:t>
            </a:r>
            <a:r>
              <a:rPr lang="en-GB" dirty="0">
                <a:effectLst/>
              </a:rPr>
              <a:t> (2009) ‘Rag rugs, mats &amp; carpets’. Available at: </a:t>
            </a:r>
            <a:r>
              <a:rPr lang="en-GB" dirty="0">
                <a:effectLst/>
                <a:hlinkClick r:id="rId3"/>
              </a:rPr>
              <a:t>http://www.oldandinteresting.com/history-rag-rugs.aspx</a:t>
            </a:r>
            <a:r>
              <a:rPr lang="en-GB" dirty="0">
                <a:effectLst/>
              </a:rPr>
              <a:t> (Accessed: 22 October 2021)</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effectLst/>
              </a:rPr>
              <a:t>Carpenter, D. (2017) ‘Crafts, Currently viable’. Heritage Crafts Association. Available at: </a:t>
            </a:r>
            <a:r>
              <a:rPr lang="en-GB" dirty="0">
                <a:effectLst/>
                <a:hlinkClick r:id="rId4"/>
              </a:rPr>
              <a:t>https://heritagecrafts.org.uk/rag-rugging/</a:t>
            </a:r>
            <a:r>
              <a:rPr lang="en-GB" dirty="0">
                <a:latin typeface="Calibri" panose="020F0502020204030204" pitchFamily="34" charset="0"/>
                <a:ea typeface="Calibri" panose="020F0502020204030204" pitchFamily="34" charset="0"/>
                <a:cs typeface="Times New Roman" panose="02020603050405020304" pitchFamily="18" charset="0"/>
              </a:rPr>
              <a:t>Screwfix (2021) Available at:</a:t>
            </a:r>
            <a:r>
              <a:rPr lang="en-US" dirty="0"/>
              <a:t> </a:t>
            </a:r>
            <a:r>
              <a:rPr lang="en-US" dirty="0">
                <a:hlinkClick r:id="rId5"/>
              </a:rPr>
              <a:t>https://www.screwfix.com/p/erfurt-red-label-double-lining-paper-natural-560mm-x-20m/35426</a:t>
            </a:r>
            <a:r>
              <a:rPr lang="en-US" dirty="0"/>
              <a:t> (Accessed: 22 October 2021)</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dirty="0">
              <a:effectLst/>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dirty="0">
              <a:effectLst/>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dirty="0">
              <a:effectLst/>
            </a:endParaRPr>
          </a:p>
          <a:p>
            <a:endParaRPr lang="en-US" dirty="0"/>
          </a:p>
        </p:txBody>
      </p:sp>
      <p:sp>
        <p:nvSpPr>
          <p:cNvPr id="4" name="Slide Number Placeholder 3"/>
          <p:cNvSpPr>
            <a:spLocks noGrp="1"/>
          </p:cNvSpPr>
          <p:nvPr>
            <p:ph type="sldNum" sz="quarter" idx="5"/>
          </p:nvPr>
        </p:nvSpPr>
        <p:spPr/>
        <p:txBody>
          <a:bodyPr/>
          <a:lstStyle/>
          <a:p>
            <a:fld id="{9ECA6315-4BD4-1D4F-BAB6-BB034F88C1D8}" type="slidenum">
              <a:rPr lang="en-US" smtClean="0"/>
              <a:t>68</a:t>
            </a:fld>
            <a:endParaRPr lang="en-US"/>
          </a:p>
        </p:txBody>
      </p:sp>
    </p:spTree>
    <p:extLst>
      <p:ext uri="{BB962C8B-B14F-4D97-AF65-F5344CB8AC3E}">
        <p14:creationId xmlns:p14="http://schemas.microsoft.com/office/powerpoint/2010/main" val="16459853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Nielsen, M (2018) ‘DIY BRAIDED RUG | make a rug from old clothing + fabric scraps!’. Available at: </a:t>
            </a:r>
            <a:r>
              <a:rPr lang="en-GB" dirty="0">
                <a:hlinkClick r:id="rId3"/>
              </a:rPr>
              <a:t>https://www.youtube.com/watch?v=h2FVGzFCyCc</a:t>
            </a:r>
            <a:r>
              <a:rPr lang="en-GB" dirty="0"/>
              <a:t> (Accessed: 22 October 2021)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Carnes, T (2019) ‘How to make a rag rug from an old sheet DIY {Tutorial}’. Available at: </a:t>
            </a:r>
            <a:r>
              <a:rPr lang="en-GB" dirty="0">
                <a:hlinkClick r:id="rId4"/>
              </a:rPr>
              <a:t>https://www.youtube.com/watch?v=mN8_51F3wZc</a:t>
            </a:r>
            <a:r>
              <a:rPr lang="en-GB" dirty="0"/>
              <a:t> (Accessed: 22 October 2021)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9ECA6315-4BD4-1D4F-BAB6-BB034F88C1D8}" type="slidenum">
              <a:rPr lang="en-US" smtClean="0"/>
              <a:t>70</a:t>
            </a:fld>
            <a:endParaRPr lang="en-US"/>
          </a:p>
        </p:txBody>
      </p:sp>
    </p:spTree>
    <p:extLst>
      <p:ext uri="{BB962C8B-B14F-4D97-AF65-F5344CB8AC3E}">
        <p14:creationId xmlns:p14="http://schemas.microsoft.com/office/powerpoint/2010/main" val="36393066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alibri" panose="020F0502020204030204" pitchFamily="34" charset="0"/>
                <a:ea typeface="Calibri" panose="020F0502020204030204" pitchFamily="34" charset="0"/>
                <a:cs typeface="Times New Roman" panose="02020603050405020304" pitchFamily="18" charset="0"/>
              </a:rPr>
              <a:t>Screwfix (2021) Available at:</a:t>
            </a:r>
            <a:r>
              <a:rPr lang="en-US" dirty="0"/>
              <a:t> </a:t>
            </a:r>
            <a:r>
              <a:rPr lang="en-US" dirty="0">
                <a:hlinkClick r:id="rId3"/>
              </a:rPr>
              <a:t>https://www.screwfix.com/p/erfurt-red-label-double-lining-paper-natural-560mm-x-20m/35426</a:t>
            </a:r>
            <a:r>
              <a:rPr lang="en-US" dirty="0"/>
              <a:t> (Accessed: 10 November 2021)</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ECA6315-4BD4-1D4F-BAB6-BB034F88C1D8}" type="slidenum">
              <a:rPr lang="en-US" smtClean="0"/>
              <a:t>75</a:t>
            </a:fld>
            <a:endParaRPr lang="en-US"/>
          </a:p>
        </p:txBody>
      </p:sp>
    </p:spTree>
    <p:extLst>
      <p:ext uri="{BB962C8B-B14F-4D97-AF65-F5344CB8AC3E}">
        <p14:creationId xmlns:p14="http://schemas.microsoft.com/office/powerpoint/2010/main" val="40062930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err="1">
                <a:solidFill>
                  <a:schemeClr val="tx1"/>
                </a:solidFill>
                <a:effectLst/>
                <a:latin typeface="+mn-lt"/>
                <a:ea typeface="+mn-ea"/>
                <a:cs typeface="+mn-cs"/>
              </a:rPr>
              <a:t>Wunderassn</a:t>
            </a:r>
            <a:r>
              <a:rPr lang="en-GB" sz="1200" b="0" i="0" u="none" strike="noStrike" kern="1200" dirty="0">
                <a:solidFill>
                  <a:schemeClr val="tx1"/>
                </a:solidFill>
                <a:effectLst/>
                <a:latin typeface="+mn-lt"/>
                <a:ea typeface="+mn-ea"/>
                <a:cs typeface="+mn-cs"/>
              </a:rPr>
              <a:t> (2012) ‘</a:t>
            </a:r>
            <a:r>
              <a:rPr lang="en-GB" sz="1200" b="0" i="0" kern="1200" dirty="0">
                <a:solidFill>
                  <a:schemeClr val="tx1"/>
                </a:solidFill>
                <a:effectLst/>
                <a:latin typeface="+mn-lt"/>
                <a:ea typeface="+mn-ea"/>
                <a:cs typeface="+mn-cs"/>
              </a:rPr>
              <a:t>Samuel Smith Nut Brown Ale’. Available at: https://</a:t>
            </a:r>
            <a:r>
              <a:rPr lang="en-GB" sz="1200" b="0" i="0" kern="1200" dirty="0" err="1">
                <a:solidFill>
                  <a:schemeClr val="tx1"/>
                </a:solidFill>
                <a:effectLst/>
                <a:latin typeface="+mn-lt"/>
                <a:ea typeface="+mn-ea"/>
                <a:cs typeface="+mn-cs"/>
              </a:rPr>
              <a:t>theyearinbeer.wordpress.com</a:t>
            </a:r>
            <a:r>
              <a:rPr lang="en-GB" sz="1200" b="0" i="0" kern="1200" dirty="0">
                <a:solidFill>
                  <a:schemeClr val="tx1"/>
                </a:solidFill>
                <a:effectLst/>
                <a:latin typeface="+mn-lt"/>
                <a:ea typeface="+mn-ea"/>
                <a:cs typeface="+mn-cs"/>
              </a:rPr>
              <a:t>/2012/11/28/</a:t>
            </a:r>
            <a:r>
              <a:rPr lang="en-GB" sz="1200" b="0" i="0" kern="1200" dirty="0" err="1">
                <a:solidFill>
                  <a:schemeClr val="tx1"/>
                </a:solidFill>
                <a:effectLst/>
                <a:latin typeface="+mn-lt"/>
                <a:ea typeface="+mn-ea"/>
                <a:cs typeface="+mn-cs"/>
              </a:rPr>
              <a:t>samuel</a:t>
            </a:r>
            <a:r>
              <a:rPr lang="en-GB" sz="1200" b="0" i="0" kern="1200" dirty="0">
                <a:solidFill>
                  <a:schemeClr val="tx1"/>
                </a:solidFill>
                <a:effectLst/>
                <a:latin typeface="+mn-lt"/>
                <a:ea typeface="+mn-ea"/>
                <a:cs typeface="+mn-cs"/>
              </a:rPr>
              <a:t>-smith-nut-brown-ale/. Accessed (19 November 2021)</a:t>
            </a:r>
          </a:p>
          <a:p>
            <a:endParaRPr lang="en-US" dirty="0"/>
          </a:p>
        </p:txBody>
      </p:sp>
      <p:sp>
        <p:nvSpPr>
          <p:cNvPr id="4" name="Slide Number Placeholder 3"/>
          <p:cNvSpPr>
            <a:spLocks noGrp="1"/>
          </p:cNvSpPr>
          <p:nvPr>
            <p:ph type="sldNum" sz="quarter" idx="5"/>
          </p:nvPr>
        </p:nvSpPr>
        <p:spPr/>
        <p:txBody>
          <a:bodyPr/>
          <a:lstStyle/>
          <a:p>
            <a:fld id="{9ECA6315-4BD4-1D4F-BAB6-BB034F88C1D8}" type="slidenum">
              <a:rPr lang="en-US" smtClean="0"/>
              <a:t>83</a:t>
            </a:fld>
            <a:endParaRPr lang="en-US"/>
          </a:p>
        </p:txBody>
      </p:sp>
    </p:spTree>
    <p:extLst>
      <p:ext uri="{BB962C8B-B14F-4D97-AF65-F5344CB8AC3E}">
        <p14:creationId xmlns:p14="http://schemas.microsoft.com/office/powerpoint/2010/main" val="26866602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1. </a:t>
            </a:r>
            <a:r>
              <a:rPr lang="en-GB" dirty="0">
                <a:solidFill>
                  <a:srgbClr val="000000"/>
                </a:solidFill>
                <a:latin typeface="Calibri" panose="020F0502020204030204" pitchFamily="34" charset="0"/>
              </a:rPr>
              <a:t>Oakley, M. (2013) ‘</a:t>
            </a:r>
            <a:r>
              <a:rPr lang="en-GB" dirty="0"/>
              <a:t>The East End in the 1950s’. Available at: </a:t>
            </a:r>
            <a:r>
              <a:rPr lang="en-GB" dirty="0">
                <a:hlinkClick r:id="rId3"/>
              </a:rPr>
              <a:t>https://www.eastlondonhistory.co.uk/east-end-1950s/</a:t>
            </a:r>
            <a:r>
              <a:rPr lang="en-GB" dirty="0"/>
              <a:t> (Accessed: 7 November 2021)</a:t>
            </a:r>
          </a:p>
          <a:p>
            <a:endParaRPr lang="en-US" dirty="0"/>
          </a:p>
        </p:txBody>
      </p:sp>
      <p:sp>
        <p:nvSpPr>
          <p:cNvPr id="4" name="Slide Number Placeholder 3"/>
          <p:cNvSpPr>
            <a:spLocks noGrp="1"/>
          </p:cNvSpPr>
          <p:nvPr>
            <p:ph type="sldNum" sz="quarter" idx="5"/>
          </p:nvPr>
        </p:nvSpPr>
        <p:spPr/>
        <p:txBody>
          <a:bodyPr/>
          <a:lstStyle/>
          <a:p>
            <a:fld id="{9ECA6315-4BD4-1D4F-BAB6-BB034F88C1D8}" type="slidenum">
              <a:rPr lang="en-US" smtClean="0"/>
              <a:t>85</a:t>
            </a:fld>
            <a:endParaRPr lang="en-US"/>
          </a:p>
        </p:txBody>
      </p:sp>
    </p:spTree>
    <p:extLst>
      <p:ext uri="{BB962C8B-B14F-4D97-AF65-F5344CB8AC3E}">
        <p14:creationId xmlns:p14="http://schemas.microsoft.com/office/powerpoint/2010/main" val="27742545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6FC32-A070-2948-B314-F9E73C34D0F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D14807E-8BD1-9A47-AB33-7C6B0A50E4E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1958FBA-B4FA-A240-BAA3-637FC2289591}"/>
              </a:ext>
            </a:extLst>
          </p:cNvPr>
          <p:cNvSpPr>
            <a:spLocks noGrp="1"/>
          </p:cNvSpPr>
          <p:nvPr>
            <p:ph type="dt" sz="half" idx="10"/>
          </p:nvPr>
        </p:nvSpPr>
        <p:spPr/>
        <p:txBody>
          <a:bodyPr/>
          <a:lstStyle/>
          <a:p>
            <a:fld id="{41E2C5F4-6A48-B24D-A569-607665E3FEAF}" type="datetimeFigureOut">
              <a:rPr lang="en-US" smtClean="0"/>
              <a:t>11/20/21</a:t>
            </a:fld>
            <a:endParaRPr lang="en-US"/>
          </a:p>
        </p:txBody>
      </p:sp>
      <p:sp>
        <p:nvSpPr>
          <p:cNvPr id="5" name="Footer Placeholder 4">
            <a:extLst>
              <a:ext uri="{FF2B5EF4-FFF2-40B4-BE49-F238E27FC236}">
                <a16:creationId xmlns:a16="http://schemas.microsoft.com/office/drawing/2014/main" id="{BE9147D1-82D1-B74E-9E56-E559E57B7A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7A5012-C42B-6545-8D90-8EE9EB8D737E}"/>
              </a:ext>
            </a:extLst>
          </p:cNvPr>
          <p:cNvSpPr>
            <a:spLocks noGrp="1"/>
          </p:cNvSpPr>
          <p:nvPr>
            <p:ph type="sldNum" sz="quarter" idx="12"/>
          </p:nvPr>
        </p:nvSpPr>
        <p:spPr/>
        <p:txBody>
          <a:bodyPr/>
          <a:lstStyle/>
          <a:p>
            <a:fld id="{9375C49C-9B73-B740-A949-F823828C68D6}" type="slidenum">
              <a:rPr lang="en-US" smtClean="0"/>
              <a:t>‹#›</a:t>
            </a:fld>
            <a:endParaRPr lang="en-US"/>
          </a:p>
        </p:txBody>
      </p:sp>
    </p:spTree>
    <p:extLst>
      <p:ext uri="{BB962C8B-B14F-4D97-AF65-F5344CB8AC3E}">
        <p14:creationId xmlns:p14="http://schemas.microsoft.com/office/powerpoint/2010/main" val="27778769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DD7FD-F234-044E-9A49-81AA153C28A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B7FF265-15A2-6548-B038-6A082C9A975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09FE2C2-9AE6-1846-8DD0-24BAF632CF54}"/>
              </a:ext>
            </a:extLst>
          </p:cNvPr>
          <p:cNvSpPr>
            <a:spLocks noGrp="1"/>
          </p:cNvSpPr>
          <p:nvPr>
            <p:ph type="dt" sz="half" idx="10"/>
          </p:nvPr>
        </p:nvSpPr>
        <p:spPr/>
        <p:txBody>
          <a:bodyPr/>
          <a:lstStyle/>
          <a:p>
            <a:fld id="{41E2C5F4-6A48-B24D-A569-607665E3FEAF}" type="datetimeFigureOut">
              <a:rPr lang="en-US" smtClean="0"/>
              <a:t>11/20/21</a:t>
            </a:fld>
            <a:endParaRPr lang="en-US"/>
          </a:p>
        </p:txBody>
      </p:sp>
      <p:sp>
        <p:nvSpPr>
          <p:cNvPr id="5" name="Footer Placeholder 4">
            <a:extLst>
              <a:ext uri="{FF2B5EF4-FFF2-40B4-BE49-F238E27FC236}">
                <a16:creationId xmlns:a16="http://schemas.microsoft.com/office/drawing/2014/main" id="{6CE7427E-54E9-E843-8572-02DC9401E1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3F7B25-D226-2241-AB0D-51BC0A737316}"/>
              </a:ext>
            </a:extLst>
          </p:cNvPr>
          <p:cNvSpPr>
            <a:spLocks noGrp="1"/>
          </p:cNvSpPr>
          <p:nvPr>
            <p:ph type="sldNum" sz="quarter" idx="12"/>
          </p:nvPr>
        </p:nvSpPr>
        <p:spPr/>
        <p:txBody>
          <a:bodyPr/>
          <a:lstStyle/>
          <a:p>
            <a:fld id="{9375C49C-9B73-B740-A949-F823828C68D6}" type="slidenum">
              <a:rPr lang="en-US" smtClean="0"/>
              <a:t>‹#›</a:t>
            </a:fld>
            <a:endParaRPr lang="en-US"/>
          </a:p>
        </p:txBody>
      </p:sp>
    </p:spTree>
    <p:extLst>
      <p:ext uri="{BB962C8B-B14F-4D97-AF65-F5344CB8AC3E}">
        <p14:creationId xmlns:p14="http://schemas.microsoft.com/office/powerpoint/2010/main" val="2578372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FD998-2027-A944-A1DF-40B6F48B2DB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7F9BFAD-9E78-E248-90FB-42F00091741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121B4DC-C7D3-7D4F-8BDF-BF8C2C17E739}"/>
              </a:ext>
            </a:extLst>
          </p:cNvPr>
          <p:cNvSpPr>
            <a:spLocks noGrp="1"/>
          </p:cNvSpPr>
          <p:nvPr>
            <p:ph type="dt" sz="half" idx="10"/>
          </p:nvPr>
        </p:nvSpPr>
        <p:spPr/>
        <p:txBody>
          <a:bodyPr/>
          <a:lstStyle/>
          <a:p>
            <a:fld id="{41E2C5F4-6A48-B24D-A569-607665E3FEAF}" type="datetimeFigureOut">
              <a:rPr lang="en-US" smtClean="0"/>
              <a:t>11/20/21</a:t>
            </a:fld>
            <a:endParaRPr lang="en-US"/>
          </a:p>
        </p:txBody>
      </p:sp>
      <p:sp>
        <p:nvSpPr>
          <p:cNvPr id="5" name="Footer Placeholder 4">
            <a:extLst>
              <a:ext uri="{FF2B5EF4-FFF2-40B4-BE49-F238E27FC236}">
                <a16:creationId xmlns:a16="http://schemas.microsoft.com/office/drawing/2014/main" id="{43C255A9-D32E-6640-9A83-846D6AF0AE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EF4CDD-CD8D-8640-BB8C-00BB7F887D75}"/>
              </a:ext>
            </a:extLst>
          </p:cNvPr>
          <p:cNvSpPr>
            <a:spLocks noGrp="1"/>
          </p:cNvSpPr>
          <p:nvPr>
            <p:ph type="sldNum" sz="quarter" idx="12"/>
          </p:nvPr>
        </p:nvSpPr>
        <p:spPr/>
        <p:txBody>
          <a:bodyPr/>
          <a:lstStyle/>
          <a:p>
            <a:fld id="{9375C49C-9B73-B740-A949-F823828C68D6}" type="slidenum">
              <a:rPr lang="en-US" smtClean="0"/>
              <a:t>‹#›</a:t>
            </a:fld>
            <a:endParaRPr lang="en-US"/>
          </a:p>
        </p:txBody>
      </p:sp>
    </p:spTree>
    <p:extLst>
      <p:ext uri="{BB962C8B-B14F-4D97-AF65-F5344CB8AC3E}">
        <p14:creationId xmlns:p14="http://schemas.microsoft.com/office/powerpoint/2010/main" val="3386229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ADC9C-427B-8242-9A7A-63E92E68356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F62EDD-C2F3-E546-B1D2-FC09719727E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1F8C632-C5E5-2C42-93B7-289912F054C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A441446-49B1-B844-BD37-1921550851B6}"/>
              </a:ext>
            </a:extLst>
          </p:cNvPr>
          <p:cNvSpPr>
            <a:spLocks noGrp="1"/>
          </p:cNvSpPr>
          <p:nvPr>
            <p:ph type="dt" sz="half" idx="10"/>
          </p:nvPr>
        </p:nvSpPr>
        <p:spPr/>
        <p:txBody>
          <a:bodyPr/>
          <a:lstStyle/>
          <a:p>
            <a:fld id="{41E2C5F4-6A48-B24D-A569-607665E3FEAF}" type="datetimeFigureOut">
              <a:rPr lang="en-US" smtClean="0"/>
              <a:t>11/20/21</a:t>
            </a:fld>
            <a:endParaRPr lang="en-US"/>
          </a:p>
        </p:txBody>
      </p:sp>
      <p:sp>
        <p:nvSpPr>
          <p:cNvPr id="6" name="Footer Placeholder 5">
            <a:extLst>
              <a:ext uri="{FF2B5EF4-FFF2-40B4-BE49-F238E27FC236}">
                <a16:creationId xmlns:a16="http://schemas.microsoft.com/office/drawing/2014/main" id="{B016CB36-8FAC-C34E-B862-02174AF1DC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78B2B58-5A1C-1D48-B903-98FA3C8FD071}"/>
              </a:ext>
            </a:extLst>
          </p:cNvPr>
          <p:cNvSpPr>
            <a:spLocks noGrp="1"/>
          </p:cNvSpPr>
          <p:nvPr>
            <p:ph type="sldNum" sz="quarter" idx="12"/>
          </p:nvPr>
        </p:nvSpPr>
        <p:spPr/>
        <p:txBody>
          <a:bodyPr/>
          <a:lstStyle/>
          <a:p>
            <a:fld id="{9375C49C-9B73-B740-A949-F823828C68D6}" type="slidenum">
              <a:rPr lang="en-US" smtClean="0"/>
              <a:t>‹#›</a:t>
            </a:fld>
            <a:endParaRPr lang="en-US"/>
          </a:p>
        </p:txBody>
      </p:sp>
    </p:spTree>
    <p:extLst>
      <p:ext uri="{BB962C8B-B14F-4D97-AF65-F5344CB8AC3E}">
        <p14:creationId xmlns:p14="http://schemas.microsoft.com/office/powerpoint/2010/main" val="2980550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85107-517C-D149-81C8-53906695B90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6904CFA-84D9-494E-B732-15C0793DF6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94D49DC-CE0D-4D45-85AE-EC2BE5A17C2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DEF0D54-428B-A140-BCBA-93B0513470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0CF5C42-6DE0-F24D-AEA7-61DD4DCD4C5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7C62524-12F4-5545-995A-174D020003D1}"/>
              </a:ext>
            </a:extLst>
          </p:cNvPr>
          <p:cNvSpPr>
            <a:spLocks noGrp="1"/>
          </p:cNvSpPr>
          <p:nvPr>
            <p:ph type="dt" sz="half" idx="10"/>
          </p:nvPr>
        </p:nvSpPr>
        <p:spPr/>
        <p:txBody>
          <a:bodyPr/>
          <a:lstStyle/>
          <a:p>
            <a:fld id="{41E2C5F4-6A48-B24D-A569-607665E3FEAF}" type="datetimeFigureOut">
              <a:rPr lang="en-US" smtClean="0"/>
              <a:t>11/20/21</a:t>
            </a:fld>
            <a:endParaRPr lang="en-US"/>
          </a:p>
        </p:txBody>
      </p:sp>
      <p:sp>
        <p:nvSpPr>
          <p:cNvPr id="8" name="Footer Placeholder 7">
            <a:extLst>
              <a:ext uri="{FF2B5EF4-FFF2-40B4-BE49-F238E27FC236}">
                <a16:creationId xmlns:a16="http://schemas.microsoft.com/office/drawing/2014/main" id="{1B2CDF58-C164-C140-B54A-295D9E0E8AD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7EBA1AA-BCDF-9543-9FA0-0617C90C1C7F}"/>
              </a:ext>
            </a:extLst>
          </p:cNvPr>
          <p:cNvSpPr>
            <a:spLocks noGrp="1"/>
          </p:cNvSpPr>
          <p:nvPr>
            <p:ph type="sldNum" sz="quarter" idx="12"/>
          </p:nvPr>
        </p:nvSpPr>
        <p:spPr/>
        <p:txBody>
          <a:bodyPr/>
          <a:lstStyle/>
          <a:p>
            <a:fld id="{9375C49C-9B73-B740-A949-F823828C68D6}" type="slidenum">
              <a:rPr lang="en-US" smtClean="0"/>
              <a:t>‹#›</a:t>
            </a:fld>
            <a:endParaRPr lang="en-US"/>
          </a:p>
        </p:txBody>
      </p:sp>
    </p:spTree>
    <p:extLst>
      <p:ext uri="{BB962C8B-B14F-4D97-AF65-F5344CB8AC3E}">
        <p14:creationId xmlns:p14="http://schemas.microsoft.com/office/powerpoint/2010/main" val="507473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47E98-8AE3-FB40-B97B-6468F4245B1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A8204AE-4194-F84E-83BD-67628827CF60}"/>
              </a:ext>
            </a:extLst>
          </p:cNvPr>
          <p:cNvSpPr>
            <a:spLocks noGrp="1"/>
          </p:cNvSpPr>
          <p:nvPr>
            <p:ph type="dt" sz="half" idx="10"/>
          </p:nvPr>
        </p:nvSpPr>
        <p:spPr/>
        <p:txBody>
          <a:bodyPr/>
          <a:lstStyle/>
          <a:p>
            <a:fld id="{41E2C5F4-6A48-B24D-A569-607665E3FEAF}" type="datetimeFigureOut">
              <a:rPr lang="en-US" smtClean="0"/>
              <a:t>11/20/21</a:t>
            </a:fld>
            <a:endParaRPr lang="en-US"/>
          </a:p>
        </p:txBody>
      </p:sp>
      <p:sp>
        <p:nvSpPr>
          <p:cNvPr id="4" name="Footer Placeholder 3">
            <a:extLst>
              <a:ext uri="{FF2B5EF4-FFF2-40B4-BE49-F238E27FC236}">
                <a16:creationId xmlns:a16="http://schemas.microsoft.com/office/drawing/2014/main" id="{72A1ABA4-D0CD-E34C-962D-F1A5C7B217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6C89D1E-3E3C-2F43-81EA-36A623A415A2}"/>
              </a:ext>
            </a:extLst>
          </p:cNvPr>
          <p:cNvSpPr>
            <a:spLocks noGrp="1"/>
          </p:cNvSpPr>
          <p:nvPr>
            <p:ph type="sldNum" sz="quarter" idx="12"/>
          </p:nvPr>
        </p:nvSpPr>
        <p:spPr/>
        <p:txBody>
          <a:bodyPr/>
          <a:lstStyle/>
          <a:p>
            <a:fld id="{9375C49C-9B73-B740-A949-F823828C68D6}" type="slidenum">
              <a:rPr lang="en-US" smtClean="0"/>
              <a:t>‹#›</a:t>
            </a:fld>
            <a:endParaRPr lang="en-US"/>
          </a:p>
        </p:txBody>
      </p:sp>
    </p:spTree>
    <p:extLst>
      <p:ext uri="{BB962C8B-B14F-4D97-AF65-F5344CB8AC3E}">
        <p14:creationId xmlns:p14="http://schemas.microsoft.com/office/powerpoint/2010/main" val="3764337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28F509-82B9-134F-945A-EBB43F89508C}"/>
              </a:ext>
            </a:extLst>
          </p:cNvPr>
          <p:cNvSpPr>
            <a:spLocks noGrp="1"/>
          </p:cNvSpPr>
          <p:nvPr>
            <p:ph type="dt" sz="half" idx="10"/>
          </p:nvPr>
        </p:nvSpPr>
        <p:spPr/>
        <p:txBody>
          <a:bodyPr/>
          <a:lstStyle/>
          <a:p>
            <a:fld id="{41E2C5F4-6A48-B24D-A569-607665E3FEAF}" type="datetimeFigureOut">
              <a:rPr lang="en-US" smtClean="0"/>
              <a:t>11/20/21</a:t>
            </a:fld>
            <a:endParaRPr lang="en-US"/>
          </a:p>
        </p:txBody>
      </p:sp>
      <p:sp>
        <p:nvSpPr>
          <p:cNvPr id="3" name="Footer Placeholder 2">
            <a:extLst>
              <a:ext uri="{FF2B5EF4-FFF2-40B4-BE49-F238E27FC236}">
                <a16:creationId xmlns:a16="http://schemas.microsoft.com/office/drawing/2014/main" id="{625D4DA5-4C0A-CC4B-AA06-9994E2A0255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1A09BF8-81FA-2441-804E-0089DA8C4412}"/>
              </a:ext>
            </a:extLst>
          </p:cNvPr>
          <p:cNvSpPr>
            <a:spLocks noGrp="1"/>
          </p:cNvSpPr>
          <p:nvPr>
            <p:ph type="sldNum" sz="quarter" idx="12"/>
          </p:nvPr>
        </p:nvSpPr>
        <p:spPr/>
        <p:txBody>
          <a:bodyPr/>
          <a:lstStyle/>
          <a:p>
            <a:fld id="{9375C49C-9B73-B740-A949-F823828C68D6}" type="slidenum">
              <a:rPr lang="en-US" smtClean="0"/>
              <a:t>‹#›</a:t>
            </a:fld>
            <a:endParaRPr lang="en-US"/>
          </a:p>
        </p:txBody>
      </p:sp>
    </p:spTree>
    <p:extLst>
      <p:ext uri="{BB962C8B-B14F-4D97-AF65-F5344CB8AC3E}">
        <p14:creationId xmlns:p14="http://schemas.microsoft.com/office/powerpoint/2010/main" val="928960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A93A9-ADF2-0749-B18C-548F79B4C01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DD6EB0C-988B-764D-9E7D-7A02736D8E8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27EE76C-7D9E-F647-9952-7F770AE217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8003649-E72C-594D-A4AB-BE3D9DD81C48}"/>
              </a:ext>
            </a:extLst>
          </p:cNvPr>
          <p:cNvSpPr>
            <a:spLocks noGrp="1"/>
          </p:cNvSpPr>
          <p:nvPr>
            <p:ph type="dt" sz="half" idx="10"/>
          </p:nvPr>
        </p:nvSpPr>
        <p:spPr/>
        <p:txBody>
          <a:bodyPr/>
          <a:lstStyle/>
          <a:p>
            <a:fld id="{41E2C5F4-6A48-B24D-A569-607665E3FEAF}" type="datetimeFigureOut">
              <a:rPr lang="en-US" smtClean="0"/>
              <a:t>11/20/21</a:t>
            </a:fld>
            <a:endParaRPr lang="en-US"/>
          </a:p>
        </p:txBody>
      </p:sp>
      <p:sp>
        <p:nvSpPr>
          <p:cNvPr id="6" name="Footer Placeholder 5">
            <a:extLst>
              <a:ext uri="{FF2B5EF4-FFF2-40B4-BE49-F238E27FC236}">
                <a16:creationId xmlns:a16="http://schemas.microsoft.com/office/drawing/2014/main" id="{0B6114C2-A962-9740-91AB-D01AF54B49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F41871-A9DC-6E41-A4E5-80BED59BCEC0}"/>
              </a:ext>
            </a:extLst>
          </p:cNvPr>
          <p:cNvSpPr>
            <a:spLocks noGrp="1"/>
          </p:cNvSpPr>
          <p:nvPr>
            <p:ph type="sldNum" sz="quarter" idx="12"/>
          </p:nvPr>
        </p:nvSpPr>
        <p:spPr/>
        <p:txBody>
          <a:bodyPr/>
          <a:lstStyle/>
          <a:p>
            <a:fld id="{9375C49C-9B73-B740-A949-F823828C68D6}" type="slidenum">
              <a:rPr lang="en-US" smtClean="0"/>
              <a:t>‹#›</a:t>
            </a:fld>
            <a:endParaRPr lang="en-US"/>
          </a:p>
        </p:txBody>
      </p:sp>
    </p:spTree>
    <p:extLst>
      <p:ext uri="{BB962C8B-B14F-4D97-AF65-F5344CB8AC3E}">
        <p14:creationId xmlns:p14="http://schemas.microsoft.com/office/powerpoint/2010/main" val="25730240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2AC5C-C5F6-6C4A-B881-88FAD06AED7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62388A5-B15B-6D4D-B0E7-3CE1D50786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C02942D-4359-0B48-A8D2-8B4289DF3B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63450CF-008C-9C4A-8896-B3B1A99D0429}"/>
              </a:ext>
            </a:extLst>
          </p:cNvPr>
          <p:cNvSpPr>
            <a:spLocks noGrp="1"/>
          </p:cNvSpPr>
          <p:nvPr>
            <p:ph type="dt" sz="half" idx="10"/>
          </p:nvPr>
        </p:nvSpPr>
        <p:spPr/>
        <p:txBody>
          <a:bodyPr/>
          <a:lstStyle/>
          <a:p>
            <a:fld id="{41E2C5F4-6A48-B24D-A569-607665E3FEAF}" type="datetimeFigureOut">
              <a:rPr lang="en-US" smtClean="0"/>
              <a:t>11/20/21</a:t>
            </a:fld>
            <a:endParaRPr lang="en-US"/>
          </a:p>
        </p:txBody>
      </p:sp>
      <p:sp>
        <p:nvSpPr>
          <p:cNvPr id="6" name="Footer Placeholder 5">
            <a:extLst>
              <a:ext uri="{FF2B5EF4-FFF2-40B4-BE49-F238E27FC236}">
                <a16:creationId xmlns:a16="http://schemas.microsoft.com/office/drawing/2014/main" id="{CC7183E7-1A53-5C4B-825B-8CB08D496C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4C6EC5-6E65-944B-9AAE-3D73BD4E2257}"/>
              </a:ext>
            </a:extLst>
          </p:cNvPr>
          <p:cNvSpPr>
            <a:spLocks noGrp="1"/>
          </p:cNvSpPr>
          <p:nvPr>
            <p:ph type="sldNum" sz="quarter" idx="12"/>
          </p:nvPr>
        </p:nvSpPr>
        <p:spPr/>
        <p:txBody>
          <a:bodyPr/>
          <a:lstStyle/>
          <a:p>
            <a:fld id="{9375C49C-9B73-B740-A949-F823828C68D6}" type="slidenum">
              <a:rPr lang="en-US" smtClean="0"/>
              <a:t>‹#›</a:t>
            </a:fld>
            <a:endParaRPr lang="en-US"/>
          </a:p>
        </p:txBody>
      </p:sp>
    </p:spTree>
    <p:extLst>
      <p:ext uri="{BB962C8B-B14F-4D97-AF65-F5344CB8AC3E}">
        <p14:creationId xmlns:p14="http://schemas.microsoft.com/office/powerpoint/2010/main" val="2905366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F6488-4659-F745-B765-DC76570C162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5A6F90F-6F18-9B4E-9F2C-85AC3C152F5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DBCA90E-28F9-E441-B70F-64D2F9CBD4F6}"/>
              </a:ext>
            </a:extLst>
          </p:cNvPr>
          <p:cNvSpPr>
            <a:spLocks noGrp="1"/>
          </p:cNvSpPr>
          <p:nvPr>
            <p:ph type="dt" sz="half" idx="10"/>
          </p:nvPr>
        </p:nvSpPr>
        <p:spPr/>
        <p:txBody>
          <a:bodyPr/>
          <a:lstStyle/>
          <a:p>
            <a:fld id="{41E2C5F4-6A48-B24D-A569-607665E3FEAF}" type="datetimeFigureOut">
              <a:rPr lang="en-US" smtClean="0"/>
              <a:t>11/20/21</a:t>
            </a:fld>
            <a:endParaRPr lang="en-US"/>
          </a:p>
        </p:txBody>
      </p:sp>
      <p:sp>
        <p:nvSpPr>
          <p:cNvPr id="5" name="Footer Placeholder 4">
            <a:extLst>
              <a:ext uri="{FF2B5EF4-FFF2-40B4-BE49-F238E27FC236}">
                <a16:creationId xmlns:a16="http://schemas.microsoft.com/office/drawing/2014/main" id="{920F3AFF-27B0-904B-86B3-7C2DBAD65A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97671B-143F-2E4D-9963-7AE48C45C277}"/>
              </a:ext>
            </a:extLst>
          </p:cNvPr>
          <p:cNvSpPr>
            <a:spLocks noGrp="1"/>
          </p:cNvSpPr>
          <p:nvPr>
            <p:ph type="sldNum" sz="quarter" idx="12"/>
          </p:nvPr>
        </p:nvSpPr>
        <p:spPr/>
        <p:txBody>
          <a:bodyPr/>
          <a:lstStyle/>
          <a:p>
            <a:fld id="{9375C49C-9B73-B740-A949-F823828C68D6}" type="slidenum">
              <a:rPr lang="en-US" smtClean="0"/>
              <a:t>‹#›</a:t>
            </a:fld>
            <a:endParaRPr lang="en-US"/>
          </a:p>
        </p:txBody>
      </p:sp>
    </p:spTree>
    <p:extLst>
      <p:ext uri="{BB962C8B-B14F-4D97-AF65-F5344CB8AC3E}">
        <p14:creationId xmlns:p14="http://schemas.microsoft.com/office/powerpoint/2010/main" val="24550962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BDCF76-19BE-4B4F-8E02-6DB81A8B2CF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5087804-6775-4D4F-926F-2A2E62CE56A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D4D3DC1-9347-154F-ACD1-D8FAE65A5720}"/>
              </a:ext>
            </a:extLst>
          </p:cNvPr>
          <p:cNvSpPr>
            <a:spLocks noGrp="1"/>
          </p:cNvSpPr>
          <p:nvPr>
            <p:ph type="dt" sz="half" idx="10"/>
          </p:nvPr>
        </p:nvSpPr>
        <p:spPr/>
        <p:txBody>
          <a:bodyPr/>
          <a:lstStyle/>
          <a:p>
            <a:fld id="{41E2C5F4-6A48-B24D-A569-607665E3FEAF}" type="datetimeFigureOut">
              <a:rPr lang="en-US" smtClean="0"/>
              <a:t>11/20/21</a:t>
            </a:fld>
            <a:endParaRPr lang="en-US"/>
          </a:p>
        </p:txBody>
      </p:sp>
      <p:sp>
        <p:nvSpPr>
          <p:cNvPr id="5" name="Footer Placeholder 4">
            <a:extLst>
              <a:ext uri="{FF2B5EF4-FFF2-40B4-BE49-F238E27FC236}">
                <a16:creationId xmlns:a16="http://schemas.microsoft.com/office/drawing/2014/main" id="{2AD2B333-72CF-2840-A8D4-1EDFCF5053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75D0C4-568E-6A4A-B53A-B63453624545}"/>
              </a:ext>
            </a:extLst>
          </p:cNvPr>
          <p:cNvSpPr>
            <a:spLocks noGrp="1"/>
          </p:cNvSpPr>
          <p:nvPr>
            <p:ph type="sldNum" sz="quarter" idx="12"/>
          </p:nvPr>
        </p:nvSpPr>
        <p:spPr/>
        <p:txBody>
          <a:bodyPr/>
          <a:lstStyle/>
          <a:p>
            <a:fld id="{9375C49C-9B73-B740-A949-F823828C68D6}" type="slidenum">
              <a:rPr lang="en-US" smtClean="0"/>
              <a:t>‹#›</a:t>
            </a:fld>
            <a:endParaRPr lang="en-US"/>
          </a:p>
        </p:txBody>
      </p:sp>
    </p:spTree>
    <p:extLst>
      <p:ext uri="{BB962C8B-B14F-4D97-AF65-F5344CB8AC3E}">
        <p14:creationId xmlns:p14="http://schemas.microsoft.com/office/powerpoint/2010/main" val="23973691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60000"/>
            <a:lumOff val="40000"/>
            <a:alpha val="48725"/>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350138-66CA-814C-B3C8-267A08259E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973AC91-F004-E84C-9F17-275B3AC4C8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FB256FD-3881-8146-818C-87C3123D38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1E2C5F4-6A48-B24D-A569-607665E3FEAF}" type="datetimeFigureOut">
              <a:rPr lang="en-US" smtClean="0"/>
              <a:t>11/20/21</a:t>
            </a:fld>
            <a:endParaRPr lang="en-US"/>
          </a:p>
        </p:txBody>
      </p:sp>
      <p:sp>
        <p:nvSpPr>
          <p:cNvPr id="5" name="Footer Placeholder 4">
            <a:extLst>
              <a:ext uri="{FF2B5EF4-FFF2-40B4-BE49-F238E27FC236}">
                <a16:creationId xmlns:a16="http://schemas.microsoft.com/office/drawing/2014/main" id="{D5AD9CE4-357E-F440-AC58-511F3499221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70B87E7-E0EB-3141-9951-9198B502DD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75C49C-9B73-B740-A949-F823828C68D6}" type="slidenum">
              <a:rPr lang="en-US" smtClean="0"/>
              <a:t>‹#›</a:t>
            </a:fld>
            <a:endParaRPr lang="en-US"/>
          </a:p>
        </p:txBody>
      </p:sp>
    </p:spTree>
    <p:extLst>
      <p:ext uri="{BB962C8B-B14F-4D97-AF65-F5344CB8AC3E}">
        <p14:creationId xmlns:p14="http://schemas.microsoft.com/office/powerpoint/2010/main" val="32926867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6" Type="http://schemas.openxmlformats.org/officeDocument/2006/relationships/comments" Target="../comments/comment2.xml"/><Relationship Id="rId5" Type="http://schemas.openxmlformats.org/officeDocument/2006/relationships/image" Target="../media/image24.png"/><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1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7.xml"/><Relationship Id="rId5" Type="http://schemas.openxmlformats.org/officeDocument/2006/relationships/image" Target="../media/image37.jpeg"/><Relationship Id="rId4" Type="http://schemas.openxmlformats.org/officeDocument/2006/relationships/image" Target="../media/image36.png"/></Relationships>
</file>

<file path=ppt/slides/_rels/slide2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44.png"/><Relationship Id="rId4" Type="http://schemas.openxmlformats.org/officeDocument/2006/relationships/image" Target="../media/image43.png"/></Relationships>
</file>

<file path=ppt/slides/_rels/slide27.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5.jpeg"/><Relationship Id="rId7" Type="http://schemas.openxmlformats.org/officeDocument/2006/relationships/image" Target="../media/image49.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48.jpeg"/><Relationship Id="rId5" Type="http://schemas.openxmlformats.org/officeDocument/2006/relationships/image" Target="../media/image47.jpeg"/><Relationship Id="rId10" Type="http://schemas.openxmlformats.org/officeDocument/2006/relationships/image" Target="../media/image52.png"/><Relationship Id="rId4" Type="http://schemas.openxmlformats.org/officeDocument/2006/relationships/image" Target="../media/image46.jpeg"/><Relationship Id="rId9" Type="http://schemas.openxmlformats.org/officeDocument/2006/relationships/image" Target="../media/image51.png"/></Relationships>
</file>

<file path=ppt/slides/_rels/slide28.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57.jpeg"/><Relationship Id="rId4" Type="http://schemas.openxmlformats.org/officeDocument/2006/relationships/image" Target="../media/image56.jpeg"/></Relationships>
</file>

<file path=ppt/slides/_rels/slide30.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7.xml"/><Relationship Id="rId4" Type="http://schemas.openxmlformats.org/officeDocument/2006/relationships/image" Target="../media/image60.jpeg"/></Relationships>
</file>

<file path=ppt/slides/_rels/slide31.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63.jpeg"/></Relationships>
</file>

<file path=ppt/slides/_rels/slide33.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jpeg"/><Relationship Id="rId1" Type="http://schemas.openxmlformats.org/officeDocument/2006/relationships/slideLayout" Target="../slideLayouts/slideLayout7.xml"/><Relationship Id="rId5" Type="http://schemas.openxmlformats.org/officeDocument/2006/relationships/image" Target="../media/image68.jpeg"/><Relationship Id="rId4" Type="http://schemas.openxmlformats.org/officeDocument/2006/relationships/image" Target="../media/image67.jpeg"/></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jpeg"/><Relationship Id="rId1" Type="http://schemas.openxmlformats.org/officeDocument/2006/relationships/slideLayout" Target="../slideLayouts/slideLayout7.xml"/><Relationship Id="rId6" Type="http://schemas.openxmlformats.org/officeDocument/2006/relationships/image" Target="../media/image73.jpeg"/><Relationship Id="rId5" Type="http://schemas.openxmlformats.org/officeDocument/2006/relationships/image" Target="../media/image72.jpeg"/><Relationship Id="rId4" Type="http://schemas.openxmlformats.org/officeDocument/2006/relationships/image" Target="../media/image71.jpeg"/></Relationships>
</file>

<file path=ppt/slides/_rels/slide37.xml.rels><?xml version="1.0" encoding="UTF-8" standalone="yes"?>
<Relationships xmlns="http://schemas.openxmlformats.org/package/2006/relationships"><Relationship Id="rId8" Type="http://schemas.openxmlformats.org/officeDocument/2006/relationships/image" Target="../media/image80.jpeg"/><Relationship Id="rId3" Type="http://schemas.openxmlformats.org/officeDocument/2006/relationships/image" Target="../media/image75.jpeg"/><Relationship Id="rId7" Type="http://schemas.openxmlformats.org/officeDocument/2006/relationships/image" Target="../media/image79.jpeg"/><Relationship Id="rId12" Type="http://schemas.openxmlformats.org/officeDocument/2006/relationships/image" Target="../media/image84.jpeg"/><Relationship Id="rId2" Type="http://schemas.openxmlformats.org/officeDocument/2006/relationships/image" Target="../media/image74.jpeg"/><Relationship Id="rId1" Type="http://schemas.openxmlformats.org/officeDocument/2006/relationships/slideLayout" Target="../slideLayouts/slideLayout7.xml"/><Relationship Id="rId6" Type="http://schemas.openxmlformats.org/officeDocument/2006/relationships/image" Target="../media/image78.jpeg"/><Relationship Id="rId11" Type="http://schemas.openxmlformats.org/officeDocument/2006/relationships/image" Target="../media/image83.jpeg"/><Relationship Id="rId5" Type="http://schemas.openxmlformats.org/officeDocument/2006/relationships/image" Target="../media/image77.jpeg"/><Relationship Id="rId10" Type="http://schemas.openxmlformats.org/officeDocument/2006/relationships/image" Target="../media/image82.jpeg"/><Relationship Id="rId4" Type="http://schemas.openxmlformats.org/officeDocument/2006/relationships/image" Target="../media/image76.jpeg"/><Relationship Id="rId9" Type="http://schemas.openxmlformats.org/officeDocument/2006/relationships/image" Target="../media/image81.jpeg"/></Relationships>
</file>

<file path=ppt/slides/_rels/slide38.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85.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7.xml"/><Relationship Id="rId4" Type="http://schemas.openxmlformats.org/officeDocument/2006/relationships/image" Target="../media/image88.png"/></Relationships>
</file>

<file path=ppt/slides/_rels/slide40.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image" Target="../media/image89.jpeg"/><Relationship Id="rId1" Type="http://schemas.openxmlformats.org/officeDocument/2006/relationships/slideLayout" Target="../slideLayouts/slideLayout7.xml"/><Relationship Id="rId4" Type="http://schemas.openxmlformats.org/officeDocument/2006/relationships/image" Target="../media/image91.jpeg"/></Relationships>
</file>

<file path=ppt/slides/_rels/slide41.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95.jpeg"/><Relationship Id="rId5" Type="http://schemas.openxmlformats.org/officeDocument/2006/relationships/image" Target="../media/image94.jpeg"/><Relationship Id="rId4" Type="http://schemas.openxmlformats.org/officeDocument/2006/relationships/image" Target="../media/image93.jpeg"/></Relationships>
</file>

<file path=ppt/slides/_rels/slide42.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image" Target="../media/image96.jpeg"/><Relationship Id="rId1" Type="http://schemas.openxmlformats.org/officeDocument/2006/relationships/slideLayout" Target="../slideLayouts/slideLayout7.xml"/><Relationship Id="rId5" Type="http://schemas.openxmlformats.org/officeDocument/2006/relationships/image" Target="../media/image99.jpeg"/><Relationship Id="rId4" Type="http://schemas.openxmlformats.org/officeDocument/2006/relationships/image" Target="../media/image98.jpeg"/></Relationships>
</file>

<file path=ppt/slides/_rels/slide43.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103.png"/><Relationship Id="rId7" Type="http://schemas.openxmlformats.org/officeDocument/2006/relationships/image" Target="../media/image107.png"/><Relationship Id="rId2" Type="http://schemas.openxmlformats.org/officeDocument/2006/relationships/image" Target="../media/image102.png"/><Relationship Id="rId1" Type="http://schemas.openxmlformats.org/officeDocument/2006/relationships/slideLayout" Target="../slideLayouts/slideLayout7.xml"/><Relationship Id="rId6" Type="http://schemas.openxmlformats.org/officeDocument/2006/relationships/image" Target="../media/image106.png"/><Relationship Id="rId5" Type="http://schemas.openxmlformats.org/officeDocument/2006/relationships/image" Target="../media/image105.png"/><Relationship Id="rId4" Type="http://schemas.openxmlformats.org/officeDocument/2006/relationships/image" Target="../media/image104.png"/></Relationships>
</file>

<file path=ppt/slides/_rels/slide45.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image" Target="../media/image108.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110.png"/><Relationship Id="rId7" Type="http://schemas.openxmlformats.org/officeDocument/2006/relationships/image" Target="../media/image114.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13.png"/><Relationship Id="rId5" Type="http://schemas.openxmlformats.org/officeDocument/2006/relationships/image" Target="../media/image112.png"/><Relationship Id="rId4" Type="http://schemas.openxmlformats.org/officeDocument/2006/relationships/image" Target="../media/image111.png"/></Relationships>
</file>

<file path=ppt/slides/_rels/slide47.xml.rels><?xml version="1.0" encoding="UTF-8" standalone="yes"?>
<Relationships xmlns="http://schemas.openxmlformats.org/package/2006/relationships"><Relationship Id="rId8" Type="http://schemas.openxmlformats.org/officeDocument/2006/relationships/image" Target="../media/image120.jpeg"/><Relationship Id="rId3" Type="http://schemas.openxmlformats.org/officeDocument/2006/relationships/image" Target="../media/image115.png"/><Relationship Id="rId7" Type="http://schemas.openxmlformats.org/officeDocument/2006/relationships/image" Target="../media/image119.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118.png"/><Relationship Id="rId5" Type="http://schemas.openxmlformats.org/officeDocument/2006/relationships/image" Target="../media/image117.png"/><Relationship Id="rId4" Type="http://schemas.openxmlformats.org/officeDocument/2006/relationships/image" Target="../media/image116.png"/></Relationships>
</file>

<file path=ppt/slides/_rels/slide48.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124.png"/><Relationship Id="rId5" Type="http://schemas.openxmlformats.org/officeDocument/2006/relationships/image" Target="../media/image123.png"/><Relationship Id="rId4" Type="http://schemas.openxmlformats.org/officeDocument/2006/relationships/image" Target="../media/image122.png"/></Relationships>
</file>

<file path=ppt/slides/_rels/slide49.xml.rels><?xml version="1.0" encoding="UTF-8" standalone="yes"?>
<Relationships xmlns="http://schemas.openxmlformats.org/package/2006/relationships"><Relationship Id="rId3" Type="http://schemas.openxmlformats.org/officeDocument/2006/relationships/image" Target="../media/image126.jpeg"/><Relationship Id="rId2" Type="http://schemas.openxmlformats.org/officeDocument/2006/relationships/image" Target="../media/image125.jpeg"/><Relationship Id="rId1" Type="http://schemas.openxmlformats.org/officeDocument/2006/relationships/slideLayout" Target="../slideLayouts/slideLayout7.xml"/><Relationship Id="rId4" Type="http://schemas.openxmlformats.org/officeDocument/2006/relationships/image" Target="../media/image127.jpeg"/></Relationships>
</file>

<file path=ppt/slides/_rels/slide50.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image" Target="../media/image128.png"/><Relationship Id="rId1" Type="http://schemas.openxmlformats.org/officeDocument/2006/relationships/slideLayout" Target="../slideLayouts/slideLayout7.xml"/><Relationship Id="rId4" Type="http://schemas.openxmlformats.org/officeDocument/2006/relationships/image" Target="../media/image130.png"/></Relationships>
</file>

<file path=ppt/slides/_rels/slide51.xml.rels><?xml version="1.0" encoding="UTF-8" standalone="yes"?>
<Relationships xmlns="http://schemas.openxmlformats.org/package/2006/relationships"><Relationship Id="rId3" Type="http://schemas.openxmlformats.org/officeDocument/2006/relationships/image" Target="../media/image132.jpeg"/><Relationship Id="rId2" Type="http://schemas.openxmlformats.org/officeDocument/2006/relationships/image" Target="../media/image131.jpeg"/><Relationship Id="rId1" Type="http://schemas.openxmlformats.org/officeDocument/2006/relationships/slideLayout" Target="../slideLayouts/slideLayout7.xml"/><Relationship Id="rId5" Type="http://schemas.openxmlformats.org/officeDocument/2006/relationships/image" Target="../media/image134.jpeg"/><Relationship Id="rId4" Type="http://schemas.openxmlformats.org/officeDocument/2006/relationships/image" Target="../media/image133.jpeg"/></Relationships>
</file>

<file path=ppt/slides/_rels/slide52.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image" Target="../media/image135.jpeg"/><Relationship Id="rId1" Type="http://schemas.openxmlformats.org/officeDocument/2006/relationships/slideLayout" Target="../slideLayouts/slideLayout7.xml"/><Relationship Id="rId4" Type="http://schemas.openxmlformats.org/officeDocument/2006/relationships/image" Target="../media/image137.jpeg"/></Relationships>
</file>

<file path=ppt/slides/_rels/slide53.xml.rels><?xml version="1.0" encoding="UTF-8" standalone="yes"?>
<Relationships xmlns="http://schemas.openxmlformats.org/package/2006/relationships"><Relationship Id="rId3" Type="http://schemas.openxmlformats.org/officeDocument/2006/relationships/image" Target="../media/image139.jpeg"/><Relationship Id="rId2" Type="http://schemas.openxmlformats.org/officeDocument/2006/relationships/image" Target="../media/image138.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image" Target="../media/image140.jpeg"/><Relationship Id="rId1" Type="http://schemas.openxmlformats.org/officeDocument/2006/relationships/slideLayout" Target="../slideLayouts/slideLayout7.xml"/><Relationship Id="rId5" Type="http://schemas.openxmlformats.org/officeDocument/2006/relationships/image" Target="../media/image139.jpeg"/><Relationship Id="rId4" Type="http://schemas.openxmlformats.org/officeDocument/2006/relationships/image" Target="../media/image142.jpeg"/></Relationships>
</file>

<file path=ppt/slides/_rels/slide55.xml.rels><?xml version="1.0" encoding="UTF-8" standalone="yes"?>
<Relationships xmlns="http://schemas.openxmlformats.org/package/2006/relationships"><Relationship Id="rId3" Type="http://schemas.openxmlformats.org/officeDocument/2006/relationships/image" Target="../media/image144.jpeg"/><Relationship Id="rId2" Type="http://schemas.openxmlformats.org/officeDocument/2006/relationships/image" Target="../media/image143.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145.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48.png"/><Relationship Id="rId5" Type="http://schemas.openxmlformats.org/officeDocument/2006/relationships/image" Target="../media/image147.jpeg"/><Relationship Id="rId4" Type="http://schemas.openxmlformats.org/officeDocument/2006/relationships/image" Target="../media/image146.jpeg"/></Relationships>
</file>

<file path=ppt/slides/_rels/slide58.xml.rels><?xml version="1.0" encoding="UTF-8" standalone="yes"?>
<Relationships xmlns="http://schemas.openxmlformats.org/package/2006/relationships"><Relationship Id="rId3" Type="http://schemas.openxmlformats.org/officeDocument/2006/relationships/image" Target="../media/image147.jpeg"/><Relationship Id="rId2" Type="http://schemas.openxmlformats.org/officeDocument/2006/relationships/image" Target="../media/image146.jpeg"/><Relationship Id="rId1" Type="http://schemas.openxmlformats.org/officeDocument/2006/relationships/slideLayout" Target="../slideLayouts/slideLayout7.xml"/><Relationship Id="rId6" Type="http://schemas.openxmlformats.org/officeDocument/2006/relationships/image" Target="../media/image151.jpeg"/><Relationship Id="rId5" Type="http://schemas.openxmlformats.org/officeDocument/2006/relationships/image" Target="../media/image150.jpeg"/><Relationship Id="rId4" Type="http://schemas.openxmlformats.org/officeDocument/2006/relationships/image" Target="../media/image149.jpeg"/></Relationships>
</file>

<file path=ppt/slides/_rels/slide59.xml.rels><?xml version="1.0" encoding="UTF-8" standalone="yes"?>
<Relationships xmlns="http://schemas.openxmlformats.org/package/2006/relationships"><Relationship Id="rId3" Type="http://schemas.openxmlformats.org/officeDocument/2006/relationships/image" Target="../media/image153.jpeg"/><Relationship Id="rId2" Type="http://schemas.openxmlformats.org/officeDocument/2006/relationships/image" Target="../media/image152.jpe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55.jpeg"/></Relationships>
</file>

<file path=ppt/slides/_rels/slide61.xml.rels><?xml version="1.0" encoding="UTF-8" standalone="yes"?>
<Relationships xmlns="http://schemas.openxmlformats.org/package/2006/relationships"><Relationship Id="rId3" Type="http://schemas.openxmlformats.org/officeDocument/2006/relationships/image" Target="../media/image157.jpeg"/><Relationship Id="rId2" Type="http://schemas.openxmlformats.org/officeDocument/2006/relationships/image" Target="../media/image156.jpeg"/><Relationship Id="rId1" Type="http://schemas.openxmlformats.org/officeDocument/2006/relationships/slideLayout" Target="../slideLayouts/slideLayout7.xml"/><Relationship Id="rId4" Type="http://schemas.openxmlformats.org/officeDocument/2006/relationships/image" Target="../media/image158.jpeg"/></Relationships>
</file>

<file path=ppt/slides/_rels/slide62.xml.rels><?xml version="1.0" encoding="UTF-8" standalone="yes"?>
<Relationships xmlns="http://schemas.openxmlformats.org/package/2006/relationships"><Relationship Id="rId3" Type="http://schemas.openxmlformats.org/officeDocument/2006/relationships/image" Target="../media/image160.jpeg"/><Relationship Id="rId2" Type="http://schemas.openxmlformats.org/officeDocument/2006/relationships/image" Target="../media/image159.jpeg"/><Relationship Id="rId1" Type="http://schemas.openxmlformats.org/officeDocument/2006/relationships/slideLayout" Target="../slideLayouts/slideLayout7.xml"/><Relationship Id="rId4" Type="http://schemas.openxmlformats.org/officeDocument/2006/relationships/image" Target="../media/image161.jpeg"/></Relationships>
</file>

<file path=ppt/slides/_rels/slide63.xml.rels><?xml version="1.0" encoding="UTF-8" standalone="yes"?>
<Relationships xmlns="http://schemas.openxmlformats.org/package/2006/relationships"><Relationship Id="rId3" Type="http://schemas.openxmlformats.org/officeDocument/2006/relationships/image" Target="../media/image163.jpeg"/><Relationship Id="rId2" Type="http://schemas.openxmlformats.org/officeDocument/2006/relationships/image" Target="../media/image162.jpeg"/><Relationship Id="rId1" Type="http://schemas.openxmlformats.org/officeDocument/2006/relationships/slideLayout" Target="../slideLayouts/slideLayout7.xml"/><Relationship Id="rId5" Type="http://schemas.openxmlformats.org/officeDocument/2006/relationships/image" Target="../media/image165.jpeg"/><Relationship Id="rId4" Type="http://schemas.openxmlformats.org/officeDocument/2006/relationships/image" Target="../media/image164.jpeg"/></Relationships>
</file>

<file path=ppt/slides/_rels/slide64.xml.rels><?xml version="1.0" encoding="UTF-8" standalone="yes"?>
<Relationships xmlns="http://schemas.openxmlformats.org/package/2006/relationships"><Relationship Id="rId3" Type="http://schemas.openxmlformats.org/officeDocument/2006/relationships/image" Target="../media/image167.jpeg"/><Relationship Id="rId2" Type="http://schemas.openxmlformats.org/officeDocument/2006/relationships/image" Target="../media/image166.jpeg"/><Relationship Id="rId1" Type="http://schemas.openxmlformats.org/officeDocument/2006/relationships/slideLayout" Target="../slideLayouts/slideLayout7.xml"/><Relationship Id="rId4" Type="http://schemas.openxmlformats.org/officeDocument/2006/relationships/image" Target="../media/image168.jpeg"/></Relationships>
</file>

<file path=ppt/slides/_rels/slide65.xml.rels><?xml version="1.0" encoding="UTF-8" standalone="yes"?>
<Relationships xmlns="http://schemas.openxmlformats.org/package/2006/relationships"><Relationship Id="rId3" Type="http://schemas.openxmlformats.org/officeDocument/2006/relationships/image" Target="../media/image169.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70.png"/></Relationships>
</file>

<file path=ppt/slides/_rels/slide66.xml.rels><?xml version="1.0" encoding="UTF-8" standalone="yes"?>
<Relationships xmlns="http://schemas.openxmlformats.org/package/2006/relationships"><Relationship Id="rId3" Type="http://schemas.openxmlformats.org/officeDocument/2006/relationships/image" Target="../media/image172.jpeg"/><Relationship Id="rId2" Type="http://schemas.openxmlformats.org/officeDocument/2006/relationships/image" Target="../media/image171.jpe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173.jpe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174.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175.jpe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hyperlink" Target="https://youtu.be/h2FVGzFCyCc"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177.png"/><Relationship Id="rId5" Type="http://schemas.openxmlformats.org/officeDocument/2006/relationships/hyperlink" Target="https://youtu.be/mN8_51F3wZc" TargetMode="External"/><Relationship Id="rId4" Type="http://schemas.openxmlformats.org/officeDocument/2006/relationships/image" Target="../media/image176.png"/></Relationships>
</file>

<file path=ppt/slides/_rels/slide71.xml.rels><?xml version="1.0" encoding="UTF-8" standalone="yes"?>
<Relationships xmlns="http://schemas.openxmlformats.org/package/2006/relationships"><Relationship Id="rId3" Type="http://schemas.openxmlformats.org/officeDocument/2006/relationships/image" Target="../media/image179.jpeg"/><Relationship Id="rId2" Type="http://schemas.openxmlformats.org/officeDocument/2006/relationships/image" Target="../media/image178.jpeg"/><Relationship Id="rId1" Type="http://schemas.openxmlformats.org/officeDocument/2006/relationships/slideLayout" Target="../slideLayouts/slideLayout7.xml"/><Relationship Id="rId6" Type="http://schemas.openxmlformats.org/officeDocument/2006/relationships/image" Target="../media/image182.jpeg"/><Relationship Id="rId5" Type="http://schemas.openxmlformats.org/officeDocument/2006/relationships/image" Target="../media/image181.jpeg"/><Relationship Id="rId4" Type="http://schemas.openxmlformats.org/officeDocument/2006/relationships/image" Target="../media/image180.jpeg"/></Relationships>
</file>

<file path=ppt/slides/_rels/slide72.xml.rels><?xml version="1.0" encoding="UTF-8" standalone="yes"?>
<Relationships xmlns="http://schemas.openxmlformats.org/package/2006/relationships"><Relationship Id="rId3" Type="http://schemas.openxmlformats.org/officeDocument/2006/relationships/image" Target="../media/image184.jpeg"/><Relationship Id="rId2" Type="http://schemas.openxmlformats.org/officeDocument/2006/relationships/image" Target="../media/image183.jpeg"/><Relationship Id="rId1" Type="http://schemas.openxmlformats.org/officeDocument/2006/relationships/slideLayout" Target="../slideLayouts/slideLayout7.xml"/><Relationship Id="rId4" Type="http://schemas.openxmlformats.org/officeDocument/2006/relationships/image" Target="../media/image185.jpeg"/></Relationships>
</file>

<file path=ppt/slides/_rels/slide73.xml.rels><?xml version="1.0" encoding="UTF-8" standalone="yes"?>
<Relationships xmlns="http://schemas.openxmlformats.org/package/2006/relationships"><Relationship Id="rId3" Type="http://schemas.openxmlformats.org/officeDocument/2006/relationships/image" Target="../media/image187.jpeg"/><Relationship Id="rId2" Type="http://schemas.openxmlformats.org/officeDocument/2006/relationships/image" Target="../media/image186.jpe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189.jpeg"/><Relationship Id="rId2" Type="http://schemas.openxmlformats.org/officeDocument/2006/relationships/image" Target="../media/image188.jpeg"/><Relationship Id="rId1" Type="http://schemas.openxmlformats.org/officeDocument/2006/relationships/slideLayout" Target="../slideLayouts/slideLayout7.xml"/><Relationship Id="rId4" Type="http://schemas.openxmlformats.org/officeDocument/2006/relationships/image" Target="../media/image190.jpeg"/></Relationships>
</file>

<file path=ppt/slides/_rels/slide75.xml.rels><?xml version="1.0" encoding="UTF-8" standalone="yes"?>
<Relationships xmlns="http://schemas.openxmlformats.org/package/2006/relationships"><Relationship Id="rId3" Type="http://schemas.openxmlformats.org/officeDocument/2006/relationships/image" Target="../media/image191.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192.jpe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3" Type="http://schemas.openxmlformats.org/officeDocument/2006/relationships/image" Target="../media/image194.jpeg"/><Relationship Id="rId2" Type="http://schemas.openxmlformats.org/officeDocument/2006/relationships/image" Target="../media/image193.jpe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196.jpeg"/><Relationship Id="rId2" Type="http://schemas.openxmlformats.org/officeDocument/2006/relationships/image" Target="../media/image195.jpeg"/><Relationship Id="rId1" Type="http://schemas.openxmlformats.org/officeDocument/2006/relationships/slideLayout" Target="../slideLayouts/slideLayout7.xml"/><Relationship Id="rId4" Type="http://schemas.openxmlformats.org/officeDocument/2006/relationships/image" Target="../media/image197.jpeg"/></Relationships>
</file>

<file path=ppt/slides/_rels/slide79.xml.rels><?xml version="1.0" encoding="UTF-8" standalone="yes"?>
<Relationships xmlns="http://schemas.openxmlformats.org/package/2006/relationships"><Relationship Id="rId3" Type="http://schemas.openxmlformats.org/officeDocument/2006/relationships/image" Target="../media/image199.jpeg"/><Relationship Id="rId2" Type="http://schemas.openxmlformats.org/officeDocument/2006/relationships/image" Target="../media/image198.jpeg"/><Relationship Id="rId1" Type="http://schemas.openxmlformats.org/officeDocument/2006/relationships/slideLayout" Target="../slideLayouts/slideLayout7.xml"/><Relationship Id="rId5" Type="http://schemas.openxmlformats.org/officeDocument/2006/relationships/image" Target="../media/image201.jpeg"/><Relationship Id="rId4" Type="http://schemas.openxmlformats.org/officeDocument/2006/relationships/image" Target="../media/image200.jpeg"/></Relationships>
</file>

<file path=ppt/slides/_rels/slide80.xml.rels><?xml version="1.0" encoding="UTF-8" standalone="yes"?>
<Relationships xmlns="http://schemas.openxmlformats.org/package/2006/relationships"><Relationship Id="rId3" Type="http://schemas.openxmlformats.org/officeDocument/2006/relationships/image" Target="../media/image203.jpeg"/><Relationship Id="rId2" Type="http://schemas.openxmlformats.org/officeDocument/2006/relationships/image" Target="../media/image202.jpe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205.jpeg"/><Relationship Id="rId2" Type="http://schemas.openxmlformats.org/officeDocument/2006/relationships/image" Target="../media/image204.jpeg"/><Relationship Id="rId1" Type="http://schemas.openxmlformats.org/officeDocument/2006/relationships/slideLayout" Target="../slideLayouts/slideLayout7.xml"/><Relationship Id="rId4" Type="http://schemas.openxmlformats.org/officeDocument/2006/relationships/image" Target="../media/image206.jpeg"/></Relationships>
</file>

<file path=ppt/slides/_rels/slide82.xml.rels><?xml version="1.0" encoding="UTF-8" standalone="yes"?>
<Relationships xmlns="http://schemas.openxmlformats.org/package/2006/relationships"><Relationship Id="rId3" Type="http://schemas.openxmlformats.org/officeDocument/2006/relationships/image" Target="../media/image208.jpeg"/><Relationship Id="rId2" Type="http://schemas.openxmlformats.org/officeDocument/2006/relationships/image" Target="../media/image207.jpe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image" Target="../media/image209.jpe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211.jpeg"/><Relationship Id="rId4" Type="http://schemas.openxmlformats.org/officeDocument/2006/relationships/image" Target="../media/image210.jpeg"/></Relationships>
</file>

<file path=ppt/slides/_rels/slide8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3" Type="http://schemas.openxmlformats.org/officeDocument/2006/relationships/image" Target="../media/image212.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3" Type="http://schemas.openxmlformats.org/officeDocument/2006/relationships/hyperlink" Target="https://www.ncbi.nlm.nih.gov/pmc/articles/PMC3181586" TargetMode="External"/><Relationship Id="rId2" Type="http://schemas.openxmlformats.org/officeDocument/2006/relationships/hyperlink" Target="https://www.youtube.com/watch?v=mN8_51F3wZc" TargetMode="External"/><Relationship Id="rId1" Type="http://schemas.openxmlformats.org/officeDocument/2006/relationships/slideLayout" Target="../slideLayouts/slideLayout6.xml"/><Relationship Id="rId4" Type="http://schemas.openxmlformats.org/officeDocument/2006/relationships/hyperlink" Target="https://shop.flints.co.uk/Basket" TargetMode="External"/></Relationships>
</file>

<file path=ppt/slides/_rels/slide90.xml.rels><?xml version="1.0" encoding="UTF-8" standalone="yes"?>
<Relationships xmlns="http://schemas.openxmlformats.org/package/2006/relationships"><Relationship Id="rId8" Type="http://schemas.openxmlformats.org/officeDocument/2006/relationships/hyperlink" Target="https://www.themetraders.com/props/" TargetMode="External"/><Relationship Id="rId3" Type="http://schemas.openxmlformats.org/officeDocument/2006/relationships/hyperlink" Target="https://www.eastlondonhistory.co.uk/east-end-1950s/" TargetMode="External"/><Relationship Id="rId7" Type="http://schemas.openxmlformats.org/officeDocument/2006/relationships/hyperlink" Target="https://www.screwfix.com/p/erfurt-red-label-double-lining-paper-natural-560mm-x-20m/35426" TargetMode="External"/><Relationship Id="rId2" Type="http://schemas.openxmlformats.org/officeDocument/2006/relationships/hyperlink" Target="https://www.youtube.com/watch?v=h2FVGzFCyCc" TargetMode="External"/><Relationship Id="rId1" Type="http://schemas.openxmlformats.org/officeDocument/2006/relationships/slideLayout" Target="../slideLayouts/slideLayout7.xml"/><Relationship Id="rId6" Type="http://schemas.openxmlformats.org/officeDocument/2006/relationships/hyperlink" Target="https://www.ncbi.nlm.nih.gov/pmc/articles/PMC1119389/" TargetMode="External"/><Relationship Id="rId5" Type="http://schemas.openxmlformats.org/officeDocument/2006/relationships/hyperlink" Target="https://eur01.safelinks.protection.outlook.com/?url=http%3A%2F%2Fwww.oldandinteresting.com%2Fhistory-rag-rugs.aspx&amp;data=04%7C01%7C2003656%40student.uwtsd.ac.uk%7C6a7e65556821421d8dde08d9a36879ae%7C4e0f11f9046e45059cb8db2152311e21%7C0%7C0%7C637720491371216597%7CUnknown%7CTWFpbGZsb3d8eyJWIjoiMC4wLjAwMDAiLCJQIjoiV2luMzIiLCJBTiI6Ik1haWwiLCJXVCI6Mn0%3D%7C1000&amp;sdata=RLEldmePP%2Foq4k%2ByfJFel1xBzh03HETy9OPIRKYnxfo%3D&amp;reserved=0" TargetMode="External"/><Relationship Id="rId4" Type="http://schemas.openxmlformats.org/officeDocument/2006/relationships/hyperlink" Target="https://eur01.safelinks.protection.outlook.com/?url=http%3A%2F%2Fwww.oldandinteresting.com%2Fhistory-rag-rugs.aspx&amp;data=04%7C01%7C2003656%40student.uwtsd.ac.uk%7C6a7e65556821421d8dde08d9a36879ae%7C4e0f11f9046e45059cb8db2152311e21%7C0%7C0%7C637720491371206604%7CUnknown%7CTWFpbGZsb3d8eyJWIjoiMC4wLjAwMDAiLCJQIjoiV2luMzIiLCJBTiI6Ik1haWwiLCJXVCI6Mn0%3D%7C1000&amp;sdata=Bty4nj7YSxPtW%2FzZKUEFg5t6s7ns7%2BnqoO86e0zW9LY%3D&amp;reserved=0" TargetMode="External"/><Relationship Id="rId9" Type="http://schemas.openxmlformats.org/officeDocument/2006/relationships/hyperlink" Target="https://eur01.safelinks.protection.outlook.com/?url=https%3A%2F%2Ffet.uwe.ac.uk%2Fconweb%2Fhouse_ages%2Fcouncil_housing%2Fsection5.htm&amp;data=04%7C01%7C2003656%40student.uwtsd.ac.uk%7C6a7e65556821421d8dde08d9a36879ae%7C4e0f11f9046e45059cb8db2152311e21%7C0%7C0%7C637720491371256582%7CUnknown%7CTWFpbGZsb3d8eyJWIjoiMC4wLjAwMDAiLCJQIjoiV2luMzIiLCJBTiI6Ik1haWwiLCJXVCI6Mn0%3D%7C1000&amp;sdata=X%2BV004Syg1CW2CQNj6vRHkIiuYdMN3f5IAAht%2Byj6CU%3D&amp;reserved=0" TargetMode="External"/></Relationships>
</file>

<file path=ppt/slides/_rels/slide91.xml.rels><?xml version="1.0" encoding="UTF-8" standalone="yes"?>
<Relationships xmlns="http://schemas.openxmlformats.org/package/2006/relationships"><Relationship Id="rId3" Type="http://schemas.openxmlformats.org/officeDocument/2006/relationships/hyperlink" Target="https://www.wilko.com/en-uk/wilko-interior-white-matt-emulsion-paint-5l/p/2417640" TargetMode="External"/><Relationship Id="rId2" Type="http://schemas.openxmlformats.org/officeDocument/2006/relationships/hyperlink" Target="https://eur01.safelinks.protection.outlook.com/?url=https%3A%2F%2Fpicclick.co.uk%2FVintage-Retro-1950s-New-World-Gas-Cooker-122313205428.html&amp;data=04%7C01%7C2003656%40student.uwtsd.ac.uk%7C6a7e65556821421d8dde08d9a36879ae%7C4e0f11f9046e45059cb8db2152311e21%7C0%7C0%7C637720491371276572%7CUnknown%7CTWFpbGZsb3d8eyJWIjoiMC4wLjAwMDAiLCJQIjoiV2luMzIiLCJBTiI6Ik1haWwiLCJXVCI6Mn0%3D%7C1000&amp;sdata=qNT4xL%2FNFkodGSyeTi8yxjW3zN8kHmNrm7PQU33inr0%3D&amp;reserved=0"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5DD23D4-68A6-B34A-93AA-28A3FF6D91D3}"/>
              </a:ext>
            </a:extLst>
          </p:cNvPr>
          <p:cNvSpPr/>
          <p:nvPr/>
        </p:nvSpPr>
        <p:spPr>
          <a:xfrm>
            <a:off x="2690190" y="25360"/>
            <a:ext cx="6568154" cy="6832640"/>
          </a:xfrm>
          <a:prstGeom prst="rect">
            <a:avLst/>
          </a:prstGeom>
          <a:noFill/>
        </p:spPr>
        <p:txBody>
          <a:bodyPr wrap="square" lIns="91440" tIns="45720" rIns="91440" bIns="45720">
            <a:spAutoFit/>
          </a:bodyPr>
          <a:lstStyle/>
          <a:p>
            <a:pPr algn="ctr"/>
            <a:r>
              <a:rPr lang="en-GB" sz="4400" b="1" cap="none" spc="0" dirty="0">
                <a:ln w="12700">
                  <a:solidFill>
                    <a:schemeClr val="accent1"/>
                  </a:solidFill>
                  <a:prstDash val="solid"/>
                </a:ln>
                <a:solidFill>
                  <a:srgbClr val="002060"/>
                </a:solidFill>
                <a:effectLst>
                  <a:outerShdw dist="38100" dir="2640000" algn="bl" rotWithShape="0">
                    <a:schemeClr val="accent1"/>
                  </a:outerShdw>
                </a:effectLst>
                <a:latin typeface="+mj-lt"/>
              </a:rPr>
              <a:t>Painting and Props</a:t>
            </a:r>
          </a:p>
          <a:p>
            <a:pPr algn="ctr"/>
            <a:r>
              <a:rPr lang="en-GB" sz="4400" b="1" dirty="0">
                <a:ln w="12700">
                  <a:solidFill>
                    <a:schemeClr val="accent1"/>
                  </a:solidFill>
                  <a:prstDash val="solid"/>
                </a:ln>
                <a:solidFill>
                  <a:srgbClr val="002060"/>
                </a:solidFill>
                <a:effectLst>
                  <a:outerShdw dist="38100" dir="2640000" algn="bl" rotWithShape="0">
                    <a:schemeClr val="accent1"/>
                  </a:outerShdw>
                </a:effectLst>
                <a:latin typeface="+mj-lt"/>
              </a:rPr>
              <a:t>Process Workbook</a:t>
            </a:r>
          </a:p>
          <a:p>
            <a:pPr algn="ctr"/>
            <a:endParaRPr lang="en-GB" sz="4400" b="1" u="sng" dirty="0">
              <a:ln w="12700">
                <a:solidFill>
                  <a:schemeClr val="accent1"/>
                </a:solidFill>
                <a:prstDash val="solid"/>
              </a:ln>
              <a:solidFill>
                <a:srgbClr val="002060"/>
              </a:solidFill>
              <a:effectLst>
                <a:outerShdw dist="38100" dir="2640000" algn="bl" rotWithShape="0">
                  <a:schemeClr val="accent1"/>
                </a:outerShdw>
              </a:effectLst>
              <a:latin typeface="+mj-lt"/>
            </a:endParaRPr>
          </a:p>
          <a:p>
            <a:pPr algn="ctr"/>
            <a:endParaRPr lang="en-GB"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a:p>
            <a:pPr algn="ctr"/>
            <a:endParaRPr lang="en-GB" sz="28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a:p>
            <a:pPr algn="ctr"/>
            <a:endParaRPr lang="en-GB" sz="28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a:p>
            <a:pPr algn="ctr"/>
            <a:endParaRPr lang="en-GB" sz="28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a:p>
            <a:pPr algn="ctr"/>
            <a:endParaRPr lang="en-GB" sz="28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a:p>
            <a:pPr algn="ctr"/>
            <a:endParaRPr lang="en-GB" sz="28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a:p>
            <a:pPr algn="ctr"/>
            <a:endParaRPr lang="en-GB" sz="28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a:p>
            <a:pPr algn="ctr"/>
            <a:endParaRPr lang="en-GB" sz="2800" b="1" cap="none" spc="0" dirty="0">
              <a:ln w="12700">
                <a:solidFill>
                  <a:schemeClr val="accent1"/>
                </a:solidFill>
                <a:prstDash val="solid"/>
              </a:ln>
              <a:solidFill>
                <a:srgbClr val="002060"/>
              </a:solidFill>
              <a:effectLst>
                <a:outerShdw dist="38100" dir="2640000" algn="bl" rotWithShape="0">
                  <a:schemeClr val="accent1"/>
                </a:outerShdw>
              </a:effectLst>
            </a:endParaRPr>
          </a:p>
          <a:p>
            <a:pPr algn="ctr"/>
            <a:endParaRPr lang="en-GB" sz="2800" b="1" dirty="0">
              <a:ln w="12700">
                <a:solidFill>
                  <a:schemeClr val="accent1"/>
                </a:solidFill>
                <a:prstDash val="solid"/>
              </a:ln>
              <a:solidFill>
                <a:srgbClr val="002060"/>
              </a:solidFill>
              <a:effectLst>
                <a:outerShdw dist="38100" dir="2640000" algn="bl" rotWithShape="0">
                  <a:schemeClr val="accent1"/>
                </a:outerShdw>
              </a:effectLst>
            </a:endParaRPr>
          </a:p>
          <a:p>
            <a:pPr algn="ctr"/>
            <a:r>
              <a:rPr lang="en-GB" sz="2800" b="1" cap="none" spc="0" dirty="0">
                <a:ln w="12700">
                  <a:solidFill>
                    <a:schemeClr val="accent1"/>
                  </a:solidFill>
                  <a:prstDash val="solid"/>
                </a:ln>
                <a:solidFill>
                  <a:srgbClr val="002060"/>
                </a:solidFill>
                <a:effectLst>
                  <a:outerShdw dist="38100" dir="2640000" algn="bl" rotWithShape="0">
                    <a:schemeClr val="accent1"/>
                  </a:outerShdw>
                </a:effectLst>
              </a:rPr>
              <a:t>By Cara-Anne Peploe</a:t>
            </a:r>
          </a:p>
        </p:txBody>
      </p:sp>
      <p:sp>
        <p:nvSpPr>
          <p:cNvPr id="38" name="Rectangle 37">
            <a:extLst>
              <a:ext uri="{FF2B5EF4-FFF2-40B4-BE49-F238E27FC236}">
                <a16:creationId xmlns:a16="http://schemas.microsoft.com/office/drawing/2014/main" id="{69663780-D942-144E-A044-145D3B701726}"/>
              </a:ext>
            </a:extLst>
          </p:cNvPr>
          <p:cNvSpPr/>
          <p:nvPr/>
        </p:nvSpPr>
        <p:spPr>
          <a:xfrm>
            <a:off x="3483429" y="1485000"/>
            <a:ext cx="5225142" cy="52251"/>
          </a:xfrm>
          <a:custGeom>
            <a:avLst/>
            <a:gdLst>
              <a:gd name="connsiteX0" fmla="*/ 0 w 5225142"/>
              <a:gd name="connsiteY0" fmla="*/ 0 h 52251"/>
              <a:gd name="connsiteX1" fmla="*/ 600891 w 5225142"/>
              <a:gd name="connsiteY1" fmla="*/ 0 h 52251"/>
              <a:gd name="connsiteX2" fmla="*/ 1097280 w 5225142"/>
              <a:gd name="connsiteY2" fmla="*/ 0 h 52251"/>
              <a:gd name="connsiteX3" fmla="*/ 1854925 w 5225142"/>
              <a:gd name="connsiteY3" fmla="*/ 0 h 52251"/>
              <a:gd name="connsiteX4" fmla="*/ 2455817 w 5225142"/>
              <a:gd name="connsiteY4" fmla="*/ 0 h 52251"/>
              <a:gd name="connsiteX5" fmla="*/ 3056708 w 5225142"/>
              <a:gd name="connsiteY5" fmla="*/ 0 h 52251"/>
              <a:gd name="connsiteX6" fmla="*/ 3814354 w 5225142"/>
              <a:gd name="connsiteY6" fmla="*/ 0 h 52251"/>
              <a:gd name="connsiteX7" fmla="*/ 4362994 w 5225142"/>
              <a:gd name="connsiteY7" fmla="*/ 0 h 52251"/>
              <a:gd name="connsiteX8" fmla="*/ 5225142 w 5225142"/>
              <a:gd name="connsiteY8" fmla="*/ 0 h 52251"/>
              <a:gd name="connsiteX9" fmla="*/ 5225142 w 5225142"/>
              <a:gd name="connsiteY9" fmla="*/ 52251 h 52251"/>
              <a:gd name="connsiteX10" fmla="*/ 4676502 w 5225142"/>
              <a:gd name="connsiteY10" fmla="*/ 52251 h 52251"/>
              <a:gd name="connsiteX11" fmla="*/ 4023359 w 5225142"/>
              <a:gd name="connsiteY11" fmla="*/ 52251 h 52251"/>
              <a:gd name="connsiteX12" fmla="*/ 3422468 w 5225142"/>
              <a:gd name="connsiteY12" fmla="*/ 52251 h 52251"/>
              <a:gd name="connsiteX13" fmla="*/ 2664822 w 5225142"/>
              <a:gd name="connsiteY13" fmla="*/ 52251 h 52251"/>
              <a:gd name="connsiteX14" fmla="*/ 1907177 w 5225142"/>
              <a:gd name="connsiteY14" fmla="*/ 52251 h 52251"/>
              <a:gd name="connsiteX15" fmla="*/ 1358537 w 5225142"/>
              <a:gd name="connsiteY15" fmla="*/ 52251 h 52251"/>
              <a:gd name="connsiteX16" fmla="*/ 705394 w 5225142"/>
              <a:gd name="connsiteY16" fmla="*/ 52251 h 52251"/>
              <a:gd name="connsiteX17" fmla="*/ 0 w 5225142"/>
              <a:gd name="connsiteY17" fmla="*/ 52251 h 52251"/>
              <a:gd name="connsiteX18" fmla="*/ 0 w 5225142"/>
              <a:gd name="connsiteY18" fmla="*/ 0 h 52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225142" h="52251" extrusionOk="0">
                <a:moveTo>
                  <a:pt x="0" y="0"/>
                </a:moveTo>
                <a:cubicBezTo>
                  <a:pt x="231919" y="-13698"/>
                  <a:pt x="377928" y="29115"/>
                  <a:pt x="600891" y="0"/>
                </a:cubicBezTo>
                <a:cubicBezTo>
                  <a:pt x="823854" y="-29115"/>
                  <a:pt x="875585" y="-19532"/>
                  <a:pt x="1097280" y="0"/>
                </a:cubicBezTo>
                <a:cubicBezTo>
                  <a:pt x="1318975" y="19532"/>
                  <a:pt x="1590340" y="-8942"/>
                  <a:pt x="1854925" y="0"/>
                </a:cubicBezTo>
                <a:cubicBezTo>
                  <a:pt x="2119511" y="8942"/>
                  <a:pt x="2179242" y="23980"/>
                  <a:pt x="2455817" y="0"/>
                </a:cubicBezTo>
                <a:cubicBezTo>
                  <a:pt x="2732392" y="-23980"/>
                  <a:pt x="2913863" y="17282"/>
                  <a:pt x="3056708" y="0"/>
                </a:cubicBezTo>
                <a:cubicBezTo>
                  <a:pt x="3199553" y="-17282"/>
                  <a:pt x="3499562" y="-26835"/>
                  <a:pt x="3814354" y="0"/>
                </a:cubicBezTo>
                <a:cubicBezTo>
                  <a:pt x="4129146" y="26835"/>
                  <a:pt x="4185620" y="-10989"/>
                  <a:pt x="4362994" y="0"/>
                </a:cubicBezTo>
                <a:cubicBezTo>
                  <a:pt x="4540368" y="10989"/>
                  <a:pt x="4933344" y="-9670"/>
                  <a:pt x="5225142" y="0"/>
                </a:cubicBezTo>
                <a:cubicBezTo>
                  <a:pt x="5223323" y="16576"/>
                  <a:pt x="5222803" y="37124"/>
                  <a:pt x="5225142" y="52251"/>
                </a:cubicBezTo>
                <a:cubicBezTo>
                  <a:pt x="4982359" y="60312"/>
                  <a:pt x="4797584" y="51685"/>
                  <a:pt x="4676502" y="52251"/>
                </a:cubicBezTo>
                <a:cubicBezTo>
                  <a:pt x="4555420" y="52817"/>
                  <a:pt x="4203633" y="28599"/>
                  <a:pt x="4023359" y="52251"/>
                </a:cubicBezTo>
                <a:cubicBezTo>
                  <a:pt x="3843085" y="75903"/>
                  <a:pt x="3686443" y="57170"/>
                  <a:pt x="3422468" y="52251"/>
                </a:cubicBezTo>
                <a:cubicBezTo>
                  <a:pt x="3158493" y="47332"/>
                  <a:pt x="2884517" y="88667"/>
                  <a:pt x="2664822" y="52251"/>
                </a:cubicBezTo>
                <a:cubicBezTo>
                  <a:pt x="2445127" y="15835"/>
                  <a:pt x="2065497" y="55966"/>
                  <a:pt x="1907177" y="52251"/>
                </a:cubicBezTo>
                <a:cubicBezTo>
                  <a:pt x="1748858" y="48536"/>
                  <a:pt x="1506141" y="50080"/>
                  <a:pt x="1358537" y="52251"/>
                </a:cubicBezTo>
                <a:cubicBezTo>
                  <a:pt x="1210933" y="54422"/>
                  <a:pt x="939067" y="48386"/>
                  <a:pt x="705394" y="52251"/>
                </a:cubicBezTo>
                <a:cubicBezTo>
                  <a:pt x="471721" y="56116"/>
                  <a:pt x="246565" y="78900"/>
                  <a:pt x="0" y="52251"/>
                </a:cubicBezTo>
                <a:cubicBezTo>
                  <a:pt x="1464" y="31657"/>
                  <a:pt x="2319" y="15873"/>
                  <a:pt x="0" y="0"/>
                </a:cubicBezTo>
                <a:close/>
              </a:path>
            </a:pathLst>
          </a:custGeom>
          <a:noFill/>
          <a:ln w="69850">
            <a:solidFill>
              <a:schemeClr val="accent2"/>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No description available.">
            <a:extLst>
              <a:ext uri="{FF2B5EF4-FFF2-40B4-BE49-F238E27FC236}">
                <a16:creationId xmlns:a16="http://schemas.microsoft.com/office/drawing/2014/main" id="{BFD684B7-E68F-2D44-BE6B-D923CDD21FD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149" r="4966"/>
          <a:stretch/>
        </p:blipFill>
        <p:spPr bwMode="auto">
          <a:xfrm>
            <a:off x="132521" y="1692062"/>
            <a:ext cx="4068417" cy="339473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No description available.">
            <a:extLst>
              <a:ext uri="{FF2B5EF4-FFF2-40B4-BE49-F238E27FC236}">
                <a16:creationId xmlns:a16="http://schemas.microsoft.com/office/drawing/2014/main" id="{388F1EF6-E6FF-CA4D-9709-06309D83A88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998" r="5920"/>
          <a:stretch/>
        </p:blipFill>
        <p:spPr bwMode="auto">
          <a:xfrm>
            <a:off x="4221543" y="2996891"/>
            <a:ext cx="3932286" cy="323797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No description available.">
            <a:extLst>
              <a:ext uri="{FF2B5EF4-FFF2-40B4-BE49-F238E27FC236}">
                <a16:creationId xmlns:a16="http://schemas.microsoft.com/office/drawing/2014/main" id="{48D6E8BA-350C-9F48-B2F0-0971EF25670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823" r="3264"/>
          <a:stretch/>
        </p:blipFill>
        <p:spPr bwMode="auto">
          <a:xfrm>
            <a:off x="8174435" y="1742564"/>
            <a:ext cx="3885044" cy="32050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640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C22A24E-FE10-4244-AC43-53F5EE955C83}"/>
              </a:ext>
            </a:extLst>
          </p:cNvPr>
          <p:cNvSpPr txBox="1"/>
          <p:nvPr/>
        </p:nvSpPr>
        <p:spPr>
          <a:xfrm>
            <a:off x="227529" y="0"/>
            <a:ext cx="2677977" cy="923330"/>
          </a:xfrm>
          <a:prstGeom prst="rect">
            <a:avLst/>
          </a:prstGeom>
          <a:noFill/>
        </p:spPr>
        <p:txBody>
          <a:bodyPr wrap="none" rtlCol="0">
            <a:spAutoFit/>
          </a:bodyPr>
          <a:lstStyle/>
          <a:p>
            <a:r>
              <a:rPr lang="en-US" sz="5400" b="1" dirty="0">
                <a:solidFill>
                  <a:schemeClr val="accent1">
                    <a:lumMod val="50000"/>
                  </a:schemeClr>
                </a:solidFill>
                <a:latin typeface="+mj-lt"/>
              </a:rPr>
              <a:t>Contents</a:t>
            </a:r>
          </a:p>
        </p:txBody>
      </p:sp>
      <p:sp>
        <p:nvSpPr>
          <p:cNvPr id="3" name="Rectangle 2">
            <a:extLst>
              <a:ext uri="{FF2B5EF4-FFF2-40B4-BE49-F238E27FC236}">
                <a16:creationId xmlns:a16="http://schemas.microsoft.com/office/drawing/2014/main" id="{AF3C563F-73C4-444D-9637-8EC15802124A}"/>
              </a:ext>
            </a:extLst>
          </p:cNvPr>
          <p:cNvSpPr/>
          <p:nvPr/>
        </p:nvSpPr>
        <p:spPr>
          <a:xfrm flipV="1">
            <a:off x="227530" y="923329"/>
            <a:ext cx="2557874" cy="45719"/>
          </a:xfrm>
          <a:custGeom>
            <a:avLst/>
            <a:gdLst>
              <a:gd name="connsiteX0" fmla="*/ 0 w 2557874"/>
              <a:gd name="connsiteY0" fmla="*/ 0 h 45719"/>
              <a:gd name="connsiteX1" fmla="*/ 613890 w 2557874"/>
              <a:gd name="connsiteY1" fmla="*/ 0 h 45719"/>
              <a:gd name="connsiteX2" fmla="*/ 1176622 w 2557874"/>
              <a:gd name="connsiteY2" fmla="*/ 0 h 45719"/>
              <a:gd name="connsiteX3" fmla="*/ 1867248 w 2557874"/>
              <a:gd name="connsiteY3" fmla="*/ 0 h 45719"/>
              <a:gd name="connsiteX4" fmla="*/ 2557874 w 2557874"/>
              <a:gd name="connsiteY4" fmla="*/ 0 h 45719"/>
              <a:gd name="connsiteX5" fmla="*/ 2557874 w 2557874"/>
              <a:gd name="connsiteY5" fmla="*/ 45719 h 45719"/>
              <a:gd name="connsiteX6" fmla="*/ 1969563 w 2557874"/>
              <a:gd name="connsiteY6" fmla="*/ 45719 h 45719"/>
              <a:gd name="connsiteX7" fmla="*/ 1381252 w 2557874"/>
              <a:gd name="connsiteY7" fmla="*/ 45719 h 45719"/>
              <a:gd name="connsiteX8" fmla="*/ 690626 w 2557874"/>
              <a:gd name="connsiteY8" fmla="*/ 45719 h 45719"/>
              <a:gd name="connsiteX9" fmla="*/ 0 w 2557874"/>
              <a:gd name="connsiteY9" fmla="*/ 45719 h 45719"/>
              <a:gd name="connsiteX10" fmla="*/ 0 w 2557874"/>
              <a:gd name="connsiteY10" fmla="*/ 0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57874" h="45719" extrusionOk="0">
                <a:moveTo>
                  <a:pt x="0" y="0"/>
                </a:moveTo>
                <a:cubicBezTo>
                  <a:pt x="133223" y="-22518"/>
                  <a:pt x="368741" y="-18126"/>
                  <a:pt x="613890" y="0"/>
                </a:cubicBezTo>
                <a:cubicBezTo>
                  <a:pt x="859039" y="18126"/>
                  <a:pt x="920223" y="-23682"/>
                  <a:pt x="1176622" y="0"/>
                </a:cubicBezTo>
                <a:cubicBezTo>
                  <a:pt x="1433021" y="23682"/>
                  <a:pt x="1526481" y="15661"/>
                  <a:pt x="1867248" y="0"/>
                </a:cubicBezTo>
                <a:cubicBezTo>
                  <a:pt x="2208015" y="-15661"/>
                  <a:pt x="2284367" y="19641"/>
                  <a:pt x="2557874" y="0"/>
                </a:cubicBezTo>
                <a:cubicBezTo>
                  <a:pt x="2559299" y="13748"/>
                  <a:pt x="2557467" y="34312"/>
                  <a:pt x="2557874" y="45719"/>
                </a:cubicBezTo>
                <a:cubicBezTo>
                  <a:pt x="2395730" y="37278"/>
                  <a:pt x="2135979" y="44324"/>
                  <a:pt x="1969563" y="45719"/>
                </a:cubicBezTo>
                <a:cubicBezTo>
                  <a:pt x="1803147" y="47114"/>
                  <a:pt x="1637474" y="67911"/>
                  <a:pt x="1381252" y="45719"/>
                </a:cubicBezTo>
                <a:cubicBezTo>
                  <a:pt x="1125030" y="23527"/>
                  <a:pt x="878828" y="35478"/>
                  <a:pt x="690626" y="45719"/>
                </a:cubicBezTo>
                <a:cubicBezTo>
                  <a:pt x="502424" y="55960"/>
                  <a:pt x="149215" y="39402"/>
                  <a:pt x="0" y="45719"/>
                </a:cubicBezTo>
                <a:cubicBezTo>
                  <a:pt x="-1004" y="32491"/>
                  <a:pt x="-27" y="16991"/>
                  <a:pt x="0" y="0"/>
                </a:cubicBezTo>
                <a:close/>
              </a:path>
            </a:pathLst>
          </a:custGeom>
          <a:noFill/>
          <a:ln w="69850">
            <a:solidFill>
              <a:schemeClr val="accent2"/>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4A5274D-08E6-C644-BCA4-0CB9A217AE80}"/>
              </a:ext>
            </a:extLst>
          </p:cNvPr>
          <p:cNvSpPr txBox="1"/>
          <p:nvPr/>
        </p:nvSpPr>
        <p:spPr>
          <a:xfrm>
            <a:off x="227529" y="1322363"/>
            <a:ext cx="11964471" cy="3447098"/>
          </a:xfrm>
          <a:prstGeom prst="rect">
            <a:avLst/>
          </a:prstGeom>
          <a:noFill/>
        </p:spPr>
        <p:txBody>
          <a:bodyPr wrap="square" rtlCol="0">
            <a:spAutoFit/>
          </a:bodyPr>
          <a:lstStyle/>
          <a:p>
            <a:pPr marL="285750" indent="-285750">
              <a:buFont typeface="Arial" panose="020B0604020202020204" pitchFamily="34" charset="0"/>
              <a:buChar char="•"/>
            </a:pPr>
            <a:r>
              <a:rPr lang="en-US" sz="4000" dirty="0"/>
              <a:t>Commitment and Analysis – slides 3 - 23 </a:t>
            </a:r>
          </a:p>
          <a:p>
            <a:pPr marL="285750" indent="-285750">
              <a:buFont typeface="Arial" panose="020B0604020202020204" pitchFamily="34" charset="0"/>
              <a:buChar char="•"/>
            </a:pPr>
            <a:r>
              <a:rPr lang="en-US" sz="4000" dirty="0"/>
              <a:t>Research – Slides 24 – 34</a:t>
            </a:r>
          </a:p>
          <a:p>
            <a:pPr marL="285750" indent="-285750">
              <a:buFont typeface="Arial" panose="020B0604020202020204" pitchFamily="34" charset="0"/>
              <a:buChar char="•"/>
            </a:pPr>
            <a:r>
              <a:rPr lang="en-US" sz="4000" dirty="0"/>
              <a:t>Incubation, Selection, Implementation – Slides 35 – 83</a:t>
            </a:r>
          </a:p>
          <a:p>
            <a:pPr marL="285750" indent="-285750">
              <a:buFont typeface="Arial" panose="020B0604020202020204" pitchFamily="34" charset="0"/>
              <a:buChar char="•"/>
            </a:pPr>
            <a:r>
              <a:rPr lang="en-US" sz="4000" dirty="0"/>
              <a:t>Reflections – Slides 84 – 88</a:t>
            </a:r>
          </a:p>
          <a:p>
            <a:pPr marL="285750" indent="-285750">
              <a:buFont typeface="Arial" panose="020B0604020202020204" pitchFamily="34" charset="0"/>
              <a:buChar char="•"/>
            </a:pPr>
            <a:r>
              <a:rPr lang="en-US" sz="4000" dirty="0"/>
              <a:t>References – 89-91</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2747032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EE976-206A-E84F-8E46-D74C2432CBA4}"/>
              </a:ext>
            </a:extLst>
          </p:cNvPr>
          <p:cNvSpPr>
            <a:spLocks noGrp="1"/>
          </p:cNvSpPr>
          <p:nvPr>
            <p:ph type="title"/>
          </p:nvPr>
        </p:nvSpPr>
        <p:spPr/>
        <p:txBody>
          <a:bodyPr/>
          <a:lstStyle/>
          <a:p>
            <a:r>
              <a:rPr lang="en-US" sz="5400" dirty="0">
                <a:solidFill>
                  <a:srgbClr val="002060"/>
                </a:solidFill>
              </a:rPr>
              <a:t>1 </a:t>
            </a:r>
            <a:r>
              <a:rPr lang="en-US" sz="5400" b="1" dirty="0">
                <a:solidFill>
                  <a:srgbClr val="002060"/>
                </a:solidFill>
              </a:rPr>
              <a:t>/ 2 Commitment &amp; Analysis </a:t>
            </a:r>
            <a:endParaRPr lang="en-US" b="1" dirty="0">
              <a:solidFill>
                <a:srgbClr val="002060"/>
              </a:solidFill>
            </a:endParaRPr>
          </a:p>
        </p:txBody>
      </p:sp>
      <p:sp>
        <p:nvSpPr>
          <p:cNvPr id="3" name="Content Placeholder 2">
            <a:extLst>
              <a:ext uri="{FF2B5EF4-FFF2-40B4-BE49-F238E27FC236}">
                <a16:creationId xmlns:a16="http://schemas.microsoft.com/office/drawing/2014/main" id="{2705B57E-E13B-AF4E-A390-E7409D102A89}"/>
              </a:ext>
            </a:extLst>
          </p:cNvPr>
          <p:cNvSpPr>
            <a:spLocks noGrp="1"/>
          </p:cNvSpPr>
          <p:nvPr>
            <p:ph idx="1"/>
          </p:nvPr>
        </p:nvSpPr>
        <p:spPr/>
        <p:txBody>
          <a:bodyPr/>
          <a:lstStyle/>
          <a:p>
            <a:pPr marL="514350" indent="-514350">
              <a:buAutoNum type="arabicParenR"/>
            </a:pPr>
            <a:r>
              <a:rPr lang="en-US" dirty="0">
                <a:solidFill>
                  <a:schemeClr val="accent1">
                    <a:lumMod val="50000"/>
                  </a:schemeClr>
                </a:solidFill>
              </a:rPr>
              <a:t>The Project Brief</a:t>
            </a:r>
          </a:p>
          <a:p>
            <a:pPr marL="514350" indent="-514350">
              <a:buAutoNum type="arabicParenR"/>
            </a:pPr>
            <a:r>
              <a:rPr lang="en-US" dirty="0">
                <a:solidFill>
                  <a:schemeClr val="accent1">
                    <a:lumMod val="50000"/>
                  </a:schemeClr>
                </a:solidFill>
              </a:rPr>
              <a:t>My Role as ‘Overseer’ </a:t>
            </a:r>
          </a:p>
        </p:txBody>
      </p:sp>
      <p:pic>
        <p:nvPicPr>
          <p:cNvPr id="6" name="Picture 5" descr="Screenshot from my Principles of design notebook.">
            <a:extLst>
              <a:ext uri="{FF2B5EF4-FFF2-40B4-BE49-F238E27FC236}">
                <a16:creationId xmlns:a16="http://schemas.microsoft.com/office/drawing/2014/main" id="{6F94A83E-C165-9B40-845C-B8E9EC656086}"/>
              </a:ext>
            </a:extLst>
          </p:cNvPr>
          <p:cNvPicPr>
            <a:picLocks noChangeAspect="1"/>
          </p:cNvPicPr>
          <p:nvPr/>
        </p:nvPicPr>
        <p:blipFill>
          <a:blip r:embed="rId2"/>
          <a:stretch>
            <a:fillRect/>
          </a:stretch>
        </p:blipFill>
        <p:spPr>
          <a:xfrm>
            <a:off x="291713" y="3033232"/>
            <a:ext cx="8472681" cy="3459642"/>
          </a:xfrm>
          <a:prstGeom prst="rect">
            <a:avLst/>
          </a:prstGeom>
        </p:spPr>
      </p:pic>
      <p:sp>
        <p:nvSpPr>
          <p:cNvPr id="7" name="Rectangle 6">
            <a:extLst>
              <a:ext uri="{FF2B5EF4-FFF2-40B4-BE49-F238E27FC236}">
                <a16:creationId xmlns:a16="http://schemas.microsoft.com/office/drawing/2014/main" id="{C0ED529A-283C-B84F-BC53-FCAB32CFD8A9}"/>
              </a:ext>
            </a:extLst>
          </p:cNvPr>
          <p:cNvSpPr/>
          <p:nvPr/>
        </p:nvSpPr>
        <p:spPr>
          <a:xfrm flipV="1">
            <a:off x="838199" y="1592718"/>
            <a:ext cx="8253549" cy="45719"/>
          </a:xfrm>
          <a:custGeom>
            <a:avLst/>
            <a:gdLst>
              <a:gd name="connsiteX0" fmla="*/ 0 w 8253549"/>
              <a:gd name="connsiteY0" fmla="*/ 0 h 45719"/>
              <a:gd name="connsiteX1" fmla="*/ 605260 w 8253549"/>
              <a:gd name="connsiteY1" fmla="*/ 0 h 45719"/>
              <a:gd name="connsiteX2" fmla="*/ 1045450 w 8253549"/>
              <a:gd name="connsiteY2" fmla="*/ 0 h 45719"/>
              <a:gd name="connsiteX3" fmla="*/ 1898316 w 8253549"/>
              <a:gd name="connsiteY3" fmla="*/ 0 h 45719"/>
              <a:gd name="connsiteX4" fmla="*/ 2503577 w 8253549"/>
              <a:gd name="connsiteY4" fmla="*/ 0 h 45719"/>
              <a:gd name="connsiteX5" fmla="*/ 3108837 w 8253549"/>
              <a:gd name="connsiteY5" fmla="*/ 0 h 45719"/>
              <a:gd name="connsiteX6" fmla="*/ 3961704 w 8253549"/>
              <a:gd name="connsiteY6" fmla="*/ 0 h 45719"/>
              <a:gd name="connsiteX7" fmla="*/ 4484428 w 8253549"/>
              <a:gd name="connsiteY7" fmla="*/ 0 h 45719"/>
              <a:gd name="connsiteX8" fmla="*/ 5337295 w 8253549"/>
              <a:gd name="connsiteY8" fmla="*/ 0 h 45719"/>
              <a:gd name="connsiteX9" fmla="*/ 6190162 w 8253549"/>
              <a:gd name="connsiteY9" fmla="*/ 0 h 45719"/>
              <a:gd name="connsiteX10" fmla="*/ 6877958 w 8253549"/>
              <a:gd name="connsiteY10" fmla="*/ 0 h 45719"/>
              <a:gd name="connsiteX11" fmla="*/ 8253549 w 8253549"/>
              <a:gd name="connsiteY11" fmla="*/ 0 h 45719"/>
              <a:gd name="connsiteX12" fmla="*/ 8253549 w 8253549"/>
              <a:gd name="connsiteY12" fmla="*/ 45719 h 45719"/>
              <a:gd name="connsiteX13" fmla="*/ 7813360 w 8253549"/>
              <a:gd name="connsiteY13" fmla="*/ 45719 h 45719"/>
              <a:gd name="connsiteX14" fmla="*/ 6960493 w 8253549"/>
              <a:gd name="connsiteY14" fmla="*/ 45719 h 45719"/>
              <a:gd name="connsiteX15" fmla="*/ 6437768 w 8253549"/>
              <a:gd name="connsiteY15" fmla="*/ 45719 h 45719"/>
              <a:gd name="connsiteX16" fmla="*/ 5749972 w 8253549"/>
              <a:gd name="connsiteY16" fmla="*/ 45719 h 45719"/>
              <a:gd name="connsiteX17" fmla="*/ 4897106 w 8253549"/>
              <a:gd name="connsiteY17" fmla="*/ 45719 h 45719"/>
              <a:gd name="connsiteX18" fmla="*/ 4209310 w 8253549"/>
              <a:gd name="connsiteY18" fmla="*/ 45719 h 45719"/>
              <a:gd name="connsiteX19" fmla="*/ 3769121 w 8253549"/>
              <a:gd name="connsiteY19" fmla="*/ 45719 h 45719"/>
              <a:gd name="connsiteX20" fmla="*/ 3246396 w 8253549"/>
              <a:gd name="connsiteY20" fmla="*/ 45719 h 45719"/>
              <a:gd name="connsiteX21" fmla="*/ 2393529 w 8253549"/>
              <a:gd name="connsiteY21" fmla="*/ 45719 h 45719"/>
              <a:gd name="connsiteX22" fmla="*/ 1705733 w 8253549"/>
              <a:gd name="connsiteY22" fmla="*/ 45719 h 45719"/>
              <a:gd name="connsiteX23" fmla="*/ 1183009 w 8253549"/>
              <a:gd name="connsiteY23" fmla="*/ 45719 h 45719"/>
              <a:gd name="connsiteX24" fmla="*/ 0 w 8253549"/>
              <a:gd name="connsiteY24" fmla="*/ 45719 h 45719"/>
              <a:gd name="connsiteX25" fmla="*/ 0 w 8253549"/>
              <a:gd name="connsiteY25" fmla="*/ 0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253549" h="45719" extrusionOk="0">
                <a:moveTo>
                  <a:pt x="0" y="0"/>
                </a:moveTo>
                <a:cubicBezTo>
                  <a:pt x="240388" y="7166"/>
                  <a:pt x="416594" y="7158"/>
                  <a:pt x="605260" y="0"/>
                </a:cubicBezTo>
                <a:cubicBezTo>
                  <a:pt x="793926" y="-7158"/>
                  <a:pt x="867094" y="-3303"/>
                  <a:pt x="1045450" y="0"/>
                </a:cubicBezTo>
                <a:cubicBezTo>
                  <a:pt x="1223806" y="3303"/>
                  <a:pt x="1627977" y="-622"/>
                  <a:pt x="1898316" y="0"/>
                </a:cubicBezTo>
                <a:cubicBezTo>
                  <a:pt x="2168655" y="622"/>
                  <a:pt x="2318002" y="6956"/>
                  <a:pt x="2503577" y="0"/>
                </a:cubicBezTo>
                <a:cubicBezTo>
                  <a:pt x="2689152" y="-6956"/>
                  <a:pt x="2983431" y="-4706"/>
                  <a:pt x="3108837" y="0"/>
                </a:cubicBezTo>
                <a:cubicBezTo>
                  <a:pt x="3234243" y="4706"/>
                  <a:pt x="3788586" y="-38717"/>
                  <a:pt x="3961704" y="0"/>
                </a:cubicBezTo>
                <a:cubicBezTo>
                  <a:pt x="4134822" y="38717"/>
                  <a:pt x="4269788" y="-14044"/>
                  <a:pt x="4484428" y="0"/>
                </a:cubicBezTo>
                <a:cubicBezTo>
                  <a:pt x="4699068" y="14044"/>
                  <a:pt x="5113026" y="-34700"/>
                  <a:pt x="5337295" y="0"/>
                </a:cubicBezTo>
                <a:cubicBezTo>
                  <a:pt x="5561564" y="34700"/>
                  <a:pt x="5927358" y="3055"/>
                  <a:pt x="6190162" y="0"/>
                </a:cubicBezTo>
                <a:cubicBezTo>
                  <a:pt x="6452966" y="-3055"/>
                  <a:pt x="6586470" y="-7460"/>
                  <a:pt x="6877958" y="0"/>
                </a:cubicBezTo>
                <a:cubicBezTo>
                  <a:pt x="7169446" y="7460"/>
                  <a:pt x="7836496" y="-67893"/>
                  <a:pt x="8253549" y="0"/>
                </a:cubicBezTo>
                <a:cubicBezTo>
                  <a:pt x="8253576" y="15012"/>
                  <a:pt x="8253729" y="35513"/>
                  <a:pt x="8253549" y="45719"/>
                </a:cubicBezTo>
                <a:cubicBezTo>
                  <a:pt x="8060056" y="51448"/>
                  <a:pt x="7972878" y="63116"/>
                  <a:pt x="7813360" y="45719"/>
                </a:cubicBezTo>
                <a:cubicBezTo>
                  <a:pt x="7653842" y="28322"/>
                  <a:pt x="7330367" y="83228"/>
                  <a:pt x="6960493" y="45719"/>
                </a:cubicBezTo>
                <a:cubicBezTo>
                  <a:pt x="6590619" y="8210"/>
                  <a:pt x="6589361" y="28364"/>
                  <a:pt x="6437768" y="45719"/>
                </a:cubicBezTo>
                <a:cubicBezTo>
                  <a:pt x="6286176" y="63074"/>
                  <a:pt x="5924819" y="14054"/>
                  <a:pt x="5749972" y="45719"/>
                </a:cubicBezTo>
                <a:cubicBezTo>
                  <a:pt x="5575125" y="77384"/>
                  <a:pt x="5283821" y="18463"/>
                  <a:pt x="4897106" y="45719"/>
                </a:cubicBezTo>
                <a:cubicBezTo>
                  <a:pt x="4510391" y="72975"/>
                  <a:pt x="4458144" y="34350"/>
                  <a:pt x="4209310" y="45719"/>
                </a:cubicBezTo>
                <a:cubicBezTo>
                  <a:pt x="3960476" y="57088"/>
                  <a:pt x="3973953" y="29880"/>
                  <a:pt x="3769121" y="45719"/>
                </a:cubicBezTo>
                <a:cubicBezTo>
                  <a:pt x="3564289" y="61558"/>
                  <a:pt x="3432073" y="57187"/>
                  <a:pt x="3246396" y="45719"/>
                </a:cubicBezTo>
                <a:cubicBezTo>
                  <a:pt x="3060720" y="34251"/>
                  <a:pt x="2721748" y="27515"/>
                  <a:pt x="2393529" y="45719"/>
                </a:cubicBezTo>
                <a:cubicBezTo>
                  <a:pt x="2065310" y="63923"/>
                  <a:pt x="1904471" y="36491"/>
                  <a:pt x="1705733" y="45719"/>
                </a:cubicBezTo>
                <a:cubicBezTo>
                  <a:pt x="1506995" y="54947"/>
                  <a:pt x="1430266" y="64205"/>
                  <a:pt x="1183009" y="45719"/>
                </a:cubicBezTo>
                <a:cubicBezTo>
                  <a:pt x="935752" y="27233"/>
                  <a:pt x="504375" y="73066"/>
                  <a:pt x="0" y="45719"/>
                </a:cubicBezTo>
                <a:cubicBezTo>
                  <a:pt x="433" y="31708"/>
                  <a:pt x="-1982" y="20256"/>
                  <a:pt x="0" y="0"/>
                </a:cubicBezTo>
                <a:close/>
              </a:path>
            </a:pathLst>
          </a:custGeom>
          <a:noFill/>
          <a:ln w="69850">
            <a:solidFill>
              <a:schemeClr val="accent2"/>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1D67071-D50D-5A48-95FE-1B4325D5C842}"/>
              </a:ext>
            </a:extLst>
          </p:cNvPr>
          <p:cNvSpPr txBox="1"/>
          <p:nvPr/>
        </p:nvSpPr>
        <p:spPr>
          <a:xfrm>
            <a:off x="291713" y="6492874"/>
            <a:ext cx="2343911" cy="307777"/>
          </a:xfrm>
          <a:prstGeom prst="rect">
            <a:avLst/>
          </a:prstGeom>
          <a:noFill/>
        </p:spPr>
        <p:txBody>
          <a:bodyPr wrap="none" rtlCol="0">
            <a:spAutoFit/>
          </a:bodyPr>
          <a:lstStyle/>
          <a:p>
            <a:r>
              <a:rPr lang="en-US" sz="900" dirty="0"/>
              <a:t>(7 steps of </a:t>
            </a:r>
            <a:r>
              <a:rPr lang="en-US" sz="900" dirty="0" err="1"/>
              <a:t>design,From</a:t>
            </a:r>
            <a:r>
              <a:rPr lang="en-US" sz="900" dirty="0"/>
              <a:t> my Design workbook</a:t>
            </a:r>
            <a:r>
              <a:rPr lang="en-US" sz="1400" dirty="0"/>
              <a:t>)</a:t>
            </a:r>
          </a:p>
        </p:txBody>
      </p:sp>
    </p:spTree>
    <p:extLst>
      <p:ext uri="{BB962C8B-B14F-4D97-AF65-F5344CB8AC3E}">
        <p14:creationId xmlns:p14="http://schemas.microsoft.com/office/powerpoint/2010/main" val="27529686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text, application, letter, email&#10;&#10;Description automatically generated">
            <a:extLst>
              <a:ext uri="{FF2B5EF4-FFF2-40B4-BE49-F238E27FC236}">
                <a16:creationId xmlns:a16="http://schemas.microsoft.com/office/drawing/2014/main" id="{4D037356-A4F1-BF47-8F1A-132C77143ECB}"/>
              </a:ext>
            </a:extLst>
          </p:cNvPr>
          <p:cNvPicPr>
            <a:picLocks noChangeAspect="1"/>
          </p:cNvPicPr>
          <p:nvPr/>
        </p:nvPicPr>
        <p:blipFill>
          <a:blip r:embed="rId3"/>
          <a:stretch>
            <a:fillRect/>
          </a:stretch>
        </p:blipFill>
        <p:spPr>
          <a:xfrm>
            <a:off x="4548677" y="343559"/>
            <a:ext cx="7643323" cy="4195921"/>
          </a:xfrm>
          <a:prstGeom prst="rect">
            <a:avLst/>
          </a:prstGeom>
        </p:spPr>
      </p:pic>
      <p:sp>
        <p:nvSpPr>
          <p:cNvPr id="5" name="Rectangle 4">
            <a:extLst>
              <a:ext uri="{FF2B5EF4-FFF2-40B4-BE49-F238E27FC236}">
                <a16:creationId xmlns:a16="http://schemas.microsoft.com/office/drawing/2014/main" id="{7E0F5470-8130-AB42-B78E-422381BDB754}"/>
              </a:ext>
            </a:extLst>
          </p:cNvPr>
          <p:cNvSpPr/>
          <p:nvPr/>
        </p:nvSpPr>
        <p:spPr>
          <a:xfrm>
            <a:off x="132312" y="835966"/>
            <a:ext cx="4060865" cy="1200329"/>
          </a:xfrm>
          <a:prstGeom prst="rect">
            <a:avLst/>
          </a:prstGeom>
        </p:spPr>
        <p:txBody>
          <a:bodyPr wrap="square">
            <a:spAutoFit/>
          </a:bodyPr>
          <a:lstStyle/>
          <a:p>
            <a:r>
              <a:rPr lang="en-GB" sz="2400" dirty="0">
                <a:latin typeface="Calibri" panose="020F0502020204030204" pitchFamily="34" charset="0"/>
                <a:ea typeface="Calibri" panose="020F0502020204030204" pitchFamily="34" charset="0"/>
                <a:cs typeface="Times New Roman" panose="02020603050405020304" pitchFamily="18" charset="0"/>
              </a:rPr>
              <a:t>We were told the brief &amp; given 24 hours to complete initial exploration and start analysis.</a:t>
            </a:r>
            <a:endParaRPr lang="en-US" sz="2400" dirty="0"/>
          </a:p>
        </p:txBody>
      </p:sp>
      <p:sp>
        <p:nvSpPr>
          <p:cNvPr id="6" name="Rectangle 5">
            <a:extLst>
              <a:ext uri="{FF2B5EF4-FFF2-40B4-BE49-F238E27FC236}">
                <a16:creationId xmlns:a16="http://schemas.microsoft.com/office/drawing/2014/main" id="{56C9654D-8813-204E-8CE9-50F2B9D4A484}"/>
              </a:ext>
            </a:extLst>
          </p:cNvPr>
          <p:cNvSpPr/>
          <p:nvPr/>
        </p:nvSpPr>
        <p:spPr>
          <a:xfrm>
            <a:off x="132312" y="2267126"/>
            <a:ext cx="4416365" cy="2677656"/>
          </a:xfrm>
          <a:prstGeom prst="rect">
            <a:avLst/>
          </a:prstGeom>
        </p:spPr>
        <p:txBody>
          <a:bodyPr wrap="square">
            <a:spAutoFit/>
          </a:bodyPr>
          <a:lstStyle/>
          <a:p>
            <a:r>
              <a:rPr lang="en-GB" sz="2400" dirty="0">
                <a:latin typeface="Calibri" panose="020F0502020204030204" pitchFamily="34" charset="0"/>
                <a:ea typeface="Calibri" panose="020F0502020204030204" pitchFamily="34" charset="0"/>
                <a:cs typeface="Times New Roman" panose="02020603050405020304" pitchFamily="18" charset="0"/>
              </a:rPr>
              <a:t>I first reread the brief picking out the time, and location because the first step of the seven steps of design is </a:t>
            </a:r>
            <a:r>
              <a:rPr lang="en-GB" sz="2400" u="sng" dirty="0">
                <a:latin typeface="Calibri" panose="020F0502020204030204" pitchFamily="34" charset="0"/>
                <a:ea typeface="Calibri" panose="020F0502020204030204" pitchFamily="34" charset="0"/>
                <a:cs typeface="Times New Roman" panose="02020603050405020304" pitchFamily="18" charset="0"/>
              </a:rPr>
              <a:t>commitment</a:t>
            </a:r>
            <a:r>
              <a:rPr lang="en-GB" sz="2400" dirty="0">
                <a:latin typeface="Calibri" panose="020F0502020204030204" pitchFamily="34" charset="0"/>
                <a:ea typeface="Calibri" panose="020F0502020204030204" pitchFamily="34" charset="0"/>
                <a:cs typeface="Times New Roman" panose="02020603050405020304" pitchFamily="18" charset="0"/>
              </a:rPr>
              <a:t>. So by rereading it, I would know what I was committing to and what the project would in tale.</a:t>
            </a:r>
          </a:p>
        </p:txBody>
      </p:sp>
      <p:sp>
        <p:nvSpPr>
          <p:cNvPr id="8" name="Rectangle 7">
            <a:extLst>
              <a:ext uri="{FF2B5EF4-FFF2-40B4-BE49-F238E27FC236}">
                <a16:creationId xmlns:a16="http://schemas.microsoft.com/office/drawing/2014/main" id="{EFF7B9D2-F309-E448-AE63-F0FFB9072948}"/>
              </a:ext>
            </a:extLst>
          </p:cNvPr>
          <p:cNvSpPr/>
          <p:nvPr/>
        </p:nvSpPr>
        <p:spPr>
          <a:xfrm>
            <a:off x="0" y="5314112"/>
            <a:ext cx="11874671" cy="1200329"/>
          </a:xfrm>
          <a:prstGeom prst="rect">
            <a:avLst/>
          </a:prstGeom>
        </p:spPr>
        <p:txBody>
          <a:bodyPr wrap="square">
            <a:spAutoFit/>
          </a:bodyPr>
          <a:lstStyle/>
          <a:p>
            <a:pPr algn="ctr"/>
            <a:r>
              <a:rPr lang="en-GB" sz="2400" dirty="0">
                <a:latin typeface="Calibri" panose="020F0502020204030204" pitchFamily="34" charset="0"/>
                <a:ea typeface="Calibri" panose="020F0502020204030204" pitchFamily="34" charset="0"/>
                <a:cs typeface="Times New Roman" panose="02020603050405020304" pitchFamily="18" charset="0"/>
              </a:rPr>
              <a:t>The time and location in the brief was 1950s Britain. I wasn’t sure where in Britain to focus my research. I looked at London, and Cardiff flat building on google images. I found flats were harder to find than houses. </a:t>
            </a:r>
            <a:endParaRPr lang="en-US" sz="2400" dirty="0"/>
          </a:p>
        </p:txBody>
      </p:sp>
    </p:spTree>
    <p:extLst>
      <p:ext uri="{BB962C8B-B14F-4D97-AF65-F5344CB8AC3E}">
        <p14:creationId xmlns:p14="http://schemas.microsoft.com/office/powerpoint/2010/main" val="2193405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3487858-2D36-2445-A9CB-4A8B497D1CE5}"/>
              </a:ext>
            </a:extLst>
          </p:cNvPr>
          <p:cNvSpPr txBox="1"/>
          <p:nvPr/>
        </p:nvSpPr>
        <p:spPr>
          <a:xfrm>
            <a:off x="-1" y="-18258"/>
            <a:ext cx="12192000" cy="1384995"/>
          </a:xfrm>
          <a:prstGeom prst="rect">
            <a:avLst/>
          </a:prstGeom>
          <a:noFill/>
        </p:spPr>
        <p:txBody>
          <a:bodyPr wrap="square" rtlCol="0">
            <a:spAutoFit/>
          </a:bodyPr>
          <a:lstStyle/>
          <a:p>
            <a:pPr algn="ctr"/>
            <a:r>
              <a:rPr lang="en-US" sz="2800" dirty="0">
                <a:solidFill>
                  <a:schemeClr val="accent1">
                    <a:lumMod val="50000"/>
                  </a:schemeClr>
                </a:solidFill>
              </a:rPr>
              <a:t>From the introduction of brief, through the 24 hours of our research and into our meet up. We were encouraged to ask questions and explore. These were some of the questions that arose:</a:t>
            </a:r>
          </a:p>
        </p:txBody>
      </p:sp>
      <p:sp>
        <p:nvSpPr>
          <p:cNvPr id="5" name="TextBox 4">
            <a:extLst>
              <a:ext uri="{FF2B5EF4-FFF2-40B4-BE49-F238E27FC236}">
                <a16:creationId xmlns:a16="http://schemas.microsoft.com/office/drawing/2014/main" id="{7E851C27-3BB5-FC45-BA73-950D612E77AE}"/>
              </a:ext>
            </a:extLst>
          </p:cNvPr>
          <p:cNvSpPr txBox="1"/>
          <p:nvPr/>
        </p:nvSpPr>
        <p:spPr>
          <a:xfrm>
            <a:off x="804160" y="2696945"/>
            <a:ext cx="3488519" cy="369332"/>
          </a:xfrm>
          <a:prstGeom prst="rect">
            <a:avLst/>
          </a:prstGeom>
          <a:noFill/>
        </p:spPr>
        <p:txBody>
          <a:bodyPr wrap="none" rtlCol="0">
            <a:spAutoFit/>
          </a:bodyPr>
          <a:lstStyle/>
          <a:p>
            <a:r>
              <a:rPr lang="en-US" dirty="0"/>
              <a:t>Where will it be fictionally located?</a:t>
            </a:r>
          </a:p>
        </p:txBody>
      </p:sp>
      <p:sp>
        <p:nvSpPr>
          <p:cNvPr id="6" name="TextBox 5">
            <a:extLst>
              <a:ext uri="{FF2B5EF4-FFF2-40B4-BE49-F238E27FC236}">
                <a16:creationId xmlns:a16="http://schemas.microsoft.com/office/drawing/2014/main" id="{6F61175F-E2CA-654C-A2A5-D8F58B3DC875}"/>
              </a:ext>
            </a:extLst>
          </p:cNvPr>
          <p:cNvSpPr txBox="1"/>
          <p:nvPr/>
        </p:nvSpPr>
        <p:spPr>
          <a:xfrm>
            <a:off x="7425397" y="1696752"/>
            <a:ext cx="2356642" cy="646331"/>
          </a:xfrm>
          <a:prstGeom prst="rect">
            <a:avLst/>
          </a:prstGeom>
          <a:noFill/>
        </p:spPr>
        <p:txBody>
          <a:bodyPr wrap="square" rtlCol="0">
            <a:spAutoFit/>
          </a:bodyPr>
          <a:lstStyle/>
          <a:p>
            <a:r>
              <a:rPr lang="en-US" dirty="0"/>
              <a:t>How much can we play with the 3 by 3 rule?</a:t>
            </a:r>
          </a:p>
        </p:txBody>
      </p:sp>
      <p:sp>
        <p:nvSpPr>
          <p:cNvPr id="8" name="TextBox 7">
            <a:extLst>
              <a:ext uri="{FF2B5EF4-FFF2-40B4-BE49-F238E27FC236}">
                <a16:creationId xmlns:a16="http://schemas.microsoft.com/office/drawing/2014/main" id="{9F0C0993-5DB9-3446-B385-DD04CAB835EF}"/>
              </a:ext>
            </a:extLst>
          </p:cNvPr>
          <p:cNvSpPr txBox="1"/>
          <p:nvPr/>
        </p:nvSpPr>
        <p:spPr>
          <a:xfrm>
            <a:off x="1274869" y="5087456"/>
            <a:ext cx="2259080" cy="369332"/>
          </a:xfrm>
          <a:prstGeom prst="rect">
            <a:avLst/>
          </a:prstGeom>
          <a:noFill/>
        </p:spPr>
        <p:txBody>
          <a:bodyPr wrap="none" rtlCol="0">
            <a:spAutoFit/>
          </a:bodyPr>
          <a:lstStyle/>
          <a:p>
            <a:r>
              <a:rPr lang="en-US" dirty="0"/>
              <a:t>Who are the owners?</a:t>
            </a:r>
          </a:p>
        </p:txBody>
      </p:sp>
      <p:sp>
        <p:nvSpPr>
          <p:cNvPr id="9" name="TextBox 8">
            <a:extLst>
              <a:ext uri="{FF2B5EF4-FFF2-40B4-BE49-F238E27FC236}">
                <a16:creationId xmlns:a16="http://schemas.microsoft.com/office/drawing/2014/main" id="{4FB857E8-1196-6546-8BB2-883444EA2B98}"/>
              </a:ext>
            </a:extLst>
          </p:cNvPr>
          <p:cNvSpPr txBox="1"/>
          <p:nvPr/>
        </p:nvSpPr>
        <p:spPr>
          <a:xfrm>
            <a:off x="7890601" y="5272122"/>
            <a:ext cx="3106043" cy="369332"/>
          </a:xfrm>
          <a:prstGeom prst="rect">
            <a:avLst/>
          </a:prstGeom>
          <a:noFill/>
        </p:spPr>
        <p:txBody>
          <a:bodyPr wrap="none" rtlCol="0">
            <a:spAutoFit/>
          </a:bodyPr>
          <a:lstStyle/>
          <a:p>
            <a:r>
              <a:rPr lang="en-US" dirty="0"/>
              <a:t>What type of work do they do?</a:t>
            </a:r>
          </a:p>
        </p:txBody>
      </p:sp>
      <p:sp>
        <p:nvSpPr>
          <p:cNvPr id="10" name="TextBox 9">
            <a:extLst>
              <a:ext uri="{FF2B5EF4-FFF2-40B4-BE49-F238E27FC236}">
                <a16:creationId xmlns:a16="http://schemas.microsoft.com/office/drawing/2014/main" id="{E99518E4-E2F5-F54B-882A-6F6D6493A9A6}"/>
              </a:ext>
            </a:extLst>
          </p:cNvPr>
          <p:cNvSpPr txBox="1"/>
          <p:nvPr/>
        </p:nvSpPr>
        <p:spPr>
          <a:xfrm>
            <a:off x="9148637" y="2950097"/>
            <a:ext cx="2239203" cy="369332"/>
          </a:xfrm>
          <a:prstGeom prst="rect">
            <a:avLst/>
          </a:prstGeom>
          <a:noFill/>
        </p:spPr>
        <p:txBody>
          <a:bodyPr wrap="none" rtlCol="0">
            <a:spAutoFit/>
          </a:bodyPr>
          <a:lstStyle/>
          <a:p>
            <a:r>
              <a:rPr lang="en-US" dirty="0"/>
              <a:t>What's the timespan?</a:t>
            </a:r>
          </a:p>
        </p:txBody>
      </p:sp>
      <p:sp>
        <p:nvSpPr>
          <p:cNvPr id="11" name="TextBox 10">
            <a:extLst>
              <a:ext uri="{FF2B5EF4-FFF2-40B4-BE49-F238E27FC236}">
                <a16:creationId xmlns:a16="http://schemas.microsoft.com/office/drawing/2014/main" id="{ED1266FB-7F99-4A48-A4D7-B8C121522793}"/>
              </a:ext>
            </a:extLst>
          </p:cNvPr>
          <p:cNvSpPr txBox="1"/>
          <p:nvPr/>
        </p:nvSpPr>
        <p:spPr>
          <a:xfrm>
            <a:off x="4242346" y="5875821"/>
            <a:ext cx="3183051" cy="369332"/>
          </a:xfrm>
          <a:prstGeom prst="rect">
            <a:avLst/>
          </a:prstGeom>
          <a:noFill/>
        </p:spPr>
        <p:txBody>
          <a:bodyPr wrap="none" rtlCol="0">
            <a:spAutoFit/>
          </a:bodyPr>
          <a:lstStyle/>
          <a:p>
            <a:r>
              <a:rPr lang="en-US" dirty="0"/>
              <a:t>What's the lifestyle of the time?</a:t>
            </a:r>
          </a:p>
        </p:txBody>
      </p:sp>
      <p:sp>
        <p:nvSpPr>
          <p:cNvPr id="12" name="TextBox 11">
            <a:extLst>
              <a:ext uri="{FF2B5EF4-FFF2-40B4-BE49-F238E27FC236}">
                <a16:creationId xmlns:a16="http://schemas.microsoft.com/office/drawing/2014/main" id="{C921EEEE-D3A9-B543-8876-1C1FE5095FB3}"/>
              </a:ext>
            </a:extLst>
          </p:cNvPr>
          <p:cNvSpPr txBox="1"/>
          <p:nvPr/>
        </p:nvSpPr>
        <p:spPr>
          <a:xfrm>
            <a:off x="3416217" y="1747731"/>
            <a:ext cx="2664576" cy="369332"/>
          </a:xfrm>
          <a:prstGeom prst="rect">
            <a:avLst/>
          </a:prstGeom>
          <a:noFill/>
        </p:spPr>
        <p:txBody>
          <a:bodyPr wrap="none" rtlCol="0">
            <a:spAutoFit/>
          </a:bodyPr>
          <a:lstStyle/>
          <a:p>
            <a:r>
              <a:rPr lang="en-US" dirty="0"/>
              <a:t>What did homes look like?</a:t>
            </a:r>
          </a:p>
        </p:txBody>
      </p:sp>
      <p:sp>
        <p:nvSpPr>
          <p:cNvPr id="13" name="TextBox 12">
            <a:extLst>
              <a:ext uri="{FF2B5EF4-FFF2-40B4-BE49-F238E27FC236}">
                <a16:creationId xmlns:a16="http://schemas.microsoft.com/office/drawing/2014/main" id="{4AADD7C5-36DF-6948-9593-A072F03F863D}"/>
              </a:ext>
            </a:extLst>
          </p:cNvPr>
          <p:cNvSpPr txBox="1"/>
          <p:nvPr/>
        </p:nvSpPr>
        <p:spPr>
          <a:xfrm>
            <a:off x="4764057" y="4069726"/>
            <a:ext cx="2633473" cy="646331"/>
          </a:xfrm>
          <a:prstGeom prst="rect">
            <a:avLst/>
          </a:prstGeom>
          <a:noFill/>
        </p:spPr>
        <p:txBody>
          <a:bodyPr wrap="square" rtlCol="0">
            <a:spAutoFit/>
          </a:bodyPr>
          <a:lstStyle/>
          <a:p>
            <a:r>
              <a:rPr lang="en-US" dirty="0"/>
              <a:t>What was the background history of the time?</a:t>
            </a:r>
          </a:p>
        </p:txBody>
      </p:sp>
    </p:spTree>
    <p:extLst>
      <p:ext uri="{BB962C8B-B14F-4D97-AF65-F5344CB8AC3E}">
        <p14:creationId xmlns:p14="http://schemas.microsoft.com/office/powerpoint/2010/main" val="37776681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704EFAD-C58E-3047-9F8C-A256ED869247}"/>
              </a:ext>
            </a:extLst>
          </p:cNvPr>
          <p:cNvSpPr/>
          <p:nvPr/>
        </p:nvSpPr>
        <p:spPr>
          <a:xfrm>
            <a:off x="0" y="2946862"/>
            <a:ext cx="6792876" cy="3477875"/>
          </a:xfrm>
          <a:prstGeom prst="rect">
            <a:avLst/>
          </a:prstGeom>
          <a:noFill/>
        </p:spPr>
        <p:txBody>
          <a:bodyPr wrap="square" lIns="91440" tIns="45720" rIns="91440" bIns="45720">
            <a:spAutoFit/>
          </a:bodyPr>
          <a:lstStyle/>
          <a:p>
            <a:r>
              <a:rPr lang="en-GB" sz="4400" b="1" dirty="0">
                <a:ln w="12700">
                  <a:solidFill>
                    <a:schemeClr val="accent5"/>
                  </a:solidFill>
                  <a:prstDash val="solid"/>
                </a:ln>
                <a:solidFill>
                  <a:schemeClr val="tx1">
                    <a:lumMod val="95000"/>
                    <a:lumOff val="5000"/>
                  </a:schemeClr>
                </a:solidFill>
                <a:latin typeface="+mj-lt"/>
              </a:rPr>
              <a:t>1) </a:t>
            </a:r>
            <a:r>
              <a:rPr lang="en-GB" sz="4400" b="1" cap="none" spc="0" dirty="0">
                <a:ln w="12700">
                  <a:solidFill>
                    <a:schemeClr val="accent5"/>
                  </a:solidFill>
                  <a:prstDash val="solid"/>
                </a:ln>
                <a:solidFill>
                  <a:schemeClr val="tx1">
                    <a:lumMod val="95000"/>
                    <a:lumOff val="5000"/>
                  </a:schemeClr>
                </a:solidFill>
                <a:effectLst/>
                <a:latin typeface="+mj-lt"/>
              </a:rPr>
              <a:t>understanding the role</a:t>
            </a:r>
          </a:p>
          <a:p>
            <a:r>
              <a:rPr lang="en-GB" sz="4400" b="1" cap="none" spc="0" dirty="0">
                <a:ln w="12700">
                  <a:solidFill>
                    <a:schemeClr val="accent5"/>
                  </a:solidFill>
                  <a:prstDash val="solid"/>
                </a:ln>
                <a:solidFill>
                  <a:schemeClr val="tx1">
                    <a:lumMod val="95000"/>
                    <a:lumOff val="5000"/>
                  </a:schemeClr>
                </a:solidFill>
                <a:effectLst/>
                <a:latin typeface="+mj-lt"/>
              </a:rPr>
              <a:t> </a:t>
            </a:r>
          </a:p>
          <a:p>
            <a:r>
              <a:rPr lang="en-GB" sz="4400" b="1" dirty="0">
                <a:ln w="12700">
                  <a:solidFill>
                    <a:schemeClr val="accent5"/>
                  </a:solidFill>
                  <a:prstDash val="solid"/>
                </a:ln>
                <a:solidFill>
                  <a:schemeClr val="tx1">
                    <a:lumMod val="95000"/>
                    <a:lumOff val="5000"/>
                  </a:schemeClr>
                </a:solidFill>
                <a:latin typeface="+mj-lt"/>
              </a:rPr>
              <a:t>2)Planning </a:t>
            </a:r>
          </a:p>
          <a:p>
            <a:endParaRPr lang="en-GB" sz="4400" b="1" dirty="0">
              <a:ln w="12700">
                <a:solidFill>
                  <a:schemeClr val="accent5"/>
                </a:solidFill>
                <a:prstDash val="solid"/>
              </a:ln>
              <a:solidFill>
                <a:schemeClr val="tx1">
                  <a:lumMod val="95000"/>
                  <a:lumOff val="5000"/>
                </a:schemeClr>
              </a:solidFill>
              <a:latin typeface="+mj-lt"/>
            </a:endParaRPr>
          </a:p>
          <a:p>
            <a:r>
              <a:rPr lang="en-GB" sz="4400" b="1" dirty="0">
                <a:ln w="12700">
                  <a:solidFill>
                    <a:schemeClr val="accent5"/>
                  </a:solidFill>
                  <a:prstDash val="solid"/>
                </a:ln>
                <a:solidFill>
                  <a:schemeClr val="tx1">
                    <a:lumMod val="95000"/>
                    <a:lumOff val="5000"/>
                  </a:schemeClr>
                </a:solidFill>
                <a:latin typeface="+mj-lt"/>
              </a:rPr>
              <a:t>3) Budgeting </a:t>
            </a:r>
          </a:p>
        </p:txBody>
      </p:sp>
      <p:pic>
        <p:nvPicPr>
          <p:cNvPr id="6148" name="Picture 4" descr="20 Stage manager humor ideas | stage manager, theatre life, stage crew">
            <a:extLst>
              <a:ext uri="{FF2B5EF4-FFF2-40B4-BE49-F238E27FC236}">
                <a16:creationId xmlns:a16="http://schemas.microsoft.com/office/drawing/2014/main" id="{06C57503-7103-0044-A087-729181541C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27357" y="2203858"/>
            <a:ext cx="5019063" cy="376429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4ECCA2B-F613-6C4F-ABCD-F8C6A41D8896}"/>
              </a:ext>
            </a:extLst>
          </p:cNvPr>
          <p:cNvSpPr txBox="1"/>
          <p:nvPr/>
        </p:nvSpPr>
        <p:spPr>
          <a:xfrm>
            <a:off x="466719" y="596227"/>
            <a:ext cx="11258562" cy="923330"/>
          </a:xfrm>
          <a:prstGeom prst="rect">
            <a:avLst/>
          </a:prstGeom>
          <a:noFill/>
        </p:spPr>
        <p:txBody>
          <a:bodyPr wrap="square" rtlCol="0">
            <a:spAutoFit/>
          </a:bodyPr>
          <a:lstStyle/>
          <a:p>
            <a:pPr algn="ctr"/>
            <a:r>
              <a:rPr lang="en-GB" sz="5400" b="1" dirty="0">
                <a:ln w="12700">
                  <a:solidFill>
                    <a:schemeClr val="accent5"/>
                  </a:solidFill>
                  <a:prstDash val="solid"/>
                </a:ln>
                <a:solidFill>
                  <a:srgbClr val="002060"/>
                </a:solidFill>
                <a:latin typeface="+mj-lt"/>
              </a:rPr>
              <a:t>My Role In the Project: Overseeing </a:t>
            </a:r>
          </a:p>
        </p:txBody>
      </p:sp>
      <p:sp>
        <p:nvSpPr>
          <p:cNvPr id="13" name="Rectangle 12">
            <a:extLst>
              <a:ext uri="{FF2B5EF4-FFF2-40B4-BE49-F238E27FC236}">
                <a16:creationId xmlns:a16="http://schemas.microsoft.com/office/drawing/2014/main" id="{293E292F-AC2E-C94D-902F-3372B987C3E1}"/>
              </a:ext>
            </a:extLst>
          </p:cNvPr>
          <p:cNvSpPr/>
          <p:nvPr/>
        </p:nvSpPr>
        <p:spPr>
          <a:xfrm>
            <a:off x="1301929" y="1638694"/>
            <a:ext cx="9710060" cy="46415"/>
          </a:xfrm>
          <a:custGeom>
            <a:avLst/>
            <a:gdLst>
              <a:gd name="connsiteX0" fmla="*/ 0 w 9710060"/>
              <a:gd name="connsiteY0" fmla="*/ 0 h 46415"/>
              <a:gd name="connsiteX1" fmla="*/ 596475 w 9710060"/>
              <a:gd name="connsiteY1" fmla="*/ 0 h 46415"/>
              <a:gd name="connsiteX2" fmla="*/ 998749 w 9710060"/>
              <a:gd name="connsiteY2" fmla="*/ 0 h 46415"/>
              <a:gd name="connsiteX3" fmla="*/ 1886526 w 9710060"/>
              <a:gd name="connsiteY3" fmla="*/ 0 h 46415"/>
              <a:gd name="connsiteX4" fmla="*/ 2483001 w 9710060"/>
              <a:gd name="connsiteY4" fmla="*/ 0 h 46415"/>
              <a:gd name="connsiteX5" fmla="*/ 3079476 w 9710060"/>
              <a:gd name="connsiteY5" fmla="*/ 0 h 46415"/>
              <a:gd name="connsiteX6" fmla="*/ 3967253 w 9710060"/>
              <a:gd name="connsiteY6" fmla="*/ 0 h 46415"/>
              <a:gd name="connsiteX7" fmla="*/ 4466628 w 9710060"/>
              <a:gd name="connsiteY7" fmla="*/ 0 h 46415"/>
              <a:gd name="connsiteX8" fmla="*/ 5354405 w 9710060"/>
              <a:gd name="connsiteY8" fmla="*/ 0 h 46415"/>
              <a:gd name="connsiteX9" fmla="*/ 6242181 w 9710060"/>
              <a:gd name="connsiteY9" fmla="*/ 0 h 46415"/>
              <a:gd name="connsiteX10" fmla="*/ 6935757 w 9710060"/>
              <a:gd name="connsiteY10" fmla="*/ 0 h 46415"/>
              <a:gd name="connsiteX11" fmla="*/ 7823534 w 9710060"/>
              <a:gd name="connsiteY11" fmla="*/ 0 h 46415"/>
              <a:gd name="connsiteX12" fmla="*/ 8420009 w 9710060"/>
              <a:gd name="connsiteY12" fmla="*/ 0 h 46415"/>
              <a:gd name="connsiteX13" fmla="*/ 9016484 w 9710060"/>
              <a:gd name="connsiteY13" fmla="*/ 0 h 46415"/>
              <a:gd name="connsiteX14" fmla="*/ 9710060 w 9710060"/>
              <a:gd name="connsiteY14" fmla="*/ 0 h 46415"/>
              <a:gd name="connsiteX15" fmla="*/ 9710060 w 9710060"/>
              <a:gd name="connsiteY15" fmla="*/ 46415 h 46415"/>
              <a:gd name="connsiteX16" fmla="*/ 9016484 w 9710060"/>
              <a:gd name="connsiteY16" fmla="*/ 46415 h 46415"/>
              <a:gd name="connsiteX17" fmla="*/ 8128707 w 9710060"/>
              <a:gd name="connsiteY17" fmla="*/ 46415 h 46415"/>
              <a:gd name="connsiteX18" fmla="*/ 7435132 w 9710060"/>
              <a:gd name="connsiteY18" fmla="*/ 46415 h 46415"/>
              <a:gd name="connsiteX19" fmla="*/ 7032858 w 9710060"/>
              <a:gd name="connsiteY19" fmla="*/ 46415 h 46415"/>
              <a:gd name="connsiteX20" fmla="*/ 6533483 w 9710060"/>
              <a:gd name="connsiteY20" fmla="*/ 46415 h 46415"/>
              <a:gd name="connsiteX21" fmla="*/ 5645706 w 9710060"/>
              <a:gd name="connsiteY21" fmla="*/ 46415 h 46415"/>
              <a:gd name="connsiteX22" fmla="*/ 4952131 w 9710060"/>
              <a:gd name="connsiteY22" fmla="*/ 46415 h 46415"/>
              <a:gd name="connsiteX23" fmla="*/ 4452756 w 9710060"/>
              <a:gd name="connsiteY23" fmla="*/ 46415 h 46415"/>
              <a:gd name="connsiteX24" fmla="*/ 3759180 w 9710060"/>
              <a:gd name="connsiteY24" fmla="*/ 46415 h 46415"/>
              <a:gd name="connsiteX25" fmla="*/ 3356906 w 9710060"/>
              <a:gd name="connsiteY25" fmla="*/ 46415 h 46415"/>
              <a:gd name="connsiteX26" fmla="*/ 2954633 w 9710060"/>
              <a:gd name="connsiteY26" fmla="*/ 46415 h 46415"/>
              <a:gd name="connsiteX27" fmla="*/ 2261057 w 9710060"/>
              <a:gd name="connsiteY27" fmla="*/ 46415 h 46415"/>
              <a:gd name="connsiteX28" fmla="*/ 1761682 w 9710060"/>
              <a:gd name="connsiteY28" fmla="*/ 46415 h 46415"/>
              <a:gd name="connsiteX29" fmla="*/ 971006 w 9710060"/>
              <a:gd name="connsiteY29" fmla="*/ 46415 h 46415"/>
              <a:gd name="connsiteX30" fmla="*/ 0 w 9710060"/>
              <a:gd name="connsiteY30" fmla="*/ 46415 h 46415"/>
              <a:gd name="connsiteX31" fmla="*/ 0 w 9710060"/>
              <a:gd name="connsiteY31" fmla="*/ 0 h 46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710060" h="46415" extrusionOk="0">
                <a:moveTo>
                  <a:pt x="0" y="0"/>
                </a:moveTo>
                <a:cubicBezTo>
                  <a:pt x="273858" y="-1104"/>
                  <a:pt x="458179" y="3958"/>
                  <a:pt x="596475" y="0"/>
                </a:cubicBezTo>
                <a:cubicBezTo>
                  <a:pt x="734771" y="-3958"/>
                  <a:pt x="901325" y="17559"/>
                  <a:pt x="998749" y="0"/>
                </a:cubicBezTo>
                <a:cubicBezTo>
                  <a:pt x="1096173" y="-17559"/>
                  <a:pt x="1535965" y="-31994"/>
                  <a:pt x="1886526" y="0"/>
                </a:cubicBezTo>
                <a:cubicBezTo>
                  <a:pt x="2237087" y="31994"/>
                  <a:pt x="2204064" y="-16913"/>
                  <a:pt x="2483001" y="0"/>
                </a:cubicBezTo>
                <a:cubicBezTo>
                  <a:pt x="2761938" y="16913"/>
                  <a:pt x="2928204" y="-10903"/>
                  <a:pt x="3079476" y="0"/>
                </a:cubicBezTo>
                <a:cubicBezTo>
                  <a:pt x="3230748" y="10903"/>
                  <a:pt x="3564255" y="-22633"/>
                  <a:pt x="3967253" y="0"/>
                </a:cubicBezTo>
                <a:cubicBezTo>
                  <a:pt x="4370251" y="22633"/>
                  <a:pt x="4237694" y="-13392"/>
                  <a:pt x="4466628" y="0"/>
                </a:cubicBezTo>
                <a:cubicBezTo>
                  <a:pt x="4695563" y="13392"/>
                  <a:pt x="4958593" y="35986"/>
                  <a:pt x="5354405" y="0"/>
                </a:cubicBezTo>
                <a:cubicBezTo>
                  <a:pt x="5750217" y="-35986"/>
                  <a:pt x="5921200" y="39139"/>
                  <a:pt x="6242181" y="0"/>
                </a:cubicBezTo>
                <a:cubicBezTo>
                  <a:pt x="6563162" y="-39139"/>
                  <a:pt x="6592200" y="30566"/>
                  <a:pt x="6935757" y="0"/>
                </a:cubicBezTo>
                <a:cubicBezTo>
                  <a:pt x="7279314" y="-30566"/>
                  <a:pt x="7487722" y="38417"/>
                  <a:pt x="7823534" y="0"/>
                </a:cubicBezTo>
                <a:cubicBezTo>
                  <a:pt x="8159346" y="-38417"/>
                  <a:pt x="8249227" y="-17745"/>
                  <a:pt x="8420009" y="0"/>
                </a:cubicBezTo>
                <a:cubicBezTo>
                  <a:pt x="8590791" y="17745"/>
                  <a:pt x="8750787" y="4124"/>
                  <a:pt x="9016484" y="0"/>
                </a:cubicBezTo>
                <a:cubicBezTo>
                  <a:pt x="9282182" y="-4124"/>
                  <a:pt x="9371642" y="-7473"/>
                  <a:pt x="9710060" y="0"/>
                </a:cubicBezTo>
                <a:cubicBezTo>
                  <a:pt x="9709535" y="17657"/>
                  <a:pt x="9709595" y="33062"/>
                  <a:pt x="9710060" y="46415"/>
                </a:cubicBezTo>
                <a:cubicBezTo>
                  <a:pt x="9457544" y="80205"/>
                  <a:pt x="9325195" y="79749"/>
                  <a:pt x="9016484" y="46415"/>
                </a:cubicBezTo>
                <a:cubicBezTo>
                  <a:pt x="8707773" y="13081"/>
                  <a:pt x="8535006" y="5911"/>
                  <a:pt x="8128707" y="46415"/>
                </a:cubicBezTo>
                <a:cubicBezTo>
                  <a:pt x="7722408" y="86919"/>
                  <a:pt x="7749610" y="52574"/>
                  <a:pt x="7435132" y="46415"/>
                </a:cubicBezTo>
                <a:cubicBezTo>
                  <a:pt x="7120655" y="40256"/>
                  <a:pt x="7129243" y="33688"/>
                  <a:pt x="7032858" y="46415"/>
                </a:cubicBezTo>
                <a:cubicBezTo>
                  <a:pt x="6936473" y="59142"/>
                  <a:pt x="6666924" y="61501"/>
                  <a:pt x="6533483" y="46415"/>
                </a:cubicBezTo>
                <a:cubicBezTo>
                  <a:pt x="6400043" y="31329"/>
                  <a:pt x="5835353" y="20665"/>
                  <a:pt x="5645706" y="46415"/>
                </a:cubicBezTo>
                <a:cubicBezTo>
                  <a:pt x="5456059" y="72165"/>
                  <a:pt x="5259249" y="52604"/>
                  <a:pt x="4952131" y="46415"/>
                </a:cubicBezTo>
                <a:cubicBezTo>
                  <a:pt x="4645014" y="40226"/>
                  <a:pt x="4622964" y="55691"/>
                  <a:pt x="4452756" y="46415"/>
                </a:cubicBezTo>
                <a:cubicBezTo>
                  <a:pt x="4282548" y="37139"/>
                  <a:pt x="3960498" y="17249"/>
                  <a:pt x="3759180" y="46415"/>
                </a:cubicBezTo>
                <a:cubicBezTo>
                  <a:pt x="3557862" y="75581"/>
                  <a:pt x="3480746" y="27932"/>
                  <a:pt x="3356906" y="46415"/>
                </a:cubicBezTo>
                <a:cubicBezTo>
                  <a:pt x="3233066" y="64898"/>
                  <a:pt x="3084135" y="52840"/>
                  <a:pt x="2954633" y="46415"/>
                </a:cubicBezTo>
                <a:cubicBezTo>
                  <a:pt x="2825131" y="39990"/>
                  <a:pt x="2580762" y="72402"/>
                  <a:pt x="2261057" y="46415"/>
                </a:cubicBezTo>
                <a:cubicBezTo>
                  <a:pt x="1941352" y="20428"/>
                  <a:pt x="1976820" y="30990"/>
                  <a:pt x="1761682" y="46415"/>
                </a:cubicBezTo>
                <a:cubicBezTo>
                  <a:pt x="1546545" y="61840"/>
                  <a:pt x="1363949" y="77182"/>
                  <a:pt x="971006" y="46415"/>
                </a:cubicBezTo>
                <a:cubicBezTo>
                  <a:pt x="578063" y="15648"/>
                  <a:pt x="320779" y="38940"/>
                  <a:pt x="0" y="46415"/>
                </a:cubicBezTo>
                <a:cubicBezTo>
                  <a:pt x="817" y="30012"/>
                  <a:pt x="-1450" y="22855"/>
                  <a:pt x="0" y="0"/>
                </a:cubicBezTo>
                <a:close/>
              </a:path>
            </a:pathLst>
          </a:custGeom>
          <a:noFill/>
          <a:ln w="69850">
            <a:solidFill>
              <a:schemeClr val="accent2"/>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2904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AB92FB-90C5-2944-8FAA-286CEA10F0E6}"/>
              </a:ext>
            </a:extLst>
          </p:cNvPr>
          <p:cNvSpPr txBox="1"/>
          <p:nvPr/>
        </p:nvSpPr>
        <p:spPr>
          <a:xfrm>
            <a:off x="0" y="0"/>
            <a:ext cx="3741683" cy="4801314"/>
          </a:xfrm>
          <a:prstGeom prst="rect">
            <a:avLst/>
          </a:prstGeom>
          <a:noFill/>
        </p:spPr>
        <p:txBody>
          <a:bodyPr wrap="square" rtlCol="0">
            <a:spAutoFit/>
          </a:bodyPr>
          <a:lstStyle/>
          <a:p>
            <a:r>
              <a:rPr lang="en-US" dirty="0"/>
              <a:t>I was wondering what responsibilities I had as an overseer. That got me thinking what is “the overseer role” specifically since this project is a medium indie budget role (</a:t>
            </a:r>
            <a:r>
              <a:rPr lang="en-US" dirty="0" err="1"/>
              <a:t>Pallin</a:t>
            </a:r>
            <a:r>
              <a:rPr lang="en-US" dirty="0"/>
              <a:t>, 2010).Although this is film not theatre, the overlap should be similar enough that the difference shouldn’t be too much.</a:t>
            </a:r>
          </a:p>
          <a:p>
            <a:r>
              <a:rPr lang="en-US" dirty="0"/>
              <a:t>So I referred to Stage Management – the essential handbook. As it’s a language that I know. I looked at diagram to work out roughly who everyone would be. I figured since we are building the set ‘the team’ would be the set designers and scenic painters and prop makers.</a:t>
            </a:r>
          </a:p>
        </p:txBody>
      </p:sp>
      <p:pic>
        <p:nvPicPr>
          <p:cNvPr id="4098" name="Picture 2" descr="No description available.">
            <a:extLst>
              <a:ext uri="{FF2B5EF4-FFF2-40B4-BE49-F238E27FC236}">
                <a16:creationId xmlns:a16="http://schemas.microsoft.com/office/drawing/2014/main" id="{FB8004FC-C379-EB4F-BA24-66D3991B7F1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937" t="5251" r="10829" b="3217"/>
          <a:stretch/>
        </p:blipFill>
        <p:spPr bwMode="auto">
          <a:xfrm rot="16200000">
            <a:off x="842480" y="4089582"/>
            <a:ext cx="2056721" cy="338127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A36D05AC-AD62-7744-9D08-D3F6135A8348}"/>
              </a:ext>
            </a:extLst>
          </p:cNvPr>
          <p:cNvSpPr/>
          <p:nvPr/>
        </p:nvSpPr>
        <p:spPr>
          <a:xfrm>
            <a:off x="2898475" y="5658927"/>
            <a:ext cx="663004" cy="1149179"/>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26A189E9-C92E-D742-91CB-74E70A163491}"/>
              </a:ext>
            </a:extLst>
          </p:cNvPr>
          <p:cNvSpPr/>
          <p:nvPr/>
        </p:nvSpPr>
        <p:spPr>
          <a:xfrm>
            <a:off x="117249" y="5658926"/>
            <a:ext cx="579561" cy="1149179"/>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No description available.">
            <a:extLst>
              <a:ext uri="{FF2B5EF4-FFF2-40B4-BE49-F238E27FC236}">
                <a16:creationId xmlns:a16="http://schemas.microsoft.com/office/drawing/2014/main" id="{33C6A61C-5BA2-2140-AE69-DA96F29BFF0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603" t="14234" b="7928"/>
          <a:stretch/>
        </p:blipFill>
        <p:spPr bwMode="auto">
          <a:xfrm>
            <a:off x="3741682" y="88934"/>
            <a:ext cx="8009593" cy="485067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BB5781F-2A0A-274A-8385-F6BC62AD1D08}"/>
              </a:ext>
            </a:extLst>
          </p:cNvPr>
          <p:cNvSpPr txBox="1"/>
          <p:nvPr/>
        </p:nvSpPr>
        <p:spPr>
          <a:xfrm>
            <a:off x="3977668" y="5041557"/>
            <a:ext cx="6227308" cy="1477328"/>
          </a:xfrm>
          <a:prstGeom prst="rect">
            <a:avLst/>
          </a:prstGeom>
          <a:noFill/>
        </p:spPr>
        <p:txBody>
          <a:bodyPr wrap="square" rtlCol="0">
            <a:spAutoFit/>
          </a:bodyPr>
          <a:lstStyle/>
          <a:p>
            <a:r>
              <a:rPr lang="en-US" dirty="0"/>
              <a:t>Comparing the job role to what I have already been doing, the closet comparison is the SM. Due to the project not including actors and the actual filming it would not include all aspects listed. One I want to look more into is Health and Safety and how I can ensure it on a more practical level.</a:t>
            </a:r>
          </a:p>
        </p:txBody>
      </p:sp>
    </p:spTree>
    <p:extLst>
      <p:ext uri="{BB962C8B-B14F-4D97-AF65-F5344CB8AC3E}">
        <p14:creationId xmlns:p14="http://schemas.microsoft.com/office/powerpoint/2010/main" val="3513640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1C95F9F-C1D2-874E-8BB4-2E2222D5D5E5}"/>
              </a:ext>
            </a:extLst>
          </p:cNvPr>
          <p:cNvSpPr/>
          <p:nvPr/>
        </p:nvSpPr>
        <p:spPr>
          <a:xfrm>
            <a:off x="0" y="90786"/>
            <a:ext cx="6096000" cy="646331"/>
          </a:xfrm>
          <a:prstGeom prst="rect">
            <a:avLst/>
          </a:prstGeom>
        </p:spPr>
        <p:txBody>
          <a:bodyPr>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During week one, I kept everyone’s research in a folder for people to refer to, if needed.</a:t>
            </a:r>
          </a:p>
        </p:txBody>
      </p:sp>
      <p:pic>
        <p:nvPicPr>
          <p:cNvPr id="3074" name="Picture 2" descr="No description available.">
            <a:extLst>
              <a:ext uri="{FF2B5EF4-FFF2-40B4-BE49-F238E27FC236}">
                <a16:creationId xmlns:a16="http://schemas.microsoft.com/office/drawing/2014/main" id="{1BFF902E-04AE-BB46-B327-96BB8E7DEE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379" y="737117"/>
            <a:ext cx="2965621" cy="3954162"/>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No description available.">
            <a:extLst>
              <a:ext uri="{FF2B5EF4-FFF2-40B4-BE49-F238E27FC236}">
                <a16:creationId xmlns:a16="http://schemas.microsoft.com/office/drawing/2014/main" id="{5E8C585A-F641-0E4E-B766-6CDFB4E6B6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13787" y="737117"/>
            <a:ext cx="2965622" cy="395416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5B8BF80-F87A-C54D-8390-5B307FCBF131}"/>
              </a:ext>
            </a:extLst>
          </p:cNvPr>
          <p:cNvSpPr txBox="1"/>
          <p:nvPr/>
        </p:nvSpPr>
        <p:spPr>
          <a:xfrm>
            <a:off x="185351" y="4905632"/>
            <a:ext cx="4015946" cy="1754326"/>
          </a:xfrm>
          <a:prstGeom prst="rect">
            <a:avLst/>
          </a:prstGeom>
          <a:noFill/>
        </p:spPr>
        <p:txBody>
          <a:bodyPr wrap="square" rtlCol="0">
            <a:spAutoFit/>
          </a:bodyPr>
          <a:lstStyle/>
          <a:p>
            <a:r>
              <a:rPr lang="en-US" dirty="0"/>
              <a:t>The folder was sorted into 3 groups. Each poly pocket contained their research from week 1 and the summaries from what we had talked about over that week. The poly pockets were labeled for better organization.</a:t>
            </a:r>
          </a:p>
        </p:txBody>
      </p:sp>
      <p:sp>
        <p:nvSpPr>
          <p:cNvPr id="5" name="TextBox 4">
            <a:extLst>
              <a:ext uri="{FF2B5EF4-FFF2-40B4-BE49-F238E27FC236}">
                <a16:creationId xmlns:a16="http://schemas.microsoft.com/office/drawing/2014/main" id="{11C7BA16-F102-0549-AEED-7646BCC56855}"/>
              </a:ext>
            </a:extLst>
          </p:cNvPr>
          <p:cNvSpPr txBox="1"/>
          <p:nvPr/>
        </p:nvSpPr>
        <p:spPr>
          <a:xfrm>
            <a:off x="6444342" y="210529"/>
            <a:ext cx="4071257" cy="3416320"/>
          </a:xfrm>
          <a:prstGeom prst="rect">
            <a:avLst/>
          </a:prstGeom>
          <a:solidFill>
            <a:schemeClr val="accent1">
              <a:lumMod val="60000"/>
              <a:lumOff val="40000"/>
            </a:schemeClr>
          </a:solidFill>
        </p:spPr>
        <p:txBody>
          <a:bodyPr wrap="square" rtlCol="0">
            <a:spAutoFit/>
          </a:bodyPr>
          <a:lstStyle/>
          <a:p>
            <a:r>
              <a:rPr lang="en-US" dirty="0"/>
              <a:t>Review from week 2:</a:t>
            </a:r>
          </a:p>
          <a:p>
            <a:r>
              <a:rPr lang="en-US" dirty="0"/>
              <a:t>This folder become more for personal use as most people would just use the WhatsApp groups as they were quicker and more accessible.</a:t>
            </a:r>
          </a:p>
          <a:p>
            <a:endParaRPr lang="en-US" dirty="0"/>
          </a:p>
          <a:p>
            <a:r>
              <a:rPr lang="en-US" dirty="0"/>
              <a:t>The folder no longer was being used by everyone. I am trying to store just essentials in there, to help keep track as the amount of information coming from 12 people can be a lot.</a:t>
            </a:r>
          </a:p>
          <a:p>
            <a:endParaRPr lang="en-US" dirty="0"/>
          </a:p>
        </p:txBody>
      </p:sp>
      <p:sp>
        <p:nvSpPr>
          <p:cNvPr id="4" name="Rectangle 3">
            <a:extLst>
              <a:ext uri="{FF2B5EF4-FFF2-40B4-BE49-F238E27FC236}">
                <a16:creationId xmlns:a16="http://schemas.microsoft.com/office/drawing/2014/main" id="{D67D9AD4-4B98-9649-AA0C-9C42A59FC742}"/>
              </a:ext>
            </a:extLst>
          </p:cNvPr>
          <p:cNvSpPr/>
          <p:nvPr/>
        </p:nvSpPr>
        <p:spPr>
          <a:xfrm>
            <a:off x="6444342" y="3687961"/>
            <a:ext cx="4591664" cy="29595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Review from week 5</a:t>
            </a:r>
          </a:p>
          <a:p>
            <a:pPr algn="ctr"/>
            <a:r>
              <a:rPr lang="en-US" dirty="0"/>
              <a:t>I found it really hard to store the research, especially since I had to ask for people to send it to me. However, I found it’s been really useful for storing essential copies of documents the entire team has used such as the construction plans, and other more file-like documents such as the borrow forms, provisional lists. I think it’s important to do this as it’s good practice for when I’ll have to keep a stage management Bible for a full production.</a:t>
            </a:r>
          </a:p>
        </p:txBody>
      </p:sp>
    </p:spTree>
    <p:extLst>
      <p:ext uri="{BB962C8B-B14F-4D97-AF65-F5344CB8AC3E}">
        <p14:creationId xmlns:p14="http://schemas.microsoft.com/office/powerpoint/2010/main" val="3372938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A8833C7-A959-4842-A4CF-7534F2860855}"/>
              </a:ext>
            </a:extLst>
          </p:cNvPr>
          <p:cNvSpPr/>
          <p:nvPr/>
        </p:nvSpPr>
        <p:spPr>
          <a:xfrm>
            <a:off x="-1" y="196233"/>
            <a:ext cx="8590939" cy="646331"/>
          </a:xfrm>
          <a:prstGeom prst="rect">
            <a:avLst/>
          </a:prstGeom>
        </p:spPr>
        <p:txBody>
          <a:bodyPr wrap="square">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I found the first week as the overseer quite stressful, as I was trying to find my feet. I found a few things helped me out. The first was sorting out the WhatsApp groups.</a:t>
            </a:r>
            <a:endParaRPr lang="en-US" dirty="0"/>
          </a:p>
        </p:txBody>
      </p:sp>
      <p:pic>
        <p:nvPicPr>
          <p:cNvPr id="2050" name="Picture 2" descr="No description available.">
            <a:extLst>
              <a:ext uri="{FF2B5EF4-FFF2-40B4-BE49-F238E27FC236}">
                <a16:creationId xmlns:a16="http://schemas.microsoft.com/office/drawing/2014/main" id="{7BE9775A-1275-DA46-AE3D-0D1F8BDEB2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168" y="1027149"/>
            <a:ext cx="2034440" cy="440982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No description available.">
            <a:extLst>
              <a:ext uri="{FF2B5EF4-FFF2-40B4-BE49-F238E27FC236}">
                <a16:creationId xmlns:a16="http://schemas.microsoft.com/office/drawing/2014/main" id="{CD0323F2-A784-274D-8AD9-D0C87A128E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3618" y="1027146"/>
            <a:ext cx="2034440" cy="440982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No description available.">
            <a:extLst>
              <a:ext uri="{FF2B5EF4-FFF2-40B4-BE49-F238E27FC236}">
                <a16:creationId xmlns:a16="http://schemas.microsoft.com/office/drawing/2014/main" id="{53B4573C-AA16-4541-803E-0DDC463807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80360" y="1027146"/>
            <a:ext cx="2034439" cy="4409824"/>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No description available.">
            <a:extLst>
              <a:ext uri="{FF2B5EF4-FFF2-40B4-BE49-F238E27FC236}">
                <a16:creationId xmlns:a16="http://schemas.microsoft.com/office/drawing/2014/main" id="{3F08B149-27DA-3E4F-8E0D-C56BAC8E3BD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56498" y="1027146"/>
            <a:ext cx="2034440" cy="440982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DA67D4AE-E070-A441-9280-41517FAF1B5C}"/>
              </a:ext>
            </a:extLst>
          </p:cNvPr>
          <p:cNvSpPr/>
          <p:nvPr/>
        </p:nvSpPr>
        <p:spPr>
          <a:xfrm>
            <a:off x="92657" y="5738437"/>
            <a:ext cx="6096000" cy="923330"/>
          </a:xfrm>
          <a:prstGeom prst="rect">
            <a:avLst/>
          </a:prstGeom>
        </p:spPr>
        <p:txBody>
          <a:bodyPr>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I found that having everyone organised and easy to reach  for zoom calls and any other quick questions that the team may have had over the week made the job easier.</a:t>
            </a:r>
            <a:r>
              <a:rPr lang="en-GB" dirty="0">
                <a:effectLst/>
              </a:rPr>
              <a:t> </a:t>
            </a:r>
            <a:endParaRPr lang="en-US" dirty="0"/>
          </a:p>
        </p:txBody>
      </p:sp>
      <p:sp>
        <p:nvSpPr>
          <p:cNvPr id="4" name="Rectangle 3">
            <a:extLst>
              <a:ext uri="{FF2B5EF4-FFF2-40B4-BE49-F238E27FC236}">
                <a16:creationId xmlns:a16="http://schemas.microsoft.com/office/drawing/2014/main" id="{BD3A8BD2-DA23-1841-BBEC-12E1579A0832}"/>
              </a:ext>
            </a:extLst>
          </p:cNvPr>
          <p:cNvSpPr/>
          <p:nvPr/>
        </p:nvSpPr>
        <p:spPr>
          <a:xfrm>
            <a:off x="8850042" y="196233"/>
            <a:ext cx="2693773" cy="4247317"/>
          </a:xfrm>
          <a:prstGeom prst="rect">
            <a:avLst/>
          </a:prstGeom>
        </p:spPr>
        <p:txBody>
          <a:bodyPr wrap="square">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I also talked to a third year for their views on the role. Her advice was that it was about knowing the bigger picture and taking my time. Feeling that I had a better understanding made me feel more at ease. I also found talking to Stacy-Jo and knowing the difference between keeping people informed and having the responsibility of people made a huge difference.</a:t>
            </a:r>
          </a:p>
        </p:txBody>
      </p:sp>
      <p:sp>
        <p:nvSpPr>
          <p:cNvPr id="5" name="Rectangle 4">
            <a:extLst>
              <a:ext uri="{FF2B5EF4-FFF2-40B4-BE49-F238E27FC236}">
                <a16:creationId xmlns:a16="http://schemas.microsoft.com/office/drawing/2014/main" id="{FD8798B9-B6B3-AF43-BE0A-97650C563B60}"/>
              </a:ext>
            </a:extLst>
          </p:cNvPr>
          <p:cNvSpPr/>
          <p:nvPr/>
        </p:nvSpPr>
        <p:spPr>
          <a:xfrm>
            <a:off x="6096000" y="5083276"/>
            <a:ext cx="5918832" cy="16532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t>Review from week 5</a:t>
            </a:r>
          </a:p>
          <a:p>
            <a:r>
              <a:rPr lang="en-US" dirty="0"/>
              <a:t>I found these WhatsApp groups were essential throughout the project in keeping the communication flowing consistently. It was the main way everyone communicated in the team only defaulting to email when they had to. I think this was because it was quick, efficient, and easily accessible.</a:t>
            </a:r>
          </a:p>
        </p:txBody>
      </p:sp>
    </p:spTree>
    <p:extLst>
      <p:ext uri="{BB962C8B-B14F-4D97-AF65-F5344CB8AC3E}">
        <p14:creationId xmlns:p14="http://schemas.microsoft.com/office/powerpoint/2010/main" val="26842954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40120AB-BFB0-6E43-B92E-788E84B8CABB}"/>
              </a:ext>
            </a:extLst>
          </p:cNvPr>
          <p:cNvSpPr txBox="1"/>
          <p:nvPr/>
        </p:nvSpPr>
        <p:spPr>
          <a:xfrm>
            <a:off x="167641" y="167640"/>
            <a:ext cx="11673840" cy="1938992"/>
          </a:xfrm>
          <a:prstGeom prst="rect">
            <a:avLst/>
          </a:prstGeom>
          <a:noFill/>
        </p:spPr>
        <p:txBody>
          <a:bodyPr wrap="square" rtlCol="0">
            <a:spAutoFit/>
          </a:bodyPr>
          <a:lstStyle/>
          <a:p>
            <a:r>
              <a:rPr lang="en-US" sz="2400" dirty="0"/>
              <a:t>As the Overseer throughout I found myself listening to people’s frustrations about the project and other members. This was sometimes in person and sometimes over the phone. Due to the nature of this, it happened in session but also on days when I was at home. I found this increased as the project went on and the pressure to get things completed increased. </a:t>
            </a:r>
          </a:p>
        </p:txBody>
      </p:sp>
      <p:sp>
        <p:nvSpPr>
          <p:cNvPr id="4" name="TextBox 3">
            <a:extLst>
              <a:ext uri="{FF2B5EF4-FFF2-40B4-BE49-F238E27FC236}">
                <a16:creationId xmlns:a16="http://schemas.microsoft.com/office/drawing/2014/main" id="{DE5440D3-8491-1243-9FA3-D698AB274A1A}"/>
              </a:ext>
            </a:extLst>
          </p:cNvPr>
          <p:cNvSpPr txBox="1"/>
          <p:nvPr/>
        </p:nvSpPr>
        <p:spPr>
          <a:xfrm>
            <a:off x="7116419" y="2106632"/>
            <a:ext cx="4539169" cy="3046988"/>
          </a:xfrm>
          <a:prstGeom prst="rect">
            <a:avLst/>
          </a:prstGeom>
          <a:noFill/>
        </p:spPr>
        <p:txBody>
          <a:bodyPr wrap="square" rtlCol="0">
            <a:spAutoFit/>
          </a:bodyPr>
          <a:lstStyle/>
          <a:p>
            <a:r>
              <a:rPr lang="en-US" sz="2400" dirty="0"/>
              <a:t>I think this was really important as people needed someone to talk to but didn’t always need specific actions to be taken. It was more about being able to communicate how they felt to someone when they found it hard to communicate in their groups.</a:t>
            </a:r>
          </a:p>
        </p:txBody>
      </p:sp>
      <p:pic>
        <p:nvPicPr>
          <p:cNvPr id="1026" name="Picture 2" descr="2,828,595 Mobile Phone Stock Photos, Pictures &amp;amp; Royalty-Free Images - iStock">
            <a:extLst>
              <a:ext uri="{FF2B5EF4-FFF2-40B4-BE49-F238E27FC236}">
                <a16:creationId xmlns:a16="http://schemas.microsoft.com/office/drawing/2014/main" id="{9985273A-FCD4-BA4D-9AF8-EA57B24561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1529" y="1732598"/>
            <a:ext cx="4957762" cy="4957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5172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aphical user interface, application, table, Excel&#10;&#10;Description automatically generated">
            <a:extLst>
              <a:ext uri="{FF2B5EF4-FFF2-40B4-BE49-F238E27FC236}">
                <a16:creationId xmlns:a16="http://schemas.microsoft.com/office/drawing/2014/main" id="{7EA7C155-BBCF-D344-B6D8-65094AA9666D}"/>
              </a:ext>
            </a:extLst>
          </p:cNvPr>
          <p:cNvPicPr>
            <a:picLocks noChangeAspect="1"/>
          </p:cNvPicPr>
          <p:nvPr/>
        </p:nvPicPr>
        <p:blipFill rotWithShape="1">
          <a:blip r:embed="rId3"/>
          <a:srcRect r="47429" b="51877"/>
          <a:stretch/>
        </p:blipFill>
        <p:spPr>
          <a:xfrm>
            <a:off x="292751" y="892316"/>
            <a:ext cx="5803249" cy="3300248"/>
          </a:xfrm>
          <a:prstGeom prst="rect">
            <a:avLst/>
          </a:prstGeom>
        </p:spPr>
      </p:pic>
      <p:sp>
        <p:nvSpPr>
          <p:cNvPr id="4" name="Rectangle 3">
            <a:extLst>
              <a:ext uri="{FF2B5EF4-FFF2-40B4-BE49-F238E27FC236}">
                <a16:creationId xmlns:a16="http://schemas.microsoft.com/office/drawing/2014/main" id="{C07E99F6-119C-044F-BF78-57134A4F58DC}"/>
              </a:ext>
            </a:extLst>
          </p:cNvPr>
          <p:cNvSpPr/>
          <p:nvPr/>
        </p:nvSpPr>
        <p:spPr>
          <a:xfrm>
            <a:off x="292751" y="433099"/>
            <a:ext cx="5368777" cy="369332"/>
          </a:xfrm>
          <a:prstGeom prst="rect">
            <a:avLst/>
          </a:prstGeom>
        </p:spPr>
        <p:txBody>
          <a:bodyPr wrap="none">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I had also created budget framework during week one. </a:t>
            </a:r>
            <a:endParaRPr lang="en-US" dirty="0"/>
          </a:p>
        </p:txBody>
      </p:sp>
      <p:sp>
        <p:nvSpPr>
          <p:cNvPr id="5" name="Rectangle 4">
            <a:extLst>
              <a:ext uri="{FF2B5EF4-FFF2-40B4-BE49-F238E27FC236}">
                <a16:creationId xmlns:a16="http://schemas.microsoft.com/office/drawing/2014/main" id="{86D49416-6CC7-E141-A40D-968B7E38C435}"/>
              </a:ext>
            </a:extLst>
          </p:cNvPr>
          <p:cNvSpPr/>
          <p:nvPr/>
        </p:nvSpPr>
        <p:spPr>
          <a:xfrm>
            <a:off x="292751" y="4282449"/>
            <a:ext cx="6096000" cy="1477328"/>
          </a:xfrm>
          <a:prstGeom prst="rect">
            <a:avLst/>
          </a:prstGeom>
        </p:spPr>
        <p:txBody>
          <a:bodyPr>
            <a:spAutoFit/>
          </a:bodyPr>
          <a:lstStyle/>
          <a:p>
            <a:r>
              <a:rPr lang="en-US" dirty="0"/>
              <a:t>I created 3 separate pages to help organize the budget. Starting with the overall budget and then dividing between the 3 different paces defined in the brief. Making this framework reminded me how long it had been since I had used excel and having a refresher with the software could be useful.</a:t>
            </a:r>
          </a:p>
        </p:txBody>
      </p:sp>
      <p:pic>
        <p:nvPicPr>
          <p:cNvPr id="6" name="Picture 5" descr="Graphical user interface, application, table, Excel&#10;&#10;Description automatically generated">
            <a:extLst>
              <a:ext uri="{FF2B5EF4-FFF2-40B4-BE49-F238E27FC236}">
                <a16:creationId xmlns:a16="http://schemas.microsoft.com/office/drawing/2014/main" id="{E097D7F9-7830-F74A-ABAA-F2BA4BD9321A}"/>
              </a:ext>
            </a:extLst>
          </p:cNvPr>
          <p:cNvPicPr>
            <a:picLocks noChangeAspect="1"/>
          </p:cNvPicPr>
          <p:nvPr/>
        </p:nvPicPr>
        <p:blipFill rotWithShape="1">
          <a:blip r:embed="rId3"/>
          <a:srcRect t="85211" r="63620"/>
          <a:stretch/>
        </p:blipFill>
        <p:spPr>
          <a:xfrm>
            <a:off x="292751" y="3229328"/>
            <a:ext cx="4015947" cy="1014248"/>
          </a:xfrm>
          <a:prstGeom prst="rect">
            <a:avLst/>
          </a:prstGeom>
        </p:spPr>
      </p:pic>
      <p:sp>
        <p:nvSpPr>
          <p:cNvPr id="7" name="TextBox 6">
            <a:extLst>
              <a:ext uri="{FF2B5EF4-FFF2-40B4-BE49-F238E27FC236}">
                <a16:creationId xmlns:a16="http://schemas.microsoft.com/office/drawing/2014/main" id="{936D4A4C-87BE-A344-94B5-4F4F18E74A6C}"/>
              </a:ext>
            </a:extLst>
          </p:cNvPr>
          <p:cNvSpPr txBox="1"/>
          <p:nvPr/>
        </p:nvSpPr>
        <p:spPr>
          <a:xfrm>
            <a:off x="6498771" y="617765"/>
            <a:ext cx="4604658" cy="1477328"/>
          </a:xfrm>
          <a:prstGeom prst="rect">
            <a:avLst/>
          </a:prstGeom>
          <a:solidFill>
            <a:schemeClr val="accent1">
              <a:lumMod val="60000"/>
              <a:lumOff val="40000"/>
            </a:schemeClr>
          </a:solidFill>
        </p:spPr>
        <p:txBody>
          <a:bodyPr wrap="square" rtlCol="0">
            <a:spAutoFit/>
          </a:bodyPr>
          <a:lstStyle/>
          <a:p>
            <a:r>
              <a:rPr lang="en-US" dirty="0"/>
              <a:t>Review from week 2:Since the wood order was an almost triple our budget due to inflated prices. Stace-Jo is going to look into the budget more, so I have yet to allocate money as I think I would do normally by week 2.</a:t>
            </a:r>
          </a:p>
        </p:txBody>
      </p:sp>
      <p:sp>
        <p:nvSpPr>
          <p:cNvPr id="8" name="TextBox 7">
            <a:extLst>
              <a:ext uri="{FF2B5EF4-FFF2-40B4-BE49-F238E27FC236}">
                <a16:creationId xmlns:a16="http://schemas.microsoft.com/office/drawing/2014/main" id="{20B90505-882A-C647-8CC6-C8B99196052C}"/>
              </a:ext>
            </a:extLst>
          </p:cNvPr>
          <p:cNvSpPr txBox="1"/>
          <p:nvPr/>
        </p:nvSpPr>
        <p:spPr>
          <a:xfrm>
            <a:off x="6498771" y="2579914"/>
            <a:ext cx="4484915" cy="2308324"/>
          </a:xfrm>
          <a:prstGeom prst="rect">
            <a:avLst/>
          </a:prstGeom>
          <a:noFill/>
        </p:spPr>
        <p:txBody>
          <a:bodyPr wrap="square" rtlCol="0">
            <a:spAutoFit/>
          </a:bodyPr>
          <a:lstStyle/>
          <a:p>
            <a:r>
              <a:rPr lang="en-US" dirty="0"/>
              <a:t>I thought it was worth a note that 1.“the art department receives around 10 percent of the overall production budget”(Barnwell,2017). This makes sense when considering the different departments, such as management, performers, lighting, sound, and editing. This is before considering every individual in a department’s wages. </a:t>
            </a:r>
          </a:p>
        </p:txBody>
      </p:sp>
    </p:spTree>
    <p:extLst>
      <p:ext uri="{BB962C8B-B14F-4D97-AF65-F5344CB8AC3E}">
        <p14:creationId xmlns:p14="http://schemas.microsoft.com/office/powerpoint/2010/main" val="93872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application, table, Excel&#10;&#10;Description automatically generated">
            <a:extLst>
              <a:ext uri="{FF2B5EF4-FFF2-40B4-BE49-F238E27FC236}">
                <a16:creationId xmlns:a16="http://schemas.microsoft.com/office/drawing/2014/main" id="{12242C0C-8189-DD47-BBFC-F128A98E641A}"/>
              </a:ext>
            </a:extLst>
          </p:cNvPr>
          <p:cNvPicPr>
            <a:picLocks noChangeAspect="1"/>
          </p:cNvPicPr>
          <p:nvPr/>
        </p:nvPicPr>
        <p:blipFill>
          <a:blip r:embed="rId2"/>
          <a:stretch>
            <a:fillRect/>
          </a:stretch>
        </p:blipFill>
        <p:spPr>
          <a:xfrm>
            <a:off x="0" y="0"/>
            <a:ext cx="7518634" cy="4673600"/>
          </a:xfrm>
          <a:prstGeom prst="rect">
            <a:avLst/>
          </a:prstGeom>
        </p:spPr>
      </p:pic>
      <p:pic>
        <p:nvPicPr>
          <p:cNvPr id="5" name="Picture 4" descr="Graphical user interface, application, table, Excel&#10;&#10;Description automatically generated">
            <a:extLst>
              <a:ext uri="{FF2B5EF4-FFF2-40B4-BE49-F238E27FC236}">
                <a16:creationId xmlns:a16="http://schemas.microsoft.com/office/drawing/2014/main" id="{87CFC795-F72D-6B4D-9B0E-73A8729D6EFD}"/>
              </a:ext>
            </a:extLst>
          </p:cNvPr>
          <p:cNvPicPr>
            <a:picLocks noChangeAspect="1"/>
          </p:cNvPicPr>
          <p:nvPr/>
        </p:nvPicPr>
        <p:blipFill>
          <a:blip r:embed="rId3"/>
          <a:stretch>
            <a:fillRect/>
          </a:stretch>
        </p:blipFill>
        <p:spPr>
          <a:xfrm>
            <a:off x="0" y="1989034"/>
            <a:ext cx="6997700" cy="1922115"/>
          </a:xfrm>
          <a:prstGeom prst="rect">
            <a:avLst/>
          </a:prstGeom>
        </p:spPr>
      </p:pic>
      <p:sp>
        <p:nvSpPr>
          <p:cNvPr id="6" name="TextBox 5">
            <a:extLst>
              <a:ext uri="{FF2B5EF4-FFF2-40B4-BE49-F238E27FC236}">
                <a16:creationId xmlns:a16="http://schemas.microsoft.com/office/drawing/2014/main" id="{6BB7D019-F082-684B-B524-D44752152157}"/>
              </a:ext>
            </a:extLst>
          </p:cNvPr>
          <p:cNvSpPr txBox="1"/>
          <p:nvPr/>
        </p:nvSpPr>
        <p:spPr>
          <a:xfrm>
            <a:off x="7810500" y="279400"/>
            <a:ext cx="4178300" cy="3693319"/>
          </a:xfrm>
          <a:prstGeom prst="rect">
            <a:avLst/>
          </a:prstGeom>
          <a:noFill/>
        </p:spPr>
        <p:txBody>
          <a:bodyPr wrap="square" rtlCol="0">
            <a:spAutoFit/>
          </a:bodyPr>
          <a:lstStyle/>
          <a:p>
            <a:r>
              <a:rPr lang="en-US" dirty="0"/>
              <a:t>At week three we had yet to allocate the budget but materials that were essential to the design had been ordered or were in the process of being ordered. </a:t>
            </a:r>
          </a:p>
          <a:p>
            <a:endParaRPr lang="en-US" dirty="0"/>
          </a:p>
          <a:p>
            <a:r>
              <a:rPr lang="en-US" dirty="0"/>
              <a:t>This meant at this point the importance of staying on top of budget was critical. Since ordering the doors slashed our budget down, but we had to order them. </a:t>
            </a:r>
          </a:p>
          <a:p>
            <a:endParaRPr lang="en-US" dirty="0"/>
          </a:p>
          <a:p>
            <a:r>
              <a:rPr lang="en-US" dirty="0"/>
              <a:t>At least a lot of consideration went into what doors to buy on Laurie’s part to ensure they were right and cost effective.</a:t>
            </a:r>
          </a:p>
        </p:txBody>
      </p:sp>
      <p:sp>
        <p:nvSpPr>
          <p:cNvPr id="7" name="TextBox 6">
            <a:extLst>
              <a:ext uri="{FF2B5EF4-FFF2-40B4-BE49-F238E27FC236}">
                <a16:creationId xmlns:a16="http://schemas.microsoft.com/office/drawing/2014/main" id="{56D7E116-D636-6E42-A9F5-067D776FBD52}"/>
              </a:ext>
            </a:extLst>
          </p:cNvPr>
          <p:cNvSpPr txBox="1"/>
          <p:nvPr/>
        </p:nvSpPr>
        <p:spPr>
          <a:xfrm>
            <a:off x="1" y="4685493"/>
            <a:ext cx="12083970" cy="923330"/>
          </a:xfrm>
          <a:prstGeom prst="rect">
            <a:avLst/>
          </a:prstGeom>
          <a:noFill/>
        </p:spPr>
        <p:txBody>
          <a:bodyPr wrap="square" rtlCol="0">
            <a:spAutoFit/>
          </a:bodyPr>
          <a:lstStyle/>
          <a:p>
            <a:r>
              <a:rPr lang="en-US" dirty="0"/>
              <a:t>The next step was allocating a budget for each room, I thought of basing this on our provisional props list so far. The key was communicating between the groups to decide on what to spend the money on. I.e., what is most important in each room to depict its place in time. </a:t>
            </a:r>
          </a:p>
        </p:txBody>
      </p:sp>
    </p:spTree>
    <p:extLst>
      <p:ext uri="{BB962C8B-B14F-4D97-AF65-F5344CB8AC3E}">
        <p14:creationId xmlns:p14="http://schemas.microsoft.com/office/powerpoint/2010/main" val="14386211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 table, Excel&#10;&#10;Description automatically generated">
            <a:extLst>
              <a:ext uri="{FF2B5EF4-FFF2-40B4-BE49-F238E27FC236}">
                <a16:creationId xmlns:a16="http://schemas.microsoft.com/office/drawing/2014/main" id="{50C8841D-1F31-794E-A099-1A4D007C1B52}"/>
              </a:ext>
            </a:extLst>
          </p:cNvPr>
          <p:cNvPicPr>
            <a:picLocks noChangeAspect="1"/>
          </p:cNvPicPr>
          <p:nvPr/>
        </p:nvPicPr>
        <p:blipFill rotWithShape="1">
          <a:blip r:embed="rId2"/>
          <a:srcRect r="45590" b="50000"/>
          <a:stretch/>
        </p:blipFill>
        <p:spPr>
          <a:xfrm>
            <a:off x="228600" y="725203"/>
            <a:ext cx="7027606" cy="3922095"/>
          </a:xfrm>
          <a:prstGeom prst="rect">
            <a:avLst/>
          </a:prstGeom>
        </p:spPr>
      </p:pic>
      <p:pic>
        <p:nvPicPr>
          <p:cNvPr id="7" name="Picture 6" descr="Graphical user interface, application, table, Excel&#10;&#10;Description automatically generated">
            <a:extLst>
              <a:ext uri="{FF2B5EF4-FFF2-40B4-BE49-F238E27FC236}">
                <a16:creationId xmlns:a16="http://schemas.microsoft.com/office/drawing/2014/main" id="{3074F933-2147-A64A-9D43-E5741810B12D}"/>
              </a:ext>
            </a:extLst>
          </p:cNvPr>
          <p:cNvPicPr>
            <a:picLocks noChangeAspect="1"/>
          </p:cNvPicPr>
          <p:nvPr/>
        </p:nvPicPr>
        <p:blipFill rotWithShape="1">
          <a:blip r:embed="rId2"/>
          <a:srcRect t="93709" r="64949" b="-5916"/>
          <a:stretch/>
        </p:blipFill>
        <p:spPr>
          <a:xfrm>
            <a:off x="339251" y="3600440"/>
            <a:ext cx="4213084" cy="891068"/>
          </a:xfrm>
          <a:prstGeom prst="rect">
            <a:avLst/>
          </a:prstGeom>
        </p:spPr>
      </p:pic>
      <p:sp>
        <p:nvSpPr>
          <p:cNvPr id="8" name="TextBox 7">
            <a:extLst>
              <a:ext uri="{FF2B5EF4-FFF2-40B4-BE49-F238E27FC236}">
                <a16:creationId xmlns:a16="http://schemas.microsoft.com/office/drawing/2014/main" id="{1DE412A7-A7F1-1848-8F66-863DEA44BD57}"/>
              </a:ext>
            </a:extLst>
          </p:cNvPr>
          <p:cNvSpPr txBox="1"/>
          <p:nvPr/>
        </p:nvSpPr>
        <p:spPr>
          <a:xfrm>
            <a:off x="228600" y="5209467"/>
            <a:ext cx="3644721" cy="923330"/>
          </a:xfrm>
          <a:prstGeom prst="rect">
            <a:avLst/>
          </a:prstGeom>
          <a:noFill/>
        </p:spPr>
        <p:txBody>
          <a:bodyPr wrap="square" rtlCol="0">
            <a:spAutoFit/>
          </a:bodyPr>
          <a:lstStyle/>
          <a:p>
            <a:r>
              <a:rPr lang="en-US" dirty="0"/>
              <a:t>Having some tips from Dave, I learnt how to input formulas to more easily run the budget.</a:t>
            </a:r>
          </a:p>
        </p:txBody>
      </p:sp>
      <p:sp>
        <p:nvSpPr>
          <p:cNvPr id="9" name="TextBox 8">
            <a:extLst>
              <a:ext uri="{FF2B5EF4-FFF2-40B4-BE49-F238E27FC236}">
                <a16:creationId xmlns:a16="http://schemas.microsoft.com/office/drawing/2014/main" id="{07D505B4-4772-DC4C-AB00-884A16D76A32}"/>
              </a:ext>
            </a:extLst>
          </p:cNvPr>
          <p:cNvSpPr txBox="1"/>
          <p:nvPr/>
        </p:nvSpPr>
        <p:spPr>
          <a:xfrm>
            <a:off x="7958071" y="165100"/>
            <a:ext cx="4005329" cy="6247864"/>
          </a:xfrm>
          <a:prstGeom prst="rect">
            <a:avLst/>
          </a:prstGeom>
          <a:noFill/>
        </p:spPr>
        <p:txBody>
          <a:bodyPr wrap="square" rtlCol="0">
            <a:spAutoFit/>
          </a:bodyPr>
          <a:lstStyle/>
          <a:p>
            <a:r>
              <a:rPr lang="en-US" sz="2000" dirty="0"/>
              <a:t>The wood orders meant we had no budget and had to make the set as cheap as possible. However, there were still things that had to purchase or otherwise we wouldn’t be able to make to complete the set. So, we had to decide how much money we were going to spend. By using the props list, we allocated a max spending money to each room. The corridor only got £20 because they would only need a very limited number of props and could have even less, if need be, since most of the work was in the walls and scenic art. Talking to other two groups the kitchen agreed on £105, and the Livingroom agreed on £120. We all thought this was a realistic amount for what we wanted to achieve.</a:t>
            </a:r>
          </a:p>
        </p:txBody>
      </p:sp>
    </p:spTree>
    <p:extLst>
      <p:ext uri="{BB962C8B-B14F-4D97-AF65-F5344CB8AC3E}">
        <p14:creationId xmlns:p14="http://schemas.microsoft.com/office/powerpoint/2010/main" val="44171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53F804-7C02-4543-B0D5-B9E876DE7A4E}"/>
              </a:ext>
            </a:extLst>
          </p:cNvPr>
          <p:cNvSpPr txBox="1"/>
          <p:nvPr/>
        </p:nvSpPr>
        <p:spPr>
          <a:xfrm>
            <a:off x="182880" y="491799"/>
            <a:ext cx="11719560" cy="646331"/>
          </a:xfrm>
          <a:prstGeom prst="rect">
            <a:avLst/>
          </a:prstGeom>
          <a:noFill/>
        </p:spPr>
        <p:txBody>
          <a:bodyPr wrap="square" rtlCol="0">
            <a:spAutoFit/>
          </a:bodyPr>
          <a:lstStyle/>
          <a:p>
            <a:r>
              <a:rPr lang="en-US" dirty="0"/>
              <a:t>To help with the budget I had a session with an academic supporter to help with my excel skills. I learnt how to edited the size of the cell, to add in rows and columns, revised formulas and looked how to edit the cells to make them easier to read.</a:t>
            </a:r>
          </a:p>
        </p:txBody>
      </p:sp>
      <p:sp>
        <p:nvSpPr>
          <p:cNvPr id="4" name="TextBox 3">
            <a:extLst>
              <a:ext uri="{FF2B5EF4-FFF2-40B4-BE49-F238E27FC236}">
                <a16:creationId xmlns:a16="http://schemas.microsoft.com/office/drawing/2014/main" id="{EB5BD82A-96F8-4640-A217-DB797CFCD14B}"/>
              </a:ext>
            </a:extLst>
          </p:cNvPr>
          <p:cNvSpPr txBox="1"/>
          <p:nvPr/>
        </p:nvSpPr>
        <p:spPr>
          <a:xfrm>
            <a:off x="8229600" y="2124017"/>
            <a:ext cx="3672840" cy="3139321"/>
          </a:xfrm>
          <a:prstGeom prst="rect">
            <a:avLst/>
          </a:prstGeom>
          <a:noFill/>
        </p:spPr>
        <p:txBody>
          <a:bodyPr wrap="square" rtlCol="0">
            <a:spAutoFit/>
          </a:bodyPr>
          <a:lstStyle/>
          <a:p>
            <a:r>
              <a:rPr lang="en-US" dirty="0"/>
              <a:t>I was getting people to send me their recipes so I could add the cost to the budget. Some people did this in person and some people did this through WhatsApp. I found the ones through WhatsApp were harder to keep up with as I wasn’t always aware they had been uploaded and had to repeatedly check. Although they were easy to access when I did look.</a:t>
            </a:r>
          </a:p>
        </p:txBody>
      </p:sp>
      <p:pic>
        <p:nvPicPr>
          <p:cNvPr id="7" name="Picture 6" descr="Graphical user interface, application, table, Excel&#10;&#10;Description automatically generated">
            <a:extLst>
              <a:ext uri="{FF2B5EF4-FFF2-40B4-BE49-F238E27FC236}">
                <a16:creationId xmlns:a16="http://schemas.microsoft.com/office/drawing/2014/main" id="{14D3D44B-2E28-A64A-A17A-82BB474F455A}"/>
              </a:ext>
            </a:extLst>
          </p:cNvPr>
          <p:cNvPicPr>
            <a:picLocks noChangeAspect="1"/>
          </p:cNvPicPr>
          <p:nvPr/>
        </p:nvPicPr>
        <p:blipFill rotWithShape="1">
          <a:blip r:embed="rId2"/>
          <a:srcRect r="29336" b="20602"/>
          <a:stretch/>
        </p:blipFill>
        <p:spPr>
          <a:xfrm>
            <a:off x="182880" y="1594661"/>
            <a:ext cx="7952345" cy="3668677"/>
          </a:xfrm>
          <a:prstGeom prst="rect">
            <a:avLst/>
          </a:prstGeom>
        </p:spPr>
      </p:pic>
    </p:spTree>
    <p:extLst>
      <p:ext uri="{BB962C8B-B14F-4D97-AF65-F5344CB8AC3E}">
        <p14:creationId xmlns:p14="http://schemas.microsoft.com/office/powerpoint/2010/main" val="20941000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F9BEF85-0A52-E040-A9D2-06ABF1841F6B}"/>
              </a:ext>
            </a:extLst>
          </p:cNvPr>
          <p:cNvSpPr/>
          <p:nvPr/>
        </p:nvSpPr>
        <p:spPr>
          <a:xfrm>
            <a:off x="0" y="85636"/>
            <a:ext cx="6096000" cy="1200329"/>
          </a:xfrm>
          <a:prstGeom prst="rect">
            <a:avLst/>
          </a:prstGeom>
        </p:spPr>
        <p:txBody>
          <a:bodyPr>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As the overseer I also created the google calendar for the project, linking everyone onto it. The calendar included the scheduled sessions and production meetings that I had already discussed with people.</a:t>
            </a:r>
          </a:p>
        </p:txBody>
      </p:sp>
      <p:pic>
        <p:nvPicPr>
          <p:cNvPr id="4" name="Picture 3" descr="A picture containing calendar&#10;&#10;Description automatically generated">
            <a:extLst>
              <a:ext uri="{FF2B5EF4-FFF2-40B4-BE49-F238E27FC236}">
                <a16:creationId xmlns:a16="http://schemas.microsoft.com/office/drawing/2014/main" id="{9B95C1A1-A0D6-D34A-9FA9-FDF2204DBEAC}"/>
              </a:ext>
            </a:extLst>
          </p:cNvPr>
          <p:cNvPicPr>
            <a:picLocks noChangeAspect="1"/>
          </p:cNvPicPr>
          <p:nvPr/>
        </p:nvPicPr>
        <p:blipFill>
          <a:blip r:embed="rId2"/>
          <a:stretch>
            <a:fillRect/>
          </a:stretch>
        </p:blipFill>
        <p:spPr>
          <a:xfrm>
            <a:off x="123566" y="2667302"/>
            <a:ext cx="4386650" cy="4190698"/>
          </a:xfrm>
          <a:prstGeom prst="rect">
            <a:avLst/>
          </a:prstGeom>
        </p:spPr>
      </p:pic>
      <p:pic>
        <p:nvPicPr>
          <p:cNvPr id="12" name="Picture 11" descr="Chart&#10;&#10;Description automatically generated">
            <a:extLst>
              <a:ext uri="{FF2B5EF4-FFF2-40B4-BE49-F238E27FC236}">
                <a16:creationId xmlns:a16="http://schemas.microsoft.com/office/drawing/2014/main" id="{81848755-96C3-CD44-949E-36A3029F5B0F}"/>
              </a:ext>
            </a:extLst>
          </p:cNvPr>
          <p:cNvPicPr>
            <a:picLocks noChangeAspect="1"/>
          </p:cNvPicPr>
          <p:nvPr/>
        </p:nvPicPr>
        <p:blipFill>
          <a:blip r:embed="rId3"/>
          <a:stretch>
            <a:fillRect/>
          </a:stretch>
        </p:blipFill>
        <p:spPr>
          <a:xfrm>
            <a:off x="2994507" y="1075037"/>
            <a:ext cx="3814066" cy="3639819"/>
          </a:xfrm>
          <a:prstGeom prst="rect">
            <a:avLst/>
          </a:prstGeom>
        </p:spPr>
      </p:pic>
      <p:pic>
        <p:nvPicPr>
          <p:cNvPr id="14" name="Picture 13" descr="Chart, waterfall chart&#10;&#10;Description automatically generated">
            <a:extLst>
              <a:ext uri="{FF2B5EF4-FFF2-40B4-BE49-F238E27FC236}">
                <a16:creationId xmlns:a16="http://schemas.microsoft.com/office/drawing/2014/main" id="{7BDDFD31-1FDF-EF42-AF8C-A6BCC324468A}"/>
              </a:ext>
            </a:extLst>
          </p:cNvPr>
          <p:cNvPicPr>
            <a:picLocks noChangeAspect="1"/>
          </p:cNvPicPr>
          <p:nvPr/>
        </p:nvPicPr>
        <p:blipFill rotWithShape="1">
          <a:blip r:embed="rId4"/>
          <a:srcRect l="35315" t="13552" r="11652" b="20280"/>
          <a:stretch/>
        </p:blipFill>
        <p:spPr>
          <a:xfrm>
            <a:off x="9131645" y="172132"/>
            <a:ext cx="2936789" cy="3507595"/>
          </a:xfrm>
          <a:prstGeom prst="rect">
            <a:avLst/>
          </a:prstGeom>
        </p:spPr>
      </p:pic>
      <p:pic>
        <p:nvPicPr>
          <p:cNvPr id="16" name="Picture 15" descr="Graphical user interface, application, table, Excel&#10;&#10;Description automatically generated">
            <a:extLst>
              <a:ext uri="{FF2B5EF4-FFF2-40B4-BE49-F238E27FC236}">
                <a16:creationId xmlns:a16="http://schemas.microsoft.com/office/drawing/2014/main" id="{8338A35B-92F9-D642-9129-A9CC594FE308}"/>
              </a:ext>
            </a:extLst>
          </p:cNvPr>
          <p:cNvPicPr>
            <a:picLocks noChangeAspect="1"/>
          </p:cNvPicPr>
          <p:nvPr/>
        </p:nvPicPr>
        <p:blipFill rotWithShape="1">
          <a:blip r:embed="rId5"/>
          <a:srcRect t="8469" r="7889" b="24505"/>
          <a:stretch/>
        </p:blipFill>
        <p:spPr>
          <a:xfrm>
            <a:off x="8414242" y="4412923"/>
            <a:ext cx="3517558" cy="2445077"/>
          </a:xfrm>
          <a:prstGeom prst="rect">
            <a:avLst/>
          </a:prstGeom>
        </p:spPr>
      </p:pic>
      <p:sp>
        <p:nvSpPr>
          <p:cNvPr id="17" name="TextBox 16">
            <a:extLst>
              <a:ext uri="{FF2B5EF4-FFF2-40B4-BE49-F238E27FC236}">
                <a16:creationId xmlns:a16="http://schemas.microsoft.com/office/drawing/2014/main" id="{25BC96F4-E630-1144-A145-AD07D28AF1C2}"/>
              </a:ext>
            </a:extLst>
          </p:cNvPr>
          <p:cNvSpPr txBox="1"/>
          <p:nvPr/>
        </p:nvSpPr>
        <p:spPr>
          <a:xfrm>
            <a:off x="0" y="2185606"/>
            <a:ext cx="3916215" cy="369332"/>
          </a:xfrm>
          <a:prstGeom prst="rect">
            <a:avLst/>
          </a:prstGeom>
          <a:noFill/>
        </p:spPr>
        <p:txBody>
          <a:bodyPr wrap="square" rtlCol="0">
            <a:spAutoFit/>
          </a:bodyPr>
          <a:lstStyle/>
          <a:p>
            <a:r>
              <a:rPr lang="en-US" dirty="0"/>
              <a:t>The google Calendar: Monthly </a:t>
            </a:r>
          </a:p>
        </p:txBody>
      </p:sp>
      <p:sp>
        <p:nvSpPr>
          <p:cNvPr id="18" name="TextBox 17">
            <a:extLst>
              <a:ext uri="{FF2B5EF4-FFF2-40B4-BE49-F238E27FC236}">
                <a16:creationId xmlns:a16="http://schemas.microsoft.com/office/drawing/2014/main" id="{A239C537-6B9C-C945-B948-DFA81EE14E1C}"/>
              </a:ext>
            </a:extLst>
          </p:cNvPr>
          <p:cNvSpPr txBox="1"/>
          <p:nvPr/>
        </p:nvSpPr>
        <p:spPr>
          <a:xfrm>
            <a:off x="2045117" y="1422635"/>
            <a:ext cx="2909323" cy="369332"/>
          </a:xfrm>
          <a:prstGeom prst="rect">
            <a:avLst/>
          </a:prstGeom>
          <a:noFill/>
        </p:spPr>
        <p:txBody>
          <a:bodyPr wrap="none" rtlCol="0">
            <a:spAutoFit/>
          </a:bodyPr>
          <a:lstStyle/>
          <a:p>
            <a:r>
              <a:rPr lang="en-US" dirty="0"/>
              <a:t>The google Calendar: Weekly</a:t>
            </a:r>
          </a:p>
        </p:txBody>
      </p:sp>
      <p:sp>
        <p:nvSpPr>
          <p:cNvPr id="19" name="TextBox 18">
            <a:extLst>
              <a:ext uri="{FF2B5EF4-FFF2-40B4-BE49-F238E27FC236}">
                <a16:creationId xmlns:a16="http://schemas.microsoft.com/office/drawing/2014/main" id="{2F855BCA-B074-8A45-A8E5-68C313DCF23C}"/>
              </a:ext>
            </a:extLst>
          </p:cNvPr>
          <p:cNvSpPr txBox="1"/>
          <p:nvPr/>
        </p:nvSpPr>
        <p:spPr>
          <a:xfrm>
            <a:off x="6787156" y="172132"/>
            <a:ext cx="2743120" cy="3139321"/>
          </a:xfrm>
          <a:prstGeom prst="rect">
            <a:avLst/>
          </a:prstGeom>
          <a:noFill/>
        </p:spPr>
        <p:txBody>
          <a:bodyPr wrap="square" rtlCol="0">
            <a:spAutoFit/>
          </a:bodyPr>
          <a:lstStyle/>
          <a:p>
            <a:r>
              <a:rPr lang="en-US" dirty="0"/>
              <a:t>I made the production meetings a different </a:t>
            </a:r>
            <a:r>
              <a:rPr lang="en-US" dirty="0" err="1"/>
              <a:t>colour</a:t>
            </a:r>
            <a:r>
              <a:rPr lang="en-US" dirty="0"/>
              <a:t> to the scheduled sessions so they would stand out. I organized a production meeting at the beginning of each week and a catch-up session and the end of the week so it would be easy to stay on top of targets.</a:t>
            </a:r>
          </a:p>
        </p:txBody>
      </p:sp>
      <p:sp>
        <p:nvSpPr>
          <p:cNvPr id="20" name="TextBox 19">
            <a:extLst>
              <a:ext uri="{FF2B5EF4-FFF2-40B4-BE49-F238E27FC236}">
                <a16:creationId xmlns:a16="http://schemas.microsoft.com/office/drawing/2014/main" id="{FD75A340-7F4F-AE4F-9F01-7F61F92C34A6}"/>
              </a:ext>
            </a:extLst>
          </p:cNvPr>
          <p:cNvSpPr txBox="1"/>
          <p:nvPr/>
        </p:nvSpPr>
        <p:spPr>
          <a:xfrm>
            <a:off x="7015676" y="3434673"/>
            <a:ext cx="5052758" cy="1200329"/>
          </a:xfrm>
          <a:prstGeom prst="rect">
            <a:avLst/>
          </a:prstGeom>
          <a:noFill/>
        </p:spPr>
        <p:txBody>
          <a:bodyPr wrap="square" rtlCol="0">
            <a:spAutoFit/>
          </a:bodyPr>
          <a:lstStyle/>
          <a:p>
            <a:r>
              <a:rPr lang="en-US" dirty="0"/>
              <a:t>I made the calendar by using the presentation as an open day and working back from there as if it were an open night. I also included the submission day for everyone.</a:t>
            </a:r>
          </a:p>
        </p:txBody>
      </p:sp>
      <p:sp>
        <p:nvSpPr>
          <p:cNvPr id="21" name="TextBox 20">
            <a:extLst>
              <a:ext uri="{FF2B5EF4-FFF2-40B4-BE49-F238E27FC236}">
                <a16:creationId xmlns:a16="http://schemas.microsoft.com/office/drawing/2014/main" id="{B02F5439-02EA-5F48-BC26-CEECCAA4CC09}"/>
              </a:ext>
            </a:extLst>
          </p:cNvPr>
          <p:cNvSpPr txBox="1"/>
          <p:nvPr/>
        </p:nvSpPr>
        <p:spPr>
          <a:xfrm>
            <a:off x="4027593" y="4838076"/>
            <a:ext cx="4386649" cy="2031325"/>
          </a:xfrm>
          <a:prstGeom prst="rect">
            <a:avLst/>
          </a:prstGeom>
          <a:noFill/>
        </p:spPr>
        <p:txBody>
          <a:bodyPr wrap="square" rtlCol="0">
            <a:spAutoFit/>
          </a:bodyPr>
          <a:lstStyle/>
          <a:p>
            <a:r>
              <a:rPr lang="en-US" dirty="0"/>
              <a:t>I found making this was quite easy. There was only a hiccup with linking people and having it occur on everyone’s device. The solution was simple and was just ensuring all the sessions were on the painting and props calendar not my personal one, and some people just had to be added on there twice.</a:t>
            </a:r>
          </a:p>
        </p:txBody>
      </p:sp>
    </p:spTree>
    <p:extLst>
      <p:ext uri="{BB962C8B-B14F-4D97-AF65-F5344CB8AC3E}">
        <p14:creationId xmlns:p14="http://schemas.microsoft.com/office/powerpoint/2010/main" val="41768541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2AACA3A-D416-0140-9C96-F6ECE5E85EBF}"/>
              </a:ext>
            </a:extLst>
          </p:cNvPr>
          <p:cNvSpPr txBox="1"/>
          <p:nvPr/>
        </p:nvSpPr>
        <p:spPr>
          <a:xfrm>
            <a:off x="195944" y="195943"/>
            <a:ext cx="11560628" cy="646331"/>
          </a:xfrm>
          <a:prstGeom prst="rect">
            <a:avLst/>
          </a:prstGeom>
          <a:noFill/>
        </p:spPr>
        <p:txBody>
          <a:bodyPr wrap="square" rtlCol="0">
            <a:spAutoFit/>
          </a:bodyPr>
          <a:lstStyle/>
          <a:p>
            <a:r>
              <a:rPr lang="en-US" dirty="0"/>
              <a:t>Over the course of the project, I found in my personal life I began using google calendar more, rather than switching between my diary for everything and google calendar only for university. </a:t>
            </a:r>
          </a:p>
        </p:txBody>
      </p:sp>
      <p:sp>
        <p:nvSpPr>
          <p:cNvPr id="4" name="TextBox 3">
            <a:extLst>
              <a:ext uri="{FF2B5EF4-FFF2-40B4-BE49-F238E27FC236}">
                <a16:creationId xmlns:a16="http://schemas.microsoft.com/office/drawing/2014/main" id="{43D9B713-7A95-2B46-ADB1-5E20AB9EC1B1}"/>
              </a:ext>
            </a:extLst>
          </p:cNvPr>
          <p:cNvSpPr txBox="1"/>
          <p:nvPr/>
        </p:nvSpPr>
        <p:spPr>
          <a:xfrm>
            <a:off x="7102929" y="1474623"/>
            <a:ext cx="2269852" cy="369332"/>
          </a:xfrm>
          <a:prstGeom prst="rect">
            <a:avLst/>
          </a:prstGeom>
          <a:noFill/>
        </p:spPr>
        <p:txBody>
          <a:bodyPr wrap="none" rtlCol="0">
            <a:spAutoFit/>
          </a:bodyPr>
          <a:lstStyle/>
          <a:p>
            <a:r>
              <a:rPr lang="en-US" dirty="0">
                <a:solidFill>
                  <a:srgbClr val="FF0000"/>
                </a:solidFill>
              </a:rPr>
              <a:t>Insert google calendar</a:t>
            </a:r>
          </a:p>
        </p:txBody>
      </p:sp>
      <p:sp>
        <p:nvSpPr>
          <p:cNvPr id="5" name="TextBox 4">
            <a:extLst>
              <a:ext uri="{FF2B5EF4-FFF2-40B4-BE49-F238E27FC236}">
                <a16:creationId xmlns:a16="http://schemas.microsoft.com/office/drawing/2014/main" id="{569633BD-485A-0A4D-B9FE-5356BF27E12A}"/>
              </a:ext>
            </a:extLst>
          </p:cNvPr>
          <p:cNvSpPr txBox="1"/>
          <p:nvPr/>
        </p:nvSpPr>
        <p:spPr>
          <a:xfrm>
            <a:off x="195944" y="5184729"/>
            <a:ext cx="8115301" cy="1477328"/>
          </a:xfrm>
          <a:prstGeom prst="rect">
            <a:avLst/>
          </a:prstGeom>
          <a:noFill/>
        </p:spPr>
        <p:txBody>
          <a:bodyPr wrap="square" rtlCol="0">
            <a:spAutoFit/>
          </a:bodyPr>
          <a:lstStyle/>
          <a:p>
            <a:r>
              <a:rPr lang="en-US" dirty="0"/>
              <a:t>I did this because I found it very time consuming to do both, and whilst doing both  found some tasks/events would get lost as they would be in one or the other and I hadn’t looked at it. By just using google calendar it standardized so I only had one place to look. I did also like how I could adjust my personal plans as they changed often during this time in response to the project and my work at Toby Carvery.</a:t>
            </a:r>
          </a:p>
        </p:txBody>
      </p:sp>
      <p:pic>
        <p:nvPicPr>
          <p:cNvPr id="7" name="Picture 6" descr="Chart&#10;&#10;Description automatically generated with medium confidence">
            <a:extLst>
              <a:ext uri="{FF2B5EF4-FFF2-40B4-BE49-F238E27FC236}">
                <a16:creationId xmlns:a16="http://schemas.microsoft.com/office/drawing/2014/main" id="{8469AF01-DE5D-5640-B37D-68744F702CE4}"/>
              </a:ext>
            </a:extLst>
          </p:cNvPr>
          <p:cNvPicPr>
            <a:picLocks noChangeAspect="1"/>
          </p:cNvPicPr>
          <p:nvPr/>
        </p:nvPicPr>
        <p:blipFill rotWithShape="1">
          <a:blip r:embed="rId2"/>
          <a:srcRect b="7130"/>
          <a:stretch/>
        </p:blipFill>
        <p:spPr>
          <a:xfrm>
            <a:off x="4976944" y="932490"/>
            <a:ext cx="7215055" cy="3768098"/>
          </a:xfrm>
          <a:prstGeom prst="rect">
            <a:avLst/>
          </a:prstGeom>
        </p:spPr>
      </p:pic>
      <p:pic>
        <p:nvPicPr>
          <p:cNvPr id="2050" name="Picture 2" descr="A1683366 - Classmates A5 Day Per Page Academic Diary Black - 2021 | AtoZ  Supplies">
            <a:extLst>
              <a:ext uri="{FF2B5EF4-FFF2-40B4-BE49-F238E27FC236}">
                <a16:creationId xmlns:a16="http://schemas.microsoft.com/office/drawing/2014/main" id="{FAB26BE8-5876-5A49-82B7-A337ED423D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324" t="10047" r="10359" b="5488"/>
          <a:stretch/>
        </p:blipFill>
        <p:spPr bwMode="auto">
          <a:xfrm>
            <a:off x="0" y="1174762"/>
            <a:ext cx="4479769" cy="32432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90766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graphical user interface&#10;&#10;Description automatically generated">
            <a:extLst>
              <a:ext uri="{FF2B5EF4-FFF2-40B4-BE49-F238E27FC236}">
                <a16:creationId xmlns:a16="http://schemas.microsoft.com/office/drawing/2014/main" id="{89E9BEA6-ED59-474C-95D1-9145B77CD9C3}"/>
              </a:ext>
            </a:extLst>
          </p:cNvPr>
          <p:cNvPicPr>
            <a:picLocks noChangeAspect="1"/>
          </p:cNvPicPr>
          <p:nvPr/>
        </p:nvPicPr>
        <p:blipFill>
          <a:blip r:embed="rId2"/>
          <a:stretch>
            <a:fillRect/>
          </a:stretch>
        </p:blipFill>
        <p:spPr>
          <a:xfrm>
            <a:off x="105151" y="516836"/>
            <a:ext cx="3565996" cy="4141304"/>
          </a:xfrm>
          <a:prstGeom prst="rect">
            <a:avLst/>
          </a:prstGeom>
        </p:spPr>
      </p:pic>
      <p:pic>
        <p:nvPicPr>
          <p:cNvPr id="6" name="Picture 5" descr="Text, letter&#10;&#10;Description automatically generated">
            <a:extLst>
              <a:ext uri="{FF2B5EF4-FFF2-40B4-BE49-F238E27FC236}">
                <a16:creationId xmlns:a16="http://schemas.microsoft.com/office/drawing/2014/main" id="{6C631804-D77A-2649-9966-7BD23BC1E027}"/>
              </a:ext>
            </a:extLst>
          </p:cNvPr>
          <p:cNvPicPr>
            <a:picLocks noChangeAspect="1"/>
          </p:cNvPicPr>
          <p:nvPr/>
        </p:nvPicPr>
        <p:blipFill>
          <a:blip r:embed="rId3"/>
          <a:stretch>
            <a:fillRect/>
          </a:stretch>
        </p:blipFill>
        <p:spPr>
          <a:xfrm>
            <a:off x="5327374" y="184666"/>
            <a:ext cx="4648703" cy="6272502"/>
          </a:xfrm>
          <a:prstGeom prst="rect">
            <a:avLst/>
          </a:prstGeom>
        </p:spPr>
      </p:pic>
      <p:sp>
        <p:nvSpPr>
          <p:cNvPr id="7" name="TextBox 6">
            <a:extLst>
              <a:ext uri="{FF2B5EF4-FFF2-40B4-BE49-F238E27FC236}">
                <a16:creationId xmlns:a16="http://schemas.microsoft.com/office/drawing/2014/main" id="{02B5293C-AEBA-7D47-9743-0546B15BE9B7}"/>
              </a:ext>
            </a:extLst>
          </p:cNvPr>
          <p:cNvSpPr txBox="1"/>
          <p:nvPr/>
        </p:nvSpPr>
        <p:spPr>
          <a:xfrm>
            <a:off x="105151" y="0"/>
            <a:ext cx="2044021" cy="369332"/>
          </a:xfrm>
          <a:prstGeom prst="rect">
            <a:avLst/>
          </a:prstGeom>
          <a:noFill/>
        </p:spPr>
        <p:txBody>
          <a:bodyPr wrap="none" rtlCol="0">
            <a:spAutoFit/>
          </a:bodyPr>
          <a:lstStyle/>
          <a:p>
            <a:r>
              <a:rPr lang="en-US" dirty="0"/>
              <a:t>Production meeting</a:t>
            </a:r>
          </a:p>
        </p:txBody>
      </p:sp>
      <p:sp>
        <p:nvSpPr>
          <p:cNvPr id="8" name="TextBox 7">
            <a:extLst>
              <a:ext uri="{FF2B5EF4-FFF2-40B4-BE49-F238E27FC236}">
                <a16:creationId xmlns:a16="http://schemas.microsoft.com/office/drawing/2014/main" id="{3215BFFB-3344-F542-8DD9-40A493049A4C}"/>
              </a:ext>
            </a:extLst>
          </p:cNvPr>
          <p:cNvSpPr txBox="1"/>
          <p:nvPr/>
        </p:nvSpPr>
        <p:spPr>
          <a:xfrm>
            <a:off x="251792" y="5009322"/>
            <a:ext cx="4068418" cy="1477328"/>
          </a:xfrm>
          <a:prstGeom prst="rect">
            <a:avLst/>
          </a:prstGeom>
          <a:noFill/>
        </p:spPr>
        <p:txBody>
          <a:bodyPr wrap="square" rtlCol="0">
            <a:spAutoFit/>
          </a:bodyPr>
          <a:lstStyle/>
          <a:p>
            <a:r>
              <a:rPr lang="en-US" dirty="0"/>
              <a:t>To ensure I did not miss anything, I recorded the Production meeting to then type up the meeting in a more formal way later. I found this to be more productive for time. </a:t>
            </a:r>
          </a:p>
        </p:txBody>
      </p:sp>
      <p:cxnSp>
        <p:nvCxnSpPr>
          <p:cNvPr id="10" name="Straight Arrow Connector 9">
            <a:extLst>
              <a:ext uri="{FF2B5EF4-FFF2-40B4-BE49-F238E27FC236}">
                <a16:creationId xmlns:a16="http://schemas.microsoft.com/office/drawing/2014/main" id="{882C9C71-3E62-6146-BA4A-AF9CEE90EDB5}"/>
              </a:ext>
            </a:extLst>
          </p:cNvPr>
          <p:cNvCxnSpPr/>
          <p:nvPr/>
        </p:nvCxnSpPr>
        <p:spPr>
          <a:xfrm>
            <a:off x="3458817" y="2146852"/>
            <a:ext cx="18685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A4E6B792-4002-5249-890F-75066BFD211C}"/>
              </a:ext>
            </a:extLst>
          </p:cNvPr>
          <p:cNvSpPr txBox="1"/>
          <p:nvPr/>
        </p:nvSpPr>
        <p:spPr>
          <a:xfrm>
            <a:off x="10302950" y="691116"/>
            <a:ext cx="1783900" cy="2031325"/>
          </a:xfrm>
          <a:prstGeom prst="rect">
            <a:avLst/>
          </a:prstGeom>
          <a:noFill/>
        </p:spPr>
        <p:txBody>
          <a:bodyPr wrap="square" rtlCol="0">
            <a:spAutoFit/>
          </a:bodyPr>
          <a:lstStyle/>
          <a:p>
            <a:r>
              <a:rPr lang="en-US" dirty="0"/>
              <a:t>This was then emailed out to everyone to ensure everyone had access to notes and targets.</a:t>
            </a:r>
          </a:p>
        </p:txBody>
      </p:sp>
    </p:spTree>
    <p:extLst>
      <p:ext uri="{BB962C8B-B14F-4D97-AF65-F5344CB8AC3E}">
        <p14:creationId xmlns:p14="http://schemas.microsoft.com/office/powerpoint/2010/main" val="2285314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301EB80-40CD-044B-9A17-C3DFE808DC11}"/>
              </a:ext>
            </a:extLst>
          </p:cNvPr>
          <p:cNvSpPr txBox="1"/>
          <p:nvPr/>
        </p:nvSpPr>
        <p:spPr>
          <a:xfrm>
            <a:off x="7199948" y="121920"/>
            <a:ext cx="5027294" cy="1754326"/>
          </a:xfrm>
          <a:prstGeom prst="rect">
            <a:avLst/>
          </a:prstGeom>
          <a:noFill/>
        </p:spPr>
        <p:txBody>
          <a:bodyPr wrap="square" rtlCol="0">
            <a:spAutoFit/>
          </a:bodyPr>
          <a:lstStyle/>
          <a:p>
            <a:r>
              <a:rPr lang="en-US" dirty="0"/>
              <a:t>Weeks 2 – 4 I mainly wrote up the targets and important notes and sent them to people via email. This was due to lack of the formal meetings despite them being scheduled. I felt during this period I was always playing catchup with the groups and what they were doing because of this.</a:t>
            </a:r>
          </a:p>
        </p:txBody>
      </p:sp>
      <p:pic>
        <p:nvPicPr>
          <p:cNvPr id="6" name="Picture 5" descr="Graphical user interface, text, application, Teams&#10;&#10;Description automatically generated">
            <a:extLst>
              <a:ext uri="{FF2B5EF4-FFF2-40B4-BE49-F238E27FC236}">
                <a16:creationId xmlns:a16="http://schemas.microsoft.com/office/drawing/2014/main" id="{7468A625-CAD8-7F49-A6FB-1E98CE43080D}"/>
              </a:ext>
            </a:extLst>
          </p:cNvPr>
          <p:cNvPicPr>
            <a:picLocks noChangeAspect="1"/>
          </p:cNvPicPr>
          <p:nvPr/>
        </p:nvPicPr>
        <p:blipFill>
          <a:blip r:embed="rId2"/>
          <a:stretch>
            <a:fillRect/>
          </a:stretch>
        </p:blipFill>
        <p:spPr>
          <a:xfrm>
            <a:off x="0" y="0"/>
            <a:ext cx="6986588" cy="2047929"/>
          </a:xfrm>
          <a:prstGeom prst="rect">
            <a:avLst/>
          </a:prstGeom>
        </p:spPr>
      </p:pic>
      <p:pic>
        <p:nvPicPr>
          <p:cNvPr id="8" name="Picture 7" descr="Graphical user interface, text, application, email&#10;&#10;Description automatically generated">
            <a:extLst>
              <a:ext uri="{FF2B5EF4-FFF2-40B4-BE49-F238E27FC236}">
                <a16:creationId xmlns:a16="http://schemas.microsoft.com/office/drawing/2014/main" id="{795B9478-320E-2F4E-B33C-24DC772F6111}"/>
              </a:ext>
            </a:extLst>
          </p:cNvPr>
          <p:cNvPicPr>
            <a:picLocks noChangeAspect="1"/>
          </p:cNvPicPr>
          <p:nvPr/>
        </p:nvPicPr>
        <p:blipFill>
          <a:blip r:embed="rId3"/>
          <a:stretch>
            <a:fillRect/>
          </a:stretch>
        </p:blipFill>
        <p:spPr>
          <a:xfrm>
            <a:off x="213360" y="855418"/>
            <a:ext cx="5695427" cy="3566173"/>
          </a:xfrm>
          <a:prstGeom prst="rect">
            <a:avLst/>
          </a:prstGeom>
        </p:spPr>
      </p:pic>
      <p:pic>
        <p:nvPicPr>
          <p:cNvPr id="10" name="Picture 9" descr="Graphical user interface, text, application, email&#10;&#10;Description automatically generated">
            <a:extLst>
              <a:ext uri="{FF2B5EF4-FFF2-40B4-BE49-F238E27FC236}">
                <a16:creationId xmlns:a16="http://schemas.microsoft.com/office/drawing/2014/main" id="{C7178888-4991-6443-8C34-8512777A21C6}"/>
              </a:ext>
            </a:extLst>
          </p:cNvPr>
          <p:cNvPicPr>
            <a:picLocks noChangeAspect="1"/>
          </p:cNvPicPr>
          <p:nvPr/>
        </p:nvPicPr>
        <p:blipFill>
          <a:blip r:embed="rId4"/>
          <a:stretch>
            <a:fillRect/>
          </a:stretch>
        </p:blipFill>
        <p:spPr>
          <a:xfrm>
            <a:off x="213361" y="4421591"/>
            <a:ext cx="3947444" cy="2251743"/>
          </a:xfrm>
          <a:prstGeom prst="rect">
            <a:avLst/>
          </a:prstGeom>
        </p:spPr>
      </p:pic>
      <p:sp>
        <p:nvSpPr>
          <p:cNvPr id="11" name="Rectangle 10">
            <a:extLst>
              <a:ext uri="{FF2B5EF4-FFF2-40B4-BE49-F238E27FC236}">
                <a16:creationId xmlns:a16="http://schemas.microsoft.com/office/drawing/2014/main" id="{5FA504B2-F51C-7F42-943A-7C58B5D6A378}"/>
              </a:ext>
            </a:extLst>
          </p:cNvPr>
          <p:cNvSpPr/>
          <p:nvPr/>
        </p:nvSpPr>
        <p:spPr>
          <a:xfrm>
            <a:off x="5944031" y="1876246"/>
            <a:ext cx="6247969" cy="2862322"/>
          </a:xfrm>
          <a:prstGeom prst="rect">
            <a:avLst/>
          </a:prstGeom>
        </p:spPr>
        <p:txBody>
          <a:bodyPr wrap="square">
            <a:spAutoFit/>
          </a:bodyPr>
          <a:lstStyle/>
          <a:p>
            <a:r>
              <a:rPr lang="en-US" dirty="0"/>
              <a:t>During reading week (week 6) I pushed for a formal production meeting on the Friday as there had been a lot of work conducted over the week, and we all weren’t in at the same time. I thought it would be the best way to have all the groups on the same page to each other would be best for the final full week.  </a:t>
            </a:r>
          </a:p>
          <a:p>
            <a:endParaRPr lang="en-US" dirty="0"/>
          </a:p>
          <a:p>
            <a:r>
              <a:rPr lang="en-US" dirty="0"/>
              <a:t>I personally found the meeting really helpful as it helped me to know that I knew the details of where most of the groups were at this point and we could make clear targets ready for the Monday. </a:t>
            </a:r>
          </a:p>
        </p:txBody>
      </p:sp>
    </p:spTree>
    <p:extLst>
      <p:ext uri="{BB962C8B-B14F-4D97-AF65-F5344CB8AC3E}">
        <p14:creationId xmlns:p14="http://schemas.microsoft.com/office/powerpoint/2010/main" val="22348402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No description available.">
            <a:extLst>
              <a:ext uri="{FF2B5EF4-FFF2-40B4-BE49-F238E27FC236}">
                <a16:creationId xmlns:a16="http://schemas.microsoft.com/office/drawing/2014/main" id="{2D16B987-61E5-1F4B-9FA5-E13EB66379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909" y="145773"/>
            <a:ext cx="3861353" cy="514847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33E97E6-0B6F-544D-86C6-80850312A03B}"/>
              </a:ext>
            </a:extLst>
          </p:cNvPr>
          <p:cNvSpPr txBox="1"/>
          <p:nvPr/>
        </p:nvSpPr>
        <p:spPr>
          <a:xfrm>
            <a:off x="0" y="278296"/>
            <a:ext cx="359394" cy="369332"/>
          </a:xfrm>
          <a:prstGeom prst="rect">
            <a:avLst/>
          </a:prstGeom>
          <a:noFill/>
        </p:spPr>
        <p:txBody>
          <a:bodyPr wrap="none" rtlCol="0">
            <a:spAutoFit/>
          </a:bodyPr>
          <a:lstStyle/>
          <a:p>
            <a:r>
              <a:rPr lang="en-US" dirty="0"/>
              <a:t>1.</a:t>
            </a:r>
          </a:p>
        </p:txBody>
      </p:sp>
      <p:sp>
        <p:nvSpPr>
          <p:cNvPr id="3" name="TextBox 2">
            <a:extLst>
              <a:ext uri="{FF2B5EF4-FFF2-40B4-BE49-F238E27FC236}">
                <a16:creationId xmlns:a16="http://schemas.microsoft.com/office/drawing/2014/main" id="{6AABAC73-F035-CF4A-A8EC-F14925962984}"/>
              </a:ext>
            </a:extLst>
          </p:cNvPr>
          <p:cNvSpPr txBox="1"/>
          <p:nvPr/>
        </p:nvSpPr>
        <p:spPr>
          <a:xfrm>
            <a:off x="4435337" y="185963"/>
            <a:ext cx="5976731" cy="923330"/>
          </a:xfrm>
          <a:prstGeom prst="rect">
            <a:avLst/>
          </a:prstGeom>
          <a:noFill/>
        </p:spPr>
        <p:txBody>
          <a:bodyPr wrap="square" rtlCol="0">
            <a:spAutoFit/>
          </a:bodyPr>
          <a:lstStyle/>
          <a:p>
            <a:r>
              <a:rPr lang="en-US" dirty="0"/>
              <a:t>Using the stage management book as I created this templated to put all the different provisional props lists from the 3 different groups together. </a:t>
            </a:r>
          </a:p>
        </p:txBody>
      </p:sp>
      <p:sp>
        <p:nvSpPr>
          <p:cNvPr id="6" name="TextBox 5">
            <a:extLst>
              <a:ext uri="{FF2B5EF4-FFF2-40B4-BE49-F238E27FC236}">
                <a16:creationId xmlns:a16="http://schemas.microsoft.com/office/drawing/2014/main" id="{60606E6F-3344-074F-AF52-63D5F517E1FE}"/>
              </a:ext>
            </a:extLst>
          </p:cNvPr>
          <p:cNvSpPr txBox="1"/>
          <p:nvPr/>
        </p:nvSpPr>
        <p:spPr>
          <a:xfrm>
            <a:off x="4435337" y="1109293"/>
            <a:ext cx="6597929" cy="2308324"/>
          </a:xfrm>
          <a:prstGeom prst="rect">
            <a:avLst/>
          </a:prstGeom>
          <a:noFill/>
        </p:spPr>
        <p:txBody>
          <a:bodyPr wrap="square" rtlCol="0">
            <a:spAutoFit/>
          </a:bodyPr>
          <a:lstStyle/>
          <a:p>
            <a:r>
              <a:rPr lang="en-US" dirty="0"/>
              <a:t>Instead of ‘Page’, I used room to refer to the prop being used as we didn’t have  a script, but we do have 3 rooms to allocate the props to. Designer pass will be checked off by the 12 team members acting as set designers and the director pass can be checked of by Stacey-Jo, Dave or John. I added a return column to ensure I am reminded of the props return task, and this</a:t>
            </a:r>
          </a:p>
          <a:p>
            <a:r>
              <a:rPr lang="en-US" dirty="0"/>
              <a:t>Way I can check each one of </a:t>
            </a:r>
          </a:p>
          <a:p>
            <a:r>
              <a:rPr lang="en-US" dirty="0"/>
              <a:t>when it has been done.</a:t>
            </a:r>
          </a:p>
        </p:txBody>
      </p:sp>
      <p:pic>
        <p:nvPicPr>
          <p:cNvPr id="8" name="Picture 7" descr="Table&#10;&#10;Description automatically generated">
            <a:extLst>
              <a:ext uri="{FF2B5EF4-FFF2-40B4-BE49-F238E27FC236}">
                <a16:creationId xmlns:a16="http://schemas.microsoft.com/office/drawing/2014/main" id="{E3EE6527-AC45-6340-A797-0A866AAF1D56}"/>
              </a:ext>
            </a:extLst>
          </p:cNvPr>
          <p:cNvPicPr>
            <a:picLocks noChangeAspect="1"/>
          </p:cNvPicPr>
          <p:nvPr/>
        </p:nvPicPr>
        <p:blipFill>
          <a:blip r:embed="rId4"/>
          <a:stretch>
            <a:fillRect/>
          </a:stretch>
        </p:blipFill>
        <p:spPr>
          <a:xfrm>
            <a:off x="7423702" y="2667991"/>
            <a:ext cx="4426211" cy="4190009"/>
          </a:xfrm>
          <a:prstGeom prst="rect">
            <a:avLst/>
          </a:prstGeom>
        </p:spPr>
      </p:pic>
      <p:sp>
        <p:nvSpPr>
          <p:cNvPr id="4" name="TextBox 3">
            <a:extLst>
              <a:ext uri="{FF2B5EF4-FFF2-40B4-BE49-F238E27FC236}">
                <a16:creationId xmlns:a16="http://schemas.microsoft.com/office/drawing/2014/main" id="{354A8156-2508-B541-B3E5-EA0908D6E138}"/>
              </a:ext>
            </a:extLst>
          </p:cNvPr>
          <p:cNvSpPr txBox="1"/>
          <p:nvPr/>
        </p:nvSpPr>
        <p:spPr>
          <a:xfrm>
            <a:off x="2818929" y="5417389"/>
            <a:ext cx="1356333" cy="369332"/>
          </a:xfrm>
          <a:prstGeom prst="rect">
            <a:avLst/>
          </a:prstGeom>
          <a:noFill/>
        </p:spPr>
        <p:txBody>
          <a:bodyPr wrap="none" rtlCol="0">
            <a:spAutoFit/>
          </a:bodyPr>
          <a:lstStyle/>
          <a:p>
            <a:r>
              <a:rPr lang="en-US" dirty="0"/>
              <a:t>(Pallin,2010)</a:t>
            </a:r>
          </a:p>
        </p:txBody>
      </p:sp>
    </p:spTree>
    <p:extLst>
      <p:ext uri="{BB962C8B-B14F-4D97-AF65-F5344CB8AC3E}">
        <p14:creationId xmlns:p14="http://schemas.microsoft.com/office/powerpoint/2010/main" val="28765488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able&#10;&#10;Description automatically generated">
            <a:extLst>
              <a:ext uri="{FF2B5EF4-FFF2-40B4-BE49-F238E27FC236}">
                <a16:creationId xmlns:a16="http://schemas.microsoft.com/office/drawing/2014/main" id="{93D6BAFA-C075-444F-9C7B-A5AACFA632FF}"/>
              </a:ext>
            </a:extLst>
          </p:cNvPr>
          <p:cNvPicPr>
            <a:picLocks noChangeAspect="1"/>
          </p:cNvPicPr>
          <p:nvPr/>
        </p:nvPicPr>
        <p:blipFill>
          <a:blip r:embed="rId2"/>
          <a:stretch>
            <a:fillRect/>
          </a:stretch>
        </p:blipFill>
        <p:spPr>
          <a:xfrm>
            <a:off x="8231512" y="2015049"/>
            <a:ext cx="3863938" cy="4779564"/>
          </a:xfrm>
          <a:prstGeom prst="rect">
            <a:avLst/>
          </a:prstGeom>
        </p:spPr>
      </p:pic>
      <p:pic>
        <p:nvPicPr>
          <p:cNvPr id="5" name="Picture 4" descr="Table&#10;&#10;Description automatically generated">
            <a:extLst>
              <a:ext uri="{FF2B5EF4-FFF2-40B4-BE49-F238E27FC236}">
                <a16:creationId xmlns:a16="http://schemas.microsoft.com/office/drawing/2014/main" id="{582BA6FB-CE3C-4E49-A38C-251991C06357}"/>
              </a:ext>
            </a:extLst>
          </p:cNvPr>
          <p:cNvPicPr>
            <a:picLocks noChangeAspect="1"/>
          </p:cNvPicPr>
          <p:nvPr/>
        </p:nvPicPr>
        <p:blipFill>
          <a:blip r:embed="rId3"/>
          <a:stretch>
            <a:fillRect/>
          </a:stretch>
        </p:blipFill>
        <p:spPr>
          <a:xfrm>
            <a:off x="9324484" y="63387"/>
            <a:ext cx="2867516" cy="3877610"/>
          </a:xfrm>
          <a:prstGeom prst="rect">
            <a:avLst/>
          </a:prstGeom>
        </p:spPr>
      </p:pic>
      <p:pic>
        <p:nvPicPr>
          <p:cNvPr id="1026" name="Picture 2">
            <a:extLst>
              <a:ext uri="{FF2B5EF4-FFF2-40B4-BE49-F238E27FC236}">
                <a16:creationId xmlns:a16="http://schemas.microsoft.com/office/drawing/2014/main" id="{A361542E-971D-B344-90E9-C72061A3ADC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297" y="382032"/>
            <a:ext cx="2198131" cy="308810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FF8E4F08-C001-944E-8B85-57F60F1BBF2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05229" y="2376732"/>
            <a:ext cx="2185943" cy="291700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EF6DE07-6B3A-1D41-BA1D-19CA066E0CFC}"/>
              </a:ext>
            </a:extLst>
          </p:cNvPr>
          <p:cNvSpPr txBox="1"/>
          <p:nvPr/>
        </p:nvSpPr>
        <p:spPr>
          <a:xfrm>
            <a:off x="268680" y="61070"/>
            <a:ext cx="2867516" cy="369332"/>
          </a:xfrm>
          <a:prstGeom prst="rect">
            <a:avLst/>
          </a:prstGeom>
          <a:noFill/>
        </p:spPr>
        <p:txBody>
          <a:bodyPr wrap="none" rtlCol="0">
            <a:spAutoFit/>
          </a:bodyPr>
          <a:lstStyle/>
          <a:p>
            <a:r>
              <a:rPr lang="en-US" dirty="0"/>
              <a:t>Kitchen Provisional Props list</a:t>
            </a:r>
          </a:p>
        </p:txBody>
      </p:sp>
      <p:sp>
        <p:nvSpPr>
          <p:cNvPr id="7" name="TextBox 6">
            <a:extLst>
              <a:ext uri="{FF2B5EF4-FFF2-40B4-BE49-F238E27FC236}">
                <a16:creationId xmlns:a16="http://schemas.microsoft.com/office/drawing/2014/main" id="{21C9130B-8B1F-6241-B358-6AD7B5F312BF}"/>
              </a:ext>
            </a:extLst>
          </p:cNvPr>
          <p:cNvSpPr txBox="1"/>
          <p:nvPr/>
        </p:nvSpPr>
        <p:spPr>
          <a:xfrm rot="5400000">
            <a:off x="1643726" y="3869833"/>
            <a:ext cx="3355534" cy="369332"/>
          </a:xfrm>
          <a:prstGeom prst="rect">
            <a:avLst/>
          </a:prstGeom>
          <a:noFill/>
        </p:spPr>
        <p:txBody>
          <a:bodyPr wrap="none" rtlCol="0">
            <a:spAutoFit/>
          </a:bodyPr>
          <a:lstStyle/>
          <a:p>
            <a:r>
              <a:rPr lang="en-US" dirty="0"/>
              <a:t>Living rooms provisional props list</a:t>
            </a:r>
          </a:p>
        </p:txBody>
      </p:sp>
      <p:cxnSp>
        <p:nvCxnSpPr>
          <p:cNvPr id="9" name="Straight Arrow Connector 8">
            <a:extLst>
              <a:ext uri="{FF2B5EF4-FFF2-40B4-BE49-F238E27FC236}">
                <a16:creationId xmlns:a16="http://schemas.microsoft.com/office/drawing/2014/main" id="{B437AE55-54E0-7C4C-81A0-FA100657D270}"/>
              </a:ext>
            </a:extLst>
          </p:cNvPr>
          <p:cNvCxnSpPr>
            <a:cxnSpLocks/>
          </p:cNvCxnSpPr>
          <p:nvPr/>
        </p:nvCxnSpPr>
        <p:spPr>
          <a:xfrm>
            <a:off x="3577041" y="2759242"/>
            <a:ext cx="4379843"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D295C632-E12E-0E4B-A4E9-EA0F4E5FA0A0}"/>
              </a:ext>
            </a:extLst>
          </p:cNvPr>
          <p:cNvSpPr txBox="1"/>
          <p:nvPr/>
        </p:nvSpPr>
        <p:spPr>
          <a:xfrm>
            <a:off x="3428974" y="365619"/>
            <a:ext cx="5602732" cy="2031325"/>
          </a:xfrm>
          <a:prstGeom prst="rect">
            <a:avLst/>
          </a:prstGeom>
          <a:noFill/>
        </p:spPr>
        <p:txBody>
          <a:bodyPr wrap="square" rtlCol="0">
            <a:spAutoFit/>
          </a:bodyPr>
          <a:lstStyle/>
          <a:p>
            <a:r>
              <a:rPr lang="en-US" dirty="0"/>
              <a:t>I asked the rooms to get together a list of props they might want for the room at week 2 - 3. Using these lists that have been worked on I have made a big Provisional Props list that will eventually turn into the the fully developed Props list for the project. It can also help allocate the budget to the rooms by seeing what items could overlap and what ones seem more expensive.</a:t>
            </a:r>
          </a:p>
        </p:txBody>
      </p:sp>
      <p:sp>
        <p:nvSpPr>
          <p:cNvPr id="4" name="Rectangle 3">
            <a:extLst>
              <a:ext uri="{FF2B5EF4-FFF2-40B4-BE49-F238E27FC236}">
                <a16:creationId xmlns:a16="http://schemas.microsoft.com/office/drawing/2014/main" id="{B984A086-D919-764A-B231-5873AA3698FF}"/>
              </a:ext>
            </a:extLst>
          </p:cNvPr>
          <p:cNvSpPr/>
          <p:nvPr/>
        </p:nvSpPr>
        <p:spPr>
          <a:xfrm>
            <a:off x="3837214" y="4098758"/>
            <a:ext cx="4119670" cy="21550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 should note that making a provisional props list may not solely fall to the stage manager as shown here, it was delegated to the members of group to get a more accurate list. Just as a stage manager it was expected of me to keep </a:t>
            </a:r>
            <a:r>
              <a:rPr lang="en-US" dirty="0" err="1"/>
              <a:t>ontop</a:t>
            </a:r>
            <a:r>
              <a:rPr lang="en-US" dirty="0"/>
              <a:t> of it, and keep safe documentation of it. </a:t>
            </a:r>
          </a:p>
        </p:txBody>
      </p:sp>
    </p:spTree>
    <p:extLst>
      <p:ext uri="{BB962C8B-B14F-4D97-AF65-F5344CB8AC3E}">
        <p14:creationId xmlns:p14="http://schemas.microsoft.com/office/powerpoint/2010/main" val="1607723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D285B20-3960-1043-8C2F-40A09D14C4F8}"/>
              </a:ext>
            </a:extLst>
          </p:cNvPr>
          <p:cNvSpPr txBox="1"/>
          <p:nvPr/>
        </p:nvSpPr>
        <p:spPr>
          <a:xfrm>
            <a:off x="564455" y="428178"/>
            <a:ext cx="4852933" cy="6001643"/>
          </a:xfrm>
          <a:prstGeom prst="rect">
            <a:avLst/>
          </a:prstGeom>
          <a:noFill/>
        </p:spPr>
        <p:txBody>
          <a:bodyPr wrap="square" rtlCol="0">
            <a:spAutoFit/>
          </a:bodyPr>
          <a:lstStyle/>
          <a:p>
            <a:r>
              <a:rPr lang="en-US" sz="3200" dirty="0"/>
              <a:t>At the beginning of week 6 I took inventory of the props that we had, highlighting the ones that were ready to come in, basing them of my borrow forms and what I knew from talking to the groups.</a:t>
            </a:r>
          </a:p>
          <a:p>
            <a:endParaRPr lang="en-US" sz="3200" dirty="0"/>
          </a:p>
          <a:p>
            <a:r>
              <a:rPr lang="en-US" sz="3200" dirty="0"/>
              <a:t>This just helped to keep things organized, ready for last week.</a:t>
            </a:r>
          </a:p>
        </p:txBody>
      </p:sp>
      <p:pic>
        <p:nvPicPr>
          <p:cNvPr id="5" name="Picture 4" descr="A screenshot of a computer&#10;&#10;Description automatically generated with medium confidence">
            <a:extLst>
              <a:ext uri="{FF2B5EF4-FFF2-40B4-BE49-F238E27FC236}">
                <a16:creationId xmlns:a16="http://schemas.microsoft.com/office/drawing/2014/main" id="{C34C4335-2160-DD4C-AE5F-4FA81AC6F6E2}"/>
              </a:ext>
            </a:extLst>
          </p:cNvPr>
          <p:cNvPicPr>
            <a:picLocks noChangeAspect="1"/>
          </p:cNvPicPr>
          <p:nvPr/>
        </p:nvPicPr>
        <p:blipFill>
          <a:blip r:embed="rId2"/>
          <a:stretch>
            <a:fillRect/>
          </a:stretch>
        </p:blipFill>
        <p:spPr>
          <a:xfrm>
            <a:off x="6096000" y="86330"/>
            <a:ext cx="5382019" cy="6771670"/>
          </a:xfrm>
          <a:prstGeom prst="rect">
            <a:avLst/>
          </a:prstGeom>
        </p:spPr>
      </p:pic>
    </p:spTree>
    <p:extLst>
      <p:ext uri="{BB962C8B-B14F-4D97-AF65-F5344CB8AC3E}">
        <p14:creationId xmlns:p14="http://schemas.microsoft.com/office/powerpoint/2010/main" val="17522614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14E9D4-46DB-B140-97E4-75D12447F807}"/>
              </a:ext>
            </a:extLst>
          </p:cNvPr>
          <p:cNvSpPr txBox="1"/>
          <p:nvPr/>
        </p:nvSpPr>
        <p:spPr>
          <a:xfrm>
            <a:off x="431800" y="381000"/>
            <a:ext cx="11341100" cy="1477328"/>
          </a:xfrm>
          <a:prstGeom prst="rect">
            <a:avLst/>
          </a:prstGeom>
          <a:noFill/>
        </p:spPr>
        <p:txBody>
          <a:bodyPr wrap="square" rtlCol="0">
            <a:spAutoFit/>
          </a:bodyPr>
          <a:lstStyle/>
          <a:p>
            <a:r>
              <a:rPr lang="en-US" dirty="0"/>
              <a:t>At week 5 some people were bringing in personal items to start filing the prop lists and complete scenic items. So, I made borrow forms for people to fill out, explaining the condition they would want them returned in. The form was based on on an example found in the essential stage management handbook.</a:t>
            </a:r>
          </a:p>
          <a:p>
            <a:endParaRPr lang="en-US" dirty="0"/>
          </a:p>
          <a:p>
            <a:r>
              <a:rPr lang="en-US" dirty="0"/>
              <a:t>Put example in here</a:t>
            </a:r>
          </a:p>
        </p:txBody>
      </p:sp>
      <p:pic>
        <p:nvPicPr>
          <p:cNvPr id="3074" name="Picture 2" descr="No description available.">
            <a:extLst>
              <a:ext uri="{FF2B5EF4-FFF2-40B4-BE49-F238E27FC236}">
                <a16:creationId xmlns:a16="http://schemas.microsoft.com/office/drawing/2014/main" id="{57CAE92C-85B2-9848-A7C0-0014C9200A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1800" y="1477328"/>
            <a:ext cx="3537483" cy="471664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No description available.">
            <a:extLst>
              <a:ext uri="{FF2B5EF4-FFF2-40B4-BE49-F238E27FC236}">
                <a16:creationId xmlns:a16="http://schemas.microsoft.com/office/drawing/2014/main" id="{65093E10-F1AE-7C45-8E74-032EECF065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24874" y="1477327"/>
            <a:ext cx="3537483" cy="471664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7F9B49C-C226-ED4B-BE4A-5F7694DF28CD}"/>
              </a:ext>
            </a:extLst>
          </p:cNvPr>
          <p:cNvSpPr txBox="1"/>
          <p:nvPr/>
        </p:nvSpPr>
        <p:spPr>
          <a:xfrm>
            <a:off x="212271" y="6319157"/>
            <a:ext cx="5051346" cy="369332"/>
          </a:xfrm>
          <a:prstGeom prst="rect">
            <a:avLst/>
          </a:prstGeom>
          <a:noFill/>
        </p:spPr>
        <p:txBody>
          <a:bodyPr wrap="square" rtlCol="0">
            <a:spAutoFit/>
          </a:bodyPr>
          <a:lstStyle/>
          <a:p>
            <a:r>
              <a:rPr lang="en-US" dirty="0"/>
              <a:t>Example from the stage management handbook.</a:t>
            </a:r>
          </a:p>
        </p:txBody>
      </p:sp>
      <p:sp>
        <p:nvSpPr>
          <p:cNvPr id="4" name="TextBox 3">
            <a:extLst>
              <a:ext uri="{FF2B5EF4-FFF2-40B4-BE49-F238E27FC236}">
                <a16:creationId xmlns:a16="http://schemas.microsoft.com/office/drawing/2014/main" id="{F6E3DEC8-EDB6-814D-A4C2-B0C46D63D0DB}"/>
              </a:ext>
            </a:extLst>
          </p:cNvPr>
          <p:cNvSpPr txBox="1"/>
          <p:nvPr/>
        </p:nvSpPr>
        <p:spPr>
          <a:xfrm>
            <a:off x="5524874" y="6210300"/>
            <a:ext cx="3804557" cy="646331"/>
          </a:xfrm>
          <a:prstGeom prst="rect">
            <a:avLst/>
          </a:prstGeom>
          <a:noFill/>
        </p:spPr>
        <p:txBody>
          <a:bodyPr wrap="square" rtlCol="0">
            <a:spAutoFit/>
          </a:bodyPr>
          <a:lstStyle/>
          <a:p>
            <a:r>
              <a:rPr lang="en-US" dirty="0"/>
              <a:t>Adapted form filled in by me and lender Laurie.</a:t>
            </a:r>
          </a:p>
        </p:txBody>
      </p:sp>
      <p:sp>
        <p:nvSpPr>
          <p:cNvPr id="5" name="TextBox 4">
            <a:extLst>
              <a:ext uri="{FF2B5EF4-FFF2-40B4-BE49-F238E27FC236}">
                <a16:creationId xmlns:a16="http://schemas.microsoft.com/office/drawing/2014/main" id="{44869DF4-05DD-C84C-B6A7-F2E9EA8C0A74}"/>
              </a:ext>
            </a:extLst>
          </p:cNvPr>
          <p:cNvSpPr txBox="1"/>
          <p:nvPr/>
        </p:nvSpPr>
        <p:spPr>
          <a:xfrm>
            <a:off x="9062357" y="1028343"/>
            <a:ext cx="2963139" cy="5078313"/>
          </a:xfrm>
          <a:prstGeom prst="rect">
            <a:avLst/>
          </a:prstGeom>
          <a:noFill/>
        </p:spPr>
        <p:txBody>
          <a:bodyPr wrap="square" rtlCol="0">
            <a:spAutoFit/>
          </a:bodyPr>
          <a:lstStyle/>
          <a:p>
            <a:r>
              <a:rPr lang="en-US" dirty="0"/>
              <a:t>It included:</a:t>
            </a:r>
          </a:p>
          <a:p>
            <a:pPr marL="285750" indent="-285750">
              <a:buFont typeface="Arial" panose="020B0604020202020204" pitchFamily="34" charset="0"/>
              <a:buChar char="•"/>
            </a:pPr>
            <a:r>
              <a:rPr lang="en-US" dirty="0"/>
              <a:t>The name of show, in this case it’s the Project design</a:t>
            </a:r>
          </a:p>
          <a:p>
            <a:pPr marL="285750" indent="-285750">
              <a:buFont typeface="Arial" panose="020B0604020202020204" pitchFamily="34" charset="0"/>
              <a:buChar char="•"/>
            </a:pPr>
            <a:r>
              <a:rPr lang="en-US" dirty="0"/>
              <a:t>The date we filled the form out.</a:t>
            </a:r>
          </a:p>
          <a:p>
            <a:pPr marL="285750" indent="-285750">
              <a:buFont typeface="Arial" panose="020B0604020202020204" pitchFamily="34" charset="0"/>
              <a:buChar char="•"/>
            </a:pPr>
            <a:r>
              <a:rPr lang="en-US" dirty="0"/>
              <a:t>When Laurie in lending it.</a:t>
            </a:r>
          </a:p>
          <a:p>
            <a:pPr marL="285750" indent="-285750">
              <a:buFont typeface="Arial" panose="020B0604020202020204" pitchFamily="34" charset="0"/>
              <a:buChar char="•"/>
            </a:pPr>
            <a:r>
              <a:rPr lang="en-US" dirty="0"/>
              <a:t>How long she's lending it for.</a:t>
            </a:r>
          </a:p>
          <a:p>
            <a:pPr marL="285750" indent="-285750">
              <a:buFont typeface="Arial" panose="020B0604020202020204" pitchFamily="34" charset="0"/>
              <a:buChar char="•"/>
            </a:pPr>
            <a:r>
              <a:rPr lang="en-US" dirty="0"/>
              <a:t>When it is to be returned.</a:t>
            </a:r>
          </a:p>
          <a:p>
            <a:pPr marL="285750" indent="-285750">
              <a:buFont typeface="Arial" panose="020B0604020202020204" pitchFamily="34" charset="0"/>
              <a:buChar char="•"/>
            </a:pPr>
            <a:r>
              <a:rPr lang="en-US" dirty="0"/>
              <a:t>Any conditions she has when lending the item as some must be in mint condition whilst others, she doesn’t mind us painting.</a:t>
            </a:r>
          </a:p>
          <a:p>
            <a:pPr marL="285750" indent="-285750">
              <a:buFont typeface="Arial" panose="020B0604020202020204" pitchFamily="34" charset="0"/>
              <a:buChar char="•"/>
            </a:pPr>
            <a:r>
              <a:rPr lang="en-US" dirty="0"/>
              <a:t>Signature from the lender and the ‘</a:t>
            </a:r>
            <a:r>
              <a:rPr lang="en-US" dirty="0" err="1"/>
              <a:t>lendee</a:t>
            </a:r>
            <a:r>
              <a:rPr lang="en-US" dirty="0"/>
              <a:t>’ who's taking responsibility.</a:t>
            </a:r>
          </a:p>
        </p:txBody>
      </p:sp>
    </p:spTree>
    <p:extLst>
      <p:ext uri="{BB962C8B-B14F-4D97-AF65-F5344CB8AC3E}">
        <p14:creationId xmlns:p14="http://schemas.microsoft.com/office/powerpoint/2010/main" val="18346144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7BA3861-C744-B04E-AF72-4BEB5291DAD8}"/>
              </a:ext>
            </a:extLst>
          </p:cNvPr>
          <p:cNvSpPr txBox="1"/>
          <p:nvPr/>
        </p:nvSpPr>
        <p:spPr>
          <a:xfrm>
            <a:off x="371061" y="291547"/>
            <a:ext cx="4625008" cy="3416320"/>
          </a:xfrm>
          <a:prstGeom prst="rect">
            <a:avLst/>
          </a:prstGeom>
          <a:noFill/>
        </p:spPr>
        <p:txBody>
          <a:bodyPr wrap="square" rtlCol="0">
            <a:spAutoFit/>
          </a:bodyPr>
          <a:lstStyle/>
          <a:p>
            <a:r>
              <a:rPr lang="en-US" dirty="0"/>
              <a:t>During week 4 on the first day, I came in with multiple plans but because one flat in the middle of the set it all got disrupted. I tried to immediately go to plan B but this didn’t work. I had to take 5 minutes away from everything in order to to rethink and adjust. </a:t>
            </a:r>
          </a:p>
          <a:p>
            <a:endParaRPr lang="en-US" dirty="0"/>
          </a:p>
          <a:p>
            <a:r>
              <a:rPr lang="en-US" dirty="0"/>
              <a:t>I then went back into the workshop and was able to talk to the team to make a new plan that involved a delegated to team to fix the plan and everyone else delegated to other tasks.</a:t>
            </a:r>
          </a:p>
        </p:txBody>
      </p:sp>
      <p:sp>
        <p:nvSpPr>
          <p:cNvPr id="4" name="Rectangle 3">
            <a:extLst>
              <a:ext uri="{FF2B5EF4-FFF2-40B4-BE49-F238E27FC236}">
                <a16:creationId xmlns:a16="http://schemas.microsoft.com/office/drawing/2014/main" id="{B34BEBBF-4050-B548-BBE4-A13D9F21FEB8}"/>
              </a:ext>
            </a:extLst>
          </p:cNvPr>
          <p:cNvSpPr/>
          <p:nvPr/>
        </p:nvSpPr>
        <p:spPr>
          <a:xfrm>
            <a:off x="4488241" y="-1491607"/>
            <a:ext cx="3393878" cy="6447919"/>
          </a:xfrm>
          <a:prstGeom prst="rect">
            <a:avLst/>
          </a:prstGeom>
          <a:noFill/>
        </p:spPr>
        <p:txBody>
          <a:bodyPr wrap="none" lIns="91440" tIns="45720" rIns="91440" bIns="45720">
            <a:spAutoFit/>
          </a:bodyPr>
          <a:lstStyle/>
          <a:p>
            <a:pPr algn="ctr"/>
            <a:r>
              <a:rPr lang="en-GB" sz="41300" b="1" cap="none" spc="0" dirty="0">
                <a:ln w="6600">
                  <a:solidFill>
                    <a:schemeClr val="accent2"/>
                  </a:solidFill>
                  <a:prstDash val="solid"/>
                </a:ln>
                <a:solidFill>
                  <a:srgbClr val="FFFFFF"/>
                </a:solidFill>
                <a:effectLst>
                  <a:outerShdw dist="38100" dir="2700000" algn="tl" rotWithShape="0">
                    <a:schemeClr val="accent2"/>
                  </a:outerShdw>
                </a:effectLst>
              </a:rPr>
              <a:t>A</a:t>
            </a:r>
          </a:p>
        </p:txBody>
      </p:sp>
      <p:sp>
        <p:nvSpPr>
          <p:cNvPr id="5" name="Rectangle 4">
            <a:extLst>
              <a:ext uri="{FF2B5EF4-FFF2-40B4-BE49-F238E27FC236}">
                <a16:creationId xmlns:a16="http://schemas.microsoft.com/office/drawing/2014/main" id="{CB88FF19-134E-7C4A-9CE9-9CCCC991E025}"/>
              </a:ext>
            </a:extLst>
          </p:cNvPr>
          <p:cNvSpPr/>
          <p:nvPr/>
        </p:nvSpPr>
        <p:spPr>
          <a:xfrm>
            <a:off x="8291919" y="-717212"/>
            <a:ext cx="3153427" cy="6447919"/>
          </a:xfrm>
          <a:prstGeom prst="rect">
            <a:avLst/>
          </a:prstGeom>
          <a:noFill/>
        </p:spPr>
        <p:txBody>
          <a:bodyPr wrap="none" lIns="91440" tIns="45720" rIns="91440" bIns="45720">
            <a:spAutoFit/>
          </a:bodyPr>
          <a:lstStyle/>
          <a:p>
            <a:pPr algn="ctr"/>
            <a:r>
              <a:rPr lang="en-GB" sz="413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B</a:t>
            </a:r>
          </a:p>
        </p:txBody>
      </p:sp>
      <p:sp>
        <p:nvSpPr>
          <p:cNvPr id="6" name="Rectangle 5">
            <a:extLst>
              <a:ext uri="{FF2B5EF4-FFF2-40B4-BE49-F238E27FC236}">
                <a16:creationId xmlns:a16="http://schemas.microsoft.com/office/drawing/2014/main" id="{E3595223-9E95-DE4B-A8E6-F0BD05EF268A}"/>
              </a:ext>
            </a:extLst>
          </p:cNvPr>
          <p:cNvSpPr/>
          <p:nvPr/>
        </p:nvSpPr>
        <p:spPr>
          <a:xfrm>
            <a:off x="6078805" y="1557132"/>
            <a:ext cx="2988319" cy="6447919"/>
          </a:xfrm>
          <a:prstGeom prst="rect">
            <a:avLst/>
          </a:prstGeom>
          <a:noFill/>
        </p:spPr>
        <p:txBody>
          <a:bodyPr wrap="none" lIns="91440" tIns="45720" rIns="91440" bIns="45720">
            <a:spAutoFit/>
          </a:bodyPr>
          <a:lstStyle/>
          <a:p>
            <a:pPr algn="ctr"/>
            <a:r>
              <a:rPr lang="en-GB" sz="413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C</a:t>
            </a:r>
          </a:p>
        </p:txBody>
      </p:sp>
    </p:spTree>
    <p:extLst>
      <p:ext uri="{BB962C8B-B14F-4D97-AF65-F5344CB8AC3E}">
        <p14:creationId xmlns:p14="http://schemas.microsoft.com/office/powerpoint/2010/main" val="5121518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64AF2DBE-A7BE-2841-BA8E-87C82022DDA1}"/>
              </a:ext>
            </a:extLst>
          </p:cNvPr>
          <p:cNvSpPr/>
          <p:nvPr/>
        </p:nvSpPr>
        <p:spPr>
          <a:xfrm>
            <a:off x="556325" y="795090"/>
            <a:ext cx="3429000" cy="171907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kern="1200" cap="none" spc="0" dirty="0">
                <a:ln w="12700">
                  <a:solidFill>
                    <a:schemeClr val="accent5"/>
                  </a:solidFill>
                  <a:prstDash val="solid"/>
                </a:ln>
                <a:solidFill>
                  <a:srgbClr val="002060"/>
                </a:solidFill>
                <a:effectLst/>
                <a:latin typeface="+mj-lt"/>
                <a:ea typeface="+mj-ea"/>
                <a:cs typeface="+mj-cs"/>
              </a:rPr>
              <a:t>3.Research</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3004915-35A0-324A-A5C8-0EABBE96316E}"/>
              </a:ext>
            </a:extLst>
          </p:cNvPr>
          <p:cNvSpPr txBox="1"/>
          <p:nvPr/>
        </p:nvSpPr>
        <p:spPr>
          <a:xfrm>
            <a:off x="4291737" y="4383928"/>
            <a:ext cx="7900263" cy="1951963"/>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dirty="0"/>
              <a:t>The bulk of the research is done at the start acting as a reference for the team. Although it very important to go back to through out project and build upon it as this is how depth is added.</a:t>
            </a:r>
          </a:p>
        </p:txBody>
      </p:sp>
      <p:pic>
        <p:nvPicPr>
          <p:cNvPr id="2" name="Picture 1" descr="Screenshot from my Principles of design notebook.">
            <a:extLst>
              <a:ext uri="{FF2B5EF4-FFF2-40B4-BE49-F238E27FC236}">
                <a16:creationId xmlns:a16="http://schemas.microsoft.com/office/drawing/2014/main" id="{2ED41D3A-7C5E-DD47-AFBB-8347ED856464}"/>
              </a:ext>
            </a:extLst>
          </p:cNvPr>
          <p:cNvPicPr>
            <a:picLocks noChangeAspect="1"/>
          </p:cNvPicPr>
          <p:nvPr/>
        </p:nvPicPr>
        <p:blipFill>
          <a:blip r:embed="rId2"/>
          <a:stretch>
            <a:fillRect/>
          </a:stretch>
        </p:blipFill>
        <p:spPr>
          <a:xfrm>
            <a:off x="3985325" y="539226"/>
            <a:ext cx="8192486" cy="2788572"/>
          </a:xfrm>
          <a:prstGeom prst="rect">
            <a:avLst/>
          </a:prstGeom>
        </p:spPr>
      </p:pic>
      <p:sp>
        <p:nvSpPr>
          <p:cNvPr id="5" name="TextBox 4">
            <a:extLst>
              <a:ext uri="{FF2B5EF4-FFF2-40B4-BE49-F238E27FC236}">
                <a16:creationId xmlns:a16="http://schemas.microsoft.com/office/drawing/2014/main" id="{5CB4B491-4D94-9842-A633-BC7408605074}"/>
              </a:ext>
            </a:extLst>
          </p:cNvPr>
          <p:cNvSpPr txBox="1"/>
          <p:nvPr/>
        </p:nvSpPr>
        <p:spPr>
          <a:xfrm>
            <a:off x="643278" y="2807208"/>
            <a:ext cx="3628275" cy="1477328"/>
          </a:xfrm>
          <a:prstGeom prst="rect">
            <a:avLst/>
          </a:prstGeom>
          <a:noFill/>
        </p:spPr>
        <p:txBody>
          <a:bodyPr wrap="square" rtlCol="0">
            <a:spAutoFit/>
          </a:bodyPr>
          <a:lstStyle/>
          <a:p>
            <a:pPr marL="342900" indent="-342900">
              <a:buAutoNum type="arabicParenR"/>
            </a:pPr>
            <a:r>
              <a:rPr lang="en-US" dirty="0"/>
              <a:t>Background information </a:t>
            </a:r>
          </a:p>
          <a:p>
            <a:pPr marL="342900" indent="-342900">
              <a:buAutoNum type="arabicParenR"/>
            </a:pPr>
            <a:r>
              <a:rPr lang="en-US" dirty="0"/>
              <a:t>Eras, Designs and styles. </a:t>
            </a:r>
          </a:p>
          <a:p>
            <a:pPr marL="342900" indent="-342900">
              <a:buAutoNum type="arabicParenR"/>
            </a:pPr>
            <a:r>
              <a:rPr lang="en-US" dirty="0"/>
              <a:t>Layouts and design types </a:t>
            </a:r>
          </a:p>
          <a:p>
            <a:pPr marL="342900" indent="-342900">
              <a:buAutoNum type="arabicParenR"/>
            </a:pPr>
            <a:r>
              <a:rPr lang="en-US" dirty="0"/>
              <a:t>Characters </a:t>
            </a:r>
          </a:p>
          <a:p>
            <a:pPr marL="342900" indent="-342900">
              <a:buAutoNum type="arabicParenR"/>
            </a:pPr>
            <a:endParaRPr lang="en-US" dirty="0"/>
          </a:p>
        </p:txBody>
      </p:sp>
    </p:spTree>
    <p:extLst>
      <p:ext uri="{BB962C8B-B14F-4D97-AF65-F5344CB8AC3E}">
        <p14:creationId xmlns:p14="http://schemas.microsoft.com/office/powerpoint/2010/main" val="20122001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7679DD5-CA51-0A41-9CD5-5BEA8C3E5AAE}"/>
              </a:ext>
            </a:extLst>
          </p:cNvPr>
          <p:cNvSpPr/>
          <p:nvPr/>
        </p:nvSpPr>
        <p:spPr>
          <a:xfrm>
            <a:off x="115614" y="115614"/>
            <a:ext cx="6096000" cy="1477328"/>
          </a:xfrm>
          <a:prstGeom prst="rect">
            <a:avLst/>
          </a:prstGeom>
        </p:spPr>
        <p:txBody>
          <a:bodyPr>
            <a:spAutoFit/>
          </a:bodyPr>
          <a:lstStyle/>
          <a:p>
            <a:r>
              <a:rPr lang="en-GB" b="1" dirty="0">
                <a:latin typeface="Calibri" panose="020F0502020204030204" pitchFamily="34" charset="0"/>
                <a:ea typeface="Calibri" panose="020F0502020204030204" pitchFamily="34" charset="0"/>
                <a:cs typeface="Times New Roman" panose="02020603050405020304" pitchFamily="18" charset="0"/>
              </a:rPr>
              <a:t>During the first 24 hours of researching, I found these buildings called prefabs that were built all over Britain and can still be found in Bristol. This really interested me as they were supposed to last 10 years and the images of them showed a really gritty poor post war Britain. </a:t>
            </a:r>
            <a:endParaRPr lang="en-US" b="1" dirty="0"/>
          </a:p>
        </p:txBody>
      </p:sp>
      <p:sp>
        <p:nvSpPr>
          <p:cNvPr id="3" name="Rectangle 2">
            <a:extLst>
              <a:ext uri="{FF2B5EF4-FFF2-40B4-BE49-F238E27FC236}">
                <a16:creationId xmlns:a16="http://schemas.microsoft.com/office/drawing/2014/main" id="{ECF230A0-A0D9-024A-BB1C-A2D94B575603}"/>
              </a:ext>
            </a:extLst>
          </p:cNvPr>
          <p:cNvSpPr/>
          <p:nvPr/>
        </p:nvSpPr>
        <p:spPr>
          <a:xfrm>
            <a:off x="120869" y="1720840"/>
            <a:ext cx="3105807" cy="5078313"/>
          </a:xfrm>
          <a:prstGeom prst="rect">
            <a:avLst/>
          </a:prstGeom>
          <a:solidFill>
            <a:schemeClr val="bg2"/>
          </a:solidFill>
        </p:spPr>
        <p:txBody>
          <a:bodyPr wrap="square">
            <a:spAutoFit/>
          </a:bodyPr>
          <a:lstStyle/>
          <a:p>
            <a:r>
              <a:rPr lang="en-GB" sz="1200" dirty="0">
                <a:solidFill>
                  <a:srgbClr val="000000"/>
                </a:solidFill>
                <a:latin typeface="Verdana" panose="020B0604030504040204" pitchFamily="34" charset="0"/>
              </a:rPr>
              <a:t>1.’Part of the initial response was a programme of short term repairs to existing properties and the rapid construction of ‘prefabs’ – factory built single storey temporary bungalows. These were highly controversial at the time but the Prime Minister of the time, Winston Churchill, was strongly in favour and initiated the Temporary Prefabricated Housing programme. Churchill originally wanted half a million prefabs built across the country as a stopgap measure until labour could be mobilised for more permanent housing. They were expected to last for only 10 years but they proved very popular with </a:t>
            </a:r>
          </a:p>
          <a:p>
            <a:r>
              <a:rPr lang="en-GB" sz="1200" dirty="0">
                <a:solidFill>
                  <a:srgbClr val="000000"/>
                </a:solidFill>
                <a:latin typeface="Verdana" panose="020B0604030504040204" pitchFamily="34" charset="0"/>
              </a:rPr>
              <a:t>some residents. There are still many lived in across the country with 330 in use today in the city of Bristol - one of the largest concentrations of prefabs left in the country. Over the years most prefabs have been demolished and replaced with permanent housing’ – University of the West Of England, Bristol</a:t>
            </a:r>
          </a:p>
        </p:txBody>
      </p:sp>
      <p:sp>
        <p:nvSpPr>
          <p:cNvPr id="4" name="Rectangle 3">
            <a:extLst>
              <a:ext uri="{FF2B5EF4-FFF2-40B4-BE49-F238E27FC236}">
                <a16:creationId xmlns:a16="http://schemas.microsoft.com/office/drawing/2014/main" id="{3E0A513E-A2F8-3540-834B-0EDDD6CDD4BA}"/>
              </a:ext>
            </a:extLst>
          </p:cNvPr>
          <p:cNvSpPr/>
          <p:nvPr/>
        </p:nvSpPr>
        <p:spPr>
          <a:xfrm>
            <a:off x="6348248" y="254113"/>
            <a:ext cx="5728138" cy="646331"/>
          </a:xfrm>
          <a:prstGeom prst="rect">
            <a:avLst/>
          </a:prstGeom>
          <a:solidFill>
            <a:schemeClr val="bg2"/>
          </a:solidFill>
        </p:spPr>
        <p:txBody>
          <a:bodyPr wrap="square">
            <a:spAutoFit/>
          </a:bodyPr>
          <a:lstStyle/>
          <a:p>
            <a:r>
              <a:rPr lang="en-GB" sz="1200" dirty="0">
                <a:latin typeface="Calibri" panose="020F0502020204030204" pitchFamily="34" charset="0"/>
              </a:rPr>
              <a:t>2.’The rapid construction of ‘prefabs’ – factory built single storey temporary bungalows. It took a minimum of 40 man-hours to assemble the two bedroom houses complete with plumbing and heating</a:t>
            </a:r>
            <a:r>
              <a:rPr lang="en-GB" sz="1200" dirty="0"/>
              <a:t>’ - </a:t>
            </a:r>
            <a:r>
              <a:rPr lang="en-GB" sz="1200" dirty="0">
                <a:solidFill>
                  <a:srgbClr val="000000"/>
                </a:solidFill>
              </a:rPr>
              <a:t>University of the West Of England, Bristol</a:t>
            </a:r>
            <a:endParaRPr lang="en-GB" sz="1200" dirty="0"/>
          </a:p>
        </p:txBody>
      </p:sp>
      <p:pic>
        <p:nvPicPr>
          <p:cNvPr id="6" name="Picture 5" descr="A picture containing text, indoor, cluttered, furniture&#10;&#10;Description automatically generated">
            <a:extLst>
              <a:ext uri="{FF2B5EF4-FFF2-40B4-BE49-F238E27FC236}">
                <a16:creationId xmlns:a16="http://schemas.microsoft.com/office/drawing/2014/main" id="{28B18752-5BF4-C942-9F11-B7F2589A18EA}"/>
              </a:ext>
            </a:extLst>
          </p:cNvPr>
          <p:cNvPicPr>
            <a:picLocks noChangeAspect="1"/>
          </p:cNvPicPr>
          <p:nvPr/>
        </p:nvPicPr>
        <p:blipFill>
          <a:blip r:embed="rId3"/>
          <a:stretch>
            <a:fillRect/>
          </a:stretch>
        </p:blipFill>
        <p:spPr>
          <a:xfrm>
            <a:off x="3400096" y="1383177"/>
            <a:ext cx="6411310" cy="4091645"/>
          </a:xfrm>
          <a:prstGeom prst="rect">
            <a:avLst/>
          </a:prstGeom>
        </p:spPr>
      </p:pic>
      <p:sp>
        <p:nvSpPr>
          <p:cNvPr id="7" name="TextBox 6">
            <a:extLst>
              <a:ext uri="{FF2B5EF4-FFF2-40B4-BE49-F238E27FC236}">
                <a16:creationId xmlns:a16="http://schemas.microsoft.com/office/drawing/2014/main" id="{E32BF9EB-3B5C-3444-9730-E8A4C226F575}"/>
              </a:ext>
            </a:extLst>
          </p:cNvPr>
          <p:cNvSpPr txBox="1"/>
          <p:nvPr/>
        </p:nvSpPr>
        <p:spPr>
          <a:xfrm>
            <a:off x="3400096" y="5653025"/>
            <a:ext cx="6558455" cy="1231106"/>
          </a:xfrm>
          <a:prstGeom prst="rect">
            <a:avLst/>
          </a:prstGeom>
          <a:noFill/>
        </p:spPr>
        <p:txBody>
          <a:bodyPr wrap="square" rtlCol="0">
            <a:spAutoFit/>
          </a:bodyPr>
          <a:lstStyle/>
          <a:p>
            <a:r>
              <a:rPr lang="en-US" sz="1400" b="1" dirty="0"/>
              <a:t>I was also looking at things that happened at time that could allude to the era. I was thinking it could be on a newspaper as a headline. For example, 3.</a:t>
            </a:r>
            <a:r>
              <a:rPr lang="en-GB" sz="1400" b="1" dirty="0">
                <a:solidFill>
                  <a:srgbClr val="000000"/>
                </a:solidFill>
                <a:latin typeface="Linux Libertine"/>
              </a:rPr>
              <a:t>Mahmood Hussein </a:t>
            </a:r>
            <a:r>
              <a:rPr lang="en-GB" sz="1400" b="1" dirty="0" err="1">
                <a:solidFill>
                  <a:srgbClr val="000000"/>
                </a:solidFill>
                <a:latin typeface="Linux Libertine"/>
              </a:rPr>
              <a:t>Mattan</a:t>
            </a:r>
            <a:r>
              <a:rPr lang="en-GB" sz="1400" b="1" dirty="0">
                <a:solidFill>
                  <a:srgbClr val="000000"/>
                </a:solidFill>
                <a:latin typeface="Linux Libertine"/>
              </a:rPr>
              <a:t> name as he was hanged in 1952 in Cardiff, thought to be have committed murder but was ultimately innocent (Bellis,2018).</a:t>
            </a:r>
          </a:p>
          <a:p>
            <a:endParaRPr lang="en-US" dirty="0"/>
          </a:p>
        </p:txBody>
      </p:sp>
      <p:sp>
        <p:nvSpPr>
          <p:cNvPr id="8" name="Rectangle 7">
            <a:extLst>
              <a:ext uri="{FF2B5EF4-FFF2-40B4-BE49-F238E27FC236}">
                <a16:creationId xmlns:a16="http://schemas.microsoft.com/office/drawing/2014/main" id="{EFF26174-94B3-8144-A724-FEF15FE54853}"/>
              </a:ext>
            </a:extLst>
          </p:cNvPr>
          <p:cNvSpPr/>
          <p:nvPr/>
        </p:nvSpPr>
        <p:spPr>
          <a:xfrm>
            <a:off x="9958551" y="1320730"/>
            <a:ext cx="1985211" cy="5693866"/>
          </a:xfrm>
          <a:prstGeom prst="rect">
            <a:avLst/>
          </a:prstGeom>
        </p:spPr>
        <p:txBody>
          <a:bodyPr wrap="square">
            <a:spAutoFit/>
          </a:bodyPr>
          <a:lstStyle/>
          <a:p>
            <a:pPr marL="285750" indent="-285750">
              <a:buFont typeface="Arial" panose="020B0604020202020204" pitchFamily="34" charset="0"/>
              <a:buChar char="•"/>
            </a:pPr>
            <a:r>
              <a:rPr lang="en-US" sz="1400" dirty="0"/>
              <a:t>The photos show inside of the prefab, going simple to different arrangements in the living room.</a:t>
            </a:r>
          </a:p>
          <a:p>
            <a:pPr marL="285750" indent="-285750">
              <a:buFont typeface="Arial" panose="020B0604020202020204" pitchFamily="34" charset="0"/>
              <a:buChar char="•"/>
            </a:pPr>
            <a:r>
              <a:rPr lang="en-US" sz="1400" dirty="0"/>
              <a:t>I included a 50s kitchen to give an idea of the </a:t>
            </a:r>
            <a:r>
              <a:rPr lang="en-US" sz="1400" dirty="0" err="1"/>
              <a:t>colour</a:t>
            </a:r>
            <a:r>
              <a:rPr lang="en-US" sz="1400" dirty="0"/>
              <a:t> the later kitchen could have.</a:t>
            </a:r>
          </a:p>
          <a:p>
            <a:pPr marL="285750" indent="-285750">
              <a:buFont typeface="Arial" panose="020B0604020202020204" pitchFamily="34" charset="0"/>
              <a:buChar char="•"/>
            </a:pPr>
            <a:r>
              <a:rPr lang="en-US" sz="1400" dirty="0"/>
              <a:t>I included some curtains as I thought it gives an idea of the texture and length of the curtains.</a:t>
            </a:r>
          </a:p>
          <a:p>
            <a:pPr marL="285750" indent="-285750">
              <a:buFont typeface="Arial" panose="020B0604020202020204" pitchFamily="34" charset="0"/>
              <a:buChar char="•"/>
            </a:pPr>
            <a:r>
              <a:rPr lang="en-US" sz="1400" dirty="0"/>
              <a:t>This mood board was mainly black and white similar to the photos of flats, I was finding, and it harks to the black and white tv of the 50s.</a:t>
            </a:r>
          </a:p>
          <a:p>
            <a:endParaRPr lang="en-US" sz="1400" dirty="0"/>
          </a:p>
        </p:txBody>
      </p:sp>
    </p:spTree>
    <p:extLst>
      <p:ext uri="{BB962C8B-B14F-4D97-AF65-F5344CB8AC3E}">
        <p14:creationId xmlns:p14="http://schemas.microsoft.com/office/powerpoint/2010/main" val="16060432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D42634D-DDFF-584C-B9F1-5FAD386C5497}"/>
              </a:ext>
            </a:extLst>
          </p:cNvPr>
          <p:cNvSpPr/>
          <p:nvPr/>
        </p:nvSpPr>
        <p:spPr>
          <a:xfrm>
            <a:off x="96280" y="0"/>
            <a:ext cx="6096000" cy="5078313"/>
          </a:xfrm>
          <a:prstGeom prst="rect">
            <a:avLst/>
          </a:prstGeom>
        </p:spPr>
        <p:txBody>
          <a:bodyPr>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To decide the narrative, layout and look of the set. The 3 groups spent a day looking into buildings in Liverpool and trying to find historically accurate layouts. We divided into what life would have been like for the family tweezing out the details such as could the mother be single? Would they own a gas cooker at this time? </a:t>
            </a:r>
          </a:p>
          <a:p>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dirty="0">
                <a:latin typeface="Calibri" panose="020F0502020204030204" pitchFamily="34" charset="0"/>
                <a:ea typeface="Calibri" panose="020F0502020204030204" pitchFamily="34" charset="0"/>
                <a:cs typeface="Times New Roman" panose="02020603050405020304" pitchFamily="18" charset="0"/>
              </a:rPr>
              <a:t>I focused on popping between the groups, dropping between discussions. I had help George, Laurie and Courtney search for different layouts, which interestingly similar sites we had found were looked at or used in the other groups. I inputted ideas such as use of metal pots in the kitchen, and clothes in tables that the mother might have made. I also participated in the discussion about how the camera would work in the layout for Ellie, </a:t>
            </a:r>
            <a:r>
              <a:rPr lang="en-GB" dirty="0" err="1">
                <a:latin typeface="Calibri" panose="020F0502020204030204" pitchFamily="34" charset="0"/>
                <a:ea typeface="Calibri" panose="020F0502020204030204" pitchFamily="34" charset="0"/>
                <a:cs typeface="Times New Roman" panose="02020603050405020304" pitchFamily="18" charset="0"/>
              </a:rPr>
              <a:t>freya</a:t>
            </a:r>
            <a:r>
              <a:rPr lang="en-GB" dirty="0">
                <a:latin typeface="Calibri" panose="020F0502020204030204" pitchFamily="34" charset="0"/>
                <a:ea typeface="Calibri" panose="020F0502020204030204" pitchFamily="34" charset="0"/>
                <a:cs typeface="Times New Roman" panose="02020603050405020304" pitchFamily="18" charset="0"/>
              </a:rPr>
              <a:t>, Jevon and </a:t>
            </a:r>
            <a:r>
              <a:rPr lang="en-GB" dirty="0" err="1">
                <a:latin typeface="Calibri" panose="020F0502020204030204" pitchFamily="34" charset="0"/>
                <a:ea typeface="Calibri" panose="020F0502020204030204" pitchFamily="34" charset="0"/>
                <a:cs typeface="Times New Roman" panose="02020603050405020304" pitchFamily="18" charset="0"/>
              </a:rPr>
              <a:t>Vinina’s</a:t>
            </a:r>
            <a:r>
              <a:rPr lang="en-GB" dirty="0">
                <a:latin typeface="Calibri" panose="020F0502020204030204" pitchFamily="34" charset="0"/>
                <a:ea typeface="Calibri" panose="020F0502020204030204" pitchFamily="34" charset="0"/>
                <a:cs typeface="Times New Roman" panose="02020603050405020304" pitchFamily="18" charset="0"/>
              </a:rPr>
              <a:t> idea.</a:t>
            </a:r>
          </a:p>
          <a:p>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dirty="0">
                <a:latin typeface="Calibri" panose="020F0502020204030204" pitchFamily="34" charset="0"/>
                <a:ea typeface="Calibri" panose="020F0502020204030204" pitchFamily="34" charset="0"/>
                <a:cs typeface="Times New Roman" panose="02020603050405020304" pitchFamily="18" charset="0"/>
              </a:rPr>
              <a:t>Whilst popping between groups I took note of what they were discussing and wrote down their final idea for the presentation.</a:t>
            </a:r>
          </a:p>
        </p:txBody>
      </p:sp>
      <p:pic>
        <p:nvPicPr>
          <p:cNvPr id="4" name="Picture 3" descr="Diagram, engineering drawing&#10;&#10;Description automatically generated">
            <a:extLst>
              <a:ext uri="{FF2B5EF4-FFF2-40B4-BE49-F238E27FC236}">
                <a16:creationId xmlns:a16="http://schemas.microsoft.com/office/drawing/2014/main" id="{33B43B48-D60B-724D-9A05-096BF1F123AE}"/>
              </a:ext>
            </a:extLst>
          </p:cNvPr>
          <p:cNvPicPr>
            <a:picLocks noChangeAspect="1"/>
          </p:cNvPicPr>
          <p:nvPr/>
        </p:nvPicPr>
        <p:blipFill>
          <a:blip r:embed="rId3"/>
          <a:stretch>
            <a:fillRect/>
          </a:stretch>
        </p:blipFill>
        <p:spPr>
          <a:xfrm>
            <a:off x="6639697" y="722356"/>
            <a:ext cx="4381500" cy="2667000"/>
          </a:xfrm>
          <a:prstGeom prst="rect">
            <a:avLst/>
          </a:prstGeom>
        </p:spPr>
      </p:pic>
      <p:pic>
        <p:nvPicPr>
          <p:cNvPr id="6" name="Picture 5" descr="Text&#10;&#10;Description automatically generated">
            <a:extLst>
              <a:ext uri="{FF2B5EF4-FFF2-40B4-BE49-F238E27FC236}">
                <a16:creationId xmlns:a16="http://schemas.microsoft.com/office/drawing/2014/main" id="{66D8D625-D027-C644-8B2A-EA9A6BA6CC19}"/>
              </a:ext>
            </a:extLst>
          </p:cNvPr>
          <p:cNvPicPr>
            <a:picLocks noChangeAspect="1"/>
          </p:cNvPicPr>
          <p:nvPr/>
        </p:nvPicPr>
        <p:blipFill>
          <a:blip r:embed="rId4"/>
          <a:stretch>
            <a:fillRect/>
          </a:stretch>
        </p:blipFill>
        <p:spPr>
          <a:xfrm>
            <a:off x="6753997" y="3069883"/>
            <a:ext cx="4152900" cy="1181100"/>
          </a:xfrm>
          <a:prstGeom prst="rect">
            <a:avLst/>
          </a:prstGeom>
        </p:spPr>
      </p:pic>
      <p:pic>
        <p:nvPicPr>
          <p:cNvPr id="8" name="Picture 7" descr="Diagram, engineering drawing&#10;&#10;Description automatically generated">
            <a:extLst>
              <a:ext uri="{FF2B5EF4-FFF2-40B4-BE49-F238E27FC236}">
                <a16:creationId xmlns:a16="http://schemas.microsoft.com/office/drawing/2014/main" id="{03460F4A-24FF-F54A-A0E8-A7B9619F73DB}"/>
              </a:ext>
            </a:extLst>
          </p:cNvPr>
          <p:cNvPicPr>
            <a:picLocks noChangeAspect="1"/>
          </p:cNvPicPr>
          <p:nvPr/>
        </p:nvPicPr>
        <p:blipFill>
          <a:blip r:embed="rId5"/>
          <a:stretch>
            <a:fillRect/>
          </a:stretch>
        </p:blipFill>
        <p:spPr>
          <a:xfrm>
            <a:off x="7770853" y="4013192"/>
            <a:ext cx="3583461" cy="2679715"/>
          </a:xfrm>
          <a:prstGeom prst="rect">
            <a:avLst/>
          </a:prstGeom>
        </p:spPr>
      </p:pic>
      <p:sp>
        <p:nvSpPr>
          <p:cNvPr id="9" name="TextBox 8">
            <a:extLst>
              <a:ext uri="{FF2B5EF4-FFF2-40B4-BE49-F238E27FC236}">
                <a16:creationId xmlns:a16="http://schemas.microsoft.com/office/drawing/2014/main" id="{43963225-2693-4A46-9049-B106E72370BC}"/>
              </a:ext>
            </a:extLst>
          </p:cNvPr>
          <p:cNvSpPr txBox="1"/>
          <p:nvPr/>
        </p:nvSpPr>
        <p:spPr>
          <a:xfrm>
            <a:off x="6462584" y="165093"/>
            <a:ext cx="4658497" cy="646331"/>
          </a:xfrm>
          <a:prstGeom prst="rect">
            <a:avLst/>
          </a:prstGeom>
          <a:noFill/>
        </p:spPr>
        <p:txBody>
          <a:bodyPr wrap="square" rtlCol="0">
            <a:spAutoFit/>
          </a:bodyPr>
          <a:lstStyle/>
          <a:p>
            <a:r>
              <a:rPr lang="en-US" dirty="0"/>
              <a:t>Some of the layouts and details from sites I looked at:</a:t>
            </a:r>
          </a:p>
        </p:txBody>
      </p:sp>
      <p:sp>
        <p:nvSpPr>
          <p:cNvPr id="10" name="TextBox 9">
            <a:extLst>
              <a:ext uri="{FF2B5EF4-FFF2-40B4-BE49-F238E27FC236}">
                <a16:creationId xmlns:a16="http://schemas.microsoft.com/office/drawing/2014/main" id="{B7B3FC1D-C778-D84C-A84B-5437171D4D7C}"/>
              </a:ext>
            </a:extLst>
          </p:cNvPr>
          <p:cNvSpPr txBox="1"/>
          <p:nvPr/>
        </p:nvSpPr>
        <p:spPr>
          <a:xfrm>
            <a:off x="6639697" y="939114"/>
            <a:ext cx="359394" cy="369332"/>
          </a:xfrm>
          <a:prstGeom prst="rect">
            <a:avLst/>
          </a:prstGeom>
          <a:noFill/>
        </p:spPr>
        <p:txBody>
          <a:bodyPr wrap="none" rtlCol="0">
            <a:spAutoFit/>
          </a:bodyPr>
          <a:lstStyle/>
          <a:p>
            <a:r>
              <a:rPr lang="en-US" dirty="0"/>
              <a:t>1.</a:t>
            </a:r>
          </a:p>
        </p:txBody>
      </p:sp>
      <p:sp>
        <p:nvSpPr>
          <p:cNvPr id="11" name="TextBox 10">
            <a:extLst>
              <a:ext uri="{FF2B5EF4-FFF2-40B4-BE49-F238E27FC236}">
                <a16:creationId xmlns:a16="http://schemas.microsoft.com/office/drawing/2014/main" id="{A8C5DF19-2919-3945-8C78-658A778F8BD2}"/>
              </a:ext>
            </a:extLst>
          </p:cNvPr>
          <p:cNvSpPr txBox="1"/>
          <p:nvPr/>
        </p:nvSpPr>
        <p:spPr>
          <a:xfrm>
            <a:off x="7411459" y="4425652"/>
            <a:ext cx="359394" cy="369332"/>
          </a:xfrm>
          <a:prstGeom prst="rect">
            <a:avLst/>
          </a:prstGeom>
          <a:noFill/>
        </p:spPr>
        <p:txBody>
          <a:bodyPr wrap="none" rtlCol="0">
            <a:spAutoFit/>
          </a:bodyPr>
          <a:lstStyle/>
          <a:p>
            <a:r>
              <a:rPr lang="en-US" dirty="0"/>
              <a:t>2.</a:t>
            </a:r>
          </a:p>
        </p:txBody>
      </p:sp>
      <p:sp>
        <p:nvSpPr>
          <p:cNvPr id="5" name="TextBox 4">
            <a:extLst>
              <a:ext uri="{FF2B5EF4-FFF2-40B4-BE49-F238E27FC236}">
                <a16:creationId xmlns:a16="http://schemas.microsoft.com/office/drawing/2014/main" id="{14E653EE-5E22-8B4C-B0DE-A8AA4EC581A1}"/>
              </a:ext>
            </a:extLst>
          </p:cNvPr>
          <p:cNvSpPr txBox="1"/>
          <p:nvPr/>
        </p:nvSpPr>
        <p:spPr>
          <a:xfrm>
            <a:off x="9845761" y="3660433"/>
            <a:ext cx="1867947" cy="369332"/>
          </a:xfrm>
          <a:prstGeom prst="rect">
            <a:avLst/>
          </a:prstGeom>
          <a:noFill/>
        </p:spPr>
        <p:txBody>
          <a:bodyPr wrap="none" rtlCol="0">
            <a:spAutoFit/>
          </a:bodyPr>
          <a:lstStyle/>
          <a:p>
            <a:r>
              <a:rPr lang="en-US" dirty="0"/>
              <a:t>(Margetson,2021)</a:t>
            </a:r>
          </a:p>
        </p:txBody>
      </p:sp>
      <p:sp>
        <p:nvSpPr>
          <p:cNvPr id="7" name="TextBox 6">
            <a:extLst>
              <a:ext uri="{FF2B5EF4-FFF2-40B4-BE49-F238E27FC236}">
                <a16:creationId xmlns:a16="http://schemas.microsoft.com/office/drawing/2014/main" id="{EF9FD463-DCA8-754C-93B6-6E27BA2F74C3}"/>
              </a:ext>
            </a:extLst>
          </p:cNvPr>
          <p:cNvSpPr txBox="1"/>
          <p:nvPr/>
        </p:nvSpPr>
        <p:spPr>
          <a:xfrm>
            <a:off x="9431191" y="6482304"/>
            <a:ext cx="2697085" cy="369332"/>
          </a:xfrm>
          <a:prstGeom prst="rect">
            <a:avLst/>
          </a:prstGeom>
          <a:noFill/>
        </p:spPr>
        <p:txBody>
          <a:bodyPr wrap="none" rtlCol="0">
            <a:spAutoFit/>
          </a:bodyPr>
          <a:lstStyle/>
          <a:p>
            <a:r>
              <a:rPr lang="en-US" dirty="0"/>
              <a:t>(1stAssociated.co.uk,2021)</a:t>
            </a:r>
          </a:p>
        </p:txBody>
      </p:sp>
    </p:spTree>
    <p:extLst>
      <p:ext uri="{BB962C8B-B14F-4D97-AF65-F5344CB8AC3E}">
        <p14:creationId xmlns:p14="http://schemas.microsoft.com/office/powerpoint/2010/main" val="2116653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86" name="Picture 14" descr="No description available.">
            <a:extLst>
              <a:ext uri="{FF2B5EF4-FFF2-40B4-BE49-F238E27FC236}">
                <a16:creationId xmlns:a16="http://schemas.microsoft.com/office/drawing/2014/main" id="{DDDF5C70-A0B8-6944-A0F2-8E8FFAA0D1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5235" y="2673255"/>
            <a:ext cx="2907632" cy="2180724"/>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2FF10481-1279-9149-9D3B-08D076F8D8A9}"/>
              </a:ext>
            </a:extLst>
          </p:cNvPr>
          <p:cNvSpPr/>
          <p:nvPr/>
        </p:nvSpPr>
        <p:spPr>
          <a:xfrm>
            <a:off x="-34779" y="46764"/>
            <a:ext cx="6329561" cy="3139321"/>
          </a:xfrm>
          <a:prstGeom prst="rect">
            <a:avLst/>
          </a:prstGeom>
        </p:spPr>
        <p:txBody>
          <a:bodyPr wrap="square">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The final idea was decided. To develop it we created mood boards for each room. One group per room. I helped the corridor group by referring to some of the sites we looked at the day before but also considering how marks travelled throughout the house and lasted through time. I thought this was important considering their wealth as they might had to prioritise what they fixed up over the years. I also discussed these marks with the other groups and how they might affect each others spaces. To reference this I used examples from my home and I showed everyone to help give inspiration.</a:t>
            </a:r>
          </a:p>
          <a:p>
            <a:r>
              <a:rPr lang="en-GB" dirty="0">
                <a:latin typeface="Calibri" panose="020F0502020204030204" pitchFamily="34" charset="0"/>
                <a:ea typeface="Calibri" panose="020F0502020204030204" pitchFamily="34" charset="0"/>
                <a:cs typeface="Times New Roman" panose="02020603050405020304" pitchFamily="18" charset="0"/>
              </a:rPr>
              <a:t> </a:t>
            </a:r>
          </a:p>
        </p:txBody>
      </p:sp>
      <p:pic>
        <p:nvPicPr>
          <p:cNvPr id="3078" name="Picture 6">
            <a:extLst>
              <a:ext uri="{FF2B5EF4-FFF2-40B4-BE49-F238E27FC236}">
                <a16:creationId xmlns:a16="http://schemas.microsoft.com/office/drawing/2014/main" id="{233250EF-ED64-264E-BA18-40D042A8317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64386" y="125930"/>
            <a:ext cx="2445699" cy="326363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6835009-BC01-6840-96EF-ABD813EC545F}"/>
              </a:ext>
            </a:extLst>
          </p:cNvPr>
          <p:cNvSpPr txBox="1"/>
          <p:nvPr/>
        </p:nvSpPr>
        <p:spPr>
          <a:xfrm>
            <a:off x="10304332" y="46764"/>
            <a:ext cx="2019988" cy="1477328"/>
          </a:xfrm>
          <a:prstGeom prst="rect">
            <a:avLst/>
          </a:prstGeom>
          <a:noFill/>
        </p:spPr>
        <p:txBody>
          <a:bodyPr wrap="square" rtlCol="0">
            <a:spAutoFit/>
          </a:bodyPr>
          <a:lstStyle/>
          <a:p>
            <a:r>
              <a:rPr lang="en-US" dirty="0"/>
              <a:t>Punch marks can leave textures by how they’ve been filled in and painted.</a:t>
            </a:r>
          </a:p>
        </p:txBody>
      </p:sp>
      <p:pic>
        <p:nvPicPr>
          <p:cNvPr id="3080" name="Picture 8" descr="No description available.">
            <a:extLst>
              <a:ext uri="{FF2B5EF4-FFF2-40B4-BE49-F238E27FC236}">
                <a16:creationId xmlns:a16="http://schemas.microsoft.com/office/drawing/2014/main" id="{DB870C08-07CB-5A40-ADAB-29B5F0DC58A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13450" y="1770912"/>
            <a:ext cx="2381765" cy="317568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243ABFB-A71A-FC49-817D-042A3878D9D8}"/>
              </a:ext>
            </a:extLst>
          </p:cNvPr>
          <p:cNvSpPr txBox="1"/>
          <p:nvPr/>
        </p:nvSpPr>
        <p:spPr>
          <a:xfrm>
            <a:off x="10542119" y="1850854"/>
            <a:ext cx="1649881" cy="923330"/>
          </a:xfrm>
          <a:prstGeom prst="rect">
            <a:avLst/>
          </a:prstGeom>
          <a:noFill/>
        </p:spPr>
        <p:txBody>
          <a:bodyPr wrap="square" rtlCol="0">
            <a:spAutoFit/>
          </a:bodyPr>
          <a:lstStyle/>
          <a:p>
            <a:r>
              <a:rPr lang="en-US" dirty="0"/>
              <a:t>Doors can split from wear and tear.</a:t>
            </a:r>
          </a:p>
        </p:txBody>
      </p:sp>
      <p:pic>
        <p:nvPicPr>
          <p:cNvPr id="3082" name="Picture 10" descr="No description available.">
            <a:extLst>
              <a:ext uri="{FF2B5EF4-FFF2-40B4-BE49-F238E27FC236}">
                <a16:creationId xmlns:a16="http://schemas.microsoft.com/office/drawing/2014/main" id="{9F38BEF4-B101-844E-913D-BDEA6A703DD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80422" y="4167316"/>
            <a:ext cx="3587577" cy="269068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32E184D-5CBB-7F4B-8FFD-81D59EF68AFC}"/>
              </a:ext>
            </a:extLst>
          </p:cNvPr>
          <p:cNvSpPr txBox="1"/>
          <p:nvPr/>
        </p:nvSpPr>
        <p:spPr>
          <a:xfrm>
            <a:off x="7098738" y="4210580"/>
            <a:ext cx="2953265" cy="923330"/>
          </a:xfrm>
          <a:prstGeom prst="rect">
            <a:avLst/>
          </a:prstGeom>
          <a:noFill/>
        </p:spPr>
        <p:txBody>
          <a:bodyPr wrap="square" rtlCol="0">
            <a:spAutoFit/>
          </a:bodyPr>
          <a:lstStyle/>
          <a:p>
            <a:r>
              <a:rPr lang="en-US" dirty="0"/>
              <a:t>They might cover up some things with rugs or other items instead of solving it.</a:t>
            </a:r>
          </a:p>
        </p:txBody>
      </p:sp>
      <p:pic>
        <p:nvPicPr>
          <p:cNvPr id="3084" name="Picture 12" descr="No description available.">
            <a:extLst>
              <a:ext uri="{FF2B5EF4-FFF2-40B4-BE49-F238E27FC236}">
                <a16:creationId xmlns:a16="http://schemas.microsoft.com/office/drawing/2014/main" id="{B2272E3D-63E0-B24D-8F08-401A3F07FCD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47844" y="4210580"/>
            <a:ext cx="2174790" cy="269068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Graphical user interface, application&#10;&#10;Description automatically generated">
            <a:extLst>
              <a:ext uri="{FF2B5EF4-FFF2-40B4-BE49-F238E27FC236}">
                <a16:creationId xmlns:a16="http://schemas.microsoft.com/office/drawing/2014/main" id="{D85232CB-E7F7-FE46-A0A3-2A0C271AE6AC}"/>
              </a:ext>
            </a:extLst>
          </p:cNvPr>
          <p:cNvPicPr>
            <a:picLocks noChangeAspect="1"/>
          </p:cNvPicPr>
          <p:nvPr/>
        </p:nvPicPr>
        <p:blipFill>
          <a:blip r:embed="rId8"/>
          <a:stretch>
            <a:fillRect/>
          </a:stretch>
        </p:blipFill>
        <p:spPr>
          <a:xfrm>
            <a:off x="907880" y="5068496"/>
            <a:ext cx="1854242" cy="1382900"/>
          </a:xfrm>
          <a:prstGeom prst="rect">
            <a:avLst/>
          </a:prstGeom>
        </p:spPr>
      </p:pic>
      <p:pic>
        <p:nvPicPr>
          <p:cNvPr id="9" name="Picture 8" descr="A picture containing text, wall, indoor, bathroom&#10;&#10;Description automatically generated">
            <a:extLst>
              <a:ext uri="{FF2B5EF4-FFF2-40B4-BE49-F238E27FC236}">
                <a16:creationId xmlns:a16="http://schemas.microsoft.com/office/drawing/2014/main" id="{BB9A2FD6-9C6D-344A-B889-C926F393F104}"/>
              </a:ext>
            </a:extLst>
          </p:cNvPr>
          <p:cNvPicPr>
            <a:picLocks noChangeAspect="1"/>
          </p:cNvPicPr>
          <p:nvPr/>
        </p:nvPicPr>
        <p:blipFill>
          <a:blip r:embed="rId9"/>
          <a:stretch>
            <a:fillRect/>
          </a:stretch>
        </p:blipFill>
        <p:spPr>
          <a:xfrm>
            <a:off x="2685227" y="3030299"/>
            <a:ext cx="2270770" cy="1804294"/>
          </a:xfrm>
          <a:prstGeom prst="rect">
            <a:avLst/>
          </a:prstGeom>
        </p:spPr>
      </p:pic>
      <p:pic>
        <p:nvPicPr>
          <p:cNvPr id="11" name="Picture 10" descr="A picture containing text, sport, athletic game&#10;&#10;Description automatically generated">
            <a:extLst>
              <a:ext uri="{FF2B5EF4-FFF2-40B4-BE49-F238E27FC236}">
                <a16:creationId xmlns:a16="http://schemas.microsoft.com/office/drawing/2014/main" id="{A95DA48B-EC66-1A4A-9644-C09FE8B1B1DF}"/>
              </a:ext>
            </a:extLst>
          </p:cNvPr>
          <p:cNvPicPr>
            <a:picLocks noChangeAspect="1"/>
          </p:cNvPicPr>
          <p:nvPr/>
        </p:nvPicPr>
        <p:blipFill rotWithShape="1">
          <a:blip r:embed="rId10"/>
          <a:srcRect l="6169"/>
          <a:stretch/>
        </p:blipFill>
        <p:spPr>
          <a:xfrm>
            <a:off x="227639" y="2880855"/>
            <a:ext cx="2907633" cy="2441497"/>
          </a:xfrm>
          <a:prstGeom prst="rect">
            <a:avLst/>
          </a:prstGeom>
        </p:spPr>
      </p:pic>
      <p:sp>
        <p:nvSpPr>
          <p:cNvPr id="12" name="TextBox 11">
            <a:extLst>
              <a:ext uri="{FF2B5EF4-FFF2-40B4-BE49-F238E27FC236}">
                <a16:creationId xmlns:a16="http://schemas.microsoft.com/office/drawing/2014/main" id="{0BDD0EBD-6ECF-FF46-B424-EA250E37678A}"/>
              </a:ext>
            </a:extLst>
          </p:cNvPr>
          <p:cNvSpPr txBox="1"/>
          <p:nvPr/>
        </p:nvSpPr>
        <p:spPr>
          <a:xfrm>
            <a:off x="-34778" y="3358755"/>
            <a:ext cx="359394" cy="369332"/>
          </a:xfrm>
          <a:prstGeom prst="rect">
            <a:avLst/>
          </a:prstGeom>
          <a:noFill/>
        </p:spPr>
        <p:txBody>
          <a:bodyPr wrap="none" rtlCol="0">
            <a:spAutoFit/>
          </a:bodyPr>
          <a:lstStyle/>
          <a:p>
            <a:r>
              <a:rPr lang="en-US" dirty="0"/>
              <a:t>1.</a:t>
            </a:r>
          </a:p>
        </p:txBody>
      </p:sp>
      <p:sp>
        <p:nvSpPr>
          <p:cNvPr id="3" name="Rectangle 2">
            <a:extLst>
              <a:ext uri="{FF2B5EF4-FFF2-40B4-BE49-F238E27FC236}">
                <a16:creationId xmlns:a16="http://schemas.microsoft.com/office/drawing/2014/main" id="{156DB47B-FD4B-7049-9DBD-29FB340FEE93}"/>
              </a:ext>
            </a:extLst>
          </p:cNvPr>
          <p:cNvSpPr/>
          <p:nvPr/>
        </p:nvSpPr>
        <p:spPr>
          <a:xfrm>
            <a:off x="2258912" y="5320712"/>
            <a:ext cx="2697085" cy="369332"/>
          </a:xfrm>
          <a:prstGeom prst="rect">
            <a:avLst/>
          </a:prstGeom>
        </p:spPr>
        <p:txBody>
          <a:bodyPr wrap="none">
            <a:spAutoFit/>
          </a:bodyPr>
          <a:lstStyle/>
          <a:p>
            <a:r>
              <a:rPr lang="en-US" dirty="0"/>
              <a:t>(1stAssociated.co.uk,2021)</a:t>
            </a:r>
          </a:p>
        </p:txBody>
      </p:sp>
    </p:spTree>
    <p:extLst>
      <p:ext uri="{BB962C8B-B14F-4D97-AF65-F5344CB8AC3E}">
        <p14:creationId xmlns:p14="http://schemas.microsoft.com/office/powerpoint/2010/main" val="619764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FC3AEC1-CD4D-3443-81FA-01EBC9A3CAE4}"/>
              </a:ext>
            </a:extLst>
          </p:cNvPr>
          <p:cNvSpPr/>
          <p:nvPr/>
        </p:nvSpPr>
        <p:spPr>
          <a:xfrm>
            <a:off x="319054" y="349162"/>
            <a:ext cx="5548075" cy="923330"/>
          </a:xfrm>
          <a:prstGeom prst="rect">
            <a:avLst/>
          </a:prstGeom>
        </p:spPr>
        <p:txBody>
          <a:bodyPr wrap="square">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Mood boards for each room were organised onto a whiteboard, along with a layout diagram and another useful information.</a:t>
            </a:r>
          </a:p>
        </p:txBody>
      </p:sp>
      <p:pic>
        <p:nvPicPr>
          <p:cNvPr id="3" name="Picture 4" descr="No description available.">
            <a:extLst>
              <a:ext uri="{FF2B5EF4-FFF2-40B4-BE49-F238E27FC236}">
                <a16:creationId xmlns:a16="http://schemas.microsoft.com/office/drawing/2014/main" id="{3A00EBE1-D943-6F44-B8DE-58DEB80C03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902940"/>
            <a:ext cx="6141197" cy="460589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No description available.">
            <a:extLst>
              <a:ext uri="{FF2B5EF4-FFF2-40B4-BE49-F238E27FC236}">
                <a16:creationId xmlns:a16="http://schemas.microsoft.com/office/drawing/2014/main" id="{F95CB041-7D08-6441-80FA-00E17EAECA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8379" y="0"/>
            <a:ext cx="6013621" cy="451021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9CC2806-1FBF-1A4D-8F13-22838C97807C}"/>
              </a:ext>
            </a:extLst>
          </p:cNvPr>
          <p:cNvSpPr txBox="1"/>
          <p:nvPr/>
        </p:nvSpPr>
        <p:spPr>
          <a:xfrm>
            <a:off x="4124880" y="1902940"/>
            <a:ext cx="1705233" cy="923330"/>
          </a:xfrm>
          <a:prstGeom prst="rect">
            <a:avLst/>
          </a:prstGeom>
          <a:noFill/>
        </p:spPr>
        <p:txBody>
          <a:bodyPr wrap="square" rtlCol="0">
            <a:spAutoFit/>
          </a:bodyPr>
          <a:lstStyle/>
          <a:p>
            <a:r>
              <a:rPr lang="en-US" b="1" dirty="0">
                <a:solidFill>
                  <a:srgbClr val="FF0000"/>
                </a:solidFill>
              </a:rPr>
              <a:t>Group 3</a:t>
            </a:r>
          </a:p>
          <a:p>
            <a:r>
              <a:rPr lang="en-US" b="1" dirty="0">
                <a:solidFill>
                  <a:srgbClr val="FF0000"/>
                </a:solidFill>
              </a:rPr>
              <a:t>Kitchen </a:t>
            </a:r>
          </a:p>
          <a:p>
            <a:r>
              <a:rPr lang="en-US" b="1" dirty="0">
                <a:solidFill>
                  <a:srgbClr val="FF0000"/>
                </a:solidFill>
              </a:rPr>
              <a:t>Middle ground</a:t>
            </a:r>
          </a:p>
        </p:txBody>
      </p:sp>
      <p:sp>
        <p:nvSpPr>
          <p:cNvPr id="6" name="TextBox 5">
            <a:extLst>
              <a:ext uri="{FF2B5EF4-FFF2-40B4-BE49-F238E27FC236}">
                <a16:creationId xmlns:a16="http://schemas.microsoft.com/office/drawing/2014/main" id="{F8F1F7E9-D8E5-A74E-BE2D-2C2B545A90AC}"/>
              </a:ext>
            </a:extLst>
          </p:cNvPr>
          <p:cNvSpPr txBox="1"/>
          <p:nvPr/>
        </p:nvSpPr>
        <p:spPr>
          <a:xfrm>
            <a:off x="319054" y="1902940"/>
            <a:ext cx="1359568" cy="923330"/>
          </a:xfrm>
          <a:prstGeom prst="rect">
            <a:avLst/>
          </a:prstGeom>
          <a:noFill/>
        </p:spPr>
        <p:txBody>
          <a:bodyPr wrap="square" rtlCol="0">
            <a:spAutoFit/>
          </a:bodyPr>
          <a:lstStyle/>
          <a:p>
            <a:r>
              <a:rPr lang="en-US" b="1" dirty="0">
                <a:solidFill>
                  <a:srgbClr val="FF0000"/>
                </a:solidFill>
              </a:rPr>
              <a:t>Group 1</a:t>
            </a:r>
          </a:p>
          <a:p>
            <a:r>
              <a:rPr lang="en-US" b="1" dirty="0">
                <a:solidFill>
                  <a:srgbClr val="FF0000"/>
                </a:solidFill>
              </a:rPr>
              <a:t>Corridor </a:t>
            </a:r>
          </a:p>
          <a:p>
            <a:r>
              <a:rPr lang="en-US" b="1" dirty="0">
                <a:solidFill>
                  <a:srgbClr val="FF0000"/>
                </a:solidFill>
              </a:rPr>
              <a:t>worse</a:t>
            </a:r>
          </a:p>
        </p:txBody>
      </p:sp>
      <p:sp>
        <p:nvSpPr>
          <p:cNvPr id="8" name="TextBox 7">
            <a:extLst>
              <a:ext uri="{FF2B5EF4-FFF2-40B4-BE49-F238E27FC236}">
                <a16:creationId xmlns:a16="http://schemas.microsoft.com/office/drawing/2014/main" id="{08FABAD6-6138-DE42-91C0-50E1EC5CDE87}"/>
              </a:ext>
            </a:extLst>
          </p:cNvPr>
          <p:cNvSpPr txBox="1"/>
          <p:nvPr/>
        </p:nvSpPr>
        <p:spPr>
          <a:xfrm>
            <a:off x="2234296" y="2116608"/>
            <a:ext cx="1260389" cy="923330"/>
          </a:xfrm>
          <a:prstGeom prst="rect">
            <a:avLst/>
          </a:prstGeom>
          <a:noFill/>
        </p:spPr>
        <p:txBody>
          <a:bodyPr wrap="square" rtlCol="0">
            <a:spAutoFit/>
          </a:bodyPr>
          <a:lstStyle/>
          <a:p>
            <a:r>
              <a:rPr lang="en-US" b="1" dirty="0">
                <a:solidFill>
                  <a:srgbClr val="FF0000"/>
                </a:solidFill>
              </a:rPr>
              <a:t>Group 2</a:t>
            </a:r>
          </a:p>
          <a:p>
            <a:r>
              <a:rPr lang="en-US" b="1" dirty="0">
                <a:solidFill>
                  <a:srgbClr val="FF0000"/>
                </a:solidFill>
              </a:rPr>
              <a:t>Living area</a:t>
            </a:r>
          </a:p>
          <a:p>
            <a:r>
              <a:rPr lang="en-US" b="1" dirty="0">
                <a:solidFill>
                  <a:srgbClr val="FF0000"/>
                </a:solidFill>
              </a:rPr>
              <a:t>best</a:t>
            </a:r>
          </a:p>
        </p:txBody>
      </p:sp>
    </p:spTree>
    <p:extLst>
      <p:ext uri="{BB962C8B-B14F-4D97-AF65-F5344CB8AC3E}">
        <p14:creationId xmlns:p14="http://schemas.microsoft.com/office/powerpoint/2010/main" val="31716650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posing, old&#10;&#10;Description automatically generated">
            <a:extLst>
              <a:ext uri="{FF2B5EF4-FFF2-40B4-BE49-F238E27FC236}">
                <a16:creationId xmlns:a16="http://schemas.microsoft.com/office/drawing/2014/main" id="{B54165AD-85AE-664F-9764-7A851FFBA44B}"/>
              </a:ext>
            </a:extLst>
          </p:cNvPr>
          <p:cNvPicPr>
            <a:picLocks noChangeAspect="1"/>
          </p:cNvPicPr>
          <p:nvPr/>
        </p:nvPicPr>
        <p:blipFill>
          <a:blip r:embed="rId3"/>
          <a:stretch>
            <a:fillRect/>
          </a:stretch>
        </p:blipFill>
        <p:spPr>
          <a:xfrm>
            <a:off x="3562506" y="1877893"/>
            <a:ext cx="8436336" cy="4743837"/>
          </a:xfrm>
          <a:prstGeom prst="rect">
            <a:avLst/>
          </a:prstGeom>
        </p:spPr>
      </p:pic>
      <p:pic>
        <p:nvPicPr>
          <p:cNvPr id="1026" name="Picture 2" descr="No description available.">
            <a:extLst>
              <a:ext uri="{FF2B5EF4-FFF2-40B4-BE49-F238E27FC236}">
                <a16:creationId xmlns:a16="http://schemas.microsoft.com/office/drawing/2014/main" id="{12E57304-12B1-5A4B-B265-EDBB40B66DF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4414" r="22748" b="7207"/>
          <a:stretch/>
        </p:blipFill>
        <p:spPr bwMode="auto">
          <a:xfrm>
            <a:off x="1" y="1"/>
            <a:ext cx="3126258" cy="17718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o description available.">
            <a:extLst>
              <a:ext uri="{FF2B5EF4-FFF2-40B4-BE49-F238E27FC236}">
                <a16:creationId xmlns:a16="http://schemas.microsoft.com/office/drawing/2014/main" id="{59699CDC-604B-E245-87E2-922AEF29E18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729613"/>
            <a:ext cx="3669088" cy="489211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1913CE1-5CBD-194F-833A-E90DB5D76114}"/>
              </a:ext>
            </a:extLst>
          </p:cNvPr>
          <p:cNvSpPr txBox="1"/>
          <p:nvPr/>
        </p:nvSpPr>
        <p:spPr>
          <a:xfrm>
            <a:off x="3323967" y="123567"/>
            <a:ext cx="7945395" cy="1754326"/>
          </a:xfrm>
          <a:prstGeom prst="rect">
            <a:avLst/>
          </a:prstGeom>
          <a:noFill/>
        </p:spPr>
        <p:txBody>
          <a:bodyPr wrap="square" rtlCol="0">
            <a:spAutoFit/>
          </a:bodyPr>
          <a:lstStyle/>
          <a:p>
            <a:r>
              <a:rPr lang="en-US" dirty="0"/>
              <a:t>From reading the quotes to the left from ‘Production design for Screen visual storytelling in Film and Television –Jane Barnwell’ I thought it’d be beneficial to look at what the Mother and Father (the main two characters in the narrative we created for the project) would look like. When looking at the images I focused on the clothing asking why would they wear it? Noting the lengths and anything else that caught my eye due to it hinting to the times.</a:t>
            </a:r>
          </a:p>
        </p:txBody>
      </p:sp>
      <p:sp>
        <p:nvSpPr>
          <p:cNvPr id="2" name="TextBox 1">
            <a:extLst>
              <a:ext uri="{FF2B5EF4-FFF2-40B4-BE49-F238E27FC236}">
                <a16:creationId xmlns:a16="http://schemas.microsoft.com/office/drawing/2014/main" id="{E3ED683A-5B57-CA46-B683-D91EE2A1FD44}"/>
              </a:ext>
            </a:extLst>
          </p:cNvPr>
          <p:cNvSpPr txBox="1"/>
          <p:nvPr/>
        </p:nvSpPr>
        <p:spPr>
          <a:xfrm>
            <a:off x="1652163" y="6595851"/>
            <a:ext cx="1671804" cy="369332"/>
          </a:xfrm>
          <a:prstGeom prst="rect">
            <a:avLst/>
          </a:prstGeom>
          <a:noFill/>
        </p:spPr>
        <p:txBody>
          <a:bodyPr wrap="none" rtlCol="0">
            <a:spAutoFit/>
          </a:bodyPr>
          <a:lstStyle/>
          <a:p>
            <a:r>
              <a:rPr lang="en-US" dirty="0"/>
              <a:t>(Barnwell,2017)</a:t>
            </a:r>
          </a:p>
        </p:txBody>
      </p:sp>
    </p:spTree>
    <p:extLst>
      <p:ext uri="{BB962C8B-B14F-4D97-AF65-F5344CB8AC3E}">
        <p14:creationId xmlns:p14="http://schemas.microsoft.com/office/powerpoint/2010/main" val="5414797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o description available.">
            <a:extLst>
              <a:ext uri="{FF2B5EF4-FFF2-40B4-BE49-F238E27FC236}">
                <a16:creationId xmlns:a16="http://schemas.microsoft.com/office/drawing/2014/main" id="{66AD29F9-E02D-C745-B3F3-50945547186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874" b="23063"/>
          <a:stretch/>
        </p:blipFill>
        <p:spPr bwMode="auto">
          <a:xfrm>
            <a:off x="94662" y="1811831"/>
            <a:ext cx="6001338" cy="504617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No description available.">
            <a:extLst>
              <a:ext uri="{FF2B5EF4-FFF2-40B4-BE49-F238E27FC236}">
                <a16:creationId xmlns:a16="http://schemas.microsoft.com/office/drawing/2014/main" id="{3F5BD1B6-500B-5F46-94BC-67759501E91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640" b="21441"/>
          <a:stretch/>
        </p:blipFill>
        <p:spPr bwMode="auto">
          <a:xfrm>
            <a:off x="6166622" y="0"/>
            <a:ext cx="5930716" cy="4659086"/>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No description available.">
            <a:extLst>
              <a:ext uri="{FF2B5EF4-FFF2-40B4-BE49-F238E27FC236}">
                <a16:creationId xmlns:a16="http://schemas.microsoft.com/office/drawing/2014/main" id="{B0C7F72D-C2D7-E04D-AA41-02E7A77FDE1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1802" b="45946"/>
          <a:stretch/>
        </p:blipFill>
        <p:spPr bwMode="auto">
          <a:xfrm>
            <a:off x="94662" y="0"/>
            <a:ext cx="5143500" cy="221185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81C149F-E97C-1943-9895-FDE393ED80C8}"/>
              </a:ext>
            </a:extLst>
          </p:cNvPr>
          <p:cNvSpPr txBox="1"/>
          <p:nvPr/>
        </p:nvSpPr>
        <p:spPr>
          <a:xfrm>
            <a:off x="6419672" y="5179450"/>
            <a:ext cx="5424616" cy="1200329"/>
          </a:xfrm>
          <a:prstGeom prst="rect">
            <a:avLst/>
          </a:prstGeom>
          <a:noFill/>
        </p:spPr>
        <p:txBody>
          <a:bodyPr wrap="square" rtlCol="0">
            <a:spAutoFit/>
          </a:bodyPr>
          <a:lstStyle/>
          <a:p>
            <a:r>
              <a:rPr lang="en-US" dirty="0"/>
              <a:t>Continuing on the idea of consideration of the characters. This led me to think of what would they own to tell us who they are? I thought this would strongly link to wardrobe, set dressing and props. </a:t>
            </a:r>
          </a:p>
        </p:txBody>
      </p:sp>
    </p:spTree>
    <p:extLst>
      <p:ext uri="{BB962C8B-B14F-4D97-AF65-F5344CB8AC3E}">
        <p14:creationId xmlns:p14="http://schemas.microsoft.com/office/powerpoint/2010/main" val="42567975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24AF838-1B14-1647-B7DA-6D67BBA4D52A}"/>
              </a:ext>
            </a:extLst>
          </p:cNvPr>
          <p:cNvSpPr/>
          <p:nvPr/>
        </p:nvSpPr>
        <p:spPr>
          <a:xfrm>
            <a:off x="174262" y="2205994"/>
            <a:ext cx="5551715" cy="2031325"/>
          </a:xfrm>
          <a:prstGeom prst="rect">
            <a:avLst/>
          </a:prstGeom>
        </p:spPr>
        <p:txBody>
          <a:bodyPr wrap="square">
            <a:spAutoFit/>
          </a:bodyPr>
          <a:lstStyle/>
          <a:p>
            <a:pPr marL="285750" indent="-285750">
              <a:buFont typeface="Arial" panose="020B0604020202020204" pitchFamily="34" charset="0"/>
              <a:buChar char="•"/>
            </a:pPr>
            <a:r>
              <a:rPr lang="en-GB" dirty="0">
                <a:solidFill>
                  <a:srgbClr val="000000"/>
                </a:solidFill>
              </a:rPr>
              <a:t>“Coming into 1940s fashion, by the end of the war dresses and skirts stayed but extras were stripped away, and gradually gloves and hats became unavailable or too expensive, girdles were not very effective because of how they were made, and finally even stockings were no longer considered an essential, everyday item”</a:t>
            </a:r>
            <a:endParaRPr lang="en-US" dirty="0"/>
          </a:p>
        </p:txBody>
      </p:sp>
      <p:sp>
        <p:nvSpPr>
          <p:cNvPr id="3" name="Rectangle 2">
            <a:extLst>
              <a:ext uri="{FF2B5EF4-FFF2-40B4-BE49-F238E27FC236}">
                <a16:creationId xmlns:a16="http://schemas.microsoft.com/office/drawing/2014/main" id="{7A3E3ADF-CF62-6943-9086-2F1E758F3478}"/>
              </a:ext>
            </a:extLst>
          </p:cNvPr>
          <p:cNvSpPr/>
          <p:nvPr/>
        </p:nvSpPr>
        <p:spPr>
          <a:xfrm>
            <a:off x="137651" y="4212340"/>
            <a:ext cx="5401247" cy="923330"/>
          </a:xfrm>
          <a:prstGeom prst="rect">
            <a:avLst/>
          </a:prstGeom>
        </p:spPr>
        <p:txBody>
          <a:bodyPr wrap="square">
            <a:spAutoFit/>
          </a:bodyPr>
          <a:lstStyle/>
          <a:p>
            <a:pPr marL="285750" indent="-285750">
              <a:buFont typeface="Arial" panose="020B0604020202020204" pitchFamily="34" charset="0"/>
              <a:buChar char="•"/>
            </a:pPr>
            <a:r>
              <a:rPr lang="en-GB" dirty="0">
                <a:solidFill>
                  <a:srgbClr val="000000"/>
                </a:solidFill>
              </a:rPr>
              <a:t>“prints became smaller as they were easier to match, and there was far less extra decoration like ruffles, appliqués or embroidery.”</a:t>
            </a:r>
            <a:endParaRPr lang="en-US" dirty="0"/>
          </a:p>
        </p:txBody>
      </p:sp>
      <p:sp>
        <p:nvSpPr>
          <p:cNvPr id="5" name="Rectangle 4">
            <a:extLst>
              <a:ext uri="{FF2B5EF4-FFF2-40B4-BE49-F238E27FC236}">
                <a16:creationId xmlns:a16="http://schemas.microsoft.com/office/drawing/2014/main" id="{74B9B1FA-1D15-7646-8D77-A2E4B00C5696}"/>
              </a:ext>
            </a:extLst>
          </p:cNvPr>
          <p:cNvSpPr/>
          <p:nvPr/>
        </p:nvSpPr>
        <p:spPr>
          <a:xfrm>
            <a:off x="5509712" y="544180"/>
            <a:ext cx="6096000" cy="1200329"/>
          </a:xfrm>
          <a:prstGeom prst="rect">
            <a:avLst/>
          </a:prstGeom>
        </p:spPr>
        <p:txBody>
          <a:bodyPr>
            <a:spAutoFit/>
          </a:bodyPr>
          <a:lstStyle/>
          <a:p>
            <a:pPr marL="285750" indent="-285750">
              <a:buFont typeface="Arial" panose="020B0604020202020204" pitchFamily="34" charset="0"/>
              <a:buChar char="•"/>
            </a:pPr>
            <a:r>
              <a:rPr lang="en-GB" dirty="0">
                <a:solidFill>
                  <a:srgbClr val="000000"/>
                </a:solidFill>
              </a:rPr>
              <a:t>“keeping British women’s morale up, and giving practical advice, as well as presenting fantasy creations which helped them to dream about what life would be like when the war was over, and things returns returned to normal.”</a:t>
            </a:r>
            <a:endParaRPr lang="en-US" dirty="0"/>
          </a:p>
        </p:txBody>
      </p:sp>
      <p:sp>
        <p:nvSpPr>
          <p:cNvPr id="6" name="Rectangle 5">
            <a:extLst>
              <a:ext uri="{FF2B5EF4-FFF2-40B4-BE49-F238E27FC236}">
                <a16:creationId xmlns:a16="http://schemas.microsoft.com/office/drawing/2014/main" id="{50B94BA9-84D0-3144-8C1A-BCF956D65765}"/>
              </a:ext>
            </a:extLst>
          </p:cNvPr>
          <p:cNvSpPr/>
          <p:nvPr/>
        </p:nvSpPr>
        <p:spPr>
          <a:xfrm>
            <a:off x="5538898" y="1715051"/>
            <a:ext cx="3908939" cy="1754326"/>
          </a:xfrm>
          <a:prstGeom prst="rect">
            <a:avLst/>
          </a:prstGeom>
        </p:spPr>
        <p:txBody>
          <a:bodyPr wrap="square">
            <a:spAutoFit/>
          </a:bodyPr>
          <a:lstStyle/>
          <a:p>
            <a:pPr marL="285750" indent="-285750">
              <a:buFont typeface="Arial" panose="020B0604020202020204" pitchFamily="34" charset="0"/>
              <a:buChar char="•"/>
            </a:pPr>
            <a:r>
              <a:rPr lang="en-GB" dirty="0">
                <a:solidFill>
                  <a:srgbClr val="000000"/>
                </a:solidFill>
              </a:rPr>
              <a:t>“So a winter coat was, for example, four coupons plus £1.00, and baby’s vests were half a coupon plus a few pence.”(</a:t>
            </a:r>
            <a:r>
              <a:rPr lang="en-GB" dirty="0">
                <a:latin typeface="Calibri" panose="020F0502020204030204" pitchFamily="34" charset="0"/>
                <a:ea typeface="Calibri" panose="020F0502020204030204" pitchFamily="34" charset="0"/>
                <a:cs typeface="Times New Roman" panose="02020603050405020304" pitchFamily="18" charset="0"/>
              </a:rPr>
              <a:t>VINTAGE CLOTHING - BLUE 17 Vintage Clothing – Blue 17 and Woobro,2021)</a:t>
            </a:r>
            <a:endParaRPr lang="en-US" dirty="0"/>
          </a:p>
        </p:txBody>
      </p:sp>
      <p:pic>
        <p:nvPicPr>
          <p:cNvPr id="12290" name="Picture 2" descr="clothing-coupons-britain-1940s">
            <a:extLst>
              <a:ext uri="{FF2B5EF4-FFF2-40B4-BE49-F238E27FC236}">
                <a16:creationId xmlns:a16="http://schemas.microsoft.com/office/drawing/2014/main" id="{3B7BC751-7E29-8D4A-844A-BD2190AE0C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38364" y="2184880"/>
            <a:ext cx="2158846" cy="323826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7B4227A-910C-2743-984A-EDC0763F6BB0}"/>
              </a:ext>
            </a:extLst>
          </p:cNvPr>
          <p:cNvSpPr txBox="1"/>
          <p:nvPr/>
        </p:nvSpPr>
        <p:spPr>
          <a:xfrm>
            <a:off x="108464" y="468556"/>
            <a:ext cx="5551715" cy="1754326"/>
          </a:xfrm>
          <a:prstGeom prst="rect">
            <a:avLst/>
          </a:prstGeom>
          <a:noFill/>
        </p:spPr>
        <p:txBody>
          <a:bodyPr wrap="square" rtlCol="0">
            <a:spAutoFit/>
          </a:bodyPr>
          <a:lstStyle/>
          <a:p>
            <a:pPr marL="285750" indent="-285750">
              <a:buFont typeface="Arial" panose="020B0604020202020204" pitchFamily="34" charset="0"/>
              <a:buChar char="•"/>
            </a:pPr>
            <a:r>
              <a:rPr lang="en-US" dirty="0"/>
              <a:t>“Being based in the 1950, I thought it was important to look at the fashion of the 1940s as a poor family would have still worn a lot of the late 1940s post war fashion. I found this source gave a good idea of the mind set of postwar Britain as well, in terms of it’s fashion and how it related to prints, and rations.”</a:t>
            </a:r>
          </a:p>
        </p:txBody>
      </p:sp>
      <p:sp>
        <p:nvSpPr>
          <p:cNvPr id="8" name="TextBox 7">
            <a:extLst>
              <a:ext uri="{FF2B5EF4-FFF2-40B4-BE49-F238E27FC236}">
                <a16:creationId xmlns:a16="http://schemas.microsoft.com/office/drawing/2014/main" id="{E5E79005-1DE8-7F48-8351-0E510A2359D8}"/>
              </a:ext>
            </a:extLst>
          </p:cNvPr>
          <p:cNvSpPr txBox="1"/>
          <p:nvPr/>
        </p:nvSpPr>
        <p:spPr>
          <a:xfrm>
            <a:off x="5622185" y="3453294"/>
            <a:ext cx="4045619" cy="2031325"/>
          </a:xfrm>
          <a:prstGeom prst="rect">
            <a:avLst/>
          </a:prstGeom>
          <a:solidFill>
            <a:schemeClr val="accent5">
              <a:lumMod val="20000"/>
              <a:lumOff val="80000"/>
            </a:schemeClr>
          </a:solidFill>
        </p:spPr>
        <p:txBody>
          <a:bodyPr wrap="square" rtlCol="0">
            <a:spAutoFit/>
          </a:bodyPr>
          <a:lstStyle/>
          <a:p>
            <a:r>
              <a:rPr lang="en-US" dirty="0"/>
              <a:t>Due to it being 5 years after the war I was initially thinking they might have some left over coupons, similar to left over postage stamps but them I read that poor people often sold them for other items so by this point. The couple likely wouldn’t have any lying around.</a:t>
            </a:r>
          </a:p>
        </p:txBody>
      </p:sp>
      <p:sp>
        <p:nvSpPr>
          <p:cNvPr id="12" name="Rectangle 11">
            <a:extLst>
              <a:ext uri="{FF2B5EF4-FFF2-40B4-BE49-F238E27FC236}">
                <a16:creationId xmlns:a16="http://schemas.microsoft.com/office/drawing/2014/main" id="{6AF53A03-95F4-2F49-8145-50C8DC34E059}"/>
              </a:ext>
            </a:extLst>
          </p:cNvPr>
          <p:cNvSpPr/>
          <p:nvPr/>
        </p:nvSpPr>
        <p:spPr>
          <a:xfrm>
            <a:off x="174262" y="5113123"/>
            <a:ext cx="5195872" cy="369332"/>
          </a:xfrm>
          <a:prstGeom prst="rect">
            <a:avLst/>
          </a:prstGeom>
        </p:spPr>
        <p:txBody>
          <a:bodyPr wrap="square">
            <a:spAutoFit/>
          </a:bodyPr>
          <a:lstStyle/>
          <a:p>
            <a:pPr marL="285750" indent="-285750">
              <a:buFont typeface="Arial" panose="020B0604020202020204" pitchFamily="34" charset="0"/>
              <a:buChar char="•"/>
            </a:pPr>
            <a:r>
              <a:rPr lang="en-GB" dirty="0">
                <a:solidFill>
                  <a:srgbClr val="000000"/>
                </a:solidFill>
              </a:rPr>
              <a:t>“Utility clothing for women only ended in 1949”</a:t>
            </a:r>
            <a:endParaRPr lang="en-US" dirty="0"/>
          </a:p>
        </p:txBody>
      </p:sp>
      <p:sp>
        <p:nvSpPr>
          <p:cNvPr id="13" name="TextBox 12">
            <a:extLst>
              <a:ext uri="{FF2B5EF4-FFF2-40B4-BE49-F238E27FC236}">
                <a16:creationId xmlns:a16="http://schemas.microsoft.com/office/drawing/2014/main" id="{616B531A-A902-1347-9D4E-7A370F43C68C}"/>
              </a:ext>
            </a:extLst>
          </p:cNvPr>
          <p:cNvSpPr txBox="1"/>
          <p:nvPr/>
        </p:nvSpPr>
        <p:spPr>
          <a:xfrm>
            <a:off x="179025" y="5541762"/>
            <a:ext cx="11854543" cy="1200329"/>
          </a:xfrm>
          <a:prstGeom prst="rect">
            <a:avLst/>
          </a:prstGeom>
          <a:solidFill>
            <a:schemeClr val="accent5">
              <a:lumMod val="20000"/>
              <a:lumOff val="80000"/>
            </a:schemeClr>
          </a:solidFill>
        </p:spPr>
        <p:txBody>
          <a:bodyPr wrap="square" rtlCol="0">
            <a:spAutoFit/>
          </a:bodyPr>
          <a:lstStyle/>
          <a:p>
            <a:r>
              <a:rPr lang="en-US" dirty="0"/>
              <a:t>All This meant that for a poor women in 1950, she’d likely be updating clothes with stockpiles that she had collated over the years. Although that stockpile would be diminished by the move. Even from being in luxury before hand it would not change rationing and so likely would a work jacket, updated with a small print, some casual clothes for a previous or new sewing group and one winter jacket. </a:t>
            </a:r>
          </a:p>
        </p:txBody>
      </p:sp>
      <p:sp>
        <p:nvSpPr>
          <p:cNvPr id="4" name="TextBox 3">
            <a:extLst>
              <a:ext uri="{FF2B5EF4-FFF2-40B4-BE49-F238E27FC236}">
                <a16:creationId xmlns:a16="http://schemas.microsoft.com/office/drawing/2014/main" id="{8892E53D-FFFE-CC49-8241-AAFB48326F70}"/>
              </a:ext>
            </a:extLst>
          </p:cNvPr>
          <p:cNvSpPr txBox="1"/>
          <p:nvPr/>
        </p:nvSpPr>
        <p:spPr>
          <a:xfrm>
            <a:off x="108465" y="56287"/>
            <a:ext cx="11517086" cy="369332"/>
          </a:xfrm>
          <a:prstGeom prst="rect">
            <a:avLst/>
          </a:prstGeom>
          <a:noFill/>
        </p:spPr>
        <p:txBody>
          <a:bodyPr wrap="square" rtlCol="0">
            <a:spAutoFit/>
          </a:bodyPr>
          <a:lstStyle/>
          <a:p>
            <a:r>
              <a:rPr lang="en-US" b="1" dirty="0"/>
              <a:t>After having the conversation with Stacey-Jo, I was encouraged to really look into the details and check my research</a:t>
            </a:r>
            <a:r>
              <a:rPr lang="en-US" dirty="0"/>
              <a:t>.</a:t>
            </a:r>
          </a:p>
        </p:txBody>
      </p:sp>
      <p:sp>
        <p:nvSpPr>
          <p:cNvPr id="10" name="Rectangle 9">
            <a:extLst>
              <a:ext uri="{FF2B5EF4-FFF2-40B4-BE49-F238E27FC236}">
                <a16:creationId xmlns:a16="http://schemas.microsoft.com/office/drawing/2014/main" id="{05E55D4F-4FE3-8F47-B548-CDADAA726CAD}"/>
              </a:ext>
            </a:extLst>
          </p:cNvPr>
          <p:cNvSpPr/>
          <p:nvPr/>
        </p:nvSpPr>
        <p:spPr>
          <a:xfrm>
            <a:off x="108465" y="425619"/>
            <a:ext cx="11854543" cy="5116143"/>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861713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2831D6-2E05-C044-9D9C-B0DA30A2807A}"/>
              </a:ext>
            </a:extLst>
          </p:cNvPr>
          <p:cNvSpPr txBox="1"/>
          <p:nvPr/>
        </p:nvSpPr>
        <p:spPr>
          <a:xfrm>
            <a:off x="212035" y="159026"/>
            <a:ext cx="3326295" cy="646331"/>
          </a:xfrm>
          <a:prstGeom prst="rect">
            <a:avLst/>
          </a:prstGeom>
          <a:noFill/>
        </p:spPr>
        <p:txBody>
          <a:bodyPr wrap="square" rtlCol="0">
            <a:spAutoFit/>
          </a:bodyPr>
          <a:lstStyle/>
          <a:p>
            <a:r>
              <a:rPr lang="en-US" dirty="0"/>
              <a:t>For service men, Things looked a bit brighter.</a:t>
            </a:r>
          </a:p>
        </p:txBody>
      </p:sp>
      <p:sp>
        <p:nvSpPr>
          <p:cNvPr id="3" name="Rectangle 2">
            <a:extLst>
              <a:ext uri="{FF2B5EF4-FFF2-40B4-BE49-F238E27FC236}">
                <a16:creationId xmlns:a16="http://schemas.microsoft.com/office/drawing/2014/main" id="{FE33F2A3-7EA5-6C49-9303-4362D47E6132}"/>
              </a:ext>
            </a:extLst>
          </p:cNvPr>
          <p:cNvSpPr/>
          <p:nvPr/>
        </p:nvSpPr>
        <p:spPr>
          <a:xfrm>
            <a:off x="212033" y="1122995"/>
            <a:ext cx="4678017" cy="3139321"/>
          </a:xfrm>
          <a:prstGeom prst="rect">
            <a:avLst/>
          </a:prstGeom>
        </p:spPr>
        <p:txBody>
          <a:bodyPr wrap="square">
            <a:spAutoFit/>
          </a:bodyPr>
          <a:lstStyle/>
          <a:p>
            <a:pPr marL="285750" indent="-285750">
              <a:buFont typeface="Arial" panose="020B0604020202020204" pitchFamily="34" charset="0"/>
              <a:buChar char="•"/>
            </a:pPr>
            <a:r>
              <a:rPr lang="en-GB" dirty="0">
                <a:solidFill>
                  <a:srgbClr val="000000"/>
                </a:solidFill>
                <a:latin typeface="Open Sans" panose="020B0606030504020204" pitchFamily="34" charset="0"/>
              </a:rPr>
              <a:t>“Clothing austerity for men ended in 1944.”</a:t>
            </a:r>
          </a:p>
          <a:p>
            <a:pPr marL="285750" indent="-285750">
              <a:buFont typeface="Arial" panose="020B0604020202020204" pitchFamily="34" charset="0"/>
              <a:buChar char="•"/>
            </a:pPr>
            <a:r>
              <a:rPr lang="en-GB" dirty="0">
                <a:solidFill>
                  <a:srgbClr val="000000"/>
                </a:solidFill>
                <a:latin typeface="Open Sans" panose="020B0606030504020204" pitchFamily="34" charset="0"/>
              </a:rPr>
              <a:t>“In addition, service men received the wonderful gift of a full suit of ready-made clothes worth about £480 in today’s money and three times as many clothing coupons as his civilian counterpart. ”</a:t>
            </a:r>
            <a:r>
              <a:rPr lang="en-GB" dirty="0">
                <a:latin typeface="Calibri" panose="020F0502020204030204" pitchFamily="34" charset="0"/>
                <a:ea typeface="Calibri" panose="020F0502020204030204" pitchFamily="34" charset="0"/>
                <a:cs typeface="Times New Roman" panose="02020603050405020304" pitchFamily="18" charset="0"/>
              </a:rPr>
              <a:t> (VINTAGE CLOTHING - BLUE 17 Vintage Clothing – Blue 17 and Woobro,2021)</a:t>
            </a:r>
            <a:endParaRPr lang="en-US" dirty="0"/>
          </a:p>
          <a:p>
            <a:pPr marL="285750" indent="-285750">
              <a:buFont typeface="Arial" panose="020B0604020202020204" pitchFamily="34" charset="0"/>
              <a:buChar char="•"/>
            </a:pPr>
            <a:endParaRPr lang="en-US" dirty="0"/>
          </a:p>
        </p:txBody>
      </p:sp>
      <p:sp>
        <p:nvSpPr>
          <p:cNvPr id="4" name="Rectangle 3">
            <a:extLst>
              <a:ext uri="{FF2B5EF4-FFF2-40B4-BE49-F238E27FC236}">
                <a16:creationId xmlns:a16="http://schemas.microsoft.com/office/drawing/2014/main" id="{FEB46304-558F-304C-B2C7-EE687E8E9271}"/>
              </a:ext>
            </a:extLst>
          </p:cNvPr>
          <p:cNvSpPr/>
          <p:nvPr/>
        </p:nvSpPr>
        <p:spPr>
          <a:xfrm>
            <a:off x="193341" y="4534676"/>
            <a:ext cx="4678017" cy="1200329"/>
          </a:xfrm>
          <a:prstGeom prst="rect">
            <a:avLst/>
          </a:prstGeom>
          <a:solidFill>
            <a:schemeClr val="accent5">
              <a:lumMod val="20000"/>
              <a:lumOff val="80000"/>
            </a:schemeClr>
          </a:solidFill>
        </p:spPr>
        <p:txBody>
          <a:bodyPr wrap="square">
            <a:spAutoFit/>
          </a:bodyPr>
          <a:lstStyle/>
          <a:p>
            <a:r>
              <a:rPr lang="en-US" dirty="0"/>
              <a:t>This meant The man might have a nice suit lying around, maybe distressed a bit from wear. Then some casual wear brought</a:t>
            </a:r>
            <a:r>
              <a:rPr lang="en-US" b="1" dirty="0"/>
              <a:t> </a:t>
            </a:r>
            <a:r>
              <a:rPr lang="en-US" dirty="0"/>
              <a:t>from when he came back from the war. </a:t>
            </a:r>
          </a:p>
        </p:txBody>
      </p:sp>
      <p:sp>
        <p:nvSpPr>
          <p:cNvPr id="5" name="TextBox 4">
            <a:extLst>
              <a:ext uri="{FF2B5EF4-FFF2-40B4-BE49-F238E27FC236}">
                <a16:creationId xmlns:a16="http://schemas.microsoft.com/office/drawing/2014/main" id="{7D98CB9C-2B7A-4C4A-9ED2-ACE0D1D86A45}"/>
              </a:ext>
            </a:extLst>
          </p:cNvPr>
          <p:cNvSpPr txBox="1"/>
          <p:nvPr/>
        </p:nvSpPr>
        <p:spPr>
          <a:xfrm>
            <a:off x="5262659" y="245832"/>
            <a:ext cx="6342420" cy="1754326"/>
          </a:xfrm>
          <a:prstGeom prst="rect">
            <a:avLst/>
          </a:prstGeom>
          <a:noFill/>
        </p:spPr>
        <p:txBody>
          <a:bodyPr wrap="square" rtlCol="0">
            <a:spAutoFit/>
          </a:bodyPr>
          <a:lstStyle/>
          <a:p>
            <a:r>
              <a:rPr lang="en-US" dirty="0"/>
              <a:t>When thinking about men’s wear, I did watch sewing bee’s series 7, episode 9,as it gives some examples of some popular trousers worn in the 40s; the 1940’s Oxford bags. These trousers originated from the 20s but were very popular in the 40s due to the swing movement.</a:t>
            </a:r>
          </a:p>
          <a:p>
            <a:r>
              <a:rPr lang="en-US" b="1" dirty="0"/>
              <a:t>The fabrics mentioned were wool, and cotton.</a:t>
            </a:r>
          </a:p>
        </p:txBody>
      </p:sp>
      <p:sp>
        <p:nvSpPr>
          <p:cNvPr id="6" name="Rectangle 5">
            <a:extLst>
              <a:ext uri="{FF2B5EF4-FFF2-40B4-BE49-F238E27FC236}">
                <a16:creationId xmlns:a16="http://schemas.microsoft.com/office/drawing/2014/main" id="{99826D9D-2554-9F41-9080-27634EFD7546}"/>
              </a:ext>
            </a:extLst>
          </p:cNvPr>
          <p:cNvSpPr/>
          <p:nvPr/>
        </p:nvSpPr>
        <p:spPr>
          <a:xfrm>
            <a:off x="212032" y="947057"/>
            <a:ext cx="4659325" cy="3315259"/>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PDF  Vintage 1950's Mens Pants  Slacks Trousers Shorts image 1">
            <a:extLst>
              <a:ext uri="{FF2B5EF4-FFF2-40B4-BE49-F238E27FC236}">
                <a16:creationId xmlns:a16="http://schemas.microsoft.com/office/drawing/2014/main" id="{E4E0E275-3D77-EC48-88F6-CE5A5FBA83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90050" y="2054678"/>
            <a:ext cx="2748643" cy="274864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PDF  Vintage 1950's Mens Pants  Slacks Trousers Shorts image 2">
            <a:extLst>
              <a:ext uri="{FF2B5EF4-FFF2-40B4-BE49-F238E27FC236}">
                <a16:creationId xmlns:a16="http://schemas.microsoft.com/office/drawing/2014/main" id="{5D808B1D-2761-1241-A8DC-55ECCCCB81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38693" y="2931841"/>
            <a:ext cx="3271157" cy="327115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A99F836-E9F5-A642-A189-565E920F75F0}"/>
              </a:ext>
            </a:extLst>
          </p:cNvPr>
          <p:cNvSpPr txBox="1"/>
          <p:nvPr/>
        </p:nvSpPr>
        <p:spPr>
          <a:xfrm>
            <a:off x="4890050" y="4803321"/>
            <a:ext cx="2597678" cy="646331"/>
          </a:xfrm>
          <a:prstGeom prst="rect">
            <a:avLst/>
          </a:prstGeom>
          <a:noFill/>
        </p:spPr>
        <p:txBody>
          <a:bodyPr wrap="square" rtlCol="0">
            <a:spAutoFit/>
          </a:bodyPr>
          <a:lstStyle/>
          <a:p>
            <a:r>
              <a:rPr lang="en-US" dirty="0"/>
              <a:t>(PDF – Vintage 1950’s </a:t>
            </a:r>
            <a:r>
              <a:rPr lang="en-US" dirty="0" err="1"/>
              <a:t>Mens</a:t>
            </a:r>
            <a:r>
              <a:rPr lang="en-US" dirty="0"/>
              <a:t> Pants, 2021)</a:t>
            </a:r>
          </a:p>
        </p:txBody>
      </p:sp>
    </p:spTree>
    <p:extLst>
      <p:ext uri="{BB962C8B-B14F-4D97-AF65-F5344CB8AC3E}">
        <p14:creationId xmlns:p14="http://schemas.microsoft.com/office/powerpoint/2010/main" val="13452303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January 26, 1932: Winston Churchill&amp;#39;s Doctors Note Allowing Him to Drink  Unlimited Alcohol While Visiting USA During Prohibition ~ Vintage Everyday">
            <a:extLst>
              <a:ext uri="{FF2B5EF4-FFF2-40B4-BE49-F238E27FC236}">
                <a16:creationId xmlns:a16="http://schemas.microsoft.com/office/drawing/2014/main" id="{0FC3B00A-607F-DE4D-B93E-D2C64F769D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8349" y="1127925"/>
            <a:ext cx="5491301" cy="39210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113638B-7A45-1C48-B984-0268B4084F00}"/>
              </a:ext>
            </a:extLst>
          </p:cNvPr>
          <p:cNvSpPr txBox="1"/>
          <p:nvPr/>
        </p:nvSpPr>
        <p:spPr>
          <a:xfrm>
            <a:off x="5976730" y="174171"/>
            <a:ext cx="4784035" cy="3416320"/>
          </a:xfrm>
          <a:prstGeom prst="rect">
            <a:avLst/>
          </a:prstGeom>
          <a:noFill/>
        </p:spPr>
        <p:txBody>
          <a:bodyPr wrap="square" rtlCol="0">
            <a:spAutoFit/>
          </a:bodyPr>
          <a:lstStyle/>
          <a:p>
            <a:r>
              <a:rPr lang="en-US" sz="2400" dirty="0"/>
              <a:t>PTSD is a diagnosis used today that was initially coined in America after the Vietnam war. Today we would say that Shellshock is the same thing. A long-term illness brought on by extreme stress. In terms of the show, Shellshock would be more accurate to use since PTSD wasn’t coined until the 1980s.</a:t>
            </a:r>
          </a:p>
        </p:txBody>
      </p:sp>
      <p:sp>
        <p:nvSpPr>
          <p:cNvPr id="2" name="TextBox 1">
            <a:extLst>
              <a:ext uri="{FF2B5EF4-FFF2-40B4-BE49-F238E27FC236}">
                <a16:creationId xmlns:a16="http://schemas.microsoft.com/office/drawing/2014/main" id="{9E144028-F2D1-2249-95ED-CB8D30A964CB}"/>
              </a:ext>
            </a:extLst>
          </p:cNvPr>
          <p:cNvSpPr txBox="1"/>
          <p:nvPr/>
        </p:nvSpPr>
        <p:spPr>
          <a:xfrm>
            <a:off x="6096000" y="3894824"/>
            <a:ext cx="5644243" cy="2308324"/>
          </a:xfrm>
          <a:prstGeom prst="rect">
            <a:avLst/>
          </a:prstGeom>
          <a:noFill/>
        </p:spPr>
        <p:txBody>
          <a:bodyPr wrap="square" rtlCol="0">
            <a:spAutoFit/>
          </a:bodyPr>
          <a:lstStyle/>
          <a:p>
            <a:r>
              <a:rPr lang="en-US" sz="2400" dirty="0"/>
              <a:t>I think to tell the audience what kind of person the father is it would be important to have a doctors not lying around having this term in it, to allude to his past as a soldier. It would explain to people why the bottles of alcohol are lying around.</a:t>
            </a:r>
          </a:p>
        </p:txBody>
      </p:sp>
    </p:spTree>
    <p:extLst>
      <p:ext uri="{BB962C8B-B14F-4D97-AF65-F5344CB8AC3E}">
        <p14:creationId xmlns:p14="http://schemas.microsoft.com/office/powerpoint/2010/main" val="1770562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No description available.">
            <a:extLst>
              <a:ext uri="{FF2B5EF4-FFF2-40B4-BE49-F238E27FC236}">
                <a16:creationId xmlns:a16="http://schemas.microsoft.com/office/drawing/2014/main" id="{12AD58CB-193D-8E4B-94ED-982315637F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6200000">
            <a:off x="-547077" y="847968"/>
            <a:ext cx="5642708" cy="423203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No description available.">
            <a:extLst>
              <a:ext uri="{FF2B5EF4-FFF2-40B4-BE49-F238E27FC236}">
                <a16:creationId xmlns:a16="http://schemas.microsoft.com/office/drawing/2014/main" id="{E4F2AC23-E95A-4441-B8E6-95BB8FCFF2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572"/>
          <a:stretch/>
        </p:blipFill>
        <p:spPr bwMode="auto">
          <a:xfrm rot="5400000">
            <a:off x="561613" y="3766340"/>
            <a:ext cx="2770301" cy="3127759"/>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No description available.">
            <a:extLst>
              <a:ext uri="{FF2B5EF4-FFF2-40B4-BE49-F238E27FC236}">
                <a16:creationId xmlns:a16="http://schemas.microsoft.com/office/drawing/2014/main" id="{E2D5BE00-5115-9347-887C-1D3DC0B2662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2033"/>
          <a:stretch/>
        </p:blipFill>
        <p:spPr bwMode="auto">
          <a:xfrm rot="5400000">
            <a:off x="3579228" y="3614606"/>
            <a:ext cx="2475403" cy="4011386"/>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No description available.">
            <a:extLst>
              <a:ext uri="{FF2B5EF4-FFF2-40B4-BE49-F238E27FC236}">
                <a16:creationId xmlns:a16="http://schemas.microsoft.com/office/drawing/2014/main" id="{8B472A03-6108-4A42-85E8-4A9D72AD34A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83899" y="3104570"/>
            <a:ext cx="2708101" cy="3610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99148EA-38A0-3646-8987-1002667E6D57}"/>
              </a:ext>
            </a:extLst>
          </p:cNvPr>
          <p:cNvSpPr txBox="1"/>
          <p:nvPr/>
        </p:nvSpPr>
        <p:spPr>
          <a:xfrm>
            <a:off x="4816930" y="489857"/>
            <a:ext cx="7216810" cy="3970318"/>
          </a:xfrm>
          <a:prstGeom prst="rect">
            <a:avLst/>
          </a:prstGeom>
          <a:noFill/>
        </p:spPr>
        <p:txBody>
          <a:bodyPr wrap="square" rtlCol="0">
            <a:spAutoFit/>
          </a:bodyPr>
          <a:lstStyle/>
          <a:p>
            <a:r>
              <a:rPr lang="en-US" dirty="0"/>
              <a:t>During week 3-4 I read this book and realized how useful it would have been at the start because it had confirmed at lot of what I already knew in one place. It gave me a lot of background information on times, including fashion, the history and general stuff you might see.</a:t>
            </a:r>
          </a:p>
          <a:p>
            <a:r>
              <a:rPr lang="en-US" dirty="0"/>
              <a:t>This book also has other eras in going over main background, fashion, history, monarchs at the time.</a:t>
            </a:r>
          </a:p>
          <a:p>
            <a:endParaRPr lang="en-US" dirty="0"/>
          </a:p>
          <a:p>
            <a:r>
              <a:rPr lang="en-US" dirty="0"/>
              <a:t>Although I was late to reading this now, I think this will be a great reference book to have in the future as a starting point.</a:t>
            </a:r>
          </a:p>
          <a:p>
            <a:endParaRPr lang="en-US" dirty="0"/>
          </a:p>
          <a:p>
            <a:r>
              <a:rPr lang="en-US" dirty="0"/>
              <a:t>Having this at would allow me to go into more</a:t>
            </a:r>
          </a:p>
          <a:p>
            <a:r>
              <a:rPr lang="en-US" dirty="0"/>
              <a:t>depth early on as my general background as it </a:t>
            </a:r>
          </a:p>
          <a:p>
            <a:r>
              <a:rPr lang="en-US" dirty="0"/>
              <a:t>Gives great points to look into such as the </a:t>
            </a:r>
          </a:p>
          <a:p>
            <a:r>
              <a:rPr lang="en-US" dirty="0"/>
              <a:t>Monarchs and the historic events.</a:t>
            </a:r>
          </a:p>
        </p:txBody>
      </p:sp>
    </p:spTree>
    <p:extLst>
      <p:ext uri="{BB962C8B-B14F-4D97-AF65-F5344CB8AC3E}">
        <p14:creationId xmlns:p14="http://schemas.microsoft.com/office/powerpoint/2010/main" val="2833971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D6A427EC-A23C-5E42-9327-52FEA9AE3CF5}"/>
              </a:ext>
            </a:extLst>
          </p:cNvPr>
          <p:cNvSpPr/>
          <p:nvPr/>
        </p:nvSpPr>
        <p:spPr>
          <a:xfrm>
            <a:off x="630936" y="639520"/>
            <a:ext cx="3429000" cy="171907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kern="1200" cap="none" spc="0" dirty="0">
                <a:ln w="12700">
                  <a:solidFill>
                    <a:schemeClr val="accent5"/>
                  </a:solidFill>
                  <a:prstDash val="solid"/>
                </a:ln>
                <a:solidFill>
                  <a:schemeClr val="tx1"/>
                </a:solidFill>
                <a:effectLst/>
                <a:latin typeface="+mj-lt"/>
                <a:ea typeface="+mj-ea"/>
                <a:cs typeface="+mj-cs"/>
              </a:rPr>
              <a:t>4/5/6</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8F6C1D4-085F-9B4B-963D-0A6A035A0BF0}"/>
              </a:ext>
            </a:extLst>
          </p:cNvPr>
          <p:cNvSpPr txBox="1"/>
          <p:nvPr/>
        </p:nvSpPr>
        <p:spPr>
          <a:xfrm>
            <a:off x="4374968" y="3159616"/>
            <a:ext cx="7340435" cy="341071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dirty="0"/>
              <a:t>I found that letting ideas process, making ideas and actually doing things are all steps that I definitely jump back forth between as I’m looking at different options, trying to think of effectiveness, how costly things come be and time. </a:t>
            </a:r>
          </a:p>
          <a:p>
            <a:pPr indent="-228600">
              <a:lnSpc>
                <a:spcPct val="90000"/>
              </a:lnSpc>
              <a:spcAft>
                <a:spcPts val="600"/>
              </a:spcAft>
              <a:buFont typeface="Arial" panose="020B0604020202020204" pitchFamily="34" charset="0"/>
              <a:buChar char="•"/>
            </a:pPr>
            <a:endParaRPr lang="en-US" sz="2200" dirty="0"/>
          </a:p>
        </p:txBody>
      </p:sp>
      <p:pic>
        <p:nvPicPr>
          <p:cNvPr id="2" name="Picture 1" descr="Screenshot from my Principles of design notebook.">
            <a:extLst>
              <a:ext uri="{FF2B5EF4-FFF2-40B4-BE49-F238E27FC236}">
                <a16:creationId xmlns:a16="http://schemas.microsoft.com/office/drawing/2014/main" id="{BFFC86A4-0E74-F748-BD11-CE7C88CC69AF}"/>
              </a:ext>
            </a:extLst>
          </p:cNvPr>
          <p:cNvPicPr>
            <a:picLocks noChangeAspect="1"/>
          </p:cNvPicPr>
          <p:nvPr/>
        </p:nvPicPr>
        <p:blipFill>
          <a:blip r:embed="rId2"/>
          <a:stretch>
            <a:fillRect/>
          </a:stretch>
        </p:blipFill>
        <p:spPr>
          <a:xfrm>
            <a:off x="3979154" y="208693"/>
            <a:ext cx="8132064" cy="2663251"/>
          </a:xfrm>
          <a:prstGeom prst="rect">
            <a:avLst/>
          </a:prstGeom>
        </p:spPr>
      </p:pic>
      <p:sp>
        <p:nvSpPr>
          <p:cNvPr id="3" name="TextBox 2">
            <a:extLst>
              <a:ext uri="{FF2B5EF4-FFF2-40B4-BE49-F238E27FC236}">
                <a16:creationId xmlns:a16="http://schemas.microsoft.com/office/drawing/2014/main" id="{95B5E124-9B53-374E-ABC6-640BFF6804C4}"/>
              </a:ext>
            </a:extLst>
          </p:cNvPr>
          <p:cNvSpPr txBox="1"/>
          <p:nvPr/>
        </p:nvSpPr>
        <p:spPr>
          <a:xfrm>
            <a:off x="643278" y="2871944"/>
            <a:ext cx="2716148" cy="2308324"/>
          </a:xfrm>
          <a:prstGeom prst="rect">
            <a:avLst/>
          </a:prstGeom>
          <a:noFill/>
        </p:spPr>
        <p:txBody>
          <a:bodyPr wrap="square" rtlCol="0">
            <a:spAutoFit/>
          </a:bodyPr>
          <a:lstStyle/>
          <a:p>
            <a:r>
              <a:rPr lang="en-US" dirty="0"/>
              <a:t>1)Props sourcing</a:t>
            </a:r>
          </a:p>
          <a:p>
            <a:r>
              <a:rPr lang="en-US" dirty="0"/>
              <a:t>2)Market Places</a:t>
            </a:r>
          </a:p>
          <a:p>
            <a:r>
              <a:rPr lang="en-US" dirty="0"/>
              <a:t>3)Construction</a:t>
            </a:r>
          </a:p>
          <a:p>
            <a:r>
              <a:rPr lang="en-US" dirty="0"/>
              <a:t>4)Sampling</a:t>
            </a:r>
          </a:p>
          <a:p>
            <a:r>
              <a:rPr lang="en-US" dirty="0"/>
              <a:t>5)Ordering</a:t>
            </a:r>
          </a:p>
          <a:p>
            <a:r>
              <a:rPr lang="en-US" dirty="0"/>
              <a:t>6)Rag Rug</a:t>
            </a:r>
          </a:p>
          <a:p>
            <a:r>
              <a:rPr lang="en-US" dirty="0"/>
              <a:t>7)Fireplace</a:t>
            </a:r>
          </a:p>
          <a:p>
            <a:endParaRPr lang="en-US" dirty="0"/>
          </a:p>
        </p:txBody>
      </p:sp>
    </p:spTree>
    <p:extLst>
      <p:ext uri="{BB962C8B-B14F-4D97-AF65-F5344CB8AC3E}">
        <p14:creationId xmlns:p14="http://schemas.microsoft.com/office/powerpoint/2010/main" val="21752085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5B7B19F-9983-2049-8770-123EB05E7104}"/>
              </a:ext>
            </a:extLst>
          </p:cNvPr>
          <p:cNvSpPr txBox="1"/>
          <p:nvPr/>
        </p:nvSpPr>
        <p:spPr>
          <a:xfrm>
            <a:off x="0" y="0"/>
            <a:ext cx="6531403" cy="369332"/>
          </a:xfrm>
          <a:prstGeom prst="rect">
            <a:avLst/>
          </a:prstGeom>
          <a:noFill/>
        </p:spPr>
        <p:txBody>
          <a:bodyPr wrap="none" rtlCol="0">
            <a:spAutoFit/>
          </a:bodyPr>
          <a:lstStyle/>
          <a:p>
            <a:r>
              <a:rPr lang="en-US" dirty="0"/>
              <a:t>Stuff I thought would be useful from UWTSD Prop store and storage.</a:t>
            </a:r>
          </a:p>
        </p:txBody>
      </p:sp>
      <p:pic>
        <p:nvPicPr>
          <p:cNvPr id="2050" name="Picture 2" descr="No description available.">
            <a:extLst>
              <a:ext uri="{FF2B5EF4-FFF2-40B4-BE49-F238E27FC236}">
                <a16:creationId xmlns:a16="http://schemas.microsoft.com/office/drawing/2014/main" id="{F5CAB478-A0CE-E840-B507-87FD642FFF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65879"/>
            <a:ext cx="3817495" cy="286312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No description available.">
            <a:extLst>
              <a:ext uri="{FF2B5EF4-FFF2-40B4-BE49-F238E27FC236}">
                <a16:creationId xmlns:a16="http://schemas.microsoft.com/office/drawing/2014/main" id="{FEA4075F-9C5F-9541-84B7-E22264F967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7495" y="565879"/>
            <a:ext cx="2087068" cy="278275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No description available.">
            <a:extLst>
              <a:ext uri="{FF2B5EF4-FFF2-40B4-BE49-F238E27FC236}">
                <a16:creationId xmlns:a16="http://schemas.microsoft.com/office/drawing/2014/main" id="{BF39CD20-22F9-3E42-9A51-7359F1C92B5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04564" y="565879"/>
            <a:ext cx="2087068" cy="2782757"/>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No description available.">
            <a:extLst>
              <a:ext uri="{FF2B5EF4-FFF2-40B4-BE49-F238E27FC236}">
                <a16:creationId xmlns:a16="http://schemas.microsoft.com/office/drawing/2014/main" id="{205570F0-BA04-3A40-901E-182017A4BF3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91632" y="565879"/>
            <a:ext cx="2087068" cy="2782757"/>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No description available.">
            <a:extLst>
              <a:ext uri="{FF2B5EF4-FFF2-40B4-BE49-F238E27FC236}">
                <a16:creationId xmlns:a16="http://schemas.microsoft.com/office/drawing/2014/main" id="{832EC9F9-F219-D944-9946-00AD07DAD8F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3845393"/>
            <a:ext cx="1922176" cy="256290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4F21EA6-7819-9248-BACB-636D4D166789}"/>
              </a:ext>
            </a:extLst>
          </p:cNvPr>
          <p:cNvSpPr txBox="1"/>
          <p:nvPr/>
        </p:nvSpPr>
        <p:spPr>
          <a:xfrm>
            <a:off x="2735326" y="4003458"/>
            <a:ext cx="8425543" cy="2246769"/>
          </a:xfrm>
          <a:prstGeom prst="rect">
            <a:avLst/>
          </a:prstGeom>
          <a:noFill/>
        </p:spPr>
        <p:txBody>
          <a:bodyPr wrap="square" rtlCol="0">
            <a:spAutoFit/>
          </a:bodyPr>
          <a:lstStyle/>
          <a:p>
            <a:r>
              <a:rPr lang="en-US" sz="2800" dirty="0"/>
              <a:t>During week 2 the team visited the props storage room to get an idea of what could be useful for our set. This visit got me thinking of what we had, what we needed, what would be suitable, and how could we get things that were needed but weren’t available at UWTSD.</a:t>
            </a:r>
          </a:p>
        </p:txBody>
      </p:sp>
    </p:spTree>
    <p:extLst>
      <p:ext uri="{BB962C8B-B14F-4D97-AF65-F5344CB8AC3E}">
        <p14:creationId xmlns:p14="http://schemas.microsoft.com/office/powerpoint/2010/main" val="37622774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6DA71BA-EA5B-B241-9268-8C6C912C2B7E}"/>
              </a:ext>
            </a:extLst>
          </p:cNvPr>
          <p:cNvSpPr txBox="1"/>
          <p:nvPr/>
        </p:nvSpPr>
        <p:spPr>
          <a:xfrm>
            <a:off x="0" y="0"/>
            <a:ext cx="6531403" cy="369332"/>
          </a:xfrm>
          <a:prstGeom prst="rect">
            <a:avLst/>
          </a:prstGeom>
          <a:noFill/>
        </p:spPr>
        <p:txBody>
          <a:bodyPr wrap="none" rtlCol="0">
            <a:spAutoFit/>
          </a:bodyPr>
          <a:lstStyle/>
          <a:p>
            <a:r>
              <a:rPr lang="en-US" dirty="0"/>
              <a:t>Stuff I thought would be useful from UWTSD Prop store and storage.</a:t>
            </a:r>
          </a:p>
        </p:txBody>
      </p:sp>
      <p:pic>
        <p:nvPicPr>
          <p:cNvPr id="1026" name="Picture 2" descr="No description available.">
            <a:extLst>
              <a:ext uri="{FF2B5EF4-FFF2-40B4-BE49-F238E27FC236}">
                <a16:creationId xmlns:a16="http://schemas.microsoft.com/office/drawing/2014/main" id="{96F42D74-1401-2641-9FAF-78B0245619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482" y="369332"/>
            <a:ext cx="2107992" cy="281065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o description available.">
            <a:extLst>
              <a:ext uri="{FF2B5EF4-FFF2-40B4-BE49-F238E27FC236}">
                <a16:creationId xmlns:a16="http://schemas.microsoft.com/office/drawing/2014/main" id="{3FA99FAA-D003-0345-803B-8E9183044A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29474" y="369332"/>
            <a:ext cx="2107992" cy="281065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o description available.">
            <a:extLst>
              <a:ext uri="{FF2B5EF4-FFF2-40B4-BE49-F238E27FC236}">
                <a16:creationId xmlns:a16="http://schemas.microsoft.com/office/drawing/2014/main" id="{96EF4331-3E8E-BE47-B005-558B2774192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37466" y="369332"/>
            <a:ext cx="2107992" cy="281065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No description available.">
            <a:extLst>
              <a:ext uri="{FF2B5EF4-FFF2-40B4-BE49-F238E27FC236}">
                <a16:creationId xmlns:a16="http://schemas.microsoft.com/office/drawing/2014/main" id="{3EE100B8-F75C-064C-A23A-DE3CD63BD0E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45458" y="369332"/>
            <a:ext cx="2107992" cy="2810656"/>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No description available.">
            <a:extLst>
              <a:ext uri="{FF2B5EF4-FFF2-40B4-BE49-F238E27FC236}">
                <a16:creationId xmlns:a16="http://schemas.microsoft.com/office/drawing/2014/main" id="{51073C33-FC5B-F144-82CD-16036A36D0E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53450" y="369332"/>
            <a:ext cx="2107992" cy="2810656"/>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No description available.">
            <a:extLst>
              <a:ext uri="{FF2B5EF4-FFF2-40B4-BE49-F238E27FC236}">
                <a16:creationId xmlns:a16="http://schemas.microsoft.com/office/drawing/2014/main" id="{605398DA-3AAD-EB45-8DD8-5AA078C458E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1482" y="3822490"/>
            <a:ext cx="1911248" cy="254833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No description available.">
            <a:extLst>
              <a:ext uri="{FF2B5EF4-FFF2-40B4-BE49-F238E27FC236}">
                <a16:creationId xmlns:a16="http://schemas.microsoft.com/office/drawing/2014/main" id="{FF107B32-3237-8341-B980-EBEFC11A138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032730" y="3822489"/>
            <a:ext cx="1911837" cy="2548329"/>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No description available.">
            <a:extLst>
              <a:ext uri="{FF2B5EF4-FFF2-40B4-BE49-F238E27FC236}">
                <a16:creationId xmlns:a16="http://schemas.microsoft.com/office/drawing/2014/main" id="{0234E4AB-DBF6-D340-B2D7-6920B5E8F22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943978" y="3822487"/>
            <a:ext cx="1911248" cy="2548331"/>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No description available.">
            <a:extLst>
              <a:ext uri="{FF2B5EF4-FFF2-40B4-BE49-F238E27FC236}">
                <a16:creationId xmlns:a16="http://schemas.microsoft.com/office/drawing/2014/main" id="{7FEF8D7C-0981-394B-8200-2B1E90A690F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855226" y="3822487"/>
            <a:ext cx="1911248" cy="2548331"/>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No description available.">
            <a:extLst>
              <a:ext uri="{FF2B5EF4-FFF2-40B4-BE49-F238E27FC236}">
                <a16:creationId xmlns:a16="http://schemas.microsoft.com/office/drawing/2014/main" id="{D68C2A92-BB57-BE4E-B065-4453018B951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765885" y="3822487"/>
            <a:ext cx="1911248" cy="2548331"/>
          </a:xfrm>
          <a:prstGeom prst="rect">
            <a:avLst/>
          </a:prstGeom>
          <a:noFill/>
          <a:extLst>
            <a:ext uri="{909E8E84-426E-40DD-AFC4-6F175D3DCCD1}">
              <a14:hiddenFill xmlns:a14="http://schemas.microsoft.com/office/drawing/2010/main">
                <a:solidFill>
                  <a:srgbClr val="FFFFFF"/>
                </a:solidFill>
              </a14:hiddenFill>
            </a:ext>
          </a:extLst>
        </p:spPr>
      </p:pic>
      <p:pic>
        <p:nvPicPr>
          <p:cNvPr id="1046" name="Picture 22" descr="No description available.">
            <a:extLst>
              <a:ext uri="{FF2B5EF4-FFF2-40B4-BE49-F238E27FC236}">
                <a16:creationId xmlns:a16="http://schemas.microsoft.com/office/drawing/2014/main" id="{7D0A70A6-9741-F140-9369-A0B751E821B9}"/>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661473" y="3822487"/>
            <a:ext cx="1911837" cy="25491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48582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Open photo">
            <a:extLst>
              <a:ext uri="{FF2B5EF4-FFF2-40B4-BE49-F238E27FC236}">
                <a16:creationId xmlns:a16="http://schemas.microsoft.com/office/drawing/2014/main" id="{C2CC4628-09A1-D14E-86EB-B11A6D322D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0689" y="108826"/>
            <a:ext cx="4584533" cy="611777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838C8F6-5AB6-5F4A-8CC3-A2ABC80D9EC0}"/>
              </a:ext>
            </a:extLst>
          </p:cNvPr>
          <p:cNvSpPr txBox="1"/>
          <p:nvPr/>
        </p:nvSpPr>
        <p:spPr>
          <a:xfrm>
            <a:off x="1590261" y="4917442"/>
            <a:ext cx="2956787" cy="1200329"/>
          </a:xfrm>
          <a:prstGeom prst="rect">
            <a:avLst/>
          </a:prstGeom>
          <a:noFill/>
        </p:spPr>
        <p:txBody>
          <a:bodyPr wrap="square" rtlCol="0">
            <a:spAutoFit/>
          </a:bodyPr>
          <a:lstStyle/>
          <a:p>
            <a:r>
              <a:rPr lang="en-US" dirty="0"/>
              <a:t>On my first trip the the props store/storage with John, </a:t>
            </a:r>
          </a:p>
          <a:p>
            <a:r>
              <a:rPr lang="en-US" dirty="0"/>
              <a:t>I noted what could be useful and where.</a:t>
            </a:r>
          </a:p>
        </p:txBody>
      </p:sp>
      <p:sp>
        <p:nvSpPr>
          <p:cNvPr id="3" name="TextBox 2">
            <a:extLst>
              <a:ext uri="{FF2B5EF4-FFF2-40B4-BE49-F238E27FC236}">
                <a16:creationId xmlns:a16="http://schemas.microsoft.com/office/drawing/2014/main" id="{13950484-2A20-6F42-B82D-9E15E5938B5D}"/>
              </a:ext>
            </a:extLst>
          </p:cNvPr>
          <p:cNvSpPr txBox="1"/>
          <p:nvPr/>
        </p:nvSpPr>
        <p:spPr>
          <a:xfrm>
            <a:off x="2782956" y="384313"/>
            <a:ext cx="1020418" cy="1477328"/>
          </a:xfrm>
          <a:prstGeom prst="rect">
            <a:avLst/>
          </a:prstGeom>
          <a:noFill/>
        </p:spPr>
        <p:txBody>
          <a:bodyPr wrap="square" rtlCol="0">
            <a:spAutoFit/>
          </a:bodyPr>
          <a:lstStyle/>
          <a:p>
            <a:r>
              <a:rPr lang="en-US" dirty="0"/>
              <a:t>I also noted what we might need</a:t>
            </a:r>
          </a:p>
        </p:txBody>
      </p:sp>
      <p:cxnSp>
        <p:nvCxnSpPr>
          <p:cNvPr id="5" name="Straight Arrow Connector 4">
            <a:extLst>
              <a:ext uri="{FF2B5EF4-FFF2-40B4-BE49-F238E27FC236}">
                <a16:creationId xmlns:a16="http://schemas.microsoft.com/office/drawing/2014/main" id="{EA3120DD-3C80-8D4E-A06F-82E7E5CD2C94}"/>
              </a:ext>
            </a:extLst>
          </p:cNvPr>
          <p:cNvCxnSpPr>
            <a:cxnSpLocks/>
          </p:cNvCxnSpPr>
          <p:nvPr/>
        </p:nvCxnSpPr>
        <p:spPr>
          <a:xfrm flipH="1" flipV="1">
            <a:off x="1590261" y="1417983"/>
            <a:ext cx="793710" cy="349945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D1738E2C-496E-DE4A-83E5-0A8FCA52652E}"/>
              </a:ext>
            </a:extLst>
          </p:cNvPr>
          <p:cNvCxnSpPr/>
          <p:nvPr/>
        </p:nvCxnSpPr>
        <p:spPr>
          <a:xfrm flipV="1">
            <a:off x="3525078" y="1550504"/>
            <a:ext cx="475145" cy="157656"/>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117F8581-E693-E544-A28A-E9E049C4B631}"/>
              </a:ext>
            </a:extLst>
          </p:cNvPr>
          <p:cNvSpPr txBox="1"/>
          <p:nvPr/>
        </p:nvSpPr>
        <p:spPr>
          <a:xfrm>
            <a:off x="5738191" y="278296"/>
            <a:ext cx="6268279" cy="2862322"/>
          </a:xfrm>
          <a:prstGeom prst="rect">
            <a:avLst/>
          </a:prstGeom>
          <a:noFill/>
        </p:spPr>
        <p:txBody>
          <a:bodyPr wrap="square" rtlCol="0">
            <a:spAutoFit/>
          </a:bodyPr>
          <a:lstStyle/>
          <a:p>
            <a:r>
              <a:rPr lang="en-US" sz="2000" dirty="0"/>
              <a:t>On my trip with Stacey-Jo to the prop store we looked at collecting some of the stuff and bringing it over. I went to pick up one of the working man’s hat as I thought it would really be useful in talking about the husband and  alluding to the era. </a:t>
            </a:r>
          </a:p>
          <a:p>
            <a:r>
              <a:rPr lang="en-US" sz="2000" dirty="0"/>
              <a:t>When I was picking the hat, I wasn’t sure what hat to pick, because I didn’t know the shape, or material the hat of the time was supposed to e made of. I hadn’t researched it. Lleucu did know so we chose this hat. </a:t>
            </a:r>
          </a:p>
        </p:txBody>
      </p:sp>
      <p:pic>
        <p:nvPicPr>
          <p:cNvPr id="1026" name="Picture 2" descr="No description available.">
            <a:extLst>
              <a:ext uri="{FF2B5EF4-FFF2-40B4-BE49-F238E27FC236}">
                <a16:creationId xmlns:a16="http://schemas.microsoft.com/office/drawing/2014/main" id="{CC41D8AE-7A02-4041-A47A-0F22C8F686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84372" y="3154962"/>
            <a:ext cx="2568556" cy="342474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2943BCA-9CAE-0246-B524-1D1C6D1B3272}"/>
              </a:ext>
            </a:extLst>
          </p:cNvPr>
          <p:cNvSpPr/>
          <p:nvPr/>
        </p:nvSpPr>
        <p:spPr>
          <a:xfrm>
            <a:off x="5756424" y="3167711"/>
            <a:ext cx="2703681" cy="3170099"/>
          </a:xfrm>
          <a:prstGeom prst="rect">
            <a:avLst/>
          </a:prstGeom>
        </p:spPr>
        <p:txBody>
          <a:bodyPr wrap="square">
            <a:spAutoFit/>
          </a:bodyPr>
          <a:lstStyle/>
          <a:p>
            <a:r>
              <a:rPr lang="en-US" sz="2000" dirty="0"/>
              <a:t>This conversation helped me realize how important knowing fashion, fabrics and textiles of the eras can be when looking at props, but also how hard prop finding can be as it’s all about the detail.</a:t>
            </a:r>
          </a:p>
        </p:txBody>
      </p:sp>
    </p:spTree>
    <p:extLst>
      <p:ext uri="{BB962C8B-B14F-4D97-AF65-F5344CB8AC3E}">
        <p14:creationId xmlns:p14="http://schemas.microsoft.com/office/powerpoint/2010/main" val="29601661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Graphical user interface, text&#10;&#10;Description automatically generated">
            <a:extLst>
              <a:ext uri="{FF2B5EF4-FFF2-40B4-BE49-F238E27FC236}">
                <a16:creationId xmlns:a16="http://schemas.microsoft.com/office/drawing/2014/main" id="{9A187A43-D604-F243-BE86-639345F6AA32}"/>
              </a:ext>
            </a:extLst>
          </p:cNvPr>
          <p:cNvPicPr>
            <a:picLocks noChangeAspect="1"/>
          </p:cNvPicPr>
          <p:nvPr/>
        </p:nvPicPr>
        <p:blipFill>
          <a:blip r:embed="rId2"/>
          <a:stretch>
            <a:fillRect/>
          </a:stretch>
        </p:blipFill>
        <p:spPr>
          <a:xfrm>
            <a:off x="7794420" y="261145"/>
            <a:ext cx="4117493" cy="3866011"/>
          </a:xfrm>
          <a:prstGeom prst="rect">
            <a:avLst/>
          </a:prstGeom>
        </p:spPr>
      </p:pic>
      <p:pic>
        <p:nvPicPr>
          <p:cNvPr id="10" name="Picture 9" descr="Graphical user interface&#10;&#10;Description automatically generated">
            <a:extLst>
              <a:ext uri="{FF2B5EF4-FFF2-40B4-BE49-F238E27FC236}">
                <a16:creationId xmlns:a16="http://schemas.microsoft.com/office/drawing/2014/main" id="{27834208-7FAD-D741-B69E-6E49CFF2C63E}"/>
              </a:ext>
            </a:extLst>
          </p:cNvPr>
          <p:cNvPicPr>
            <a:picLocks noChangeAspect="1"/>
          </p:cNvPicPr>
          <p:nvPr/>
        </p:nvPicPr>
        <p:blipFill>
          <a:blip r:embed="rId3"/>
          <a:stretch>
            <a:fillRect/>
          </a:stretch>
        </p:blipFill>
        <p:spPr>
          <a:xfrm>
            <a:off x="0" y="111209"/>
            <a:ext cx="5248603" cy="4720283"/>
          </a:xfrm>
          <a:prstGeom prst="rect">
            <a:avLst/>
          </a:prstGeom>
        </p:spPr>
      </p:pic>
      <p:pic>
        <p:nvPicPr>
          <p:cNvPr id="12" name="Picture 11" descr="Graphical user interface, application&#10;&#10;Description automatically generated">
            <a:extLst>
              <a:ext uri="{FF2B5EF4-FFF2-40B4-BE49-F238E27FC236}">
                <a16:creationId xmlns:a16="http://schemas.microsoft.com/office/drawing/2014/main" id="{AB833F51-FDA7-EB4F-927C-DA56F6DBFB72}"/>
              </a:ext>
            </a:extLst>
          </p:cNvPr>
          <p:cNvPicPr>
            <a:picLocks noChangeAspect="1"/>
          </p:cNvPicPr>
          <p:nvPr/>
        </p:nvPicPr>
        <p:blipFill>
          <a:blip r:embed="rId4"/>
          <a:stretch>
            <a:fillRect/>
          </a:stretch>
        </p:blipFill>
        <p:spPr>
          <a:xfrm>
            <a:off x="6096325" y="3191828"/>
            <a:ext cx="3446602" cy="3429000"/>
          </a:xfrm>
          <a:prstGeom prst="rect">
            <a:avLst/>
          </a:prstGeom>
        </p:spPr>
      </p:pic>
      <p:sp>
        <p:nvSpPr>
          <p:cNvPr id="13" name="TextBox 12">
            <a:extLst>
              <a:ext uri="{FF2B5EF4-FFF2-40B4-BE49-F238E27FC236}">
                <a16:creationId xmlns:a16="http://schemas.microsoft.com/office/drawing/2014/main" id="{DFCA0213-7EAE-AC4F-9D4C-2539EC205E51}"/>
              </a:ext>
            </a:extLst>
          </p:cNvPr>
          <p:cNvSpPr txBox="1"/>
          <p:nvPr/>
        </p:nvSpPr>
        <p:spPr>
          <a:xfrm>
            <a:off x="98854" y="5143500"/>
            <a:ext cx="5721178" cy="1477328"/>
          </a:xfrm>
          <a:prstGeom prst="rect">
            <a:avLst/>
          </a:prstGeom>
          <a:noFill/>
        </p:spPr>
        <p:txBody>
          <a:bodyPr wrap="square" rtlCol="0">
            <a:spAutoFit/>
          </a:bodyPr>
          <a:lstStyle/>
          <a:p>
            <a:r>
              <a:rPr lang="en-US" dirty="0"/>
              <a:t>Pros, sometimes you can find some really good deals, or furniture you could make a deal on that you wouldn’t spot elsewhere. Tends to be cheaper than stores.</a:t>
            </a:r>
          </a:p>
          <a:p>
            <a:r>
              <a:rPr lang="en-US" dirty="0"/>
              <a:t>Con, the seller's location can be miles away, costing in fuel and time.</a:t>
            </a:r>
          </a:p>
        </p:txBody>
      </p:sp>
      <p:sp>
        <p:nvSpPr>
          <p:cNvPr id="2" name="Rectangle 1">
            <a:extLst>
              <a:ext uri="{FF2B5EF4-FFF2-40B4-BE49-F238E27FC236}">
                <a16:creationId xmlns:a16="http://schemas.microsoft.com/office/drawing/2014/main" id="{0D317003-0026-1C4C-92F8-22ABA3B105F8}"/>
              </a:ext>
            </a:extLst>
          </p:cNvPr>
          <p:cNvSpPr/>
          <p:nvPr/>
        </p:nvSpPr>
        <p:spPr>
          <a:xfrm>
            <a:off x="2756432" y="-50863"/>
            <a:ext cx="6679136"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Facebook Marketplace</a:t>
            </a:r>
          </a:p>
        </p:txBody>
      </p:sp>
      <p:sp>
        <p:nvSpPr>
          <p:cNvPr id="3" name="TextBox 2">
            <a:extLst>
              <a:ext uri="{FF2B5EF4-FFF2-40B4-BE49-F238E27FC236}">
                <a16:creationId xmlns:a16="http://schemas.microsoft.com/office/drawing/2014/main" id="{5A92C955-6763-9E47-8797-F238E536EEB4}"/>
              </a:ext>
            </a:extLst>
          </p:cNvPr>
          <p:cNvSpPr txBox="1"/>
          <p:nvPr/>
        </p:nvSpPr>
        <p:spPr>
          <a:xfrm>
            <a:off x="3445565" y="2361652"/>
            <a:ext cx="2650435" cy="646331"/>
          </a:xfrm>
          <a:prstGeom prst="rect">
            <a:avLst/>
          </a:prstGeom>
          <a:noFill/>
        </p:spPr>
        <p:txBody>
          <a:bodyPr wrap="square" rtlCol="0">
            <a:spAutoFit/>
          </a:bodyPr>
          <a:lstStyle/>
          <a:p>
            <a:r>
              <a:rPr lang="en-US" dirty="0"/>
              <a:t>I think this particular draws are too modern.</a:t>
            </a:r>
          </a:p>
        </p:txBody>
      </p:sp>
      <p:sp>
        <p:nvSpPr>
          <p:cNvPr id="4" name="TextBox 3">
            <a:extLst>
              <a:ext uri="{FF2B5EF4-FFF2-40B4-BE49-F238E27FC236}">
                <a16:creationId xmlns:a16="http://schemas.microsoft.com/office/drawing/2014/main" id="{6F229779-49FD-5C46-8755-63D56785AB6E}"/>
              </a:ext>
            </a:extLst>
          </p:cNvPr>
          <p:cNvSpPr txBox="1"/>
          <p:nvPr/>
        </p:nvSpPr>
        <p:spPr>
          <a:xfrm>
            <a:off x="6173997" y="1056312"/>
            <a:ext cx="1542426" cy="1200329"/>
          </a:xfrm>
          <a:prstGeom prst="rect">
            <a:avLst/>
          </a:prstGeom>
          <a:noFill/>
        </p:spPr>
        <p:txBody>
          <a:bodyPr wrap="square" rtlCol="0">
            <a:spAutoFit/>
          </a:bodyPr>
          <a:lstStyle/>
          <a:p>
            <a:r>
              <a:rPr lang="en-US" dirty="0"/>
              <a:t>This cupboard has also already been brought.</a:t>
            </a:r>
          </a:p>
        </p:txBody>
      </p:sp>
    </p:spTree>
    <p:extLst>
      <p:ext uri="{BB962C8B-B14F-4D97-AF65-F5344CB8AC3E}">
        <p14:creationId xmlns:p14="http://schemas.microsoft.com/office/powerpoint/2010/main" val="9806366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6" name="Picture 6" descr="1940's kitchen">
            <a:extLst>
              <a:ext uri="{FF2B5EF4-FFF2-40B4-BE49-F238E27FC236}">
                <a16:creationId xmlns:a16="http://schemas.microsoft.com/office/drawing/2014/main" id="{6D622402-D3D7-014B-838C-93685F58FB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0542" y="-24722"/>
            <a:ext cx="4175760" cy="556768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1940s Spanish Porcelain Wash Basin with Bronze Taps and Iron Stand For Sale  at 1stDibs">
            <a:extLst>
              <a:ext uri="{FF2B5EF4-FFF2-40B4-BE49-F238E27FC236}">
                <a16:creationId xmlns:a16="http://schemas.microsoft.com/office/drawing/2014/main" id="{D539D780-21EA-224A-9113-B97CA713DC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8721" y="3989997"/>
            <a:ext cx="2650523" cy="2882018"/>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1940s Spanish Porcelain Wash Basin with Bronze Taps and Iron Stand For Sale  at 1stDibs">
            <a:extLst>
              <a:ext uri="{FF2B5EF4-FFF2-40B4-BE49-F238E27FC236}">
                <a16:creationId xmlns:a16="http://schemas.microsoft.com/office/drawing/2014/main" id="{F250B6E3-C770-2440-A061-3D4E78A06C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349578"/>
            <a:ext cx="2508422" cy="250842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E436BEF-8B27-4B47-BA65-46CD116C0E83}"/>
              </a:ext>
            </a:extLst>
          </p:cNvPr>
          <p:cNvSpPr txBox="1"/>
          <p:nvPr/>
        </p:nvSpPr>
        <p:spPr>
          <a:xfrm>
            <a:off x="4983480" y="-64264"/>
            <a:ext cx="7208520" cy="6986528"/>
          </a:xfrm>
          <a:prstGeom prst="rect">
            <a:avLst/>
          </a:prstGeom>
          <a:noFill/>
        </p:spPr>
        <p:txBody>
          <a:bodyPr wrap="square" rtlCol="0">
            <a:spAutoFit/>
          </a:bodyPr>
          <a:lstStyle/>
          <a:p>
            <a:r>
              <a:rPr lang="en-US" sz="2800" dirty="0"/>
              <a:t>Finding a sink that is era appropriate might be difficult or costly, </a:t>
            </a:r>
          </a:p>
          <a:p>
            <a:r>
              <a:rPr lang="en-US" sz="2800" dirty="0"/>
              <a:t>So, we thought we could build one.</a:t>
            </a:r>
          </a:p>
          <a:p>
            <a:r>
              <a:rPr lang="en-US" sz="2800" dirty="0"/>
              <a:t>Using these images to the left as references we could build it by using a cabinet and cutting into it, and then putting a curtain on the front. This would give it a work top and sink in one. However, we would need the right size cabinet to do this on.</a:t>
            </a:r>
          </a:p>
          <a:p>
            <a:endParaRPr lang="en-US" sz="2800" dirty="0"/>
          </a:p>
          <a:p>
            <a:r>
              <a:rPr lang="en-US" sz="2800" dirty="0"/>
              <a:t>To look for the cabinets we could look on Facebook marketplace, British Heart Foundation, Gumtree, or Carmarthen antique. With all these options we would have to consider fuel costs, although if the item is local, it would be marginal.</a:t>
            </a:r>
          </a:p>
        </p:txBody>
      </p:sp>
    </p:spTree>
    <p:extLst>
      <p:ext uri="{BB962C8B-B14F-4D97-AF65-F5344CB8AC3E}">
        <p14:creationId xmlns:p14="http://schemas.microsoft.com/office/powerpoint/2010/main" val="24520490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descr="Newhome gas cooker; Stoves of Rainhill; 1940s; 11589/1 on eHive">
            <a:extLst>
              <a:ext uri="{FF2B5EF4-FFF2-40B4-BE49-F238E27FC236}">
                <a16:creationId xmlns:a16="http://schemas.microsoft.com/office/drawing/2014/main" id="{B3FD4C14-3AAF-6648-A1D1-5777A4863D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08971" y="0"/>
            <a:ext cx="2883029" cy="4231969"/>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The cooker in a modern 1940s UK suburban kitchen">
            <a:extLst>
              <a:ext uri="{FF2B5EF4-FFF2-40B4-BE49-F238E27FC236}">
                <a16:creationId xmlns:a16="http://schemas.microsoft.com/office/drawing/2014/main" id="{85768A2D-F9CB-CF47-BD94-DF158C67CF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15499" y="0"/>
            <a:ext cx="3810000" cy="3479800"/>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descr="1930s gas cooker at the Old Forge Wartime house Sittingbourne Kent |  Vintage kitchen, 1940s kitchen, Old stove">
            <a:extLst>
              <a:ext uri="{FF2B5EF4-FFF2-40B4-BE49-F238E27FC236}">
                <a16:creationId xmlns:a16="http://schemas.microsoft.com/office/drawing/2014/main" id="{44D60325-4913-4244-8CE7-5F58DAFB11C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15680" y="2300649"/>
            <a:ext cx="1993636" cy="3479801"/>
          </a:xfrm>
          <a:prstGeom prst="rect">
            <a:avLst/>
          </a:prstGeom>
          <a:noFill/>
          <a:extLst>
            <a:ext uri="{909E8E84-426E-40DD-AFC4-6F175D3DCCD1}">
              <a14:hiddenFill xmlns:a14="http://schemas.microsoft.com/office/drawing/2010/main">
                <a:solidFill>
                  <a:srgbClr val="FFFFFF"/>
                </a:solidFill>
              </a14:hiddenFill>
            </a:ext>
          </a:extLst>
        </p:spPr>
      </p:pic>
      <p:pic>
        <p:nvPicPr>
          <p:cNvPr id="7178" name="Picture 10" descr="Vintage Retro 1950's New World Gas Cooker">
            <a:extLst>
              <a:ext uri="{FF2B5EF4-FFF2-40B4-BE49-F238E27FC236}">
                <a16:creationId xmlns:a16="http://schemas.microsoft.com/office/drawing/2014/main" id="{D2BB7291-402C-8E4F-846E-516D0043F0B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02087" y="3493916"/>
            <a:ext cx="2323412" cy="309788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7BC3046-F5E6-1E4A-885C-95702737E365}"/>
              </a:ext>
            </a:extLst>
          </p:cNvPr>
          <p:cNvSpPr txBox="1"/>
          <p:nvPr/>
        </p:nvSpPr>
        <p:spPr>
          <a:xfrm>
            <a:off x="5669280" y="240030"/>
            <a:ext cx="359394" cy="369332"/>
          </a:xfrm>
          <a:prstGeom prst="rect">
            <a:avLst/>
          </a:prstGeom>
          <a:noFill/>
        </p:spPr>
        <p:txBody>
          <a:bodyPr wrap="none" rtlCol="0">
            <a:spAutoFit/>
          </a:bodyPr>
          <a:lstStyle/>
          <a:p>
            <a:r>
              <a:rPr lang="en-US" dirty="0"/>
              <a:t>1.</a:t>
            </a:r>
          </a:p>
        </p:txBody>
      </p:sp>
      <p:sp>
        <p:nvSpPr>
          <p:cNvPr id="5" name="TextBox 4">
            <a:extLst>
              <a:ext uri="{FF2B5EF4-FFF2-40B4-BE49-F238E27FC236}">
                <a16:creationId xmlns:a16="http://schemas.microsoft.com/office/drawing/2014/main" id="{7259542C-ADDB-3943-A804-164C0F1B1032}"/>
              </a:ext>
            </a:extLst>
          </p:cNvPr>
          <p:cNvSpPr txBox="1"/>
          <p:nvPr/>
        </p:nvSpPr>
        <p:spPr>
          <a:xfrm>
            <a:off x="7048336" y="3877364"/>
            <a:ext cx="1552088" cy="369332"/>
          </a:xfrm>
          <a:prstGeom prst="rect">
            <a:avLst/>
          </a:prstGeom>
          <a:noFill/>
        </p:spPr>
        <p:txBody>
          <a:bodyPr wrap="square" rtlCol="0">
            <a:spAutoFit/>
          </a:bodyPr>
          <a:lstStyle/>
          <a:p>
            <a:r>
              <a:rPr lang="en-US" dirty="0"/>
              <a:t>2.</a:t>
            </a:r>
          </a:p>
        </p:txBody>
      </p:sp>
      <p:sp>
        <p:nvSpPr>
          <p:cNvPr id="6" name="TextBox 5">
            <a:extLst>
              <a:ext uri="{FF2B5EF4-FFF2-40B4-BE49-F238E27FC236}">
                <a16:creationId xmlns:a16="http://schemas.microsoft.com/office/drawing/2014/main" id="{BF3A94F0-44D6-CA4F-AD3D-6B280205A9D9}"/>
              </a:ext>
            </a:extLst>
          </p:cNvPr>
          <p:cNvSpPr txBox="1"/>
          <p:nvPr/>
        </p:nvSpPr>
        <p:spPr>
          <a:xfrm>
            <a:off x="9231" y="37862"/>
            <a:ext cx="5481013" cy="6740307"/>
          </a:xfrm>
          <a:prstGeom prst="rect">
            <a:avLst/>
          </a:prstGeom>
          <a:noFill/>
        </p:spPr>
        <p:txBody>
          <a:bodyPr wrap="square" rtlCol="0">
            <a:spAutoFit/>
          </a:bodyPr>
          <a:lstStyle/>
          <a:p>
            <a:r>
              <a:rPr lang="en-US" dirty="0"/>
              <a:t>The kitchen group said they’d need a gas cooker for their kitchen. I thought I should really build upon my research of kitchen cookers specifically before I think about building or buying one to ensure I know the details of it, so I am not in the same situation as I was in with the hat.</a:t>
            </a:r>
          </a:p>
          <a:p>
            <a:endParaRPr lang="en-US" dirty="0"/>
          </a:p>
          <a:p>
            <a:r>
              <a:rPr lang="en-US" dirty="0"/>
              <a:t>So, I tried to look in more depth at what the cookers would look like and how they would work  by comparing a 1940s cooker to a 1950s cooker. I was unsure as to which one they would most likely have when researching as I wasn’t sure if the counsel installed them or if they had to purchase it on their own.</a:t>
            </a:r>
          </a:p>
          <a:p>
            <a:endParaRPr lang="en-US" dirty="0"/>
          </a:p>
          <a:p>
            <a:r>
              <a:rPr lang="en-US" dirty="0"/>
              <a:t>From researching I found out that the 1940s gas cooker you had to light with a flint but the 1950s would have a button to light.  This was the biggest distinction between the two.</a:t>
            </a:r>
          </a:p>
          <a:p>
            <a:endParaRPr lang="en-US" dirty="0"/>
          </a:p>
          <a:p>
            <a:r>
              <a:rPr lang="en-US" dirty="0"/>
              <a:t>We will like have to make this, as it is not something that will likely be found cheap in store and online is seen as a collector's item being sold for people’s ‘vintage kitchens. </a:t>
            </a:r>
          </a:p>
          <a:p>
            <a:r>
              <a:rPr lang="en-US" dirty="0"/>
              <a:t>I thought this early on due to the size of the item. </a:t>
            </a:r>
          </a:p>
          <a:p>
            <a:endParaRPr lang="en-US" dirty="0"/>
          </a:p>
          <a:p>
            <a:endParaRPr lang="en-US" dirty="0"/>
          </a:p>
        </p:txBody>
      </p:sp>
      <p:sp>
        <p:nvSpPr>
          <p:cNvPr id="2" name="TextBox 1">
            <a:extLst>
              <a:ext uri="{FF2B5EF4-FFF2-40B4-BE49-F238E27FC236}">
                <a16:creationId xmlns:a16="http://schemas.microsoft.com/office/drawing/2014/main" id="{0CE7A065-9DCF-8C47-B142-8DEFEA394F15}"/>
              </a:ext>
            </a:extLst>
          </p:cNvPr>
          <p:cNvSpPr txBox="1"/>
          <p:nvPr/>
        </p:nvSpPr>
        <p:spPr>
          <a:xfrm>
            <a:off x="6096000" y="3493916"/>
            <a:ext cx="1333378" cy="369332"/>
          </a:xfrm>
          <a:prstGeom prst="rect">
            <a:avLst/>
          </a:prstGeom>
          <a:noFill/>
        </p:spPr>
        <p:txBody>
          <a:bodyPr wrap="none" rtlCol="0">
            <a:spAutoFit/>
          </a:bodyPr>
          <a:lstStyle/>
          <a:p>
            <a:r>
              <a:rPr lang="en-US" dirty="0"/>
              <a:t>(Cryer,2021)</a:t>
            </a:r>
          </a:p>
        </p:txBody>
      </p:sp>
      <p:sp>
        <p:nvSpPr>
          <p:cNvPr id="3" name="TextBox 2">
            <a:extLst>
              <a:ext uri="{FF2B5EF4-FFF2-40B4-BE49-F238E27FC236}">
                <a16:creationId xmlns:a16="http://schemas.microsoft.com/office/drawing/2014/main" id="{6E74B8DB-2621-CE47-9930-1AEB6ED25911}"/>
              </a:ext>
            </a:extLst>
          </p:cNvPr>
          <p:cNvSpPr txBox="1"/>
          <p:nvPr/>
        </p:nvSpPr>
        <p:spPr>
          <a:xfrm>
            <a:off x="9725499" y="5780449"/>
            <a:ext cx="1993635" cy="923330"/>
          </a:xfrm>
          <a:prstGeom prst="rect">
            <a:avLst/>
          </a:prstGeom>
          <a:noFill/>
        </p:spPr>
        <p:txBody>
          <a:bodyPr wrap="square" rtlCol="0">
            <a:spAutoFit/>
          </a:bodyPr>
          <a:lstStyle/>
          <a:p>
            <a:r>
              <a:rPr lang="en-US" dirty="0"/>
              <a:t>(</a:t>
            </a:r>
            <a:r>
              <a:rPr lang="en-GB" dirty="0"/>
              <a:t>Vintage Retro 1950’s New World Gas Cooker ,2021) </a:t>
            </a:r>
            <a:endParaRPr lang="en-US" dirty="0"/>
          </a:p>
        </p:txBody>
      </p:sp>
    </p:spTree>
    <p:extLst>
      <p:ext uri="{BB962C8B-B14F-4D97-AF65-F5344CB8AC3E}">
        <p14:creationId xmlns:p14="http://schemas.microsoft.com/office/powerpoint/2010/main" val="313017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No description available.">
            <a:extLst>
              <a:ext uri="{FF2B5EF4-FFF2-40B4-BE49-F238E27FC236}">
                <a16:creationId xmlns:a16="http://schemas.microsoft.com/office/drawing/2014/main" id="{109A55DB-4213-1242-A7E3-04082026BD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093720" cy="5502211"/>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No description available.">
            <a:extLst>
              <a:ext uri="{FF2B5EF4-FFF2-40B4-BE49-F238E27FC236}">
                <a16:creationId xmlns:a16="http://schemas.microsoft.com/office/drawing/2014/main" id="{2534BA26-2CEB-234A-BC1D-47F984D482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44180" y="0"/>
            <a:ext cx="3016278" cy="5364480"/>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No description available.">
            <a:extLst>
              <a:ext uri="{FF2B5EF4-FFF2-40B4-BE49-F238E27FC236}">
                <a16:creationId xmlns:a16="http://schemas.microsoft.com/office/drawing/2014/main" id="{0B060B9A-699F-1945-AF82-A70CDA521E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60458" y="0"/>
            <a:ext cx="2987402" cy="5313124"/>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No description available.">
            <a:extLst>
              <a:ext uri="{FF2B5EF4-FFF2-40B4-BE49-F238E27FC236}">
                <a16:creationId xmlns:a16="http://schemas.microsoft.com/office/drawing/2014/main" id="{B02DF9ED-ACF8-AF4C-8EB0-B2651E7A04A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04598" y="0"/>
            <a:ext cx="2987402" cy="531312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7AE381E-C404-7C41-BD1E-60190FACFE4F}"/>
              </a:ext>
            </a:extLst>
          </p:cNvPr>
          <p:cNvSpPr txBox="1"/>
          <p:nvPr/>
        </p:nvSpPr>
        <p:spPr>
          <a:xfrm>
            <a:off x="0" y="5782491"/>
            <a:ext cx="11849462" cy="923330"/>
          </a:xfrm>
          <a:prstGeom prst="rect">
            <a:avLst/>
          </a:prstGeom>
          <a:noFill/>
        </p:spPr>
        <p:txBody>
          <a:bodyPr wrap="square" rtlCol="0">
            <a:spAutoFit/>
          </a:bodyPr>
          <a:lstStyle/>
          <a:p>
            <a:r>
              <a:rPr lang="en-US" dirty="0"/>
              <a:t>These items were all found on Facebook marketplace. Number one I thought could be brought and used almost as is. Number 2-4 is something that would need adapting.</a:t>
            </a:r>
          </a:p>
          <a:p>
            <a:r>
              <a:rPr lang="en-US" dirty="0"/>
              <a:t>My main concern is that the cheapest one is 10%  of £500 estimated budget. This one is located in England as well.</a:t>
            </a:r>
          </a:p>
        </p:txBody>
      </p:sp>
    </p:spTree>
    <p:extLst>
      <p:ext uri="{BB962C8B-B14F-4D97-AF65-F5344CB8AC3E}">
        <p14:creationId xmlns:p14="http://schemas.microsoft.com/office/powerpoint/2010/main" val="38079487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1940s vintage Electrolux... - Cool &amp;amp; Bespoke Refrigeration | Facebook">
            <a:extLst>
              <a:ext uri="{FF2B5EF4-FFF2-40B4-BE49-F238E27FC236}">
                <a16:creationId xmlns:a16="http://schemas.microsoft.com/office/drawing/2014/main" id="{CB541698-F5D9-884A-B88E-D2DCC9A546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35440" y="0"/>
            <a:ext cx="2956560" cy="394716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Vintage Antique General Electric Refrigerator. Imperial BH6-40-A 1930s  Marvelous | eBay">
            <a:extLst>
              <a:ext uri="{FF2B5EF4-FFF2-40B4-BE49-F238E27FC236}">
                <a16:creationId xmlns:a16="http://schemas.microsoft.com/office/drawing/2014/main" id="{D5E9247D-5F90-834C-B67E-C5A5F79914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6545" y="1196340"/>
            <a:ext cx="3334106" cy="446532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E605139-A628-4E4A-B494-E2A766BBBC30}"/>
              </a:ext>
            </a:extLst>
          </p:cNvPr>
          <p:cNvSpPr txBox="1"/>
          <p:nvPr/>
        </p:nvSpPr>
        <p:spPr>
          <a:xfrm>
            <a:off x="210064" y="86497"/>
            <a:ext cx="6126479" cy="461665"/>
          </a:xfrm>
          <a:prstGeom prst="rect">
            <a:avLst/>
          </a:prstGeom>
          <a:noFill/>
        </p:spPr>
        <p:txBody>
          <a:bodyPr wrap="square" rtlCol="0">
            <a:spAutoFit/>
          </a:bodyPr>
          <a:lstStyle/>
          <a:p>
            <a:r>
              <a:rPr lang="en-US" sz="2400" dirty="0">
                <a:solidFill>
                  <a:schemeClr val="accent1">
                    <a:lumMod val="50000"/>
                  </a:schemeClr>
                </a:solidFill>
              </a:rPr>
              <a:t>Is an Old Fridge safe to use on set?</a:t>
            </a:r>
          </a:p>
        </p:txBody>
      </p:sp>
      <p:sp>
        <p:nvSpPr>
          <p:cNvPr id="3" name="TextBox 2">
            <a:extLst>
              <a:ext uri="{FF2B5EF4-FFF2-40B4-BE49-F238E27FC236}">
                <a16:creationId xmlns:a16="http://schemas.microsoft.com/office/drawing/2014/main" id="{E1D73ADC-59FE-6945-B6B8-AF7AA2462E12}"/>
              </a:ext>
            </a:extLst>
          </p:cNvPr>
          <p:cNvSpPr txBox="1"/>
          <p:nvPr/>
        </p:nvSpPr>
        <p:spPr>
          <a:xfrm>
            <a:off x="210064" y="1184126"/>
            <a:ext cx="6126480" cy="5016758"/>
          </a:xfrm>
          <a:prstGeom prst="rect">
            <a:avLst/>
          </a:prstGeom>
          <a:noFill/>
        </p:spPr>
        <p:txBody>
          <a:bodyPr wrap="square" rtlCol="0">
            <a:spAutoFit/>
          </a:bodyPr>
          <a:lstStyle/>
          <a:p>
            <a:r>
              <a:rPr lang="en-US" sz="2000" dirty="0"/>
              <a:t>When considering the fridge, I had some interesting discussion about it. As it brought up weight of the prop, the chemicals that a fridge uses and the functions of the set.</a:t>
            </a:r>
          </a:p>
          <a:p>
            <a:endParaRPr lang="en-US" sz="2000" dirty="0"/>
          </a:p>
          <a:p>
            <a:r>
              <a:rPr lang="en-US" sz="2000" dirty="0"/>
              <a:t>As a hypothetical we could use an old fridge that didn’t work as long as no one interacted with it. This is because we can get it checked that is safe to be in proximity to be people, that it’s not leaking and the wight would be useable of stage or the flooring.</a:t>
            </a:r>
          </a:p>
          <a:p>
            <a:r>
              <a:rPr lang="en-US" sz="2000" dirty="0"/>
              <a:t>However, if people were interacting with this would not be fees able as the checks couldn’t be carried out as people were interacting with it which is when it would be at risk of hurting people. It could fall over, the opening and closing could cause something to break, etc. I.e., it’s too much of a risk.</a:t>
            </a:r>
          </a:p>
        </p:txBody>
      </p:sp>
      <p:sp>
        <p:nvSpPr>
          <p:cNvPr id="4" name="TextBox 3">
            <a:extLst>
              <a:ext uri="{FF2B5EF4-FFF2-40B4-BE49-F238E27FC236}">
                <a16:creationId xmlns:a16="http://schemas.microsoft.com/office/drawing/2014/main" id="{A3140A77-DFF0-2F4F-AA7A-73C2A82D1676}"/>
              </a:ext>
            </a:extLst>
          </p:cNvPr>
          <p:cNvSpPr txBox="1"/>
          <p:nvPr/>
        </p:nvSpPr>
        <p:spPr>
          <a:xfrm>
            <a:off x="210064" y="6297624"/>
            <a:ext cx="11771871" cy="369332"/>
          </a:xfrm>
          <a:prstGeom prst="rect">
            <a:avLst/>
          </a:prstGeom>
          <a:noFill/>
        </p:spPr>
        <p:txBody>
          <a:bodyPr wrap="square" rtlCol="0">
            <a:spAutoFit/>
          </a:bodyPr>
          <a:lstStyle/>
          <a:p>
            <a:r>
              <a:rPr lang="en-US" dirty="0"/>
              <a:t>The likelihood of us finding an old useable and era appropriate fridge is unlikely, so we mostly will have to make this as well.</a:t>
            </a:r>
          </a:p>
        </p:txBody>
      </p:sp>
      <p:sp>
        <p:nvSpPr>
          <p:cNvPr id="7" name="Rectangle 6">
            <a:extLst>
              <a:ext uri="{FF2B5EF4-FFF2-40B4-BE49-F238E27FC236}">
                <a16:creationId xmlns:a16="http://schemas.microsoft.com/office/drawing/2014/main" id="{B1407F92-6ADF-204F-A1D7-6F7A5BE23EA3}"/>
              </a:ext>
            </a:extLst>
          </p:cNvPr>
          <p:cNvSpPr/>
          <p:nvPr/>
        </p:nvSpPr>
        <p:spPr>
          <a:xfrm>
            <a:off x="210064" y="813892"/>
            <a:ext cx="5225142" cy="52251"/>
          </a:xfrm>
          <a:custGeom>
            <a:avLst/>
            <a:gdLst>
              <a:gd name="connsiteX0" fmla="*/ 0 w 5225142"/>
              <a:gd name="connsiteY0" fmla="*/ 0 h 52251"/>
              <a:gd name="connsiteX1" fmla="*/ 600891 w 5225142"/>
              <a:gd name="connsiteY1" fmla="*/ 0 h 52251"/>
              <a:gd name="connsiteX2" fmla="*/ 1097280 w 5225142"/>
              <a:gd name="connsiteY2" fmla="*/ 0 h 52251"/>
              <a:gd name="connsiteX3" fmla="*/ 1854925 w 5225142"/>
              <a:gd name="connsiteY3" fmla="*/ 0 h 52251"/>
              <a:gd name="connsiteX4" fmla="*/ 2455817 w 5225142"/>
              <a:gd name="connsiteY4" fmla="*/ 0 h 52251"/>
              <a:gd name="connsiteX5" fmla="*/ 3056708 w 5225142"/>
              <a:gd name="connsiteY5" fmla="*/ 0 h 52251"/>
              <a:gd name="connsiteX6" fmla="*/ 3814354 w 5225142"/>
              <a:gd name="connsiteY6" fmla="*/ 0 h 52251"/>
              <a:gd name="connsiteX7" fmla="*/ 4362994 w 5225142"/>
              <a:gd name="connsiteY7" fmla="*/ 0 h 52251"/>
              <a:gd name="connsiteX8" fmla="*/ 5225142 w 5225142"/>
              <a:gd name="connsiteY8" fmla="*/ 0 h 52251"/>
              <a:gd name="connsiteX9" fmla="*/ 5225142 w 5225142"/>
              <a:gd name="connsiteY9" fmla="*/ 52251 h 52251"/>
              <a:gd name="connsiteX10" fmla="*/ 4676502 w 5225142"/>
              <a:gd name="connsiteY10" fmla="*/ 52251 h 52251"/>
              <a:gd name="connsiteX11" fmla="*/ 4023359 w 5225142"/>
              <a:gd name="connsiteY11" fmla="*/ 52251 h 52251"/>
              <a:gd name="connsiteX12" fmla="*/ 3422468 w 5225142"/>
              <a:gd name="connsiteY12" fmla="*/ 52251 h 52251"/>
              <a:gd name="connsiteX13" fmla="*/ 2664822 w 5225142"/>
              <a:gd name="connsiteY13" fmla="*/ 52251 h 52251"/>
              <a:gd name="connsiteX14" fmla="*/ 1907177 w 5225142"/>
              <a:gd name="connsiteY14" fmla="*/ 52251 h 52251"/>
              <a:gd name="connsiteX15" fmla="*/ 1358537 w 5225142"/>
              <a:gd name="connsiteY15" fmla="*/ 52251 h 52251"/>
              <a:gd name="connsiteX16" fmla="*/ 705394 w 5225142"/>
              <a:gd name="connsiteY16" fmla="*/ 52251 h 52251"/>
              <a:gd name="connsiteX17" fmla="*/ 0 w 5225142"/>
              <a:gd name="connsiteY17" fmla="*/ 52251 h 52251"/>
              <a:gd name="connsiteX18" fmla="*/ 0 w 5225142"/>
              <a:gd name="connsiteY18" fmla="*/ 0 h 52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225142" h="52251" extrusionOk="0">
                <a:moveTo>
                  <a:pt x="0" y="0"/>
                </a:moveTo>
                <a:cubicBezTo>
                  <a:pt x="231919" y="-13698"/>
                  <a:pt x="377928" y="29115"/>
                  <a:pt x="600891" y="0"/>
                </a:cubicBezTo>
                <a:cubicBezTo>
                  <a:pt x="823854" y="-29115"/>
                  <a:pt x="875585" y="-19532"/>
                  <a:pt x="1097280" y="0"/>
                </a:cubicBezTo>
                <a:cubicBezTo>
                  <a:pt x="1318975" y="19532"/>
                  <a:pt x="1590340" y="-8942"/>
                  <a:pt x="1854925" y="0"/>
                </a:cubicBezTo>
                <a:cubicBezTo>
                  <a:pt x="2119511" y="8942"/>
                  <a:pt x="2179242" y="23980"/>
                  <a:pt x="2455817" y="0"/>
                </a:cubicBezTo>
                <a:cubicBezTo>
                  <a:pt x="2732392" y="-23980"/>
                  <a:pt x="2913863" y="17282"/>
                  <a:pt x="3056708" y="0"/>
                </a:cubicBezTo>
                <a:cubicBezTo>
                  <a:pt x="3199553" y="-17282"/>
                  <a:pt x="3499562" y="-26835"/>
                  <a:pt x="3814354" y="0"/>
                </a:cubicBezTo>
                <a:cubicBezTo>
                  <a:pt x="4129146" y="26835"/>
                  <a:pt x="4185620" y="-10989"/>
                  <a:pt x="4362994" y="0"/>
                </a:cubicBezTo>
                <a:cubicBezTo>
                  <a:pt x="4540368" y="10989"/>
                  <a:pt x="4933344" y="-9670"/>
                  <a:pt x="5225142" y="0"/>
                </a:cubicBezTo>
                <a:cubicBezTo>
                  <a:pt x="5223323" y="16576"/>
                  <a:pt x="5222803" y="37124"/>
                  <a:pt x="5225142" y="52251"/>
                </a:cubicBezTo>
                <a:cubicBezTo>
                  <a:pt x="4982359" y="60312"/>
                  <a:pt x="4797584" y="51685"/>
                  <a:pt x="4676502" y="52251"/>
                </a:cubicBezTo>
                <a:cubicBezTo>
                  <a:pt x="4555420" y="52817"/>
                  <a:pt x="4203633" y="28599"/>
                  <a:pt x="4023359" y="52251"/>
                </a:cubicBezTo>
                <a:cubicBezTo>
                  <a:pt x="3843085" y="75903"/>
                  <a:pt x="3686443" y="57170"/>
                  <a:pt x="3422468" y="52251"/>
                </a:cubicBezTo>
                <a:cubicBezTo>
                  <a:pt x="3158493" y="47332"/>
                  <a:pt x="2884517" y="88667"/>
                  <a:pt x="2664822" y="52251"/>
                </a:cubicBezTo>
                <a:cubicBezTo>
                  <a:pt x="2445127" y="15835"/>
                  <a:pt x="2065497" y="55966"/>
                  <a:pt x="1907177" y="52251"/>
                </a:cubicBezTo>
                <a:cubicBezTo>
                  <a:pt x="1748858" y="48536"/>
                  <a:pt x="1506141" y="50080"/>
                  <a:pt x="1358537" y="52251"/>
                </a:cubicBezTo>
                <a:cubicBezTo>
                  <a:pt x="1210933" y="54422"/>
                  <a:pt x="939067" y="48386"/>
                  <a:pt x="705394" y="52251"/>
                </a:cubicBezTo>
                <a:cubicBezTo>
                  <a:pt x="471721" y="56116"/>
                  <a:pt x="246565" y="78900"/>
                  <a:pt x="0" y="52251"/>
                </a:cubicBezTo>
                <a:cubicBezTo>
                  <a:pt x="1464" y="31657"/>
                  <a:pt x="2319" y="15873"/>
                  <a:pt x="0" y="0"/>
                </a:cubicBezTo>
                <a:close/>
              </a:path>
            </a:pathLst>
          </a:custGeom>
          <a:noFill/>
          <a:ln w="69850">
            <a:solidFill>
              <a:schemeClr val="accent2"/>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6842993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D7F087A-48A4-9141-8384-130B7FD36F41}"/>
              </a:ext>
            </a:extLst>
          </p:cNvPr>
          <p:cNvSpPr txBox="1"/>
          <p:nvPr/>
        </p:nvSpPr>
        <p:spPr>
          <a:xfrm>
            <a:off x="273269" y="88603"/>
            <a:ext cx="1019510" cy="369332"/>
          </a:xfrm>
          <a:prstGeom prst="rect">
            <a:avLst/>
          </a:prstGeom>
          <a:noFill/>
        </p:spPr>
        <p:txBody>
          <a:bodyPr wrap="none" rtlCol="0">
            <a:spAutoFit/>
          </a:bodyPr>
          <a:lstStyle/>
          <a:p>
            <a:r>
              <a:rPr lang="en-US" dirty="0"/>
              <a:t>Gumtree</a:t>
            </a:r>
          </a:p>
        </p:txBody>
      </p:sp>
      <p:pic>
        <p:nvPicPr>
          <p:cNvPr id="4" name="Picture 3" descr="Graphical user interface, website&#10;&#10;Description automatically generated">
            <a:extLst>
              <a:ext uri="{FF2B5EF4-FFF2-40B4-BE49-F238E27FC236}">
                <a16:creationId xmlns:a16="http://schemas.microsoft.com/office/drawing/2014/main" id="{2DCCFC14-B1BF-8D49-B907-CDE741C79AED}"/>
              </a:ext>
            </a:extLst>
          </p:cNvPr>
          <p:cNvPicPr>
            <a:picLocks noChangeAspect="1"/>
          </p:cNvPicPr>
          <p:nvPr/>
        </p:nvPicPr>
        <p:blipFill>
          <a:blip r:embed="rId2"/>
          <a:stretch>
            <a:fillRect/>
          </a:stretch>
        </p:blipFill>
        <p:spPr>
          <a:xfrm>
            <a:off x="119270" y="457935"/>
            <a:ext cx="4414954" cy="2192605"/>
          </a:xfrm>
          <a:prstGeom prst="rect">
            <a:avLst/>
          </a:prstGeom>
        </p:spPr>
      </p:pic>
      <p:pic>
        <p:nvPicPr>
          <p:cNvPr id="6" name="Picture 5" descr="Graphical user interface, website&#10;&#10;Description automatically generated">
            <a:extLst>
              <a:ext uri="{FF2B5EF4-FFF2-40B4-BE49-F238E27FC236}">
                <a16:creationId xmlns:a16="http://schemas.microsoft.com/office/drawing/2014/main" id="{8F662FEC-EE22-2442-B131-0B91B17204C2}"/>
              </a:ext>
            </a:extLst>
          </p:cNvPr>
          <p:cNvPicPr>
            <a:picLocks noChangeAspect="1"/>
          </p:cNvPicPr>
          <p:nvPr/>
        </p:nvPicPr>
        <p:blipFill>
          <a:blip r:embed="rId3"/>
          <a:stretch>
            <a:fillRect/>
          </a:stretch>
        </p:blipFill>
        <p:spPr>
          <a:xfrm>
            <a:off x="5870714" y="-15556"/>
            <a:ext cx="6321286" cy="3681430"/>
          </a:xfrm>
          <a:prstGeom prst="rect">
            <a:avLst/>
          </a:prstGeom>
        </p:spPr>
      </p:pic>
      <p:pic>
        <p:nvPicPr>
          <p:cNvPr id="8" name="Picture 7" descr="Graphical user interface&#10;&#10;Description automatically generated">
            <a:extLst>
              <a:ext uri="{FF2B5EF4-FFF2-40B4-BE49-F238E27FC236}">
                <a16:creationId xmlns:a16="http://schemas.microsoft.com/office/drawing/2014/main" id="{CAE33421-049A-1D49-91C1-283F61B5EF33}"/>
              </a:ext>
            </a:extLst>
          </p:cNvPr>
          <p:cNvPicPr>
            <a:picLocks noChangeAspect="1"/>
          </p:cNvPicPr>
          <p:nvPr/>
        </p:nvPicPr>
        <p:blipFill>
          <a:blip r:embed="rId4"/>
          <a:stretch>
            <a:fillRect/>
          </a:stretch>
        </p:blipFill>
        <p:spPr>
          <a:xfrm>
            <a:off x="4534224" y="3792720"/>
            <a:ext cx="4120664" cy="3073194"/>
          </a:xfrm>
          <a:prstGeom prst="rect">
            <a:avLst/>
          </a:prstGeom>
        </p:spPr>
      </p:pic>
      <p:pic>
        <p:nvPicPr>
          <p:cNvPr id="10" name="Picture 9" descr="A picture containing graphical user interface&#10;&#10;Description automatically generated">
            <a:extLst>
              <a:ext uri="{FF2B5EF4-FFF2-40B4-BE49-F238E27FC236}">
                <a16:creationId xmlns:a16="http://schemas.microsoft.com/office/drawing/2014/main" id="{D1D250C8-8602-BA44-9747-258A6950EE4B}"/>
              </a:ext>
            </a:extLst>
          </p:cNvPr>
          <p:cNvPicPr>
            <a:picLocks noChangeAspect="1"/>
          </p:cNvPicPr>
          <p:nvPr/>
        </p:nvPicPr>
        <p:blipFill>
          <a:blip r:embed="rId5"/>
          <a:stretch>
            <a:fillRect/>
          </a:stretch>
        </p:blipFill>
        <p:spPr>
          <a:xfrm>
            <a:off x="273269" y="3616304"/>
            <a:ext cx="2621831" cy="1859434"/>
          </a:xfrm>
          <a:prstGeom prst="rect">
            <a:avLst/>
          </a:prstGeom>
        </p:spPr>
      </p:pic>
      <p:pic>
        <p:nvPicPr>
          <p:cNvPr id="12" name="Picture 11" descr="A picture containing text, indoor&#10;&#10;Description automatically generated">
            <a:extLst>
              <a:ext uri="{FF2B5EF4-FFF2-40B4-BE49-F238E27FC236}">
                <a16:creationId xmlns:a16="http://schemas.microsoft.com/office/drawing/2014/main" id="{43CE81AC-B7A0-E542-9C46-9EE83F63492C}"/>
              </a:ext>
            </a:extLst>
          </p:cNvPr>
          <p:cNvPicPr>
            <a:picLocks noChangeAspect="1"/>
          </p:cNvPicPr>
          <p:nvPr/>
        </p:nvPicPr>
        <p:blipFill>
          <a:blip r:embed="rId6"/>
          <a:stretch>
            <a:fillRect/>
          </a:stretch>
        </p:blipFill>
        <p:spPr>
          <a:xfrm>
            <a:off x="357076" y="4863779"/>
            <a:ext cx="2655400" cy="2002135"/>
          </a:xfrm>
          <a:prstGeom prst="rect">
            <a:avLst/>
          </a:prstGeom>
        </p:spPr>
      </p:pic>
      <p:pic>
        <p:nvPicPr>
          <p:cNvPr id="14" name="Picture 13" descr="A picture containing text, indoor, desk&#10;&#10;Description automatically generated">
            <a:extLst>
              <a:ext uri="{FF2B5EF4-FFF2-40B4-BE49-F238E27FC236}">
                <a16:creationId xmlns:a16="http://schemas.microsoft.com/office/drawing/2014/main" id="{6587EF1F-31A0-874E-9DBF-3EA6B8BC6F2F}"/>
              </a:ext>
            </a:extLst>
          </p:cNvPr>
          <p:cNvPicPr>
            <a:picLocks noChangeAspect="1"/>
          </p:cNvPicPr>
          <p:nvPr/>
        </p:nvPicPr>
        <p:blipFill>
          <a:blip r:embed="rId7"/>
          <a:stretch>
            <a:fillRect/>
          </a:stretch>
        </p:blipFill>
        <p:spPr>
          <a:xfrm>
            <a:off x="2101139" y="4168691"/>
            <a:ext cx="2881910" cy="2002135"/>
          </a:xfrm>
          <a:prstGeom prst="rect">
            <a:avLst/>
          </a:prstGeom>
        </p:spPr>
      </p:pic>
      <p:sp>
        <p:nvSpPr>
          <p:cNvPr id="15" name="TextBox 14">
            <a:extLst>
              <a:ext uri="{FF2B5EF4-FFF2-40B4-BE49-F238E27FC236}">
                <a16:creationId xmlns:a16="http://schemas.microsoft.com/office/drawing/2014/main" id="{77A68FBD-DE29-A946-8B4B-A31D0BB27A6A}"/>
              </a:ext>
            </a:extLst>
          </p:cNvPr>
          <p:cNvSpPr txBox="1"/>
          <p:nvPr/>
        </p:nvSpPr>
        <p:spPr>
          <a:xfrm>
            <a:off x="8738209" y="3999408"/>
            <a:ext cx="3180522" cy="2585323"/>
          </a:xfrm>
          <a:prstGeom prst="rect">
            <a:avLst/>
          </a:prstGeom>
          <a:noFill/>
        </p:spPr>
        <p:txBody>
          <a:bodyPr wrap="square" rtlCol="0">
            <a:spAutoFit/>
          </a:bodyPr>
          <a:lstStyle/>
          <a:p>
            <a:r>
              <a:rPr lang="en-US" dirty="0"/>
              <a:t>I found some things were sold in clusters. Due to the shape of some of these items and size I would not need/want all of them. So, I would have to contact the individual selling it to see what they’d be willing to sell the draws for on their own. Luckily this one was more local.</a:t>
            </a:r>
          </a:p>
        </p:txBody>
      </p:sp>
      <p:sp>
        <p:nvSpPr>
          <p:cNvPr id="16" name="TextBox 15">
            <a:extLst>
              <a:ext uri="{FF2B5EF4-FFF2-40B4-BE49-F238E27FC236}">
                <a16:creationId xmlns:a16="http://schemas.microsoft.com/office/drawing/2014/main" id="{1088616B-CA0E-C745-B75C-BDB4E660CB98}"/>
              </a:ext>
            </a:extLst>
          </p:cNvPr>
          <p:cNvSpPr txBox="1"/>
          <p:nvPr/>
        </p:nvSpPr>
        <p:spPr>
          <a:xfrm>
            <a:off x="7010400" y="2753190"/>
            <a:ext cx="5181600" cy="1200329"/>
          </a:xfrm>
          <a:prstGeom prst="rect">
            <a:avLst/>
          </a:prstGeom>
          <a:noFill/>
        </p:spPr>
        <p:txBody>
          <a:bodyPr wrap="square" rtlCol="0">
            <a:spAutoFit/>
          </a:bodyPr>
          <a:lstStyle/>
          <a:p>
            <a:r>
              <a:rPr lang="en-US" dirty="0"/>
              <a:t>I thought this towel holder might be found in the flat to help dry the towels for family. It could be placed near the fire as a way to dry them. However, it wasn’t locally sold. It was found in the ’freebie’ section.</a:t>
            </a:r>
          </a:p>
        </p:txBody>
      </p:sp>
      <p:sp>
        <p:nvSpPr>
          <p:cNvPr id="17" name="TextBox 16">
            <a:extLst>
              <a:ext uri="{FF2B5EF4-FFF2-40B4-BE49-F238E27FC236}">
                <a16:creationId xmlns:a16="http://schemas.microsoft.com/office/drawing/2014/main" id="{6D089DB2-E48E-7D43-966F-F2B968271BB0}"/>
              </a:ext>
            </a:extLst>
          </p:cNvPr>
          <p:cNvSpPr txBox="1"/>
          <p:nvPr/>
        </p:nvSpPr>
        <p:spPr>
          <a:xfrm>
            <a:off x="273269" y="2361887"/>
            <a:ext cx="5822731" cy="1200329"/>
          </a:xfrm>
          <a:prstGeom prst="rect">
            <a:avLst/>
          </a:prstGeom>
          <a:noFill/>
        </p:spPr>
        <p:txBody>
          <a:bodyPr wrap="square" rtlCol="0">
            <a:spAutoFit/>
          </a:bodyPr>
          <a:lstStyle/>
          <a:p>
            <a:r>
              <a:rPr lang="en-US" dirty="0"/>
              <a:t>Gumtree is much like Facebook marketplace. When I first searched on there, I found I couldn’t be too specific and had to scroll through each item/category that was already in place.</a:t>
            </a:r>
          </a:p>
        </p:txBody>
      </p:sp>
    </p:spTree>
    <p:extLst>
      <p:ext uri="{BB962C8B-B14F-4D97-AF65-F5344CB8AC3E}">
        <p14:creationId xmlns:p14="http://schemas.microsoft.com/office/powerpoint/2010/main" val="330548114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Wartime house Albert dock Liverpool The Kitchen | 1940s home, White  upper cabinets, Vintage house">
            <a:extLst>
              <a:ext uri="{FF2B5EF4-FFF2-40B4-BE49-F238E27FC236}">
                <a16:creationId xmlns:a16="http://schemas.microsoft.com/office/drawing/2014/main" id="{50E27646-7854-DE4B-964D-286E19944F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493105" cy="261982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he terrace that time forgot: Domestic life in 1950s Britain captured in  the Liverpool home | Daily Mail Online">
            <a:extLst>
              <a:ext uri="{FF2B5EF4-FFF2-40B4-BE49-F238E27FC236}">
                <a16:creationId xmlns:a16="http://schemas.microsoft.com/office/drawing/2014/main" id="{C37E955E-1B51-1B48-9C88-EEE5A3ADD4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346" y="4855541"/>
            <a:ext cx="3333723" cy="200245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38807D9-C356-414E-A578-9D8A03834BAD}"/>
              </a:ext>
            </a:extLst>
          </p:cNvPr>
          <p:cNvSpPr txBox="1"/>
          <p:nvPr/>
        </p:nvSpPr>
        <p:spPr>
          <a:xfrm>
            <a:off x="194175" y="2999021"/>
            <a:ext cx="2762679" cy="1477328"/>
          </a:xfrm>
          <a:prstGeom prst="rect">
            <a:avLst/>
          </a:prstGeom>
          <a:noFill/>
        </p:spPr>
        <p:txBody>
          <a:bodyPr wrap="none" rtlCol="0">
            <a:spAutoFit/>
          </a:bodyPr>
          <a:lstStyle/>
          <a:p>
            <a:r>
              <a:rPr lang="en-US" dirty="0"/>
              <a:t>What’s important:</a:t>
            </a:r>
          </a:p>
          <a:p>
            <a:r>
              <a:rPr lang="en-US" dirty="0"/>
              <a:t>Dark</a:t>
            </a:r>
          </a:p>
          <a:p>
            <a:r>
              <a:rPr lang="en-US" dirty="0"/>
              <a:t>Rectangle</a:t>
            </a:r>
          </a:p>
          <a:p>
            <a:r>
              <a:rPr lang="en-US" dirty="0"/>
              <a:t>Straight legs</a:t>
            </a:r>
          </a:p>
          <a:p>
            <a:r>
              <a:rPr lang="en-US" dirty="0"/>
              <a:t>Little to no embellishment  </a:t>
            </a:r>
          </a:p>
        </p:txBody>
      </p:sp>
      <p:sp>
        <p:nvSpPr>
          <p:cNvPr id="3" name="TextBox 2">
            <a:extLst>
              <a:ext uri="{FF2B5EF4-FFF2-40B4-BE49-F238E27FC236}">
                <a16:creationId xmlns:a16="http://schemas.microsoft.com/office/drawing/2014/main" id="{27E7863A-DD56-BB4C-A46E-107BC419FD4B}"/>
              </a:ext>
            </a:extLst>
          </p:cNvPr>
          <p:cNvSpPr txBox="1"/>
          <p:nvPr/>
        </p:nvSpPr>
        <p:spPr>
          <a:xfrm>
            <a:off x="4008120" y="472440"/>
            <a:ext cx="7940040" cy="6001643"/>
          </a:xfrm>
          <a:prstGeom prst="rect">
            <a:avLst/>
          </a:prstGeom>
          <a:noFill/>
        </p:spPr>
        <p:txBody>
          <a:bodyPr wrap="square" rtlCol="0">
            <a:spAutoFit/>
          </a:bodyPr>
          <a:lstStyle/>
          <a:p>
            <a:r>
              <a:rPr lang="en-US" sz="3200" dirty="0"/>
              <a:t>I consider the table in the kitchen to be a priority, since looking at the prop storage we weren’t sure how we were getting one but knew it would be needed for the kitchen. </a:t>
            </a:r>
          </a:p>
          <a:p>
            <a:endParaRPr lang="en-US" sz="3200" dirty="0"/>
          </a:p>
          <a:p>
            <a:r>
              <a:rPr lang="en-US" sz="3200" dirty="0"/>
              <a:t>To start the search, I looked more at pictures of tables from the time to have as a reference, noting their features. Noting what was important was essential when looking at tables as it was about the detail, shape and size of the table that really mattered and so I needed to make sure I got it right when looking.</a:t>
            </a:r>
          </a:p>
        </p:txBody>
      </p:sp>
    </p:spTree>
    <p:extLst>
      <p:ext uri="{BB962C8B-B14F-4D97-AF65-F5344CB8AC3E}">
        <p14:creationId xmlns:p14="http://schemas.microsoft.com/office/powerpoint/2010/main" val="3294036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DECDD4DA-7B48-C744-B394-B7FC3600C224}"/>
              </a:ext>
            </a:extLst>
          </p:cNvPr>
          <p:cNvPicPr>
            <a:picLocks noChangeAspect="1"/>
          </p:cNvPicPr>
          <p:nvPr/>
        </p:nvPicPr>
        <p:blipFill>
          <a:blip r:embed="rId3"/>
          <a:stretch>
            <a:fillRect/>
          </a:stretch>
        </p:blipFill>
        <p:spPr>
          <a:xfrm>
            <a:off x="268815" y="780829"/>
            <a:ext cx="3323986" cy="3618516"/>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FA144AEA-BB72-2543-8E1C-8B5350FEECF7}"/>
              </a:ext>
            </a:extLst>
          </p:cNvPr>
          <p:cNvPicPr>
            <a:picLocks noChangeAspect="1"/>
          </p:cNvPicPr>
          <p:nvPr/>
        </p:nvPicPr>
        <p:blipFill>
          <a:blip r:embed="rId4"/>
          <a:stretch>
            <a:fillRect/>
          </a:stretch>
        </p:blipFill>
        <p:spPr>
          <a:xfrm>
            <a:off x="142634" y="4623978"/>
            <a:ext cx="3323986" cy="2234022"/>
          </a:xfrm>
          <a:prstGeom prst="rect">
            <a:avLst/>
          </a:prstGeom>
        </p:spPr>
      </p:pic>
      <p:pic>
        <p:nvPicPr>
          <p:cNvPr id="7" name="Picture 6" descr="Graphical user interface, website&#10;&#10;Description automatically generated">
            <a:extLst>
              <a:ext uri="{FF2B5EF4-FFF2-40B4-BE49-F238E27FC236}">
                <a16:creationId xmlns:a16="http://schemas.microsoft.com/office/drawing/2014/main" id="{F272D461-9350-2849-AA59-F12A3282E936}"/>
              </a:ext>
            </a:extLst>
          </p:cNvPr>
          <p:cNvPicPr>
            <a:picLocks noChangeAspect="1"/>
          </p:cNvPicPr>
          <p:nvPr/>
        </p:nvPicPr>
        <p:blipFill>
          <a:blip r:embed="rId5"/>
          <a:stretch>
            <a:fillRect/>
          </a:stretch>
        </p:blipFill>
        <p:spPr>
          <a:xfrm>
            <a:off x="3663636" y="780829"/>
            <a:ext cx="3058199" cy="2174548"/>
          </a:xfrm>
          <a:prstGeom prst="rect">
            <a:avLst/>
          </a:prstGeom>
        </p:spPr>
      </p:pic>
      <p:pic>
        <p:nvPicPr>
          <p:cNvPr id="9" name="Picture 8" descr="A picture containing text, table, screenshot, desk&#10;&#10;Description automatically generated">
            <a:extLst>
              <a:ext uri="{FF2B5EF4-FFF2-40B4-BE49-F238E27FC236}">
                <a16:creationId xmlns:a16="http://schemas.microsoft.com/office/drawing/2014/main" id="{06043F11-04C9-5143-931F-94D356520BDD}"/>
              </a:ext>
            </a:extLst>
          </p:cNvPr>
          <p:cNvPicPr>
            <a:picLocks noChangeAspect="1"/>
          </p:cNvPicPr>
          <p:nvPr/>
        </p:nvPicPr>
        <p:blipFill>
          <a:blip r:embed="rId6"/>
          <a:stretch>
            <a:fillRect/>
          </a:stretch>
        </p:blipFill>
        <p:spPr>
          <a:xfrm>
            <a:off x="3757084" y="3312071"/>
            <a:ext cx="3019787" cy="2174548"/>
          </a:xfrm>
          <a:prstGeom prst="rect">
            <a:avLst/>
          </a:prstGeom>
        </p:spPr>
      </p:pic>
      <p:pic>
        <p:nvPicPr>
          <p:cNvPr id="11" name="Picture 10" descr="Graphical user interface, text, application, email&#10;&#10;Description automatically generated">
            <a:extLst>
              <a:ext uri="{FF2B5EF4-FFF2-40B4-BE49-F238E27FC236}">
                <a16:creationId xmlns:a16="http://schemas.microsoft.com/office/drawing/2014/main" id="{E7675441-A544-924F-9D7C-E87E2C034FEE}"/>
              </a:ext>
            </a:extLst>
          </p:cNvPr>
          <p:cNvPicPr>
            <a:picLocks noChangeAspect="1"/>
          </p:cNvPicPr>
          <p:nvPr/>
        </p:nvPicPr>
        <p:blipFill>
          <a:blip r:embed="rId7"/>
          <a:stretch>
            <a:fillRect/>
          </a:stretch>
        </p:blipFill>
        <p:spPr>
          <a:xfrm>
            <a:off x="6776871" y="643467"/>
            <a:ext cx="4933949" cy="2785533"/>
          </a:xfrm>
          <a:prstGeom prst="rect">
            <a:avLst/>
          </a:prstGeom>
        </p:spPr>
      </p:pic>
      <p:sp>
        <p:nvSpPr>
          <p:cNvPr id="2" name="TextBox 1">
            <a:extLst>
              <a:ext uri="{FF2B5EF4-FFF2-40B4-BE49-F238E27FC236}">
                <a16:creationId xmlns:a16="http://schemas.microsoft.com/office/drawing/2014/main" id="{96218C58-A528-4943-BE35-B9EB452FB09F}"/>
              </a:ext>
            </a:extLst>
          </p:cNvPr>
          <p:cNvSpPr txBox="1"/>
          <p:nvPr/>
        </p:nvSpPr>
        <p:spPr>
          <a:xfrm>
            <a:off x="6924701" y="4863826"/>
            <a:ext cx="5124665" cy="1754326"/>
          </a:xfrm>
          <a:prstGeom prst="rect">
            <a:avLst/>
          </a:prstGeom>
          <a:noFill/>
        </p:spPr>
        <p:txBody>
          <a:bodyPr wrap="square" rtlCol="0">
            <a:spAutoFit/>
          </a:bodyPr>
          <a:lstStyle/>
          <a:p>
            <a:r>
              <a:rPr lang="en-US" dirty="0"/>
              <a:t>This is an example of a Prop hire company that could be used; however, it would not be suitable for us due to it being located in London as that means delivery costs would increase. This would not be manageable with our budget. Although, it is worth remembering for the future.</a:t>
            </a:r>
          </a:p>
        </p:txBody>
      </p:sp>
      <p:sp>
        <p:nvSpPr>
          <p:cNvPr id="4" name="TextBox 3">
            <a:extLst>
              <a:ext uri="{FF2B5EF4-FFF2-40B4-BE49-F238E27FC236}">
                <a16:creationId xmlns:a16="http://schemas.microsoft.com/office/drawing/2014/main" id="{96B2F0BA-0276-AC44-A711-B3806E4DDA28}"/>
              </a:ext>
            </a:extLst>
          </p:cNvPr>
          <p:cNvSpPr txBox="1"/>
          <p:nvPr/>
        </p:nvSpPr>
        <p:spPr>
          <a:xfrm>
            <a:off x="7067335" y="3429000"/>
            <a:ext cx="4572576" cy="1200329"/>
          </a:xfrm>
          <a:prstGeom prst="rect">
            <a:avLst/>
          </a:prstGeom>
          <a:noFill/>
        </p:spPr>
        <p:txBody>
          <a:bodyPr wrap="square" rtlCol="0">
            <a:spAutoFit/>
          </a:bodyPr>
          <a:lstStyle/>
          <a:p>
            <a:r>
              <a:rPr lang="en-US" dirty="0"/>
              <a:t>When looking for a table, I’m researching prop hire companies to get an idea of Prop companies in the UK, the relative prices to hire and how it could be suitable. </a:t>
            </a:r>
          </a:p>
        </p:txBody>
      </p:sp>
    </p:spTree>
    <p:extLst>
      <p:ext uri="{BB962C8B-B14F-4D97-AF65-F5344CB8AC3E}">
        <p14:creationId xmlns:p14="http://schemas.microsoft.com/office/powerpoint/2010/main" val="274692937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text, application, email&#10;&#10;Description automatically generated">
            <a:extLst>
              <a:ext uri="{FF2B5EF4-FFF2-40B4-BE49-F238E27FC236}">
                <a16:creationId xmlns:a16="http://schemas.microsoft.com/office/drawing/2014/main" id="{EC92C283-9228-5944-B3A2-D4E7DD3778C9}"/>
              </a:ext>
            </a:extLst>
          </p:cNvPr>
          <p:cNvPicPr>
            <a:picLocks noChangeAspect="1"/>
          </p:cNvPicPr>
          <p:nvPr/>
        </p:nvPicPr>
        <p:blipFill rotWithShape="1">
          <a:blip r:embed="rId3"/>
          <a:srcRect r="16293" b="30744"/>
          <a:stretch/>
        </p:blipFill>
        <p:spPr>
          <a:xfrm>
            <a:off x="5133859" y="65455"/>
            <a:ext cx="6651435" cy="3923223"/>
          </a:xfrm>
          <a:prstGeom prst="rect">
            <a:avLst/>
          </a:prstGeom>
        </p:spPr>
      </p:pic>
      <p:pic>
        <p:nvPicPr>
          <p:cNvPr id="3" name="Picture 2" descr="A picture containing graphical user interface&#10;&#10;Description automatically generated">
            <a:extLst>
              <a:ext uri="{FF2B5EF4-FFF2-40B4-BE49-F238E27FC236}">
                <a16:creationId xmlns:a16="http://schemas.microsoft.com/office/drawing/2014/main" id="{A30A955C-8715-F344-A03F-F11F18841531}"/>
              </a:ext>
            </a:extLst>
          </p:cNvPr>
          <p:cNvPicPr>
            <a:picLocks noChangeAspect="1"/>
          </p:cNvPicPr>
          <p:nvPr/>
        </p:nvPicPr>
        <p:blipFill>
          <a:blip r:embed="rId4"/>
          <a:stretch>
            <a:fillRect/>
          </a:stretch>
        </p:blipFill>
        <p:spPr>
          <a:xfrm>
            <a:off x="81628" y="0"/>
            <a:ext cx="3537085" cy="2590800"/>
          </a:xfrm>
          <a:prstGeom prst="rect">
            <a:avLst/>
          </a:prstGeom>
        </p:spPr>
      </p:pic>
      <p:pic>
        <p:nvPicPr>
          <p:cNvPr id="5" name="Picture 4" descr="A picture containing text, brick, table, dining table&#10;&#10;Description automatically generated">
            <a:extLst>
              <a:ext uri="{FF2B5EF4-FFF2-40B4-BE49-F238E27FC236}">
                <a16:creationId xmlns:a16="http://schemas.microsoft.com/office/drawing/2014/main" id="{9537A656-DED4-B249-AB35-CF76110584C1}"/>
              </a:ext>
            </a:extLst>
          </p:cNvPr>
          <p:cNvPicPr>
            <a:picLocks noChangeAspect="1"/>
          </p:cNvPicPr>
          <p:nvPr/>
        </p:nvPicPr>
        <p:blipFill>
          <a:blip r:embed="rId5"/>
          <a:stretch>
            <a:fillRect/>
          </a:stretch>
        </p:blipFill>
        <p:spPr>
          <a:xfrm>
            <a:off x="257849" y="2760051"/>
            <a:ext cx="5265928" cy="2435886"/>
          </a:xfrm>
          <a:prstGeom prst="rect">
            <a:avLst/>
          </a:prstGeom>
        </p:spPr>
      </p:pic>
      <p:pic>
        <p:nvPicPr>
          <p:cNvPr id="7" name="Picture 6" descr="A picture containing brick, table, tiled&#10;&#10;Description automatically generated">
            <a:extLst>
              <a:ext uri="{FF2B5EF4-FFF2-40B4-BE49-F238E27FC236}">
                <a16:creationId xmlns:a16="http://schemas.microsoft.com/office/drawing/2014/main" id="{6C789BC4-6194-1146-8C0E-082E38E09C35}"/>
              </a:ext>
            </a:extLst>
          </p:cNvPr>
          <p:cNvPicPr>
            <a:picLocks noChangeAspect="1"/>
          </p:cNvPicPr>
          <p:nvPr/>
        </p:nvPicPr>
        <p:blipFill>
          <a:blip r:embed="rId6"/>
          <a:stretch>
            <a:fillRect/>
          </a:stretch>
        </p:blipFill>
        <p:spPr>
          <a:xfrm>
            <a:off x="257849" y="4791100"/>
            <a:ext cx="5109798" cy="1916945"/>
          </a:xfrm>
          <a:prstGeom prst="rect">
            <a:avLst/>
          </a:prstGeom>
        </p:spPr>
      </p:pic>
      <p:pic>
        <p:nvPicPr>
          <p:cNvPr id="10" name="Picture 9" descr="A picture containing graphical user interface&#10;&#10;Description automatically generated">
            <a:extLst>
              <a:ext uri="{FF2B5EF4-FFF2-40B4-BE49-F238E27FC236}">
                <a16:creationId xmlns:a16="http://schemas.microsoft.com/office/drawing/2014/main" id="{914BD603-6C5F-3F46-B6BA-72C245811345}"/>
              </a:ext>
            </a:extLst>
          </p:cNvPr>
          <p:cNvPicPr>
            <a:picLocks noChangeAspect="1"/>
          </p:cNvPicPr>
          <p:nvPr/>
        </p:nvPicPr>
        <p:blipFill>
          <a:blip r:embed="rId7"/>
          <a:stretch>
            <a:fillRect/>
          </a:stretch>
        </p:blipFill>
        <p:spPr>
          <a:xfrm>
            <a:off x="3874489" y="169251"/>
            <a:ext cx="1695075" cy="2590800"/>
          </a:xfrm>
          <a:prstGeom prst="rect">
            <a:avLst/>
          </a:prstGeom>
        </p:spPr>
      </p:pic>
      <p:pic>
        <p:nvPicPr>
          <p:cNvPr id="1026" name="Picture 2" descr="Image preview">
            <a:extLst>
              <a:ext uri="{FF2B5EF4-FFF2-40B4-BE49-F238E27FC236}">
                <a16:creationId xmlns:a16="http://schemas.microsoft.com/office/drawing/2014/main" id="{F7BBCEE0-5A95-C94B-BF80-4070E4EDA80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569564" y="3988678"/>
            <a:ext cx="3643086" cy="273800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373C793-0990-A642-984D-79E6894F84BC}"/>
              </a:ext>
            </a:extLst>
          </p:cNvPr>
          <p:cNvSpPr txBox="1"/>
          <p:nvPr/>
        </p:nvSpPr>
        <p:spPr>
          <a:xfrm>
            <a:off x="9266971" y="3991639"/>
            <a:ext cx="2733207" cy="2585323"/>
          </a:xfrm>
          <a:prstGeom prst="rect">
            <a:avLst/>
          </a:prstGeom>
          <a:noFill/>
        </p:spPr>
        <p:txBody>
          <a:bodyPr wrap="square" rtlCol="0">
            <a:spAutoFit/>
          </a:bodyPr>
          <a:lstStyle/>
          <a:p>
            <a:r>
              <a:rPr lang="en-US" dirty="0"/>
              <a:t>It’s worth a note that I may be able to pick the prop up myself, making it more affordable, but if we had to delivery then we might be able to hire multiple props to make the delivery more affordable and the overall purchase worth it.</a:t>
            </a:r>
          </a:p>
        </p:txBody>
      </p:sp>
    </p:spTree>
    <p:extLst>
      <p:ext uri="{BB962C8B-B14F-4D97-AF65-F5344CB8AC3E}">
        <p14:creationId xmlns:p14="http://schemas.microsoft.com/office/powerpoint/2010/main" val="348848696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website&#10;&#10;Description automatically generated">
            <a:extLst>
              <a:ext uri="{FF2B5EF4-FFF2-40B4-BE49-F238E27FC236}">
                <a16:creationId xmlns:a16="http://schemas.microsoft.com/office/drawing/2014/main" id="{B6B10A24-0A18-0846-94F8-834ABECDC727}"/>
              </a:ext>
            </a:extLst>
          </p:cNvPr>
          <p:cNvPicPr>
            <a:picLocks noChangeAspect="1"/>
          </p:cNvPicPr>
          <p:nvPr/>
        </p:nvPicPr>
        <p:blipFill>
          <a:blip r:embed="rId3"/>
          <a:stretch>
            <a:fillRect/>
          </a:stretch>
        </p:blipFill>
        <p:spPr>
          <a:xfrm>
            <a:off x="5813837" y="51634"/>
            <a:ext cx="6306757" cy="3822492"/>
          </a:xfrm>
          <a:prstGeom prst="rect">
            <a:avLst/>
          </a:prstGeom>
        </p:spPr>
      </p:pic>
      <p:pic>
        <p:nvPicPr>
          <p:cNvPr id="6" name="Picture 5" descr="Graphical user interface, website&#10;&#10;Description automatically generated">
            <a:extLst>
              <a:ext uri="{FF2B5EF4-FFF2-40B4-BE49-F238E27FC236}">
                <a16:creationId xmlns:a16="http://schemas.microsoft.com/office/drawing/2014/main" id="{BE2A85CE-BD90-1442-B2A3-43FC0E7E82D6}"/>
              </a:ext>
            </a:extLst>
          </p:cNvPr>
          <p:cNvPicPr>
            <a:picLocks noChangeAspect="1"/>
          </p:cNvPicPr>
          <p:nvPr/>
        </p:nvPicPr>
        <p:blipFill>
          <a:blip r:embed="rId4"/>
          <a:stretch>
            <a:fillRect/>
          </a:stretch>
        </p:blipFill>
        <p:spPr>
          <a:xfrm>
            <a:off x="128303" y="-1"/>
            <a:ext cx="6721728" cy="4107306"/>
          </a:xfrm>
          <a:prstGeom prst="rect">
            <a:avLst/>
          </a:prstGeom>
        </p:spPr>
      </p:pic>
      <p:pic>
        <p:nvPicPr>
          <p:cNvPr id="8" name="Picture 7" descr="A picture containing graphical user interface&#10;&#10;Description automatically generated">
            <a:extLst>
              <a:ext uri="{FF2B5EF4-FFF2-40B4-BE49-F238E27FC236}">
                <a16:creationId xmlns:a16="http://schemas.microsoft.com/office/drawing/2014/main" id="{47674F65-8729-064B-926E-5A23D74A1A2D}"/>
              </a:ext>
            </a:extLst>
          </p:cNvPr>
          <p:cNvPicPr>
            <a:picLocks noChangeAspect="1"/>
          </p:cNvPicPr>
          <p:nvPr/>
        </p:nvPicPr>
        <p:blipFill>
          <a:blip r:embed="rId5"/>
          <a:stretch>
            <a:fillRect/>
          </a:stretch>
        </p:blipFill>
        <p:spPr>
          <a:xfrm>
            <a:off x="254392" y="4503713"/>
            <a:ext cx="3072892" cy="2119529"/>
          </a:xfrm>
          <a:prstGeom prst="rect">
            <a:avLst/>
          </a:prstGeom>
        </p:spPr>
      </p:pic>
      <p:pic>
        <p:nvPicPr>
          <p:cNvPr id="10" name="Picture 9" descr="A picture containing diagram&#10;&#10;Description automatically generated">
            <a:extLst>
              <a:ext uri="{FF2B5EF4-FFF2-40B4-BE49-F238E27FC236}">
                <a16:creationId xmlns:a16="http://schemas.microsoft.com/office/drawing/2014/main" id="{872D4036-0328-5843-BB3D-A0C123C90B83}"/>
              </a:ext>
            </a:extLst>
          </p:cNvPr>
          <p:cNvPicPr>
            <a:picLocks noChangeAspect="1"/>
          </p:cNvPicPr>
          <p:nvPr/>
        </p:nvPicPr>
        <p:blipFill>
          <a:blip r:embed="rId6"/>
          <a:stretch>
            <a:fillRect/>
          </a:stretch>
        </p:blipFill>
        <p:spPr>
          <a:xfrm>
            <a:off x="103320" y="2324307"/>
            <a:ext cx="2084088" cy="2862072"/>
          </a:xfrm>
          <a:prstGeom prst="rect">
            <a:avLst/>
          </a:prstGeom>
        </p:spPr>
      </p:pic>
      <p:sp>
        <p:nvSpPr>
          <p:cNvPr id="2" name="TextBox 1">
            <a:extLst>
              <a:ext uri="{FF2B5EF4-FFF2-40B4-BE49-F238E27FC236}">
                <a16:creationId xmlns:a16="http://schemas.microsoft.com/office/drawing/2014/main" id="{1553EC40-4F82-B546-B791-F078C4D023CE}"/>
              </a:ext>
            </a:extLst>
          </p:cNvPr>
          <p:cNvSpPr txBox="1"/>
          <p:nvPr/>
        </p:nvSpPr>
        <p:spPr>
          <a:xfrm>
            <a:off x="3702570" y="4107305"/>
            <a:ext cx="7435122" cy="2677656"/>
          </a:xfrm>
          <a:prstGeom prst="rect">
            <a:avLst/>
          </a:prstGeom>
          <a:noFill/>
        </p:spPr>
        <p:txBody>
          <a:bodyPr wrap="square" rtlCol="0">
            <a:spAutoFit/>
          </a:bodyPr>
          <a:lstStyle/>
          <a:p>
            <a:r>
              <a:rPr lang="en-US" sz="2800" dirty="0"/>
              <a:t>These are some other sites I looked at when researching Prop hire companies. These do more general events and parties, therefore do not have the props for what I am looking for. However, I thought they were worth a mention as they might be useful in the future.</a:t>
            </a:r>
          </a:p>
        </p:txBody>
      </p:sp>
      <p:sp>
        <p:nvSpPr>
          <p:cNvPr id="3" name="TextBox 2">
            <a:extLst>
              <a:ext uri="{FF2B5EF4-FFF2-40B4-BE49-F238E27FC236}">
                <a16:creationId xmlns:a16="http://schemas.microsoft.com/office/drawing/2014/main" id="{AF9ACFE1-A1DD-7D44-B88D-CA6B13B8DD3E}"/>
              </a:ext>
            </a:extLst>
          </p:cNvPr>
          <p:cNvSpPr txBox="1"/>
          <p:nvPr/>
        </p:nvSpPr>
        <p:spPr>
          <a:xfrm>
            <a:off x="2651421" y="3833126"/>
            <a:ext cx="2240742" cy="369332"/>
          </a:xfrm>
          <a:prstGeom prst="rect">
            <a:avLst/>
          </a:prstGeom>
          <a:noFill/>
        </p:spPr>
        <p:txBody>
          <a:bodyPr wrap="none" rtlCol="0">
            <a:spAutoFit/>
          </a:bodyPr>
          <a:lstStyle/>
          <a:p>
            <a:r>
              <a:rPr lang="en-US" dirty="0"/>
              <a:t>(Theme Traders,2021)</a:t>
            </a:r>
          </a:p>
        </p:txBody>
      </p:sp>
    </p:spTree>
    <p:extLst>
      <p:ext uri="{BB962C8B-B14F-4D97-AF65-F5344CB8AC3E}">
        <p14:creationId xmlns:p14="http://schemas.microsoft.com/office/powerpoint/2010/main" val="158819957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No description available.">
            <a:extLst>
              <a:ext uri="{FF2B5EF4-FFF2-40B4-BE49-F238E27FC236}">
                <a16:creationId xmlns:a16="http://schemas.microsoft.com/office/drawing/2014/main" id="{96AFFF7B-9495-AE40-BF60-B4E82634EF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98889" y="95509"/>
            <a:ext cx="2959155" cy="641422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No description available.">
            <a:extLst>
              <a:ext uri="{FF2B5EF4-FFF2-40B4-BE49-F238E27FC236}">
                <a16:creationId xmlns:a16="http://schemas.microsoft.com/office/drawing/2014/main" id="{5A358A29-6BB1-B34D-9C22-824A9AF711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32370" y="95509"/>
            <a:ext cx="2843390" cy="6163293"/>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No description available.">
            <a:extLst>
              <a:ext uri="{FF2B5EF4-FFF2-40B4-BE49-F238E27FC236}">
                <a16:creationId xmlns:a16="http://schemas.microsoft.com/office/drawing/2014/main" id="{FC67D693-693C-DE41-9187-0BD9B2DD7F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50086" y="101144"/>
            <a:ext cx="2959155" cy="641422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21A1A06-74C8-B04C-B189-FB86D65127FD}"/>
              </a:ext>
            </a:extLst>
          </p:cNvPr>
          <p:cNvSpPr txBox="1"/>
          <p:nvPr/>
        </p:nvSpPr>
        <p:spPr>
          <a:xfrm>
            <a:off x="129916" y="360999"/>
            <a:ext cx="2768973" cy="5632311"/>
          </a:xfrm>
          <a:prstGeom prst="rect">
            <a:avLst/>
          </a:prstGeom>
          <a:noFill/>
        </p:spPr>
        <p:txBody>
          <a:bodyPr wrap="square" rtlCol="0">
            <a:spAutoFit/>
          </a:bodyPr>
          <a:lstStyle/>
          <a:p>
            <a:r>
              <a:rPr lang="en-US" sz="2000" dirty="0"/>
              <a:t>When considering the options with the table, I was thinking it would be quite costly to make a table, but these examples show how I can find local tables that could be adapted to our needs. It would also be cheaper than hiring and delivering the singular table from Celtic Props. Although I would still have to work out transport for it and hope than the table is still available in time when I ask for it.</a:t>
            </a:r>
          </a:p>
        </p:txBody>
      </p:sp>
    </p:spTree>
    <p:extLst>
      <p:ext uri="{BB962C8B-B14F-4D97-AF65-F5344CB8AC3E}">
        <p14:creationId xmlns:p14="http://schemas.microsoft.com/office/powerpoint/2010/main" val="85293451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aphical user interface, text, application&#10;&#10;Description automatically generated">
            <a:extLst>
              <a:ext uri="{FF2B5EF4-FFF2-40B4-BE49-F238E27FC236}">
                <a16:creationId xmlns:a16="http://schemas.microsoft.com/office/drawing/2014/main" id="{F8D1205C-CE68-6140-AEA0-F88F51ACF879}"/>
              </a:ext>
            </a:extLst>
          </p:cNvPr>
          <p:cNvPicPr>
            <a:picLocks noChangeAspect="1"/>
          </p:cNvPicPr>
          <p:nvPr/>
        </p:nvPicPr>
        <p:blipFill>
          <a:blip r:embed="rId2"/>
          <a:stretch>
            <a:fillRect/>
          </a:stretch>
        </p:blipFill>
        <p:spPr>
          <a:xfrm>
            <a:off x="141099" y="182164"/>
            <a:ext cx="5742778" cy="3955122"/>
          </a:xfrm>
          <a:prstGeom prst="rect">
            <a:avLst/>
          </a:prstGeom>
        </p:spPr>
      </p:pic>
      <p:pic>
        <p:nvPicPr>
          <p:cNvPr id="5" name="Picture 4" descr="Graphical user interface, text, application, letter, email&#10;&#10;Description automatically generated">
            <a:extLst>
              <a:ext uri="{FF2B5EF4-FFF2-40B4-BE49-F238E27FC236}">
                <a16:creationId xmlns:a16="http://schemas.microsoft.com/office/drawing/2014/main" id="{F8D9B9F4-3C01-BF46-9EC3-8619F6EB580D}"/>
              </a:ext>
            </a:extLst>
          </p:cNvPr>
          <p:cNvPicPr>
            <a:picLocks noChangeAspect="1"/>
          </p:cNvPicPr>
          <p:nvPr/>
        </p:nvPicPr>
        <p:blipFill>
          <a:blip r:embed="rId3"/>
          <a:stretch>
            <a:fillRect/>
          </a:stretch>
        </p:blipFill>
        <p:spPr>
          <a:xfrm>
            <a:off x="23750" y="4170362"/>
            <a:ext cx="6954083" cy="2675763"/>
          </a:xfrm>
          <a:prstGeom prst="rect">
            <a:avLst/>
          </a:prstGeom>
        </p:spPr>
      </p:pic>
      <p:pic>
        <p:nvPicPr>
          <p:cNvPr id="7" name="Picture 6" descr="Graphical user interface, text, application, email&#10;&#10;Description automatically generated">
            <a:extLst>
              <a:ext uri="{FF2B5EF4-FFF2-40B4-BE49-F238E27FC236}">
                <a16:creationId xmlns:a16="http://schemas.microsoft.com/office/drawing/2014/main" id="{776801C7-9997-4D4E-9F43-A1C2BE9CEC02}"/>
              </a:ext>
            </a:extLst>
          </p:cNvPr>
          <p:cNvPicPr>
            <a:picLocks noChangeAspect="1"/>
          </p:cNvPicPr>
          <p:nvPr/>
        </p:nvPicPr>
        <p:blipFill>
          <a:blip r:embed="rId4"/>
          <a:stretch>
            <a:fillRect/>
          </a:stretch>
        </p:blipFill>
        <p:spPr>
          <a:xfrm>
            <a:off x="6096000" y="4751774"/>
            <a:ext cx="6096000" cy="1715679"/>
          </a:xfrm>
          <a:prstGeom prst="rect">
            <a:avLst/>
          </a:prstGeom>
        </p:spPr>
      </p:pic>
      <p:sp>
        <p:nvSpPr>
          <p:cNvPr id="8" name="TextBox 7">
            <a:extLst>
              <a:ext uri="{FF2B5EF4-FFF2-40B4-BE49-F238E27FC236}">
                <a16:creationId xmlns:a16="http://schemas.microsoft.com/office/drawing/2014/main" id="{0943693B-3F01-B245-95EE-BA2980681303}"/>
              </a:ext>
            </a:extLst>
          </p:cNvPr>
          <p:cNvSpPr txBox="1"/>
          <p:nvPr/>
        </p:nvSpPr>
        <p:spPr>
          <a:xfrm>
            <a:off x="6096000" y="751344"/>
            <a:ext cx="5954901" cy="2677656"/>
          </a:xfrm>
          <a:prstGeom prst="rect">
            <a:avLst/>
          </a:prstGeom>
          <a:noFill/>
        </p:spPr>
        <p:txBody>
          <a:bodyPr wrap="square" rtlCol="0">
            <a:spAutoFit/>
          </a:bodyPr>
          <a:lstStyle/>
          <a:p>
            <a:r>
              <a:rPr lang="en-US" sz="2400" dirty="0"/>
              <a:t>To get a better understanding of sourcing Props I emailed local theatres in the area asking if they could offer any assistance.</a:t>
            </a:r>
          </a:p>
          <a:p>
            <a:endParaRPr lang="en-US" sz="2400" dirty="0"/>
          </a:p>
          <a:p>
            <a:r>
              <a:rPr lang="en-US" sz="2400" dirty="0"/>
              <a:t>I did get a rely from Dylan Thomas Theatre in Swansea and organized a meeting with their props master on the 1</a:t>
            </a:r>
            <a:r>
              <a:rPr lang="en-US" sz="2400" baseline="30000" dirty="0"/>
              <a:t>st</a:t>
            </a:r>
            <a:r>
              <a:rPr lang="en-US" sz="2400" dirty="0"/>
              <a:t> of November.</a:t>
            </a:r>
          </a:p>
        </p:txBody>
      </p:sp>
    </p:spTree>
    <p:extLst>
      <p:ext uri="{BB962C8B-B14F-4D97-AF65-F5344CB8AC3E}">
        <p14:creationId xmlns:p14="http://schemas.microsoft.com/office/powerpoint/2010/main" val="401818719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0189F9-E11E-1B4C-93A1-8AA19AFC6131}"/>
              </a:ext>
            </a:extLst>
          </p:cNvPr>
          <p:cNvSpPr txBox="1"/>
          <p:nvPr/>
        </p:nvSpPr>
        <p:spPr>
          <a:xfrm>
            <a:off x="289560" y="198120"/>
            <a:ext cx="7345680" cy="461665"/>
          </a:xfrm>
          <a:prstGeom prst="rect">
            <a:avLst/>
          </a:prstGeom>
          <a:noFill/>
        </p:spPr>
        <p:txBody>
          <a:bodyPr wrap="square" rtlCol="0">
            <a:spAutoFit/>
          </a:bodyPr>
          <a:lstStyle/>
          <a:p>
            <a:r>
              <a:rPr lang="en-US" sz="2400" dirty="0">
                <a:solidFill>
                  <a:schemeClr val="accent1">
                    <a:lumMod val="50000"/>
                  </a:schemeClr>
                </a:solidFill>
              </a:rPr>
              <a:t>Trip to Dylan Thomas Theatre</a:t>
            </a:r>
          </a:p>
        </p:txBody>
      </p:sp>
      <p:sp>
        <p:nvSpPr>
          <p:cNvPr id="3" name="TextBox 2">
            <a:extLst>
              <a:ext uri="{FF2B5EF4-FFF2-40B4-BE49-F238E27FC236}">
                <a16:creationId xmlns:a16="http://schemas.microsoft.com/office/drawing/2014/main" id="{B6FD34BC-6105-7942-977E-9088A51A4FE2}"/>
              </a:ext>
            </a:extLst>
          </p:cNvPr>
          <p:cNvSpPr txBox="1"/>
          <p:nvPr/>
        </p:nvSpPr>
        <p:spPr>
          <a:xfrm>
            <a:off x="289560" y="567452"/>
            <a:ext cx="11231880" cy="3108543"/>
          </a:xfrm>
          <a:prstGeom prst="rect">
            <a:avLst/>
          </a:prstGeom>
          <a:noFill/>
        </p:spPr>
        <p:txBody>
          <a:bodyPr wrap="square" rtlCol="0">
            <a:spAutoFit/>
          </a:bodyPr>
          <a:lstStyle/>
          <a:p>
            <a:pPr marL="285750" indent="-285750">
              <a:buFont typeface="Arial" panose="020B0604020202020204" pitchFamily="34" charset="0"/>
              <a:buChar char="•"/>
            </a:pPr>
            <a:r>
              <a:rPr lang="en-US" sz="1400" dirty="0"/>
              <a:t>There was real sense of community and strong history that I was really taken away by there. When touring the building I could get the sense of the work and love that went into the shows over the Year.</a:t>
            </a:r>
          </a:p>
          <a:p>
            <a:pPr marL="285750" indent="-285750">
              <a:buFont typeface="Arial" panose="020B0604020202020204" pitchFamily="34" charset="0"/>
              <a:buChar char="•"/>
            </a:pPr>
            <a:r>
              <a:rPr lang="en-US" sz="1400" dirty="0"/>
              <a:t>They had recently reorganized the props room (which was in a building separate to the main one), organizing into kitchen wear, office items etc.. </a:t>
            </a:r>
          </a:p>
          <a:p>
            <a:pPr marL="285750" indent="-285750">
              <a:buFont typeface="Arial" panose="020B0604020202020204" pitchFamily="34" charset="0"/>
              <a:buChar char="•"/>
            </a:pPr>
            <a:r>
              <a:rPr lang="en-US" sz="1400" dirty="0"/>
              <a:t>We also looked at the furniture store and set storage.</a:t>
            </a:r>
          </a:p>
          <a:p>
            <a:pPr marL="285750" indent="-285750">
              <a:buFont typeface="Arial" panose="020B0604020202020204" pitchFamily="34" charset="0"/>
              <a:buChar char="•"/>
            </a:pPr>
            <a:r>
              <a:rPr lang="en-US" sz="1400" dirty="0"/>
              <a:t>The main take always from looking at the specific rooms was the issue of storage and having to be selective due to it. The main thing they found that they had to source was when they were doing period stuff.</a:t>
            </a:r>
          </a:p>
          <a:p>
            <a:pPr marL="285750" indent="-285750">
              <a:buFont typeface="Arial" panose="020B0604020202020204" pitchFamily="34" charset="0"/>
              <a:buChar char="•"/>
            </a:pPr>
            <a:r>
              <a:rPr lang="en-US" sz="1400" dirty="0"/>
              <a:t>When asking about how they source their props they usually lend between local theatres, giving the sense that having strong personal connections is really important. </a:t>
            </a:r>
          </a:p>
          <a:p>
            <a:pPr marL="285750" indent="-285750">
              <a:buFont typeface="Arial" panose="020B0604020202020204" pitchFamily="34" charset="0"/>
              <a:buChar char="•"/>
            </a:pPr>
            <a:r>
              <a:rPr lang="en-US" sz="1400" dirty="0"/>
              <a:t>Although they are starting to make a hire system there. Frances was kind enough to give me a copy of their hire conditions that she’d be working on, and also some other hire conditions for examples.</a:t>
            </a:r>
          </a:p>
          <a:p>
            <a:pPr marL="285750" indent="-285750">
              <a:buFont typeface="Arial" panose="020B0604020202020204" pitchFamily="34" charset="0"/>
              <a:buChar char="•"/>
            </a:pPr>
            <a:r>
              <a:rPr lang="en-US" sz="1400" dirty="0"/>
              <a:t>Frances also mentioned how they have a deal between a furniture store which delivers them items they would like for free and in return they advertise them for free in their programmed, giving the store advertisement to 30 people per show.  </a:t>
            </a:r>
          </a:p>
          <a:p>
            <a:pPr marL="285750" indent="-285750">
              <a:buFont typeface="Arial" panose="020B0604020202020204" pitchFamily="34" charset="0"/>
              <a:buChar char="•"/>
            </a:pPr>
            <a:r>
              <a:rPr lang="en-US" sz="1400" dirty="0"/>
              <a:t>The Dylan Thomas Theatre is based on the waterfront and so gets flooded. Their reaction to this is to check for worm rot? And water damage to the set and if there is any, they would have to sort it out on a case by case bases but there isn’t any extra precautions against.</a:t>
            </a:r>
          </a:p>
        </p:txBody>
      </p:sp>
      <p:pic>
        <p:nvPicPr>
          <p:cNvPr id="5" name="Picture 4" descr="No description available.">
            <a:extLst>
              <a:ext uri="{FF2B5EF4-FFF2-40B4-BE49-F238E27FC236}">
                <a16:creationId xmlns:a16="http://schemas.microsoft.com/office/drawing/2014/main" id="{32556072-8E21-9448-B2A5-D72FF9E5AA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9559" y="3684287"/>
            <a:ext cx="2331408" cy="31085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No description available.">
            <a:extLst>
              <a:ext uri="{FF2B5EF4-FFF2-40B4-BE49-F238E27FC236}">
                <a16:creationId xmlns:a16="http://schemas.microsoft.com/office/drawing/2014/main" id="{127A0066-7FEE-BF45-A2F4-A017033486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2907645" y="3684287"/>
            <a:ext cx="2331406" cy="310854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No description available.">
            <a:extLst>
              <a:ext uri="{FF2B5EF4-FFF2-40B4-BE49-F238E27FC236}">
                <a16:creationId xmlns:a16="http://schemas.microsoft.com/office/drawing/2014/main" id="{3A661972-068E-8944-BC5B-9A0876A5270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82142" y="3675995"/>
            <a:ext cx="2331407" cy="3108543"/>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No description available.">
            <a:extLst>
              <a:ext uri="{FF2B5EF4-FFF2-40B4-BE49-F238E27FC236}">
                <a16:creationId xmlns:a16="http://schemas.microsoft.com/office/drawing/2014/main" id="{33BAFD9A-4379-BC40-9E5F-D0E8A97B33F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91399" y="3701405"/>
            <a:ext cx="4110844" cy="30831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659066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B1FFB0-78F3-F343-A246-88F63F651682}"/>
              </a:ext>
            </a:extLst>
          </p:cNvPr>
          <p:cNvSpPr txBox="1"/>
          <p:nvPr/>
        </p:nvSpPr>
        <p:spPr>
          <a:xfrm>
            <a:off x="5213090" y="55505"/>
            <a:ext cx="2156460" cy="523220"/>
          </a:xfrm>
          <a:prstGeom prst="rect">
            <a:avLst/>
          </a:prstGeom>
          <a:noFill/>
        </p:spPr>
        <p:txBody>
          <a:bodyPr wrap="square" rtlCol="0">
            <a:spAutoFit/>
          </a:bodyPr>
          <a:lstStyle/>
          <a:p>
            <a:r>
              <a:rPr lang="en-US" sz="2800" dirty="0">
                <a:solidFill>
                  <a:schemeClr val="accent1">
                    <a:lumMod val="50000"/>
                  </a:schemeClr>
                </a:solidFill>
              </a:rPr>
              <a:t>Construction</a:t>
            </a:r>
          </a:p>
        </p:txBody>
      </p:sp>
      <p:pic>
        <p:nvPicPr>
          <p:cNvPr id="4098" name="Picture 2" descr="No description available.">
            <a:extLst>
              <a:ext uri="{FF2B5EF4-FFF2-40B4-BE49-F238E27FC236}">
                <a16:creationId xmlns:a16="http://schemas.microsoft.com/office/drawing/2014/main" id="{61446C4C-5F9A-CF47-B306-5D61C61A71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680"/>
            <a:ext cx="5143499"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No description available.">
            <a:extLst>
              <a:ext uri="{FF2B5EF4-FFF2-40B4-BE49-F238E27FC236}">
                <a16:creationId xmlns:a16="http://schemas.microsoft.com/office/drawing/2014/main" id="{E57AD338-84D7-3A41-A90E-7CFAB237F5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64334" y="1611250"/>
            <a:ext cx="2406832" cy="3209109"/>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No description available.">
            <a:extLst>
              <a:ext uri="{FF2B5EF4-FFF2-40B4-BE49-F238E27FC236}">
                <a16:creationId xmlns:a16="http://schemas.microsoft.com/office/drawing/2014/main" id="{84FBD123-2216-0348-96EF-EB74F3743B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21953" y="3837675"/>
            <a:ext cx="1956162" cy="260821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271986AC-0EA3-FC43-9DFB-620FBF506A98}"/>
              </a:ext>
            </a:extLst>
          </p:cNvPr>
          <p:cNvSpPr/>
          <p:nvPr/>
        </p:nvSpPr>
        <p:spPr>
          <a:xfrm>
            <a:off x="5213090" y="5245562"/>
            <a:ext cx="4408863" cy="1200329"/>
          </a:xfrm>
          <a:prstGeom prst="rect">
            <a:avLst/>
          </a:prstGeom>
        </p:spPr>
        <p:txBody>
          <a:bodyPr wrap="square">
            <a:spAutoFit/>
          </a:bodyPr>
          <a:lstStyle/>
          <a:p>
            <a:r>
              <a:rPr lang="en-US" dirty="0"/>
              <a:t>Doing this part of the project made me realize I still need a lot more practice with construction. I am not as confident in this area of the project. </a:t>
            </a:r>
          </a:p>
        </p:txBody>
      </p:sp>
      <p:sp>
        <p:nvSpPr>
          <p:cNvPr id="5" name="Rectangle 4">
            <a:extLst>
              <a:ext uri="{FF2B5EF4-FFF2-40B4-BE49-F238E27FC236}">
                <a16:creationId xmlns:a16="http://schemas.microsoft.com/office/drawing/2014/main" id="{DB99C6DD-84C6-034B-A80E-9B98C60FE05D}"/>
              </a:ext>
            </a:extLst>
          </p:cNvPr>
          <p:cNvSpPr/>
          <p:nvPr/>
        </p:nvSpPr>
        <p:spPr>
          <a:xfrm>
            <a:off x="5234609" y="1760183"/>
            <a:ext cx="4490828" cy="3416320"/>
          </a:xfrm>
          <a:prstGeom prst="rect">
            <a:avLst/>
          </a:prstGeom>
        </p:spPr>
        <p:txBody>
          <a:bodyPr wrap="square">
            <a:spAutoFit/>
          </a:bodyPr>
          <a:lstStyle/>
          <a:p>
            <a:r>
              <a:rPr lang="en-US" dirty="0"/>
              <a:t>When making one of the flats the measurements were wrong and so we had taken a bit off the end. It was choice between taking all apart and chopping down the end or sawing the end which would go through a knot. We decided to handsaw the end as it was the more time-saving solution, but it should be noted that this is bad practice as it can cause problems if the cut isn’t straight by going through the not and can more likely cause the wood to split when putting the screw in.</a:t>
            </a:r>
          </a:p>
        </p:txBody>
      </p:sp>
      <p:sp>
        <p:nvSpPr>
          <p:cNvPr id="6" name="Rectangle 5">
            <a:extLst>
              <a:ext uri="{FF2B5EF4-FFF2-40B4-BE49-F238E27FC236}">
                <a16:creationId xmlns:a16="http://schemas.microsoft.com/office/drawing/2014/main" id="{10834723-339B-BB4D-851E-938FBFEC4803}"/>
              </a:ext>
            </a:extLst>
          </p:cNvPr>
          <p:cNvSpPr/>
          <p:nvPr/>
        </p:nvSpPr>
        <p:spPr>
          <a:xfrm>
            <a:off x="5234609" y="507031"/>
            <a:ext cx="6957390" cy="1200329"/>
          </a:xfrm>
          <a:prstGeom prst="rect">
            <a:avLst/>
          </a:prstGeom>
        </p:spPr>
        <p:txBody>
          <a:bodyPr wrap="square">
            <a:spAutoFit/>
          </a:bodyPr>
          <a:lstStyle/>
          <a:p>
            <a:r>
              <a:rPr lang="en-US" dirty="0"/>
              <a:t>Building the flats involved a lot of remembering the process from last year, such as checking the wood is straight or straight enough, the use of the drill and screwdriver, checking measurements, reading diagrams and working in a small team to build the flat.</a:t>
            </a:r>
          </a:p>
        </p:txBody>
      </p:sp>
    </p:spTree>
    <p:extLst>
      <p:ext uri="{BB962C8B-B14F-4D97-AF65-F5344CB8AC3E}">
        <p14:creationId xmlns:p14="http://schemas.microsoft.com/office/powerpoint/2010/main" val="342632080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BA2368-5F26-9E4D-B69C-47189187A623}"/>
              </a:ext>
            </a:extLst>
          </p:cNvPr>
          <p:cNvSpPr txBox="1"/>
          <p:nvPr/>
        </p:nvSpPr>
        <p:spPr>
          <a:xfrm>
            <a:off x="0" y="0"/>
            <a:ext cx="11189776" cy="923330"/>
          </a:xfrm>
          <a:prstGeom prst="rect">
            <a:avLst/>
          </a:prstGeom>
          <a:noFill/>
        </p:spPr>
        <p:txBody>
          <a:bodyPr wrap="square" rtlCol="0">
            <a:spAutoFit/>
          </a:bodyPr>
          <a:lstStyle/>
          <a:p>
            <a:r>
              <a:rPr lang="en-US" dirty="0"/>
              <a:t>I helped with constructing the sink/cooker for the kitchen. My main involvement with it was making the plans to build it with Rebecca and drawing them out on CAD. I still have a lot more to learn with CAD but I can now create squares and lines to exact measurements.</a:t>
            </a:r>
          </a:p>
        </p:txBody>
      </p:sp>
      <p:pic>
        <p:nvPicPr>
          <p:cNvPr id="4" name="Picture 3" descr="A screenshot of a computer&#10;&#10;Description automatically generated">
            <a:extLst>
              <a:ext uri="{FF2B5EF4-FFF2-40B4-BE49-F238E27FC236}">
                <a16:creationId xmlns:a16="http://schemas.microsoft.com/office/drawing/2014/main" id="{0EEAC80A-A4B6-A543-A126-45DD0AF9BB75}"/>
              </a:ext>
            </a:extLst>
          </p:cNvPr>
          <p:cNvPicPr>
            <a:picLocks noChangeAspect="1"/>
          </p:cNvPicPr>
          <p:nvPr/>
        </p:nvPicPr>
        <p:blipFill>
          <a:blip r:embed="rId2"/>
          <a:stretch>
            <a:fillRect/>
          </a:stretch>
        </p:blipFill>
        <p:spPr>
          <a:xfrm>
            <a:off x="102740" y="923330"/>
            <a:ext cx="7183034" cy="3981235"/>
          </a:xfrm>
          <a:prstGeom prst="rect">
            <a:avLst/>
          </a:prstGeom>
        </p:spPr>
      </p:pic>
      <p:sp>
        <p:nvSpPr>
          <p:cNvPr id="5" name="TextBox 4">
            <a:extLst>
              <a:ext uri="{FF2B5EF4-FFF2-40B4-BE49-F238E27FC236}">
                <a16:creationId xmlns:a16="http://schemas.microsoft.com/office/drawing/2014/main" id="{3AF79948-6CA2-B34F-AB44-F54E0E6D37A6}"/>
              </a:ext>
            </a:extLst>
          </p:cNvPr>
          <p:cNvSpPr txBox="1"/>
          <p:nvPr/>
        </p:nvSpPr>
        <p:spPr>
          <a:xfrm>
            <a:off x="0" y="5050158"/>
            <a:ext cx="5660524" cy="369332"/>
          </a:xfrm>
          <a:prstGeom prst="rect">
            <a:avLst/>
          </a:prstGeom>
          <a:noFill/>
        </p:spPr>
        <p:txBody>
          <a:bodyPr wrap="none" rtlCol="0">
            <a:spAutoFit/>
          </a:bodyPr>
          <a:lstStyle/>
          <a:p>
            <a:r>
              <a:rPr lang="en-US" dirty="0"/>
              <a:t>The drawing has the front view, the side and the top view. </a:t>
            </a:r>
          </a:p>
        </p:txBody>
      </p:sp>
      <p:pic>
        <p:nvPicPr>
          <p:cNvPr id="11266" name="Picture 2" descr="No description available.">
            <a:extLst>
              <a:ext uri="{FF2B5EF4-FFF2-40B4-BE49-F238E27FC236}">
                <a16:creationId xmlns:a16="http://schemas.microsoft.com/office/drawing/2014/main" id="{17E05057-DC01-6D47-B774-91FFA1353EE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9904" t="41948" r="36344" b="30821"/>
          <a:stretch/>
        </p:blipFill>
        <p:spPr bwMode="auto">
          <a:xfrm>
            <a:off x="7620000" y="1046434"/>
            <a:ext cx="3586508" cy="38581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436298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AFD7C52-9AD8-5D48-8CA9-44585F7BE8EA}"/>
              </a:ext>
            </a:extLst>
          </p:cNvPr>
          <p:cNvSpPr txBox="1"/>
          <p:nvPr/>
        </p:nvSpPr>
        <p:spPr>
          <a:xfrm>
            <a:off x="142876" y="157163"/>
            <a:ext cx="10587038" cy="646331"/>
          </a:xfrm>
          <a:prstGeom prst="rect">
            <a:avLst/>
          </a:prstGeom>
          <a:noFill/>
        </p:spPr>
        <p:txBody>
          <a:bodyPr wrap="square" rtlCol="0">
            <a:spAutoFit/>
          </a:bodyPr>
          <a:lstStyle/>
          <a:p>
            <a:r>
              <a:rPr lang="en-US" dirty="0"/>
              <a:t>I also found myself helping out with smaller jobs such as sanding down the fridge to help the paint stick and to also round the corner for the ascetic reasons. To do this I used a mix of rough and soft sand paper.</a:t>
            </a:r>
          </a:p>
        </p:txBody>
      </p:sp>
      <p:pic>
        <p:nvPicPr>
          <p:cNvPr id="12290" name="Picture 2">
            <a:extLst>
              <a:ext uri="{FF2B5EF4-FFF2-40B4-BE49-F238E27FC236}">
                <a16:creationId xmlns:a16="http://schemas.microsoft.com/office/drawing/2014/main" id="{3C50FC29-CF49-DE4C-95AD-84109DD7AB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1082" y="1210133"/>
            <a:ext cx="3986209" cy="5319345"/>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No description available.">
            <a:extLst>
              <a:ext uri="{FF2B5EF4-FFF2-40B4-BE49-F238E27FC236}">
                <a16:creationId xmlns:a16="http://schemas.microsoft.com/office/drawing/2014/main" id="{F96D97BF-AE19-CF4F-BB08-D05D1222DC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2292" y="1203370"/>
            <a:ext cx="2079211" cy="2772282"/>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No description available.">
            <a:extLst>
              <a:ext uri="{FF2B5EF4-FFF2-40B4-BE49-F238E27FC236}">
                <a16:creationId xmlns:a16="http://schemas.microsoft.com/office/drawing/2014/main" id="{46E1C495-33BD-E84F-B405-2064731D81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52293" y="4223785"/>
            <a:ext cx="2079210" cy="2439504"/>
          </a:xfrm>
          <a:prstGeom prst="rect">
            <a:avLst/>
          </a:prstGeom>
          <a:noFill/>
          <a:extLst>
            <a:ext uri="{909E8E84-426E-40DD-AFC4-6F175D3DCCD1}">
              <a14:hiddenFill xmlns:a14="http://schemas.microsoft.com/office/drawing/2010/main">
                <a:solidFill>
                  <a:srgbClr val="FFFFFF"/>
                </a:solidFill>
              </a14:hiddenFill>
            </a:ext>
          </a:extLst>
        </p:spPr>
      </p:pic>
      <p:pic>
        <p:nvPicPr>
          <p:cNvPr id="12296" name="Picture 8" descr="No description available.">
            <a:extLst>
              <a:ext uri="{FF2B5EF4-FFF2-40B4-BE49-F238E27FC236}">
                <a16:creationId xmlns:a16="http://schemas.microsoft.com/office/drawing/2014/main" id="{D1A0254C-659A-BB44-9F77-721939DE5BF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139" t="38951" r="59576" b="17547"/>
          <a:stretch/>
        </p:blipFill>
        <p:spPr bwMode="auto">
          <a:xfrm>
            <a:off x="7854710" y="1069988"/>
            <a:ext cx="3475899" cy="55562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213845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No description available.">
            <a:extLst>
              <a:ext uri="{FF2B5EF4-FFF2-40B4-BE49-F238E27FC236}">
                <a16:creationId xmlns:a16="http://schemas.microsoft.com/office/drawing/2014/main" id="{32F0C68B-EF02-9F42-8525-DE4B690FD0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592996" cy="479066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15335AA-34D5-B744-AEC9-6271DA45D0CC}"/>
              </a:ext>
            </a:extLst>
          </p:cNvPr>
          <p:cNvSpPr txBox="1"/>
          <p:nvPr/>
        </p:nvSpPr>
        <p:spPr>
          <a:xfrm>
            <a:off x="3829878" y="331304"/>
            <a:ext cx="8017565" cy="646331"/>
          </a:xfrm>
          <a:prstGeom prst="rect">
            <a:avLst/>
          </a:prstGeom>
          <a:noFill/>
        </p:spPr>
        <p:txBody>
          <a:bodyPr wrap="square" rtlCol="0">
            <a:spAutoFit/>
          </a:bodyPr>
          <a:lstStyle/>
          <a:p>
            <a:r>
              <a:rPr lang="en-US" dirty="0"/>
              <a:t>With the kitchen group we discussed a number of ideas of how to do the tiles for the wall around the sink. </a:t>
            </a:r>
          </a:p>
        </p:txBody>
      </p:sp>
      <p:pic>
        <p:nvPicPr>
          <p:cNvPr id="1026" name="Picture 2" descr="No description available.">
            <a:extLst>
              <a:ext uri="{FF2B5EF4-FFF2-40B4-BE49-F238E27FC236}">
                <a16:creationId xmlns:a16="http://schemas.microsoft.com/office/drawing/2014/main" id="{7638EF3C-B596-3D48-B76B-57B941A974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88582" y="735054"/>
            <a:ext cx="2620241" cy="56796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1FD6B46-A25F-2F41-89C5-67D254D987A4}"/>
              </a:ext>
            </a:extLst>
          </p:cNvPr>
          <p:cNvSpPr txBox="1"/>
          <p:nvPr/>
        </p:nvSpPr>
        <p:spPr>
          <a:xfrm>
            <a:off x="3951890" y="1312696"/>
            <a:ext cx="4899810" cy="4524315"/>
          </a:xfrm>
          <a:prstGeom prst="rect">
            <a:avLst/>
          </a:prstGeom>
          <a:noFill/>
        </p:spPr>
        <p:txBody>
          <a:bodyPr wrap="square" rtlCol="0">
            <a:spAutoFit/>
          </a:bodyPr>
          <a:lstStyle/>
          <a:p>
            <a:r>
              <a:rPr lang="en-US" dirty="0"/>
              <a:t>One idea was using cut out carboarding and sticking it individually to the wall, another on similar lines was using cut out pieces of woods. For both these ideas I’d have to work out roughly how big we’d want the tiles to be. So, I cut out a square 1 </a:t>
            </a:r>
            <a:r>
              <a:rPr lang="en-US" dirty="0" err="1"/>
              <a:t>metre</a:t>
            </a:r>
            <a:r>
              <a:rPr lang="en-US" dirty="0"/>
              <a:t> by 1 </a:t>
            </a:r>
            <a:r>
              <a:rPr lang="en-US" dirty="0" err="1"/>
              <a:t>metre</a:t>
            </a:r>
            <a:r>
              <a:rPr lang="en-US" dirty="0"/>
              <a:t> and it was too big and so using it we decided it be better if it would be closer to 10cm by 10cm. </a:t>
            </a:r>
          </a:p>
          <a:p>
            <a:endParaRPr lang="en-US" dirty="0"/>
          </a:p>
          <a:p>
            <a:r>
              <a:rPr lang="en-US" dirty="0"/>
              <a:t>We ended up using the same tiled </a:t>
            </a:r>
            <a:r>
              <a:rPr lang="en-US" dirty="0" err="1"/>
              <a:t>lino</a:t>
            </a:r>
            <a:r>
              <a:rPr lang="en-US" dirty="0"/>
              <a:t> from the floor for the walls as well. I think this worked well as it meant they had the same texture.</a:t>
            </a:r>
            <a:r>
              <a:rPr lang="en-US" i="1" dirty="0"/>
              <a:t> </a:t>
            </a:r>
            <a:r>
              <a:rPr lang="en-US" dirty="0"/>
              <a:t>Although based on the photos I was working of I think it would have been more accurate to differentiate the floor tiles from the wall tiles. E.G., make them a different </a:t>
            </a:r>
            <a:r>
              <a:rPr lang="en-US" dirty="0" err="1"/>
              <a:t>colour</a:t>
            </a:r>
            <a:r>
              <a:rPr lang="en-US" dirty="0"/>
              <a:t>.</a:t>
            </a:r>
          </a:p>
        </p:txBody>
      </p:sp>
    </p:spTree>
    <p:extLst>
      <p:ext uri="{BB962C8B-B14F-4D97-AF65-F5344CB8AC3E}">
        <p14:creationId xmlns:p14="http://schemas.microsoft.com/office/powerpoint/2010/main" val="367910122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111BDEF0-0AFF-A648-BC59-3C744BBD86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629" y="177667"/>
            <a:ext cx="7552595" cy="566796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4E3F6E3-896F-0343-A66D-F558F54ECAF7}"/>
              </a:ext>
            </a:extLst>
          </p:cNvPr>
          <p:cNvSpPr txBox="1"/>
          <p:nvPr/>
        </p:nvSpPr>
        <p:spPr>
          <a:xfrm>
            <a:off x="7743223" y="345307"/>
            <a:ext cx="4272725" cy="2308324"/>
          </a:xfrm>
          <a:prstGeom prst="rect">
            <a:avLst/>
          </a:prstGeom>
          <a:noFill/>
        </p:spPr>
        <p:txBody>
          <a:bodyPr wrap="square" rtlCol="0">
            <a:spAutoFit/>
          </a:bodyPr>
          <a:lstStyle/>
          <a:p>
            <a:r>
              <a:rPr lang="en-US" dirty="0"/>
              <a:t>About week 3. Before being able to practice any scenic art, we had to measure how much </a:t>
            </a:r>
            <a:r>
              <a:rPr lang="en-US" dirty="0" err="1"/>
              <a:t>lino</a:t>
            </a:r>
            <a:r>
              <a:rPr lang="en-US" dirty="0"/>
              <a:t> we had available. There was enough for two 3 by 3 rooms and so we marked it out on the back to prevent it being used by other people who had access to it. We then cut of some squares to practice the painting on for the team.</a:t>
            </a:r>
          </a:p>
        </p:txBody>
      </p:sp>
      <p:sp>
        <p:nvSpPr>
          <p:cNvPr id="4" name="TextBox 3">
            <a:extLst>
              <a:ext uri="{FF2B5EF4-FFF2-40B4-BE49-F238E27FC236}">
                <a16:creationId xmlns:a16="http://schemas.microsoft.com/office/drawing/2014/main" id="{59063782-4839-CF4C-87AC-DECAEB46FB82}"/>
              </a:ext>
            </a:extLst>
          </p:cNvPr>
          <p:cNvSpPr txBox="1"/>
          <p:nvPr/>
        </p:nvSpPr>
        <p:spPr>
          <a:xfrm>
            <a:off x="7743224" y="3260306"/>
            <a:ext cx="4272725" cy="2585323"/>
          </a:xfrm>
          <a:prstGeom prst="rect">
            <a:avLst/>
          </a:prstGeom>
          <a:noFill/>
        </p:spPr>
        <p:txBody>
          <a:bodyPr wrap="square" rtlCol="0">
            <a:spAutoFit/>
          </a:bodyPr>
          <a:lstStyle/>
          <a:p>
            <a:r>
              <a:rPr lang="en-US" dirty="0"/>
              <a:t>When carrying the </a:t>
            </a:r>
            <a:r>
              <a:rPr lang="en-US" dirty="0" err="1"/>
              <a:t>lino</a:t>
            </a:r>
            <a:r>
              <a:rPr lang="en-US" dirty="0"/>
              <a:t> it was very heavy and three of us had to carry it out. The weight, and size and distance being carried would have to be considered by the people carrying it. The people carrying it would also have to be considered capable. This would have been risked assess but it is useful to remember for the future if I have to write a risk assessment.</a:t>
            </a:r>
          </a:p>
        </p:txBody>
      </p:sp>
      <p:sp>
        <p:nvSpPr>
          <p:cNvPr id="5" name="TextBox 4">
            <a:extLst>
              <a:ext uri="{FF2B5EF4-FFF2-40B4-BE49-F238E27FC236}">
                <a16:creationId xmlns:a16="http://schemas.microsoft.com/office/drawing/2014/main" id="{4163ECCA-F4D6-D848-9C2E-519048FA3D36}"/>
              </a:ext>
            </a:extLst>
          </p:cNvPr>
          <p:cNvSpPr txBox="1"/>
          <p:nvPr/>
        </p:nvSpPr>
        <p:spPr>
          <a:xfrm>
            <a:off x="190629" y="6034002"/>
            <a:ext cx="11624063" cy="923330"/>
          </a:xfrm>
          <a:prstGeom prst="rect">
            <a:avLst/>
          </a:prstGeom>
          <a:noFill/>
        </p:spPr>
        <p:txBody>
          <a:bodyPr wrap="square" rtlCol="0">
            <a:spAutoFit/>
          </a:bodyPr>
          <a:lstStyle/>
          <a:p>
            <a:r>
              <a:rPr lang="en-US" dirty="0"/>
              <a:t>I also learnt how to roll up the </a:t>
            </a:r>
            <a:r>
              <a:rPr lang="en-US" dirty="0" err="1"/>
              <a:t>lino</a:t>
            </a:r>
            <a:r>
              <a:rPr lang="en-US" dirty="0"/>
              <a:t> effectively to keep it clean and to also save space when it is put away. It was harder than I thought it would be as I could feel the strain in my back from leaning over the </a:t>
            </a:r>
            <a:r>
              <a:rPr lang="en-US" dirty="0" err="1"/>
              <a:t>lino</a:t>
            </a:r>
            <a:r>
              <a:rPr lang="en-US" dirty="0"/>
              <a:t> whilst me, Lleucu and Becca rolled it up.</a:t>
            </a:r>
          </a:p>
        </p:txBody>
      </p:sp>
    </p:spTree>
    <p:extLst>
      <p:ext uri="{BB962C8B-B14F-4D97-AF65-F5344CB8AC3E}">
        <p14:creationId xmlns:p14="http://schemas.microsoft.com/office/powerpoint/2010/main" val="401303739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F885DB-4D3C-DB43-A575-2597BD2DBDA7}"/>
              </a:ext>
            </a:extLst>
          </p:cNvPr>
          <p:cNvSpPr txBox="1"/>
          <p:nvPr/>
        </p:nvSpPr>
        <p:spPr>
          <a:xfrm>
            <a:off x="320041" y="152400"/>
            <a:ext cx="11140440" cy="1200329"/>
          </a:xfrm>
          <a:prstGeom prst="rect">
            <a:avLst/>
          </a:prstGeom>
          <a:noFill/>
        </p:spPr>
        <p:txBody>
          <a:bodyPr wrap="square" rtlCol="0">
            <a:spAutoFit/>
          </a:bodyPr>
          <a:lstStyle/>
          <a:p>
            <a:r>
              <a:rPr lang="en-US" dirty="0"/>
              <a:t>To be prepped for the next week I cut out the </a:t>
            </a:r>
            <a:r>
              <a:rPr lang="en-US" dirty="0" err="1"/>
              <a:t>lino</a:t>
            </a:r>
            <a:r>
              <a:rPr lang="en-US" dirty="0"/>
              <a:t> for the set. I decided to cut it bigger than the rooms so it could be cut to fit the rooms exactly ‘on-site’. I thought this would be better considering the changes to sizes of the rooms in the design and having to use multiple pieces of </a:t>
            </a:r>
            <a:r>
              <a:rPr lang="en-US" dirty="0" err="1"/>
              <a:t>lino</a:t>
            </a:r>
            <a:r>
              <a:rPr lang="en-US" dirty="0"/>
              <a:t> for one room, and the living room having features such as the fireplace.</a:t>
            </a:r>
          </a:p>
        </p:txBody>
      </p:sp>
      <p:sp>
        <p:nvSpPr>
          <p:cNvPr id="3" name="TextBox 2">
            <a:extLst>
              <a:ext uri="{FF2B5EF4-FFF2-40B4-BE49-F238E27FC236}">
                <a16:creationId xmlns:a16="http://schemas.microsoft.com/office/drawing/2014/main" id="{9704D468-6715-9240-A43A-CB3BD7FF4CCF}"/>
              </a:ext>
            </a:extLst>
          </p:cNvPr>
          <p:cNvSpPr txBox="1"/>
          <p:nvPr/>
        </p:nvSpPr>
        <p:spPr>
          <a:xfrm>
            <a:off x="320042" y="1364338"/>
            <a:ext cx="2833976" cy="1477328"/>
          </a:xfrm>
          <a:prstGeom prst="rect">
            <a:avLst/>
          </a:prstGeom>
          <a:noFill/>
        </p:spPr>
        <p:txBody>
          <a:bodyPr wrap="square" rtlCol="0">
            <a:spAutoFit/>
          </a:bodyPr>
          <a:lstStyle/>
          <a:p>
            <a:r>
              <a:rPr lang="en-US" dirty="0"/>
              <a:t>I only had a few hours to cut them due to my personal schedule and it raining the next week, so it was a priority to be done.</a:t>
            </a:r>
          </a:p>
        </p:txBody>
      </p:sp>
      <p:sp>
        <p:nvSpPr>
          <p:cNvPr id="4" name="TextBox 3">
            <a:extLst>
              <a:ext uri="{FF2B5EF4-FFF2-40B4-BE49-F238E27FC236}">
                <a16:creationId xmlns:a16="http://schemas.microsoft.com/office/drawing/2014/main" id="{BD938A94-BD32-9B43-8FD9-5E9B8FE62D7E}"/>
              </a:ext>
            </a:extLst>
          </p:cNvPr>
          <p:cNvSpPr txBox="1"/>
          <p:nvPr/>
        </p:nvSpPr>
        <p:spPr>
          <a:xfrm>
            <a:off x="320042" y="2853275"/>
            <a:ext cx="2476168" cy="2585323"/>
          </a:xfrm>
          <a:prstGeom prst="rect">
            <a:avLst/>
          </a:prstGeom>
          <a:noFill/>
        </p:spPr>
        <p:txBody>
          <a:bodyPr wrap="square" rtlCol="0">
            <a:spAutoFit/>
          </a:bodyPr>
          <a:lstStyle/>
          <a:p>
            <a:r>
              <a:rPr lang="en-US" dirty="0"/>
              <a:t>After cutting them, I rolled up each piece and labeled them for the correct room on the tape,</a:t>
            </a:r>
          </a:p>
          <a:p>
            <a:r>
              <a:rPr lang="en-US" dirty="0"/>
              <a:t>So, it could be easily identified on the Monday. </a:t>
            </a:r>
          </a:p>
          <a:p>
            <a:endParaRPr lang="en-US" dirty="0"/>
          </a:p>
        </p:txBody>
      </p:sp>
      <p:sp>
        <p:nvSpPr>
          <p:cNvPr id="5" name="TextBox 4">
            <a:extLst>
              <a:ext uri="{FF2B5EF4-FFF2-40B4-BE49-F238E27FC236}">
                <a16:creationId xmlns:a16="http://schemas.microsoft.com/office/drawing/2014/main" id="{9680F38B-4B2A-054D-9EF0-F669F5AF79C4}"/>
              </a:ext>
            </a:extLst>
          </p:cNvPr>
          <p:cNvSpPr txBox="1"/>
          <p:nvPr/>
        </p:nvSpPr>
        <p:spPr>
          <a:xfrm>
            <a:off x="307783" y="5209622"/>
            <a:ext cx="2383402" cy="1477328"/>
          </a:xfrm>
          <a:prstGeom prst="rect">
            <a:avLst/>
          </a:prstGeom>
          <a:noFill/>
        </p:spPr>
        <p:txBody>
          <a:bodyPr wrap="square" rtlCol="0">
            <a:spAutoFit/>
          </a:bodyPr>
          <a:lstStyle/>
          <a:p>
            <a:r>
              <a:rPr lang="en-US" dirty="0"/>
              <a:t>Some small cut offs I kept for sample pieces as I knew the concrete </a:t>
            </a:r>
            <a:r>
              <a:rPr lang="en-US" dirty="0" err="1"/>
              <a:t>lino</a:t>
            </a:r>
            <a:r>
              <a:rPr lang="en-US" dirty="0"/>
              <a:t> had not been played with as much.</a:t>
            </a:r>
          </a:p>
        </p:txBody>
      </p:sp>
      <p:pic>
        <p:nvPicPr>
          <p:cNvPr id="6" name="Picture 2" descr="No description available.">
            <a:extLst>
              <a:ext uri="{FF2B5EF4-FFF2-40B4-BE49-F238E27FC236}">
                <a16:creationId xmlns:a16="http://schemas.microsoft.com/office/drawing/2014/main" id="{1CEBB9AC-C74E-3447-947E-389B2C93433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54018" y="1105350"/>
            <a:ext cx="3764280" cy="501903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No description available.">
            <a:extLst>
              <a:ext uri="{FF2B5EF4-FFF2-40B4-BE49-F238E27FC236}">
                <a16:creationId xmlns:a16="http://schemas.microsoft.com/office/drawing/2014/main" id="{7D93B92C-5AA7-3F4A-AF57-FDC1A61D9A5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82782" y="2937995"/>
            <a:ext cx="2883963" cy="3845284"/>
          </a:xfrm>
          <a:prstGeom prst="rect">
            <a:avLst/>
          </a:prstGeom>
          <a:noFill/>
          <a:extLst>
            <a:ext uri="{909E8E84-426E-40DD-AFC4-6F175D3DCCD1}">
              <a14:hiddenFill xmlns:a14="http://schemas.microsoft.com/office/drawing/2010/main">
                <a:solidFill>
                  <a:srgbClr val="FFFFFF"/>
                </a:solidFill>
              </a14:hiddenFill>
            </a:ext>
          </a:extLst>
        </p:spPr>
      </p:pic>
      <p:pic>
        <p:nvPicPr>
          <p:cNvPr id="8" name="Lino discussion.m4a" descr="Lino discussion.m4a">
            <a:hlinkClick r:id="" action="ppaction://media"/>
            <a:extLst>
              <a:ext uri="{FF2B5EF4-FFF2-40B4-BE49-F238E27FC236}">
                <a16:creationId xmlns:a16="http://schemas.microsoft.com/office/drawing/2014/main" id="{736E7C62-337C-6440-A3E9-D3CAD160E89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449859" y="1364338"/>
            <a:ext cx="812800" cy="812800"/>
          </a:xfrm>
          <a:prstGeom prst="rect">
            <a:avLst/>
          </a:prstGeom>
        </p:spPr>
      </p:pic>
      <p:sp>
        <p:nvSpPr>
          <p:cNvPr id="9" name="TextBox 8">
            <a:extLst>
              <a:ext uri="{FF2B5EF4-FFF2-40B4-BE49-F238E27FC236}">
                <a16:creationId xmlns:a16="http://schemas.microsoft.com/office/drawing/2014/main" id="{1129EADA-044F-B041-83DB-4CC160F98A9A}"/>
              </a:ext>
            </a:extLst>
          </p:cNvPr>
          <p:cNvSpPr txBox="1"/>
          <p:nvPr/>
        </p:nvSpPr>
        <p:spPr>
          <a:xfrm>
            <a:off x="8594262" y="1229835"/>
            <a:ext cx="3397780" cy="3416320"/>
          </a:xfrm>
          <a:prstGeom prst="rect">
            <a:avLst/>
          </a:prstGeom>
          <a:noFill/>
        </p:spPr>
        <p:txBody>
          <a:bodyPr wrap="square" rtlCol="0">
            <a:spAutoFit/>
          </a:bodyPr>
          <a:lstStyle/>
          <a:p>
            <a:r>
              <a:rPr lang="en-US" dirty="0"/>
              <a:t>This audio clip is the discussion in a production meeting about the change from using the tile </a:t>
            </a:r>
            <a:r>
              <a:rPr lang="en-US" dirty="0" err="1"/>
              <a:t>lino</a:t>
            </a:r>
            <a:r>
              <a:rPr lang="en-US" dirty="0"/>
              <a:t> to concrete </a:t>
            </a:r>
            <a:r>
              <a:rPr lang="en-US" dirty="0" err="1"/>
              <a:t>lino</a:t>
            </a:r>
            <a:r>
              <a:rPr lang="en-US" dirty="0"/>
              <a:t> for the Livingroom.</a:t>
            </a:r>
          </a:p>
          <a:p>
            <a:endParaRPr lang="en-US" dirty="0"/>
          </a:p>
          <a:p>
            <a:r>
              <a:rPr lang="en-US" dirty="0"/>
              <a:t>In summary, as a group we came to the conclusion that the Livingroom and corridor group should have the same </a:t>
            </a:r>
            <a:r>
              <a:rPr lang="en-US" dirty="0" err="1"/>
              <a:t>lino</a:t>
            </a:r>
            <a:r>
              <a:rPr lang="en-US" dirty="0"/>
              <a:t> with the same texture as they were ultimately going for the same effect. </a:t>
            </a:r>
          </a:p>
        </p:txBody>
      </p:sp>
      <p:sp>
        <p:nvSpPr>
          <p:cNvPr id="10" name="Rounded Rectangle 9">
            <a:extLst>
              <a:ext uri="{FF2B5EF4-FFF2-40B4-BE49-F238E27FC236}">
                <a16:creationId xmlns:a16="http://schemas.microsoft.com/office/drawing/2014/main" id="{C0ABA865-E57B-2E4F-9D19-4C9B118F674A}"/>
              </a:ext>
            </a:extLst>
          </p:cNvPr>
          <p:cNvSpPr/>
          <p:nvPr/>
        </p:nvSpPr>
        <p:spPr>
          <a:xfrm>
            <a:off x="8083826" y="4646155"/>
            <a:ext cx="3908216" cy="19401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Review from week 7</a:t>
            </a:r>
          </a:p>
          <a:p>
            <a:pPr algn="ctr"/>
            <a:r>
              <a:rPr lang="en-US" dirty="0"/>
              <a:t>This decision was flawed as the texture was too much, and we did not have enough time to scrap it down. This also meant the floor effect that we were aiming for could not be achieved.</a:t>
            </a:r>
          </a:p>
        </p:txBody>
      </p:sp>
    </p:spTree>
    <p:extLst>
      <p:ext uri="{BB962C8B-B14F-4D97-AF65-F5344CB8AC3E}">
        <p14:creationId xmlns:p14="http://schemas.microsoft.com/office/powerpoint/2010/main" val="475406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1242"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No description available.">
            <a:extLst>
              <a:ext uri="{FF2B5EF4-FFF2-40B4-BE49-F238E27FC236}">
                <a16:creationId xmlns:a16="http://schemas.microsoft.com/office/drawing/2014/main" id="{70D014A6-2109-A140-9750-3DAB3284B4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11353" y="186883"/>
            <a:ext cx="3309731" cy="441297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o description available.">
            <a:extLst>
              <a:ext uri="{FF2B5EF4-FFF2-40B4-BE49-F238E27FC236}">
                <a16:creationId xmlns:a16="http://schemas.microsoft.com/office/drawing/2014/main" id="{DA73D955-5890-A34C-B7FB-0487F22B64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29044" y="73146"/>
            <a:ext cx="3658325" cy="464773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o description available.">
            <a:extLst>
              <a:ext uri="{FF2B5EF4-FFF2-40B4-BE49-F238E27FC236}">
                <a16:creationId xmlns:a16="http://schemas.microsoft.com/office/drawing/2014/main" id="{C6682E5D-3005-3B40-B478-6FF84D6892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99780" y="3518333"/>
            <a:ext cx="2403613" cy="3204817"/>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No description available.">
            <a:extLst>
              <a:ext uri="{FF2B5EF4-FFF2-40B4-BE49-F238E27FC236}">
                <a16:creationId xmlns:a16="http://schemas.microsoft.com/office/drawing/2014/main" id="{89EE73CC-6AEB-2F4B-B60D-1D310792F9E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9454" y="3879383"/>
            <a:ext cx="2067339" cy="2756452"/>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No description available.">
            <a:extLst>
              <a:ext uri="{FF2B5EF4-FFF2-40B4-BE49-F238E27FC236}">
                <a16:creationId xmlns:a16="http://schemas.microsoft.com/office/drawing/2014/main" id="{CCF0D2DE-B1B8-8345-9868-82D1AB5B6D6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66160" t="53269" r="8985" b="22609"/>
          <a:stretch/>
        </p:blipFill>
        <p:spPr bwMode="auto">
          <a:xfrm>
            <a:off x="9814620" y="4965312"/>
            <a:ext cx="2272749" cy="165431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405ACE6-C3FF-9547-8955-47236298251C}"/>
              </a:ext>
            </a:extLst>
          </p:cNvPr>
          <p:cNvSpPr txBox="1"/>
          <p:nvPr/>
        </p:nvSpPr>
        <p:spPr>
          <a:xfrm>
            <a:off x="0" y="134850"/>
            <a:ext cx="5011353" cy="923330"/>
          </a:xfrm>
          <a:prstGeom prst="rect">
            <a:avLst/>
          </a:prstGeom>
          <a:noFill/>
        </p:spPr>
        <p:txBody>
          <a:bodyPr wrap="square" rtlCol="0">
            <a:spAutoFit/>
          </a:bodyPr>
          <a:lstStyle/>
          <a:p>
            <a:r>
              <a:rPr lang="en-US" dirty="0"/>
              <a:t>I found cutting this </a:t>
            </a:r>
            <a:r>
              <a:rPr lang="en-US" dirty="0" err="1"/>
              <a:t>lino</a:t>
            </a:r>
            <a:r>
              <a:rPr lang="en-US" dirty="0"/>
              <a:t> harder due to the texture, but also the size meant it had to be done with multiple people.</a:t>
            </a:r>
          </a:p>
        </p:txBody>
      </p:sp>
      <p:sp>
        <p:nvSpPr>
          <p:cNvPr id="3" name="TextBox 2">
            <a:extLst>
              <a:ext uri="{FF2B5EF4-FFF2-40B4-BE49-F238E27FC236}">
                <a16:creationId xmlns:a16="http://schemas.microsoft.com/office/drawing/2014/main" id="{7D600243-CDD6-804A-8EE9-6F8516CB4F0C}"/>
              </a:ext>
            </a:extLst>
          </p:cNvPr>
          <p:cNvSpPr txBox="1"/>
          <p:nvPr/>
        </p:nvSpPr>
        <p:spPr>
          <a:xfrm>
            <a:off x="-7374" y="1048207"/>
            <a:ext cx="5011353" cy="1200329"/>
          </a:xfrm>
          <a:prstGeom prst="rect">
            <a:avLst/>
          </a:prstGeom>
          <a:noFill/>
        </p:spPr>
        <p:txBody>
          <a:bodyPr wrap="square" rtlCol="0">
            <a:spAutoFit/>
          </a:bodyPr>
          <a:lstStyle/>
          <a:p>
            <a:r>
              <a:rPr lang="en-US" dirty="0"/>
              <a:t>I found laying the </a:t>
            </a:r>
            <a:r>
              <a:rPr lang="en-US" dirty="0" err="1"/>
              <a:t>lino</a:t>
            </a:r>
            <a:r>
              <a:rPr lang="en-US" dirty="0"/>
              <a:t> down hard due to all the sides being cut as the original piece was circular. In the corridor room there was also little room to move around with it. </a:t>
            </a:r>
          </a:p>
        </p:txBody>
      </p:sp>
      <p:sp>
        <p:nvSpPr>
          <p:cNvPr id="4" name="TextBox 3">
            <a:extLst>
              <a:ext uri="{FF2B5EF4-FFF2-40B4-BE49-F238E27FC236}">
                <a16:creationId xmlns:a16="http://schemas.microsoft.com/office/drawing/2014/main" id="{5A32B657-F047-4843-AFF1-BFE9B50F256D}"/>
              </a:ext>
            </a:extLst>
          </p:cNvPr>
          <p:cNvSpPr txBox="1"/>
          <p:nvPr/>
        </p:nvSpPr>
        <p:spPr>
          <a:xfrm>
            <a:off x="0" y="2273647"/>
            <a:ext cx="4889913" cy="1477328"/>
          </a:xfrm>
          <a:prstGeom prst="rect">
            <a:avLst/>
          </a:prstGeom>
          <a:noFill/>
        </p:spPr>
        <p:txBody>
          <a:bodyPr wrap="square" rtlCol="0">
            <a:spAutoFit/>
          </a:bodyPr>
          <a:lstStyle/>
          <a:p>
            <a:r>
              <a:rPr lang="en-US" dirty="0"/>
              <a:t>I cut the rooms separately instead on one piece that could go under all the flats as then the pieces could be fitted to each room, and it wouldn’t have been possible with the rooms having different </a:t>
            </a:r>
            <a:r>
              <a:rPr lang="en-US" dirty="0" err="1"/>
              <a:t>linos</a:t>
            </a:r>
            <a:r>
              <a:rPr lang="en-US" dirty="0"/>
              <a:t>.</a:t>
            </a:r>
          </a:p>
        </p:txBody>
      </p:sp>
      <p:sp>
        <p:nvSpPr>
          <p:cNvPr id="5" name="TextBox 4">
            <a:extLst>
              <a:ext uri="{FF2B5EF4-FFF2-40B4-BE49-F238E27FC236}">
                <a16:creationId xmlns:a16="http://schemas.microsoft.com/office/drawing/2014/main" id="{EDC37C1D-B9BC-204F-B8C0-DABDCB0DDB16}"/>
              </a:ext>
            </a:extLst>
          </p:cNvPr>
          <p:cNvSpPr txBox="1"/>
          <p:nvPr/>
        </p:nvSpPr>
        <p:spPr>
          <a:xfrm>
            <a:off x="4889913" y="4712111"/>
            <a:ext cx="5011353" cy="2031325"/>
          </a:xfrm>
          <a:prstGeom prst="rect">
            <a:avLst/>
          </a:prstGeom>
          <a:noFill/>
        </p:spPr>
        <p:txBody>
          <a:bodyPr wrap="square" rtlCol="0">
            <a:spAutoFit/>
          </a:bodyPr>
          <a:lstStyle/>
          <a:p>
            <a:r>
              <a:rPr lang="en-US" dirty="0"/>
              <a:t>I still tried to tuck the </a:t>
            </a:r>
            <a:r>
              <a:rPr lang="en-US" dirty="0" err="1"/>
              <a:t>lino</a:t>
            </a:r>
            <a:r>
              <a:rPr lang="en-US" dirty="0"/>
              <a:t> under the flats so there wouldn’t be any gaps, but I wasn’t able to lift the flats to get under, nor did I have a tool to jimmy it up.</a:t>
            </a:r>
          </a:p>
          <a:p>
            <a:r>
              <a:rPr lang="en-US" dirty="0"/>
              <a:t>In the living room with the flats already been wallpapered I wouldn’t have wanted to jimmy it up as it would have damaged the paper anyway.</a:t>
            </a:r>
          </a:p>
        </p:txBody>
      </p:sp>
    </p:spTree>
    <p:extLst>
      <p:ext uri="{BB962C8B-B14F-4D97-AF65-F5344CB8AC3E}">
        <p14:creationId xmlns:p14="http://schemas.microsoft.com/office/powerpoint/2010/main" val="105296147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No description available.">
            <a:extLst>
              <a:ext uri="{FF2B5EF4-FFF2-40B4-BE49-F238E27FC236}">
                <a16:creationId xmlns:a16="http://schemas.microsoft.com/office/drawing/2014/main" id="{677BE4B4-78FD-4A41-A8B1-95E07527A42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2298"/>
          <a:stretch/>
        </p:blipFill>
        <p:spPr bwMode="auto">
          <a:xfrm>
            <a:off x="-1" y="32448"/>
            <a:ext cx="4069081" cy="313060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94BC705-4B48-2F4C-8F3A-BB121F4C2F8D}"/>
              </a:ext>
            </a:extLst>
          </p:cNvPr>
          <p:cNvSpPr txBox="1"/>
          <p:nvPr/>
        </p:nvSpPr>
        <p:spPr>
          <a:xfrm>
            <a:off x="4048594" y="32447"/>
            <a:ext cx="8143406" cy="646331"/>
          </a:xfrm>
          <a:prstGeom prst="rect">
            <a:avLst/>
          </a:prstGeom>
          <a:noFill/>
        </p:spPr>
        <p:txBody>
          <a:bodyPr wrap="square" rtlCol="0">
            <a:spAutoFit/>
          </a:bodyPr>
          <a:lstStyle/>
          <a:p>
            <a:r>
              <a:rPr lang="en-US" dirty="0"/>
              <a:t>To get a dirty looking floor, I  played with watering down Rosco paints and applying with with a chip brush, using coffee, grey and an emulsion mustard.</a:t>
            </a:r>
          </a:p>
        </p:txBody>
      </p:sp>
      <p:sp>
        <p:nvSpPr>
          <p:cNvPr id="4" name="TextBox 3">
            <a:extLst>
              <a:ext uri="{FF2B5EF4-FFF2-40B4-BE49-F238E27FC236}">
                <a16:creationId xmlns:a16="http://schemas.microsoft.com/office/drawing/2014/main" id="{0250D7CB-07A0-EC43-9D3E-2383BFC8E7D4}"/>
              </a:ext>
            </a:extLst>
          </p:cNvPr>
          <p:cNvSpPr txBox="1"/>
          <p:nvPr/>
        </p:nvSpPr>
        <p:spPr>
          <a:xfrm>
            <a:off x="4069080" y="678778"/>
            <a:ext cx="7900776" cy="2862322"/>
          </a:xfrm>
          <a:prstGeom prst="rect">
            <a:avLst/>
          </a:prstGeom>
          <a:noFill/>
        </p:spPr>
        <p:txBody>
          <a:bodyPr wrap="square" rtlCol="0">
            <a:spAutoFit/>
          </a:bodyPr>
          <a:lstStyle/>
          <a:p>
            <a:r>
              <a:rPr lang="en-US" dirty="0"/>
              <a:t>I found to get the best effect was to add layers of watered - grey and coffee with a chip brush. Then using a natural sponge to add a muddy texture of brown into it. To add spots of </a:t>
            </a:r>
            <a:r>
              <a:rPr lang="en-US" dirty="0" err="1"/>
              <a:t>colour</a:t>
            </a:r>
            <a:r>
              <a:rPr lang="en-US" dirty="0"/>
              <a:t> to give the idea of food stains I flicked yellow into the mix whilst it was still wet. I didn’t need to add a base as the </a:t>
            </a:r>
            <a:r>
              <a:rPr lang="en-US" dirty="0" err="1"/>
              <a:t>lino</a:t>
            </a:r>
            <a:r>
              <a:rPr lang="en-US" dirty="0"/>
              <a:t> was how we wanted the kitchen to look. </a:t>
            </a:r>
          </a:p>
          <a:p>
            <a:endParaRPr lang="en-US" dirty="0"/>
          </a:p>
          <a:p>
            <a:r>
              <a:rPr lang="en-US" dirty="0"/>
              <a:t>Considering the length of time we needed it, the emulsion paint couldn’t be used in huge amounts as it could scratch off. It can be used as this is a short film-production but anything with a longer time shooting time or production time other paint would be required.</a:t>
            </a:r>
          </a:p>
        </p:txBody>
      </p:sp>
      <p:pic>
        <p:nvPicPr>
          <p:cNvPr id="7" name="Picture 2">
            <a:extLst>
              <a:ext uri="{FF2B5EF4-FFF2-40B4-BE49-F238E27FC236}">
                <a16:creationId xmlns:a16="http://schemas.microsoft.com/office/drawing/2014/main" id="{52527515-2AF5-A443-AE14-02231B323E1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099" b="43263"/>
          <a:stretch/>
        </p:blipFill>
        <p:spPr bwMode="auto">
          <a:xfrm>
            <a:off x="6324600" y="3676141"/>
            <a:ext cx="5807650" cy="314941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03A14254-EFD2-9147-B0A9-D917E5CB18F7}"/>
              </a:ext>
            </a:extLst>
          </p:cNvPr>
          <p:cNvSpPr/>
          <p:nvPr/>
        </p:nvSpPr>
        <p:spPr>
          <a:xfrm>
            <a:off x="59750" y="3409232"/>
            <a:ext cx="6096000" cy="3416320"/>
          </a:xfrm>
          <a:prstGeom prst="rect">
            <a:avLst/>
          </a:prstGeom>
        </p:spPr>
        <p:txBody>
          <a:bodyPr>
            <a:spAutoFit/>
          </a:bodyPr>
          <a:lstStyle/>
          <a:p>
            <a:r>
              <a:rPr lang="en-US" dirty="0"/>
              <a:t>The first two patches was me testing the emulsion paint and the feel of a natural sponge.</a:t>
            </a:r>
          </a:p>
          <a:p>
            <a:endParaRPr lang="en-US" dirty="0"/>
          </a:p>
          <a:p>
            <a:r>
              <a:rPr lang="en-US" dirty="0"/>
              <a:t>I found the sponge gave a very uneven texture which would be perfect for natural landscapes or adding muddy textures for floors.</a:t>
            </a:r>
          </a:p>
          <a:p>
            <a:endParaRPr lang="en-US" dirty="0"/>
          </a:p>
          <a:p>
            <a:r>
              <a:rPr lang="en-US" dirty="0"/>
              <a:t>The other patches was me testing the wood grainer. I found this really effective . It gives a very </a:t>
            </a:r>
            <a:r>
              <a:rPr lang="en-US" dirty="0" err="1"/>
              <a:t>prominate</a:t>
            </a:r>
            <a:r>
              <a:rPr lang="en-US" dirty="0"/>
              <a:t> grain effect quickly. </a:t>
            </a:r>
          </a:p>
          <a:p>
            <a:r>
              <a:rPr lang="en-US" dirty="0"/>
              <a:t>Although dependent on the pressure I found it did take some paint off from underneath when I tried to layer.</a:t>
            </a:r>
          </a:p>
        </p:txBody>
      </p:sp>
    </p:spTree>
    <p:extLst>
      <p:ext uri="{BB962C8B-B14F-4D97-AF65-F5344CB8AC3E}">
        <p14:creationId xmlns:p14="http://schemas.microsoft.com/office/powerpoint/2010/main" val="365904902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No description available.">
            <a:extLst>
              <a:ext uri="{FF2B5EF4-FFF2-40B4-BE49-F238E27FC236}">
                <a16:creationId xmlns:a16="http://schemas.microsoft.com/office/drawing/2014/main" id="{3D88F8BB-0EF6-614B-9D6A-0A8E2438CD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7778337" y="749195"/>
            <a:ext cx="5044186" cy="378314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No description available.">
            <a:extLst>
              <a:ext uri="{FF2B5EF4-FFF2-40B4-BE49-F238E27FC236}">
                <a16:creationId xmlns:a16="http://schemas.microsoft.com/office/drawing/2014/main" id="{015D2149-08CD-D44F-9FDE-ED3507C0E06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5500" y="118672"/>
            <a:ext cx="4965491" cy="662065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DA4D2A3-5537-A44F-AF23-4BA141F7726C}"/>
              </a:ext>
            </a:extLst>
          </p:cNvPr>
          <p:cNvSpPr txBox="1"/>
          <p:nvPr/>
        </p:nvSpPr>
        <p:spPr>
          <a:xfrm>
            <a:off x="4901784" y="284813"/>
            <a:ext cx="3663095" cy="5632311"/>
          </a:xfrm>
          <a:prstGeom prst="rect">
            <a:avLst/>
          </a:prstGeom>
          <a:noFill/>
        </p:spPr>
        <p:txBody>
          <a:bodyPr wrap="square" rtlCol="0">
            <a:spAutoFit/>
          </a:bodyPr>
          <a:lstStyle/>
          <a:p>
            <a:r>
              <a:rPr lang="en-US" dirty="0"/>
              <a:t>This shows my progression of trying to make a wood effect using burnt sienna, coffee and grey. </a:t>
            </a:r>
          </a:p>
          <a:p>
            <a:endParaRPr lang="en-US" dirty="0"/>
          </a:p>
          <a:p>
            <a:r>
              <a:rPr lang="en-US" dirty="0"/>
              <a:t>I tried a layering burnt sienna with some watered-down grey on top, but this  gave a weird clay effect.</a:t>
            </a:r>
          </a:p>
          <a:p>
            <a:endParaRPr lang="en-US" dirty="0"/>
          </a:p>
          <a:p>
            <a:r>
              <a:rPr lang="en-US" dirty="0"/>
              <a:t>After ready a page from “The Paints effects Bible", seen to the right, I tried to replicate the technique. I couldn’t do it completely as I didn’t have access to the colors, but it did help my progress.</a:t>
            </a:r>
          </a:p>
          <a:p>
            <a:endParaRPr lang="en-US" dirty="0"/>
          </a:p>
          <a:p>
            <a:r>
              <a:rPr lang="en-US" dirty="0"/>
              <a:t>I started making a base layer. Then dragging a brush of a different tone through it when it was tacky, so it would have more natural streak effect.</a:t>
            </a:r>
          </a:p>
        </p:txBody>
      </p:sp>
      <p:sp>
        <p:nvSpPr>
          <p:cNvPr id="4" name="TextBox 3">
            <a:extLst>
              <a:ext uri="{FF2B5EF4-FFF2-40B4-BE49-F238E27FC236}">
                <a16:creationId xmlns:a16="http://schemas.microsoft.com/office/drawing/2014/main" id="{76923D22-4E0E-6146-998B-8FA40B19CEA9}"/>
              </a:ext>
            </a:extLst>
          </p:cNvPr>
          <p:cNvSpPr txBox="1"/>
          <p:nvPr/>
        </p:nvSpPr>
        <p:spPr>
          <a:xfrm>
            <a:off x="4901784" y="5540322"/>
            <a:ext cx="7031136" cy="1200329"/>
          </a:xfrm>
          <a:prstGeom prst="rect">
            <a:avLst/>
          </a:prstGeom>
          <a:noFill/>
        </p:spPr>
        <p:txBody>
          <a:bodyPr wrap="square" rtlCol="0">
            <a:spAutoFit/>
          </a:bodyPr>
          <a:lstStyle/>
          <a:p>
            <a:r>
              <a:rPr lang="en-US" dirty="0"/>
              <a:t>I then added to this process by scratching into the layers. I found this made it look like wood. </a:t>
            </a:r>
          </a:p>
          <a:p>
            <a:r>
              <a:rPr lang="en-US" dirty="0"/>
              <a:t>Finally, I added this gel as a replacement glaze, to protect it , in order to avoid it being scratch from other things.</a:t>
            </a:r>
          </a:p>
        </p:txBody>
      </p:sp>
      <p:sp>
        <p:nvSpPr>
          <p:cNvPr id="5" name="Rectangle 4">
            <a:extLst>
              <a:ext uri="{FF2B5EF4-FFF2-40B4-BE49-F238E27FC236}">
                <a16:creationId xmlns:a16="http://schemas.microsoft.com/office/drawing/2014/main" id="{9F98F9CA-1551-9D44-B4FD-01ED7603E1B7}"/>
              </a:ext>
            </a:extLst>
          </p:cNvPr>
          <p:cNvSpPr/>
          <p:nvPr/>
        </p:nvSpPr>
        <p:spPr>
          <a:xfrm>
            <a:off x="8417352" y="3608614"/>
            <a:ext cx="3783140" cy="19461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t>The gel would not have been useable as it remains sticky due to what it is made out of. It also needed acetone to clean it off. So, it made me realize that I really need to read the back of the label in detail before using something I don’t know.</a:t>
            </a:r>
          </a:p>
        </p:txBody>
      </p:sp>
    </p:spTree>
    <p:extLst>
      <p:ext uri="{BB962C8B-B14F-4D97-AF65-F5344CB8AC3E}">
        <p14:creationId xmlns:p14="http://schemas.microsoft.com/office/powerpoint/2010/main" val="247843192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No description available.">
            <a:extLst>
              <a:ext uri="{FF2B5EF4-FFF2-40B4-BE49-F238E27FC236}">
                <a16:creationId xmlns:a16="http://schemas.microsoft.com/office/drawing/2014/main" id="{7DCF3666-180C-E94A-87EC-F33923D11FA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379" b="20689"/>
          <a:stretch/>
        </p:blipFill>
        <p:spPr bwMode="auto">
          <a:xfrm>
            <a:off x="0" y="3771901"/>
            <a:ext cx="2166257" cy="1877786"/>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No description available.">
            <a:extLst>
              <a:ext uri="{FF2B5EF4-FFF2-40B4-BE49-F238E27FC236}">
                <a16:creationId xmlns:a16="http://schemas.microsoft.com/office/drawing/2014/main" id="{0DC0439F-31CB-AB4F-9E3E-A20A45F95B3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799" t="19524" r="16137" b="10477"/>
          <a:stretch/>
        </p:blipFill>
        <p:spPr bwMode="auto">
          <a:xfrm>
            <a:off x="1" y="1"/>
            <a:ext cx="2912316" cy="3771900"/>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No description available.">
            <a:extLst>
              <a:ext uri="{FF2B5EF4-FFF2-40B4-BE49-F238E27FC236}">
                <a16:creationId xmlns:a16="http://schemas.microsoft.com/office/drawing/2014/main" id="{C33964E3-18DE-274D-92D6-B41B534BFB0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40478" y="0"/>
            <a:ext cx="4445453" cy="592727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F47704F-87F0-DB48-8A01-74EBC8BBF9E9}"/>
              </a:ext>
            </a:extLst>
          </p:cNvPr>
          <p:cNvSpPr txBox="1"/>
          <p:nvPr/>
        </p:nvSpPr>
        <p:spPr>
          <a:xfrm>
            <a:off x="7377793" y="228600"/>
            <a:ext cx="4147457" cy="4801314"/>
          </a:xfrm>
          <a:prstGeom prst="rect">
            <a:avLst/>
          </a:prstGeom>
          <a:noFill/>
        </p:spPr>
        <p:txBody>
          <a:bodyPr wrap="square" rtlCol="0">
            <a:spAutoFit/>
          </a:bodyPr>
          <a:lstStyle/>
          <a:p>
            <a:r>
              <a:rPr lang="en-US" dirty="0"/>
              <a:t>Using the paints effects bible, a refence picture from the mood board and some advice from Laurie, I played with the idea of making this mixed base.</a:t>
            </a:r>
          </a:p>
          <a:p>
            <a:endParaRPr lang="en-US" dirty="0"/>
          </a:p>
          <a:p>
            <a:r>
              <a:rPr lang="en-US" dirty="0"/>
              <a:t>I used the Bristol sienna, mixed with a some washed down coffee and then streaked in the yellow whilst it was wet. I think doing it in streaks made it look more like boards.</a:t>
            </a:r>
          </a:p>
          <a:p>
            <a:endParaRPr lang="en-US" dirty="0"/>
          </a:p>
          <a:p>
            <a:r>
              <a:rPr lang="en-US" dirty="0"/>
              <a:t>This sample is not finished as I would have liked to add the wood grainer on top using the varnish that Courtney was using at the time to see what the effect would have been, but I am still pleased with the improvement.</a:t>
            </a:r>
          </a:p>
        </p:txBody>
      </p:sp>
    </p:spTree>
    <p:extLst>
      <p:ext uri="{BB962C8B-B14F-4D97-AF65-F5344CB8AC3E}">
        <p14:creationId xmlns:p14="http://schemas.microsoft.com/office/powerpoint/2010/main" val="223939354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No description available.">
            <a:extLst>
              <a:ext uri="{FF2B5EF4-FFF2-40B4-BE49-F238E27FC236}">
                <a16:creationId xmlns:a16="http://schemas.microsoft.com/office/drawing/2014/main" id="{63DA5B7B-AA67-3F4F-B4D8-D44D983E99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4459" y="266148"/>
            <a:ext cx="4347541" cy="5796721"/>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No description available.">
            <a:extLst>
              <a:ext uri="{FF2B5EF4-FFF2-40B4-BE49-F238E27FC236}">
                <a16:creationId xmlns:a16="http://schemas.microsoft.com/office/drawing/2014/main" id="{2463CFB4-34AA-9248-B072-F950AB1205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0661" y="2097445"/>
            <a:ext cx="3458817" cy="461175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EFCC273-64BE-3944-BD8A-0DD4396D0A09}"/>
              </a:ext>
            </a:extLst>
          </p:cNvPr>
          <p:cNvSpPr txBox="1"/>
          <p:nvPr/>
        </p:nvSpPr>
        <p:spPr>
          <a:xfrm>
            <a:off x="4790661" y="266147"/>
            <a:ext cx="6639339" cy="1754326"/>
          </a:xfrm>
          <a:prstGeom prst="rect">
            <a:avLst/>
          </a:prstGeom>
          <a:noFill/>
        </p:spPr>
        <p:txBody>
          <a:bodyPr wrap="square" rtlCol="0">
            <a:spAutoFit/>
          </a:bodyPr>
          <a:lstStyle/>
          <a:p>
            <a:r>
              <a:rPr lang="en-US" dirty="0"/>
              <a:t>Due to the flooring used we had to discard our original plans to paint for floor with a wood effect and instead go for an almost chocolate effect. It was brushed on to get into the texture as much as possible.</a:t>
            </a:r>
          </a:p>
          <a:p>
            <a:endParaRPr lang="en-US" dirty="0"/>
          </a:p>
          <a:p>
            <a:r>
              <a:rPr lang="en-US" dirty="0"/>
              <a:t>We were able to add a last-minute rug from site which tied the room together.</a:t>
            </a:r>
          </a:p>
        </p:txBody>
      </p:sp>
      <p:sp>
        <p:nvSpPr>
          <p:cNvPr id="3" name="TextBox 2">
            <a:extLst>
              <a:ext uri="{FF2B5EF4-FFF2-40B4-BE49-F238E27FC236}">
                <a16:creationId xmlns:a16="http://schemas.microsoft.com/office/drawing/2014/main" id="{3C158E34-9E55-8541-928C-F696783CBE97}"/>
              </a:ext>
            </a:extLst>
          </p:cNvPr>
          <p:cNvSpPr txBox="1"/>
          <p:nvPr/>
        </p:nvSpPr>
        <p:spPr>
          <a:xfrm>
            <a:off x="224459" y="6062869"/>
            <a:ext cx="2975941" cy="646331"/>
          </a:xfrm>
          <a:prstGeom prst="rect">
            <a:avLst/>
          </a:prstGeom>
          <a:noFill/>
        </p:spPr>
        <p:txBody>
          <a:bodyPr wrap="square" rtlCol="0">
            <a:spAutoFit/>
          </a:bodyPr>
          <a:lstStyle/>
          <a:p>
            <a:r>
              <a:rPr lang="en-US" dirty="0"/>
              <a:t>Picture of Freya painting the floor</a:t>
            </a:r>
          </a:p>
        </p:txBody>
      </p:sp>
      <p:sp>
        <p:nvSpPr>
          <p:cNvPr id="5" name="TextBox 4">
            <a:extLst>
              <a:ext uri="{FF2B5EF4-FFF2-40B4-BE49-F238E27FC236}">
                <a16:creationId xmlns:a16="http://schemas.microsoft.com/office/drawing/2014/main" id="{8821D73C-17FB-2446-B2D8-C657C9AFB495}"/>
              </a:ext>
            </a:extLst>
          </p:cNvPr>
          <p:cNvSpPr txBox="1"/>
          <p:nvPr/>
        </p:nvSpPr>
        <p:spPr>
          <a:xfrm>
            <a:off x="8666922" y="2097445"/>
            <a:ext cx="3167269" cy="1754326"/>
          </a:xfrm>
          <a:prstGeom prst="rect">
            <a:avLst/>
          </a:prstGeom>
          <a:noFill/>
        </p:spPr>
        <p:txBody>
          <a:bodyPr wrap="square" rtlCol="0">
            <a:spAutoFit/>
          </a:bodyPr>
          <a:lstStyle/>
          <a:p>
            <a:r>
              <a:rPr lang="en-US" dirty="0"/>
              <a:t>Due to the time limit we wasn’t able to paint the Corridor in time, which I think is a shame as it would have transformed the room. Although concrete suits the Corridor just fine. </a:t>
            </a:r>
          </a:p>
        </p:txBody>
      </p:sp>
      <p:pic>
        <p:nvPicPr>
          <p:cNvPr id="5126" name="Picture 6" descr="No description available.">
            <a:extLst>
              <a:ext uri="{FF2B5EF4-FFF2-40B4-BE49-F238E27FC236}">
                <a16:creationId xmlns:a16="http://schemas.microsoft.com/office/drawing/2014/main" id="{2EF18D3A-FF97-9044-B39B-8ECAAF2BA6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65705" y="3928743"/>
            <a:ext cx="2160104" cy="2880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697227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No description available.">
            <a:extLst>
              <a:ext uri="{FF2B5EF4-FFF2-40B4-BE49-F238E27FC236}">
                <a16:creationId xmlns:a16="http://schemas.microsoft.com/office/drawing/2014/main" id="{A6F3C25E-EC23-8049-8D32-56A30865833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3379"/>
          <a:stretch/>
        </p:blipFill>
        <p:spPr bwMode="auto">
          <a:xfrm>
            <a:off x="0" y="36679"/>
            <a:ext cx="3931920" cy="349267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o description available.">
            <a:extLst>
              <a:ext uri="{FF2B5EF4-FFF2-40B4-BE49-F238E27FC236}">
                <a16:creationId xmlns:a16="http://schemas.microsoft.com/office/drawing/2014/main" id="{49FA74FA-A616-FF4B-BCFB-57D6EBAABB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142" r="18170" b="10095"/>
          <a:stretch/>
        </p:blipFill>
        <p:spPr bwMode="auto">
          <a:xfrm>
            <a:off x="52299" y="3684829"/>
            <a:ext cx="2383499" cy="313649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o description available.">
            <a:extLst>
              <a:ext uri="{FF2B5EF4-FFF2-40B4-BE49-F238E27FC236}">
                <a16:creationId xmlns:a16="http://schemas.microsoft.com/office/drawing/2014/main" id="{7CD53A7F-CBBB-1D4B-AD29-2823E102948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021" t="3809" r="26042" b="13524"/>
          <a:stretch/>
        </p:blipFill>
        <p:spPr bwMode="auto">
          <a:xfrm>
            <a:off x="8521337" y="0"/>
            <a:ext cx="3082835" cy="566928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No description available.">
            <a:extLst>
              <a:ext uri="{FF2B5EF4-FFF2-40B4-BE49-F238E27FC236}">
                <a16:creationId xmlns:a16="http://schemas.microsoft.com/office/drawing/2014/main" id="{84B76ED0-7E5D-254C-8E71-EBCA273D39A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5400000">
            <a:off x="8693662" y="4382210"/>
            <a:ext cx="2808514" cy="210638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4F3E9FA-22C5-E447-93EC-42E9BCC92129}"/>
              </a:ext>
            </a:extLst>
          </p:cNvPr>
          <p:cNvSpPr txBox="1"/>
          <p:nvPr/>
        </p:nvSpPr>
        <p:spPr>
          <a:xfrm>
            <a:off x="3942907" y="212200"/>
            <a:ext cx="4724015" cy="1754326"/>
          </a:xfrm>
          <a:prstGeom prst="rect">
            <a:avLst/>
          </a:prstGeom>
          <a:noFill/>
        </p:spPr>
        <p:txBody>
          <a:bodyPr wrap="square" rtlCol="0">
            <a:spAutoFit/>
          </a:bodyPr>
          <a:lstStyle/>
          <a:p>
            <a:pPr marL="285750" indent="-285750">
              <a:buFont typeface="Arial" panose="020B0604020202020204" pitchFamily="34" charset="0"/>
              <a:buChar char="•"/>
            </a:pPr>
            <a:r>
              <a:rPr lang="en-US" dirty="0" err="1"/>
              <a:t>Flamebar</a:t>
            </a:r>
            <a:r>
              <a:rPr lang="en-US" dirty="0"/>
              <a:t> can be applied by spray or by dipping and so can be used to treat many different materials. This is useful as it can used to treat flammable props and untreated walls.</a:t>
            </a:r>
          </a:p>
          <a:p>
            <a:pPr marL="285750" indent="-285750">
              <a:buFont typeface="Arial" panose="020B0604020202020204" pitchFamily="34" charset="0"/>
              <a:buChar char="•"/>
            </a:pPr>
            <a:endParaRPr lang="en-US" dirty="0"/>
          </a:p>
        </p:txBody>
      </p:sp>
      <p:sp>
        <p:nvSpPr>
          <p:cNvPr id="5" name="TextBox 4">
            <a:extLst>
              <a:ext uri="{FF2B5EF4-FFF2-40B4-BE49-F238E27FC236}">
                <a16:creationId xmlns:a16="http://schemas.microsoft.com/office/drawing/2014/main" id="{7EB04066-F380-704F-B7ED-5E4877739A2D}"/>
              </a:ext>
            </a:extLst>
          </p:cNvPr>
          <p:cNvSpPr txBox="1"/>
          <p:nvPr/>
        </p:nvSpPr>
        <p:spPr>
          <a:xfrm>
            <a:off x="3952284" y="1783015"/>
            <a:ext cx="4558066" cy="2308324"/>
          </a:xfrm>
          <a:prstGeom prst="rect">
            <a:avLst/>
          </a:prstGeom>
          <a:noFill/>
        </p:spPr>
        <p:txBody>
          <a:bodyPr wrap="square" rtlCol="0">
            <a:spAutoFit/>
          </a:bodyPr>
          <a:lstStyle/>
          <a:p>
            <a:pPr marL="285750" indent="-285750">
              <a:buFont typeface="Arial" panose="020B0604020202020204" pitchFamily="34" charset="0"/>
              <a:buChar char="•"/>
            </a:pPr>
            <a:r>
              <a:rPr lang="en-US" dirty="0" err="1"/>
              <a:t>Mylands</a:t>
            </a:r>
            <a:r>
              <a:rPr lang="en-US" dirty="0"/>
              <a:t> emulsion glaze is also flame retarded and acts as a barrier on the top layer. This is useful to use on things that have been painted but the paint isn’t inherently flame retardant. This is useful as only the top layer needs to resistant. This can be mixed into paint or added on top, either way it will still add a sheen effect.</a:t>
            </a:r>
          </a:p>
        </p:txBody>
      </p:sp>
      <p:sp>
        <p:nvSpPr>
          <p:cNvPr id="6" name="TextBox 5">
            <a:extLst>
              <a:ext uri="{FF2B5EF4-FFF2-40B4-BE49-F238E27FC236}">
                <a16:creationId xmlns:a16="http://schemas.microsoft.com/office/drawing/2014/main" id="{5D93197A-0046-7047-AEE8-8965C8FBEB11}"/>
              </a:ext>
            </a:extLst>
          </p:cNvPr>
          <p:cNvSpPr txBox="1"/>
          <p:nvPr/>
        </p:nvSpPr>
        <p:spPr>
          <a:xfrm>
            <a:off x="2735367" y="4375912"/>
            <a:ext cx="5486400" cy="1754326"/>
          </a:xfrm>
          <a:prstGeom prst="rect">
            <a:avLst/>
          </a:prstGeom>
          <a:noFill/>
        </p:spPr>
        <p:txBody>
          <a:bodyPr wrap="square" rtlCol="0">
            <a:spAutoFit/>
          </a:bodyPr>
          <a:lstStyle/>
          <a:p>
            <a:pPr marL="285750" indent="-285750">
              <a:buFont typeface="Arial" panose="020B0604020202020204" pitchFamily="34" charset="0"/>
              <a:buChar char="•"/>
            </a:pPr>
            <a:r>
              <a:rPr lang="en-US" dirty="0"/>
              <a:t>Whilst also getting inherently flame-retardant paints, you can get flame retardant wood. This is where it has already been treated. It is a lot more expensive though and if painted will still need to be treated on top. It would be useful if the structure was not having anything added to it.</a:t>
            </a:r>
          </a:p>
        </p:txBody>
      </p:sp>
    </p:spTree>
    <p:extLst>
      <p:ext uri="{BB962C8B-B14F-4D97-AF65-F5344CB8AC3E}">
        <p14:creationId xmlns:p14="http://schemas.microsoft.com/office/powerpoint/2010/main" val="350634196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No description available.">
            <a:extLst>
              <a:ext uri="{FF2B5EF4-FFF2-40B4-BE49-F238E27FC236}">
                <a16:creationId xmlns:a16="http://schemas.microsoft.com/office/drawing/2014/main" id="{F6712A7E-C451-764D-846A-6D7BD6B4D9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377" y="1"/>
            <a:ext cx="3030834" cy="4041112"/>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No description available.">
            <a:extLst>
              <a:ext uri="{FF2B5EF4-FFF2-40B4-BE49-F238E27FC236}">
                <a16:creationId xmlns:a16="http://schemas.microsoft.com/office/drawing/2014/main" id="{0B67F240-D6F0-204F-9200-EAE59B4917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1824" y="156754"/>
            <a:ext cx="3666392" cy="4888522"/>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No description available.">
            <a:extLst>
              <a:ext uri="{FF2B5EF4-FFF2-40B4-BE49-F238E27FC236}">
                <a16:creationId xmlns:a16="http://schemas.microsoft.com/office/drawing/2014/main" id="{8373F8F3-CC1E-6443-B526-3E65E60521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6200000">
            <a:off x="-388497" y="3226922"/>
            <a:ext cx="4149803" cy="311235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4ECB067-5D3B-CA46-96C2-822967B56855}"/>
              </a:ext>
            </a:extLst>
          </p:cNvPr>
          <p:cNvSpPr txBox="1"/>
          <p:nvPr/>
        </p:nvSpPr>
        <p:spPr>
          <a:xfrm>
            <a:off x="3275711" y="156754"/>
            <a:ext cx="3666392" cy="2585323"/>
          </a:xfrm>
          <a:prstGeom prst="rect">
            <a:avLst/>
          </a:prstGeom>
          <a:noFill/>
        </p:spPr>
        <p:txBody>
          <a:bodyPr wrap="square" rtlCol="0">
            <a:spAutoFit/>
          </a:bodyPr>
          <a:lstStyle/>
          <a:p>
            <a:r>
              <a:rPr lang="en-US" dirty="0"/>
              <a:t>These charts from the flint catalogue were useful when trying to understand a groups idea of what paints they would like. </a:t>
            </a:r>
          </a:p>
          <a:p>
            <a:r>
              <a:rPr lang="en-US" dirty="0"/>
              <a:t>I also found it helpful in learning some new </a:t>
            </a:r>
            <a:r>
              <a:rPr lang="en-US" dirty="0" err="1"/>
              <a:t>colours</a:t>
            </a:r>
            <a:r>
              <a:rPr lang="en-US" dirty="0"/>
              <a:t> that I didn’t know the term for, such as ‘Chrome green’ which prior I would have described as Mossy.</a:t>
            </a:r>
          </a:p>
        </p:txBody>
      </p:sp>
      <p:sp>
        <p:nvSpPr>
          <p:cNvPr id="5" name="TextBox 4">
            <a:extLst>
              <a:ext uri="{FF2B5EF4-FFF2-40B4-BE49-F238E27FC236}">
                <a16:creationId xmlns:a16="http://schemas.microsoft.com/office/drawing/2014/main" id="{E4E74C77-1F4F-2748-BE0F-33F4BC47F160}"/>
              </a:ext>
            </a:extLst>
          </p:cNvPr>
          <p:cNvSpPr txBox="1"/>
          <p:nvPr/>
        </p:nvSpPr>
        <p:spPr>
          <a:xfrm>
            <a:off x="3399186" y="2967335"/>
            <a:ext cx="3324260" cy="923330"/>
          </a:xfrm>
          <a:prstGeom prst="rect">
            <a:avLst/>
          </a:prstGeom>
          <a:noFill/>
        </p:spPr>
        <p:txBody>
          <a:bodyPr wrap="square" rtlCol="0">
            <a:spAutoFit/>
          </a:bodyPr>
          <a:lstStyle/>
          <a:p>
            <a:r>
              <a:rPr lang="en-US" dirty="0"/>
              <a:t>They were also useful in giving indications to the sorts of prices I could have been looking at.</a:t>
            </a:r>
          </a:p>
        </p:txBody>
      </p:sp>
    </p:spTree>
    <p:extLst>
      <p:ext uri="{BB962C8B-B14F-4D97-AF65-F5344CB8AC3E}">
        <p14:creationId xmlns:p14="http://schemas.microsoft.com/office/powerpoint/2010/main" val="385610451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046FBD92-1CEF-C54B-B523-8281CF9570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357" t="15767" r="13857" b="47074"/>
          <a:stretch/>
        </p:blipFill>
        <p:spPr bwMode="auto">
          <a:xfrm>
            <a:off x="0" y="0"/>
            <a:ext cx="8386354" cy="246234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Graphical user interface, website&#10;&#10;Description automatically generated">
            <a:extLst>
              <a:ext uri="{FF2B5EF4-FFF2-40B4-BE49-F238E27FC236}">
                <a16:creationId xmlns:a16="http://schemas.microsoft.com/office/drawing/2014/main" id="{CE53D27F-8F68-1F4F-BF57-FBF86432D9C3}"/>
              </a:ext>
            </a:extLst>
          </p:cNvPr>
          <p:cNvPicPr>
            <a:picLocks noChangeAspect="1"/>
          </p:cNvPicPr>
          <p:nvPr/>
        </p:nvPicPr>
        <p:blipFill rotWithShape="1">
          <a:blip r:embed="rId4"/>
          <a:srcRect l="11503" r="5280"/>
          <a:stretch/>
        </p:blipFill>
        <p:spPr>
          <a:xfrm>
            <a:off x="8412669" y="1"/>
            <a:ext cx="3779331" cy="2871416"/>
          </a:xfrm>
          <a:prstGeom prst="rect">
            <a:avLst/>
          </a:prstGeom>
        </p:spPr>
      </p:pic>
      <p:sp>
        <p:nvSpPr>
          <p:cNvPr id="7" name="TextBox 6">
            <a:extLst>
              <a:ext uri="{FF2B5EF4-FFF2-40B4-BE49-F238E27FC236}">
                <a16:creationId xmlns:a16="http://schemas.microsoft.com/office/drawing/2014/main" id="{365DE0BE-2D4E-B54A-9905-65005936FB30}"/>
              </a:ext>
            </a:extLst>
          </p:cNvPr>
          <p:cNvSpPr txBox="1"/>
          <p:nvPr/>
        </p:nvSpPr>
        <p:spPr>
          <a:xfrm>
            <a:off x="5662785" y="3022169"/>
            <a:ext cx="6502899" cy="3416320"/>
          </a:xfrm>
          <a:prstGeom prst="rect">
            <a:avLst/>
          </a:prstGeom>
          <a:noFill/>
        </p:spPr>
        <p:txBody>
          <a:bodyPr wrap="square" rtlCol="0">
            <a:spAutoFit/>
          </a:bodyPr>
          <a:lstStyle/>
          <a:p>
            <a:r>
              <a:rPr lang="en-US" dirty="0"/>
              <a:t>When ordering the paints, I ran into a few problems that delayed the order. I first struggled with understanding the differences between the paint brands I was looking at. This was partly because I hadn’t processed the information Stacey-Jo had talked to us about. </a:t>
            </a:r>
          </a:p>
          <a:p>
            <a:r>
              <a:rPr lang="en-US" dirty="0"/>
              <a:t>I then made my first order basing it on the need to be cheaper and having heard good things about it from Laurie. I did consider other brands such as Band Q and screw fix, but </a:t>
            </a:r>
            <a:r>
              <a:rPr lang="en-US" dirty="0" err="1"/>
              <a:t>Wilkos</a:t>
            </a:r>
            <a:r>
              <a:rPr lang="en-US" dirty="0"/>
              <a:t> was the cheapest, only being £8 and due to the budget, I thought it would be the best. However, It wouldn’t be right for the job as it would be too </a:t>
            </a:r>
            <a:r>
              <a:rPr lang="en-US" dirty="0" err="1"/>
              <a:t>plasticy</a:t>
            </a:r>
            <a:r>
              <a:rPr lang="en-US" dirty="0"/>
              <a:t> to mix with the other paints.</a:t>
            </a:r>
          </a:p>
          <a:p>
            <a:r>
              <a:rPr lang="en-US" dirty="0"/>
              <a:t>Due to the time limit Dave made the white paint order with Rebecca and Lleucu.</a:t>
            </a:r>
          </a:p>
        </p:txBody>
      </p:sp>
      <p:sp>
        <p:nvSpPr>
          <p:cNvPr id="8" name="TextBox 7">
            <a:extLst>
              <a:ext uri="{FF2B5EF4-FFF2-40B4-BE49-F238E27FC236}">
                <a16:creationId xmlns:a16="http://schemas.microsoft.com/office/drawing/2014/main" id="{FD992109-1415-2448-BB97-22CBE292822A}"/>
              </a:ext>
            </a:extLst>
          </p:cNvPr>
          <p:cNvSpPr txBox="1"/>
          <p:nvPr/>
        </p:nvSpPr>
        <p:spPr>
          <a:xfrm>
            <a:off x="26315" y="2462349"/>
            <a:ext cx="5393180" cy="4247317"/>
          </a:xfrm>
          <a:prstGeom prst="rect">
            <a:avLst/>
          </a:prstGeom>
          <a:noFill/>
        </p:spPr>
        <p:txBody>
          <a:bodyPr wrap="square" rtlCol="0">
            <a:spAutoFit/>
          </a:bodyPr>
          <a:lstStyle/>
          <a:p>
            <a:r>
              <a:rPr lang="en-US" dirty="0"/>
              <a:t>I was confused about the Rosco paint order that I had sent Dave as this was also wrong. What I was thinking was right as I wanted to order the paints that we had in the workshop just a different </a:t>
            </a:r>
            <a:r>
              <a:rPr lang="en-US" dirty="0" err="1"/>
              <a:t>colour</a:t>
            </a:r>
            <a:r>
              <a:rPr lang="en-US" dirty="0"/>
              <a:t>. These were right for the walls. However, the ones I sent him were off Broadway and ones in store were super saturated. The super saturated versions were worth their price due to how they can be watered down, and the coverage they still have. This mistake did allow me to look into </a:t>
            </a:r>
            <a:r>
              <a:rPr lang="en-US" dirty="0" err="1"/>
              <a:t>Leylands</a:t>
            </a:r>
            <a:r>
              <a:rPr lang="en-US" dirty="0"/>
              <a:t> though. This increased my knowledge of painting as it offered another way of painting. Instead of mixing the </a:t>
            </a:r>
            <a:r>
              <a:rPr lang="en-US" dirty="0" err="1"/>
              <a:t>colour</a:t>
            </a:r>
            <a:r>
              <a:rPr lang="en-US" dirty="0"/>
              <a:t> with a white matt, you could add a tint instead. I haven't tried this out so I do not know which way I prefer but I think it is useful to keep in mind.</a:t>
            </a:r>
          </a:p>
        </p:txBody>
      </p:sp>
      <p:sp>
        <p:nvSpPr>
          <p:cNvPr id="2" name="TextBox 1">
            <a:extLst>
              <a:ext uri="{FF2B5EF4-FFF2-40B4-BE49-F238E27FC236}">
                <a16:creationId xmlns:a16="http://schemas.microsoft.com/office/drawing/2014/main" id="{BD3DF33C-F3B6-684D-8F10-2CFAC9233DBD}"/>
              </a:ext>
            </a:extLst>
          </p:cNvPr>
          <p:cNvSpPr txBox="1"/>
          <p:nvPr/>
        </p:nvSpPr>
        <p:spPr>
          <a:xfrm>
            <a:off x="3329796" y="2114444"/>
            <a:ext cx="2391489" cy="369332"/>
          </a:xfrm>
          <a:prstGeom prst="rect">
            <a:avLst/>
          </a:prstGeom>
          <a:noFill/>
        </p:spPr>
        <p:txBody>
          <a:bodyPr wrap="none" rtlCol="0">
            <a:spAutoFit/>
          </a:bodyPr>
          <a:lstStyle/>
          <a:p>
            <a:r>
              <a:rPr lang="en-US" dirty="0"/>
              <a:t>(Flintsonlineshop,2015)</a:t>
            </a:r>
          </a:p>
        </p:txBody>
      </p:sp>
    </p:spTree>
    <p:extLst>
      <p:ext uri="{BB962C8B-B14F-4D97-AF65-F5344CB8AC3E}">
        <p14:creationId xmlns:p14="http://schemas.microsoft.com/office/powerpoint/2010/main" val="115111106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E5B67B4-1C66-B64E-80F6-D11BA569A737}"/>
              </a:ext>
            </a:extLst>
          </p:cNvPr>
          <p:cNvSpPr txBox="1"/>
          <p:nvPr/>
        </p:nvSpPr>
        <p:spPr>
          <a:xfrm>
            <a:off x="0" y="187949"/>
            <a:ext cx="10244380" cy="923330"/>
          </a:xfrm>
          <a:prstGeom prst="rect">
            <a:avLst/>
          </a:prstGeom>
          <a:noFill/>
        </p:spPr>
        <p:txBody>
          <a:bodyPr wrap="square" rtlCol="0">
            <a:spAutoFit/>
          </a:bodyPr>
          <a:lstStyle/>
          <a:p>
            <a:r>
              <a:rPr lang="en-US" dirty="0"/>
              <a:t>We ultimately decided to just get the white paint and then some green paint for the corridor. The rest of the paints were already in the workshop.  </a:t>
            </a:r>
          </a:p>
          <a:p>
            <a:endParaRPr lang="en-US" dirty="0"/>
          </a:p>
        </p:txBody>
      </p:sp>
      <p:sp>
        <p:nvSpPr>
          <p:cNvPr id="4" name="TextBox 3">
            <a:extLst>
              <a:ext uri="{FF2B5EF4-FFF2-40B4-BE49-F238E27FC236}">
                <a16:creationId xmlns:a16="http://schemas.microsoft.com/office/drawing/2014/main" id="{A6151CDD-8897-CE49-A625-800A24164A01}"/>
              </a:ext>
            </a:extLst>
          </p:cNvPr>
          <p:cNvSpPr txBox="1"/>
          <p:nvPr/>
        </p:nvSpPr>
        <p:spPr>
          <a:xfrm>
            <a:off x="1" y="1111280"/>
            <a:ext cx="7299960" cy="1477328"/>
          </a:xfrm>
          <a:prstGeom prst="rect">
            <a:avLst/>
          </a:prstGeom>
          <a:noFill/>
        </p:spPr>
        <p:txBody>
          <a:bodyPr wrap="square" rtlCol="0">
            <a:spAutoFit/>
          </a:bodyPr>
          <a:lstStyle/>
          <a:p>
            <a:r>
              <a:rPr lang="en-US" dirty="0"/>
              <a:t>The white paint had already been ordered but we needed to get the green paint. We were running low on time and so it would be more efficient to get the paint mixed rather than ordering it and waiting for it to arrive. Dave recommended some places ‘Carmarthen decorators’ and ‘Towe Works’ as these were local. </a:t>
            </a:r>
          </a:p>
        </p:txBody>
      </p:sp>
      <p:sp>
        <p:nvSpPr>
          <p:cNvPr id="5" name="TextBox 4">
            <a:extLst>
              <a:ext uri="{FF2B5EF4-FFF2-40B4-BE49-F238E27FC236}">
                <a16:creationId xmlns:a16="http://schemas.microsoft.com/office/drawing/2014/main" id="{5954060F-E7B0-B742-B35B-D054774CC09D}"/>
              </a:ext>
            </a:extLst>
          </p:cNvPr>
          <p:cNvSpPr txBox="1"/>
          <p:nvPr/>
        </p:nvSpPr>
        <p:spPr>
          <a:xfrm>
            <a:off x="167641" y="2667000"/>
            <a:ext cx="5090159" cy="3970318"/>
          </a:xfrm>
          <a:prstGeom prst="rect">
            <a:avLst/>
          </a:prstGeom>
          <a:noFill/>
        </p:spPr>
        <p:txBody>
          <a:bodyPr wrap="square" rtlCol="0">
            <a:spAutoFit/>
          </a:bodyPr>
          <a:lstStyle/>
          <a:p>
            <a:r>
              <a:rPr lang="en-US" dirty="0"/>
              <a:t>Me and Laurie went to Towe Works to look at the mixed paint. We got it her sample scanned for the correct </a:t>
            </a:r>
            <a:r>
              <a:rPr lang="en-US" dirty="0" err="1"/>
              <a:t>colour</a:t>
            </a:r>
            <a:r>
              <a:rPr lang="en-US" dirty="0"/>
              <a:t>, adding in an eggshell for the shine. The price would have come to £42. We called Carmarthen decorators to see what their price would be for the same thing; coming to £39. We thought it would cost too much considering it was now only Laurie that needed that green and so we picked up her specific </a:t>
            </a:r>
            <a:r>
              <a:rPr lang="en-US" dirty="0" err="1"/>
              <a:t>colour</a:t>
            </a:r>
            <a:r>
              <a:rPr lang="en-US" dirty="0"/>
              <a:t> from </a:t>
            </a:r>
            <a:r>
              <a:rPr lang="en-US" dirty="0" err="1"/>
              <a:t>Wilkos</a:t>
            </a:r>
            <a:r>
              <a:rPr lang="en-US" dirty="0"/>
              <a:t>, costing £20 for two tubs. We thought this was a better option as it did not need to be mixed the fact it is cheaper and </a:t>
            </a:r>
            <a:r>
              <a:rPr lang="en-US" dirty="0" err="1"/>
              <a:t>plasticy</a:t>
            </a:r>
            <a:r>
              <a:rPr lang="en-US" dirty="0"/>
              <a:t> should not affect it, and Laurie, having had experience as a scenic painter before was sure that it would be fine. </a:t>
            </a:r>
          </a:p>
        </p:txBody>
      </p:sp>
      <p:pic>
        <p:nvPicPr>
          <p:cNvPr id="7170" name="Picture 2" descr="No description available.">
            <a:extLst>
              <a:ext uri="{FF2B5EF4-FFF2-40B4-BE49-F238E27FC236}">
                <a16:creationId xmlns:a16="http://schemas.microsoft.com/office/drawing/2014/main" id="{850C678D-7D29-6545-A55F-278AE72F00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8312" y="2667000"/>
            <a:ext cx="2863298" cy="3817731"/>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No description available.">
            <a:extLst>
              <a:ext uri="{FF2B5EF4-FFF2-40B4-BE49-F238E27FC236}">
                <a16:creationId xmlns:a16="http://schemas.microsoft.com/office/drawing/2014/main" id="{AC98CC0D-8403-694D-B058-15B11CF8F2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05741" y="1447800"/>
            <a:ext cx="2863299" cy="38177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932721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No description available.">
            <a:extLst>
              <a:ext uri="{FF2B5EF4-FFF2-40B4-BE49-F238E27FC236}">
                <a16:creationId xmlns:a16="http://schemas.microsoft.com/office/drawing/2014/main" id="{C3D308D1-FCFC-8E46-90DB-12C2DD1885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939"/>
            <a:ext cx="51435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ED8BDB1-5B1C-6741-9945-860DC7D7F6FD}"/>
              </a:ext>
            </a:extLst>
          </p:cNvPr>
          <p:cNvSpPr txBox="1"/>
          <p:nvPr/>
        </p:nvSpPr>
        <p:spPr>
          <a:xfrm>
            <a:off x="5143500" y="9939"/>
            <a:ext cx="6663559" cy="923330"/>
          </a:xfrm>
          <a:prstGeom prst="rect">
            <a:avLst/>
          </a:prstGeom>
          <a:noFill/>
        </p:spPr>
        <p:txBody>
          <a:bodyPr wrap="square" rtlCol="0">
            <a:spAutoFit/>
          </a:bodyPr>
          <a:lstStyle/>
          <a:p>
            <a:r>
              <a:rPr lang="en-US" dirty="0"/>
              <a:t>We painted this room using a mixture of white and the powder form of the </a:t>
            </a:r>
            <a:r>
              <a:rPr lang="en-US" dirty="0" err="1"/>
              <a:t>Myland’s</a:t>
            </a:r>
            <a:r>
              <a:rPr lang="en-US" dirty="0"/>
              <a:t> ochre yellow. What I found interesting about the powder form is that it last longer and it’s activated with water.</a:t>
            </a:r>
          </a:p>
        </p:txBody>
      </p:sp>
      <p:sp>
        <p:nvSpPr>
          <p:cNvPr id="3" name="TextBox 2">
            <a:extLst>
              <a:ext uri="{FF2B5EF4-FFF2-40B4-BE49-F238E27FC236}">
                <a16:creationId xmlns:a16="http://schemas.microsoft.com/office/drawing/2014/main" id="{0E66C8A2-26B2-F647-B376-B53D0C7AB3BF}"/>
              </a:ext>
            </a:extLst>
          </p:cNvPr>
          <p:cNvSpPr txBox="1"/>
          <p:nvPr/>
        </p:nvSpPr>
        <p:spPr>
          <a:xfrm>
            <a:off x="5143500" y="1259176"/>
            <a:ext cx="6663559" cy="1754326"/>
          </a:xfrm>
          <a:prstGeom prst="rect">
            <a:avLst/>
          </a:prstGeom>
          <a:noFill/>
        </p:spPr>
        <p:txBody>
          <a:bodyPr wrap="square" rtlCol="0">
            <a:spAutoFit/>
          </a:bodyPr>
          <a:lstStyle/>
          <a:p>
            <a:r>
              <a:rPr lang="en-US" dirty="0"/>
              <a:t>I learnt when painting this how important using the right tool is to get the right effect. I started to use a roller which is effective and was right, but it had a textured head which was causing a bumpy/bubbly effect. I needed a soft roller for the flat smooth finish we were after. We couldn’t use a brush either because the paint application would be too inconsistent between people and thick compared to the roller. </a:t>
            </a:r>
          </a:p>
        </p:txBody>
      </p:sp>
      <p:sp>
        <p:nvSpPr>
          <p:cNvPr id="4" name="Rounded Rectangle 3">
            <a:extLst>
              <a:ext uri="{FF2B5EF4-FFF2-40B4-BE49-F238E27FC236}">
                <a16:creationId xmlns:a16="http://schemas.microsoft.com/office/drawing/2014/main" id="{CE6363E7-F879-A342-B99B-0B51F81D970F}"/>
              </a:ext>
            </a:extLst>
          </p:cNvPr>
          <p:cNvSpPr/>
          <p:nvPr/>
        </p:nvSpPr>
        <p:spPr>
          <a:xfrm>
            <a:off x="7924800" y="4600341"/>
            <a:ext cx="3752193" cy="199696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This lesson of using the right tools was reinforced later when painting the fireplace as I had to use the right brush to get into corners and the right type of sponge for texture.</a:t>
            </a:r>
          </a:p>
        </p:txBody>
      </p:sp>
    </p:spTree>
    <p:extLst>
      <p:ext uri="{BB962C8B-B14F-4D97-AF65-F5344CB8AC3E}">
        <p14:creationId xmlns:p14="http://schemas.microsoft.com/office/powerpoint/2010/main" val="245149851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preview">
            <a:extLst>
              <a:ext uri="{FF2B5EF4-FFF2-40B4-BE49-F238E27FC236}">
                <a16:creationId xmlns:a16="http://schemas.microsoft.com/office/drawing/2014/main" id="{B7669DBD-43E6-F840-B62B-18434DD78A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55021"/>
            <a:ext cx="6261100" cy="374625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95A5980-15C4-C84C-B3F6-E99C7EC9E490}"/>
              </a:ext>
            </a:extLst>
          </p:cNvPr>
          <p:cNvSpPr txBox="1"/>
          <p:nvPr/>
        </p:nvSpPr>
        <p:spPr>
          <a:xfrm>
            <a:off x="6178208" y="109327"/>
            <a:ext cx="6013792" cy="5909310"/>
          </a:xfrm>
          <a:prstGeom prst="rect">
            <a:avLst/>
          </a:prstGeom>
          <a:noFill/>
        </p:spPr>
        <p:txBody>
          <a:bodyPr wrap="square" rtlCol="0">
            <a:spAutoFit/>
          </a:bodyPr>
          <a:lstStyle/>
          <a:p>
            <a:r>
              <a:rPr lang="en-US" dirty="0"/>
              <a:t>When talking to Laurie about the props for the Corridor she said how she had just started looking at rag rugs as people would use scraps from the carpet industry to produce them. As she was already taking on the majority of the paint work for her group and was helping with construction, I said I’d head this rag rug project and to leave the rest if the research and making to me. </a:t>
            </a:r>
          </a:p>
          <a:p>
            <a:r>
              <a:rPr lang="en-US" dirty="0"/>
              <a:t>When researching I found out that cotton was used in carpet making until about 1954 (</a:t>
            </a:r>
            <a:r>
              <a:rPr lang="en-GB" dirty="0">
                <a:latin typeface="Calibri" panose="020F0502020204030204" pitchFamily="34" charset="0"/>
                <a:ea typeface="Calibri" panose="020F0502020204030204" pitchFamily="34" charset="0"/>
                <a:cs typeface="Times New Roman" panose="02020603050405020304" pitchFamily="18" charset="0"/>
              </a:rPr>
              <a:t>The Carpet and Rug Institute, Inc,2021</a:t>
            </a:r>
            <a:r>
              <a:rPr lang="en-US" dirty="0"/>
              <a:t>) which would be too late for the start of our set. In the 1950 only 10% were tuft and so I looked for other methods of making the rug that would have been used in the time. </a:t>
            </a:r>
            <a:r>
              <a:rPr lang="en-GB" dirty="0"/>
              <a:t>Rag rugs, mats &amp; carpets </a:t>
            </a:r>
            <a:r>
              <a:rPr lang="en-US" dirty="0"/>
              <a:t>gave me a few ways of making rugs from different cultures across the world that were old in their method. They also involved recycling fabric which fitted make and mend mindset that we had for our mother character. The one that interested me the most was the one to the left (</a:t>
            </a:r>
            <a:r>
              <a:rPr lang="en-GB" dirty="0"/>
              <a:t>OldandInteresting.com,2009)</a:t>
            </a:r>
            <a:r>
              <a:rPr lang="en-US" dirty="0"/>
              <a:t>. So, I looked more into rag rugging. That’s when I came across</a:t>
            </a:r>
            <a:r>
              <a:rPr lang="en-GB" dirty="0"/>
              <a:t> ‘Crafts, Currently viable’ </a:t>
            </a:r>
            <a:r>
              <a:rPr lang="en-US" dirty="0"/>
              <a:t>which confirmed for me their use in Britain and tied together the carpet mills from the start.</a:t>
            </a:r>
          </a:p>
        </p:txBody>
      </p:sp>
      <p:sp>
        <p:nvSpPr>
          <p:cNvPr id="4" name="TextBox 3">
            <a:extLst>
              <a:ext uri="{FF2B5EF4-FFF2-40B4-BE49-F238E27FC236}">
                <a16:creationId xmlns:a16="http://schemas.microsoft.com/office/drawing/2014/main" id="{846C9D5B-831C-7042-8750-77585E01EFC1}"/>
              </a:ext>
            </a:extLst>
          </p:cNvPr>
          <p:cNvSpPr txBox="1"/>
          <p:nvPr/>
        </p:nvSpPr>
        <p:spPr>
          <a:xfrm>
            <a:off x="335280" y="4798628"/>
            <a:ext cx="5760720" cy="1754326"/>
          </a:xfrm>
          <a:prstGeom prst="rect">
            <a:avLst/>
          </a:prstGeom>
          <a:noFill/>
        </p:spPr>
        <p:txBody>
          <a:bodyPr wrap="square" rtlCol="0">
            <a:spAutoFit/>
          </a:bodyPr>
          <a:lstStyle/>
          <a:p>
            <a:r>
              <a:rPr lang="en-US" dirty="0"/>
              <a:t>From the informative research, I then looked at ways of making the rag rug looking on Facebook group that showed ways using a grid and hook and YouTube videos that showed braiding and plating. I ultimately deciding to try the plating version as it required less tools and so I would have more time to practice and find fabrics.</a:t>
            </a:r>
          </a:p>
        </p:txBody>
      </p:sp>
    </p:spTree>
    <p:extLst>
      <p:ext uri="{BB962C8B-B14F-4D97-AF65-F5344CB8AC3E}">
        <p14:creationId xmlns:p14="http://schemas.microsoft.com/office/powerpoint/2010/main" val="382424533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E7D1C5-0CF4-4F44-9F6A-C8B8EFB21961}"/>
              </a:ext>
            </a:extLst>
          </p:cNvPr>
          <p:cNvSpPr txBox="1"/>
          <p:nvPr/>
        </p:nvSpPr>
        <p:spPr>
          <a:xfrm>
            <a:off x="71120" y="182880"/>
            <a:ext cx="11562080" cy="1477328"/>
          </a:xfrm>
          <a:prstGeom prst="rect">
            <a:avLst/>
          </a:prstGeom>
          <a:noFill/>
        </p:spPr>
        <p:txBody>
          <a:bodyPr wrap="square" rtlCol="0">
            <a:spAutoFit/>
          </a:bodyPr>
          <a:lstStyle/>
          <a:p>
            <a:r>
              <a:rPr lang="en-US" dirty="0"/>
              <a:t>To get fabrics I first tried emailing a lot of people asking for donations. I tried to be specific to what I wanted (no synthetics, certain </a:t>
            </a:r>
            <a:r>
              <a:rPr lang="en-US" dirty="0" err="1"/>
              <a:t>colour</a:t>
            </a:r>
            <a:r>
              <a:rPr lang="en-US" dirty="0"/>
              <a:t> scheme) as I didn’t want to get loads of things that wouldn’t work but I think I went too specific instead. Thankfully Laurie Donated some clothes and I looked through. I lowered my standards to just the </a:t>
            </a:r>
            <a:r>
              <a:rPr lang="en-US" dirty="0" err="1"/>
              <a:t>colour</a:t>
            </a:r>
            <a:r>
              <a:rPr lang="en-US" dirty="0"/>
              <a:t> scheme thinking that the type of fabric when braided wouldn’t show on camera especially after being dirtied a bit. </a:t>
            </a:r>
          </a:p>
          <a:p>
            <a:endParaRPr lang="en-US" dirty="0"/>
          </a:p>
        </p:txBody>
      </p:sp>
      <p:sp>
        <p:nvSpPr>
          <p:cNvPr id="3" name="TextBox 2">
            <a:extLst>
              <a:ext uri="{FF2B5EF4-FFF2-40B4-BE49-F238E27FC236}">
                <a16:creationId xmlns:a16="http://schemas.microsoft.com/office/drawing/2014/main" id="{D425DFA4-B4F9-1143-A7AD-42CF8B310008}"/>
              </a:ext>
            </a:extLst>
          </p:cNvPr>
          <p:cNvSpPr txBox="1"/>
          <p:nvPr/>
        </p:nvSpPr>
        <p:spPr>
          <a:xfrm>
            <a:off x="6908801" y="2275840"/>
            <a:ext cx="4988560" cy="646331"/>
          </a:xfrm>
          <a:prstGeom prst="rect">
            <a:avLst/>
          </a:prstGeom>
          <a:noFill/>
        </p:spPr>
        <p:txBody>
          <a:bodyPr wrap="square" rtlCol="0">
            <a:spAutoFit/>
          </a:bodyPr>
          <a:lstStyle/>
          <a:p>
            <a:r>
              <a:rPr lang="en-US" dirty="0"/>
              <a:t>I could have done more to get fabrics like posting on Facebook and asking family members .</a:t>
            </a:r>
          </a:p>
        </p:txBody>
      </p:sp>
      <p:sp>
        <p:nvSpPr>
          <p:cNvPr id="4" name="TextBox 3">
            <a:extLst>
              <a:ext uri="{FF2B5EF4-FFF2-40B4-BE49-F238E27FC236}">
                <a16:creationId xmlns:a16="http://schemas.microsoft.com/office/drawing/2014/main" id="{AD6973A9-A4F4-AA47-8BD9-59A0A9870BAD}"/>
              </a:ext>
            </a:extLst>
          </p:cNvPr>
          <p:cNvSpPr txBox="1"/>
          <p:nvPr/>
        </p:nvSpPr>
        <p:spPr>
          <a:xfrm>
            <a:off x="6908801" y="4066876"/>
            <a:ext cx="4074160" cy="1477328"/>
          </a:xfrm>
          <a:prstGeom prst="rect">
            <a:avLst/>
          </a:prstGeom>
          <a:noFill/>
        </p:spPr>
        <p:txBody>
          <a:bodyPr wrap="square" rtlCol="0">
            <a:spAutoFit/>
          </a:bodyPr>
          <a:lstStyle/>
          <a:p>
            <a:r>
              <a:rPr lang="en-US" dirty="0"/>
              <a:t>I did also ask my friends if they had anything they were getting rid of or were thinking of donating to charity. I did have to pick up one sheet from a charity shop for £2.</a:t>
            </a:r>
          </a:p>
        </p:txBody>
      </p:sp>
      <p:pic>
        <p:nvPicPr>
          <p:cNvPr id="2050" name="Picture 2" descr="Donation Bags Clothing Photos - Free &amp;amp; Royalty-Free Stock Photos from  Dreamstime">
            <a:extLst>
              <a:ext uri="{FF2B5EF4-FFF2-40B4-BE49-F238E27FC236}">
                <a16:creationId xmlns:a16="http://schemas.microsoft.com/office/drawing/2014/main" id="{A4608003-C09B-1746-92D2-C4BE614CB8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4639" y="1660208"/>
            <a:ext cx="6272239" cy="43745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102728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smiling at the camera&#10;&#10;Description automatically generated with medium confidence">
            <a:hlinkClick r:id="rId3"/>
            <a:extLst>
              <a:ext uri="{FF2B5EF4-FFF2-40B4-BE49-F238E27FC236}">
                <a16:creationId xmlns:a16="http://schemas.microsoft.com/office/drawing/2014/main" id="{B5EC757D-E070-DA47-A8F1-E9F686CB6658}"/>
              </a:ext>
            </a:extLst>
          </p:cNvPr>
          <p:cNvPicPr>
            <a:picLocks noChangeAspect="1"/>
          </p:cNvPicPr>
          <p:nvPr/>
        </p:nvPicPr>
        <p:blipFill>
          <a:blip r:embed="rId4"/>
          <a:stretch>
            <a:fillRect/>
          </a:stretch>
        </p:blipFill>
        <p:spPr>
          <a:xfrm>
            <a:off x="0" y="243233"/>
            <a:ext cx="7080243" cy="4189619"/>
          </a:xfrm>
          <a:prstGeom prst="rect">
            <a:avLst/>
          </a:prstGeom>
        </p:spPr>
      </p:pic>
      <p:pic>
        <p:nvPicPr>
          <p:cNvPr id="7" name="Picture 6" descr="A picture containing text, wall, indoor, person&#10;&#10;Description automatically generated">
            <a:hlinkClick r:id="rId5"/>
            <a:extLst>
              <a:ext uri="{FF2B5EF4-FFF2-40B4-BE49-F238E27FC236}">
                <a16:creationId xmlns:a16="http://schemas.microsoft.com/office/drawing/2014/main" id="{542EE177-565A-B44F-8C14-B3FF1347A5E3}"/>
              </a:ext>
            </a:extLst>
          </p:cNvPr>
          <p:cNvPicPr>
            <a:picLocks noChangeAspect="1"/>
          </p:cNvPicPr>
          <p:nvPr/>
        </p:nvPicPr>
        <p:blipFill>
          <a:blip r:embed="rId6"/>
          <a:stretch>
            <a:fillRect/>
          </a:stretch>
        </p:blipFill>
        <p:spPr>
          <a:xfrm>
            <a:off x="5588056" y="2551939"/>
            <a:ext cx="6603944" cy="4306061"/>
          </a:xfrm>
          <a:prstGeom prst="rect">
            <a:avLst/>
          </a:prstGeom>
        </p:spPr>
      </p:pic>
      <p:sp>
        <p:nvSpPr>
          <p:cNvPr id="3" name="TextBox 2">
            <a:extLst>
              <a:ext uri="{FF2B5EF4-FFF2-40B4-BE49-F238E27FC236}">
                <a16:creationId xmlns:a16="http://schemas.microsoft.com/office/drawing/2014/main" id="{3C7B830A-8050-C04E-AA10-065126F9745E}"/>
              </a:ext>
            </a:extLst>
          </p:cNvPr>
          <p:cNvSpPr txBox="1"/>
          <p:nvPr/>
        </p:nvSpPr>
        <p:spPr>
          <a:xfrm>
            <a:off x="7295322" y="601042"/>
            <a:ext cx="4154557" cy="923330"/>
          </a:xfrm>
          <a:prstGeom prst="rect">
            <a:avLst/>
          </a:prstGeom>
          <a:noFill/>
        </p:spPr>
        <p:txBody>
          <a:bodyPr wrap="square" rtlCol="0">
            <a:spAutoFit/>
          </a:bodyPr>
          <a:lstStyle/>
          <a:p>
            <a:r>
              <a:rPr lang="en-US" dirty="0"/>
              <a:t>I watched a number of videos to get an idea of what to do first, but I found these two were most helpful.</a:t>
            </a:r>
          </a:p>
        </p:txBody>
      </p:sp>
      <p:sp>
        <p:nvSpPr>
          <p:cNvPr id="2" name="TextBox 1">
            <a:extLst>
              <a:ext uri="{FF2B5EF4-FFF2-40B4-BE49-F238E27FC236}">
                <a16:creationId xmlns:a16="http://schemas.microsoft.com/office/drawing/2014/main" id="{73CD102E-6914-0C49-BF53-AC8BA99B269E}"/>
              </a:ext>
            </a:extLst>
          </p:cNvPr>
          <p:cNvSpPr txBox="1"/>
          <p:nvPr/>
        </p:nvSpPr>
        <p:spPr>
          <a:xfrm>
            <a:off x="138022" y="4432852"/>
            <a:ext cx="1555234" cy="369332"/>
          </a:xfrm>
          <a:prstGeom prst="rect">
            <a:avLst/>
          </a:prstGeom>
          <a:noFill/>
        </p:spPr>
        <p:txBody>
          <a:bodyPr wrap="none" rtlCol="0">
            <a:spAutoFit/>
          </a:bodyPr>
          <a:lstStyle/>
          <a:p>
            <a:r>
              <a:rPr lang="en-US" dirty="0"/>
              <a:t>(Nielson,2018)</a:t>
            </a:r>
          </a:p>
        </p:txBody>
      </p:sp>
      <p:sp>
        <p:nvSpPr>
          <p:cNvPr id="4" name="TextBox 3">
            <a:extLst>
              <a:ext uri="{FF2B5EF4-FFF2-40B4-BE49-F238E27FC236}">
                <a16:creationId xmlns:a16="http://schemas.microsoft.com/office/drawing/2014/main" id="{A65995DE-A3F4-E943-8C33-7620D8CF1DA7}"/>
              </a:ext>
            </a:extLst>
          </p:cNvPr>
          <p:cNvSpPr txBox="1"/>
          <p:nvPr/>
        </p:nvSpPr>
        <p:spPr>
          <a:xfrm>
            <a:off x="10558732" y="2182607"/>
            <a:ext cx="1492716" cy="369332"/>
          </a:xfrm>
          <a:prstGeom prst="rect">
            <a:avLst/>
          </a:prstGeom>
          <a:noFill/>
        </p:spPr>
        <p:txBody>
          <a:bodyPr wrap="none" rtlCol="0">
            <a:spAutoFit/>
          </a:bodyPr>
          <a:lstStyle/>
          <a:p>
            <a:r>
              <a:rPr lang="en-US" dirty="0"/>
              <a:t>(Carnes,2019)</a:t>
            </a:r>
          </a:p>
        </p:txBody>
      </p:sp>
    </p:spTree>
    <p:extLst>
      <p:ext uri="{BB962C8B-B14F-4D97-AF65-F5344CB8AC3E}">
        <p14:creationId xmlns:p14="http://schemas.microsoft.com/office/powerpoint/2010/main" val="362131252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D74A499-1A18-EA4C-B73F-4469DA0D73AA}"/>
              </a:ext>
            </a:extLst>
          </p:cNvPr>
          <p:cNvSpPr txBox="1"/>
          <p:nvPr/>
        </p:nvSpPr>
        <p:spPr>
          <a:xfrm>
            <a:off x="294640" y="233680"/>
            <a:ext cx="5393271" cy="369332"/>
          </a:xfrm>
          <a:prstGeom prst="rect">
            <a:avLst/>
          </a:prstGeom>
          <a:noFill/>
        </p:spPr>
        <p:txBody>
          <a:bodyPr wrap="none" rtlCol="0">
            <a:spAutoFit/>
          </a:bodyPr>
          <a:lstStyle/>
          <a:p>
            <a:r>
              <a:rPr lang="en-US" dirty="0"/>
              <a:t>Using the tutorial as I guide, I began my practice pieces.</a:t>
            </a:r>
          </a:p>
        </p:txBody>
      </p:sp>
      <p:pic>
        <p:nvPicPr>
          <p:cNvPr id="4" name="Picture 12" descr="No description available.">
            <a:extLst>
              <a:ext uri="{FF2B5EF4-FFF2-40B4-BE49-F238E27FC236}">
                <a16:creationId xmlns:a16="http://schemas.microsoft.com/office/drawing/2014/main" id="{07B93BAE-6E7F-A848-8897-04CAE499F6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4667" y="2761635"/>
            <a:ext cx="2897013" cy="386268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No description available.">
            <a:extLst>
              <a:ext uri="{FF2B5EF4-FFF2-40B4-BE49-F238E27FC236}">
                <a16:creationId xmlns:a16="http://schemas.microsoft.com/office/drawing/2014/main" id="{984C1977-39C7-004F-85B7-D25CF0DE38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00208" y="206822"/>
            <a:ext cx="2331391" cy="310852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0" descr="No description available.">
            <a:extLst>
              <a:ext uri="{FF2B5EF4-FFF2-40B4-BE49-F238E27FC236}">
                <a16:creationId xmlns:a16="http://schemas.microsoft.com/office/drawing/2014/main" id="{673EE4C4-E110-7649-9F92-C7A633AA5B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61799" y="206822"/>
            <a:ext cx="2331392" cy="310852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5152ADE-8276-C84E-9212-CF9E6781FF77}"/>
              </a:ext>
            </a:extLst>
          </p:cNvPr>
          <p:cNvSpPr txBox="1"/>
          <p:nvPr/>
        </p:nvSpPr>
        <p:spPr>
          <a:xfrm>
            <a:off x="294640" y="883920"/>
            <a:ext cx="6378917" cy="1754326"/>
          </a:xfrm>
          <a:prstGeom prst="rect">
            <a:avLst/>
          </a:prstGeom>
          <a:noFill/>
        </p:spPr>
        <p:txBody>
          <a:bodyPr wrap="square" rtlCol="0">
            <a:spAutoFit/>
          </a:bodyPr>
          <a:lstStyle/>
          <a:p>
            <a:r>
              <a:rPr lang="en-US" dirty="0"/>
              <a:t>I first started the processing by cutting the shirts into strips. This involved cutting of the hems of the shirt to make my braids less lumpy. I then rolled the cut piece up to more efficiently cut. I found using my three fingers as an approximate measurement far better than measuring out one inch, since it did not have to be exact, and was a lot quicker. I did this for the 3 different fabrics.</a:t>
            </a:r>
          </a:p>
        </p:txBody>
      </p:sp>
      <p:sp>
        <p:nvSpPr>
          <p:cNvPr id="8" name="TextBox 7">
            <a:extLst>
              <a:ext uri="{FF2B5EF4-FFF2-40B4-BE49-F238E27FC236}">
                <a16:creationId xmlns:a16="http://schemas.microsoft.com/office/drawing/2014/main" id="{579C6E7D-B409-6D47-9B6B-7ABF0312F32F}"/>
              </a:ext>
            </a:extLst>
          </p:cNvPr>
          <p:cNvSpPr txBox="1"/>
          <p:nvPr/>
        </p:nvSpPr>
        <p:spPr>
          <a:xfrm>
            <a:off x="3281680" y="3900785"/>
            <a:ext cx="5206875" cy="369332"/>
          </a:xfrm>
          <a:prstGeom prst="rect">
            <a:avLst/>
          </a:prstGeom>
          <a:noFill/>
        </p:spPr>
        <p:txBody>
          <a:bodyPr wrap="none" rtlCol="0">
            <a:spAutoFit/>
          </a:bodyPr>
          <a:lstStyle/>
          <a:p>
            <a:r>
              <a:rPr lang="en-US" dirty="0"/>
              <a:t>I then taped the pieces together and started braiding.</a:t>
            </a:r>
          </a:p>
        </p:txBody>
      </p:sp>
      <p:pic>
        <p:nvPicPr>
          <p:cNvPr id="9" name="Picture 6" descr="No description available.">
            <a:extLst>
              <a:ext uri="{FF2B5EF4-FFF2-40B4-BE49-F238E27FC236}">
                <a16:creationId xmlns:a16="http://schemas.microsoft.com/office/drawing/2014/main" id="{2E605FB1-2789-9942-919F-C4B2D9A2D52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58367" y="4323322"/>
            <a:ext cx="1624834" cy="216644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No description available.">
            <a:extLst>
              <a:ext uri="{FF2B5EF4-FFF2-40B4-BE49-F238E27FC236}">
                <a16:creationId xmlns:a16="http://schemas.microsoft.com/office/drawing/2014/main" id="{11BA77C9-9F36-A343-87B5-926D7A1B624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24606" y="4413881"/>
            <a:ext cx="1488995" cy="19853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615205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786F448-734A-FF4A-83A0-0BB0BBD640DD}"/>
              </a:ext>
            </a:extLst>
          </p:cNvPr>
          <p:cNvSpPr txBox="1"/>
          <p:nvPr/>
        </p:nvSpPr>
        <p:spPr>
          <a:xfrm>
            <a:off x="233680" y="548640"/>
            <a:ext cx="11531600" cy="1200329"/>
          </a:xfrm>
          <a:prstGeom prst="rect">
            <a:avLst/>
          </a:prstGeom>
          <a:noFill/>
        </p:spPr>
        <p:txBody>
          <a:bodyPr wrap="square" rtlCol="0">
            <a:spAutoFit/>
          </a:bodyPr>
          <a:lstStyle/>
          <a:p>
            <a:r>
              <a:rPr lang="en-US" dirty="0"/>
              <a:t>To add the different strips on I tried the different methods suggest in </a:t>
            </a:r>
            <a:r>
              <a:rPr lang="en-US" dirty="0">
                <a:solidFill>
                  <a:schemeClr val="tx1">
                    <a:lumMod val="95000"/>
                    <a:lumOff val="5000"/>
                  </a:schemeClr>
                </a:solidFill>
              </a:rPr>
              <a:t>Nielson,2018’s video. </a:t>
            </a:r>
            <a:r>
              <a:rPr lang="en-US" dirty="0"/>
              <a:t>I found just trying to braid it in by just placing the one strip inside the other did not work for me as I couldn’t grip the braid enough. I found sewing them together did work and does look neat but as said in the video it is very time consuming. I think the best one is cutting slits in them. If it looks to messy you can trim it down but as it is a rag rug, I feel like it is apart of the charm.</a:t>
            </a:r>
            <a:endParaRPr lang="en-US" dirty="0">
              <a:solidFill>
                <a:srgbClr val="FF0000"/>
              </a:solidFill>
            </a:endParaRPr>
          </a:p>
        </p:txBody>
      </p:sp>
      <p:pic>
        <p:nvPicPr>
          <p:cNvPr id="3" name="Picture 2" descr="No description available.">
            <a:extLst>
              <a:ext uri="{FF2B5EF4-FFF2-40B4-BE49-F238E27FC236}">
                <a16:creationId xmlns:a16="http://schemas.microsoft.com/office/drawing/2014/main" id="{37DA30FF-7A7B-494E-8EB2-4AEEC63478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400" y="2061390"/>
            <a:ext cx="2867841" cy="382378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14" descr="No description available.">
            <a:extLst>
              <a:ext uri="{FF2B5EF4-FFF2-40B4-BE49-F238E27FC236}">
                <a16:creationId xmlns:a16="http://schemas.microsoft.com/office/drawing/2014/main" id="{8D02FAF1-69FF-9D4F-A414-4A3266F12E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44191" y="2061390"/>
            <a:ext cx="2867842" cy="382378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E568711-247C-964C-BB9B-5A3315B1BE84}"/>
              </a:ext>
            </a:extLst>
          </p:cNvPr>
          <p:cNvSpPr txBox="1"/>
          <p:nvPr/>
        </p:nvSpPr>
        <p:spPr>
          <a:xfrm>
            <a:off x="6695440" y="2133600"/>
            <a:ext cx="5090160" cy="1200329"/>
          </a:xfrm>
          <a:prstGeom prst="rect">
            <a:avLst/>
          </a:prstGeom>
          <a:noFill/>
        </p:spPr>
        <p:txBody>
          <a:bodyPr wrap="square" rtlCol="0">
            <a:spAutoFit/>
          </a:bodyPr>
          <a:lstStyle/>
          <a:p>
            <a:r>
              <a:rPr lang="en-US" dirty="0"/>
              <a:t>My first braid I didn’t sew straight away. When I tried to sew on my sewing machine, I found it really difficult due to the layers. When I tried to sew it into coil it just would not fit. </a:t>
            </a:r>
          </a:p>
        </p:txBody>
      </p:sp>
      <p:pic>
        <p:nvPicPr>
          <p:cNvPr id="6" name="Picture 16" descr="No description available.">
            <a:extLst>
              <a:ext uri="{FF2B5EF4-FFF2-40B4-BE49-F238E27FC236}">
                <a16:creationId xmlns:a16="http://schemas.microsoft.com/office/drawing/2014/main" id="{78AD619B-7B6B-444C-AB96-EF0C689442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0800000" flipH="1" flipV="1">
            <a:off x="6481983" y="3429000"/>
            <a:ext cx="2027181" cy="270290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789CA73-DEE2-4247-BF15-E13F8F0FBC46}"/>
              </a:ext>
            </a:extLst>
          </p:cNvPr>
          <p:cNvSpPr txBox="1"/>
          <p:nvPr/>
        </p:nvSpPr>
        <p:spPr>
          <a:xfrm>
            <a:off x="8707120" y="3429000"/>
            <a:ext cx="3220720" cy="1200329"/>
          </a:xfrm>
          <a:prstGeom prst="rect">
            <a:avLst/>
          </a:prstGeom>
          <a:noFill/>
        </p:spPr>
        <p:txBody>
          <a:bodyPr wrap="square" rtlCol="0">
            <a:spAutoFit/>
          </a:bodyPr>
          <a:lstStyle/>
          <a:p>
            <a:r>
              <a:rPr lang="en-US" dirty="0"/>
              <a:t>For the actual rag rug, I tried to hand sew it instead. This meant I had to try a couple of different needles to get the right one.</a:t>
            </a:r>
          </a:p>
        </p:txBody>
      </p:sp>
    </p:spTree>
    <p:extLst>
      <p:ext uri="{BB962C8B-B14F-4D97-AF65-F5344CB8AC3E}">
        <p14:creationId xmlns:p14="http://schemas.microsoft.com/office/powerpoint/2010/main" val="185254517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o description available.">
            <a:extLst>
              <a:ext uri="{FF2B5EF4-FFF2-40B4-BE49-F238E27FC236}">
                <a16:creationId xmlns:a16="http://schemas.microsoft.com/office/drawing/2014/main" id="{D9457932-4D57-364F-BBA5-0BD0060857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80306" y="1370439"/>
            <a:ext cx="3976480" cy="530197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No description available.">
            <a:extLst>
              <a:ext uri="{FF2B5EF4-FFF2-40B4-BE49-F238E27FC236}">
                <a16:creationId xmlns:a16="http://schemas.microsoft.com/office/drawing/2014/main" id="{62DCD2FE-822A-814A-8DAB-9DAA0F3D05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8" y="520867"/>
            <a:ext cx="3976480" cy="530197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6121B65-5664-B14C-A86A-8C8C592F037E}"/>
              </a:ext>
            </a:extLst>
          </p:cNvPr>
          <p:cNvSpPr txBox="1"/>
          <p:nvPr/>
        </p:nvSpPr>
        <p:spPr>
          <a:xfrm>
            <a:off x="0" y="61773"/>
            <a:ext cx="11808516" cy="369332"/>
          </a:xfrm>
          <a:prstGeom prst="rect">
            <a:avLst/>
          </a:prstGeom>
          <a:noFill/>
        </p:spPr>
        <p:txBody>
          <a:bodyPr wrap="square" rtlCol="0">
            <a:spAutoFit/>
          </a:bodyPr>
          <a:lstStyle/>
          <a:p>
            <a:r>
              <a:rPr lang="en-US" dirty="0"/>
              <a:t>To get the size, I measured it in the space of my door at home as it only needed to be approximate.  </a:t>
            </a:r>
          </a:p>
        </p:txBody>
      </p:sp>
      <p:sp>
        <p:nvSpPr>
          <p:cNvPr id="4" name="TextBox 3">
            <a:extLst>
              <a:ext uri="{FF2B5EF4-FFF2-40B4-BE49-F238E27FC236}">
                <a16:creationId xmlns:a16="http://schemas.microsoft.com/office/drawing/2014/main" id="{48BC7070-76E4-5646-818E-6A6C6BE9FF19}"/>
              </a:ext>
            </a:extLst>
          </p:cNvPr>
          <p:cNvSpPr txBox="1"/>
          <p:nvPr/>
        </p:nvSpPr>
        <p:spPr>
          <a:xfrm>
            <a:off x="3918709" y="581189"/>
            <a:ext cx="8223388" cy="646331"/>
          </a:xfrm>
          <a:prstGeom prst="rect">
            <a:avLst/>
          </a:prstGeom>
          <a:noFill/>
        </p:spPr>
        <p:txBody>
          <a:bodyPr wrap="square" rtlCol="0">
            <a:spAutoFit/>
          </a:bodyPr>
          <a:lstStyle/>
          <a:p>
            <a:r>
              <a:rPr lang="en-US" dirty="0"/>
              <a:t>When it finally reached the right size, I tucked the end to the rug, sewing to keep it in place and the cutting the rest off with my fabric scissors.</a:t>
            </a:r>
          </a:p>
        </p:txBody>
      </p:sp>
      <p:sp>
        <p:nvSpPr>
          <p:cNvPr id="5" name="TextBox 4">
            <a:extLst>
              <a:ext uri="{FF2B5EF4-FFF2-40B4-BE49-F238E27FC236}">
                <a16:creationId xmlns:a16="http://schemas.microsoft.com/office/drawing/2014/main" id="{648C7A1D-1431-6547-B158-287B85E378F7}"/>
              </a:ext>
            </a:extLst>
          </p:cNvPr>
          <p:cNvSpPr txBox="1"/>
          <p:nvPr/>
        </p:nvSpPr>
        <p:spPr>
          <a:xfrm>
            <a:off x="3918709" y="1436103"/>
            <a:ext cx="4161597" cy="2585323"/>
          </a:xfrm>
          <a:prstGeom prst="rect">
            <a:avLst/>
          </a:prstGeom>
          <a:noFill/>
        </p:spPr>
        <p:txBody>
          <a:bodyPr wrap="square" rtlCol="0">
            <a:spAutoFit/>
          </a:bodyPr>
          <a:lstStyle/>
          <a:p>
            <a:r>
              <a:rPr lang="en-US" dirty="0"/>
              <a:t>So, it could be in keeping with the Corridor’s dingy theme, I tried to use some of the distressing techniques I had learnt in one of the workshops from last year.</a:t>
            </a:r>
          </a:p>
          <a:p>
            <a:endParaRPr lang="en-US" dirty="0"/>
          </a:p>
          <a:p>
            <a:r>
              <a:rPr lang="en-US" dirty="0"/>
              <a:t>I sprayed it with really diluted paint, so it looked like dirty water to make it look less white.</a:t>
            </a:r>
          </a:p>
        </p:txBody>
      </p:sp>
      <p:sp>
        <p:nvSpPr>
          <p:cNvPr id="6" name="TextBox 5">
            <a:extLst>
              <a:ext uri="{FF2B5EF4-FFF2-40B4-BE49-F238E27FC236}">
                <a16:creationId xmlns:a16="http://schemas.microsoft.com/office/drawing/2014/main" id="{A7D34E16-F281-7445-A334-3C91077304ED}"/>
              </a:ext>
            </a:extLst>
          </p:cNvPr>
          <p:cNvSpPr txBox="1"/>
          <p:nvPr/>
        </p:nvSpPr>
        <p:spPr>
          <a:xfrm>
            <a:off x="3968612" y="4164345"/>
            <a:ext cx="4239040" cy="2031325"/>
          </a:xfrm>
          <a:prstGeom prst="rect">
            <a:avLst/>
          </a:prstGeom>
          <a:noFill/>
        </p:spPr>
        <p:txBody>
          <a:bodyPr wrap="square" rtlCol="0">
            <a:spAutoFit/>
          </a:bodyPr>
          <a:lstStyle/>
          <a:p>
            <a:r>
              <a:rPr lang="en-US" dirty="0"/>
              <a:t>As shoes would have been rugged into, I mixed burnt umber paint and sawdust and rubbed it into the fabric with my hands . I tried to make it dirtier in the center as I believe if it were used as a door mat the outer edges of it would not have been as dirty.</a:t>
            </a:r>
          </a:p>
        </p:txBody>
      </p:sp>
      <p:sp>
        <p:nvSpPr>
          <p:cNvPr id="2" name="TextBox 1">
            <a:extLst>
              <a:ext uri="{FF2B5EF4-FFF2-40B4-BE49-F238E27FC236}">
                <a16:creationId xmlns:a16="http://schemas.microsoft.com/office/drawing/2014/main" id="{F71222B0-996F-CC49-8437-A2B6DC2F3F99}"/>
              </a:ext>
            </a:extLst>
          </p:cNvPr>
          <p:cNvSpPr txBox="1"/>
          <p:nvPr/>
        </p:nvSpPr>
        <p:spPr>
          <a:xfrm>
            <a:off x="0" y="6192451"/>
            <a:ext cx="7694762" cy="646331"/>
          </a:xfrm>
          <a:prstGeom prst="rect">
            <a:avLst/>
          </a:prstGeom>
          <a:noFill/>
        </p:spPr>
        <p:txBody>
          <a:bodyPr wrap="square" rtlCol="0">
            <a:spAutoFit/>
          </a:bodyPr>
          <a:lstStyle/>
          <a:p>
            <a:r>
              <a:rPr lang="en-US" dirty="0"/>
              <a:t>If I had more time, I would have distressed it some more adding layers of the dirty water to make it ore grimy.</a:t>
            </a:r>
          </a:p>
        </p:txBody>
      </p:sp>
    </p:spTree>
    <p:extLst>
      <p:ext uri="{BB962C8B-B14F-4D97-AF65-F5344CB8AC3E}">
        <p14:creationId xmlns:p14="http://schemas.microsoft.com/office/powerpoint/2010/main" val="184682278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No description available.">
            <a:extLst>
              <a:ext uri="{FF2B5EF4-FFF2-40B4-BE49-F238E27FC236}">
                <a16:creationId xmlns:a16="http://schemas.microsoft.com/office/drawing/2014/main" id="{451EEEDD-2D92-E147-8AAF-12DBBC3CE1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1435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6C70FEEA-40C8-DB4C-AD6A-9F4DC7896EBF}"/>
              </a:ext>
            </a:extLst>
          </p:cNvPr>
          <p:cNvSpPr/>
          <p:nvPr/>
        </p:nvSpPr>
        <p:spPr>
          <a:xfrm>
            <a:off x="5453270" y="185027"/>
            <a:ext cx="6096000" cy="1200329"/>
          </a:xfrm>
          <a:prstGeom prst="rect">
            <a:avLst/>
          </a:prstGeom>
        </p:spPr>
        <p:txBody>
          <a:bodyPr>
            <a:spAutoFit/>
          </a:bodyPr>
          <a:lstStyle/>
          <a:p>
            <a:r>
              <a:rPr lang="en-US" dirty="0"/>
              <a:t>When building the set, it took a lot of adjusting and pushing it get the flats to be flush against each other and straight. We probably had more trouble with this as some flats were made with banana wood and so had to be remade. </a:t>
            </a:r>
          </a:p>
        </p:txBody>
      </p:sp>
      <p:pic>
        <p:nvPicPr>
          <p:cNvPr id="10244" name="Picture 4" descr="No description available.">
            <a:extLst>
              <a:ext uri="{FF2B5EF4-FFF2-40B4-BE49-F238E27FC236}">
                <a16:creationId xmlns:a16="http://schemas.microsoft.com/office/drawing/2014/main" id="{9BD2BF16-3601-6540-AABD-A849BE798D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6815" y="3231460"/>
            <a:ext cx="4835387" cy="3626540"/>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No description available.">
            <a:extLst>
              <a:ext uri="{FF2B5EF4-FFF2-40B4-BE49-F238E27FC236}">
                <a16:creationId xmlns:a16="http://schemas.microsoft.com/office/drawing/2014/main" id="{340FB0BB-1BC3-2340-ADDE-A34BDAEF6E9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26337" y="2074332"/>
            <a:ext cx="3565663" cy="475421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E1EE7DD-F249-AF40-A147-174A79922194}"/>
              </a:ext>
            </a:extLst>
          </p:cNvPr>
          <p:cNvSpPr txBox="1"/>
          <p:nvPr/>
        </p:nvSpPr>
        <p:spPr>
          <a:xfrm>
            <a:off x="5453270" y="1385356"/>
            <a:ext cx="3332921" cy="1754326"/>
          </a:xfrm>
          <a:prstGeom prst="rect">
            <a:avLst/>
          </a:prstGeom>
          <a:noFill/>
        </p:spPr>
        <p:txBody>
          <a:bodyPr wrap="square" rtlCol="0">
            <a:spAutoFit/>
          </a:bodyPr>
          <a:lstStyle/>
          <a:p>
            <a:r>
              <a:rPr lang="en-US" dirty="0"/>
              <a:t>The building aspect also took a lot of organizing, such as keeping the piles correct, having things labelled clearly as these ensured a smoother transition from the place to place.</a:t>
            </a:r>
          </a:p>
        </p:txBody>
      </p:sp>
    </p:spTree>
    <p:extLst>
      <p:ext uri="{BB962C8B-B14F-4D97-AF65-F5344CB8AC3E}">
        <p14:creationId xmlns:p14="http://schemas.microsoft.com/office/powerpoint/2010/main" val="169740464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19CFF2-B8CC-EF40-89DA-3A7A3B04DA2E}"/>
              </a:ext>
            </a:extLst>
          </p:cNvPr>
          <p:cNvSpPr txBox="1"/>
          <p:nvPr/>
        </p:nvSpPr>
        <p:spPr>
          <a:xfrm>
            <a:off x="0" y="304800"/>
            <a:ext cx="6922280" cy="3416320"/>
          </a:xfrm>
          <a:prstGeom prst="rect">
            <a:avLst/>
          </a:prstGeom>
          <a:noFill/>
        </p:spPr>
        <p:txBody>
          <a:bodyPr wrap="none" rtlCol="0">
            <a:spAutoFit/>
          </a:bodyPr>
          <a:lstStyle/>
          <a:p>
            <a:r>
              <a:rPr lang="en-US" dirty="0"/>
              <a:t>4 ft = 1.2 </a:t>
            </a:r>
            <a:r>
              <a:rPr lang="en-US" dirty="0" err="1"/>
              <a:t>metres</a:t>
            </a:r>
            <a:endParaRPr lang="en-US" dirty="0"/>
          </a:p>
          <a:p>
            <a:r>
              <a:rPr lang="en-US" dirty="0"/>
              <a:t>8 ft = 2.4 </a:t>
            </a:r>
            <a:r>
              <a:rPr lang="en-US" dirty="0" err="1"/>
              <a:t>metres</a:t>
            </a:r>
            <a:endParaRPr lang="en-US" dirty="0"/>
          </a:p>
          <a:p>
            <a:endParaRPr lang="en-US" dirty="0"/>
          </a:p>
          <a:p>
            <a:r>
              <a:rPr lang="en-US" dirty="0"/>
              <a:t>Flats is 4 ft wide, 8 ft in height </a:t>
            </a:r>
          </a:p>
          <a:p>
            <a:r>
              <a:rPr lang="en-US" dirty="0"/>
              <a:t>So to find the square value:</a:t>
            </a:r>
          </a:p>
          <a:p>
            <a:r>
              <a:rPr lang="en-US" dirty="0"/>
              <a:t>1.2 x 2.4 = 2.88</a:t>
            </a:r>
          </a:p>
          <a:p>
            <a:endParaRPr lang="en-US" dirty="0"/>
          </a:p>
          <a:p>
            <a:r>
              <a:rPr lang="en-US" dirty="0"/>
              <a:t>There are nine flats in the living room, one flat in the kitchen to be lined.</a:t>
            </a:r>
          </a:p>
          <a:p>
            <a:r>
              <a:rPr lang="en-US" dirty="0"/>
              <a:t>2.88 x 9 = 25.92</a:t>
            </a:r>
          </a:p>
          <a:p>
            <a:r>
              <a:rPr lang="en-US" dirty="0"/>
              <a:t>2.88 x 10 = 28.8</a:t>
            </a:r>
          </a:p>
          <a:p>
            <a:endParaRPr lang="en-US" dirty="0"/>
          </a:p>
          <a:p>
            <a:r>
              <a:rPr lang="en-US" dirty="0"/>
              <a:t>28.8 </a:t>
            </a:r>
            <a:r>
              <a:rPr lang="en-US" dirty="0" err="1"/>
              <a:t>metres</a:t>
            </a:r>
            <a:r>
              <a:rPr lang="en-US" dirty="0"/>
              <a:t> squared to cover.</a:t>
            </a:r>
          </a:p>
        </p:txBody>
      </p:sp>
      <p:pic>
        <p:nvPicPr>
          <p:cNvPr id="5" name="Picture 4" descr="Graphical user interface, text, email&#10;&#10;Description automatically generated">
            <a:extLst>
              <a:ext uri="{FF2B5EF4-FFF2-40B4-BE49-F238E27FC236}">
                <a16:creationId xmlns:a16="http://schemas.microsoft.com/office/drawing/2014/main" id="{F2885B93-ED03-DC40-8A5B-7E7E884FB62E}"/>
              </a:ext>
            </a:extLst>
          </p:cNvPr>
          <p:cNvPicPr>
            <a:picLocks noChangeAspect="1"/>
          </p:cNvPicPr>
          <p:nvPr/>
        </p:nvPicPr>
        <p:blipFill>
          <a:blip r:embed="rId3"/>
          <a:stretch>
            <a:fillRect/>
          </a:stretch>
        </p:blipFill>
        <p:spPr>
          <a:xfrm>
            <a:off x="3098034" y="2718916"/>
            <a:ext cx="6922280" cy="3629284"/>
          </a:xfrm>
          <a:prstGeom prst="rect">
            <a:avLst/>
          </a:prstGeom>
        </p:spPr>
      </p:pic>
      <p:sp>
        <p:nvSpPr>
          <p:cNvPr id="3" name="TextBox 2">
            <a:extLst>
              <a:ext uri="{FF2B5EF4-FFF2-40B4-BE49-F238E27FC236}">
                <a16:creationId xmlns:a16="http://schemas.microsoft.com/office/drawing/2014/main" id="{620FF979-DCD8-7540-8BCD-01F59CE9D81C}"/>
              </a:ext>
            </a:extLst>
          </p:cNvPr>
          <p:cNvSpPr txBox="1"/>
          <p:nvPr/>
        </p:nvSpPr>
        <p:spPr>
          <a:xfrm>
            <a:off x="7071360" y="304800"/>
            <a:ext cx="4531360" cy="1754326"/>
          </a:xfrm>
          <a:prstGeom prst="rect">
            <a:avLst/>
          </a:prstGeom>
          <a:noFill/>
        </p:spPr>
        <p:txBody>
          <a:bodyPr wrap="square" rtlCol="0">
            <a:spAutoFit/>
          </a:bodyPr>
          <a:lstStyle/>
          <a:p>
            <a:r>
              <a:rPr lang="en-US" dirty="0"/>
              <a:t>These were the math's I did when trying to work out the lining paper needed for the living room and kitchen. </a:t>
            </a:r>
          </a:p>
          <a:p>
            <a:r>
              <a:rPr lang="en-US" dirty="0"/>
              <a:t>It resulted in the kitchen just needing the lining paper afterwards. So only one roll needed to be brought.</a:t>
            </a:r>
          </a:p>
        </p:txBody>
      </p:sp>
      <p:sp>
        <p:nvSpPr>
          <p:cNvPr id="4" name="TextBox 3">
            <a:extLst>
              <a:ext uri="{FF2B5EF4-FFF2-40B4-BE49-F238E27FC236}">
                <a16:creationId xmlns:a16="http://schemas.microsoft.com/office/drawing/2014/main" id="{632B1625-1116-7E4A-86BC-46139D14C6D3}"/>
              </a:ext>
            </a:extLst>
          </p:cNvPr>
          <p:cNvSpPr txBox="1"/>
          <p:nvPr/>
        </p:nvSpPr>
        <p:spPr>
          <a:xfrm>
            <a:off x="10020314" y="5846117"/>
            <a:ext cx="1635128" cy="369332"/>
          </a:xfrm>
          <a:prstGeom prst="rect">
            <a:avLst/>
          </a:prstGeom>
          <a:noFill/>
        </p:spPr>
        <p:txBody>
          <a:bodyPr wrap="none" rtlCol="0">
            <a:spAutoFit/>
          </a:bodyPr>
          <a:lstStyle/>
          <a:p>
            <a:r>
              <a:rPr lang="en-US" dirty="0"/>
              <a:t>(Screwfix,2021)</a:t>
            </a:r>
          </a:p>
        </p:txBody>
      </p:sp>
    </p:spTree>
    <p:extLst>
      <p:ext uri="{BB962C8B-B14F-4D97-AF65-F5344CB8AC3E}">
        <p14:creationId xmlns:p14="http://schemas.microsoft.com/office/powerpoint/2010/main" val="278311847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44677C-D157-2E44-B524-9951A0E76E3E}"/>
              </a:ext>
            </a:extLst>
          </p:cNvPr>
          <p:cNvSpPr txBox="1"/>
          <p:nvPr/>
        </p:nvSpPr>
        <p:spPr>
          <a:xfrm>
            <a:off x="320041" y="350520"/>
            <a:ext cx="11277600" cy="646331"/>
          </a:xfrm>
          <a:prstGeom prst="rect">
            <a:avLst/>
          </a:prstGeom>
          <a:noFill/>
        </p:spPr>
        <p:txBody>
          <a:bodyPr wrap="square" rtlCol="0">
            <a:spAutoFit/>
          </a:bodyPr>
          <a:lstStyle/>
          <a:p>
            <a:r>
              <a:rPr lang="en-US" dirty="0"/>
              <a:t>During week 5 we were told we couldn’t use Facebook marketplace as it doesn’t generate a receipt for the budget. This hindered the team ordering the wallpaper we had planned to buy. </a:t>
            </a:r>
          </a:p>
        </p:txBody>
      </p:sp>
      <p:sp>
        <p:nvSpPr>
          <p:cNvPr id="4" name="TextBox 3">
            <a:extLst>
              <a:ext uri="{FF2B5EF4-FFF2-40B4-BE49-F238E27FC236}">
                <a16:creationId xmlns:a16="http://schemas.microsoft.com/office/drawing/2014/main" id="{1D80AFEA-5C05-1A4C-8AE7-BFD4C50BFD38}"/>
              </a:ext>
            </a:extLst>
          </p:cNvPr>
          <p:cNvSpPr txBox="1"/>
          <p:nvPr/>
        </p:nvSpPr>
        <p:spPr>
          <a:xfrm>
            <a:off x="320041" y="1930241"/>
            <a:ext cx="6657229" cy="2031325"/>
          </a:xfrm>
          <a:prstGeom prst="rect">
            <a:avLst/>
          </a:prstGeom>
          <a:noFill/>
        </p:spPr>
        <p:txBody>
          <a:bodyPr wrap="square" rtlCol="0">
            <a:spAutoFit/>
          </a:bodyPr>
          <a:lstStyle/>
          <a:p>
            <a:r>
              <a:rPr lang="en-US" dirty="0"/>
              <a:t>I was confused as we were told before it was a good resource before, I asked Dave if there were certain times when you can use it. He said “it depends on the production. You can buy from it and then switch it out with something else like a fuel receipt”. The idea being you can use it if you can switch it out with something of equal cost that produces a receipt but is also consumable/ doesn’t take up space. </a:t>
            </a:r>
          </a:p>
          <a:p>
            <a:endParaRPr lang="en-US" dirty="0"/>
          </a:p>
        </p:txBody>
      </p:sp>
      <p:sp>
        <p:nvSpPr>
          <p:cNvPr id="5" name="TextBox 4">
            <a:extLst>
              <a:ext uri="{FF2B5EF4-FFF2-40B4-BE49-F238E27FC236}">
                <a16:creationId xmlns:a16="http://schemas.microsoft.com/office/drawing/2014/main" id="{4F36332A-2935-794D-8B7D-E8BDC2631199}"/>
              </a:ext>
            </a:extLst>
          </p:cNvPr>
          <p:cNvSpPr txBox="1"/>
          <p:nvPr/>
        </p:nvSpPr>
        <p:spPr>
          <a:xfrm>
            <a:off x="320041" y="4927759"/>
            <a:ext cx="6378933" cy="369332"/>
          </a:xfrm>
          <a:prstGeom prst="rect">
            <a:avLst/>
          </a:prstGeom>
          <a:noFill/>
        </p:spPr>
        <p:txBody>
          <a:bodyPr wrap="square" rtlCol="0">
            <a:spAutoFit/>
          </a:bodyPr>
          <a:lstStyle/>
          <a:p>
            <a:r>
              <a:rPr lang="en-US" dirty="0"/>
              <a:t>In the case of the Wallpaper the girls decided to buy it together. </a:t>
            </a:r>
          </a:p>
        </p:txBody>
      </p:sp>
      <p:pic>
        <p:nvPicPr>
          <p:cNvPr id="6146" name="Picture 2" descr="No description available.">
            <a:extLst>
              <a:ext uri="{FF2B5EF4-FFF2-40B4-BE49-F238E27FC236}">
                <a16:creationId xmlns:a16="http://schemas.microsoft.com/office/drawing/2014/main" id="{456D1856-B728-8C4F-A862-0190BA6BB6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28482" y="1135157"/>
            <a:ext cx="4029242" cy="537232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30B31DB-DC68-2F43-87F8-5E9595C55DDF}"/>
              </a:ext>
            </a:extLst>
          </p:cNvPr>
          <p:cNvSpPr txBox="1"/>
          <p:nvPr/>
        </p:nvSpPr>
        <p:spPr>
          <a:xfrm>
            <a:off x="320041" y="5297091"/>
            <a:ext cx="5775959" cy="369332"/>
          </a:xfrm>
          <a:prstGeom prst="rect">
            <a:avLst/>
          </a:prstGeom>
          <a:noFill/>
        </p:spPr>
        <p:txBody>
          <a:bodyPr wrap="square" rtlCol="0">
            <a:spAutoFit/>
          </a:bodyPr>
          <a:lstStyle/>
          <a:p>
            <a:r>
              <a:rPr lang="en-US" dirty="0"/>
              <a:t>This helped to inform my budget sheet.</a:t>
            </a:r>
          </a:p>
        </p:txBody>
      </p:sp>
    </p:spTree>
    <p:extLst>
      <p:ext uri="{BB962C8B-B14F-4D97-AF65-F5344CB8AC3E}">
        <p14:creationId xmlns:p14="http://schemas.microsoft.com/office/powerpoint/2010/main" val="401818588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No description available.">
            <a:extLst>
              <a:ext uri="{FF2B5EF4-FFF2-40B4-BE49-F238E27FC236}">
                <a16:creationId xmlns:a16="http://schemas.microsoft.com/office/drawing/2014/main" id="{9B0A134B-D5AF-344A-AAB4-61B6FC2B13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5103"/>
            <a:ext cx="4981903" cy="3736427"/>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No description available.">
            <a:extLst>
              <a:ext uri="{FF2B5EF4-FFF2-40B4-BE49-F238E27FC236}">
                <a16:creationId xmlns:a16="http://schemas.microsoft.com/office/drawing/2014/main" id="{C064D652-0FBE-9940-996D-76E308ACFF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33793" y="3006834"/>
            <a:ext cx="2829253" cy="377233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D76A8EB-71AE-3849-A716-E167AFB53477}"/>
              </a:ext>
            </a:extLst>
          </p:cNvPr>
          <p:cNvSpPr txBox="1"/>
          <p:nvPr/>
        </p:nvSpPr>
        <p:spPr>
          <a:xfrm>
            <a:off x="5192110" y="105103"/>
            <a:ext cx="6810704" cy="3139321"/>
          </a:xfrm>
          <a:prstGeom prst="rect">
            <a:avLst/>
          </a:prstGeom>
          <a:noFill/>
        </p:spPr>
        <p:txBody>
          <a:bodyPr wrap="square" rtlCol="0">
            <a:spAutoFit/>
          </a:bodyPr>
          <a:lstStyle/>
          <a:p>
            <a:r>
              <a:rPr lang="en-US" dirty="0"/>
              <a:t>During weeks 3 and 4 I helped Jevon make the fireplace by helping him process his ideas of how to make it. It also helped me become more confident with tools I would shy away from, such as the rotor. I still feel like I need more practice with some of these as I don’t think. I could achieve something of this standard on my own.</a:t>
            </a:r>
          </a:p>
          <a:p>
            <a:endParaRPr lang="en-US" dirty="0"/>
          </a:p>
          <a:p>
            <a:r>
              <a:rPr lang="en-US" dirty="0"/>
              <a:t> I would cut certain pieces, whilst he measured out and planned the next bit. I also sanded down the filler, with the festool sander instead of resorting immediately to the paper. I used the festool as it was more efficient, but I also had to use the paper in some areas it couldn’t reach.</a:t>
            </a:r>
          </a:p>
        </p:txBody>
      </p:sp>
      <p:sp>
        <p:nvSpPr>
          <p:cNvPr id="3" name="TextBox 2">
            <a:extLst>
              <a:ext uri="{FF2B5EF4-FFF2-40B4-BE49-F238E27FC236}">
                <a16:creationId xmlns:a16="http://schemas.microsoft.com/office/drawing/2014/main" id="{652382BC-ABD7-0945-9B6D-740ECD486F99}"/>
              </a:ext>
            </a:extLst>
          </p:cNvPr>
          <p:cNvSpPr txBox="1"/>
          <p:nvPr/>
        </p:nvSpPr>
        <p:spPr>
          <a:xfrm>
            <a:off x="166196" y="4242502"/>
            <a:ext cx="6400800" cy="1754326"/>
          </a:xfrm>
          <a:prstGeom prst="rect">
            <a:avLst/>
          </a:prstGeom>
          <a:noFill/>
        </p:spPr>
        <p:txBody>
          <a:bodyPr wrap="square" rtlCol="0">
            <a:spAutoFit/>
          </a:bodyPr>
          <a:lstStyle/>
          <a:p>
            <a:r>
              <a:rPr lang="en-US" dirty="0"/>
              <a:t>With the help of Courtney and Beth’s Advice, we made a mixture of fillex texture paste and sand. We then applied it. This was an added layer of texture ready for the rust effect later. I think if I were to do it again, I might even add it slightly more heavy or give myself more time to add more to it as some areas ended up being flatter or didn’t include any at all. </a:t>
            </a:r>
          </a:p>
        </p:txBody>
      </p:sp>
    </p:spTree>
    <p:extLst>
      <p:ext uri="{BB962C8B-B14F-4D97-AF65-F5344CB8AC3E}">
        <p14:creationId xmlns:p14="http://schemas.microsoft.com/office/powerpoint/2010/main" val="130614485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No description available.">
            <a:extLst>
              <a:ext uri="{FF2B5EF4-FFF2-40B4-BE49-F238E27FC236}">
                <a16:creationId xmlns:a16="http://schemas.microsoft.com/office/drawing/2014/main" id="{BAE1CFBD-60C5-924A-9412-B29DED79E5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175" y="1432390"/>
            <a:ext cx="2508088" cy="5425609"/>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descr="No description available.">
            <a:extLst>
              <a:ext uri="{FF2B5EF4-FFF2-40B4-BE49-F238E27FC236}">
                <a16:creationId xmlns:a16="http://schemas.microsoft.com/office/drawing/2014/main" id="{F6574D8E-F72B-144C-819A-87C0C75BD1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6672" y="1432080"/>
            <a:ext cx="2643825" cy="5425920"/>
          </a:xfrm>
          <a:prstGeom prst="rect">
            <a:avLst/>
          </a:prstGeom>
          <a:noFill/>
          <a:extLst>
            <a:ext uri="{909E8E84-426E-40DD-AFC4-6F175D3DCCD1}">
              <a14:hiddenFill xmlns:a14="http://schemas.microsoft.com/office/drawing/2010/main">
                <a:solidFill>
                  <a:srgbClr val="FFFFFF"/>
                </a:solidFill>
              </a14:hiddenFill>
            </a:ext>
          </a:extLst>
        </p:spPr>
      </p:pic>
      <p:pic>
        <p:nvPicPr>
          <p:cNvPr id="15366" name="Picture 6" descr="No description available.">
            <a:extLst>
              <a:ext uri="{FF2B5EF4-FFF2-40B4-BE49-F238E27FC236}">
                <a16:creationId xmlns:a16="http://schemas.microsoft.com/office/drawing/2014/main" id="{0F8F707A-A1D2-B042-8515-CAA9125A88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32932" y="1432080"/>
            <a:ext cx="2643825" cy="542591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0F2A6DA-9CE4-D444-9BA2-C43393197840}"/>
              </a:ext>
            </a:extLst>
          </p:cNvPr>
          <p:cNvSpPr txBox="1"/>
          <p:nvPr/>
        </p:nvSpPr>
        <p:spPr>
          <a:xfrm>
            <a:off x="298175" y="157655"/>
            <a:ext cx="11372193" cy="1200329"/>
          </a:xfrm>
          <a:prstGeom prst="rect">
            <a:avLst/>
          </a:prstGeom>
          <a:noFill/>
        </p:spPr>
        <p:txBody>
          <a:bodyPr wrap="square" rtlCol="0">
            <a:spAutoFit/>
          </a:bodyPr>
          <a:lstStyle/>
          <a:p>
            <a:r>
              <a:rPr lang="en-US" dirty="0"/>
              <a:t>When painting the fireplace, I kept these references in mind. I found it difficult at first as Jevon didn’t give me a reference as I was trying to go off what he was saying and what I imagined so getting the references made a world of difference. I used the first two most as the first kept in mind the shape, and tiles of what the fireplace was </a:t>
            </a:r>
            <a:r>
              <a:rPr lang="en-US" dirty="0" err="1"/>
              <a:t>absed</a:t>
            </a:r>
            <a:r>
              <a:rPr lang="en-US" dirty="0"/>
              <a:t> on but the second was reminisced of that but included the aged look I was after.</a:t>
            </a:r>
          </a:p>
        </p:txBody>
      </p:sp>
    </p:spTree>
    <p:extLst>
      <p:ext uri="{BB962C8B-B14F-4D97-AF65-F5344CB8AC3E}">
        <p14:creationId xmlns:p14="http://schemas.microsoft.com/office/powerpoint/2010/main" val="8710194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No description available.">
            <a:extLst>
              <a:ext uri="{FF2B5EF4-FFF2-40B4-BE49-F238E27FC236}">
                <a16:creationId xmlns:a16="http://schemas.microsoft.com/office/drawing/2014/main" id="{BB6E1BB4-62C0-CE42-8FF9-E828934A35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237" y="0"/>
            <a:ext cx="2937013" cy="3916017"/>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No description available.">
            <a:extLst>
              <a:ext uri="{FF2B5EF4-FFF2-40B4-BE49-F238E27FC236}">
                <a16:creationId xmlns:a16="http://schemas.microsoft.com/office/drawing/2014/main" id="{F6556E48-B10A-B848-B61E-0AE76816E0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971" y="3213653"/>
            <a:ext cx="2782956" cy="3710608"/>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No description available.">
            <a:extLst>
              <a:ext uri="{FF2B5EF4-FFF2-40B4-BE49-F238E27FC236}">
                <a16:creationId xmlns:a16="http://schemas.microsoft.com/office/drawing/2014/main" id="{F6A1FA5F-54BB-BA42-8047-399A498212A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16016" y="3178658"/>
            <a:ext cx="2280202" cy="3040269"/>
          </a:xfrm>
          <a:prstGeom prst="rect">
            <a:avLst/>
          </a:prstGeom>
          <a:noFill/>
          <a:extLst>
            <a:ext uri="{909E8E84-426E-40DD-AFC4-6F175D3DCCD1}">
              <a14:hiddenFill xmlns:a14="http://schemas.microsoft.com/office/drawing/2010/main">
                <a:solidFill>
                  <a:srgbClr val="FFFFFF"/>
                </a:solidFill>
              </a14:hiddenFill>
            </a:ext>
          </a:extLst>
        </p:spPr>
      </p:pic>
      <p:pic>
        <p:nvPicPr>
          <p:cNvPr id="14344" name="Picture 8" descr="No description available.">
            <a:extLst>
              <a:ext uri="{FF2B5EF4-FFF2-40B4-BE49-F238E27FC236}">
                <a16:creationId xmlns:a16="http://schemas.microsoft.com/office/drawing/2014/main" id="{63E95557-59B1-6042-B9E9-C9E62745736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53339" y="119269"/>
            <a:ext cx="4079185" cy="305938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53C83C2-C911-DF42-8E2E-FFA29369228B}"/>
              </a:ext>
            </a:extLst>
          </p:cNvPr>
          <p:cNvSpPr txBox="1"/>
          <p:nvPr/>
        </p:nvSpPr>
        <p:spPr>
          <a:xfrm>
            <a:off x="8639502" y="217802"/>
            <a:ext cx="3205655" cy="2862322"/>
          </a:xfrm>
          <a:prstGeom prst="rect">
            <a:avLst/>
          </a:prstGeom>
          <a:noFill/>
        </p:spPr>
        <p:txBody>
          <a:bodyPr wrap="square" rtlCol="0">
            <a:spAutoFit/>
          </a:bodyPr>
          <a:lstStyle/>
          <a:p>
            <a:r>
              <a:rPr lang="en-US" dirty="0"/>
              <a:t>These are my paint samples that I made before and throughout the painting sample. They were based on the references, and I tried out different techniques and layers to try and get the looks I was after. They also really helped when communicating to other people what I was aiming to do on the actual thing.</a:t>
            </a:r>
          </a:p>
        </p:txBody>
      </p:sp>
      <p:sp>
        <p:nvSpPr>
          <p:cNvPr id="3" name="TextBox 2">
            <a:extLst>
              <a:ext uri="{FF2B5EF4-FFF2-40B4-BE49-F238E27FC236}">
                <a16:creationId xmlns:a16="http://schemas.microsoft.com/office/drawing/2014/main" id="{0805F26B-DCFC-784A-A764-FF18119F4CE8}"/>
              </a:ext>
            </a:extLst>
          </p:cNvPr>
          <p:cNvSpPr txBox="1"/>
          <p:nvPr/>
        </p:nvSpPr>
        <p:spPr>
          <a:xfrm>
            <a:off x="6684577" y="4187602"/>
            <a:ext cx="3909849" cy="2031325"/>
          </a:xfrm>
          <a:prstGeom prst="rect">
            <a:avLst/>
          </a:prstGeom>
          <a:noFill/>
        </p:spPr>
        <p:txBody>
          <a:bodyPr wrap="square" rtlCol="0">
            <a:spAutoFit/>
          </a:bodyPr>
          <a:lstStyle/>
          <a:p>
            <a:r>
              <a:rPr lang="en-US" dirty="0"/>
              <a:t>On these samples I noted the ratios of paints I used so I could replicate the paint later but also the techniques I used including how many layers of a certain </a:t>
            </a:r>
            <a:r>
              <a:rPr lang="en-US" dirty="0" err="1"/>
              <a:t>colour</a:t>
            </a:r>
            <a:r>
              <a:rPr lang="en-US" dirty="0"/>
              <a:t> if they were washed on, dry brushed or if I used a natural sponge to dab.</a:t>
            </a:r>
          </a:p>
        </p:txBody>
      </p:sp>
    </p:spTree>
    <p:extLst>
      <p:ext uri="{BB962C8B-B14F-4D97-AF65-F5344CB8AC3E}">
        <p14:creationId xmlns:p14="http://schemas.microsoft.com/office/powerpoint/2010/main" val="217379261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No description available.">
            <a:extLst>
              <a:ext uri="{FF2B5EF4-FFF2-40B4-BE49-F238E27FC236}">
                <a16:creationId xmlns:a16="http://schemas.microsoft.com/office/drawing/2014/main" id="{1C4DB67A-15D5-2A48-81A7-D4635B20E57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326" r="8046"/>
          <a:stretch/>
        </p:blipFill>
        <p:spPr bwMode="auto">
          <a:xfrm>
            <a:off x="0" y="0"/>
            <a:ext cx="394138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descr="No description available.">
            <a:extLst>
              <a:ext uri="{FF2B5EF4-FFF2-40B4-BE49-F238E27FC236}">
                <a16:creationId xmlns:a16="http://schemas.microsoft.com/office/drawing/2014/main" id="{FBC6C1CA-9D5C-7341-80ED-0C8AC6477F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41380" y="33286"/>
            <a:ext cx="51435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92AC168-DD26-E94E-82D7-F241D3DE14A2}"/>
              </a:ext>
            </a:extLst>
          </p:cNvPr>
          <p:cNvSpPr txBox="1"/>
          <p:nvPr/>
        </p:nvSpPr>
        <p:spPr>
          <a:xfrm>
            <a:off x="9207890" y="0"/>
            <a:ext cx="2679309" cy="3693319"/>
          </a:xfrm>
          <a:prstGeom prst="rect">
            <a:avLst/>
          </a:prstGeom>
          <a:noFill/>
        </p:spPr>
        <p:txBody>
          <a:bodyPr wrap="square" rtlCol="0">
            <a:spAutoFit/>
          </a:bodyPr>
          <a:lstStyle/>
          <a:p>
            <a:r>
              <a:rPr lang="en-US" dirty="0"/>
              <a:t>This is the fireplace with its base. I tried include a number of tones in it to add some depth. I think next time I should have gone even more with the tones as a lot of it you couldn’t see later. </a:t>
            </a:r>
          </a:p>
          <a:p>
            <a:r>
              <a:rPr lang="en-US" dirty="0"/>
              <a:t>Although I think with more time, I would have been able to sample this more and get the results I wanted.</a:t>
            </a:r>
          </a:p>
        </p:txBody>
      </p:sp>
      <p:sp>
        <p:nvSpPr>
          <p:cNvPr id="3" name="TextBox 2">
            <a:extLst>
              <a:ext uri="{FF2B5EF4-FFF2-40B4-BE49-F238E27FC236}">
                <a16:creationId xmlns:a16="http://schemas.microsoft.com/office/drawing/2014/main" id="{B24D596C-DE79-1B48-A980-F48CE39051B6}"/>
              </a:ext>
            </a:extLst>
          </p:cNvPr>
          <p:cNvSpPr txBox="1"/>
          <p:nvPr/>
        </p:nvSpPr>
        <p:spPr>
          <a:xfrm>
            <a:off x="9207890" y="3930869"/>
            <a:ext cx="2679309" cy="2585323"/>
          </a:xfrm>
          <a:prstGeom prst="rect">
            <a:avLst/>
          </a:prstGeom>
          <a:noFill/>
        </p:spPr>
        <p:txBody>
          <a:bodyPr wrap="square" rtlCol="0">
            <a:spAutoFit/>
          </a:bodyPr>
          <a:lstStyle/>
          <a:p>
            <a:r>
              <a:rPr lang="en-US" dirty="0"/>
              <a:t>I achieved it by dry  brushing the main purple </a:t>
            </a:r>
            <a:r>
              <a:rPr lang="en-US" dirty="0" err="1"/>
              <a:t>colour</a:t>
            </a:r>
            <a:r>
              <a:rPr lang="en-US" dirty="0"/>
              <a:t> on and then adding washes on brown into it. I made parts of it where the rust was going to be a far lighter brown so it would be easier to bring out the rust later.</a:t>
            </a:r>
          </a:p>
        </p:txBody>
      </p:sp>
    </p:spTree>
    <p:extLst>
      <p:ext uri="{BB962C8B-B14F-4D97-AF65-F5344CB8AC3E}">
        <p14:creationId xmlns:p14="http://schemas.microsoft.com/office/powerpoint/2010/main" val="305425821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No description available.">
            <a:extLst>
              <a:ext uri="{FF2B5EF4-FFF2-40B4-BE49-F238E27FC236}">
                <a16:creationId xmlns:a16="http://schemas.microsoft.com/office/drawing/2014/main" id="{98B4261F-0C49-7F40-A296-E006356441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9" y="611575"/>
            <a:ext cx="4035297" cy="538039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D4FEDE3-7589-D045-AB31-F4A408F8CE9A}"/>
              </a:ext>
            </a:extLst>
          </p:cNvPr>
          <p:cNvSpPr txBox="1"/>
          <p:nvPr/>
        </p:nvSpPr>
        <p:spPr>
          <a:xfrm>
            <a:off x="4120054" y="0"/>
            <a:ext cx="8071945" cy="1200329"/>
          </a:xfrm>
          <a:prstGeom prst="rect">
            <a:avLst/>
          </a:prstGeom>
          <a:noFill/>
        </p:spPr>
        <p:txBody>
          <a:bodyPr wrap="square" rtlCol="0">
            <a:spAutoFit/>
          </a:bodyPr>
          <a:lstStyle/>
          <a:p>
            <a:r>
              <a:rPr lang="en-US" dirty="0"/>
              <a:t>I was really happy  at this stage of the fireplace as the undercoat was peaking through giving it some of that depth I was after, and I was able to give some of the beginning of the bleaching effect. I left the two patches of purples as the tiles were going there and I didn’t want to waste paint.</a:t>
            </a:r>
          </a:p>
        </p:txBody>
      </p:sp>
      <p:sp>
        <p:nvSpPr>
          <p:cNvPr id="4" name="TextBox 3">
            <a:extLst>
              <a:ext uri="{FF2B5EF4-FFF2-40B4-BE49-F238E27FC236}">
                <a16:creationId xmlns:a16="http://schemas.microsoft.com/office/drawing/2014/main" id="{A9E248CB-2E1E-FB44-AEC6-74C654C7E71D}"/>
              </a:ext>
            </a:extLst>
          </p:cNvPr>
          <p:cNvSpPr txBox="1"/>
          <p:nvPr/>
        </p:nvSpPr>
        <p:spPr>
          <a:xfrm>
            <a:off x="4034958" y="1283420"/>
            <a:ext cx="8071945" cy="646331"/>
          </a:xfrm>
          <a:prstGeom prst="rect">
            <a:avLst/>
          </a:prstGeom>
          <a:noFill/>
        </p:spPr>
        <p:txBody>
          <a:bodyPr wrap="square" rtlCol="0">
            <a:spAutoFit/>
          </a:bodyPr>
          <a:lstStyle/>
          <a:p>
            <a:r>
              <a:rPr lang="en-US" dirty="0"/>
              <a:t>I achieved this by using Beth’s advice and brushing the paint on and using a natural sponge to even it out.</a:t>
            </a:r>
          </a:p>
        </p:txBody>
      </p:sp>
      <p:pic>
        <p:nvPicPr>
          <p:cNvPr id="7" name="Picture 4" descr="No description available.">
            <a:extLst>
              <a:ext uri="{FF2B5EF4-FFF2-40B4-BE49-F238E27FC236}">
                <a16:creationId xmlns:a16="http://schemas.microsoft.com/office/drawing/2014/main" id="{07470B9A-FF64-724A-B737-C3A0F87F8D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13379" y="1989958"/>
            <a:ext cx="3678621" cy="490482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No description available.">
            <a:extLst>
              <a:ext uri="{FF2B5EF4-FFF2-40B4-BE49-F238E27FC236}">
                <a16:creationId xmlns:a16="http://schemas.microsoft.com/office/drawing/2014/main" id="{22DAF847-A65E-CF42-8013-B5F9628DAC7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72331" y="4078011"/>
            <a:ext cx="2112580" cy="2816774"/>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5C907CCC-EF60-F44F-A3E7-B9B857745E08}"/>
              </a:ext>
            </a:extLst>
          </p:cNvPr>
          <p:cNvSpPr/>
          <p:nvPr/>
        </p:nvSpPr>
        <p:spPr>
          <a:xfrm>
            <a:off x="4213972" y="2848358"/>
            <a:ext cx="4214649" cy="1754326"/>
          </a:xfrm>
          <a:prstGeom prst="rect">
            <a:avLst/>
          </a:prstGeom>
        </p:spPr>
        <p:txBody>
          <a:bodyPr wrap="square">
            <a:spAutoFit/>
          </a:bodyPr>
          <a:lstStyle/>
          <a:p>
            <a:r>
              <a:rPr lang="en-US" dirty="0"/>
              <a:t>To achieve the rust, I used a mixture of brown and yellow, and dabbed it onto the texture. I used another sponge to take it off at the same time to ensure it wasn’t too much.</a:t>
            </a:r>
          </a:p>
          <a:p>
            <a:endParaRPr lang="en-US" dirty="0"/>
          </a:p>
        </p:txBody>
      </p:sp>
      <p:sp>
        <p:nvSpPr>
          <p:cNvPr id="9" name="Rectangle 8">
            <a:extLst>
              <a:ext uri="{FF2B5EF4-FFF2-40B4-BE49-F238E27FC236}">
                <a16:creationId xmlns:a16="http://schemas.microsoft.com/office/drawing/2014/main" id="{66ADB422-1156-604D-888D-9E4C98A8A30E}"/>
              </a:ext>
            </a:extLst>
          </p:cNvPr>
          <p:cNvSpPr/>
          <p:nvPr/>
        </p:nvSpPr>
        <p:spPr>
          <a:xfrm>
            <a:off x="4301696" y="4791642"/>
            <a:ext cx="3070635" cy="1200329"/>
          </a:xfrm>
          <a:prstGeom prst="rect">
            <a:avLst/>
          </a:prstGeom>
        </p:spPr>
        <p:txBody>
          <a:bodyPr wrap="square">
            <a:spAutoFit/>
          </a:bodyPr>
          <a:lstStyle/>
          <a:p>
            <a:r>
              <a:rPr lang="en-US" dirty="0"/>
              <a:t>An added benefit of the texture it that it  made it easier to identify the areas that I needed to ‘dirty’.</a:t>
            </a:r>
          </a:p>
        </p:txBody>
      </p:sp>
    </p:spTree>
    <p:extLst>
      <p:ext uri="{BB962C8B-B14F-4D97-AF65-F5344CB8AC3E}">
        <p14:creationId xmlns:p14="http://schemas.microsoft.com/office/powerpoint/2010/main" val="40934099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No description available.">
            <a:extLst>
              <a:ext uri="{FF2B5EF4-FFF2-40B4-BE49-F238E27FC236}">
                <a16:creationId xmlns:a16="http://schemas.microsoft.com/office/drawing/2014/main" id="{35D1F940-CB38-0145-B76A-AFCC5414A2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331576" cy="5775434"/>
          </a:xfrm>
          <a:prstGeom prst="rect">
            <a:avLst/>
          </a:prstGeom>
          <a:noFill/>
          <a:extLst>
            <a:ext uri="{909E8E84-426E-40DD-AFC4-6F175D3DCCD1}">
              <a14:hiddenFill xmlns:a14="http://schemas.microsoft.com/office/drawing/2010/main">
                <a:solidFill>
                  <a:srgbClr val="FFFFFF"/>
                </a:solidFill>
              </a14:hiddenFill>
            </a:ext>
          </a:extLst>
        </p:spPr>
      </p:pic>
      <p:pic>
        <p:nvPicPr>
          <p:cNvPr id="19460" name="Picture 4" descr="No description available.">
            <a:extLst>
              <a:ext uri="{FF2B5EF4-FFF2-40B4-BE49-F238E27FC236}">
                <a16:creationId xmlns:a16="http://schemas.microsoft.com/office/drawing/2014/main" id="{B21979D7-DC6C-B24E-9EEF-CF53103C74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31576" y="544787"/>
            <a:ext cx="4734910" cy="631321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8D17172-AE97-974F-8560-43401E41F29C}"/>
              </a:ext>
            </a:extLst>
          </p:cNvPr>
          <p:cNvSpPr txBox="1"/>
          <p:nvPr/>
        </p:nvSpPr>
        <p:spPr>
          <a:xfrm>
            <a:off x="9217572" y="241738"/>
            <a:ext cx="2511973" cy="2031325"/>
          </a:xfrm>
          <a:prstGeom prst="rect">
            <a:avLst/>
          </a:prstGeom>
          <a:noFill/>
        </p:spPr>
        <p:txBody>
          <a:bodyPr wrap="square" rtlCol="0">
            <a:spAutoFit/>
          </a:bodyPr>
          <a:lstStyle/>
          <a:p>
            <a:r>
              <a:rPr lang="en-US" dirty="0"/>
              <a:t>The tiles were added with black silicone. It was moved into the living room and then the finishing touches were added which made it look complete.</a:t>
            </a:r>
          </a:p>
        </p:txBody>
      </p:sp>
      <p:sp>
        <p:nvSpPr>
          <p:cNvPr id="3" name="TextBox 2">
            <a:extLst>
              <a:ext uri="{FF2B5EF4-FFF2-40B4-BE49-F238E27FC236}">
                <a16:creationId xmlns:a16="http://schemas.microsoft.com/office/drawing/2014/main" id="{A01DF927-D40F-4D40-B2CF-C5FA4E04AAF3}"/>
              </a:ext>
            </a:extLst>
          </p:cNvPr>
          <p:cNvSpPr txBox="1"/>
          <p:nvPr/>
        </p:nvSpPr>
        <p:spPr>
          <a:xfrm>
            <a:off x="9217572" y="2669627"/>
            <a:ext cx="2606565" cy="2308324"/>
          </a:xfrm>
          <a:prstGeom prst="rect">
            <a:avLst/>
          </a:prstGeom>
          <a:noFill/>
        </p:spPr>
        <p:txBody>
          <a:bodyPr wrap="square" rtlCol="0">
            <a:spAutoFit/>
          </a:bodyPr>
          <a:lstStyle/>
          <a:p>
            <a:r>
              <a:rPr lang="en-US" dirty="0"/>
              <a:t>To add the soot, it was applied and swiped off a coupled times to make it look like it hadn’t been placed. This was done with a lot of the objects in the room, in a sense they were ‘acted out’.</a:t>
            </a:r>
          </a:p>
        </p:txBody>
      </p:sp>
    </p:spTree>
    <p:extLst>
      <p:ext uri="{BB962C8B-B14F-4D97-AF65-F5344CB8AC3E}">
        <p14:creationId xmlns:p14="http://schemas.microsoft.com/office/powerpoint/2010/main" val="132678067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No description available.">
            <a:extLst>
              <a:ext uri="{FF2B5EF4-FFF2-40B4-BE49-F238E27FC236}">
                <a16:creationId xmlns:a16="http://schemas.microsoft.com/office/drawing/2014/main" id="{184EC85B-2B6E-2E4C-B437-0453A8EAF9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170237"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2532" name="Picture 4" descr="No description available.">
            <a:extLst>
              <a:ext uri="{FF2B5EF4-FFF2-40B4-BE49-F238E27FC236}">
                <a16:creationId xmlns:a16="http://schemas.microsoft.com/office/drawing/2014/main" id="{8A3001D3-D36B-8E48-B3E1-439BFF02E3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21762" y="0"/>
            <a:ext cx="3170237" cy="422698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No description available.">
            <a:extLst>
              <a:ext uri="{FF2B5EF4-FFF2-40B4-BE49-F238E27FC236}">
                <a16:creationId xmlns:a16="http://schemas.microsoft.com/office/drawing/2014/main" id="{7988659D-019F-8844-8476-FB81797EA83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82164" y="122513"/>
            <a:ext cx="2986466" cy="398195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No description available.">
            <a:extLst>
              <a:ext uri="{FF2B5EF4-FFF2-40B4-BE49-F238E27FC236}">
                <a16:creationId xmlns:a16="http://schemas.microsoft.com/office/drawing/2014/main" id="{4A38302A-2003-BE4C-8C71-E576882318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3170237"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0683BD5-77B5-D945-856F-1564B03AD34F}"/>
              </a:ext>
            </a:extLst>
          </p:cNvPr>
          <p:cNvSpPr txBox="1"/>
          <p:nvPr/>
        </p:nvSpPr>
        <p:spPr>
          <a:xfrm>
            <a:off x="3331780" y="188352"/>
            <a:ext cx="2250383" cy="4247317"/>
          </a:xfrm>
          <a:prstGeom prst="rect">
            <a:avLst/>
          </a:prstGeom>
          <a:noFill/>
        </p:spPr>
        <p:txBody>
          <a:bodyPr wrap="square" rtlCol="0">
            <a:spAutoFit/>
          </a:bodyPr>
          <a:lstStyle/>
          <a:p>
            <a:r>
              <a:rPr lang="en-US" dirty="0"/>
              <a:t>As a last-minute addition, I labelled some of the bottles with some 50s ale. I printed them, printed off some strips that matched their </a:t>
            </a:r>
            <a:r>
              <a:rPr lang="en-US" dirty="0" err="1"/>
              <a:t>colour</a:t>
            </a:r>
            <a:r>
              <a:rPr lang="en-US" dirty="0"/>
              <a:t> and stuck them to the bottles using </a:t>
            </a:r>
            <a:r>
              <a:rPr lang="en-US" dirty="0">
                <a:solidFill>
                  <a:schemeClr val="tx1">
                    <a:lumMod val="95000"/>
                    <a:lumOff val="5000"/>
                  </a:schemeClr>
                </a:solidFill>
              </a:rPr>
              <a:t>mount spray.</a:t>
            </a:r>
          </a:p>
          <a:p>
            <a:r>
              <a:rPr lang="en-US" dirty="0"/>
              <a:t>When cutting the labels, I used scissors and a scalpel to ensure they were neat. </a:t>
            </a:r>
          </a:p>
        </p:txBody>
      </p:sp>
      <p:sp>
        <p:nvSpPr>
          <p:cNvPr id="3" name="TextBox 2">
            <a:extLst>
              <a:ext uri="{FF2B5EF4-FFF2-40B4-BE49-F238E27FC236}">
                <a16:creationId xmlns:a16="http://schemas.microsoft.com/office/drawing/2014/main" id="{AEF0F4A0-6CBA-9F49-9136-8647F10CC42D}"/>
              </a:ext>
            </a:extLst>
          </p:cNvPr>
          <p:cNvSpPr txBox="1"/>
          <p:nvPr/>
        </p:nvSpPr>
        <p:spPr>
          <a:xfrm>
            <a:off x="3331780" y="4372781"/>
            <a:ext cx="8703752" cy="923330"/>
          </a:xfrm>
          <a:prstGeom prst="rect">
            <a:avLst/>
          </a:prstGeom>
          <a:noFill/>
        </p:spPr>
        <p:txBody>
          <a:bodyPr wrap="square" rtlCol="0">
            <a:spAutoFit/>
          </a:bodyPr>
          <a:lstStyle/>
          <a:p>
            <a:r>
              <a:rPr lang="en-US" dirty="0"/>
              <a:t>In this occasion I distressed with a sponge and water. This was good for the presentation, however, would not be viable for a production as it would wear down far too quickly. Instead, I should have used scenic art techniques.</a:t>
            </a:r>
          </a:p>
        </p:txBody>
      </p:sp>
      <p:sp>
        <p:nvSpPr>
          <p:cNvPr id="4" name="TextBox 3">
            <a:extLst>
              <a:ext uri="{FF2B5EF4-FFF2-40B4-BE49-F238E27FC236}">
                <a16:creationId xmlns:a16="http://schemas.microsoft.com/office/drawing/2014/main" id="{72CB5306-E9E8-4C42-9DB6-D9BE1462AEF5}"/>
              </a:ext>
            </a:extLst>
          </p:cNvPr>
          <p:cNvSpPr txBox="1"/>
          <p:nvPr/>
        </p:nvSpPr>
        <p:spPr>
          <a:xfrm>
            <a:off x="3331780" y="5535158"/>
            <a:ext cx="8986344" cy="1200329"/>
          </a:xfrm>
          <a:prstGeom prst="rect">
            <a:avLst/>
          </a:prstGeom>
          <a:noFill/>
        </p:spPr>
        <p:txBody>
          <a:bodyPr wrap="square" rtlCol="0">
            <a:spAutoFit/>
          </a:bodyPr>
          <a:lstStyle/>
          <a:p>
            <a:r>
              <a:rPr lang="en-US" dirty="0"/>
              <a:t>I though about whether they would be drunk from or not as well and  tried to think about consumable drinks. Tea was a good option but since the bottle was so dark I though it would be too light and so instead I used diet coke. There were plenty of other suggestions online but within the 30 minutes I had left that was what available to me.</a:t>
            </a:r>
          </a:p>
        </p:txBody>
      </p:sp>
    </p:spTree>
    <p:extLst>
      <p:ext uri="{BB962C8B-B14F-4D97-AF65-F5344CB8AC3E}">
        <p14:creationId xmlns:p14="http://schemas.microsoft.com/office/powerpoint/2010/main" val="275988396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527C9797-070E-9140-952D-E4FD82A4D997}"/>
              </a:ext>
            </a:extLst>
          </p:cNvPr>
          <p:cNvSpPr/>
          <p:nvPr/>
        </p:nvSpPr>
        <p:spPr>
          <a:xfrm>
            <a:off x="630936" y="639520"/>
            <a:ext cx="3429000" cy="1719072"/>
          </a:xfrm>
          <a:prstGeom prst="rect">
            <a:avLst/>
          </a:prstGeom>
        </p:spPr>
        <p:txBody>
          <a:bodyPr vert="horz" lIns="91440" tIns="45720" rIns="91440" bIns="45720" rtlCol="0" anchor="b">
            <a:normAutofit fontScale="85000" lnSpcReduction="20000"/>
          </a:bodyPr>
          <a:lstStyle/>
          <a:p>
            <a:pPr>
              <a:lnSpc>
                <a:spcPct val="90000"/>
              </a:lnSpc>
              <a:spcBef>
                <a:spcPct val="0"/>
              </a:spcBef>
              <a:spcAft>
                <a:spcPts val="600"/>
              </a:spcAft>
            </a:pPr>
            <a:r>
              <a:rPr lang="en-US" sz="5400" b="1" kern="1200" cap="none" spc="0" dirty="0">
                <a:ln w="12700">
                  <a:solidFill>
                    <a:schemeClr val="accent5"/>
                  </a:solidFill>
                  <a:prstDash val="solid"/>
                </a:ln>
                <a:solidFill>
                  <a:schemeClr val="tx1"/>
                </a:solidFill>
                <a:effectLst/>
                <a:latin typeface="+mj-lt"/>
                <a:ea typeface="+mj-ea"/>
                <a:cs typeface="+mj-cs"/>
              </a:rPr>
              <a:t>Reflections and Evaluations</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9B54EB7-D848-D348-B087-A12025963E2D}"/>
              </a:ext>
            </a:extLst>
          </p:cNvPr>
          <p:cNvSpPr txBox="1"/>
          <p:nvPr/>
        </p:nvSpPr>
        <p:spPr>
          <a:xfrm>
            <a:off x="630936" y="2807208"/>
            <a:ext cx="3429000" cy="341071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500" dirty="0"/>
              <a:t>I found I was looking back throughout, at the end of every other week. The seven steps of design are fluid because I was finishing step 3 and then jumping to step 7 and then back 5, then to 4 then 5,ect. </a:t>
            </a:r>
          </a:p>
          <a:p>
            <a:pPr indent="-228600">
              <a:lnSpc>
                <a:spcPct val="90000"/>
              </a:lnSpc>
              <a:spcAft>
                <a:spcPts val="600"/>
              </a:spcAft>
              <a:buFont typeface="Arial" panose="020B0604020202020204" pitchFamily="34" charset="0"/>
              <a:buChar char="•"/>
            </a:pPr>
            <a:r>
              <a:rPr lang="en-US" sz="1500" dirty="0"/>
              <a:t>I think from a learning point of view it’s important to look back and see what I had done so far and if there was anything I needed to correct, or improve on. I found this to be motivating to really push myself.</a:t>
            </a:r>
          </a:p>
        </p:txBody>
      </p:sp>
      <p:pic>
        <p:nvPicPr>
          <p:cNvPr id="2" name="Picture 1" descr="Screenshot from my Principles of design notebook.">
            <a:extLst>
              <a:ext uri="{FF2B5EF4-FFF2-40B4-BE49-F238E27FC236}">
                <a16:creationId xmlns:a16="http://schemas.microsoft.com/office/drawing/2014/main" id="{A3BF907E-5DFE-C849-ABE6-96DF157B1097}"/>
              </a:ext>
            </a:extLst>
          </p:cNvPr>
          <p:cNvPicPr>
            <a:picLocks noChangeAspect="1"/>
          </p:cNvPicPr>
          <p:nvPr/>
        </p:nvPicPr>
        <p:blipFill>
          <a:blip r:embed="rId2"/>
          <a:stretch>
            <a:fillRect/>
          </a:stretch>
        </p:blipFill>
        <p:spPr>
          <a:xfrm>
            <a:off x="4645002" y="2079804"/>
            <a:ext cx="6903720" cy="2260968"/>
          </a:xfrm>
          <a:prstGeom prst="rect">
            <a:avLst/>
          </a:prstGeom>
        </p:spPr>
      </p:pic>
    </p:spTree>
    <p:extLst>
      <p:ext uri="{BB962C8B-B14F-4D97-AF65-F5344CB8AC3E}">
        <p14:creationId xmlns:p14="http://schemas.microsoft.com/office/powerpoint/2010/main" val="2734043262"/>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03B26D5-F180-9B4D-8BBF-DD58C61E7DB1}"/>
              </a:ext>
            </a:extLst>
          </p:cNvPr>
          <p:cNvSpPr/>
          <p:nvPr/>
        </p:nvSpPr>
        <p:spPr>
          <a:xfrm>
            <a:off x="130628" y="1095485"/>
            <a:ext cx="6723504" cy="1938992"/>
          </a:xfrm>
          <a:prstGeom prst="rect">
            <a:avLst/>
          </a:prstGeom>
        </p:spPr>
        <p:txBody>
          <a:bodyPr wrap="square">
            <a:spAutoFit/>
          </a:bodyPr>
          <a:lstStyle/>
          <a:p>
            <a:r>
              <a:rPr lang="en-GB" sz="2400" dirty="0">
                <a:latin typeface="Calibri" panose="020F0502020204030204" pitchFamily="34" charset="0"/>
                <a:ea typeface="Calibri" panose="020F0502020204030204" pitchFamily="34" charset="0"/>
                <a:cs typeface="Times New Roman" panose="02020603050405020304" pitchFamily="18" charset="0"/>
              </a:rPr>
              <a:t>When everyone shared their research, other people had made some mood boards focusing on colour schemes, which I had lacked in my research. I also lacked further sketches and research over the week one. </a:t>
            </a:r>
          </a:p>
        </p:txBody>
      </p:sp>
      <p:sp>
        <p:nvSpPr>
          <p:cNvPr id="3" name="TextBox 2">
            <a:extLst>
              <a:ext uri="{FF2B5EF4-FFF2-40B4-BE49-F238E27FC236}">
                <a16:creationId xmlns:a16="http://schemas.microsoft.com/office/drawing/2014/main" id="{C6D9DF32-5528-3449-B254-C87C94C822BB}"/>
              </a:ext>
            </a:extLst>
          </p:cNvPr>
          <p:cNvSpPr txBox="1"/>
          <p:nvPr/>
        </p:nvSpPr>
        <p:spPr>
          <a:xfrm>
            <a:off x="130628" y="2870316"/>
            <a:ext cx="6096000" cy="3785652"/>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Times New Roman" panose="02020603050405020304" pitchFamily="18" charset="0"/>
              </a:rPr>
              <a:t>I also hadn’t considered shows or movies to look at. </a:t>
            </a:r>
            <a:r>
              <a:rPr lang="en-US" sz="2400" dirty="0"/>
              <a:t>To compensate I later read an article about call the mid wife as it stood out to me the most for narrative reasons. It gives a good view about the social life in the 50s according to Malcom Oakley. His article explains how the show depicts “</a:t>
            </a:r>
            <a:r>
              <a:rPr lang="en-GB" sz="2400" dirty="0"/>
              <a:t>many women in the area [of east London to have] no running water or clean sheets for a birth, for example, and gave birth in squalid and slum-like conditions” at the time.</a:t>
            </a:r>
            <a:endParaRPr lang="en-US" sz="2400" dirty="0"/>
          </a:p>
        </p:txBody>
      </p:sp>
      <p:pic>
        <p:nvPicPr>
          <p:cNvPr id="1026" name="Picture 2" descr="East London Housing">
            <a:extLst>
              <a:ext uri="{FF2B5EF4-FFF2-40B4-BE49-F238E27FC236}">
                <a16:creationId xmlns:a16="http://schemas.microsoft.com/office/drawing/2014/main" id="{77AFC2A2-0B74-234F-B831-B0D29AF98F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8639" y="2837261"/>
            <a:ext cx="5720910" cy="381870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771D206-D1E7-CA49-9D94-5BAAF21C1F8A}"/>
              </a:ext>
            </a:extLst>
          </p:cNvPr>
          <p:cNvSpPr txBox="1"/>
          <p:nvPr/>
        </p:nvSpPr>
        <p:spPr>
          <a:xfrm>
            <a:off x="4109357" y="57783"/>
            <a:ext cx="3973286" cy="461665"/>
          </a:xfrm>
          <a:prstGeom prst="rect">
            <a:avLst/>
          </a:prstGeom>
          <a:noFill/>
        </p:spPr>
        <p:txBody>
          <a:bodyPr wrap="square" rtlCol="0">
            <a:spAutoFit/>
          </a:bodyPr>
          <a:lstStyle/>
          <a:p>
            <a:pPr algn="ctr"/>
            <a:r>
              <a:rPr lang="en-US" sz="2400" dirty="0">
                <a:solidFill>
                  <a:schemeClr val="accent1">
                    <a:lumMod val="50000"/>
                  </a:schemeClr>
                </a:solidFill>
              </a:rPr>
              <a:t>Early Reflection</a:t>
            </a:r>
          </a:p>
        </p:txBody>
      </p:sp>
      <p:sp>
        <p:nvSpPr>
          <p:cNvPr id="7" name="TextBox 6">
            <a:extLst>
              <a:ext uri="{FF2B5EF4-FFF2-40B4-BE49-F238E27FC236}">
                <a16:creationId xmlns:a16="http://schemas.microsoft.com/office/drawing/2014/main" id="{361B8BFF-8CE1-1B4C-855C-39FB174E966D}"/>
              </a:ext>
            </a:extLst>
          </p:cNvPr>
          <p:cNvSpPr txBox="1"/>
          <p:nvPr/>
        </p:nvSpPr>
        <p:spPr>
          <a:xfrm>
            <a:off x="6810692" y="1095485"/>
            <a:ext cx="5595257" cy="1569660"/>
          </a:xfrm>
          <a:prstGeom prst="rect">
            <a:avLst/>
          </a:prstGeom>
          <a:noFill/>
        </p:spPr>
        <p:txBody>
          <a:bodyPr wrap="square" rtlCol="0">
            <a:spAutoFit/>
          </a:bodyPr>
          <a:lstStyle/>
          <a:p>
            <a:r>
              <a:rPr lang="en-US" sz="2400" dirty="0"/>
              <a:t>I think the biggest thing to help my research through out the project would be to go more in-depth and to be more playful.</a:t>
            </a:r>
          </a:p>
        </p:txBody>
      </p:sp>
      <p:sp>
        <p:nvSpPr>
          <p:cNvPr id="8" name="Rectangle 7">
            <a:extLst>
              <a:ext uri="{FF2B5EF4-FFF2-40B4-BE49-F238E27FC236}">
                <a16:creationId xmlns:a16="http://schemas.microsoft.com/office/drawing/2014/main" id="{5BFA4D97-1043-2B47-9976-4A96AE6A4893}"/>
              </a:ext>
            </a:extLst>
          </p:cNvPr>
          <p:cNvSpPr/>
          <p:nvPr/>
        </p:nvSpPr>
        <p:spPr>
          <a:xfrm>
            <a:off x="3492380" y="755215"/>
            <a:ext cx="5225142" cy="52251"/>
          </a:xfrm>
          <a:custGeom>
            <a:avLst/>
            <a:gdLst>
              <a:gd name="connsiteX0" fmla="*/ 0 w 5225142"/>
              <a:gd name="connsiteY0" fmla="*/ 0 h 52251"/>
              <a:gd name="connsiteX1" fmla="*/ 600891 w 5225142"/>
              <a:gd name="connsiteY1" fmla="*/ 0 h 52251"/>
              <a:gd name="connsiteX2" fmla="*/ 1097280 w 5225142"/>
              <a:gd name="connsiteY2" fmla="*/ 0 h 52251"/>
              <a:gd name="connsiteX3" fmla="*/ 1854925 w 5225142"/>
              <a:gd name="connsiteY3" fmla="*/ 0 h 52251"/>
              <a:gd name="connsiteX4" fmla="*/ 2455817 w 5225142"/>
              <a:gd name="connsiteY4" fmla="*/ 0 h 52251"/>
              <a:gd name="connsiteX5" fmla="*/ 3056708 w 5225142"/>
              <a:gd name="connsiteY5" fmla="*/ 0 h 52251"/>
              <a:gd name="connsiteX6" fmla="*/ 3814354 w 5225142"/>
              <a:gd name="connsiteY6" fmla="*/ 0 h 52251"/>
              <a:gd name="connsiteX7" fmla="*/ 4362994 w 5225142"/>
              <a:gd name="connsiteY7" fmla="*/ 0 h 52251"/>
              <a:gd name="connsiteX8" fmla="*/ 5225142 w 5225142"/>
              <a:gd name="connsiteY8" fmla="*/ 0 h 52251"/>
              <a:gd name="connsiteX9" fmla="*/ 5225142 w 5225142"/>
              <a:gd name="connsiteY9" fmla="*/ 52251 h 52251"/>
              <a:gd name="connsiteX10" fmla="*/ 4676502 w 5225142"/>
              <a:gd name="connsiteY10" fmla="*/ 52251 h 52251"/>
              <a:gd name="connsiteX11" fmla="*/ 4023359 w 5225142"/>
              <a:gd name="connsiteY11" fmla="*/ 52251 h 52251"/>
              <a:gd name="connsiteX12" fmla="*/ 3422468 w 5225142"/>
              <a:gd name="connsiteY12" fmla="*/ 52251 h 52251"/>
              <a:gd name="connsiteX13" fmla="*/ 2664822 w 5225142"/>
              <a:gd name="connsiteY13" fmla="*/ 52251 h 52251"/>
              <a:gd name="connsiteX14" fmla="*/ 1907177 w 5225142"/>
              <a:gd name="connsiteY14" fmla="*/ 52251 h 52251"/>
              <a:gd name="connsiteX15" fmla="*/ 1358537 w 5225142"/>
              <a:gd name="connsiteY15" fmla="*/ 52251 h 52251"/>
              <a:gd name="connsiteX16" fmla="*/ 705394 w 5225142"/>
              <a:gd name="connsiteY16" fmla="*/ 52251 h 52251"/>
              <a:gd name="connsiteX17" fmla="*/ 0 w 5225142"/>
              <a:gd name="connsiteY17" fmla="*/ 52251 h 52251"/>
              <a:gd name="connsiteX18" fmla="*/ 0 w 5225142"/>
              <a:gd name="connsiteY18" fmla="*/ 0 h 52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225142" h="52251" extrusionOk="0">
                <a:moveTo>
                  <a:pt x="0" y="0"/>
                </a:moveTo>
                <a:cubicBezTo>
                  <a:pt x="231919" y="-13698"/>
                  <a:pt x="377928" y="29115"/>
                  <a:pt x="600891" y="0"/>
                </a:cubicBezTo>
                <a:cubicBezTo>
                  <a:pt x="823854" y="-29115"/>
                  <a:pt x="875585" y="-19532"/>
                  <a:pt x="1097280" y="0"/>
                </a:cubicBezTo>
                <a:cubicBezTo>
                  <a:pt x="1318975" y="19532"/>
                  <a:pt x="1590340" y="-8942"/>
                  <a:pt x="1854925" y="0"/>
                </a:cubicBezTo>
                <a:cubicBezTo>
                  <a:pt x="2119511" y="8942"/>
                  <a:pt x="2179242" y="23980"/>
                  <a:pt x="2455817" y="0"/>
                </a:cubicBezTo>
                <a:cubicBezTo>
                  <a:pt x="2732392" y="-23980"/>
                  <a:pt x="2913863" y="17282"/>
                  <a:pt x="3056708" y="0"/>
                </a:cubicBezTo>
                <a:cubicBezTo>
                  <a:pt x="3199553" y="-17282"/>
                  <a:pt x="3499562" y="-26835"/>
                  <a:pt x="3814354" y="0"/>
                </a:cubicBezTo>
                <a:cubicBezTo>
                  <a:pt x="4129146" y="26835"/>
                  <a:pt x="4185620" y="-10989"/>
                  <a:pt x="4362994" y="0"/>
                </a:cubicBezTo>
                <a:cubicBezTo>
                  <a:pt x="4540368" y="10989"/>
                  <a:pt x="4933344" y="-9670"/>
                  <a:pt x="5225142" y="0"/>
                </a:cubicBezTo>
                <a:cubicBezTo>
                  <a:pt x="5223323" y="16576"/>
                  <a:pt x="5222803" y="37124"/>
                  <a:pt x="5225142" y="52251"/>
                </a:cubicBezTo>
                <a:cubicBezTo>
                  <a:pt x="4982359" y="60312"/>
                  <a:pt x="4797584" y="51685"/>
                  <a:pt x="4676502" y="52251"/>
                </a:cubicBezTo>
                <a:cubicBezTo>
                  <a:pt x="4555420" y="52817"/>
                  <a:pt x="4203633" y="28599"/>
                  <a:pt x="4023359" y="52251"/>
                </a:cubicBezTo>
                <a:cubicBezTo>
                  <a:pt x="3843085" y="75903"/>
                  <a:pt x="3686443" y="57170"/>
                  <a:pt x="3422468" y="52251"/>
                </a:cubicBezTo>
                <a:cubicBezTo>
                  <a:pt x="3158493" y="47332"/>
                  <a:pt x="2884517" y="88667"/>
                  <a:pt x="2664822" y="52251"/>
                </a:cubicBezTo>
                <a:cubicBezTo>
                  <a:pt x="2445127" y="15835"/>
                  <a:pt x="2065497" y="55966"/>
                  <a:pt x="1907177" y="52251"/>
                </a:cubicBezTo>
                <a:cubicBezTo>
                  <a:pt x="1748858" y="48536"/>
                  <a:pt x="1506141" y="50080"/>
                  <a:pt x="1358537" y="52251"/>
                </a:cubicBezTo>
                <a:cubicBezTo>
                  <a:pt x="1210933" y="54422"/>
                  <a:pt x="939067" y="48386"/>
                  <a:pt x="705394" y="52251"/>
                </a:cubicBezTo>
                <a:cubicBezTo>
                  <a:pt x="471721" y="56116"/>
                  <a:pt x="246565" y="78900"/>
                  <a:pt x="0" y="52251"/>
                </a:cubicBezTo>
                <a:cubicBezTo>
                  <a:pt x="1464" y="31657"/>
                  <a:pt x="2319" y="15873"/>
                  <a:pt x="0" y="0"/>
                </a:cubicBezTo>
                <a:close/>
              </a:path>
            </a:pathLst>
          </a:custGeom>
          <a:noFill/>
          <a:ln w="69850">
            <a:solidFill>
              <a:schemeClr val="accent2"/>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1555125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A0F15E-B0D8-4949-8925-AA121B6E8A54}"/>
              </a:ext>
            </a:extLst>
          </p:cNvPr>
          <p:cNvSpPr txBox="1"/>
          <p:nvPr/>
        </p:nvSpPr>
        <p:spPr>
          <a:xfrm>
            <a:off x="4629957" y="0"/>
            <a:ext cx="2932085" cy="523220"/>
          </a:xfrm>
          <a:prstGeom prst="rect">
            <a:avLst/>
          </a:prstGeom>
          <a:noFill/>
        </p:spPr>
        <p:txBody>
          <a:bodyPr wrap="none" rtlCol="0">
            <a:spAutoFit/>
          </a:bodyPr>
          <a:lstStyle/>
          <a:p>
            <a:pPr algn="ctr"/>
            <a:r>
              <a:rPr lang="en-US" sz="2800" dirty="0">
                <a:solidFill>
                  <a:schemeClr val="accent1">
                    <a:lumMod val="50000"/>
                  </a:schemeClr>
                </a:solidFill>
              </a:rPr>
              <a:t>Week 3- Reflection</a:t>
            </a:r>
          </a:p>
        </p:txBody>
      </p:sp>
      <p:sp>
        <p:nvSpPr>
          <p:cNvPr id="5" name="TextBox 4">
            <a:extLst>
              <a:ext uri="{FF2B5EF4-FFF2-40B4-BE49-F238E27FC236}">
                <a16:creationId xmlns:a16="http://schemas.microsoft.com/office/drawing/2014/main" id="{5C22B5AE-55E0-FA4A-A644-6F15B9DD207D}"/>
              </a:ext>
            </a:extLst>
          </p:cNvPr>
          <p:cNvSpPr txBox="1"/>
          <p:nvPr/>
        </p:nvSpPr>
        <p:spPr>
          <a:xfrm>
            <a:off x="0" y="717551"/>
            <a:ext cx="12192000" cy="7017306"/>
          </a:xfrm>
          <a:prstGeom prst="rect">
            <a:avLst/>
          </a:prstGeom>
          <a:noFill/>
        </p:spPr>
        <p:txBody>
          <a:bodyPr wrap="square" rtlCol="0">
            <a:spAutoFit/>
          </a:bodyPr>
          <a:lstStyle/>
          <a:p>
            <a:r>
              <a:rPr lang="en-US" dirty="0"/>
              <a:t>I think the biggest thing I have learnt so far is the amount of research that needs to go into set design is a lot. As a set designer you must really research in-depth about the detail of the area, building and lifestyle of characters that you are designing around to ensure it makes sense. To do this you have to use every resource available to you, the library, google, people, etc. This has been highlighted throughout by Laurie who emailed the council to get more information on wallpaper for the house at the time and Jevon getting an idea of the time from his Nan.</a:t>
            </a:r>
          </a:p>
          <a:p>
            <a:r>
              <a:rPr lang="en-US" dirty="0"/>
              <a:t>To try and meet these standards I have tried to go into more detail about the fashion as I didn’t want to cover the same ground other people were already treading but I have this has yet to come massively into play with the construction or scenic art, but I think it will come in handier with the props.</a:t>
            </a:r>
          </a:p>
          <a:p>
            <a:endParaRPr lang="en-US" dirty="0"/>
          </a:p>
          <a:p>
            <a:r>
              <a:rPr lang="en-US" dirty="0"/>
              <a:t>Finding, and making props in itself is really hard. Again, it takes a massive amount of research, and an eye for detail. It takes so much research because you have to know the eras well to know the items you’re looking for and them really look at the details of the items to make sure you’re picking the right one. This is what I have already mentioned before when talking about the workman's hat, but I found researching specific items for the rooms such as the table for the kitchen has just reinforced this.  I also found with props you have to be far more selective about how you source a prop because you have to consider a lot of factors such as costs, time, locality, quality or if it’s more effective to make it yourself. I discovered this is why having a good local knowledge of stores and hire companies would be really beneficial for a prop source as you can more quickly make the decision about whether something is a good deal. </a:t>
            </a:r>
          </a:p>
          <a:p>
            <a:r>
              <a:rPr lang="en-US" dirty="0"/>
              <a:t>Props lots of research. In terms of set design but also sourcing  as you have weigh time, cost and quality. </a:t>
            </a:r>
          </a:p>
          <a:p>
            <a:endParaRPr lang="en-US" dirty="0"/>
          </a:p>
          <a:p>
            <a:r>
              <a:rPr lang="en-US" dirty="0"/>
              <a:t>I think since my last reflection I have improved a lot more on my research, but I need to continue this more. I need to research into specifics that will benefit my team. I’d also like to get more involved practically and am looking forward to testing the paints to do this.</a:t>
            </a:r>
          </a:p>
          <a:p>
            <a:endParaRPr lang="en-US" dirty="0"/>
          </a:p>
          <a:p>
            <a:endParaRPr lang="en-US" dirty="0"/>
          </a:p>
          <a:p>
            <a:endParaRPr lang="en-US" dirty="0"/>
          </a:p>
        </p:txBody>
      </p:sp>
      <p:sp>
        <p:nvSpPr>
          <p:cNvPr id="4" name="Rectangle 3">
            <a:extLst>
              <a:ext uri="{FF2B5EF4-FFF2-40B4-BE49-F238E27FC236}">
                <a16:creationId xmlns:a16="http://schemas.microsoft.com/office/drawing/2014/main" id="{7B159CFF-BB51-824C-9FD1-58378CF7847C}"/>
              </a:ext>
            </a:extLst>
          </p:cNvPr>
          <p:cNvSpPr/>
          <p:nvPr/>
        </p:nvSpPr>
        <p:spPr>
          <a:xfrm>
            <a:off x="3483428" y="568134"/>
            <a:ext cx="5225142" cy="52251"/>
          </a:xfrm>
          <a:custGeom>
            <a:avLst/>
            <a:gdLst>
              <a:gd name="connsiteX0" fmla="*/ 0 w 5225142"/>
              <a:gd name="connsiteY0" fmla="*/ 0 h 52251"/>
              <a:gd name="connsiteX1" fmla="*/ 600891 w 5225142"/>
              <a:gd name="connsiteY1" fmla="*/ 0 h 52251"/>
              <a:gd name="connsiteX2" fmla="*/ 1097280 w 5225142"/>
              <a:gd name="connsiteY2" fmla="*/ 0 h 52251"/>
              <a:gd name="connsiteX3" fmla="*/ 1854925 w 5225142"/>
              <a:gd name="connsiteY3" fmla="*/ 0 h 52251"/>
              <a:gd name="connsiteX4" fmla="*/ 2455817 w 5225142"/>
              <a:gd name="connsiteY4" fmla="*/ 0 h 52251"/>
              <a:gd name="connsiteX5" fmla="*/ 3056708 w 5225142"/>
              <a:gd name="connsiteY5" fmla="*/ 0 h 52251"/>
              <a:gd name="connsiteX6" fmla="*/ 3814354 w 5225142"/>
              <a:gd name="connsiteY6" fmla="*/ 0 h 52251"/>
              <a:gd name="connsiteX7" fmla="*/ 4362994 w 5225142"/>
              <a:gd name="connsiteY7" fmla="*/ 0 h 52251"/>
              <a:gd name="connsiteX8" fmla="*/ 5225142 w 5225142"/>
              <a:gd name="connsiteY8" fmla="*/ 0 h 52251"/>
              <a:gd name="connsiteX9" fmla="*/ 5225142 w 5225142"/>
              <a:gd name="connsiteY9" fmla="*/ 52251 h 52251"/>
              <a:gd name="connsiteX10" fmla="*/ 4676502 w 5225142"/>
              <a:gd name="connsiteY10" fmla="*/ 52251 h 52251"/>
              <a:gd name="connsiteX11" fmla="*/ 4023359 w 5225142"/>
              <a:gd name="connsiteY11" fmla="*/ 52251 h 52251"/>
              <a:gd name="connsiteX12" fmla="*/ 3422468 w 5225142"/>
              <a:gd name="connsiteY12" fmla="*/ 52251 h 52251"/>
              <a:gd name="connsiteX13" fmla="*/ 2664822 w 5225142"/>
              <a:gd name="connsiteY13" fmla="*/ 52251 h 52251"/>
              <a:gd name="connsiteX14" fmla="*/ 1907177 w 5225142"/>
              <a:gd name="connsiteY14" fmla="*/ 52251 h 52251"/>
              <a:gd name="connsiteX15" fmla="*/ 1358537 w 5225142"/>
              <a:gd name="connsiteY15" fmla="*/ 52251 h 52251"/>
              <a:gd name="connsiteX16" fmla="*/ 705394 w 5225142"/>
              <a:gd name="connsiteY16" fmla="*/ 52251 h 52251"/>
              <a:gd name="connsiteX17" fmla="*/ 0 w 5225142"/>
              <a:gd name="connsiteY17" fmla="*/ 52251 h 52251"/>
              <a:gd name="connsiteX18" fmla="*/ 0 w 5225142"/>
              <a:gd name="connsiteY18" fmla="*/ 0 h 52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225142" h="52251" extrusionOk="0">
                <a:moveTo>
                  <a:pt x="0" y="0"/>
                </a:moveTo>
                <a:cubicBezTo>
                  <a:pt x="231919" y="-13698"/>
                  <a:pt x="377928" y="29115"/>
                  <a:pt x="600891" y="0"/>
                </a:cubicBezTo>
                <a:cubicBezTo>
                  <a:pt x="823854" y="-29115"/>
                  <a:pt x="875585" y="-19532"/>
                  <a:pt x="1097280" y="0"/>
                </a:cubicBezTo>
                <a:cubicBezTo>
                  <a:pt x="1318975" y="19532"/>
                  <a:pt x="1590340" y="-8942"/>
                  <a:pt x="1854925" y="0"/>
                </a:cubicBezTo>
                <a:cubicBezTo>
                  <a:pt x="2119511" y="8942"/>
                  <a:pt x="2179242" y="23980"/>
                  <a:pt x="2455817" y="0"/>
                </a:cubicBezTo>
                <a:cubicBezTo>
                  <a:pt x="2732392" y="-23980"/>
                  <a:pt x="2913863" y="17282"/>
                  <a:pt x="3056708" y="0"/>
                </a:cubicBezTo>
                <a:cubicBezTo>
                  <a:pt x="3199553" y="-17282"/>
                  <a:pt x="3499562" y="-26835"/>
                  <a:pt x="3814354" y="0"/>
                </a:cubicBezTo>
                <a:cubicBezTo>
                  <a:pt x="4129146" y="26835"/>
                  <a:pt x="4185620" y="-10989"/>
                  <a:pt x="4362994" y="0"/>
                </a:cubicBezTo>
                <a:cubicBezTo>
                  <a:pt x="4540368" y="10989"/>
                  <a:pt x="4933344" y="-9670"/>
                  <a:pt x="5225142" y="0"/>
                </a:cubicBezTo>
                <a:cubicBezTo>
                  <a:pt x="5223323" y="16576"/>
                  <a:pt x="5222803" y="37124"/>
                  <a:pt x="5225142" y="52251"/>
                </a:cubicBezTo>
                <a:cubicBezTo>
                  <a:pt x="4982359" y="60312"/>
                  <a:pt x="4797584" y="51685"/>
                  <a:pt x="4676502" y="52251"/>
                </a:cubicBezTo>
                <a:cubicBezTo>
                  <a:pt x="4555420" y="52817"/>
                  <a:pt x="4203633" y="28599"/>
                  <a:pt x="4023359" y="52251"/>
                </a:cubicBezTo>
                <a:cubicBezTo>
                  <a:pt x="3843085" y="75903"/>
                  <a:pt x="3686443" y="57170"/>
                  <a:pt x="3422468" y="52251"/>
                </a:cubicBezTo>
                <a:cubicBezTo>
                  <a:pt x="3158493" y="47332"/>
                  <a:pt x="2884517" y="88667"/>
                  <a:pt x="2664822" y="52251"/>
                </a:cubicBezTo>
                <a:cubicBezTo>
                  <a:pt x="2445127" y="15835"/>
                  <a:pt x="2065497" y="55966"/>
                  <a:pt x="1907177" y="52251"/>
                </a:cubicBezTo>
                <a:cubicBezTo>
                  <a:pt x="1748858" y="48536"/>
                  <a:pt x="1506141" y="50080"/>
                  <a:pt x="1358537" y="52251"/>
                </a:cubicBezTo>
                <a:cubicBezTo>
                  <a:pt x="1210933" y="54422"/>
                  <a:pt x="939067" y="48386"/>
                  <a:pt x="705394" y="52251"/>
                </a:cubicBezTo>
                <a:cubicBezTo>
                  <a:pt x="471721" y="56116"/>
                  <a:pt x="246565" y="78900"/>
                  <a:pt x="0" y="52251"/>
                </a:cubicBezTo>
                <a:cubicBezTo>
                  <a:pt x="1464" y="31657"/>
                  <a:pt x="2319" y="15873"/>
                  <a:pt x="0" y="0"/>
                </a:cubicBezTo>
                <a:close/>
              </a:path>
            </a:pathLst>
          </a:custGeom>
          <a:noFill/>
          <a:ln w="69850">
            <a:solidFill>
              <a:schemeClr val="accent2"/>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2038597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916228-3E08-2A4E-8676-D9D7E8DA76CF}"/>
              </a:ext>
            </a:extLst>
          </p:cNvPr>
          <p:cNvSpPr txBox="1"/>
          <p:nvPr/>
        </p:nvSpPr>
        <p:spPr>
          <a:xfrm>
            <a:off x="0" y="0"/>
            <a:ext cx="12001500" cy="4001095"/>
          </a:xfrm>
          <a:prstGeom prst="rect">
            <a:avLst/>
          </a:prstGeom>
          <a:noFill/>
        </p:spPr>
        <p:txBody>
          <a:bodyPr wrap="square" rtlCol="0">
            <a:spAutoFit/>
          </a:bodyPr>
          <a:lstStyle/>
          <a:p>
            <a:pPr algn="ctr"/>
            <a:r>
              <a:rPr lang="en-US" sz="2800" dirty="0">
                <a:solidFill>
                  <a:schemeClr val="accent1">
                    <a:lumMod val="50000"/>
                  </a:schemeClr>
                </a:solidFill>
              </a:rPr>
              <a:t>Week 5 - reflection</a:t>
            </a:r>
          </a:p>
          <a:p>
            <a:pPr algn="ctr"/>
            <a:endParaRPr lang="en-US" sz="2800" dirty="0"/>
          </a:p>
          <a:p>
            <a:pPr lvl="1"/>
            <a:r>
              <a:rPr lang="en-US" sz="2400" dirty="0">
                <a:solidFill>
                  <a:schemeClr val="accent1">
                    <a:lumMod val="50000"/>
                  </a:schemeClr>
                </a:solidFill>
              </a:rPr>
              <a:t>What I’ve learnt</a:t>
            </a:r>
          </a:p>
          <a:p>
            <a:pPr lvl="1"/>
            <a:endParaRPr lang="en-US" sz="2400" dirty="0"/>
          </a:p>
          <a:p>
            <a:r>
              <a:rPr lang="en-US" dirty="0"/>
              <a:t>During this week I learnt that delegation is extremely important. Having too many people on a single job is not productive but at the same time having only one person on a job can make a task almost impossible to get done in the time frame. Therefore, Delegation is about balancing people and priorities.</a:t>
            </a:r>
          </a:p>
          <a:p>
            <a:r>
              <a:rPr lang="en-US" dirty="0"/>
              <a:t>I also learnt that with making comes a lot of practice and play especially if it unfamiliar to you. This can be time consuming but worth it. I’ve been learning the importance if being thrifty and how there are different approaches. The best way depends on the situation.</a:t>
            </a:r>
          </a:p>
          <a:p>
            <a:pPr lvl="1"/>
            <a:endParaRPr lang="en-US" dirty="0"/>
          </a:p>
          <a:p>
            <a:pPr lvl="1"/>
            <a:r>
              <a:rPr lang="en-US" sz="2400" dirty="0">
                <a:solidFill>
                  <a:schemeClr val="accent1">
                    <a:lumMod val="50000"/>
                  </a:schemeClr>
                </a:solidFill>
              </a:rPr>
              <a:t>What to work on</a:t>
            </a:r>
          </a:p>
        </p:txBody>
      </p:sp>
      <p:sp>
        <p:nvSpPr>
          <p:cNvPr id="4" name="Rectangle 3">
            <a:extLst>
              <a:ext uri="{FF2B5EF4-FFF2-40B4-BE49-F238E27FC236}">
                <a16:creationId xmlns:a16="http://schemas.microsoft.com/office/drawing/2014/main" id="{6EA52A46-064A-F94D-8B37-156B1C8C0BCB}"/>
              </a:ext>
            </a:extLst>
          </p:cNvPr>
          <p:cNvSpPr/>
          <p:nvPr/>
        </p:nvSpPr>
        <p:spPr>
          <a:xfrm>
            <a:off x="-444844" y="4161788"/>
            <a:ext cx="12446344" cy="923330"/>
          </a:xfrm>
          <a:prstGeom prst="rect">
            <a:avLst/>
          </a:prstGeom>
        </p:spPr>
        <p:txBody>
          <a:bodyPr wrap="square">
            <a:spAutoFit/>
          </a:bodyPr>
          <a:lstStyle/>
          <a:p>
            <a:pPr lvl="1"/>
            <a:r>
              <a:rPr lang="en-US" dirty="0"/>
              <a:t>I found working in larger chunks of time with people on particular things works better than going from group to group just checking in. So, I want to work with small groups of tasks for the project as I think I can be more productive in the team this way and gain more in-depth knowledge for myself.</a:t>
            </a:r>
          </a:p>
        </p:txBody>
      </p:sp>
      <p:sp>
        <p:nvSpPr>
          <p:cNvPr id="5" name="Rectangle 4">
            <a:extLst>
              <a:ext uri="{FF2B5EF4-FFF2-40B4-BE49-F238E27FC236}">
                <a16:creationId xmlns:a16="http://schemas.microsoft.com/office/drawing/2014/main" id="{BED239BD-3697-5F41-89F7-956DD60C3AEE}"/>
              </a:ext>
            </a:extLst>
          </p:cNvPr>
          <p:cNvSpPr/>
          <p:nvPr/>
        </p:nvSpPr>
        <p:spPr>
          <a:xfrm>
            <a:off x="3388179" y="622358"/>
            <a:ext cx="5225142" cy="52251"/>
          </a:xfrm>
          <a:custGeom>
            <a:avLst/>
            <a:gdLst>
              <a:gd name="connsiteX0" fmla="*/ 0 w 5225142"/>
              <a:gd name="connsiteY0" fmla="*/ 0 h 52251"/>
              <a:gd name="connsiteX1" fmla="*/ 600891 w 5225142"/>
              <a:gd name="connsiteY1" fmla="*/ 0 h 52251"/>
              <a:gd name="connsiteX2" fmla="*/ 1097280 w 5225142"/>
              <a:gd name="connsiteY2" fmla="*/ 0 h 52251"/>
              <a:gd name="connsiteX3" fmla="*/ 1854925 w 5225142"/>
              <a:gd name="connsiteY3" fmla="*/ 0 h 52251"/>
              <a:gd name="connsiteX4" fmla="*/ 2455817 w 5225142"/>
              <a:gd name="connsiteY4" fmla="*/ 0 h 52251"/>
              <a:gd name="connsiteX5" fmla="*/ 3056708 w 5225142"/>
              <a:gd name="connsiteY5" fmla="*/ 0 h 52251"/>
              <a:gd name="connsiteX6" fmla="*/ 3814354 w 5225142"/>
              <a:gd name="connsiteY6" fmla="*/ 0 h 52251"/>
              <a:gd name="connsiteX7" fmla="*/ 4362994 w 5225142"/>
              <a:gd name="connsiteY7" fmla="*/ 0 h 52251"/>
              <a:gd name="connsiteX8" fmla="*/ 5225142 w 5225142"/>
              <a:gd name="connsiteY8" fmla="*/ 0 h 52251"/>
              <a:gd name="connsiteX9" fmla="*/ 5225142 w 5225142"/>
              <a:gd name="connsiteY9" fmla="*/ 52251 h 52251"/>
              <a:gd name="connsiteX10" fmla="*/ 4676502 w 5225142"/>
              <a:gd name="connsiteY10" fmla="*/ 52251 h 52251"/>
              <a:gd name="connsiteX11" fmla="*/ 4023359 w 5225142"/>
              <a:gd name="connsiteY11" fmla="*/ 52251 h 52251"/>
              <a:gd name="connsiteX12" fmla="*/ 3422468 w 5225142"/>
              <a:gd name="connsiteY12" fmla="*/ 52251 h 52251"/>
              <a:gd name="connsiteX13" fmla="*/ 2664822 w 5225142"/>
              <a:gd name="connsiteY13" fmla="*/ 52251 h 52251"/>
              <a:gd name="connsiteX14" fmla="*/ 1907177 w 5225142"/>
              <a:gd name="connsiteY14" fmla="*/ 52251 h 52251"/>
              <a:gd name="connsiteX15" fmla="*/ 1358537 w 5225142"/>
              <a:gd name="connsiteY15" fmla="*/ 52251 h 52251"/>
              <a:gd name="connsiteX16" fmla="*/ 705394 w 5225142"/>
              <a:gd name="connsiteY16" fmla="*/ 52251 h 52251"/>
              <a:gd name="connsiteX17" fmla="*/ 0 w 5225142"/>
              <a:gd name="connsiteY17" fmla="*/ 52251 h 52251"/>
              <a:gd name="connsiteX18" fmla="*/ 0 w 5225142"/>
              <a:gd name="connsiteY18" fmla="*/ 0 h 52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225142" h="52251" extrusionOk="0">
                <a:moveTo>
                  <a:pt x="0" y="0"/>
                </a:moveTo>
                <a:cubicBezTo>
                  <a:pt x="231919" y="-13698"/>
                  <a:pt x="377928" y="29115"/>
                  <a:pt x="600891" y="0"/>
                </a:cubicBezTo>
                <a:cubicBezTo>
                  <a:pt x="823854" y="-29115"/>
                  <a:pt x="875585" y="-19532"/>
                  <a:pt x="1097280" y="0"/>
                </a:cubicBezTo>
                <a:cubicBezTo>
                  <a:pt x="1318975" y="19532"/>
                  <a:pt x="1590340" y="-8942"/>
                  <a:pt x="1854925" y="0"/>
                </a:cubicBezTo>
                <a:cubicBezTo>
                  <a:pt x="2119511" y="8942"/>
                  <a:pt x="2179242" y="23980"/>
                  <a:pt x="2455817" y="0"/>
                </a:cubicBezTo>
                <a:cubicBezTo>
                  <a:pt x="2732392" y="-23980"/>
                  <a:pt x="2913863" y="17282"/>
                  <a:pt x="3056708" y="0"/>
                </a:cubicBezTo>
                <a:cubicBezTo>
                  <a:pt x="3199553" y="-17282"/>
                  <a:pt x="3499562" y="-26835"/>
                  <a:pt x="3814354" y="0"/>
                </a:cubicBezTo>
                <a:cubicBezTo>
                  <a:pt x="4129146" y="26835"/>
                  <a:pt x="4185620" y="-10989"/>
                  <a:pt x="4362994" y="0"/>
                </a:cubicBezTo>
                <a:cubicBezTo>
                  <a:pt x="4540368" y="10989"/>
                  <a:pt x="4933344" y="-9670"/>
                  <a:pt x="5225142" y="0"/>
                </a:cubicBezTo>
                <a:cubicBezTo>
                  <a:pt x="5223323" y="16576"/>
                  <a:pt x="5222803" y="37124"/>
                  <a:pt x="5225142" y="52251"/>
                </a:cubicBezTo>
                <a:cubicBezTo>
                  <a:pt x="4982359" y="60312"/>
                  <a:pt x="4797584" y="51685"/>
                  <a:pt x="4676502" y="52251"/>
                </a:cubicBezTo>
                <a:cubicBezTo>
                  <a:pt x="4555420" y="52817"/>
                  <a:pt x="4203633" y="28599"/>
                  <a:pt x="4023359" y="52251"/>
                </a:cubicBezTo>
                <a:cubicBezTo>
                  <a:pt x="3843085" y="75903"/>
                  <a:pt x="3686443" y="57170"/>
                  <a:pt x="3422468" y="52251"/>
                </a:cubicBezTo>
                <a:cubicBezTo>
                  <a:pt x="3158493" y="47332"/>
                  <a:pt x="2884517" y="88667"/>
                  <a:pt x="2664822" y="52251"/>
                </a:cubicBezTo>
                <a:cubicBezTo>
                  <a:pt x="2445127" y="15835"/>
                  <a:pt x="2065497" y="55966"/>
                  <a:pt x="1907177" y="52251"/>
                </a:cubicBezTo>
                <a:cubicBezTo>
                  <a:pt x="1748858" y="48536"/>
                  <a:pt x="1506141" y="50080"/>
                  <a:pt x="1358537" y="52251"/>
                </a:cubicBezTo>
                <a:cubicBezTo>
                  <a:pt x="1210933" y="54422"/>
                  <a:pt x="939067" y="48386"/>
                  <a:pt x="705394" y="52251"/>
                </a:cubicBezTo>
                <a:cubicBezTo>
                  <a:pt x="471721" y="56116"/>
                  <a:pt x="246565" y="78900"/>
                  <a:pt x="0" y="52251"/>
                </a:cubicBezTo>
                <a:cubicBezTo>
                  <a:pt x="1464" y="31657"/>
                  <a:pt x="2319" y="15873"/>
                  <a:pt x="0" y="0"/>
                </a:cubicBezTo>
                <a:close/>
              </a:path>
            </a:pathLst>
          </a:custGeom>
          <a:noFill/>
          <a:ln w="69850">
            <a:solidFill>
              <a:schemeClr val="accent2"/>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6810424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52AC26-ADA2-D046-A089-FD1A36BF51A9}"/>
              </a:ext>
            </a:extLst>
          </p:cNvPr>
          <p:cNvSpPr txBox="1"/>
          <p:nvPr/>
        </p:nvSpPr>
        <p:spPr>
          <a:xfrm>
            <a:off x="5520248" y="93771"/>
            <a:ext cx="1967590" cy="584775"/>
          </a:xfrm>
          <a:prstGeom prst="rect">
            <a:avLst/>
          </a:prstGeom>
          <a:noFill/>
        </p:spPr>
        <p:txBody>
          <a:bodyPr wrap="none" rtlCol="0">
            <a:spAutoFit/>
          </a:bodyPr>
          <a:lstStyle/>
          <a:p>
            <a:r>
              <a:rPr lang="en-US" sz="3200" b="1" dirty="0">
                <a:solidFill>
                  <a:schemeClr val="accent1">
                    <a:lumMod val="50000"/>
                  </a:schemeClr>
                </a:solidFill>
              </a:rPr>
              <a:t>Evaluation</a:t>
            </a:r>
          </a:p>
        </p:txBody>
      </p:sp>
      <p:sp>
        <p:nvSpPr>
          <p:cNvPr id="6" name="TextBox 5">
            <a:extLst>
              <a:ext uri="{FF2B5EF4-FFF2-40B4-BE49-F238E27FC236}">
                <a16:creationId xmlns:a16="http://schemas.microsoft.com/office/drawing/2014/main" id="{8BD1CC41-FDA9-984B-BD60-EAC87DC9462E}"/>
              </a:ext>
            </a:extLst>
          </p:cNvPr>
          <p:cNvSpPr txBox="1"/>
          <p:nvPr/>
        </p:nvSpPr>
        <p:spPr>
          <a:xfrm>
            <a:off x="0" y="947252"/>
            <a:ext cx="6964392" cy="3785652"/>
          </a:xfrm>
          <a:prstGeom prst="rect">
            <a:avLst/>
          </a:prstGeom>
          <a:noFill/>
        </p:spPr>
        <p:txBody>
          <a:bodyPr wrap="square" rtlCol="0">
            <a:spAutoFit/>
          </a:bodyPr>
          <a:lstStyle/>
          <a:p>
            <a:r>
              <a:rPr lang="en-US" sz="2400" dirty="0">
                <a:solidFill>
                  <a:schemeClr val="accent1">
                    <a:lumMod val="50000"/>
                  </a:schemeClr>
                </a:solidFill>
              </a:rPr>
              <a:t>What did I find challenging individually?</a:t>
            </a:r>
          </a:p>
          <a:p>
            <a:r>
              <a:rPr lang="en-US" dirty="0"/>
              <a:t>I found keeping up with with everyone difficult. This was due to everyone working at different paces and it being  difficult to communicate to each other the details when things were happening so quickly. I this was made harder with my role as I wasn’t focused in one room and so had to try and know the big picture everywhere but also the details. This involved communicating well with everyone and regularly, which could be tiring.  I also found making sure thigs were period correct was difficult as it was based on a lot of details that you either had to know or know how to find out. It helped to keep everything ‘backed up’. This was also difficult because it wasn’t about finding lots of information it was about getting good references that can give a lot of information and detail.</a:t>
            </a:r>
          </a:p>
        </p:txBody>
      </p:sp>
      <p:sp>
        <p:nvSpPr>
          <p:cNvPr id="7" name="TextBox 6">
            <a:extLst>
              <a:ext uri="{FF2B5EF4-FFF2-40B4-BE49-F238E27FC236}">
                <a16:creationId xmlns:a16="http://schemas.microsoft.com/office/drawing/2014/main" id="{47FCEE50-01B6-694C-ACB2-8D9F58123533}"/>
              </a:ext>
            </a:extLst>
          </p:cNvPr>
          <p:cNvSpPr txBox="1"/>
          <p:nvPr/>
        </p:nvSpPr>
        <p:spPr>
          <a:xfrm>
            <a:off x="0" y="4732904"/>
            <a:ext cx="12192000" cy="2123658"/>
          </a:xfrm>
          <a:prstGeom prst="rect">
            <a:avLst/>
          </a:prstGeom>
          <a:noFill/>
        </p:spPr>
        <p:txBody>
          <a:bodyPr wrap="square" rtlCol="0">
            <a:spAutoFit/>
          </a:bodyPr>
          <a:lstStyle/>
          <a:p>
            <a:r>
              <a:rPr lang="en-US" sz="2400" dirty="0">
                <a:solidFill>
                  <a:schemeClr val="accent1">
                    <a:lumMod val="50000"/>
                  </a:schemeClr>
                </a:solidFill>
              </a:rPr>
              <a:t>What Would I do differently next time?</a:t>
            </a:r>
          </a:p>
          <a:p>
            <a:r>
              <a:rPr lang="en-US" dirty="0"/>
              <a:t>As Overseer I would spend my time practically in focused groups to be more productive on certain tasks and to understand the details of the situation. I would also conduct more production meetings to keep the communication as a team more regular and clearer. I think this would also help with the time management as a team. </a:t>
            </a:r>
          </a:p>
          <a:p>
            <a:r>
              <a:rPr lang="en-US" dirty="0"/>
              <a:t>When constructing and painting and painting I will focus more diligently on the details of task, ensuring things are correct at each step as shown by the flats it can have a knock-on effect with time. </a:t>
            </a:r>
          </a:p>
          <a:p>
            <a:r>
              <a:rPr lang="en-US" dirty="0"/>
              <a:t>I’d also take more photos throughout my processes not only for my workbook but for my social media and portfolio.</a:t>
            </a:r>
          </a:p>
        </p:txBody>
      </p:sp>
      <p:sp>
        <p:nvSpPr>
          <p:cNvPr id="8" name="TextBox 7">
            <a:extLst>
              <a:ext uri="{FF2B5EF4-FFF2-40B4-BE49-F238E27FC236}">
                <a16:creationId xmlns:a16="http://schemas.microsoft.com/office/drawing/2014/main" id="{2C7059FB-280E-8046-A395-713BDB176C56}"/>
              </a:ext>
            </a:extLst>
          </p:cNvPr>
          <p:cNvSpPr txBox="1"/>
          <p:nvPr/>
        </p:nvSpPr>
        <p:spPr>
          <a:xfrm>
            <a:off x="6964392" y="1027188"/>
            <a:ext cx="5227608" cy="2954655"/>
          </a:xfrm>
          <a:prstGeom prst="rect">
            <a:avLst/>
          </a:prstGeom>
          <a:noFill/>
        </p:spPr>
        <p:txBody>
          <a:bodyPr wrap="square" rtlCol="0">
            <a:spAutoFit/>
          </a:bodyPr>
          <a:lstStyle/>
          <a:p>
            <a:r>
              <a:rPr lang="en-US" sz="2400" dirty="0">
                <a:solidFill>
                  <a:schemeClr val="accent1">
                    <a:lumMod val="50000"/>
                  </a:schemeClr>
                </a:solidFill>
              </a:rPr>
              <a:t>What's been rewarding from this?</a:t>
            </a:r>
          </a:p>
          <a:p>
            <a:r>
              <a:rPr lang="en-US" dirty="0"/>
              <a:t>I’ve been able to take on multiple roles and apply my skills to see everything come together. I’ve felt that I’ve also really pushed myself by taking on the extra role, whilst also pushing my painting skills and construction skills. I’ve learnt the importance of using the right tools to get the right effects, and to get the better outcomes. I’ve also been able to trust other people with different tasks based on their skills and who they are.</a:t>
            </a:r>
          </a:p>
        </p:txBody>
      </p:sp>
      <p:sp>
        <p:nvSpPr>
          <p:cNvPr id="9" name="Rectangle 8">
            <a:extLst>
              <a:ext uri="{FF2B5EF4-FFF2-40B4-BE49-F238E27FC236}">
                <a16:creationId xmlns:a16="http://schemas.microsoft.com/office/drawing/2014/main" id="{076FBB3C-0F01-B44E-98FF-3AA7F9187285}"/>
              </a:ext>
            </a:extLst>
          </p:cNvPr>
          <p:cNvSpPr/>
          <p:nvPr/>
        </p:nvSpPr>
        <p:spPr>
          <a:xfrm>
            <a:off x="3891472" y="760647"/>
            <a:ext cx="5225142" cy="52251"/>
          </a:xfrm>
          <a:custGeom>
            <a:avLst/>
            <a:gdLst>
              <a:gd name="connsiteX0" fmla="*/ 0 w 5225142"/>
              <a:gd name="connsiteY0" fmla="*/ 0 h 52251"/>
              <a:gd name="connsiteX1" fmla="*/ 600891 w 5225142"/>
              <a:gd name="connsiteY1" fmla="*/ 0 h 52251"/>
              <a:gd name="connsiteX2" fmla="*/ 1097280 w 5225142"/>
              <a:gd name="connsiteY2" fmla="*/ 0 h 52251"/>
              <a:gd name="connsiteX3" fmla="*/ 1854925 w 5225142"/>
              <a:gd name="connsiteY3" fmla="*/ 0 h 52251"/>
              <a:gd name="connsiteX4" fmla="*/ 2455817 w 5225142"/>
              <a:gd name="connsiteY4" fmla="*/ 0 h 52251"/>
              <a:gd name="connsiteX5" fmla="*/ 3056708 w 5225142"/>
              <a:gd name="connsiteY5" fmla="*/ 0 h 52251"/>
              <a:gd name="connsiteX6" fmla="*/ 3814354 w 5225142"/>
              <a:gd name="connsiteY6" fmla="*/ 0 h 52251"/>
              <a:gd name="connsiteX7" fmla="*/ 4362994 w 5225142"/>
              <a:gd name="connsiteY7" fmla="*/ 0 h 52251"/>
              <a:gd name="connsiteX8" fmla="*/ 5225142 w 5225142"/>
              <a:gd name="connsiteY8" fmla="*/ 0 h 52251"/>
              <a:gd name="connsiteX9" fmla="*/ 5225142 w 5225142"/>
              <a:gd name="connsiteY9" fmla="*/ 52251 h 52251"/>
              <a:gd name="connsiteX10" fmla="*/ 4676502 w 5225142"/>
              <a:gd name="connsiteY10" fmla="*/ 52251 h 52251"/>
              <a:gd name="connsiteX11" fmla="*/ 4023359 w 5225142"/>
              <a:gd name="connsiteY11" fmla="*/ 52251 h 52251"/>
              <a:gd name="connsiteX12" fmla="*/ 3422468 w 5225142"/>
              <a:gd name="connsiteY12" fmla="*/ 52251 h 52251"/>
              <a:gd name="connsiteX13" fmla="*/ 2664822 w 5225142"/>
              <a:gd name="connsiteY13" fmla="*/ 52251 h 52251"/>
              <a:gd name="connsiteX14" fmla="*/ 1907177 w 5225142"/>
              <a:gd name="connsiteY14" fmla="*/ 52251 h 52251"/>
              <a:gd name="connsiteX15" fmla="*/ 1358537 w 5225142"/>
              <a:gd name="connsiteY15" fmla="*/ 52251 h 52251"/>
              <a:gd name="connsiteX16" fmla="*/ 705394 w 5225142"/>
              <a:gd name="connsiteY16" fmla="*/ 52251 h 52251"/>
              <a:gd name="connsiteX17" fmla="*/ 0 w 5225142"/>
              <a:gd name="connsiteY17" fmla="*/ 52251 h 52251"/>
              <a:gd name="connsiteX18" fmla="*/ 0 w 5225142"/>
              <a:gd name="connsiteY18" fmla="*/ 0 h 52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225142" h="52251" extrusionOk="0">
                <a:moveTo>
                  <a:pt x="0" y="0"/>
                </a:moveTo>
                <a:cubicBezTo>
                  <a:pt x="231919" y="-13698"/>
                  <a:pt x="377928" y="29115"/>
                  <a:pt x="600891" y="0"/>
                </a:cubicBezTo>
                <a:cubicBezTo>
                  <a:pt x="823854" y="-29115"/>
                  <a:pt x="875585" y="-19532"/>
                  <a:pt x="1097280" y="0"/>
                </a:cubicBezTo>
                <a:cubicBezTo>
                  <a:pt x="1318975" y="19532"/>
                  <a:pt x="1590340" y="-8942"/>
                  <a:pt x="1854925" y="0"/>
                </a:cubicBezTo>
                <a:cubicBezTo>
                  <a:pt x="2119511" y="8942"/>
                  <a:pt x="2179242" y="23980"/>
                  <a:pt x="2455817" y="0"/>
                </a:cubicBezTo>
                <a:cubicBezTo>
                  <a:pt x="2732392" y="-23980"/>
                  <a:pt x="2913863" y="17282"/>
                  <a:pt x="3056708" y="0"/>
                </a:cubicBezTo>
                <a:cubicBezTo>
                  <a:pt x="3199553" y="-17282"/>
                  <a:pt x="3499562" y="-26835"/>
                  <a:pt x="3814354" y="0"/>
                </a:cubicBezTo>
                <a:cubicBezTo>
                  <a:pt x="4129146" y="26835"/>
                  <a:pt x="4185620" y="-10989"/>
                  <a:pt x="4362994" y="0"/>
                </a:cubicBezTo>
                <a:cubicBezTo>
                  <a:pt x="4540368" y="10989"/>
                  <a:pt x="4933344" y="-9670"/>
                  <a:pt x="5225142" y="0"/>
                </a:cubicBezTo>
                <a:cubicBezTo>
                  <a:pt x="5223323" y="16576"/>
                  <a:pt x="5222803" y="37124"/>
                  <a:pt x="5225142" y="52251"/>
                </a:cubicBezTo>
                <a:cubicBezTo>
                  <a:pt x="4982359" y="60312"/>
                  <a:pt x="4797584" y="51685"/>
                  <a:pt x="4676502" y="52251"/>
                </a:cubicBezTo>
                <a:cubicBezTo>
                  <a:pt x="4555420" y="52817"/>
                  <a:pt x="4203633" y="28599"/>
                  <a:pt x="4023359" y="52251"/>
                </a:cubicBezTo>
                <a:cubicBezTo>
                  <a:pt x="3843085" y="75903"/>
                  <a:pt x="3686443" y="57170"/>
                  <a:pt x="3422468" y="52251"/>
                </a:cubicBezTo>
                <a:cubicBezTo>
                  <a:pt x="3158493" y="47332"/>
                  <a:pt x="2884517" y="88667"/>
                  <a:pt x="2664822" y="52251"/>
                </a:cubicBezTo>
                <a:cubicBezTo>
                  <a:pt x="2445127" y="15835"/>
                  <a:pt x="2065497" y="55966"/>
                  <a:pt x="1907177" y="52251"/>
                </a:cubicBezTo>
                <a:cubicBezTo>
                  <a:pt x="1748858" y="48536"/>
                  <a:pt x="1506141" y="50080"/>
                  <a:pt x="1358537" y="52251"/>
                </a:cubicBezTo>
                <a:cubicBezTo>
                  <a:pt x="1210933" y="54422"/>
                  <a:pt x="939067" y="48386"/>
                  <a:pt x="705394" y="52251"/>
                </a:cubicBezTo>
                <a:cubicBezTo>
                  <a:pt x="471721" y="56116"/>
                  <a:pt x="246565" y="78900"/>
                  <a:pt x="0" y="52251"/>
                </a:cubicBezTo>
                <a:cubicBezTo>
                  <a:pt x="1464" y="31657"/>
                  <a:pt x="2319" y="15873"/>
                  <a:pt x="0" y="0"/>
                </a:cubicBezTo>
                <a:close/>
              </a:path>
            </a:pathLst>
          </a:custGeom>
          <a:noFill/>
          <a:ln w="69850">
            <a:solidFill>
              <a:schemeClr val="accent2"/>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6802606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BA7A9-1D3E-0646-BEFF-D9A3511BB023}"/>
              </a:ext>
            </a:extLst>
          </p:cNvPr>
          <p:cNvSpPr>
            <a:spLocks noGrp="1"/>
          </p:cNvSpPr>
          <p:nvPr>
            <p:ph type="title"/>
          </p:nvPr>
        </p:nvSpPr>
        <p:spPr>
          <a:xfrm>
            <a:off x="170935" y="0"/>
            <a:ext cx="10515600" cy="1325563"/>
          </a:xfrm>
        </p:spPr>
        <p:txBody>
          <a:bodyPr/>
          <a:lstStyle/>
          <a:p>
            <a:r>
              <a:rPr lang="en-US" dirty="0"/>
              <a:t>References</a:t>
            </a:r>
          </a:p>
        </p:txBody>
      </p:sp>
      <p:sp>
        <p:nvSpPr>
          <p:cNvPr id="3" name="Rectangle 2">
            <a:extLst>
              <a:ext uri="{FF2B5EF4-FFF2-40B4-BE49-F238E27FC236}">
                <a16:creationId xmlns:a16="http://schemas.microsoft.com/office/drawing/2014/main" id="{FD1DAB71-A284-5C45-A6AB-3D8783D5BEB1}"/>
              </a:ext>
            </a:extLst>
          </p:cNvPr>
          <p:cNvSpPr/>
          <p:nvPr/>
        </p:nvSpPr>
        <p:spPr>
          <a:xfrm>
            <a:off x="0" y="1031769"/>
            <a:ext cx="12192000" cy="5355312"/>
          </a:xfrm>
          <a:prstGeom prst="rect">
            <a:avLst/>
          </a:prstGeom>
        </p:spPr>
        <p:txBody>
          <a:bodyPr wrap="square">
            <a:spAutoFit/>
          </a:bodyPr>
          <a:lstStyle/>
          <a:p>
            <a:pPr marL="342900" lvl="0" indent="-342900">
              <a:buFont typeface="Symbol" pitchFamily="2"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1stAssociated (2021) </a:t>
            </a:r>
            <a:r>
              <a:rPr lang="en-GB" i="1" dirty="0">
                <a:latin typeface="Calibri" panose="020F0502020204030204" pitchFamily="34" charset="0"/>
                <a:ea typeface="Calibri" panose="020F0502020204030204" pitchFamily="34" charset="0"/>
                <a:cs typeface="Times New Roman" panose="02020603050405020304" pitchFamily="18" charset="0"/>
              </a:rPr>
              <a:t>Damp and condensation problems with houses built from the 1930’s to 1950s</a:t>
            </a:r>
            <a:r>
              <a:rPr lang="en-GB" dirty="0">
                <a:latin typeface="Calibri" panose="020F0502020204030204" pitchFamily="34" charset="0"/>
                <a:ea typeface="Calibri" panose="020F0502020204030204" pitchFamily="34" charset="0"/>
                <a:cs typeface="Times New Roman" panose="02020603050405020304" pitchFamily="18" charset="0"/>
              </a:rPr>
              <a:t>. Available at: https://1stassociated.co.uk/articles/damp-condensation-1930s-1950s-houses.asp (Accessed: 15 October 2021).</a:t>
            </a:r>
          </a:p>
          <a:p>
            <a:pPr marL="342900" lvl="0" indent="-342900">
              <a:buFont typeface="Symbol" pitchFamily="2"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Barnwell, J. (2017) </a:t>
            </a:r>
            <a:r>
              <a:rPr lang="en-GB" i="1" dirty="0">
                <a:latin typeface="Calibri" panose="020F0502020204030204" pitchFamily="34" charset="0"/>
                <a:ea typeface="Calibri" panose="020F0502020204030204" pitchFamily="34" charset="0"/>
                <a:cs typeface="Times New Roman" panose="02020603050405020304" pitchFamily="18" charset="0"/>
              </a:rPr>
              <a:t>Production Design for Screen Visual Storytelling in Film and Television</a:t>
            </a:r>
            <a:r>
              <a:rPr lang="en-GB" dirty="0">
                <a:latin typeface="Calibri" panose="020F0502020204030204" pitchFamily="34" charset="0"/>
                <a:ea typeface="Calibri" panose="020F0502020204030204" pitchFamily="34" charset="0"/>
                <a:cs typeface="Times New Roman" panose="02020603050405020304" pitchFamily="18" charset="0"/>
              </a:rPr>
              <a:t>. Bloomsbury Publishing Plc.</a:t>
            </a:r>
          </a:p>
          <a:p>
            <a:pPr marL="342900" lvl="0" indent="-342900">
              <a:buFont typeface="Symbol" pitchFamily="2"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Bellis, K. (2018) ‘The last innocent person to be hanged in Wales’, </a:t>
            </a:r>
            <a:r>
              <a:rPr lang="en-GB" i="1" dirty="0" err="1">
                <a:latin typeface="Calibri" panose="020F0502020204030204" pitchFamily="34" charset="0"/>
                <a:ea typeface="Calibri" panose="020F0502020204030204" pitchFamily="34" charset="0"/>
                <a:cs typeface="Times New Roman" panose="02020603050405020304" pitchFamily="18" charset="0"/>
              </a:rPr>
              <a:t>Walesonline</a:t>
            </a:r>
            <a:r>
              <a:rPr lang="en-GB" dirty="0">
                <a:latin typeface="Calibri" panose="020F0502020204030204" pitchFamily="34" charset="0"/>
                <a:ea typeface="Calibri" panose="020F0502020204030204" pitchFamily="34" charset="0"/>
                <a:cs typeface="Times New Roman" panose="02020603050405020304" pitchFamily="18" charset="0"/>
              </a:rPr>
              <a:t>. Available at: https://</a:t>
            </a:r>
            <a:r>
              <a:rPr lang="en-GB" dirty="0" err="1">
                <a:latin typeface="Calibri" panose="020F0502020204030204" pitchFamily="34" charset="0"/>
                <a:ea typeface="Calibri" panose="020F0502020204030204" pitchFamily="34" charset="0"/>
                <a:cs typeface="Times New Roman" panose="02020603050405020304" pitchFamily="18" charset="0"/>
              </a:rPr>
              <a:t>www.walesonline.co.uk</a:t>
            </a:r>
            <a:r>
              <a:rPr lang="en-GB" dirty="0">
                <a:latin typeface="Calibri" panose="020F0502020204030204" pitchFamily="34" charset="0"/>
                <a:ea typeface="Calibri" panose="020F0502020204030204" pitchFamily="34" charset="0"/>
                <a:cs typeface="Times New Roman" panose="02020603050405020304" pitchFamily="18" charset="0"/>
              </a:rPr>
              <a:t>/news/wales-news/last-innocent-person-hanged-wales-14860984 (Accessed: 8 October 2021).</a:t>
            </a:r>
          </a:p>
          <a:p>
            <a:pPr marL="342900" lvl="0" indent="-342900">
              <a:buFont typeface="Symbol" pitchFamily="2"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Carnes, T (2019) ‘How to make a rag rug from an old sheet DIY {Tutorial}’. Available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https://www.youtube.com/watch?v=mN8_51F3wZc</a:t>
            </a:r>
            <a:r>
              <a:rPr lang="en-GB" dirty="0">
                <a:latin typeface="Calibri" panose="020F0502020204030204" pitchFamily="34" charset="0"/>
                <a:ea typeface="Calibri" panose="020F0502020204030204" pitchFamily="34" charset="0"/>
                <a:cs typeface="Times New Roman" panose="02020603050405020304" pitchFamily="18" charset="0"/>
              </a:rPr>
              <a:t> (Accessed: 22 October 2021)</a:t>
            </a:r>
          </a:p>
          <a:p>
            <a:pPr marL="342900" lvl="0" indent="-342900">
              <a:buFont typeface="Symbol" pitchFamily="2"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Carpenter, D. (2017) ‘Crafts, Currently viable’, </a:t>
            </a:r>
            <a:r>
              <a:rPr lang="en-GB" i="1" dirty="0">
                <a:latin typeface="Calibri" panose="020F0502020204030204" pitchFamily="34" charset="0"/>
                <a:ea typeface="Calibri" panose="020F0502020204030204" pitchFamily="34" charset="0"/>
                <a:cs typeface="Times New Roman" panose="02020603050405020304" pitchFamily="18" charset="0"/>
              </a:rPr>
              <a:t>Heritage Crafts Association</a:t>
            </a:r>
            <a:r>
              <a:rPr lang="en-GB" dirty="0">
                <a:latin typeface="Calibri" panose="020F0502020204030204" pitchFamily="34" charset="0"/>
                <a:ea typeface="Calibri" panose="020F0502020204030204" pitchFamily="34" charset="0"/>
                <a:cs typeface="Times New Roman" panose="02020603050405020304" pitchFamily="18" charset="0"/>
              </a:rPr>
              <a:t>. Available at: https://</a:t>
            </a:r>
            <a:r>
              <a:rPr lang="en-GB" dirty="0" err="1">
                <a:latin typeface="Calibri" panose="020F0502020204030204" pitchFamily="34" charset="0"/>
                <a:ea typeface="Calibri" panose="020F0502020204030204" pitchFamily="34" charset="0"/>
                <a:cs typeface="Times New Roman" panose="02020603050405020304" pitchFamily="18" charset="0"/>
              </a:rPr>
              <a:t>heritagecrafts.org.uk</a:t>
            </a:r>
            <a:r>
              <a:rPr lang="en-GB" dirty="0">
                <a:latin typeface="Calibri" panose="020F0502020204030204" pitchFamily="34" charset="0"/>
                <a:ea typeface="Calibri" panose="020F0502020204030204" pitchFamily="34" charset="0"/>
                <a:cs typeface="Times New Roman" panose="02020603050405020304" pitchFamily="18" charset="0"/>
              </a:rPr>
              <a:t>/rag-rugging/ (Accessed: 22 October 2021).</a:t>
            </a:r>
          </a:p>
          <a:p>
            <a:pPr marL="342900" lvl="0" indent="-342900">
              <a:buFont typeface="Symbol" pitchFamily="2"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Celtic Prop Hire (2021) ‘Welcome to Celtic Prop Hire’ Available at: https://</a:t>
            </a:r>
            <a:r>
              <a:rPr lang="en-GB" dirty="0" err="1">
                <a:latin typeface="Calibri" panose="020F0502020204030204" pitchFamily="34" charset="0"/>
                <a:ea typeface="Calibri" panose="020F0502020204030204" pitchFamily="34" charset="0"/>
                <a:cs typeface="Times New Roman" panose="02020603050405020304" pitchFamily="18" charset="0"/>
              </a:rPr>
              <a:t>www.celticprophire.co.uk</a:t>
            </a:r>
            <a:r>
              <a:rPr lang="en-GB" dirty="0">
                <a:latin typeface="Calibri" panose="020F0502020204030204" pitchFamily="34" charset="0"/>
                <a:ea typeface="Calibri" panose="020F0502020204030204" pitchFamily="34" charset="0"/>
                <a:cs typeface="Times New Roman" panose="02020603050405020304" pitchFamily="18" charset="0"/>
              </a:rPr>
              <a:t>/ (Accessed: 7 November 2021).</a:t>
            </a:r>
          </a:p>
          <a:p>
            <a:pPr marL="342900" lvl="0" indent="-342900">
              <a:buFont typeface="Symbol" pitchFamily="2"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Cryer, P. (2021) ‘The cooker in a modern 1940s UK suburban kitchen’. Available at: https://www.1900s.org.uk/1940s-kitchen-gas-oven.htm (Accessed: 22 October 2021)</a:t>
            </a:r>
          </a:p>
          <a:p>
            <a:pPr marL="342900" lvl="0" indent="-342900">
              <a:buFont typeface="Symbol" pitchFamily="2"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Dialogues Clin </a:t>
            </a:r>
            <a:r>
              <a:rPr lang="en-GB" dirty="0" err="1">
                <a:latin typeface="Calibri" panose="020F0502020204030204" pitchFamily="34" charset="0"/>
                <a:ea typeface="Calibri" panose="020F0502020204030204" pitchFamily="34" charset="0"/>
                <a:cs typeface="Times New Roman" panose="02020603050405020304" pitchFamily="18" charset="0"/>
              </a:rPr>
              <a:t>Neurosci</a:t>
            </a:r>
            <a:r>
              <a:rPr lang="en-GB" dirty="0">
                <a:latin typeface="Calibri" panose="020F0502020204030204" pitchFamily="34" charset="0"/>
                <a:ea typeface="Calibri" panose="020F0502020204030204" pitchFamily="34" charset="0"/>
                <a:cs typeface="Times New Roman" panose="02020603050405020304" pitchFamily="18" charset="0"/>
              </a:rPr>
              <a:t> (2000) ‘From shell shock and war neurosis to posttraumatic stress disorder: a history of </a:t>
            </a:r>
            <a:r>
              <a:rPr lang="en-GB" dirty="0" err="1">
                <a:latin typeface="Calibri" panose="020F0502020204030204" pitchFamily="34" charset="0"/>
                <a:ea typeface="Calibri" panose="020F0502020204030204" pitchFamily="34" charset="0"/>
                <a:cs typeface="Times New Roman" panose="02020603050405020304" pitchFamily="18" charset="0"/>
              </a:rPr>
              <a:t>psychotraumatology</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i="1" dirty="0">
                <a:latin typeface="Calibri" panose="020F0502020204030204" pitchFamily="34" charset="0"/>
                <a:ea typeface="Calibri" panose="020F0502020204030204" pitchFamily="34" charset="0"/>
                <a:cs typeface="Times New Roman" panose="02020603050405020304" pitchFamily="18" charset="0"/>
              </a:rPr>
              <a:t>Les </a:t>
            </a:r>
            <a:r>
              <a:rPr lang="en-GB" i="1" dirty="0" err="1">
                <a:latin typeface="Calibri" panose="020F0502020204030204" pitchFamily="34" charset="0"/>
                <a:ea typeface="Calibri" panose="020F0502020204030204" pitchFamily="34" charset="0"/>
                <a:cs typeface="Times New Roman" panose="02020603050405020304" pitchFamily="18" charset="0"/>
              </a:rPr>
              <a:t>Laboratoires</a:t>
            </a:r>
            <a:r>
              <a:rPr lang="en-GB" i="1" dirty="0">
                <a:latin typeface="Calibri" panose="020F0502020204030204" pitchFamily="34" charset="0"/>
                <a:ea typeface="Calibri" panose="020F0502020204030204" pitchFamily="34" charset="0"/>
                <a:cs typeface="Times New Roman" panose="02020603050405020304" pitchFamily="18" charset="0"/>
              </a:rPr>
              <a:t> </a:t>
            </a:r>
            <a:r>
              <a:rPr lang="en-GB" i="1" dirty="0" err="1">
                <a:latin typeface="Calibri" panose="020F0502020204030204" pitchFamily="34" charset="0"/>
                <a:ea typeface="Calibri" panose="020F0502020204030204" pitchFamily="34" charset="0"/>
                <a:cs typeface="Times New Roman" panose="02020603050405020304" pitchFamily="18" charset="0"/>
              </a:rPr>
              <a:t>Servier</a:t>
            </a:r>
            <a:r>
              <a:rPr lang="en-GB" i="1" dirty="0">
                <a:latin typeface="Calibri" panose="020F0502020204030204" pitchFamily="34" charset="0"/>
                <a:ea typeface="Calibri" panose="020F0502020204030204" pitchFamily="34"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rPr>
              <a:t>Available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https://www.ncbi.nlm.nih.gov/pmc/articles/PMC3181586</a:t>
            </a:r>
            <a:r>
              <a:rPr lang="en-GB" dirty="0">
                <a:latin typeface="Calibri" panose="020F0502020204030204" pitchFamily="34" charset="0"/>
                <a:ea typeface="Calibri" panose="020F0502020204030204" pitchFamily="34" charset="0"/>
                <a:cs typeface="Times New Roman" panose="02020603050405020304" pitchFamily="18" charset="0"/>
              </a:rPr>
              <a:t> (Accessed: 7 November 2021).</a:t>
            </a:r>
          </a:p>
          <a:p>
            <a:pPr marL="342900" lvl="0" indent="-342900">
              <a:buFont typeface="Symbol" pitchFamily="2"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Flints online shop - Basket (2015). </a:t>
            </a:r>
            <a:r>
              <a:rPr lang="en-GB" dirty="0" err="1">
                <a:latin typeface="Calibri" panose="020F0502020204030204" pitchFamily="34" charset="0"/>
                <a:ea typeface="Calibri" panose="020F0502020204030204" pitchFamily="34" charset="0"/>
                <a:cs typeface="Times New Roman" panose="02020603050405020304" pitchFamily="18" charset="0"/>
              </a:rPr>
              <a:t>ProspectSoft</a:t>
            </a:r>
            <a:r>
              <a:rPr lang="en-GB" dirty="0">
                <a:latin typeface="Calibri" panose="020F0502020204030204" pitchFamily="34" charset="0"/>
                <a:ea typeface="Calibri" panose="020F0502020204030204" pitchFamily="34" charset="0"/>
                <a:cs typeface="Times New Roman" panose="02020603050405020304" pitchFamily="18" charset="0"/>
              </a:rPr>
              <a:t> Ltd. Available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https://shop.flints.co.uk/Basket</a:t>
            </a:r>
            <a:r>
              <a:rPr lang="en-GB" dirty="0">
                <a:latin typeface="Calibri" panose="020F0502020204030204" pitchFamily="34" charset="0"/>
                <a:ea typeface="Calibri" panose="020F0502020204030204" pitchFamily="34" charset="0"/>
                <a:cs typeface="Times New Roman" panose="02020603050405020304" pitchFamily="18" charset="0"/>
              </a:rPr>
              <a:t> (Accessed: 7 November 2021)</a:t>
            </a:r>
          </a:p>
        </p:txBody>
      </p:sp>
    </p:spTree>
    <p:extLst>
      <p:ext uri="{BB962C8B-B14F-4D97-AF65-F5344CB8AC3E}">
        <p14:creationId xmlns:p14="http://schemas.microsoft.com/office/powerpoint/2010/main" val="177737608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80EB20E-363C-2A4E-AE0B-A78BC6B3D5F0}"/>
              </a:ext>
            </a:extLst>
          </p:cNvPr>
          <p:cNvSpPr/>
          <p:nvPr/>
        </p:nvSpPr>
        <p:spPr>
          <a:xfrm>
            <a:off x="0" y="-172529"/>
            <a:ext cx="12192000" cy="6186309"/>
          </a:xfrm>
          <a:prstGeom prst="rect">
            <a:avLst/>
          </a:prstGeom>
        </p:spPr>
        <p:txBody>
          <a:bodyPr wrap="square">
            <a:spAutoFit/>
          </a:bodyPr>
          <a:lstStyle/>
          <a:p>
            <a:pPr lvl="0"/>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err="1">
                <a:latin typeface="Calibri" panose="020F0502020204030204" pitchFamily="34" charset="0"/>
                <a:ea typeface="Calibri" panose="020F0502020204030204" pitchFamily="34" charset="0"/>
                <a:cs typeface="Times New Roman" panose="02020603050405020304" pitchFamily="18" charset="0"/>
              </a:rPr>
              <a:t>keeley</a:t>
            </a:r>
            <a:r>
              <a:rPr lang="en-GB" dirty="0">
                <a:latin typeface="Calibri" panose="020F0502020204030204" pitchFamily="34" charset="0"/>
                <a:ea typeface="Calibri" panose="020F0502020204030204" pitchFamily="34" charset="0"/>
                <a:cs typeface="Times New Roman" panose="02020603050405020304" pitchFamily="18" charset="0"/>
              </a:rPr>
              <a:t> Hire (Film &amp; Television) Ltd (2021) ‘Welcome to Keeley Hire(Film &amp; Television) Ltd.’ Available at: http://</a:t>
            </a:r>
            <a:r>
              <a:rPr lang="en-GB" dirty="0" err="1">
                <a:latin typeface="Calibri" panose="020F0502020204030204" pitchFamily="34" charset="0"/>
                <a:ea typeface="Calibri" panose="020F0502020204030204" pitchFamily="34" charset="0"/>
                <a:cs typeface="Times New Roman" panose="02020603050405020304" pitchFamily="18" charset="0"/>
              </a:rPr>
              <a:t>www.keeleyhire.co.uk</a:t>
            </a:r>
            <a:r>
              <a:rPr lang="en-GB" dirty="0">
                <a:latin typeface="Calibri" panose="020F0502020204030204" pitchFamily="34" charset="0"/>
                <a:ea typeface="Calibri" panose="020F0502020204030204" pitchFamily="34" charset="0"/>
                <a:cs typeface="Times New Roman" panose="02020603050405020304" pitchFamily="18" charset="0"/>
              </a:rPr>
              <a:t>/</a:t>
            </a:r>
            <a:r>
              <a:rPr lang="en-GB" dirty="0" err="1">
                <a:latin typeface="Calibri" panose="020F0502020204030204" pitchFamily="34" charset="0"/>
                <a:ea typeface="Calibri" panose="020F0502020204030204" pitchFamily="34" charset="0"/>
                <a:cs typeface="Times New Roman" panose="02020603050405020304" pitchFamily="18" charset="0"/>
              </a:rPr>
              <a:t>index.php</a:t>
            </a:r>
            <a:r>
              <a:rPr lang="en-GB" dirty="0">
                <a:latin typeface="Calibri" panose="020F0502020204030204" pitchFamily="34" charset="0"/>
                <a:ea typeface="Calibri" panose="020F0502020204030204" pitchFamily="34" charset="0"/>
                <a:cs typeface="Times New Roman" panose="02020603050405020304" pitchFamily="18" charset="0"/>
              </a:rPr>
              <a:t> (Accessed: 7 November 2021).</a:t>
            </a:r>
          </a:p>
          <a:p>
            <a:pPr marL="342900" lvl="0" indent="-342900">
              <a:buFont typeface="Symbol" pitchFamily="2" charset="2"/>
              <a:buChar char=""/>
            </a:pPr>
            <a:r>
              <a:rPr lang="en-GB" dirty="0" err="1">
                <a:latin typeface="Calibri" panose="020F0502020204030204" pitchFamily="34" charset="0"/>
                <a:ea typeface="Calibri" panose="020F0502020204030204" pitchFamily="34" charset="0"/>
                <a:cs typeface="Times New Roman" panose="02020603050405020304" pitchFamily="18" charset="0"/>
              </a:rPr>
              <a:t>Margetson</a:t>
            </a:r>
            <a:r>
              <a:rPr lang="en-GB" dirty="0">
                <a:latin typeface="Calibri" panose="020F0502020204030204" pitchFamily="34" charset="0"/>
                <a:ea typeface="Calibri" panose="020F0502020204030204" pitchFamily="34" charset="0"/>
                <a:cs typeface="Times New Roman" panose="02020603050405020304" pitchFamily="18" charset="0"/>
              </a:rPr>
              <a:t>, B. (2021) ‘Defect by decade’. Available at: https://</a:t>
            </a:r>
            <a:r>
              <a:rPr lang="en-GB" dirty="0" err="1">
                <a:latin typeface="Calibri" panose="020F0502020204030204" pitchFamily="34" charset="0"/>
                <a:ea typeface="Calibri" panose="020F0502020204030204" pitchFamily="34" charset="0"/>
                <a:cs typeface="Times New Roman" panose="02020603050405020304" pitchFamily="18" charset="0"/>
              </a:rPr>
              <a:t>www.localsurveyorsdirect.co.uk</a:t>
            </a:r>
            <a:r>
              <a:rPr lang="en-GB" dirty="0">
                <a:latin typeface="Calibri" panose="020F0502020204030204" pitchFamily="34" charset="0"/>
                <a:ea typeface="Calibri" panose="020F0502020204030204" pitchFamily="34" charset="0"/>
                <a:cs typeface="Times New Roman" panose="02020603050405020304" pitchFamily="18" charset="0"/>
              </a:rPr>
              <a:t>/defects-decade (Accessed: 15 October 2021).</a:t>
            </a:r>
          </a:p>
          <a:p>
            <a:pPr marL="342900" lvl="0" indent="-342900">
              <a:buFont typeface="Symbol" pitchFamily="2"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Nielsen, M (2018) ‘DIY BRAIDED RUG | make a rug from old clothing + fabric scraps!’. Available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https://www.youtube.com/watch?v=h2FVGzFCyCc</a:t>
            </a:r>
            <a:r>
              <a:rPr lang="en-GB" dirty="0">
                <a:latin typeface="Calibri" panose="020F0502020204030204" pitchFamily="34" charset="0"/>
                <a:ea typeface="Calibri" panose="020F0502020204030204" pitchFamily="34" charset="0"/>
                <a:cs typeface="Times New Roman" panose="02020603050405020304" pitchFamily="18" charset="0"/>
              </a:rPr>
              <a:t> (Accessed: 22 October 2021)</a:t>
            </a:r>
          </a:p>
          <a:p>
            <a:pPr marL="342900" lvl="0" indent="-342900">
              <a:buFont typeface="Symbol" pitchFamily="2"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Oakley, M. (2013) ‘The East End in the 1950s’. Available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https://www.eastlondonhistory.co.uk/east-end-1950s/</a:t>
            </a:r>
            <a:r>
              <a:rPr lang="en-GB" dirty="0">
                <a:latin typeface="Calibri" panose="020F0502020204030204" pitchFamily="34" charset="0"/>
                <a:ea typeface="Calibri" panose="020F0502020204030204" pitchFamily="34" charset="0"/>
                <a:cs typeface="Times New Roman" panose="02020603050405020304" pitchFamily="18" charset="0"/>
              </a:rPr>
              <a:t> (Accessed: 7 November 2021)</a:t>
            </a:r>
          </a:p>
          <a:p>
            <a:pPr marL="342900" lvl="0" indent="-342900">
              <a:buFont typeface="Symbol" pitchFamily="2"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Old and Interesting (2009) ‘Rag rugs, mats and carpets’. Available at: http://</a:t>
            </a:r>
            <a:r>
              <a:rPr lang="en-GB" dirty="0" err="1">
                <a:latin typeface="Calibri" panose="020F0502020204030204" pitchFamily="34" charset="0"/>
                <a:ea typeface="Calibri" panose="020F0502020204030204" pitchFamily="34" charset="0"/>
                <a:cs typeface="Times New Roman" panose="02020603050405020304" pitchFamily="18" charset="0"/>
              </a:rPr>
              <a:t>www.oldandinteresting.com</a:t>
            </a:r>
            <a:r>
              <a:rPr lang="en-GB" dirty="0">
                <a:latin typeface="Calibri" panose="020F0502020204030204" pitchFamily="34" charset="0"/>
                <a:ea typeface="Calibri" panose="020F0502020204030204" pitchFamily="34" charset="0"/>
                <a:cs typeface="Times New Roman" panose="02020603050405020304" pitchFamily="18" charset="0"/>
              </a:rPr>
              <a:t>/history-rag-</a:t>
            </a:r>
            <a:r>
              <a:rPr lang="en-GB" dirty="0" err="1">
                <a:latin typeface="Calibri" panose="020F0502020204030204" pitchFamily="34" charset="0"/>
                <a:ea typeface="Calibri" panose="020F0502020204030204" pitchFamily="34" charset="0"/>
                <a:cs typeface="Times New Roman" panose="02020603050405020304" pitchFamily="18" charset="0"/>
              </a:rPr>
              <a:t>rugs</a:t>
            </a:r>
            <a:r>
              <a:rPr lang="en-GB" u="sng" dirty="0" err="1">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a:t>
            </a:r>
            <a:r>
              <a:rPr lang="en-GB" u="sng" dirty="0" err="1">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aspx</a:t>
            </a:r>
            <a:r>
              <a:rPr lang="en-GB" dirty="0">
                <a:latin typeface="Calibri" panose="020F0502020204030204" pitchFamily="34" charset="0"/>
                <a:ea typeface="Calibri" panose="020F0502020204030204" pitchFamily="34" charset="0"/>
                <a:cs typeface="Times New Roman" panose="02020603050405020304" pitchFamily="18" charset="0"/>
              </a:rPr>
              <a:t> (Accessed: 22 October 2021).</a:t>
            </a:r>
          </a:p>
          <a:p>
            <a:pPr marL="342900" lvl="0" indent="-342900">
              <a:buFont typeface="Symbol" pitchFamily="2" charset="2"/>
              <a:buChar char=""/>
            </a:pPr>
            <a:r>
              <a:rPr lang="en-GB" dirty="0" err="1">
                <a:latin typeface="Calibri" panose="020F0502020204030204" pitchFamily="34" charset="0"/>
                <a:ea typeface="Calibri" panose="020F0502020204030204" pitchFamily="34" charset="0"/>
                <a:cs typeface="Times New Roman" panose="02020603050405020304" pitchFamily="18" charset="0"/>
              </a:rPr>
              <a:t>Pallin</a:t>
            </a:r>
            <a:r>
              <a:rPr lang="en-GB" dirty="0">
                <a:latin typeface="Calibri" panose="020F0502020204030204" pitchFamily="34" charset="0"/>
                <a:ea typeface="Calibri" panose="020F0502020204030204" pitchFamily="34" charset="0"/>
                <a:cs typeface="Times New Roman" panose="02020603050405020304" pitchFamily="18" charset="0"/>
              </a:rPr>
              <a:t>, G. (2010) </a:t>
            </a:r>
            <a:r>
              <a:rPr lang="en-GB" i="1" dirty="0">
                <a:latin typeface="Calibri" panose="020F0502020204030204" pitchFamily="34" charset="0"/>
                <a:ea typeface="Calibri" panose="020F0502020204030204" pitchFamily="34" charset="0"/>
                <a:cs typeface="Times New Roman" panose="02020603050405020304" pitchFamily="18" charset="0"/>
              </a:rPr>
              <a:t>Stage Management: The Essential Handbook</a:t>
            </a:r>
            <a:r>
              <a:rPr lang="en-GB" dirty="0">
                <a:latin typeface="Calibri" panose="020F0502020204030204" pitchFamily="34" charset="0"/>
                <a:ea typeface="Calibri" panose="020F0502020204030204" pitchFamily="34" charset="0"/>
                <a:cs typeface="Times New Roman" panose="02020603050405020304" pitchFamily="18" charset="0"/>
              </a:rPr>
              <a:t>. Nick Hern Books Limited</a:t>
            </a:r>
          </a:p>
          <a:p>
            <a:pPr marL="342900" lvl="0" indent="-342900">
              <a:buFont typeface="Symbol" pitchFamily="2"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Simkin, J. (1997) ‘Medical Treatment of Shellshock’, </a:t>
            </a:r>
            <a:r>
              <a:rPr lang="en-GB" i="1" dirty="0">
                <a:latin typeface="Calibri" panose="020F0502020204030204" pitchFamily="34" charset="0"/>
                <a:ea typeface="Calibri" panose="020F0502020204030204" pitchFamily="34" charset="0"/>
                <a:cs typeface="Times New Roman" panose="02020603050405020304" pitchFamily="18" charset="0"/>
              </a:rPr>
              <a:t>Spartacus Educational Publishers Ltd</a:t>
            </a:r>
            <a:r>
              <a:rPr lang="en-GB" dirty="0">
                <a:latin typeface="Calibri" panose="020F0502020204030204" pitchFamily="34" charset="0"/>
                <a:ea typeface="Calibri" panose="020F0502020204030204" pitchFamily="34" charset="0"/>
                <a:cs typeface="Times New Roman" panose="02020603050405020304" pitchFamily="18" charset="0"/>
              </a:rPr>
              <a:t>. Available at: https://</a:t>
            </a:r>
            <a:r>
              <a:rPr lang="en-GB" dirty="0" err="1">
                <a:latin typeface="Calibri" panose="020F0502020204030204" pitchFamily="34" charset="0"/>
                <a:ea typeface="Calibri" panose="020F0502020204030204" pitchFamily="34" charset="0"/>
                <a:cs typeface="Times New Roman" panose="02020603050405020304" pitchFamily="18" charset="0"/>
              </a:rPr>
              <a:t>spartacus-educational.com</a:t>
            </a:r>
            <a:r>
              <a:rPr lang="en-GB" dirty="0">
                <a:latin typeface="Calibri" panose="020F0502020204030204" pitchFamily="34" charset="0"/>
                <a:ea typeface="Calibri" panose="020F0502020204030204" pitchFamily="34" charset="0"/>
                <a:cs typeface="Times New Roman" panose="02020603050405020304" pitchFamily="18" charset="0"/>
              </a:rPr>
              <a:t>/</a:t>
            </a:r>
            <a:r>
              <a:rPr lang="en-GB" dirty="0" err="1">
                <a:latin typeface="Calibri" panose="020F0502020204030204" pitchFamily="34" charset="0"/>
                <a:ea typeface="Calibri" panose="020F0502020204030204" pitchFamily="34" charset="0"/>
                <a:cs typeface="Times New Roman" panose="02020603050405020304" pitchFamily="18" charset="0"/>
              </a:rPr>
              <a:t>FWWmental.htm</a:t>
            </a:r>
            <a:r>
              <a:rPr lang="en-GB" dirty="0">
                <a:latin typeface="Calibri" panose="020F0502020204030204" pitchFamily="34" charset="0"/>
                <a:ea typeface="Calibri" panose="020F0502020204030204" pitchFamily="34" charset="0"/>
                <a:cs typeface="Times New Roman" panose="02020603050405020304" pitchFamily="18" charset="0"/>
              </a:rPr>
              <a:t> (Accessed: 7 November 2021).</a:t>
            </a:r>
          </a:p>
          <a:p>
            <a:pPr marL="342900" lvl="0" indent="-342900">
              <a:buFont typeface="Symbol" pitchFamily="2"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Summerfield, D. (2001) ‘The invention of post-traumatic stress disorder and the social usefulness of a psychiatric category’, </a:t>
            </a:r>
            <a:r>
              <a:rPr lang="en-GB" i="1" dirty="0">
                <a:latin typeface="Calibri" panose="020F0502020204030204" pitchFamily="34" charset="0"/>
                <a:ea typeface="Calibri" panose="020F0502020204030204" pitchFamily="34" charset="0"/>
                <a:cs typeface="Times New Roman" panose="02020603050405020304" pitchFamily="18" charset="0"/>
              </a:rPr>
              <a:t>BMJ Publishing Group</a:t>
            </a:r>
            <a:r>
              <a:rPr lang="en-GB" dirty="0">
                <a:latin typeface="Calibri" panose="020F0502020204030204" pitchFamily="34" charset="0"/>
                <a:ea typeface="Calibri" panose="020F0502020204030204" pitchFamily="34" charset="0"/>
                <a:cs typeface="Times New Roman" panose="02020603050405020304" pitchFamily="18" charset="0"/>
              </a:rPr>
              <a:t>. Available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https://www.ncbi.nlm.nih.gov/pmc/articles/PMC1119389/</a:t>
            </a:r>
            <a:r>
              <a:rPr lang="en-GB" dirty="0">
                <a:latin typeface="Calibri" panose="020F0502020204030204" pitchFamily="34" charset="0"/>
                <a:ea typeface="Calibri" panose="020F0502020204030204" pitchFamily="34" charset="0"/>
                <a:cs typeface="Times New Roman" panose="02020603050405020304" pitchFamily="18" charset="0"/>
              </a:rPr>
              <a:t>. (Accessed 7 November 2021).</a:t>
            </a:r>
          </a:p>
          <a:p>
            <a:pPr marL="342900" indent="-342900">
              <a:buFont typeface="Symbol" pitchFamily="2"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Screwfix (2021) Available at:</a:t>
            </a:r>
            <a:r>
              <a:rPr lang="en-US" dirty="0"/>
              <a:t> </a:t>
            </a:r>
            <a:r>
              <a:rPr lang="en-US" dirty="0">
                <a:hlinkClick r:id="rId7"/>
              </a:rPr>
              <a:t>https://www.screwfix.com/p/erfurt-red-label-double-lining-paper-natural-560mm-x-20m/35426</a:t>
            </a:r>
            <a:r>
              <a:rPr lang="en-US" dirty="0"/>
              <a:t> (Accessed: 10 November 2021)</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The Carpet and Rug Institute, Inc. (2021) ‘Early U.S. Carpet was Woven Wool’. Available at: https://carpet-</a:t>
            </a:r>
            <a:r>
              <a:rPr lang="en-GB" dirty="0" err="1">
                <a:latin typeface="Calibri" panose="020F0502020204030204" pitchFamily="34" charset="0"/>
                <a:ea typeface="Calibri" panose="020F0502020204030204" pitchFamily="34" charset="0"/>
                <a:cs typeface="Times New Roman" panose="02020603050405020304" pitchFamily="18" charset="0"/>
              </a:rPr>
              <a:t>rug.org</a:t>
            </a:r>
            <a:r>
              <a:rPr lang="en-GB" dirty="0">
                <a:latin typeface="Calibri" panose="020F0502020204030204" pitchFamily="34" charset="0"/>
                <a:ea typeface="Calibri" panose="020F0502020204030204" pitchFamily="34" charset="0"/>
                <a:cs typeface="Times New Roman" panose="02020603050405020304" pitchFamily="18" charset="0"/>
              </a:rPr>
              <a:t>/about-us/history-of-carpet/ (Accessed: 22 October 2021).</a:t>
            </a:r>
          </a:p>
          <a:p>
            <a:pPr marL="342900" lvl="0" indent="-342900">
              <a:buFont typeface="Symbol" pitchFamily="2"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Theme Traders (2021) ‘Prop hire browser’. Available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8"/>
              </a:rPr>
              <a:t>https://www.themetraders.com/props/</a:t>
            </a:r>
            <a:r>
              <a:rPr lang="en-GB" dirty="0">
                <a:latin typeface="Calibri" panose="020F0502020204030204" pitchFamily="34" charset="0"/>
                <a:ea typeface="Calibri" panose="020F0502020204030204" pitchFamily="34" charset="0"/>
                <a:cs typeface="Times New Roman" panose="02020603050405020304" pitchFamily="18" charset="0"/>
              </a:rPr>
              <a:t> (Accessed: 7 November 2021)</a:t>
            </a:r>
          </a:p>
          <a:p>
            <a:pPr marL="342900" lvl="0" indent="-342900">
              <a:buFont typeface="Symbol" pitchFamily="2" charset="2"/>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EF0DE8FB-AEE8-3A49-A0BE-840DF53B1ED2}"/>
              </a:ext>
            </a:extLst>
          </p:cNvPr>
          <p:cNvSpPr/>
          <p:nvPr/>
        </p:nvSpPr>
        <p:spPr>
          <a:xfrm>
            <a:off x="0" y="5380672"/>
            <a:ext cx="12192000" cy="1477328"/>
          </a:xfrm>
          <a:prstGeom prst="rect">
            <a:avLst/>
          </a:prstGeom>
        </p:spPr>
        <p:txBody>
          <a:bodyPr wrap="square">
            <a:spAutoFit/>
          </a:bodyPr>
          <a:lstStyle/>
          <a:p>
            <a:pPr lvl="0"/>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University of the West of England, Bristol (2008) ‘The History of Council Housing’, </a:t>
            </a:r>
            <a:r>
              <a:rPr lang="en-GB" i="1" dirty="0">
                <a:latin typeface="Calibri" panose="020F0502020204030204" pitchFamily="34" charset="0"/>
                <a:ea typeface="Calibri" panose="020F0502020204030204" pitchFamily="34" charset="0"/>
                <a:cs typeface="Times New Roman" panose="02020603050405020304" pitchFamily="18" charset="0"/>
              </a:rPr>
              <a:t>UWE Publishing </a:t>
            </a:r>
            <a:r>
              <a:rPr lang="en-GB" dirty="0">
                <a:latin typeface="Calibri" panose="020F0502020204030204" pitchFamily="34" charset="0"/>
                <a:ea typeface="Calibri" panose="020F0502020204030204" pitchFamily="34" charset="0"/>
                <a:cs typeface="Times New Roman" panose="02020603050405020304" pitchFamily="18" charset="0"/>
              </a:rPr>
              <a:t>(Accessed: 8 October 2021).</a:t>
            </a:r>
          </a:p>
          <a:p>
            <a:pPr marL="342900" lvl="0" indent="-342900">
              <a:buFont typeface="Symbol" pitchFamily="2"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University of the West of England, Bristol (2008) ‘The History of Council Housing; 5 Meeting the post-war Housing Shortage’. Available at: https://</a:t>
            </a:r>
            <a:r>
              <a:rPr lang="en-GB" dirty="0" err="1">
                <a:latin typeface="Calibri" panose="020F0502020204030204" pitchFamily="34" charset="0"/>
                <a:ea typeface="Calibri" panose="020F0502020204030204" pitchFamily="34" charset="0"/>
                <a:cs typeface="Times New Roman" panose="02020603050405020304" pitchFamily="18" charset="0"/>
              </a:rPr>
              <a:t>fet.uwe.ac.uk</a:t>
            </a:r>
            <a:r>
              <a:rPr lang="en-GB" dirty="0">
                <a:latin typeface="Calibri" panose="020F0502020204030204" pitchFamily="34" charset="0"/>
                <a:ea typeface="Calibri" panose="020F0502020204030204" pitchFamily="34" charset="0"/>
                <a:cs typeface="Times New Roman" panose="02020603050405020304" pitchFamily="18" charset="0"/>
              </a:rPr>
              <a:t>/</a:t>
            </a:r>
            <a:r>
              <a:rPr lang="en-GB" dirty="0" err="1">
                <a:latin typeface="Calibri" panose="020F0502020204030204" pitchFamily="34" charset="0"/>
                <a:ea typeface="Calibri" panose="020F0502020204030204" pitchFamily="34" charset="0"/>
                <a:cs typeface="Times New Roman" panose="02020603050405020304" pitchFamily="18" charset="0"/>
              </a:rPr>
              <a:t>conweb</a:t>
            </a:r>
            <a:r>
              <a:rPr lang="en-GB" dirty="0">
                <a:latin typeface="Calibri" panose="020F0502020204030204" pitchFamily="34" charset="0"/>
                <a:ea typeface="Calibri" panose="020F0502020204030204" pitchFamily="34" charset="0"/>
                <a:cs typeface="Times New Roman" panose="02020603050405020304" pitchFamily="18" charset="0"/>
              </a:rPr>
              <a:t>/</a:t>
            </a:r>
            <a:r>
              <a:rPr lang="en-GB" dirty="0" err="1">
                <a:latin typeface="Calibri" panose="020F0502020204030204" pitchFamily="34" charset="0"/>
                <a:ea typeface="Calibri" panose="020F0502020204030204" pitchFamily="34" charset="0"/>
                <a:cs typeface="Times New Roman" panose="02020603050405020304" pitchFamily="18" charset="0"/>
              </a:rPr>
              <a:t>house_ages</a:t>
            </a:r>
            <a:r>
              <a:rPr lang="en-GB" dirty="0">
                <a:latin typeface="Calibri" panose="020F0502020204030204" pitchFamily="34" charset="0"/>
                <a:ea typeface="Calibri" panose="020F0502020204030204" pitchFamily="34" charset="0"/>
                <a:cs typeface="Times New Roman" panose="02020603050405020304" pitchFamily="18" charset="0"/>
              </a:rPr>
              <a:t>/</a:t>
            </a:r>
            <a:r>
              <a:rPr lang="en-GB" dirty="0" err="1">
                <a:latin typeface="Calibri" panose="020F0502020204030204" pitchFamily="34" charset="0"/>
                <a:ea typeface="Calibri" panose="020F0502020204030204" pitchFamily="34" charset="0"/>
                <a:cs typeface="Times New Roman" panose="02020603050405020304" pitchFamily="18" charset="0"/>
              </a:rPr>
              <a:t>council</a:t>
            </a:r>
            <a:r>
              <a:rPr lang="en-GB" u="sng" dirty="0" err="1">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9"/>
              </a:rPr>
              <a:t>_</a:t>
            </a:r>
            <a:r>
              <a:rPr lang="en-GB" dirty="0" err="1">
                <a:latin typeface="Calibri" panose="020F0502020204030204" pitchFamily="34" charset="0"/>
                <a:ea typeface="Calibri" panose="020F0502020204030204" pitchFamily="34" charset="0"/>
                <a:cs typeface="Times New Roman" panose="02020603050405020304" pitchFamily="18" charset="0"/>
              </a:rPr>
              <a:t>housing</a:t>
            </a:r>
            <a:r>
              <a:rPr lang="en-GB" dirty="0">
                <a:latin typeface="Calibri" panose="020F0502020204030204" pitchFamily="34" charset="0"/>
                <a:ea typeface="Calibri" panose="020F0502020204030204" pitchFamily="34" charset="0"/>
                <a:cs typeface="Times New Roman" panose="02020603050405020304" pitchFamily="18" charset="0"/>
              </a:rPr>
              <a:t>/section5.htm (Accessed: 8 October 2021).</a:t>
            </a:r>
          </a:p>
        </p:txBody>
      </p:sp>
    </p:spTree>
    <p:extLst>
      <p:ext uri="{BB962C8B-B14F-4D97-AF65-F5344CB8AC3E}">
        <p14:creationId xmlns:p14="http://schemas.microsoft.com/office/powerpoint/2010/main" val="104403362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37D0458-A064-A941-B618-EF806F686276}"/>
              </a:ext>
            </a:extLst>
          </p:cNvPr>
          <p:cNvSpPr/>
          <p:nvPr/>
        </p:nvSpPr>
        <p:spPr>
          <a:xfrm>
            <a:off x="0" y="-207034"/>
            <a:ext cx="12192000" cy="4801314"/>
          </a:xfrm>
          <a:prstGeom prst="rect">
            <a:avLst/>
          </a:prstGeom>
        </p:spPr>
        <p:txBody>
          <a:bodyPr wrap="square">
            <a:spAutoFit/>
          </a:bodyPr>
          <a:lstStyle/>
          <a:p>
            <a:pPr lvl="0"/>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indent="-342900">
              <a:buFont typeface="Symbol" pitchFamily="2"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VINTAGE CLOTHING - BLUE 17 Vintage Clothing – Blue 17 and </a:t>
            </a:r>
            <a:r>
              <a:rPr lang="en-GB" dirty="0" err="1">
                <a:latin typeface="Calibri" panose="020F0502020204030204" pitchFamily="34" charset="0"/>
                <a:ea typeface="Calibri" panose="020F0502020204030204" pitchFamily="34" charset="0"/>
                <a:cs typeface="Times New Roman" panose="02020603050405020304" pitchFamily="18" charset="0"/>
              </a:rPr>
              <a:t>Woobro</a:t>
            </a:r>
            <a:r>
              <a:rPr lang="en-GB" dirty="0">
                <a:latin typeface="Calibri" panose="020F0502020204030204" pitchFamily="34" charset="0"/>
                <a:ea typeface="Calibri" panose="020F0502020204030204" pitchFamily="34" charset="0"/>
                <a:cs typeface="Times New Roman" panose="02020603050405020304" pitchFamily="18" charset="0"/>
              </a:rPr>
              <a:t> (2021) ‘1940s fashion’. Available at: https://www.blue17.co.uk/vintage-blog/1940s-</a:t>
            </a:r>
            <a:r>
              <a:rPr lang="en-GB" dirty="0"/>
              <a:t>fashion</a:t>
            </a:r>
            <a:r>
              <a:rPr lang="en-GB" u="sng" dirty="0"/>
              <a:t>/</a:t>
            </a:r>
            <a:r>
              <a:rPr lang="en-GB" dirty="0"/>
              <a:t> (Accessed: 22 October 2021).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Vintage Retro 1950s New World Gas Cooker (2021) ‘Vintage Retro 1950’s New World Gas Cooker’. Available at: https://</a:t>
            </a:r>
            <a:r>
              <a:rPr lang="en-GB" dirty="0" err="1">
                <a:latin typeface="Calibri" panose="020F0502020204030204" pitchFamily="34" charset="0"/>
                <a:ea typeface="Calibri" panose="020F0502020204030204" pitchFamily="34" charset="0"/>
                <a:cs typeface="Times New Roman" panose="02020603050405020304" pitchFamily="18" charset="0"/>
              </a:rPr>
              <a:t>picclick.co.uk</a:t>
            </a:r>
            <a:r>
              <a:rPr lang="en-GB" dirty="0">
                <a:latin typeface="Calibri" panose="020F0502020204030204" pitchFamily="34" charset="0"/>
                <a:ea typeface="Calibri" panose="020F0502020204030204" pitchFamily="34" charset="0"/>
                <a:cs typeface="Times New Roman" panose="02020603050405020304" pitchFamily="18" charset="0"/>
              </a:rPr>
              <a:t>/Vintage-Retro-1950s-New-World-Gas-Cooker-122313205428</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a:t>
            </a:r>
            <a:r>
              <a:rPr lang="en-GB" dirty="0">
                <a:latin typeface="Calibri" panose="020F0502020204030204" pitchFamily="34" charset="0"/>
                <a:ea typeface="Calibri" panose="020F0502020204030204" pitchFamily="34" charset="0"/>
                <a:cs typeface="Times New Roman" panose="02020603050405020304" pitchFamily="18" charset="0"/>
              </a:rPr>
              <a:t>html(Accessed: 22 October 2021).</a:t>
            </a:r>
          </a:p>
          <a:p>
            <a:pPr marL="342900" lvl="0" indent="-342900">
              <a:buFont typeface="Symbol" pitchFamily="2" charset="2"/>
              <a:buChar char=""/>
            </a:pPr>
            <a:r>
              <a:rPr lang="en-GB" dirty="0" err="1">
                <a:latin typeface="Calibri" panose="020F0502020204030204" pitchFamily="34" charset="0"/>
                <a:ea typeface="Calibri" panose="020F0502020204030204" pitchFamily="34" charset="0"/>
                <a:cs typeface="Times New Roman" panose="02020603050405020304" pitchFamily="18" charset="0"/>
              </a:rPr>
              <a:t>VintagePatternsSewBI</a:t>
            </a:r>
            <a:r>
              <a:rPr lang="en-GB" dirty="0">
                <a:latin typeface="Calibri" panose="020F0502020204030204" pitchFamily="34" charset="0"/>
                <a:ea typeface="Calibri" panose="020F0502020204030204" pitchFamily="34" charset="0"/>
                <a:cs typeface="Times New Roman" panose="02020603050405020304" pitchFamily="18" charset="0"/>
              </a:rPr>
              <a:t> (2021) ‘Vintage 1950’s Men’s Pants - Slacks Trousers Shorts - Multi-sizes - Instantly Print at Home’. Available at: https://</a:t>
            </a:r>
            <a:r>
              <a:rPr lang="en-GB" dirty="0" err="1">
                <a:latin typeface="Calibri" panose="020F0502020204030204" pitchFamily="34" charset="0"/>
                <a:ea typeface="Calibri" panose="020F0502020204030204" pitchFamily="34" charset="0"/>
                <a:cs typeface="Times New Roman" panose="02020603050405020304" pitchFamily="18" charset="0"/>
              </a:rPr>
              <a:t>www.etsy.com</a:t>
            </a:r>
            <a:r>
              <a:rPr lang="en-GB" dirty="0">
                <a:latin typeface="Calibri" panose="020F0502020204030204" pitchFamily="34" charset="0"/>
                <a:ea typeface="Calibri" panose="020F0502020204030204" pitchFamily="34" charset="0"/>
                <a:cs typeface="Times New Roman" panose="02020603050405020304" pitchFamily="18" charset="0"/>
              </a:rPr>
              <a:t>/</a:t>
            </a:r>
            <a:r>
              <a:rPr lang="en-GB" dirty="0" err="1">
                <a:latin typeface="Calibri" panose="020F0502020204030204" pitchFamily="34" charset="0"/>
                <a:ea typeface="Calibri" panose="020F0502020204030204" pitchFamily="34" charset="0"/>
                <a:cs typeface="Times New Roman" panose="02020603050405020304" pitchFamily="18" charset="0"/>
              </a:rPr>
              <a:t>uk</a:t>
            </a:r>
            <a:r>
              <a:rPr lang="en-GB" dirty="0">
                <a:latin typeface="Calibri" panose="020F0502020204030204" pitchFamily="34" charset="0"/>
                <a:ea typeface="Calibri" panose="020F0502020204030204" pitchFamily="34" charset="0"/>
                <a:cs typeface="Times New Roman" panose="02020603050405020304" pitchFamily="18" charset="0"/>
              </a:rPr>
              <a:t>/listing/795021484/pdf-vintage-1950s-mens-pants-slacks?gpla=1&amp;gao=1&amp;&amp;</a:t>
            </a:r>
            <a:r>
              <a:rPr lang="en-GB" dirty="0" err="1">
                <a:latin typeface="Calibri" panose="020F0502020204030204" pitchFamily="34" charset="0"/>
                <a:ea typeface="Calibri" panose="020F0502020204030204" pitchFamily="34" charset="0"/>
                <a:cs typeface="Times New Roman" panose="02020603050405020304" pitchFamily="18" charset="0"/>
              </a:rPr>
              <a:t>utm_source</a:t>
            </a:r>
            <a:r>
              <a:rPr lang="en-GB" dirty="0">
                <a:latin typeface="Calibri" panose="020F0502020204030204" pitchFamily="34" charset="0"/>
                <a:ea typeface="Calibri" panose="020F0502020204030204" pitchFamily="34" charset="0"/>
                <a:cs typeface="Times New Roman" panose="02020603050405020304" pitchFamily="18" charset="0"/>
              </a:rPr>
              <a:t>=</a:t>
            </a:r>
            <a:r>
              <a:rPr lang="en-GB" dirty="0" err="1">
                <a:latin typeface="Calibri" panose="020F0502020204030204" pitchFamily="34" charset="0"/>
                <a:ea typeface="Calibri" panose="020F0502020204030204" pitchFamily="34" charset="0"/>
                <a:cs typeface="Times New Roman" panose="02020603050405020304" pitchFamily="18" charset="0"/>
              </a:rPr>
              <a:t>google&amp;utm_medium</a:t>
            </a:r>
            <a:r>
              <a:rPr lang="en-GB" dirty="0">
                <a:latin typeface="Calibri" panose="020F0502020204030204" pitchFamily="34" charset="0"/>
                <a:ea typeface="Calibri" panose="020F0502020204030204" pitchFamily="34" charset="0"/>
                <a:cs typeface="Times New Roman" panose="02020603050405020304" pitchFamily="18" charset="0"/>
              </a:rPr>
              <a:t>=</a:t>
            </a:r>
            <a:r>
              <a:rPr lang="en-GB" dirty="0" err="1">
                <a:latin typeface="Calibri" panose="020F0502020204030204" pitchFamily="34" charset="0"/>
                <a:ea typeface="Calibri" panose="020F0502020204030204" pitchFamily="34" charset="0"/>
                <a:cs typeface="Times New Roman" panose="02020603050405020304" pitchFamily="18" charset="0"/>
              </a:rPr>
              <a:t>cpc&amp;utm_campaign</a:t>
            </a:r>
            <a:r>
              <a:rPr lang="en-GB" dirty="0">
                <a:latin typeface="Calibri" panose="020F0502020204030204" pitchFamily="34" charset="0"/>
                <a:ea typeface="Calibri" panose="020F0502020204030204" pitchFamily="34" charset="0"/>
                <a:cs typeface="Times New Roman" panose="02020603050405020304" pitchFamily="18" charset="0"/>
              </a:rPr>
              <a:t>=shopping_uk_en_gb_-craft_supplies_and_tools&amp;utm_custom1=_k_Cj0KCQjw8eOLBhC1ARIsAOzx5cHE0xmTH_fxedpTtovckjFo2KilRr5vJ8uXkx10BQsY1nmT9wEJNjYaAj-QEALw_wcB_k_&amp;utm_content=go_14821442085_125173007222_549119977878_aud-1184048147899:pla-295462056867_c__795021484engb_140307634&amp;utm_custom2=14821442085&amp;gclid=Cj0KCQjw8eOLBhC1ARIsAOzx5cHE0xmTH_fxedpTtovckjFo2KilRr5vJ8uXkx10BQsY1nmT9wEJNjYaAj-QEALw_wcB (Accessed: 22 October 2021).</a:t>
            </a:r>
          </a:p>
          <a:p>
            <a:pPr marL="342900" lvl="0" indent="-342900">
              <a:buFont typeface="Symbol" pitchFamily="2"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Wilko (2018) ‘Wilko website - paint’. Available at: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https://www.wilko.com/en-uk/wilko-interior-white-matt-emulsion-paint-5l/p/2417640</a:t>
            </a:r>
            <a:r>
              <a:rPr lang="en-GB" dirty="0">
                <a:latin typeface="Calibri" panose="020F0502020204030204" pitchFamily="34" charset="0"/>
                <a:ea typeface="Calibri" panose="020F0502020204030204" pitchFamily="34" charset="0"/>
                <a:cs typeface="Times New Roman" panose="02020603050405020304" pitchFamily="18" charset="0"/>
              </a:rPr>
              <a:t> (Accessed: 25 October 2021)</a:t>
            </a:r>
          </a:p>
          <a:p>
            <a:pPr marL="342900" lvl="0" indent="-342900">
              <a:buFont typeface="Symbol" pitchFamily="2" charset="2"/>
              <a:buChar char=""/>
            </a:pPr>
            <a:r>
              <a:rPr lang="en-GB" dirty="0" err="1">
                <a:latin typeface="Calibri" panose="020F0502020204030204" pitchFamily="34" charset="0"/>
                <a:ea typeface="Calibri" panose="020F0502020204030204" pitchFamily="34" charset="0"/>
                <a:cs typeface="Times New Roman" panose="02020603050405020304" pitchFamily="18" charset="0"/>
              </a:rPr>
              <a:t>Wunderassn</a:t>
            </a:r>
            <a:r>
              <a:rPr lang="en-GB" dirty="0">
                <a:latin typeface="Calibri" panose="020F0502020204030204" pitchFamily="34" charset="0"/>
                <a:ea typeface="Calibri" panose="020F0502020204030204" pitchFamily="34" charset="0"/>
                <a:cs typeface="Times New Roman" panose="02020603050405020304" pitchFamily="18" charset="0"/>
              </a:rPr>
              <a:t> (2012) ‘Samuel Smith Nut Brown Ale’. Available at: https://</a:t>
            </a:r>
            <a:r>
              <a:rPr lang="en-GB" dirty="0" err="1">
                <a:latin typeface="Calibri" panose="020F0502020204030204" pitchFamily="34" charset="0"/>
                <a:ea typeface="Calibri" panose="020F0502020204030204" pitchFamily="34" charset="0"/>
                <a:cs typeface="Times New Roman" panose="02020603050405020304" pitchFamily="18" charset="0"/>
              </a:rPr>
              <a:t>theyearinbeer.wordpress.com</a:t>
            </a:r>
            <a:r>
              <a:rPr lang="en-GB" dirty="0">
                <a:latin typeface="Calibri" panose="020F0502020204030204" pitchFamily="34" charset="0"/>
                <a:ea typeface="Calibri" panose="020F0502020204030204" pitchFamily="34" charset="0"/>
                <a:cs typeface="Times New Roman" panose="02020603050405020304" pitchFamily="18" charset="0"/>
              </a:rPr>
              <a:t>/2012/11/28/</a:t>
            </a:r>
            <a:r>
              <a:rPr lang="en-GB" dirty="0" err="1">
                <a:latin typeface="Calibri" panose="020F0502020204030204" pitchFamily="34" charset="0"/>
                <a:ea typeface="Calibri" panose="020F0502020204030204" pitchFamily="34" charset="0"/>
                <a:cs typeface="Times New Roman" panose="02020603050405020304" pitchFamily="18" charset="0"/>
              </a:rPr>
              <a:t>samuel</a:t>
            </a:r>
            <a:r>
              <a:rPr lang="en-GB" dirty="0">
                <a:latin typeface="Calibri" panose="020F0502020204030204" pitchFamily="34" charset="0"/>
                <a:ea typeface="Calibri" panose="020F0502020204030204" pitchFamily="34" charset="0"/>
                <a:cs typeface="Times New Roman" panose="02020603050405020304" pitchFamily="18" charset="0"/>
              </a:rPr>
              <a:t>-smith-nut-brown-ale/. Accessed (19 November 2021)</a:t>
            </a:r>
          </a:p>
        </p:txBody>
      </p:sp>
    </p:spTree>
    <p:extLst>
      <p:ext uri="{BB962C8B-B14F-4D97-AF65-F5344CB8AC3E}">
        <p14:creationId xmlns:p14="http://schemas.microsoft.com/office/powerpoint/2010/main" val="2735610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47720</TotalTime>
  <Words>15092</Words>
  <Application>Microsoft Macintosh PowerPoint</Application>
  <PresentationFormat>Widescreen</PresentationFormat>
  <Paragraphs>531</Paragraphs>
  <Slides>91</Slides>
  <Notes>22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91</vt:i4>
      </vt:variant>
    </vt:vector>
  </HeadingPairs>
  <TitlesOfParts>
    <vt:vector size="99" baseType="lpstr">
      <vt:lpstr>Arial</vt:lpstr>
      <vt:lpstr>Calibri</vt:lpstr>
      <vt:lpstr>Calibri Light</vt:lpstr>
      <vt:lpstr>Linux Libertine</vt:lpstr>
      <vt:lpstr>Open Sans</vt:lpstr>
      <vt:lpstr>Symbol</vt:lpstr>
      <vt:lpstr>Verdana</vt:lpstr>
      <vt:lpstr>Office Theme</vt:lpstr>
      <vt:lpstr>PowerPoint Presentation</vt:lpstr>
      <vt:lpstr>PowerPoint Presentation</vt:lpstr>
      <vt:lpstr>1 / 2 Commitment &amp; Analysis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Cara Peploe (2003656)</dc:creator>
  <cp:lastModifiedBy>Cara Peploe (2003656)</cp:lastModifiedBy>
  <cp:revision>77</cp:revision>
  <dcterms:created xsi:type="dcterms:W3CDTF">2021-10-06T11:18:54Z</dcterms:created>
  <dcterms:modified xsi:type="dcterms:W3CDTF">2021-11-21T17:44:51Z</dcterms:modified>
</cp:coreProperties>
</file>