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73"/>
  </p:notesMasterIdLst>
  <p:handoutMasterIdLst>
    <p:handoutMasterId r:id="rId74"/>
  </p:handoutMasterIdLst>
  <p:sldIdLst>
    <p:sldId id="452" r:id="rId6"/>
    <p:sldId id="453" r:id="rId7"/>
    <p:sldId id="454" r:id="rId8"/>
    <p:sldId id="776" r:id="rId9"/>
    <p:sldId id="852" r:id="rId10"/>
    <p:sldId id="463" r:id="rId11"/>
    <p:sldId id="853" r:id="rId12"/>
    <p:sldId id="854" r:id="rId13"/>
    <p:sldId id="856" r:id="rId14"/>
    <p:sldId id="830" r:id="rId15"/>
    <p:sldId id="957" r:id="rId16"/>
    <p:sldId id="465" r:id="rId17"/>
    <p:sldId id="861" r:id="rId18"/>
    <p:sldId id="862" r:id="rId19"/>
    <p:sldId id="875" r:id="rId20"/>
    <p:sldId id="863" r:id="rId21"/>
    <p:sldId id="864" r:id="rId22"/>
    <p:sldId id="865" r:id="rId23"/>
    <p:sldId id="871" r:id="rId24"/>
    <p:sldId id="867" r:id="rId25"/>
    <p:sldId id="872" r:id="rId26"/>
    <p:sldId id="873" r:id="rId27"/>
    <p:sldId id="874" r:id="rId28"/>
    <p:sldId id="898" r:id="rId29"/>
    <p:sldId id="425" r:id="rId30"/>
    <p:sldId id="868" r:id="rId31"/>
    <p:sldId id="876" r:id="rId32"/>
    <p:sldId id="877" r:id="rId33"/>
    <p:sldId id="434" r:id="rId34"/>
    <p:sldId id="878" r:id="rId35"/>
    <p:sldId id="879" r:id="rId36"/>
    <p:sldId id="880" r:id="rId37"/>
    <p:sldId id="881" r:id="rId38"/>
    <p:sldId id="955" r:id="rId39"/>
    <p:sldId id="885" r:id="rId40"/>
    <p:sldId id="869" r:id="rId41"/>
    <p:sldId id="883" r:id="rId42"/>
    <p:sldId id="882" r:id="rId43"/>
    <p:sldId id="897" r:id="rId44"/>
    <p:sldId id="435" r:id="rId45"/>
    <p:sldId id="884" r:id="rId46"/>
    <p:sldId id="436" r:id="rId47"/>
    <p:sldId id="887" r:id="rId48"/>
    <p:sldId id="888" r:id="rId49"/>
    <p:sldId id="889" r:id="rId50"/>
    <p:sldId id="890" r:id="rId51"/>
    <p:sldId id="956" r:id="rId52"/>
    <p:sldId id="432" r:id="rId53"/>
    <p:sldId id="870" r:id="rId54"/>
    <p:sldId id="891" r:id="rId55"/>
    <p:sldId id="892" r:id="rId56"/>
    <p:sldId id="893" r:id="rId57"/>
    <p:sldId id="894" r:id="rId58"/>
    <p:sldId id="896" r:id="rId59"/>
    <p:sldId id="895" r:id="rId60"/>
    <p:sldId id="424" r:id="rId61"/>
    <p:sldId id="958" r:id="rId62"/>
    <p:sldId id="866" r:id="rId63"/>
    <p:sldId id="886" r:id="rId64"/>
    <p:sldId id="953" r:id="rId65"/>
    <p:sldId id="959" r:id="rId66"/>
    <p:sldId id="960" r:id="rId67"/>
    <p:sldId id="833" r:id="rId68"/>
    <p:sldId id="466" r:id="rId69"/>
    <p:sldId id="446" r:id="rId70"/>
    <p:sldId id="448" r:id="rId71"/>
    <p:sldId id="456"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handoutMaster" Target="handoutMasters/handoutMaster1.xml"/><Relationship Id="rId79"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96CDF278-44E1-4949-9B2D-27D937D6B092}"/>
    <pc:docChg chg="custSel addSld delSld modSld">
      <pc:chgData name="Aishat Bakre" userId="839b68a6-4a2b-45ef-9a5a-14f954bfea5f" providerId="ADAL" clId="{96CDF278-44E1-4949-9B2D-27D937D6B092}" dt="2023-03-16T15:32:09.443" v="204"/>
      <pc:docMkLst>
        <pc:docMk/>
      </pc:docMkLst>
      <pc:sldChg chg="del">
        <pc:chgData name="Aishat Bakre" userId="839b68a6-4a2b-45ef-9a5a-14f954bfea5f" providerId="ADAL" clId="{96CDF278-44E1-4949-9B2D-27D937D6B092}" dt="2023-03-16T15:28:54.218" v="0" actId="2696"/>
        <pc:sldMkLst>
          <pc:docMk/>
          <pc:sldMk cId="2885357473" sldId="860"/>
        </pc:sldMkLst>
      </pc:sldChg>
      <pc:sldChg chg="modSp mod">
        <pc:chgData name="Aishat Bakre" userId="839b68a6-4a2b-45ef-9a5a-14f954bfea5f" providerId="ADAL" clId="{96CDF278-44E1-4949-9B2D-27D937D6B092}" dt="2023-03-16T15:32:09.443" v="204"/>
        <pc:sldMkLst>
          <pc:docMk/>
          <pc:sldMk cId="4113741841" sldId="895"/>
        </pc:sldMkLst>
        <pc:spChg chg="mod">
          <ac:chgData name="Aishat Bakre" userId="839b68a6-4a2b-45ef-9a5a-14f954bfea5f" providerId="ADAL" clId="{96CDF278-44E1-4949-9B2D-27D937D6B092}" dt="2023-03-16T15:32:09.443" v="204"/>
          <ac:spMkLst>
            <pc:docMk/>
            <pc:sldMk cId="4113741841" sldId="895"/>
            <ac:spMk id="4" creationId="{0866BEEE-290D-475C-85F5-EF4AD04A0DF4}"/>
          </ac:spMkLst>
        </pc:spChg>
      </pc:sldChg>
      <pc:sldChg chg="modSp new mod">
        <pc:chgData name="Aishat Bakre" userId="839b68a6-4a2b-45ef-9a5a-14f954bfea5f" providerId="ADAL" clId="{96CDF278-44E1-4949-9B2D-27D937D6B092}" dt="2023-03-16T15:31:26.433" v="202" actId="113"/>
        <pc:sldMkLst>
          <pc:docMk/>
          <pc:sldMk cId="1612230878" sldId="959"/>
        </pc:sldMkLst>
        <pc:spChg chg="mod">
          <ac:chgData name="Aishat Bakre" userId="839b68a6-4a2b-45ef-9a5a-14f954bfea5f" providerId="ADAL" clId="{96CDF278-44E1-4949-9B2D-27D937D6B092}" dt="2023-03-16T15:31:26.433" v="202" actId="113"/>
          <ac:spMkLst>
            <pc:docMk/>
            <pc:sldMk cId="1612230878" sldId="959"/>
            <ac:spMk id="2" creationId="{AAB2F716-5C89-8ED1-D544-F9FFC3EAB0F6}"/>
          </ac:spMkLst>
        </pc:spChg>
        <pc:spChg chg="mod">
          <ac:chgData name="Aishat Bakre" userId="839b68a6-4a2b-45ef-9a5a-14f954bfea5f" providerId="ADAL" clId="{96CDF278-44E1-4949-9B2D-27D937D6B092}" dt="2023-03-16T15:29:47.008" v="72" actId="20577"/>
          <ac:spMkLst>
            <pc:docMk/>
            <pc:sldMk cId="1612230878" sldId="959"/>
            <ac:spMk id="3" creationId="{1CA2055C-E7FF-452F-4DE8-18A2DE92F10C}"/>
          </ac:spMkLst>
        </pc:spChg>
      </pc:sldChg>
      <pc:sldChg chg="modSp new mod">
        <pc:chgData name="Aishat Bakre" userId="839b68a6-4a2b-45ef-9a5a-14f954bfea5f" providerId="ADAL" clId="{96CDF278-44E1-4949-9B2D-27D937D6B092}" dt="2023-03-16T15:31:15.821" v="201" actId="113"/>
        <pc:sldMkLst>
          <pc:docMk/>
          <pc:sldMk cId="1831982866" sldId="960"/>
        </pc:sldMkLst>
        <pc:spChg chg="mod">
          <ac:chgData name="Aishat Bakre" userId="839b68a6-4a2b-45ef-9a5a-14f954bfea5f" providerId="ADAL" clId="{96CDF278-44E1-4949-9B2D-27D937D6B092}" dt="2023-03-16T15:31:15.821" v="201" actId="113"/>
          <ac:spMkLst>
            <pc:docMk/>
            <pc:sldMk cId="1831982866" sldId="960"/>
            <ac:spMk id="2" creationId="{D02D27C8-BE49-6064-0C32-3F8F06CDA63C}"/>
          </ac:spMkLst>
        </pc:spChg>
        <pc:spChg chg="mod">
          <ac:chgData name="Aishat Bakre" userId="839b68a6-4a2b-45ef-9a5a-14f954bfea5f" providerId="ADAL" clId="{96CDF278-44E1-4949-9B2D-27D937D6B092}" dt="2023-03-16T15:30:57.473" v="199" actId="20577"/>
          <ac:spMkLst>
            <pc:docMk/>
            <pc:sldMk cId="1831982866" sldId="960"/>
            <ac:spMk id="3" creationId="{362939F0-AF7E-3C00-8BB2-B0CF7A1CBFCE}"/>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C73C2E-3009-45D8-981C-E283B3FADC73}"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C0CFF89E-EDD8-465F-8862-C969A913C4BF}">
      <dgm:prSet/>
      <dgm:spPr/>
      <dgm:t>
        <a:bodyPr/>
        <a:lstStyle/>
        <a:p>
          <a:r>
            <a:rPr lang="en-US" b="1">
              <a:solidFill>
                <a:schemeClr val="tx1"/>
              </a:solidFill>
            </a:rPr>
            <a:t>Example: </a:t>
          </a:r>
          <a:endParaRPr lang="en-US">
            <a:solidFill>
              <a:schemeClr val="tx1"/>
            </a:solidFill>
          </a:endParaRPr>
        </a:p>
      </dgm:t>
    </dgm:pt>
    <dgm:pt modelId="{70BBEE1B-23A6-4A1C-B9F7-9D516BA3491D}" type="parTrans" cxnId="{575A5E18-039E-49AD-A4EC-2103258E0AB7}">
      <dgm:prSet/>
      <dgm:spPr/>
      <dgm:t>
        <a:bodyPr/>
        <a:lstStyle/>
        <a:p>
          <a:endParaRPr lang="en-US"/>
        </a:p>
      </dgm:t>
    </dgm:pt>
    <dgm:pt modelId="{4633D3A5-81F2-40B2-AE89-D10F850C17A2}" type="sibTrans" cxnId="{575A5E18-039E-49AD-A4EC-2103258E0AB7}">
      <dgm:prSet/>
      <dgm:spPr/>
      <dgm:t>
        <a:bodyPr/>
        <a:lstStyle/>
        <a:p>
          <a:endParaRPr lang="en-US"/>
        </a:p>
      </dgm:t>
    </dgm:pt>
    <dgm:pt modelId="{6DB36919-1892-4838-9BAE-BC6C5F0358E8}">
      <dgm:prSet/>
      <dgm:spPr/>
      <dgm:t>
        <a:bodyPr/>
        <a:lstStyle/>
        <a:p>
          <a:r>
            <a:rPr lang="en-US" b="1">
              <a:solidFill>
                <a:schemeClr val="tx1"/>
              </a:solidFill>
            </a:rPr>
            <a:t>Set of scores: 5,6,4 have a mean of 5</a:t>
          </a:r>
          <a:endParaRPr lang="en-US">
            <a:solidFill>
              <a:schemeClr val="tx1"/>
            </a:solidFill>
          </a:endParaRPr>
        </a:p>
      </dgm:t>
    </dgm:pt>
    <dgm:pt modelId="{AA2A84E1-1AA4-4E11-9C88-CCA94FB8DA17}" type="parTrans" cxnId="{7BC697BA-EF9A-4F1A-9301-299123B10CD7}">
      <dgm:prSet/>
      <dgm:spPr/>
      <dgm:t>
        <a:bodyPr/>
        <a:lstStyle/>
        <a:p>
          <a:endParaRPr lang="en-US"/>
        </a:p>
      </dgm:t>
    </dgm:pt>
    <dgm:pt modelId="{049B617F-CA99-45EB-9DE3-81AD2E63A536}" type="sibTrans" cxnId="{7BC697BA-EF9A-4F1A-9301-299123B10CD7}">
      <dgm:prSet/>
      <dgm:spPr/>
      <dgm:t>
        <a:bodyPr/>
        <a:lstStyle/>
        <a:p>
          <a:endParaRPr lang="en-US"/>
        </a:p>
      </dgm:t>
    </dgm:pt>
    <dgm:pt modelId="{070E5EAE-22C7-4976-A342-6C6A7B28EB4F}">
      <dgm:prSet/>
      <dgm:spPr/>
      <dgm:t>
        <a:bodyPr/>
        <a:lstStyle/>
        <a:p>
          <a:r>
            <a:rPr lang="en-US" b="1">
              <a:solidFill>
                <a:schemeClr val="tx1"/>
              </a:solidFill>
            </a:rPr>
            <a:t>Set of scores: 7,3,5 also have a mean of 5</a:t>
          </a:r>
          <a:endParaRPr lang="en-US">
            <a:solidFill>
              <a:schemeClr val="tx1"/>
            </a:solidFill>
          </a:endParaRPr>
        </a:p>
      </dgm:t>
    </dgm:pt>
    <dgm:pt modelId="{7672A974-B661-414D-940C-FE48FFF92218}" type="parTrans" cxnId="{0591D9E4-F629-443F-BEB7-63DC5BD343B7}">
      <dgm:prSet/>
      <dgm:spPr/>
      <dgm:t>
        <a:bodyPr/>
        <a:lstStyle/>
        <a:p>
          <a:endParaRPr lang="en-US"/>
        </a:p>
      </dgm:t>
    </dgm:pt>
    <dgm:pt modelId="{9E1FB3F3-9B81-4954-A6E7-989BBF535A9E}" type="sibTrans" cxnId="{0591D9E4-F629-443F-BEB7-63DC5BD343B7}">
      <dgm:prSet/>
      <dgm:spPr/>
      <dgm:t>
        <a:bodyPr/>
        <a:lstStyle/>
        <a:p>
          <a:endParaRPr lang="en-US"/>
        </a:p>
      </dgm:t>
    </dgm:pt>
    <dgm:pt modelId="{5ABFBAE2-51BD-40BB-8081-6766266D9DA2}">
      <dgm:prSet/>
      <dgm:spPr/>
      <dgm:t>
        <a:bodyPr/>
        <a:lstStyle/>
        <a:p>
          <a:r>
            <a:rPr lang="en-US">
              <a:solidFill>
                <a:schemeClr val="tx1"/>
              </a:solidFill>
            </a:rPr>
            <a:t>The </a:t>
          </a:r>
          <a:r>
            <a:rPr lang="en-US" b="1">
              <a:solidFill>
                <a:schemeClr val="tx1"/>
              </a:solidFill>
            </a:rPr>
            <a:t>first set are clustered more closely around the mean </a:t>
          </a:r>
          <a:r>
            <a:rPr lang="en-US">
              <a:solidFill>
                <a:schemeClr val="tx1"/>
              </a:solidFill>
            </a:rPr>
            <a:t>than the second set</a:t>
          </a:r>
        </a:p>
      </dgm:t>
    </dgm:pt>
    <dgm:pt modelId="{EE823C6A-93C6-4BE9-934F-ECF8B24F8566}" type="parTrans" cxnId="{5E6F5455-3BE9-4176-82C4-8FD6E3334DB7}">
      <dgm:prSet/>
      <dgm:spPr/>
      <dgm:t>
        <a:bodyPr/>
        <a:lstStyle/>
        <a:p>
          <a:endParaRPr lang="en-US"/>
        </a:p>
      </dgm:t>
    </dgm:pt>
    <dgm:pt modelId="{EA239F20-EA83-4294-B891-05EC794CFF32}" type="sibTrans" cxnId="{5E6F5455-3BE9-4176-82C4-8FD6E3334DB7}">
      <dgm:prSet/>
      <dgm:spPr/>
      <dgm:t>
        <a:bodyPr/>
        <a:lstStyle/>
        <a:p>
          <a:endParaRPr lang="en-US"/>
        </a:p>
      </dgm:t>
    </dgm:pt>
    <dgm:pt modelId="{67E21CE0-DD7A-42DA-ADD7-43E89AFD4CF1}">
      <dgm:prSet/>
      <dgm:spPr/>
      <dgm:t>
        <a:bodyPr/>
        <a:lstStyle/>
        <a:p>
          <a:r>
            <a:rPr lang="en-US" b="1">
              <a:solidFill>
                <a:schemeClr val="tx1"/>
              </a:solidFill>
            </a:rPr>
            <a:t>Same mean, different spread</a:t>
          </a:r>
          <a:endParaRPr lang="en-US">
            <a:solidFill>
              <a:schemeClr val="tx1"/>
            </a:solidFill>
          </a:endParaRPr>
        </a:p>
      </dgm:t>
    </dgm:pt>
    <dgm:pt modelId="{79064147-7929-4020-9D74-B7A924F825E5}" type="parTrans" cxnId="{B8B1275F-E1BE-4B2F-85BC-CD8E1A6D2B08}">
      <dgm:prSet/>
      <dgm:spPr/>
      <dgm:t>
        <a:bodyPr/>
        <a:lstStyle/>
        <a:p>
          <a:endParaRPr lang="en-US"/>
        </a:p>
      </dgm:t>
    </dgm:pt>
    <dgm:pt modelId="{B845B605-81FA-427B-AF69-7269B5D4E42D}" type="sibTrans" cxnId="{B8B1275F-E1BE-4B2F-85BC-CD8E1A6D2B08}">
      <dgm:prSet/>
      <dgm:spPr/>
      <dgm:t>
        <a:bodyPr/>
        <a:lstStyle/>
        <a:p>
          <a:endParaRPr lang="en-US"/>
        </a:p>
      </dgm:t>
    </dgm:pt>
    <dgm:pt modelId="{7690A49A-1B9D-564A-B36B-F71C7CB398E8}" type="pres">
      <dgm:prSet presAssocID="{ECC73C2E-3009-45D8-981C-E283B3FADC73}" presName="diagram" presStyleCnt="0">
        <dgm:presLayoutVars>
          <dgm:dir/>
          <dgm:resizeHandles val="exact"/>
        </dgm:presLayoutVars>
      </dgm:prSet>
      <dgm:spPr/>
    </dgm:pt>
    <dgm:pt modelId="{4AFB285C-6712-6042-8D65-E320CF9E5BB3}" type="pres">
      <dgm:prSet presAssocID="{C0CFF89E-EDD8-465F-8862-C969A913C4BF}" presName="node" presStyleLbl="node1" presStyleIdx="0" presStyleCnt="5" custScaleX="72101" custScaleY="72551" custLinFactX="17292" custLinFactNeighborX="100000" custLinFactNeighborY="-21517">
        <dgm:presLayoutVars>
          <dgm:bulletEnabled val="1"/>
        </dgm:presLayoutVars>
      </dgm:prSet>
      <dgm:spPr/>
    </dgm:pt>
    <dgm:pt modelId="{00704FB6-2009-7341-9295-86A31573AB03}" type="pres">
      <dgm:prSet presAssocID="{4633D3A5-81F2-40B2-AE89-D10F850C17A2}" presName="sibTrans" presStyleCnt="0"/>
      <dgm:spPr/>
    </dgm:pt>
    <dgm:pt modelId="{2671338F-335D-9243-A87D-F4B2D364EE9A}" type="pres">
      <dgm:prSet presAssocID="{6DB36919-1892-4838-9BAE-BC6C5F0358E8}" presName="node" presStyleLbl="node1" presStyleIdx="1" presStyleCnt="5" custLinFactNeighborX="-64505" custLinFactNeighborY="17771">
        <dgm:presLayoutVars>
          <dgm:bulletEnabled val="1"/>
        </dgm:presLayoutVars>
      </dgm:prSet>
      <dgm:spPr/>
    </dgm:pt>
    <dgm:pt modelId="{5825216F-0B50-0D44-85FA-002765CC9764}" type="pres">
      <dgm:prSet presAssocID="{049B617F-CA99-45EB-9DE3-81AD2E63A536}" presName="sibTrans" presStyleCnt="0"/>
      <dgm:spPr/>
    </dgm:pt>
    <dgm:pt modelId="{D795998C-A4BA-FD4C-B42D-8CF323D0D1FC}" type="pres">
      <dgm:prSet presAssocID="{070E5EAE-22C7-4976-A342-6C6A7B28EB4F}" presName="node" presStyleLbl="node1" presStyleIdx="2" presStyleCnt="5" custLinFactNeighborX="-1954" custLinFactNeighborY="17771">
        <dgm:presLayoutVars>
          <dgm:bulletEnabled val="1"/>
        </dgm:presLayoutVars>
      </dgm:prSet>
      <dgm:spPr/>
    </dgm:pt>
    <dgm:pt modelId="{4ED1C419-CABB-5D4D-B0E8-9B764691FDD9}" type="pres">
      <dgm:prSet presAssocID="{9E1FB3F3-9B81-4954-A6E7-989BBF535A9E}" presName="sibTrans" presStyleCnt="0"/>
      <dgm:spPr/>
    </dgm:pt>
    <dgm:pt modelId="{66664115-2148-F946-9516-5CDE6C269EE9}" type="pres">
      <dgm:prSet presAssocID="{5ABFBAE2-51BD-40BB-8081-6766266D9DA2}" presName="node" presStyleLbl="node1" presStyleIdx="3" presStyleCnt="5">
        <dgm:presLayoutVars>
          <dgm:bulletEnabled val="1"/>
        </dgm:presLayoutVars>
      </dgm:prSet>
      <dgm:spPr/>
    </dgm:pt>
    <dgm:pt modelId="{0E3962F4-637B-C643-9C1C-C3DA5DFF06F8}" type="pres">
      <dgm:prSet presAssocID="{EA239F20-EA83-4294-B891-05EC794CFF32}" presName="sibTrans" presStyleCnt="0"/>
      <dgm:spPr/>
    </dgm:pt>
    <dgm:pt modelId="{6C91E45B-F930-6E4D-BB06-7A7F246D3704}" type="pres">
      <dgm:prSet presAssocID="{67E21CE0-DD7A-42DA-ADD7-43E89AFD4CF1}" presName="node" presStyleLbl="node1" presStyleIdx="4" presStyleCnt="5">
        <dgm:presLayoutVars>
          <dgm:bulletEnabled val="1"/>
        </dgm:presLayoutVars>
      </dgm:prSet>
      <dgm:spPr/>
    </dgm:pt>
  </dgm:ptLst>
  <dgm:cxnLst>
    <dgm:cxn modelId="{575A5E18-039E-49AD-A4EC-2103258E0AB7}" srcId="{ECC73C2E-3009-45D8-981C-E283B3FADC73}" destId="{C0CFF89E-EDD8-465F-8862-C969A913C4BF}" srcOrd="0" destOrd="0" parTransId="{70BBEE1B-23A6-4A1C-B9F7-9D516BA3491D}" sibTransId="{4633D3A5-81F2-40B2-AE89-D10F850C17A2}"/>
    <dgm:cxn modelId="{5D61FE1C-5103-2F41-B450-3FA4200A242F}" type="presOf" srcId="{C0CFF89E-EDD8-465F-8862-C969A913C4BF}" destId="{4AFB285C-6712-6042-8D65-E320CF9E5BB3}" srcOrd="0" destOrd="0" presId="urn:microsoft.com/office/officeart/2005/8/layout/default"/>
    <dgm:cxn modelId="{4EB8D15C-E064-714F-B8C4-FE033B466AB6}" type="presOf" srcId="{6DB36919-1892-4838-9BAE-BC6C5F0358E8}" destId="{2671338F-335D-9243-A87D-F4B2D364EE9A}" srcOrd="0" destOrd="0" presId="urn:microsoft.com/office/officeart/2005/8/layout/default"/>
    <dgm:cxn modelId="{B8B1275F-E1BE-4B2F-85BC-CD8E1A6D2B08}" srcId="{ECC73C2E-3009-45D8-981C-E283B3FADC73}" destId="{67E21CE0-DD7A-42DA-ADD7-43E89AFD4CF1}" srcOrd="4" destOrd="0" parTransId="{79064147-7929-4020-9D74-B7A924F825E5}" sibTransId="{B845B605-81FA-427B-AF69-7269B5D4E42D}"/>
    <dgm:cxn modelId="{5E6F5455-3BE9-4176-82C4-8FD6E3334DB7}" srcId="{ECC73C2E-3009-45D8-981C-E283B3FADC73}" destId="{5ABFBAE2-51BD-40BB-8081-6766266D9DA2}" srcOrd="3" destOrd="0" parTransId="{EE823C6A-93C6-4BE9-934F-ECF8B24F8566}" sibTransId="{EA239F20-EA83-4294-B891-05EC794CFF32}"/>
    <dgm:cxn modelId="{7BC697BA-EF9A-4F1A-9301-299123B10CD7}" srcId="{ECC73C2E-3009-45D8-981C-E283B3FADC73}" destId="{6DB36919-1892-4838-9BAE-BC6C5F0358E8}" srcOrd="1" destOrd="0" parTransId="{AA2A84E1-1AA4-4E11-9C88-CCA94FB8DA17}" sibTransId="{049B617F-CA99-45EB-9DE3-81AD2E63A536}"/>
    <dgm:cxn modelId="{76EA74BC-6E78-CB48-8862-71C754AA7D12}" type="presOf" srcId="{67E21CE0-DD7A-42DA-ADD7-43E89AFD4CF1}" destId="{6C91E45B-F930-6E4D-BB06-7A7F246D3704}" srcOrd="0" destOrd="0" presId="urn:microsoft.com/office/officeart/2005/8/layout/default"/>
    <dgm:cxn modelId="{D45E93BE-B68D-2D42-8F41-4989CB83CB39}" type="presOf" srcId="{ECC73C2E-3009-45D8-981C-E283B3FADC73}" destId="{7690A49A-1B9D-564A-B36B-F71C7CB398E8}" srcOrd="0" destOrd="0" presId="urn:microsoft.com/office/officeart/2005/8/layout/default"/>
    <dgm:cxn modelId="{FC2BB7CB-AC00-BB43-8C2D-717CDDC8C249}" type="presOf" srcId="{070E5EAE-22C7-4976-A342-6C6A7B28EB4F}" destId="{D795998C-A4BA-FD4C-B42D-8CF323D0D1FC}" srcOrd="0" destOrd="0" presId="urn:microsoft.com/office/officeart/2005/8/layout/default"/>
    <dgm:cxn modelId="{0591D9E4-F629-443F-BEB7-63DC5BD343B7}" srcId="{ECC73C2E-3009-45D8-981C-E283B3FADC73}" destId="{070E5EAE-22C7-4976-A342-6C6A7B28EB4F}" srcOrd="2" destOrd="0" parTransId="{7672A974-B661-414D-940C-FE48FFF92218}" sibTransId="{9E1FB3F3-9B81-4954-A6E7-989BBF535A9E}"/>
    <dgm:cxn modelId="{F779B2E7-71F9-0842-A2F5-477E17E913E0}" type="presOf" srcId="{5ABFBAE2-51BD-40BB-8081-6766266D9DA2}" destId="{66664115-2148-F946-9516-5CDE6C269EE9}" srcOrd="0" destOrd="0" presId="urn:microsoft.com/office/officeart/2005/8/layout/default"/>
    <dgm:cxn modelId="{DA853011-A346-0E4D-9CA6-5AC486E30E09}" type="presParOf" srcId="{7690A49A-1B9D-564A-B36B-F71C7CB398E8}" destId="{4AFB285C-6712-6042-8D65-E320CF9E5BB3}" srcOrd="0" destOrd="0" presId="urn:microsoft.com/office/officeart/2005/8/layout/default"/>
    <dgm:cxn modelId="{40225C32-610D-7C46-BD12-4CDAE1C2BF59}" type="presParOf" srcId="{7690A49A-1B9D-564A-B36B-F71C7CB398E8}" destId="{00704FB6-2009-7341-9295-86A31573AB03}" srcOrd="1" destOrd="0" presId="urn:microsoft.com/office/officeart/2005/8/layout/default"/>
    <dgm:cxn modelId="{7465CC72-21BC-EC47-91FC-D76F0B4647C8}" type="presParOf" srcId="{7690A49A-1B9D-564A-B36B-F71C7CB398E8}" destId="{2671338F-335D-9243-A87D-F4B2D364EE9A}" srcOrd="2" destOrd="0" presId="urn:microsoft.com/office/officeart/2005/8/layout/default"/>
    <dgm:cxn modelId="{3ED2AD60-2429-6847-8AF4-9BCB78BEEFF5}" type="presParOf" srcId="{7690A49A-1B9D-564A-B36B-F71C7CB398E8}" destId="{5825216F-0B50-0D44-85FA-002765CC9764}" srcOrd="3" destOrd="0" presId="urn:microsoft.com/office/officeart/2005/8/layout/default"/>
    <dgm:cxn modelId="{97A3F7AE-F72B-A247-B829-E0285DC64F1E}" type="presParOf" srcId="{7690A49A-1B9D-564A-B36B-F71C7CB398E8}" destId="{D795998C-A4BA-FD4C-B42D-8CF323D0D1FC}" srcOrd="4" destOrd="0" presId="urn:microsoft.com/office/officeart/2005/8/layout/default"/>
    <dgm:cxn modelId="{B1E0C417-E8B1-3141-B324-293070E584EF}" type="presParOf" srcId="{7690A49A-1B9D-564A-B36B-F71C7CB398E8}" destId="{4ED1C419-CABB-5D4D-B0E8-9B764691FDD9}" srcOrd="5" destOrd="0" presId="urn:microsoft.com/office/officeart/2005/8/layout/default"/>
    <dgm:cxn modelId="{0403ACC3-4359-5F4C-BBC4-54B25183B2C1}" type="presParOf" srcId="{7690A49A-1B9D-564A-B36B-F71C7CB398E8}" destId="{66664115-2148-F946-9516-5CDE6C269EE9}" srcOrd="6" destOrd="0" presId="urn:microsoft.com/office/officeart/2005/8/layout/default"/>
    <dgm:cxn modelId="{D9ED518A-B4AD-E541-8008-BBB4286E2180}" type="presParOf" srcId="{7690A49A-1B9D-564A-B36B-F71C7CB398E8}" destId="{0E3962F4-637B-C643-9C1C-C3DA5DFF06F8}" srcOrd="7" destOrd="0" presId="urn:microsoft.com/office/officeart/2005/8/layout/default"/>
    <dgm:cxn modelId="{4039BF0C-860A-4C4A-BB7E-ECF0C06598CA}" type="presParOf" srcId="{7690A49A-1B9D-564A-B36B-F71C7CB398E8}" destId="{6C91E45B-F930-6E4D-BB06-7A7F246D370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671D62-3F38-4CF4-BA3B-577422A4AC0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6754E44-958B-488A-8C7C-7764DB77E1E5}">
      <dgm:prSet custT="1"/>
      <dgm:spPr/>
      <dgm:t>
        <a:bodyPr/>
        <a:lstStyle/>
        <a:p>
          <a:r>
            <a:rPr lang="en-US" sz="1800" b="1"/>
            <a:t>Calculated by subtracting the smallest score from the largest</a:t>
          </a:r>
          <a:endParaRPr lang="en-US" sz="1800"/>
        </a:p>
      </dgm:t>
    </dgm:pt>
    <dgm:pt modelId="{13CB0F4A-DA00-49A9-9D09-0FA02E2C1D54}" type="parTrans" cxnId="{111C1B50-CB00-4FC9-921C-C1CD1F3A5D47}">
      <dgm:prSet/>
      <dgm:spPr/>
      <dgm:t>
        <a:bodyPr/>
        <a:lstStyle/>
        <a:p>
          <a:endParaRPr lang="en-US"/>
        </a:p>
      </dgm:t>
    </dgm:pt>
    <dgm:pt modelId="{17F8EC85-7894-46AF-93BC-D96AC680DEED}" type="sibTrans" cxnId="{111C1B50-CB00-4FC9-921C-C1CD1F3A5D47}">
      <dgm:prSet/>
      <dgm:spPr/>
      <dgm:t>
        <a:bodyPr/>
        <a:lstStyle/>
        <a:p>
          <a:endParaRPr lang="en-US"/>
        </a:p>
      </dgm:t>
    </dgm:pt>
    <dgm:pt modelId="{E94FD34A-929D-45E9-9E6F-0542FC0A8472}">
      <dgm:prSet custT="1"/>
      <dgm:spPr/>
      <dgm:t>
        <a:bodyPr/>
        <a:lstStyle/>
        <a:p>
          <a:r>
            <a:rPr lang="en-US" sz="1800" b="1"/>
            <a:t>Set 1 (5,6,4). Range = 6-4 = 2</a:t>
          </a:r>
          <a:endParaRPr lang="en-US" sz="1800"/>
        </a:p>
      </dgm:t>
    </dgm:pt>
    <dgm:pt modelId="{F55A5375-C5DC-423F-A38A-30577F8EBEF9}" type="parTrans" cxnId="{3992D2AA-9ECD-480F-BE0F-3EDB0A17903B}">
      <dgm:prSet/>
      <dgm:spPr/>
      <dgm:t>
        <a:bodyPr/>
        <a:lstStyle/>
        <a:p>
          <a:endParaRPr lang="en-US"/>
        </a:p>
      </dgm:t>
    </dgm:pt>
    <dgm:pt modelId="{4F246D03-C8CD-4477-8BC9-5E2ED0806F1F}" type="sibTrans" cxnId="{3992D2AA-9ECD-480F-BE0F-3EDB0A17903B}">
      <dgm:prSet/>
      <dgm:spPr/>
      <dgm:t>
        <a:bodyPr/>
        <a:lstStyle/>
        <a:p>
          <a:endParaRPr lang="en-US"/>
        </a:p>
      </dgm:t>
    </dgm:pt>
    <dgm:pt modelId="{8FC897B4-49D3-406B-AC9F-289C6B6869DA}">
      <dgm:prSet custT="1"/>
      <dgm:spPr/>
      <dgm:t>
        <a:bodyPr/>
        <a:lstStyle/>
        <a:p>
          <a:r>
            <a:rPr lang="en-US" sz="1800" b="1"/>
            <a:t>Set 2 (7,3,5). Range = 7-3 = 4</a:t>
          </a:r>
          <a:endParaRPr lang="en-US" sz="1800"/>
        </a:p>
      </dgm:t>
    </dgm:pt>
    <dgm:pt modelId="{B01E133A-271B-4673-B864-F56EF3B02238}" type="parTrans" cxnId="{2E650CCF-F7F1-474E-80E7-71C54721FB01}">
      <dgm:prSet/>
      <dgm:spPr/>
      <dgm:t>
        <a:bodyPr/>
        <a:lstStyle/>
        <a:p>
          <a:endParaRPr lang="en-US"/>
        </a:p>
      </dgm:t>
    </dgm:pt>
    <dgm:pt modelId="{F91CAAB4-B0DA-4DD3-890B-DB76939B5271}" type="sibTrans" cxnId="{2E650CCF-F7F1-474E-80E7-71C54721FB01}">
      <dgm:prSet/>
      <dgm:spPr/>
      <dgm:t>
        <a:bodyPr/>
        <a:lstStyle/>
        <a:p>
          <a:endParaRPr lang="en-US"/>
        </a:p>
      </dgm:t>
    </dgm:pt>
    <dgm:pt modelId="{CF16D13E-CDEF-46E4-BE04-A3069340E751}">
      <dgm:prSet/>
      <dgm:spPr/>
      <dgm:t>
        <a:bodyPr/>
        <a:lstStyle/>
        <a:p>
          <a:r>
            <a:rPr lang="en-US">
              <a:latin typeface="Arial" panose="020B0604020202020204" pitchFamily="34" charset="0"/>
              <a:cs typeface="Arial" panose="020B0604020202020204" pitchFamily="34" charset="0"/>
            </a:rPr>
            <a:t>You may see this measure of dispersion reported in the ’Participants’ section in research articles (sub-section of Method section)</a:t>
          </a:r>
        </a:p>
      </dgm:t>
    </dgm:pt>
    <dgm:pt modelId="{497880AD-099A-40D9-8580-F7B95E798691}" type="parTrans" cxnId="{66FC2658-72BF-4790-BFF6-79CE9317ADE9}">
      <dgm:prSet/>
      <dgm:spPr/>
      <dgm:t>
        <a:bodyPr/>
        <a:lstStyle/>
        <a:p>
          <a:endParaRPr lang="en-US"/>
        </a:p>
      </dgm:t>
    </dgm:pt>
    <dgm:pt modelId="{A0DBE8A2-F671-4F85-B5CF-3F5855D3742C}" type="sibTrans" cxnId="{66FC2658-72BF-4790-BFF6-79CE9317ADE9}">
      <dgm:prSet/>
      <dgm:spPr/>
      <dgm:t>
        <a:bodyPr/>
        <a:lstStyle/>
        <a:p>
          <a:endParaRPr lang="en-US"/>
        </a:p>
      </dgm:t>
    </dgm:pt>
    <dgm:pt modelId="{CB8E5F60-5DCD-4665-9304-14B443083089}">
      <dgm:prSet custT="1"/>
      <dgm:spPr/>
      <dgm:t>
        <a:bodyPr/>
        <a:lstStyle/>
        <a:p>
          <a:r>
            <a:rPr lang="en-US" sz="2000">
              <a:latin typeface="Arial" panose="020B0604020202020204" pitchFamily="34" charset="0"/>
              <a:cs typeface="Arial" panose="020B0604020202020204" pitchFamily="34" charset="0"/>
            </a:rPr>
            <a:t>I.e. Age range of participants in a sample</a:t>
          </a:r>
        </a:p>
      </dgm:t>
    </dgm:pt>
    <dgm:pt modelId="{6C8D3CFA-94C9-4837-AC13-99919398E316}" type="parTrans" cxnId="{4857D259-9993-4D2D-87A6-74962CBCE7C4}">
      <dgm:prSet/>
      <dgm:spPr/>
      <dgm:t>
        <a:bodyPr/>
        <a:lstStyle/>
        <a:p>
          <a:endParaRPr lang="en-US"/>
        </a:p>
      </dgm:t>
    </dgm:pt>
    <dgm:pt modelId="{98E2D777-74FE-433E-BA79-C0BB484D94C3}" type="sibTrans" cxnId="{4857D259-9993-4D2D-87A6-74962CBCE7C4}">
      <dgm:prSet/>
      <dgm:spPr/>
      <dgm:t>
        <a:bodyPr/>
        <a:lstStyle/>
        <a:p>
          <a:endParaRPr lang="en-US"/>
        </a:p>
      </dgm:t>
    </dgm:pt>
    <dgm:pt modelId="{94DCE01C-8E6B-491D-BFDF-F298258C2146}" type="pres">
      <dgm:prSet presAssocID="{FC671D62-3F38-4CF4-BA3B-577422A4AC08}" presName="root" presStyleCnt="0">
        <dgm:presLayoutVars>
          <dgm:dir/>
          <dgm:resizeHandles val="exact"/>
        </dgm:presLayoutVars>
      </dgm:prSet>
      <dgm:spPr/>
    </dgm:pt>
    <dgm:pt modelId="{B24EE2D1-1502-4473-9B91-FA92E2C0F3C2}" type="pres">
      <dgm:prSet presAssocID="{C6754E44-958B-488A-8C7C-7764DB77E1E5}" presName="compNode" presStyleCnt="0"/>
      <dgm:spPr/>
    </dgm:pt>
    <dgm:pt modelId="{6E97385D-C8CC-4B3F-8A20-B9262F801360}" type="pres">
      <dgm:prSet presAssocID="{C6754E44-958B-488A-8C7C-7764DB77E1E5}" presName="bgRect" presStyleLbl="bgShp" presStyleIdx="0" presStyleCnt="4" custLinFactNeighborY="5044"/>
      <dgm:spPr/>
    </dgm:pt>
    <dgm:pt modelId="{C3BCA418-4EB5-432D-9431-EA43AC6BD85B}" type="pres">
      <dgm:prSet presAssocID="{C6754E44-958B-488A-8C7C-7764DB77E1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thematics"/>
        </a:ext>
      </dgm:extLst>
    </dgm:pt>
    <dgm:pt modelId="{A5783657-0AEA-46E3-BD83-B8F9344698AD}" type="pres">
      <dgm:prSet presAssocID="{C6754E44-958B-488A-8C7C-7764DB77E1E5}" presName="spaceRect" presStyleCnt="0"/>
      <dgm:spPr/>
    </dgm:pt>
    <dgm:pt modelId="{A627C411-6D7C-4C71-BF3A-03E486D9B388}" type="pres">
      <dgm:prSet presAssocID="{C6754E44-958B-488A-8C7C-7764DB77E1E5}" presName="parTx" presStyleLbl="revTx" presStyleIdx="0" presStyleCnt="5">
        <dgm:presLayoutVars>
          <dgm:chMax val="0"/>
          <dgm:chPref val="0"/>
        </dgm:presLayoutVars>
      </dgm:prSet>
      <dgm:spPr/>
    </dgm:pt>
    <dgm:pt modelId="{2F2D9AB6-4B52-4DDF-BD73-295AF271AB44}" type="pres">
      <dgm:prSet presAssocID="{17F8EC85-7894-46AF-93BC-D96AC680DEED}" presName="sibTrans" presStyleCnt="0"/>
      <dgm:spPr/>
    </dgm:pt>
    <dgm:pt modelId="{103D90B6-54B5-4D66-9A91-0F55B94C5EBA}" type="pres">
      <dgm:prSet presAssocID="{E94FD34A-929D-45E9-9E6F-0542FC0A8472}" presName="compNode" presStyleCnt="0"/>
      <dgm:spPr/>
    </dgm:pt>
    <dgm:pt modelId="{881C6BB9-498E-40E4-9C42-C0D511742E68}" type="pres">
      <dgm:prSet presAssocID="{E94FD34A-929D-45E9-9E6F-0542FC0A8472}" presName="bgRect" presStyleLbl="bgShp" presStyleIdx="1" presStyleCnt="4"/>
      <dgm:spPr/>
    </dgm:pt>
    <dgm:pt modelId="{246B1338-3257-4981-91FE-26C45CB8C94E}" type="pres">
      <dgm:prSet presAssocID="{E94FD34A-929D-45E9-9E6F-0542FC0A84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15339952-4CD9-4612-B56B-18202CA560AE}" type="pres">
      <dgm:prSet presAssocID="{E94FD34A-929D-45E9-9E6F-0542FC0A8472}" presName="spaceRect" presStyleCnt="0"/>
      <dgm:spPr/>
    </dgm:pt>
    <dgm:pt modelId="{9D75AA0D-32C7-4E19-80F8-91E6E5AEF0BC}" type="pres">
      <dgm:prSet presAssocID="{E94FD34A-929D-45E9-9E6F-0542FC0A8472}" presName="parTx" presStyleLbl="revTx" presStyleIdx="1" presStyleCnt="5">
        <dgm:presLayoutVars>
          <dgm:chMax val="0"/>
          <dgm:chPref val="0"/>
        </dgm:presLayoutVars>
      </dgm:prSet>
      <dgm:spPr/>
    </dgm:pt>
    <dgm:pt modelId="{AB26E6E8-D7D7-4BA4-988D-D03A69013858}" type="pres">
      <dgm:prSet presAssocID="{4F246D03-C8CD-4477-8BC9-5E2ED0806F1F}" presName="sibTrans" presStyleCnt="0"/>
      <dgm:spPr/>
    </dgm:pt>
    <dgm:pt modelId="{C4737A9B-C8C8-409E-BCEC-404E2FF16AC8}" type="pres">
      <dgm:prSet presAssocID="{8FC897B4-49D3-406B-AC9F-289C6B6869DA}" presName="compNode" presStyleCnt="0"/>
      <dgm:spPr/>
    </dgm:pt>
    <dgm:pt modelId="{B2964BF3-851B-4F33-8A00-185E4E7A6757}" type="pres">
      <dgm:prSet presAssocID="{8FC897B4-49D3-406B-AC9F-289C6B6869DA}" presName="bgRect" presStyleLbl="bgShp" presStyleIdx="2" presStyleCnt="4"/>
      <dgm:spPr/>
    </dgm:pt>
    <dgm:pt modelId="{DA60C9C0-CD1E-4AC7-9045-11FC7B170182}" type="pres">
      <dgm:prSet presAssocID="{8FC897B4-49D3-406B-AC9F-289C6B6869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83F286A9-50F2-4B75-B598-6844A1A54639}" type="pres">
      <dgm:prSet presAssocID="{8FC897B4-49D3-406B-AC9F-289C6B6869DA}" presName="spaceRect" presStyleCnt="0"/>
      <dgm:spPr/>
    </dgm:pt>
    <dgm:pt modelId="{A8C7BCD9-34D2-4610-8A0C-8722D238781D}" type="pres">
      <dgm:prSet presAssocID="{8FC897B4-49D3-406B-AC9F-289C6B6869DA}" presName="parTx" presStyleLbl="revTx" presStyleIdx="2" presStyleCnt="5">
        <dgm:presLayoutVars>
          <dgm:chMax val="0"/>
          <dgm:chPref val="0"/>
        </dgm:presLayoutVars>
      </dgm:prSet>
      <dgm:spPr/>
    </dgm:pt>
    <dgm:pt modelId="{B33BCA4D-10DF-471E-B891-B0F968DA2FB5}" type="pres">
      <dgm:prSet presAssocID="{F91CAAB4-B0DA-4DD3-890B-DB76939B5271}" presName="sibTrans" presStyleCnt="0"/>
      <dgm:spPr/>
    </dgm:pt>
    <dgm:pt modelId="{BA4952D4-CDD1-4565-8158-8BAA239FBAB5}" type="pres">
      <dgm:prSet presAssocID="{CF16D13E-CDEF-46E4-BE04-A3069340E751}" presName="compNode" presStyleCnt="0"/>
      <dgm:spPr/>
    </dgm:pt>
    <dgm:pt modelId="{D5918134-F515-4590-9C9D-5D09C117BB41}" type="pres">
      <dgm:prSet presAssocID="{CF16D13E-CDEF-46E4-BE04-A3069340E751}" presName="bgRect" presStyleLbl="bgShp" presStyleIdx="3" presStyleCnt="4"/>
      <dgm:spPr/>
    </dgm:pt>
    <dgm:pt modelId="{3DDA6B17-22E6-4F83-9FB9-FCBCA5779D8B}" type="pres">
      <dgm:prSet presAssocID="{CF16D13E-CDEF-46E4-BE04-A3069340E7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51F677D1-E760-48AE-8664-B80185751331}" type="pres">
      <dgm:prSet presAssocID="{CF16D13E-CDEF-46E4-BE04-A3069340E751}" presName="spaceRect" presStyleCnt="0"/>
      <dgm:spPr/>
    </dgm:pt>
    <dgm:pt modelId="{69A337B4-881D-4649-A9F7-C300E153B1B7}" type="pres">
      <dgm:prSet presAssocID="{CF16D13E-CDEF-46E4-BE04-A3069340E751}" presName="parTx" presStyleLbl="revTx" presStyleIdx="3" presStyleCnt="5">
        <dgm:presLayoutVars>
          <dgm:chMax val="0"/>
          <dgm:chPref val="0"/>
        </dgm:presLayoutVars>
      </dgm:prSet>
      <dgm:spPr/>
    </dgm:pt>
    <dgm:pt modelId="{A6A0F50F-2502-47D6-BDD3-97A02D5D322C}" type="pres">
      <dgm:prSet presAssocID="{CF16D13E-CDEF-46E4-BE04-A3069340E751}" presName="desTx" presStyleLbl="revTx" presStyleIdx="4" presStyleCnt="5">
        <dgm:presLayoutVars/>
      </dgm:prSet>
      <dgm:spPr/>
    </dgm:pt>
  </dgm:ptLst>
  <dgm:cxnLst>
    <dgm:cxn modelId="{09168E09-05DF-4AE6-A998-1ACF0420AD75}" type="presOf" srcId="{CF16D13E-CDEF-46E4-BE04-A3069340E751}" destId="{69A337B4-881D-4649-A9F7-C300E153B1B7}" srcOrd="0" destOrd="0" presId="urn:microsoft.com/office/officeart/2018/2/layout/IconVerticalSolidList"/>
    <dgm:cxn modelId="{7DDB8741-81AF-4120-9722-C9569E190841}" type="presOf" srcId="{8FC897B4-49D3-406B-AC9F-289C6B6869DA}" destId="{A8C7BCD9-34D2-4610-8A0C-8722D238781D}" srcOrd="0" destOrd="0" presId="urn:microsoft.com/office/officeart/2018/2/layout/IconVerticalSolidList"/>
    <dgm:cxn modelId="{C14EDE49-533F-438B-BA67-56E864B96E7F}" type="presOf" srcId="{CB8E5F60-5DCD-4665-9304-14B443083089}" destId="{A6A0F50F-2502-47D6-BDD3-97A02D5D322C}" srcOrd="0" destOrd="0" presId="urn:microsoft.com/office/officeart/2018/2/layout/IconVerticalSolidList"/>
    <dgm:cxn modelId="{111C1B50-CB00-4FC9-921C-C1CD1F3A5D47}" srcId="{FC671D62-3F38-4CF4-BA3B-577422A4AC08}" destId="{C6754E44-958B-488A-8C7C-7764DB77E1E5}" srcOrd="0" destOrd="0" parTransId="{13CB0F4A-DA00-49A9-9D09-0FA02E2C1D54}" sibTransId="{17F8EC85-7894-46AF-93BC-D96AC680DEED}"/>
    <dgm:cxn modelId="{66FC2658-72BF-4790-BFF6-79CE9317ADE9}" srcId="{FC671D62-3F38-4CF4-BA3B-577422A4AC08}" destId="{CF16D13E-CDEF-46E4-BE04-A3069340E751}" srcOrd="3" destOrd="0" parTransId="{497880AD-099A-40D9-8580-F7B95E798691}" sibTransId="{A0DBE8A2-F671-4F85-B5CF-3F5855D3742C}"/>
    <dgm:cxn modelId="{4857D259-9993-4D2D-87A6-74962CBCE7C4}" srcId="{CF16D13E-CDEF-46E4-BE04-A3069340E751}" destId="{CB8E5F60-5DCD-4665-9304-14B443083089}" srcOrd="0" destOrd="0" parTransId="{6C8D3CFA-94C9-4837-AC13-99919398E316}" sibTransId="{98E2D777-74FE-433E-BA79-C0BB484D94C3}"/>
    <dgm:cxn modelId="{087DBE85-D992-4D69-B820-BDB4EF20206C}" type="presOf" srcId="{FC671D62-3F38-4CF4-BA3B-577422A4AC08}" destId="{94DCE01C-8E6B-491D-BFDF-F298258C2146}" srcOrd="0" destOrd="0" presId="urn:microsoft.com/office/officeart/2018/2/layout/IconVerticalSolidList"/>
    <dgm:cxn modelId="{3992D2AA-9ECD-480F-BE0F-3EDB0A17903B}" srcId="{FC671D62-3F38-4CF4-BA3B-577422A4AC08}" destId="{E94FD34A-929D-45E9-9E6F-0542FC0A8472}" srcOrd="1" destOrd="0" parTransId="{F55A5375-C5DC-423F-A38A-30577F8EBEF9}" sibTransId="{4F246D03-C8CD-4477-8BC9-5E2ED0806F1F}"/>
    <dgm:cxn modelId="{2E650CCF-F7F1-474E-80E7-71C54721FB01}" srcId="{FC671D62-3F38-4CF4-BA3B-577422A4AC08}" destId="{8FC897B4-49D3-406B-AC9F-289C6B6869DA}" srcOrd="2" destOrd="0" parTransId="{B01E133A-271B-4673-B864-F56EF3B02238}" sibTransId="{F91CAAB4-B0DA-4DD3-890B-DB76939B5271}"/>
    <dgm:cxn modelId="{4D403DDD-6920-419C-A238-76715A9F0D41}" type="presOf" srcId="{C6754E44-958B-488A-8C7C-7764DB77E1E5}" destId="{A627C411-6D7C-4C71-BF3A-03E486D9B388}" srcOrd="0" destOrd="0" presId="urn:microsoft.com/office/officeart/2018/2/layout/IconVerticalSolidList"/>
    <dgm:cxn modelId="{FB071FED-E814-416B-B656-3F4353266E05}" type="presOf" srcId="{E94FD34A-929D-45E9-9E6F-0542FC0A8472}" destId="{9D75AA0D-32C7-4E19-80F8-91E6E5AEF0BC}" srcOrd="0" destOrd="0" presId="urn:microsoft.com/office/officeart/2018/2/layout/IconVerticalSolidList"/>
    <dgm:cxn modelId="{C60F669D-5B3B-4C78-AB3B-F14E5A5D0441}" type="presParOf" srcId="{94DCE01C-8E6B-491D-BFDF-F298258C2146}" destId="{B24EE2D1-1502-4473-9B91-FA92E2C0F3C2}" srcOrd="0" destOrd="0" presId="urn:microsoft.com/office/officeart/2018/2/layout/IconVerticalSolidList"/>
    <dgm:cxn modelId="{43EC61A0-8A76-4BF8-8DC8-769BFDF89A72}" type="presParOf" srcId="{B24EE2D1-1502-4473-9B91-FA92E2C0F3C2}" destId="{6E97385D-C8CC-4B3F-8A20-B9262F801360}" srcOrd="0" destOrd="0" presId="urn:microsoft.com/office/officeart/2018/2/layout/IconVerticalSolidList"/>
    <dgm:cxn modelId="{54843E81-1930-4722-9103-415330B45E66}" type="presParOf" srcId="{B24EE2D1-1502-4473-9B91-FA92E2C0F3C2}" destId="{C3BCA418-4EB5-432D-9431-EA43AC6BD85B}" srcOrd="1" destOrd="0" presId="urn:microsoft.com/office/officeart/2018/2/layout/IconVerticalSolidList"/>
    <dgm:cxn modelId="{E9E8CA2F-08F2-4024-9E91-B499EC280456}" type="presParOf" srcId="{B24EE2D1-1502-4473-9B91-FA92E2C0F3C2}" destId="{A5783657-0AEA-46E3-BD83-B8F9344698AD}" srcOrd="2" destOrd="0" presId="urn:microsoft.com/office/officeart/2018/2/layout/IconVerticalSolidList"/>
    <dgm:cxn modelId="{4F3AA65D-0404-4720-BDC7-0AFBA53A660C}" type="presParOf" srcId="{B24EE2D1-1502-4473-9B91-FA92E2C0F3C2}" destId="{A627C411-6D7C-4C71-BF3A-03E486D9B388}" srcOrd="3" destOrd="0" presId="urn:microsoft.com/office/officeart/2018/2/layout/IconVerticalSolidList"/>
    <dgm:cxn modelId="{555DE87F-88A1-4D1D-95F8-94C3CBD70AE2}" type="presParOf" srcId="{94DCE01C-8E6B-491D-BFDF-F298258C2146}" destId="{2F2D9AB6-4B52-4DDF-BD73-295AF271AB44}" srcOrd="1" destOrd="0" presId="urn:microsoft.com/office/officeart/2018/2/layout/IconVerticalSolidList"/>
    <dgm:cxn modelId="{8CE5C19D-6B68-4106-A6F3-0AE782BF64B1}" type="presParOf" srcId="{94DCE01C-8E6B-491D-BFDF-F298258C2146}" destId="{103D90B6-54B5-4D66-9A91-0F55B94C5EBA}" srcOrd="2" destOrd="0" presId="urn:microsoft.com/office/officeart/2018/2/layout/IconVerticalSolidList"/>
    <dgm:cxn modelId="{B8044CBB-E7ED-41B5-94AD-2585CD9AC5AF}" type="presParOf" srcId="{103D90B6-54B5-4D66-9A91-0F55B94C5EBA}" destId="{881C6BB9-498E-40E4-9C42-C0D511742E68}" srcOrd="0" destOrd="0" presId="urn:microsoft.com/office/officeart/2018/2/layout/IconVerticalSolidList"/>
    <dgm:cxn modelId="{9A2C8972-A1E1-4605-BC41-15455CD51796}" type="presParOf" srcId="{103D90B6-54B5-4D66-9A91-0F55B94C5EBA}" destId="{246B1338-3257-4981-91FE-26C45CB8C94E}" srcOrd="1" destOrd="0" presId="urn:microsoft.com/office/officeart/2018/2/layout/IconVerticalSolidList"/>
    <dgm:cxn modelId="{3B1A6F29-0898-4995-B776-1D88CF33DE5D}" type="presParOf" srcId="{103D90B6-54B5-4D66-9A91-0F55B94C5EBA}" destId="{15339952-4CD9-4612-B56B-18202CA560AE}" srcOrd="2" destOrd="0" presId="urn:microsoft.com/office/officeart/2018/2/layout/IconVerticalSolidList"/>
    <dgm:cxn modelId="{C3C26F11-06ED-44A0-8F8A-D9CA6ED6EE3A}" type="presParOf" srcId="{103D90B6-54B5-4D66-9A91-0F55B94C5EBA}" destId="{9D75AA0D-32C7-4E19-80F8-91E6E5AEF0BC}" srcOrd="3" destOrd="0" presId="urn:microsoft.com/office/officeart/2018/2/layout/IconVerticalSolidList"/>
    <dgm:cxn modelId="{CE502E84-BD02-4944-B183-990F629240C4}" type="presParOf" srcId="{94DCE01C-8E6B-491D-BFDF-F298258C2146}" destId="{AB26E6E8-D7D7-4BA4-988D-D03A69013858}" srcOrd="3" destOrd="0" presId="urn:microsoft.com/office/officeart/2018/2/layout/IconVerticalSolidList"/>
    <dgm:cxn modelId="{182B7D10-FA5F-41F9-AD46-9D170EF43FCF}" type="presParOf" srcId="{94DCE01C-8E6B-491D-BFDF-F298258C2146}" destId="{C4737A9B-C8C8-409E-BCEC-404E2FF16AC8}" srcOrd="4" destOrd="0" presId="urn:microsoft.com/office/officeart/2018/2/layout/IconVerticalSolidList"/>
    <dgm:cxn modelId="{D8C2BDC8-7055-443D-B181-DA8984006D6B}" type="presParOf" srcId="{C4737A9B-C8C8-409E-BCEC-404E2FF16AC8}" destId="{B2964BF3-851B-4F33-8A00-185E4E7A6757}" srcOrd="0" destOrd="0" presId="urn:microsoft.com/office/officeart/2018/2/layout/IconVerticalSolidList"/>
    <dgm:cxn modelId="{D353D021-DB41-4312-A8D8-9C7A162F456D}" type="presParOf" srcId="{C4737A9B-C8C8-409E-BCEC-404E2FF16AC8}" destId="{DA60C9C0-CD1E-4AC7-9045-11FC7B170182}" srcOrd="1" destOrd="0" presId="urn:microsoft.com/office/officeart/2018/2/layout/IconVerticalSolidList"/>
    <dgm:cxn modelId="{DD11B513-B035-4D8B-9EF2-9F551C2169F2}" type="presParOf" srcId="{C4737A9B-C8C8-409E-BCEC-404E2FF16AC8}" destId="{83F286A9-50F2-4B75-B598-6844A1A54639}" srcOrd="2" destOrd="0" presId="urn:microsoft.com/office/officeart/2018/2/layout/IconVerticalSolidList"/>
    <dgm:cxn modelId="{191D39E9-0880-48D8-9952-DFD37EC456F7}" type="presParOf" srcId="{C4737A9B-C8C8-409E-BCEC-404E2FF16AC8}" destId="{A8C7BCD9-34D2-4610-8A0C-8722D238781D}" srcOrd="3" destOrd="0" presId="urn:microsoft.com/office/officeart/2018/2/layout/IconVerticalSolidList"/>
    <dgm:cxn modelId="{F12D658A-FB6E-487C-91ED-E5F032C8A626}" type="presParOf" srcId="{94DCE01C-8E6B-491D-BFDF-F298258C2146}" destId="{B33BCA4D-10DF-471E-B891-B0F968DA2FB5}" srcOrd="5" destOrd="0" presId="urn:microsoft.com/office/officeart/2018/2/layout/IconVerticalSolidList"/>
    <dgm:cxn modelId="{EC703B9B-E0AA-427B-A195-153C7BE538B8}" type="presParOf" srcId="{94DCE01C-8E6B-491D-BFDF-F298258C2146}" destId="{BA4952D4-CDD1-4565-8158-8BAA239FBAB5}" srcOrd="6" destOrd="0" presId="urn:microsoft.com/office/officeart/2018/2/layout/IconVerticalSolidList"/>
    <dgm:cxn modelId="{97813859-4D8D-4320-B73E-5AE14C8C148F}" type="presParOf" srcId="{BA4952D4-CDD1-4565-8158-8BAA239FBAB5}" destId="{D5918134-F515-4590-9C9D-5D09C117BB41}" srcOrd="0" destOrd="0" presId="urn:microsoft.com/office/officeart/2018/2/layout/IconVerticalSolidList"/>
    <dgm:cxn modelId="{F8EC2A8E-E5C6-45C8-8B09-ACC699964EBD}" type="presParOf" srcId="{BA4952D4-CDD1-4565-8158-8BAA239FBAB5}" destId="{3DDA6B17-22E6-4F83-9FB9-FCBCA5779D8B}" srcOrd="1" destOrd="0" presId="urn:microsoft.com/office/officeart/2018/2/layout/IconVerticalSolidList"/>
    <dgm:cxn modelId="{C65851B7-6197-4255-8320-1736A1EA70B7}" type="presParOf" srcId="{BA4952D4-CDD1-4565-8158-8BAA239FBAB5}" destId="{51F677D1-E760-48AE-8664-B80185751331}" srcOrd="2" destOrd="0" presId="urn:microsoft.com/office/officeart/2018/2/layout/IconVerticalSolidList"/>
    <dgm:cxn modelId="{5C5681E2-720A-42BF-8DA2-4261690FB4B6}" type="presParOf" srcId="{BA4952D4-CDD1-4565-8158-8BAA239FBAB5}" destId="{69A337B4-881D-4649-A9F7-C300E153B1B7}" srcOrd="3" destOrd="0" presId="urn:microsoft.com/office/officeart/2018/2/layout/IconVerticalSolidList"/>
    <dgm:cxn modelId="{0D2E6EB0-0303-40E9-8861-F19282A30ED4}" type="presParOf" srcId="{BA4952D4-CDD1-4565-8158-8BAA239FBAB5}" destId="{A6A0F50F-2502-47D6-BDD3-97A02D5D322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3AEA4D-D6EC-4FCC-8DA0-AAFDA4053A33}"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US"/>
        </a:p>
      </dgm:t>
    </dgm:pt>
    <dgm:pt modelId="{78025ACD-2E7A-435D-BBEF-CC1A2AE152EF}">
      <dgm:prSet/>
      <dgm:spPr/>
      <dgm:t>
        <a:bodyPr/>
        <a:lstStyle/>
        <a:p>
          <a:r>
            <a:rPr lang="en-GB" b="1"/>
            <a:t>Two main approaches:</a:t>
          </a:r>
          <a:endParaRPr lang="en-US"/>
        </a:p>
      </dgm:t>
    </dgm:pt>
    <dgm:pt modelId="{54EFEBE8-2A1F-4070-A833-708107349CDB}" type="parTrans" cxnId="{7EA8C300-1D34-4026-ABB8-58DF8A946F7B}">
      <dgm:prSet/>
      <dgm:spPr/>
      <dgm:t>
        <a:bodyPr/>
        <a:lstStyle/>
        <a:p>
          <a:endParaRPr lang="en-US"/>
        </a:p>
      </dgm:t>
    </dgm:pt>
    <dgm:pt modelId="{C98DA5B1-FD2E-480E-9E9F-CE44049B618D}" type="sibTrans" cxnId="{7EA8C300-1D34-4026-ABB8-58DF8A946F7B}">
      <dgm:prSet/>
      <dgm:spPr/>
      <dgm:t>
        <a:bodyPr/>
        <a:lstStyle/>
        <a:p>
          <a:endParaRPr lang="en-US"/>
        </a:p>
      </dgm:t>
    </dgm:pt>
    <dgm:pt modelId="{8CBEA147-D136-4436-A606-B55A958571ED}">
      <dgm:prSet custT="1"/>
      <dgm:spPr/>
      <dgm:t>
        <a:bodyPr/>
        <a:lstStyle/>
        <a:p>
          <a:r>
            <a:rPr lang="en-GB" sz="2400" b="1">
              <a:latin typeface="Arial" panose="020B0604020202020204" pitchFamily="34" charset="0"/>
              <a:cs typeface="Arial" panose="020B0604020202020204" pitchFamily="34" charset="0"/>
            </a:rPr>
            <a:t>Descriptive</a:t>
          </a:r>
          <a:r>
            <a:rPr lang="en-GB" sz="2400">
              <a:latin typeface="Arial" panose="020B0604020202020204" pitchFamily="34" charset="0"/>
              <a:cs typeface="Arial" panose="020B0604020202020204" pitchFamily="34" charset="0"/>
            </a:rPr>
            <a:t> (describes general properties, e.g. patterns/trends)</a:t>
          </a:r>
          <a:endParaRPr lang="en-US" sz="2400">
            <a:latin typeface="Arial" panose="020B0604020202020204" pitchFamily="34" charset="0"/>
            <a:cs typeface="Arial" panose="020B0604020202020204" pitchFamily="34" charset="0"/>
          </a:endParaRPr>
        </a:p>
      </dgm:t>
    </dgm:pt>
    <dgm:pt modelId="{96ADEB59-D3EC-4F43-9FDF-4E186D8AA796}" type="parTrans" cxnId="{BCB2547D-C3C9-4E39-B199-CF33CF1ACF47}">
      <dgm:prSet/>
      <dgm:spPr/>
      <dgm:t>
        <a:bodyPr/>
        <a:lstStyle/>
        <a:p>
          <a:endParaRPr lang="en-US"/>
        </a:p>
      </dgm:t>
    </dgm:pt>
    <dgm:pt modelId="{2D0B9E5F-A176-437E-A020-68402685D38C}" type="sibTrans" cxnId="{BCB2547D-C3C9-4E39-B199-CF33CF1ACF47}">
      <dgm:prSet/>
      <dgm:spPr/>
      <dgm:t>
        <a:bodyPr/>
        <a:lstStyle/>
        <a:p>
          <a:endParaRPr lang="en-US"/>
        </a:p>
      </dgm:t>
    </dgm:pt>
    <dgm:pt modelId="{1A5FF1CC-959F-48EF-AAEE-6C5ABFA4C70E}">
      <dgm:prSet custT="1"/>
      <dgm:spPr/>
      <dgm:t>
        <a:bodyPr/>
        <a:lstStyle/>
        <a:p>
          <a:r>
            <a:rPr lang="en-GB" sz="2400" b="1">
              <a:latin typeface="Arial" panose="020B0604020202020204" pitchFamily="34" charset="0"/>
              <a:cs typeface="Arial" panose="020B0604020202020204" pitchFamily="34" charset="0"/>
            </a:rPr>
            <a:t>Inferential </a:t>
          </a:r>
          <a:r>
            <a:rPr lang="en-GB" sz="2400">
              <a:latin typeface="Arial" panose="020B0604020202020204" pitchFamily="34" charset="0"/>
              <a:cs typeface="Arial" panose="020B0604020202020204" pitchFamily="34" charset="0"/>
            </a:rPr>
            <a:t>(allows us to make more conclusive statements about the patterns we have observed)</a:t>
          </a:r>
          <a:endParaRPr lang="en-US" sz="2400">
            <a:latin typeface="Arial" panose="020B0604020202020204" pitchFamily="34" charset="0"/>
            <a:cs typeface="Arial" panose="020B0604020202020204" pitchFamily="34" charset="0"/>
          </a:endParaRPr>
        </a:p>
      </dgm:t>
    </dgm:pt>
    <dgm:pt modelId="{41A7678D-0138-4F5A-929E-563FE4076183}" type="parTrans" cxnId="{8DE962F4-F05E-4493-BD11-EA5FB9C52481}">
      <dgm:prSet/>
      <dgm:spPr/>
      <dgm:t>
        <a:bodyPr/>
        <a:lstStyle/>
        <a:p>
          <a:endParaRPr lang="en-US"/>
        </a:p>
      </dgm:t>
    </dgm:pt>
    <dgm:pt modelId="{BA286238-C943-45EF-9F6D-8A411BD83B8B}" type="sibTrans" cxnId="{8DE962F4-F05E-4493-BD11-EA5FB9C52481}">
      <dgm:prSet/>
      <dgm:spPr/>
      <dgm:t>
        <a:bodyPr/>
        <a:lstStyle/>
        <a:p>
          <a:endParaRPr lang="en-US"/>
        </a:p>
      </dgm:t>
    </dgm:pt>
    <dgm:pt modelId="{83B7C72B-D1C9-634B-B811-FC9ACA87374C}">
      <dgm:prSet custT="1"/>
      <dgm:spPr/>
      <dgm:t>
        <a:bodyPr/>
        <a:lstStyle/>
        <a:p>
          <a:endParaRPr lang="en-US" sz="2400">
            <a:latin typeface="Arial" panose="020B0604020202020204" pitchFamily="34" charset="0"/>
            <a:cs typeface="Arial" panose="020B0604020202020204" pitchFamily="34" charset="0"/>
          </a:endParaRPr>
        </a:p>
      </dgm:t>
    </dgm:pt>
    <dgm:pt modelId="{A634C18C-FBA9-994D-B7F4-292DA8E64BA8}" type="parTrans" cxnId="{93A2F88F-C77B-A54C-A569-3412B4482C6E}">
      <dgm:prSet/>
      <dgm:spPr/>
      <dgm:t>
        <a:bodyPr/>
        <a:lstStyle/>
        <a:p>
          <a:endParaRPr lang="en-GB"/>
        </a:p>
      </dgm:t>
    </dgm:pt>
    <dgm:pt modelId="{ECBE2C92-E7AE-F147-AEE6-D0F3DE7EFC7A}" type="sibTrans" cxnId="{93A2F88F-C77B-A54C-A569-3412B4482C6E}">
      <dgm:prSet/>
      <dgm:spPr/>
      <dgm:t>
        <a:bodyPr/>
        <a:lstStyle/>
        <a:p>
          <a:endParaRPr lang="en-GB"/>
        </a:p>
      </dgm:t>
    </dgm:pt>
    <dgm:pt modelId="{AB7E6551-2E0B-E846-A557-1BE590CD9135}" type="pres">
      <dgm:prSet presAssocID="{8C3AEA4D-D6EC-4FCC-8DA0-AAFDA4053A33}" presName="Name0" presStyleCnt="0">
        <dgm:presLayoutVars>
          <dgm:dir/>
          <dgm:animLvl val="lvl"/>
          <dgm:resizeHandles val="exact"/>
        </dgm:presLayoutVars>
      </dgm:prSet>
      <dgm:spPr/>
    </dgm:pt>
    <dgm:pt modelId="{CCF81046-F014-6C4B-8E1A-62EE66B30262}" type="pres">
      <dgm:prSet presAssocID="{78025ACD-2E7A-435D-BBEF-CC1A2AE152EF}" presName="composite" presStyleCnt="0"/>
      <dgm:spPr/>
    </dgm:pt>
    <dgm:pt modelId="{6540BD4A-85B8-0C49-8509-D201A31B536A}" type="pres">
      <dgm:prSet presAssocID="{78025ACD-2E7A-435D-BBEF-CC1A2AE152EF}" presName="parTx" presStyleLbl="alignNode1" presStyleIdx="0" presStyleCnt="1" custScaleY="100000" custLinFactNeighborX="-1187" custLinFactNeighborY="-88203">
        <dgm:presLayoutVars>
          <dgm:chMax val="0"/>
          <dgm:chPref val="0"/>
          <dgm:bulletEnabled val="1"/>
        </dgm:presLayoutVars>
      </dgm:prSet>
      <dgm:spPr/>
    </dgm:pt>
    <dgm:pt modelId="{B7A23EE7-9F7D-7145-9F6C-12290DBE8FAC}" type="pres">
      <dgm:prSet presAssocID="{78025ACD-2E7A-435D-BBEF-CC1A2AE152EF}" presName="desTx" presStyleLbl="alignAccFollowNode1" presStyleIdx="0" presStyleCnt="1">
        <dgm:presLayoutVars>
          <dgm:bulletEnabled val="1"/>
        </dgm:presLayoutVars>
      </dgm:prSet>
      <dgm:spPr/>
    </dgm:pt>
  </dgm:ptLst>
  <dgm:cxnLst>
    <dgm:cxn modelId="{7EA8C300-1D34-4026-ABB8-58DF8A946F7B}" srcId="{8C3AEA4D-D6EC-4FCC-8DA0-AAFDA4053A33}" destId="{78025ACD-2E7A-435D-BBEF-CC1A2AE152EF}" srcOrd="0" destOrd="0" parTransId="{54EFEBE8-2A1F-4070-A833-708107349CDB}" sibTransId="{C98DA5B1-FD2E-480E-9E9F-CE44049B618D}"/>
    <dgm:cxn modelId="{07CBCE01-F905-4940-B77B-B88EE2F0BE58}" type="presOf" srcId="{83B7C72B-D1C9-634B-B811-FC9ACA87374C}" destId="{B7A23EE7-9F7D-7145-9F6C-12290DBE8FAC}" srcOrd="0" destOrd="1" presId="urn:microsoft.com/office/officeart/2005/8/layout/hList1"/>
    <dgm:cxn modelId="{BDFD5F08-1FE8-8748-838A-F19DF6B97F7A}" type="presOf" srcId="{1A5FF1CC-959F-48EF-AAEE-6C5ABFA4C70E}" destId="{B7A23EE7-9F7D-7145-9F6C-12290DBE8FAC}" srcOrd="0" destOrd="2" presId="urn:microsoft.com/office/officeart/2005/8/layout/hList1"/>
    <dgm:cxn modelId="{CA1CC331-47CE-6B45-8D2D-7B595BBF6AC3}" type="presOf" srcId="{8C3AEA4D-D6EC-4FCC-8DA0-AAFDA4053A33}" destId="{AB7E6551-2E0B-E846-A557-1BE590CD9135}" srcOrd="0" destOrd="0" presId="urn:microsoft.com/office/officeart/2005/8/layout/hList1"/>
    <dgm:cxn modelId="{BCB2547D-C3C9-4E39-B199-CF33CF1ACF47}" srcId="{78025ACD-2E7A-435D-BBEF-CC1A2AE152EF}" destId="{8CBEA147-D136-4436-A606-B55A958571ED}" srcOrd="0" destOrd="0" parTransId="{96ADEB59-D3EC-4F43-9FDF-4E186D8AA796}" sibTransId="{2D0B9E5F-A176-437E-A020-68402685D38C}"/>
    <dgm:cxn modelId="{93A2F88F-C77B-A54C-A569-3412B4482C6E}" srcId="{78025ACD-2E7A-435D-BBEF-CC1A2AE152EF}" destId="{83B7C72B-D1C9-634B-B811-FC9ACA87374C}" srcOrd="1" destOrd="0" parTransId="{A634C18C-FBA9-994D-B7F4-292DA8E64BA8}" sibTransId="{ECBE2C92-E7AE-F147-AEE6-D0F3DE7EFC7A}"/>
    <dgm:cxn modelId="{279562D7-16C9-D04B-912E-0010D6371694}" type="presOf" srcId="{8CBEA147-D136-4436-A606-B55A958571ED}" destId="{B7A23EE7-9F7D-7145-9F6C-12290DBE8FAC}" srcOrd="0" destOrd="0" presId="urn:microsoft.com/office/officeart/2005/8/layout/hList1"/>
    <dgm:cxn modelId="{8DE962F4-F05E-4493-BD11-EA5FB9C52481}" srcId="{78025ACD-2E7A-435D-BBEF-CC1A2AE152EF}" destId="{1A5FF1CC-959F-48EF-AAEE-6C5ABFA4C70E}" srcOrd="2" destOrd="0" parTransId="{41A7678D-0138-4F5A-929E-563FE4076183}" sibTransId="{BA286238-C943-45EF-9F6D-8A411BD83B8B}"/>
    <dgm:cxn modelId="{719E93FD-0B9C-6549-9B88-6158D6CDE5CB}" type="presOf" srcId="{78025ACD-2E7A-435D-BBEF-CC1A2AE152EF}" destId="{6540BD4A-85B8-0C49-8509-D201A31B536A}" srcOrd="0" destOrd="0" presId="urn:microsoft.com/office/officeart/2005/8/layout/hList1"/>
    <dgm:cxn modelId="{CB969485-1D52-BE4F-AE4B-81FAD30CE318}" type="presParOf" srcId="{AB7E6551-2E0B-E846-A557-1BE590CD9135}" destId="{CCF81046-F014-6C4B-8E1A-62EE66B30262}" srcOrd="0" destOrd="0" presId="urn:microsoft.com/office/officeart/2005/8/layout/hList1"/>
    <dgm:cxn modelId="{110404E6-D3C7-DD4D-B2CC-5FE180A6208B}" type="presParOf" srcId="{CCF81046-F014-6C4B-8E1A-62EE66B30262}" destId="{6540BD4A-85B8-0C49-8509-D201A31B536A}" srcOrd="0" destOrd="0" presId="urn:microsoft.com/office/officeart/2005/8/layout/hList1"/>
    <dgm:cxn modelId="{EA51C1BD-7A82-2046-830F-40555A13606B}" type="presParOf" srcId="{CCF81046-F014-6C4B-8E1A-62EE66B30262}" destId="{B7A23EE7-9F7D-7145-9F6C-12290DBE8FA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B285C-6712-6042-8D65-E320CF9E5BB3}">
      <dsp:nvSpPr>
        <dsp:cNvPr id="0" name=""/>
        <dsp:cNvSpPr/>
      </dsp:nvSpPr>
      <dsp:spPr>
        <a:xfrm>
          <a:off x="3304710" y="62556"/>
          <a:ext cx="2030991" cy="1226200"/>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Example: </a:t>
          </a:r>
          <a:endParaRPr lang="en-US" sz="2000" kern="1200">
            <a:solidFill>
              <a:schemeClr val="tx1"/>
            </a:solidFill>
          </a:endParaRPr>
        </a:p>
      </dsp:txBody>
      <dsp:txXfrm>
        <a:off x="3304710" y="62556"/>
        <a:ext cx="2030991" cy="1226200"/>
      </dsp:txXfrm>
    </dsp:sp>
    <dsp:sp modelId="{2671338F-335D-9243-A87D-F4B2D364EE9A}">
      <dsp:nvSpPr>
        <dsp:cNvPr id="0" name=""/>
        <dsp:cNvSpPr/>
      </dsp:nvSpPr>
      <dsp:spPr>
        <a:xfrm>
          <a:off x="496403" y="494611"/>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Set of scores: 5,6,4 have a mean of 5</a:t>
          </a:r>
          <a:endParaRPr lang="en-US" sz="2000" kern="1200">
            <a:solidFill>
              <a:schemeClr val="tx1"/>
            </a:solidFill>
          </a:endParaRPr>
        </a:p>
      </dsp:txBody>
      <dsp:txXfrm>
        <a:off x="496403" y="494611"/>
        <a:ext cx="2816869" cy="1690121"/>
      </dsp:txXfrm>
    </dsp:sp>
    <dsp:sp modelId="{D795998C-A4BA-FD4C-B42D-8CF323D0D1FC}">
      <dsp:nvSpPr>
        <dsp:cNvPr id="0" name=""/>
        <dsp:cNvSpPr/>
      </dsp:nvSpPr>
      <dsp:spPr>
        <a:xfrm>
          <a:off x="5356941" y="494611"/>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Set of scores: 7,3,5 also have a mean of 5</a:t>
          </a:r>
          <a:endParaRPr lang="en-US" sz="2000" kern="1200">
            <a:solidFill>
              <a:schemeClr val="tx1"/>
            </a:solidFill>
          </a:endParaRPr>
        </a:p>
      </dsp:txBody>
      <dsp:txXfrm>
        <a:off x="5356941" y="494611"/>
        <a:ext cx="2816869" cy="1690121"/>
      </dsp:txXfrm>
    </dsp:sp>
    <dsp:sp modelId="{66664115-2148-F946-9516-5CDE6C269EE9}">
      <dsp:nvSpPr>
        <dsp:cNvPr id="0" name=""/>
        <dsp:cNvSpPr/>
      </dsp:nvSpPr>
      <dsp:spPr>
        <a:xfrm>
          <a:off x="1157086" y="2166068"/>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solidFill>
                <a:schemeClr val="tx1"/>
              </a:solidFill>
            </a:rPr>
            <a:t>The </a:t>
          </a:r>
          <a:r>
            <a:rPr lang="en-US" sz="2000" b="1" kern="1200">
              <a:solidFill>
                <a:schemeClr val="tx1"/>
              </a:solidFill>
            </a:rPr>
            <a:t>first set are clustered more closely around the mean </a:t>
          </a:r>
          <a:r>
            <a:rPr lang="en-US" sz="2000" kern="1200">
              <a:solidFill>
                <a:schemeClr val="tx1"/>
              </a:solidFill>
            </a:rPr>
            <a:t>than the second set</a:t>
          </a:r>
        </a:p>
      </dsp:txBody>
      <dsp:txXfrm>
        <a:off x="1157086" y="2166068"/>
        <a:ext cx="2816869" cy="1690121"/>
      </dsp:txXfrm>
    </dsp:sp>
    <dsp:sp modelId="{6C91E45B-F930-6E4D-BB06-7A7F246D3704}">
      <dsp:nvSpPr>
        <dsp:cNvPr id="0" name=""/>
        <dsp:cNvSpPr/>
      </dsp:nvSpPr>
      <dsp:spPr>
        <a:xfrm>
          <a:off x="4255643" y="2166068"/>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Same mean, different spread</a:t>
          </a:r>
          <a:endParaRPr lang="en-US" sz="2000" kern="1200">
            <a:solidFill>
              <a:schemeClr val="tx1"/>
            </a:solidFill>
          </a:endParaRPr>
        </a:p>
      </dsp:txBody>
      <dsp:txXfrm>
        <a:off x="4255643" y="2166068"/>
        <a:ext cx="2816869" cy="1690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7385D-C8CC-4B3F-8A20-B9262F801360}">
      <dsp:nvSpPr>
        <dsp:cNvPr id="0" name=""/>
        <dsp:cNvSpPr/>
      </dsp:nvSpPr>
      <dsp:spPr>
        <a:xfrm>
          <a:off x="0" y="41747"/>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CA418-4EB5-432D-9431-EA43AC6BD85B}">
      <dsp:nvSpPr>
        <dsp:cNvPr id="0" name=""/>
        <dsp:cNvSpPr/>
      </dsp:nvSpPr>
      <dsp:spPr>
        <a:xfrm>
          <a:off x="228472" y="173588"/>
          <a:ext cx="415809" cy="415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27C411-6D7C-4C71-BF3A-03E486D9B388}">
      <dsp:nvSpPr>
        <dsp:cNvPr id="0" name=""/>
        <dsp:cNvSpPr/>
      </dsp:nvSpPr>
      <dsp:spPr>
        <a:xfrm>
          <a:off x="872754" y="3650"/>
          <a:ext cx="7304422"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800100">
            <a:lnSpc>
              <a:spcPct val="90000"/>
            </a:lnSpc>
            <a:spcBef>
              <a:spcPct val="0"/>
            </a:spcBef>
            <a:spcAft>
              <a:spcPct val="35000"/>
            </a:spcAft>
            <a:buNone/>
          </a:pPr>
          <a:r>
            <a:rPr lang="en-US" sz="1800" b="1" kern="1200"/>
            <a:t>Calculated by subtracting the smallest score from the largest</a:t>
          </a:r>
          <a:endParaRPr lang="en-US" sz="1800" kern="1200"/>
        </a:p>
      </dsp:txBody>
      <dsp:txXfrm>
        <a:off x="872754" y="3650"/>
        <a:ext cx="7304422" cy="849689"/>
      </dsp:txXfrm>
    </dsp:sp>
    <dsp:sp modelId="{881C6BB9-498E-40E4-9C42-C0D511742E68}">
      <dsp:nvSpPr>
        <dsp:cNvPr id="0" name=""/>
        <dsp:cNvSpPr/>
      </dsp:nvSpPr>
      <dsp:spPr>
        <a:xfrm>
          <a:off x="0" y="1065763"/>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B1338-3257-4981-91FE-26C45CB8C94E}">
      <dsp:nvSpPr>
        <dsp:cNvPr id="0" name=""/>
        <dsp:cNvSpPr/>
      </dsp:nvSpPr>
      <dsp:spPr>
        <a:xfrm>
          <a:off x="228472" y="1235700"/>
          <a:ext cx="415809" cy="415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75AA0D-32C7-4E19-80F8-91E6E5AEF0BC}">
      <dsp:nvSpPr>
        <dsp:cNvPr id="0" name=""/>
        <dsp:cNvSpPr/>
      </dsp:nvSpPr>
      <dsp:spPr>
        <a:xfrm>
          <a:off x="872754" y="1065763"/>
          <a:ext cx="7304422"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800100">
            <a:lnSpc>
              <a:spcPct val="90000"/>
            </a:lnSpc>
            <a:spcBef>
              <a:spcPct val="0"/>
            </a:spcBef>
            <a:spcAft>
              <a:spcPct val="35000"/>
            </a:spcAft>
            <a:buNone/>
          </a:pPr>
          <a:r>
            <a:rPr lang="en-US" sz="1800" b="1" kern="1200"/>
            <a:t>Set 1 (5,6,4). Range = 6-4 = 2</a:t>
          </a:r>
          <a:endParaRPr lang="en-US" sz="1800" kern="1200"/>
        </a:p>
      </dsp:txBody>
      <dsp:txXfrm>
        <a:off x="872754" y="1065763"/>
        <a:ext cx="7304422" cy="849689"/>
      </dsp:txXfrm>
    </dsp:sp>
    <dsp:sp modelId="{B2964BF3-851B-4F33-8A00-185E4E7A6757}">
      <dsp:nvSpPr>
        <dsp:cNvPr id="0" name=""/>
        <dsp:cNvSpPr/>
      </dsp:nvSpPr>
      <dsp:spPr>
        <a:xfrm>
          <a:off x="0" y="2127875"/>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0C9C0-CD1E-4AC7-9045-11FC7B170182}">
      <dsp:nvSpPr>
        <dsp:cNvPr id="0" name=""/>
        <dsp:cNvSpPr/>
      </dsp:nvSpPr>
      <dsp:spPr>
        <a:xfrm>
          <a:off x="228472" y="2297813"/>
          <a:ext cx="415809" cy="415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C7BCD9-34D2-4610-8A0C-8722D238781D}">
      <dsp:nvSpPr>
        <dsp:cNvPr id="0" name=""/>
        <dsp:cNvSpPr/>
      </dsp:nvSpPr>
      <dsp:spPr>
        <a:xfrm>
          <a:off x="872754" y="2127875"/>
          <a:ext cx="7304422"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800100">
            <a:lnSpc>
              <a:spcPct val="90000"/>
            </a:lnSpc>
            <a:spcBef>
              <a:spcPct val="0"/>
            </a:spcBef>
            <a:spcAft>
              <a:spcPct val="35000"/>
            </a:spcAft>
            <a:buNone/>
          </a:pPr>
          <a:r>
            <a:rPr lang="en-US" sz="1800" b="1" kern="1200"/>
            <a:t>Set 2 (7,3,5). Range = 7-3 = 4</a:t>
          </a:r>
          <a:endParaRPr lang="en-US" sz="1800" kern="1200"/>
        </a:p>
      </dsp:txBody>
      <dsp:txXfrm>
        <a:off x="872754" y="2127875"/>
        <a:ext cx="7304422" cy="849689"/>
      </dsp:txXfrm>
    </dsp:sp>
    <dsp:sp modelId="{D5918134-F515-4590-9C9D-5D09C117BB41}">
      <dsp:nvSpPr>
        <dsp:cNvPr id="0" name=""/>
        <dsp:cNvSpPr/>
      </dsp:nvSpPr>
      <dsp:spPr>
        <a:xfrm>
          <a:off x="0" y="3189987"/>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A6B17-22E6-4F83-9FB9-FCBCA5779D8B}">
      <dsp:nvSpPr>
        <dsp:cNvPr id="0" name=""/>
        <dsp:cNvSpPr/>
      </dsp:nvSpPr>
      <dsp:spPr>
        <a:xfrm>
          <a:off x="228695" y="3359925"/>
          <a:ext cx="415809" cy="4154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A337B4-881D-4649-A9F7-C300E153B1B7}">
      <dsp:nvSpPr>
        <dsp:cNvPr id="0" name=""/>
        <dsp:cNvSpPr/>
      </dsp:nvSpPr>
      <dsp:spPr>
        <a:xfrm>
          <a:off x="873200" y="3189987"/>
          <a:ext cx="3703320"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You may see this measure of dispersion reported in the ’Participants’ section in research articles (sub-section of Method section)</a:t>
          </a:r>
        </a:p>
      </dsp:txBody>
      <dsp:txXfrm>
        <a:off x="873200" y="3189987"/>
        <a:ext cx="3703320" cy="849689"/>
      </dsp:txXfrm>
    </dsp:sp>
    <dsp:sp modelId="{A6A0F50F-2502-47D6-BDD3-97A02D5D322C}">
      <dsp:nvSpPr>
        <dsp:cNvPr id="0" name=""/>
        <dsp:cNvSpPr/>
      </dsp:nvSpPr>
      <dsp:spPr>
        <a:xfrm>
          <a:off x="4576520" y="3189987"/>
          <a:ext cx="3543928" cy="75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34" tIns="79934" rIns="79934" bIns="79934"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I.e. Age range of participants in a sample</a:t>
          </a:r>
        </a:p>
      </dsp:txBody>
      <dsp:txXfrm>
        <a:off x="4576520" y="3189987"/>
        <a:ext cx="3543928" cy="7552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0BD4A-85B8-0C49-8509-D201A31B536A}">
      <dsp:nvSpPr>
        <dsp:cNvPr id="0" name=""/>
        <dsp:cNvSpPr/>
      </dsp:nvSpPr>
      <dsp:spPr>
        <a:xfrm>
          <a:off x="0" y="0"/>
          <a:ext cx="7848872" cy="13536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GB" sz="4700" b="1" kern="1200"/>
            <a:t>Two main approaches:</a:t>
          </a:r>
          <a:endParaRPr lang="en-US" sz="4700" kern="1200"/>
        </a:p>
      </dsp:txBody>
      <dsp:txXfrm>
        <a:off x="0" y="0"/>
        <a:ext cx="7848872" cy="1353600"/>
      </dsp:txXfrm>
    </dsp:sp>
    <dsp:sp modelId="{B7A23EE7-9F7D-7145-9F6C-12290DBE8FAC}">
      <dsp:nvSpPr>
        <dsp:cNvPr id="0" name=""/>
        <dsp:cNvSpPr/>
      </dsp:nvSpPr>
      <dsp:spPr>
        <a:xfrm>
          <a:off x="0" y="1381873"/>
          <a:ext cx="7848872" cy="2064240"/>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latin typeface="Arial" panose="020B0604020202020204" pitchFamily="34" charset="0"/>
              <a:cs typeface="Arial" panose="020B0604020202020204" pitchFamily="34" charset="0"/>
            </a:rPr>
            <a:t>Descriptive</a:t>
          </a:r>
          <a:r>
            <a:rPr lang="en-GB" sz="2400" kern="1200">
              <a:latin typeface="Arial" panose="020B0604020202020204" pitchFamily="34" charset="0"/>
              <a:cs typeface="Arial" panose="020B0604020202020204" pitchFamily="34" charset="0"/>
            </a:rPr>
            <a:t> (describes general properties, e.g. patterns/trends)</a:t>
          </a:r>
          <a:endParaRPr lang="en-US" sz="2400" kern="120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endParaRPr lang="en-US" sz="2400" kern="120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sz="2400" b="1" kern="1200">
              <a:latin typeface="Arial" panose="020B0604020202020204" pitchFamily="34" charset="0"/>
              <a:cs typeface="Arial" panose="020B0604020202020204" pitchFamily="34" charset="0"/>
            </a:rPr>
            <a:t>Inferential </a:t>
          </a:r>
          <a:r>
            <a:rPr lang="en-GB" sz="2400" kern="1200">
              <a:latin typeface="Arial" panose="020B0604020202020204" pitchFamily="34" charset="0"/>
              <a:cs typeface="Arial" panose="020B0604020202020204" pitchFamily="34" charset="0"/>
            </a:rPr>
            <a:t>(allows us to make more conclusive statements about the patterns we have observed)</a:t>
          </a:r>
          <a:endParaRPr lang="en-US" sz="2400" kern="1200">
            <a:latin typeface="Arial" panose="020B0604020202020204" pitchFamily="34" charset="0"/>
            <a:cs typeface="Arial" panose="020B0604020202020204" pitchFamily="34" charset="0"/>
          </a:endParaRPr>
        </a:p>
      </dsp:txBody>
      <dsp:txXfrm>
        <a:off x="0" y="1381873"/>
        <a:ext cx="7848872" cy="20642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16/03/2023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ribbr.com/category/statistic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l5dDl_C3xCU"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youtube.com/watch?v=0NeaD1Mojp0"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cribbr.com/statistics/descriptive-statistics/" TargetMode="External"/><Relationship Id="rId2" Type="http://schemas.openxmlformats.org/officeDocument/2006/relationships/slide" Target="../slides/slide48.xml"/><Relationship Id="rId1" Type="http://schemas.openxmlformats.org/officeDocument/2006/relationships/notesMaster" Target="../notesMasters/notesMaster1.xml"/><Relationship Id="rId5" Type="http://schemas.openxmlformats.org/officeDocument/2006/relationships/hyperlink" Target="https://www.scribbr.com/methodology/data-collection/" TargetMode="External"/><Relationship Id="rId4" Type="http://schemas.openxmlformats.org/officeDocument/2006/relationships/hyperlink" Target="https://www.scribbr.com/category/statistics/"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rNulPTwLFMQ" TargetMode="External"/><Relationship Id="rId2" Type="http://schemas.openxmlformats.org/officeDocument/2006/relationships/slide" Target="../slides/slide63.xml"/><Relationship Id="rId1" Type="http://schemas.openxmlformats.org/officeDocument/2006/relationships/notesMaster" Target="../notesMasters/notesMaster1.xml"/><Relationship Id="rId4" Type="http://schemas.openxmlformats.org/officeDocument/2006/relationships/hyperlink" Target="https://www.youtube.com/watch?v=BlzR2PjZSdY"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296" indent="0">
              <a:lnSpc>
                <a:spcPct val="150000"/>
              </a:lnSpc>
              <a:buNone/>
            </a:pPr>
            <a:r>
              <a:rPr lang="en-GB">
                <a:latin typeface="Arial" panose="020B0604020202020204" pitchFamily="34" charset="0"/>
                <a:cs typeface="Arial" panose="020B0604020202020204" pitchFamily="34" charset="0"/>
              </a:rPr>
              <a:t>Types of Data:</a:t>
            </a:r>
          </a:p>
          <a:p>
            <a:pPr lvl="2">
              <a:lnSpc>
                <a:spcPct val="150000"/>
              </a:lnSpc>
              <a:buFont typeface="Wingdings" pitchFamily="2" charset="2"/>
              <a:buChar char="v"/>
            </a:pPr>
            <a:r>
              <a:rPr lang="en-GB">
                <a:latin typeface="Arial" panose="020B0604020202020204" pitchFamily="34" charset="0"/>
                <a:cs typeface="Arial" panose="020B0604020202020204" pitchFamily="34" charset="0"/>
              </a:rPr>
              <a:t> Quantitative data</a:t>
            </a:r>
          </a:p>
          <a:p>
            <a:pPr lvl="2">
              <a:lnSpc>
                <a:spcPct val="150000"/>
              </a:lnSpc>
              <a:buFont typeface="Wingdings" pitchFamily="2" charset="2"/>
              <a:buChar char="v"/>
            </a:pPr>
            <a:r>
              <a:rPr lang="en-GB">
                <a:latin typeface="Arial" panose="020B0604020202020204" pitchFamily="34" charset="0"/>
                <a:cs typeface="Arial" panose="020B0604020202020204" pitchFamily="34" charset="0"/>
              </a:rPr>
              <a:t>Qualitative/Categorical data</a:t>
            </a:r>
            <a:endParaRPr lang="en-US">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C6E1BDCB-C195-4A45-974F-E6DDB024ACAF}" type="slidenum">
              <a:rPr lang="en-GB" smtClean="0"/>
              <a:pPr/>
              <a:t>6</a:t>
            </a:fld>
            <a:endParaRPr lang="en-GB"/>
          </a:p>
        </p:txBody>
      </p:sp>
    </p:spTree>
    <p:extLst>
      <p:ext uri="{BB962C8B-B14F-4D97-AF65-F5344CB8AC3E}">
        <p14:creationId xmlns:p14="http://schemas.microsoft.com/office/powerpoint/2010/main" val="2816340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8</a:t>
            </a:fld>
            <a:endParaRPr lang="en-GB"/>
          </a:p>
        </p:txBody>
      </p:sp>
    </p:spTree>
    <p:extLst>
      <p:ext uri="{BB962C8B-B14F-4D97-AF65-F5344CB8AC3E}">
        <p14:creationId xmlns:p14="http://schemas.microsoft.com/office/powerpoint/2010/main" val="3228832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9</a:t>
            </a:fld>
            <a:endParaRPr lang="en-GB"/>
          </a:p>
        </p:txBody>
      </p:sp>
    </p:spTree>
    <p:extLst>
      <p:ext uri="{BB962C8B-B14F-4D97-AF65-F5344CB8AC3E}">
        <p14:creationId xmlns:p14="http://schemas.microsoft.com/office/powerpoint/2010/main" val="608529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Beginner's Guide to Statistical Analysis | 5 Steps &amp;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13</a:t>
            </a:fld>
            <a:endParaRPr lang="en-GB"/>
          </a:p>
        </p:txBody>
      </p:sp>
    </p:spTree>
    <p:extLst>
      <p:ext uri="{BB962C8B-B14F-4D97-AF65-F5344CB8AC3E}">
        <p14:creationId xmlns:p14="http://schemas.microsoft.com/office/powerpoint/2010/main" val="3585299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16</a:t>
            </a:fld>
            <a:endParaRPr lang="en-GB"/>
          </a:p>
        </p:txBody>
      </p:sp>
    </p:spTree>
    <p:extLst>
      <p:ext uri="{BB962C8B-B14F-4D97-AF65-F5344CB8AC3E}">
        <p14:creationId xmlns:p14="http://schemas.microsoft.com/office/powerpoint/2010/main" val="3232531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https://baselinesupport.campuslabs.com/hc/en-us/articles/204305665-Types-of-Descriptive-Statistics</a:t>
            </a:r>
          </a:p>
        </p:txBody>
      </p:sp>
      <p:sp>
        <p:nvSpPr>
          <p:cNvPr id="4" name="Slide Number Placeholder 3"/>
          <p:cNvSpPr>
            <a:spLocks noGrp="1"/>
          </p:cNvSpPr>
          <p:nvPr>
            <p:ph type="sldNum" sz="quarter" idx="5"/>
          </p:nvPr>
        </p:nvSpPr>
        <p:spPr/>
        <p:txBody>
          <a:bodyPr/>
          <a:lstStyle/>
          <a:p>
            <a:fld id="{C6E1BDCB-C195-4A45-974F-E6DDB024ACAF}" type="slidenum">
              <a:rPr lang="en-GB" smtClean="0"/>
              <a:pPr/>
              <a:t>20</a:t>
            </a:fld>
            <a:endParaRPr lang="en-GB"/>
          </a:p>
        </p:txBody>
      </p:sp>
    </p:spTree>
    <p:extLst>
      <p:ext uri="{BB962C8B-B14F-4D97-AF65-F5344CB8AC3E}">
        <p14:creationId xmlns:p14="http://schemas.microsoft.com/office/powerpoint/2010/main" val="386370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33</a:t>
            </a:fld>
            <a:endParaRPr lang="en-GB"/>
          </a:p>
        </p:txBody>
      </p:sp>
    </p:spTree>
    <p:extLst>
      <p:ext uri="{BB962C8B-B14F-4D97-AF65-F5344CB8AC3E}">
        <p14:creationId xmlns:p14="http://schemas.microsoft.com/office/powerpoint/2010/main" val="1959166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How to Calculate the Mean, Median, and Mode in SPSS - Central Tendency – YouTube</a:t>
            </a:r>
            <a:endParaRPr lang="en-GB"/>
          </a:p>
          <a:p>
            <a:r>
              <a:rPr lang="en-GB">
                <a:hlinkClick r:id="rId4"/>
              </a:rPr>
              <a:t>How to Create a Bar Chart in SPSS - Bar Graph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34</a:t>
            </a:fld>
            <a:endParaRPr lang="en-GB"/>
          </a:p>
        </p:txBody>
      </p:sp>
    </p:spTree>
    <p:extLst>
      <p:ext uri="{BB962C8B-B14F-4D97-AF65-F5344CB8AC3E}">
        <p14:creationId xmlns:p14="http://schemas.microsoft.com/office/powerpoint/2010/main" val="1496847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6E1BDCB-C195-4A45-974F-E6DDB024ACAF}" type="slidenum">
              <a:rPr lang="en-GB" smtClean="0"/>
              <a:pPr/>
              <a:t>42</a:t>
            </a:fld>
            <a:endParaRPr lang="en-GB"/>
          </a:p>
        </p:txBody>
      </p:sp>
    </p:spTree>
    <p:extLst>
      <p:ext uri="{BB962C8B-B14F-4D97-AF65-F5344CB8AC3E}">
        <p14:creationId xmlns:p14="http://schemas.microsoft.com/office/powerpoint/2010/main" val="2394728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https://www.scribbr.com/statistics/descriptive-statistics/</a:t>
            </a:r>
          </a:p>
        </p:txBody>
      </p:sp>
      <p:sp>
        <p:nvSpPr>
          <p:cNvPr id="4" name="Slide Number Placeholder 3"/>
          <p:cNvSpPr>
            <a:spLocks noGrp="1"/>
          </p:cNvSpPr>
          <p:nvPr>
            <p:ph type="sldNum" sz="quarter" idx="5"/>
          </p:nvPr>
        </p:nvSpPr>
        <p:spPr/>
        <p:txBody>
          <a:bodyPr/>
          <a:lstStyle/>
          <a:p>
            <a:fld id="{C6E1BDCB-C195-4A45-974F-E6DDB024ACAF}" type="slidenum">
              <a:rPr lang="en-GB" smtClean="0"/>
              <a:pPr/>
              <a:t>45</a:t>
            </a:fld>
            <a:endParaRPr lang="en-GB"/>
          </a:p>
        </p:txBody>
      </p:sp>
    </p:spTree>
    <p:extLst>
      <p:ext uri="{BB962C8B-B14F-4D97-AF65-F5344CB8AC3E}">
        <p14:creationId xmlns:p14="http://schemas.microsoft.com/office/powerpoint/2010/main" val="587499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Descriptive Statistics | Definitions, Types, Examples (scribbr.com)</a:t>
            </a:r>
            <a:endParaRPr lang="en-GB"/>
          </a:p>
          <a:p>
            <a:r>
              <a:rPr lang="en-GB"/>
              <a:t>https://www.scribbr.com/statistics/descriptive-statistics/</a:t>
            </a:r>
          </a:p>
          <a:p>
            <a:r>
              <a:rPr lang="en-GB">
                <a:hlinkClick r:id="rId4"/>
              </a:rPr>
              <a:t>The Beginner's Guide to Statistical Analysis | 5 Steps &amp; Examples (scribbr.com)</a:t>
            </a:r>
            <a:endParaRPr lang="en-GB"/>
          </a:p>
          <a:p>
            <a:r>
              <a:rPr lang="en-GB">
                <a:hlinkClick r:id="rId5"/>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48</a:t>
            </a:fld>
            <a:endParaRPr lang="en-GB"/>
          </a:p>
        </p:txBody>
      </p:sp>
    </p:spTree>
    <p:extLst>
      <p:ext uri="{BB962C8B-B14F-4D97-AF65-F5344CB8AC3E}">
        <p14:creationId xmlns:p14="http://schemas.microsoft.com/office/powerpoint/2010/main" val="3710220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https://baselinesupport.campuslabs.com/hc/en-us/articles/204305665-Types-of-Descriptive-Statistics</a:t>
            </a:r>
          </a:p>
        </p:txBody>
      </p:sp>
      <p:sp>
        <p:nvSpPr>
          <p:cNvPr id="4" name="Slide Number Placeholder 3"/>
          <p:cNvSpPr>
            <a:spLocks noGrp="1"/>
          </p:cNvSpPr>
          <p:nvPr>
            <p:ph type="sldNum" sz="quarter" idx="5"/>
          </p:nvPr>
        </p:nvSpPr>
        <p:spPr/>
        <p:txBody>
          <a:bodyPr/>
          <a:lstStyle/>
          <a:p>
            <a:fld id="{C6E1BDCB-C195-4A45-974F-E6DDB024ACAF}" type="slidenum">
              <a:rPr lang="en-GB" smtClean="0"/>
              <a:pPr/>
              <a:t>49</a:t>
            </a:fld>
            <a:endParaRPr lang="en-GB"/>
          </a:p>
        </p:txBody>
      </p:sp>
    </p:spTree>
    <p:extLst>
      <p:ext uri="{BB962C8B-B14F-4D97-AF65-F5344CB8AC3E}">
        <p14:creationId xmlns:p14="http://schemas.microsoft.com/office/powerpoint/2010/main" val="3931687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Descriptive statistics allow you to describe a data set, while inferential statistics allow you to make inferences based on a data set.</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60</a:t>
            </a:fld>
            <a:endParaRPr lang="en-GB"/>
          </a:p>
        </p:txBody>
      </p:sp>
    </p:spTree>
    <p:extLst>
      <p:ext uri="{BB962C8B-B14F-4D97-AF65-F5344CB8AC3E}">
        <p14:creationId xmlns:p14="http://schemas.microsoft.com/office/powerpoint/2010/main" val="27850759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Decide on your Data Analysis Strategy | </a:t>
            </a:r>
            <a:r>
              <a:rPr lang="en-GB" err="1">
                <a:hlinkClick r:id="rId3"/>
              </a:rPr>
              <a:t>Scribbr</a:t>
            </a:r>
            <a:r>
              <a:rPr lang="en-GB">
                <a:hlinkClick r:id="rId3"/>
              </a:rPr>
              <a:t> 🎓 – YouTube</a:t>
            </a:r>
            <a:endParaRPr lang="en-GB"/>
          </a:p>
          <a:p>
            <a:r>
              <a:rPr lang="en-GB">
                <a:hlinkClick r:id="rId4"/>
              </a:rPr>
              <a:t>Types of Data Analysis (Research Methodology - 17)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63</a:t>
            </a:fld>
            <a:endParaRPr lang="en-GB"/>
          </a:p>
        </p:txBody>
      </p:sp>
    </p:spTree>
    <p:extLst>
      <p:ext uri="{BB962C8B-B14F-4D97-AF65-F5344CB8AC3E}">
        <p14:creationId xmlns:p14="http://schemas.microsoft.com/office/powerpoint/2010/main" val="1078265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8171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3638"/>
            <a:ext cx="2133600" cy="457200"/>
          </a:xfrm>
          <a:prstGeom prst="rect">
            <a:avLst/>
          </a:prstGeo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3638"/>
            <a:ext cx="2133600" cy="457200"/>
          </a:xfrm>
          <a:prstGeom prst="rect">
            <a:avLst/>
          </a:prstGeom>
        </p:spPr>
        <p:txBody>
          <a:bodyPr/>
          <a:lstStyle>
            <a:lvl1pPr>
              <a:defRPr/>
            </a:lvl1pPr>
          </a:lstStyle>
          <a:p>
            <a:fld id="{DDE5C680-A308-46E6-8885-41634A48B81D}" type="slidenum">
              <a:rPr lang="en-GB" altLang="en-US"/>
              <a:pPr/>
              <a:t>‹#›</a:t>
            </a:fld>
            <a:endParaRPr lang="en-GB" altLang="en-US"/>
          </a:p>
        </p:txBody>
      </p:sp>
    </p:spTree>
    <p:extLst>
      <p:ext uri="{BB962C8B-B14F-4D97-AF65-F5344CB8AC3E}">
        <p14:creationId xmlns:p14="http://schemas.microsoft.com/office/powerpoint/2010/main" val="458532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3" y="3810002"/>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4" name="Rectangle 23"/>
          <p:cNvSpPr/>
          <p:nvPr/>
        </p:nvSpPr>
        <p:spPr>
          <a:xfrm flipV="1">
            <a:off x="5410201"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5" name="Rectangle 24"/>
          <p:cNvSpPr/>
          <p:nvPr/>
        </p:nvSpPr>
        <p:spPr>
          <a:xfrm flipV="1">
            <a:off x="5410201"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10" name="Rectangle 9"/>
          <p:cNvSpPr/>
          <p:nvPr/>
        </p:nvSpPr>
        <p:spPr>
          <a:xfrm>
            <a:off x="1" y="3675529"/>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8" name="Title 7"/>
          <p:cNvSpPr>
            <a:spLocks noGrp="1"/>
          </p:cNvSpPr>
          <p:nvPr>
            <p:ph type="ctrTitle"/>
          </p:nvPr>
        </p:nvSpPr>
        <p:spPr>
          <a:xfrm>
            <a:off x="457200" y="2401889"/>
            <a:ext cx="8458200" cy="1470025"/>
          </a:xfrm>
        </p:spPr>
        <p:txBody>
          <a:bodyPr anchor="b"/>
          <a:lstStyle>
            <a:lvl1pPr>
              <a:defRPr sz="33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48006" indent="0" algn="l">
              <a:buNone/>
              <a:defRPr sz="1800">
                <a:solidFill>
                  <a:schemeClr val="tx2"/>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A8224893-DBDA-4BFA-9CE1-4BFE7CD0F8CF}" type="datetime1">
              <a:rPr lang="en-US" smtClean="0"/>
              <a:t>3/16/2023</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GB" altLang="en-US"/>
          </a:p>
        </p:txBody>
      </p:sp>
      <p:sp>
        <p:nvSpPr>
          <p:cNvPr id="29" name="Slide Number Placeholder 28"/>
          <p:cNvSpPr>
            <a:spLocks noGrp="1"/>
          </p:cNvSpPr>
          <p:nvPr>
            <p:ph type="sldNum" sz="quarter" idx="12"/>
          </p:nvPr>
        </p:nvSpPr>
        <p:spPr>
          <a:xfrm>
            <a:off x="8320089" y="1136"/>
            <a:ext cx="747712" cy="365760"/>
          </a:xfrm>
        </p:spPr>
        <p:txBody>
          <a:bodyPr/>
          <a:lstStyle>
            <a:lvl1pPr algn="r">
              <a:defRPr sz="1350">
                <a:solidFill>
                  <a:schemeClr val="bg1"/>
                </a:solidFill>
              </a:defRPr>
            </a:lvl1pPr>
          </a:lstStyle>
          <a:p>
            <a:fld id="{4FAB73BC-B049-4115-A692-8D63A059BFB8}" type="slidenum">
              <a:rPr lang="en-US" smtClean="0"/>
              <a:t>‹#›</a:t>
            </a:fld>
            <a:endParaRPr lang="en-US"/>
          </a:p>
        </p:txBody>
      </p:sp>
    </p:spTree>
    <p:extLst>
      <p:ext uri="{BB962C8B-B14F-4D97-AF65-F5344CB8AC3E}">
        <p14:creationId xmlns:p14="http://schemas.microsoft.com/office/powerpoint/2010/main" val="1892095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2D3E9E-A95C-48F2-B4BF-A71542E0BE9A}"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D03C48-3862-4E11-8CEF-DEFC02E4A425}" type="slidenum">
              <a:rPr lang="en-GB" altLang="en-US" smtClean="0"/>
              <a:pPr/>
              <a:t>‹#›</a:t>
            </a:fld>
            <a:endParaRPr lang="en-GB" altLang="en-US"/>
          </a:p>
        </p:txBody>
      </p:sp>
    </p:spTree>
    <p:extLst>
      <p:ext uri="{BB962C8B-B14F-4D97-AF65-F5344CB8AC3E}">
        <p14:creationId xmlns:p14="http://schemas.microsoft.com/office/powerpoint/2010/main" val="1853649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2"/>
            <a:ext cx="7772400" cy="1362075"/>
          </a:xfrm>
        </p:spPr>
        <p:txBody>
          <a:bodyPr anchor="b">
            <a:noAutofit/>
          </a:bodyPr>
          <a:lstStyle>
            <a:lvl1pPr algn="l">
              <a:buNone/>
              <a:defRPr sz="3225"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34290" indent="0">
              <a:buNone/>
              <a:defRPr sz="1575" b="0">
                <a:solidFill>
                  <a:schemeClr val="tx2"/>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50F84E2-2D7A-43CF-AC90-352A289A783A}"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83656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6"/>
            <a:ext cx="4038600" cy="4525963"/>
          </a:xfrm>
        </p:spPr>
        <p:txBody>
          <a:bodyPr/>
          <a:lstStyle>
            <a:lvl1pPr>
              <a:defRPr sz="1500"/>
            </a:lvl1pPr>
            <a:lvl2pPr>
              <a:defRPr sz="1425"/>
            </a:lvl2pPr>
            <a:lvl3pPr>
              <a:defRPr sz="1350"/>
            </a:lvl3pPr>
            <a:lvl4pPr>
              <a:defRPr sz="135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6"/>
            <a:ext cx="4038600" cy="4525963"/>
          </a:xfrm>
        </p:spPr>
        <p:txBody>
          <a:bodyPr/>
          <a:lstStyle>
            <a:lvl1pPr>
              <a:defRPr sz="1500"/>
            </a:lvl1pPr>
            <a:lvl2pPr>
              <a:defRPr sz="1425"/>
            </a:lvl2pPr>
            <a:lvl3pPr>
              <a:defRPr sz="1350"/>
            </a:lvl3pPr>
            <a:lvl4pPr>
              <a:defRPr sz="135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7C63859D-B6CF-489C-B1B2-BAF7FF6363A7}" type="slidenum">
              <a:rPr lang="en-GB" altLang="en-US" smtClean="0"/>
              <a:pPr/>
              <a:t>‹#›</a:t>
            </a:fld>
            <a:endParaRPr lang="en-GB" altLang="en-US"/>
          </a:p>
        </p:txBody>
      </p:sp>
    </p:spTree>
    <p:extLst>
      <p:ext uri="{BB962C8B-B14F-4D97-AF65-F5344CB8AC3E}">
        <p14:creationId xmlns:p14="http://schemas.microsoft.com/office/powerpoint/2010/main" val="24855887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3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6" y="2244970"/>
            <a:ext cx="4041775"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5" y="2708519"/>
            <a:ext cx="4041775"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074CC1F6-0517-4EE8-A4E2-DE8E411BF78C}" type="slidenum">
              <a:rPr lang="en-GB" altLang="en-US" smtClean="0"/>
              <a:pPr/>
              <a:t>‹#›</a:t>
            </a:fld>
            <a:endParaRPr lang="en-GB" altLang="en-US"/>
          </a:p>
        </p:txBody>
      </p:sp>
      <p:sp>
        <p:nvSpPr>
          <p:cNvPr id="28" name="Footer Placeholder 27"/>
          <p:cNvSpPr>
            <a:spLocks noGrp="1"/>
          </p:cNvSpPr>
          <p:nvPr>
            <p:ph type="ftr" sz="quarter" idx="12"/>
          </p:nvPr>
        </p:nvSpPr>
        <p:spPr/>
        <p:txBody>
          <a:bodyPr rtlCol="0"/>
          <a:lstStyle/>
          <a:p>
            <a:endParaRPr lang="en-GB" altLang="en-US"/>
          </a:p>
        </p:txBody>
      </p:sp>
    </p:spTree>
    <p:extLst>
      <p:ext uri="{BB962C8B-B14F-4D97-AF65-F5344CB8AC3E}">
        <p14:creationId xmlns:p14="http://schemas.microsoft.com/office/powerpoint/2010/main" val="15506148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3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endParaRPr lang="en-GB" altLang="en-US"/>
          </a:p>
        </p:txBody>
      </p:sp>
      <p:sp>
        <p:nvSpPr>
          <p:cNvPr id="4" name="Footer Placeholder 3"/>
          <p:cNvSpPr>
            <a:spLocks noGrp="1"/>
          </p:cNvSpPr>
          <p:nvPr>
            <p:ph type="ftr" sz="quarter" idx="11"/>
          </p:nvPr>
        </p:nvSpPr>
        <p:spPr>
          <a:xfrm>
            <a:off x="5257800" y="612648"/>
            <a:ext cx="1325880" cy="457200"/>
          </a:xfrm>
        </p:spPr>
        <p:txBody>
          <a:bodyPr/>
          <a:lstStyle/>
          <a:p>
            <a:endParaRPr lang="en-GB" altLang="en-US"/>
          </a:p>
        </p:txBody>
      </p:sp>
      <p:sp>
        <p:nvSpPr>
          <p:cNvPr id="5" name="Slide Number Placeholder 4"/>
          <p:cNvSpPr>
            <a:spLocks noGrp="1"/>
          </p:cNvSpPr>
          <p:nvPr>
            <p:ph type="sldNum" sz="quarter" idx="12"/>
          </p:nvPr>
        </p:nvSpPr>
        <p:spPr>
          <a:xfrm>
            <a:off x="8174736" y="2272"/>
            <a:ext cx="762000" cy="365760"/>
          </a:xfrm>
        </p:spPr>
        <p:txBody>
          <a:bodyPr/>
          <a:lstStyle/>
          <a:p>
            <a:fld id="{2BD848EA-2A8E-4A2D-9425-495C556AD43C}" type="slidenum">
              <a:rPr lang="en-GB" altLang="en-US" smtClean="0"/>
              <a:pPr/>
              <a:t>‹#›</a:t>
            </a:fld>
            <a:endParaRPr lang="en-GB" altLang="en-US"/>
          </a:p>
        </p:txBody>
      </p:sp>
    </p:spTree>
    <p:extLst>
      <p:ext uri="{BB962C8B-B14F-4D97-AF65-F5344CB8AC3E}">
        <p14:creationId xmlns:p14="http://schemas.microsoft.com/office/powerpoint/2010/main" val="3420393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8B6340D-113C-4F6B-8090-444B1A202474}" type="slidenum">
              <a:rPr lang="en-GB" altLang="en-US" smtClean="0"/>
              <a:pPr/>
              <a:t>‹#›</a:t>
            </a:fld>
            <a:endParaRPr lang="en-GB" altLang="en-US"/>
          </a:p>
        </p:txBody>
      </p:sp>
    </p:spTree>
    <p:extLst>
      <p:ext uri="{BB962C8B-B14F-4D97-AF65-F5344CB8AC3E}">
        <p14:creationId xmlns:p14="http://schemas.microsoft.com/office/powerpoint/2010/main" val="2450040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35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6858" indent="0">
              <a:buNone/>
              <a:defRPr sz="1050"/>
            </a:lvl1pPr>
            <a:lvl2pPr>
              <a:buNone/>
              <a:defRPr sz="900"/>
            </a:lvl2pPr>
            <a:lvl3pPr>
              <a:buNone/>
              <a:defRPr sz="750"/>
            </a:lvl3pPr>
            <a:lvl4pPr>
              <a:buNone/>
              <a:defRPr sz="675"/>
            </a:lvl4pPr>
            <a:lvl5pPr>
              <a:buNone/>
              <a:defRPr sz="675"/>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2400"/>
            </a:lvl1pPr>
            <a:lvl2pPr>
              <a:defRPr sz="2100"/>
            </a:lvl2pPr>
            <a:lvl3pPr>
              <a:defRPr sz="1800"/>
            </a:lvl3pPr>
            <a:lvl4pPr>
              <a:defRPr sz="15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7A8F69BC-90EF-4F79-8C6B-5EF8DC19AE97}" type="slidenum">
              <a:rPr lang="en-GB" altLang="en-US" smtClean="0"/>
              <a:pPr/>
              <a:t>‹#›</a:t>
            </a:fld>
            <a:endParaRPr lang="en-GB" altLang="en-US"/>
          </a:p>
        </p:txBody>
      </p:sp>
    </p:spTree>
    <p:extLst>
      <p:ext uri="{BB962C8B-B14F-4D97-AF65-F5344CB8AC3E}">
        <p14:creationId xmlns:p14="http://schemas.microsoft.com/office/powerpoint/2010/main" val="29474589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1109162"/>
            <a:ext cx="586803" cy="4681637"/>
          </a:xfrm>
        </p:spPr>
        <p:txBody>
          <a:bodyPr vert="vert270" lIns="45720" tIns="0" rIns="45720" anchor="t"/>
          <a:lstStyle>
            <a:lvl1pPr algn="ctr">
              <a:buNone/>
              <a:defRPr sz="15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2400"/>
            </a:lvl1pPr>
          </a:lstStyle>
          <a:p>
            <a:r>
              <a:rPr kumimoji="0" lang="en-US"/>
              <a:t>Click icon to add picture</a:t>
            </a:r>
          </a:p>
        </p:txBody>
      </p:sp>
      <p:sp>
        <p:nvSpPr>
          <p:cNvPr id="4" name="Text Placeholder 3"/>
          <p:cNvSpPr>
            <a:spLocks noGrp="1"/>
          </p:cNvSpPr>
          <p:nvPr>
            <p:ph type="body" sz="half" idx="2"/>
          </p:nvPr>
        </p:nvSpPr>
        <p:spPr>
          <a:xfrm>
            <a:off x="6088443" y="3274310"/>
            <a:ext cx="2590800" cy="2516489"/>
          </a:xfrm>
        </p:spPr>
        <p:txBody>
          <a:bodyPr lIns="0" tIns="0" rIns="45720" anchor="t"/>
          <a:lstStyle>
            <a:lvl1pPr marL="0" indent="0">
              <a:lnSpc>
                <a:spcPct val="100000"/>
              </a:lnSpc>
              <a:spcBef>
                <a:spcPts val="0"/>
              </a:spcBef>
              <a:buFontTx/>
              <a:buNone/>
              <a:defRPr sz="975"/>
            </a:lvl1pPr>
            <a:lvl2pPr>
              <a:buFontTx/>
              <a:buNone/>
              <a:defRPr sz="900"/>
            </a:lvl2pPr>
            <a:lvl3pPr>
              <a:buFontTx/>
              <a:buNone/>
              <a:defRPr sz="750"/>
            </a:lvl3pPr>
            <a:lvl4pPr>
              <a:buFontTx/>
              <a:buNone/>
              <a:defRPr sz="675"/>
            </a:lvl4pPr>
            <a:lvl5pPr>
              <a:buFontTx/>
              <a:buNone/>
              <a:defRPr sz="675"/>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876D86DF-E725-4BEC-9D38-5CA7788E3FB4}" type="slidenum">
              <a:rPr lang="en-GB" altLang="en-US" smtClean="0"/>
              <a:pPr/>
              <a:t>‹#›</a:t>
            </a:fld>
            <a:endParaRPr lang="en-GB" altLang="en-US"/>
          </a:p>
        </p:txBody>
      </p:sp>
    </p:spTree>
    <p:extLst>
      <p:ext uri="{BB962C8B-B14F-4D97-AF65-F5344CB8AC3E}">
        <p14:creationId xmlns:p14="http://schemas.microsoft.com/office/powerpoint/2010/main" val="36491908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2303D7EB-E8C2-4335-8EBB-02F736802AF6}" type="slidenum">
              <a:rPr lang="en-GB" altLang="en-US" smtClean="0"/>
              <a:pPr/>
              <a:t>‹#›</a:t>
            </a:fld>
            <a:endParaRPr lang="en-GB" altLang="en-US"/>
          </a:p>
        </p:txBody>
      </p:sp>
    </p:spTree>
    <p:extLst>
      <p:ext uri="{BB962C8B-B14F-4D97-AF65-F5344CB8AC3E}">
        <p14:creationId xmlns:p14="http://schemas.microsoft.com/office/powerpoint/2010/main" val="32995126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12EEF62F-1270-4A3F-B8D3-6D9B913836A4}" type="slidenum">
              <a:rPr lang="en-GB" altLang="en-US" smtClean="0"/>
              <a:pPr/>
              <a:t>‹#›</a:t>
            </a:fld>
            <a:endParaRPr lang="en-GB" altLang="en-US"/>
          </a:p>
        </p:txBody>
      </p:sp>
    </p:spTree>
    <p:extLst>
      <p:ext uri="{BB962C8B-B14F-4D97-AF65-F5344CB8AC3E}">
        <p14:creationId xmlns:p14="http://schemas.microsoft.com/office/powerpoint/2010/main" val="31747394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3638"/>
            <a:ext cx="2133600" cy="457200"/>
          </a:xfrm>
          <a:prstGeom prst="rect">
            <a:avLst/>
          </a:prstGeo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3638"/>
            <a:ext cx="2133600" cy="457200"/>
          </a:xfrm>
          <a:prstGeom prst="rect">
            <a:avLst/>
          </a:prstGeom>
        </p:spPr>
        <p:txBody>
          <a:bodyPr/>
          <a:lstStyle>
            <a:lvl1pPr>
              <a:defRPr/>
            </a:lvl1pPr>
          </a:lstStyle>
          <a:p>
            <a:fld id="{DDE5C680-A308-46E6-8885-41634A48B81D}" type="slidenum">
              <a:rPr lang="en-GB" altLang="en-US"/>
              <a:pPr/>
              <a:t>‹#›</a:t>
            </a:fld>
            <a:endParaRPr lang="en-GB" altLang="en-US"/>
          </a:p>
        </p:txBody>
      </p:sp>
    </p:spTree>
    <p:extLst>
      <p:ext uri="{BB962C8B-B14F-4D97-AF65-F5344CB8AC3E}">
        <p14:creationId xmlns:p14="http://schemas.microsoft.com/office/powerpoint/2010/main" val="2352980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20"/>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0" name="Rectangle 29"/>
          <p:cNvSpPr/>
          <p:nvPr/>
        </p:nvSpPr>
        <p:spPr>
          <a:xfrm>
            <a:off x="1" y="308278"/>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1" name="Rectangle 30"/>
          <p:cNvSpPr/>
          <p:nvPr/>
        </p:nvSpPr>
        <p:spPr>
          <a:xfrm flipV="1">
            <a:off x="5410183" y="360248"/>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2" name="Rectangle 31"/>
          <p:cNvSpPr/>
          <p:nvPr/>
        </p:nvSpPr>
        <p:spPr>
          <a:xfrm flipV="1">
            <a:off x="5410201" y="440114"/>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5" name="Rectangle 34"/>
          <p:cNvSpPr/>
          <p:nvPr/>
        </p:nvSpPr>
        <p:spPr bwMode="invGray">
          <a:xfrm>
            <a:off x="9084967"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600">
                <a:solidFill>
                  <a:schemeClr val="accent2"/>
                </a:solidFill>
              </a:defRPr>
            </a:lvl1pPr>
          </a:lstStyle>
          <a:p>
            <a:fld id="{5586B75A-687E-405C-8A0B-8D00578BA2C3}" type="datetime1">
              <a:rPr lang="en-US" smtClean="0"/>
              <a:t>3/16/2023</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6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350">
                <a:solidFill>
                  <a:srgbClr val="FFFFFF"/>
                </a:solidFill>
              </a:defRPr>
            </a:lvl1pPr>
          </a:lstStyle>
          <a:p>
            <a:fld id="{4FAB73BC-B049-4115-A692-8D63A059BFB8}" type="slidenum">
              <a:rPr lang="en-US" smtClean="0"/>
              <a:t>‹#›</a:t>
            </a:fld>
            <a:endParaRPr lang="en-US"/>
          </a:p>
        </p:txBody>
      </p:sp>
    </p:spTree>
    <p:extLst>
      <p:ext uri="{BB962C8B-B14F-4D97-AF65-F5344CB8AC3E}">
        <p14:creationId xmlns:p14="http://schemas.microsoft.com/office/powerpoint/2010/main" val="14904936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3000" kern="1200">
          <a:solidFill>
            <a:schemeClr val="tx2"/>
          </a:solidFill>
          <a:latin typeface="+mj-lt"/>
          <a:ea typeface="+mj-ea"/>
          <a:cs typeface="+mj-cs"/>
        </a:defRPr>
      </a:lvl1pPr>
    </p:titleStyle>
    <p:bodyStyle>
      <a:lvl1pPr marL="274320" indent="-192024" algn="l" rtl="0" eaLnBrk="1" latinLnBrk="0" hangingPunct="1">
        <a:spcBef>
          <a:spcPts val="225"/>
        </a:spcBef>
        <a:buClr>
          <a:schemeClr val="accent3"/>
        </a:buClr>
        <a:buFont typeface="Georgia"/>
        <a:buChar char="•"/>
        <a:defRPr kumimoji="0" sz="2100" kern="1200">
          <a:solidFill>
            <a:schemeClr val="tx1"/>
          </a:solidFill>
          <a:latin typeface="+mn-lt"/>
          <a:ea typeface="+mn-ea"/>
          <a:cs typeface="+mn-cs"/>
        </a:defRPr>
      </a:lvl1pPr>
      <a:lvl2pPr marL="493776" indent="-185166" algn="l" rtl="0" eaLnBrk="1" latinLnBrk="0" hangingPunct="1">
        <a:spcBef>
          <a:spcPts val="225"/>
        </a:spcBef>
        <a:buClr>
          <a:schemeClr val="accent2"/>
        </a:buClr>
        <a:buFont typeface="Georgia"/>
        <a:buChar char="▫"/>
        <a:defRPr kumimoji="0" sz="1950" kern="1200">
          <a:solidFill>
            <a:schemeClr val="accent2"/>
          </a:solidFill>
          <a:latin typeface="+mn-lt"/>
          <a:ea typeface="+mn-ea"/>
          <a:cs typeface="+mn-cs"/>
        </a:defRPr>
      </a:lvl2pPr>
      <a:lvl3pPr marL="692658" indent="-164592" algn="l" rtl="0" eaLnBrk="1" latinLnBrk="0" hangingPunct="1">
        <a:spcBef>
          <a:spcPts val="225"/>
        </a:spcBef>
        <a:buClr>
          <a:schemeClr val="accent1"/>
        </a:buClr>
        <a:buFont typeface="Wingdings 2"/>
        <a:buChar char=""/>
        <a:defRPr kumimoji="0" sz="1800" kern="1200">
          <a:solidFill>
            <a:schemeClr val="accent1"/>
          </a:solidFill>
          <a:latin typeface="+mn-lt"/>
          <a:ea typeface="+mn-ea"/>
          <a:cs typeface="+mn-cs"/>
        </a:defRPr>
      </a:lvl3pPr>
      <a:lvl4pPr marL="884682" indent="-150876" algn="l" rtl="0" eaLnBrk="1" latinLnBrk="0" hangingPunct="1">
        <a:spcBef>
          <a:spcPts val="225"/>
        </a:spcBef>
        <a:buClr>
          <a:schemeClr val="accent1"/>
        </a:buClr>
        <a:buFont typeface="Wingdings 2"/>
        <a:buChar char=""/>
        <a:defRPr kumimoji="0" sz="1650" kern="1200">
          <a:solidFill>
            <a:schemeClr val="accent1"/>
          </a:solidFill>
          <a:latin typeface="+mn-lt"/>
          <a:ea typeface="+mn-ea"/>
          <a:cs typeface="+mn-cs"/>
        </a:defRPr>
      </a:lvl4pPr>
      <a:lvl5pPr marL="1042416" indent="-137160" algn="l" rtl="0" eaLnBrk="1" latinLnBrk="0" hangingPunct="1">
        <a:spcBef>
          <a:spcPts val="225"/>
        </a:spcBef>
        <a:buClr>
          <a:schemeClr val="accent3"/>
        </a:buClr>
        <a:buFont typeface="Georgia"/>
        <a:buChar char="▫"/>
        <a:defRPr kumimoji="0" sz="1500" kern="1200">
          <a:solidFill>
            <a:schemeClr val="accent3"/>
          </a:solidFill>
          <a:latin typeface="+mn-lt"/>
          <a:ea typeface="+mn-ea"/>
          <a:cs typeface="+mn-cs"/>
        </a:defRPr>
      </a:lvl5pPr>
      <a:lvl6pPr marL="1207008" indent="-137160" algn="l" rtl="0" eaLnBrk="1" latinLnBrk="0" hangingPunct="1">
        <a:spcBef>
          <a:spcPts val="225"/>
        </a:spcBef>
        <a:buClr>
          <a:schemeClr val="accent3"/>
        </a:buClr>
        <a:buFont typeface="Georgia"/>
        <a:buChar char="▫"/>
        <a:defRPr kumimoji="0" sz="1350" kern="1200">
          <a:solidFill>
            <a:schemeClr val="accent3"/>
          </a:solidFill>
          <a:latin typeface="+mn-lt"/>
          <a:ea typeface="+mn-ea"/>
          <a:cs typeface="+mn-cs"/>
        </a:defRPr>
      </a:lvl6pPr>
      <a:lvl7pPr marL="1371600" indent="-137160" algn="l" rtl="0" eaLnBrk="1" latinLnBrk="0" hangingPunct="1">
        <a:spcBef>
          <a:spcPts val="225"/>
        </a:spcBef>
        <a:buClr>
          <a:schemeClr val="accent3"/>
        </a:buClr>
        <a:buFont typeface="Georgia"/>
        <a:buChar char="▫"/>
        <a:defRPr kumimoji="0" sz="1200" kern="1200">
          <a:solidFill>
            <a:schemeClr val="accent3"/>
          </a:solidFill>
          <a:latin typeface="+mn-lt"/>
          <a:ea typeface="+mn-ea"/>
          <a:cs typeface="+mn-cs"/>
        </a:defRPr>
      </a:lvl7pPr>
      <a:lvl8pPr marL="1522476" indent="-137160" algn="l" rtl="0" eaLnBrk="1" latinLnBrk="0" hangingPunct="1">
        <a:spcBef>
          <a:spcPts val="225"/>
        </a:spcBef>
        <a:buClr>
          <a:schemeClr val="accent3"/>
        </a:buClr>
        <a:buFont typeface="Georgia"/>
        <a:buChar char="◦"/>
        <a:defRPr kumimoji="0" sz="1125" kern="1200">
          <a:solidFill>
            <a:schemeClr val="accent3"/>
          </a:solidFill>
          <a:latin typeface="+mn-lt"/>
          <a:ea typeface="+mn-ea"/>
          <a:cs typeface="+mn-cs"/>
        </a:defRPr>
      </a:lvl8pPr>
      <a:lvl9pPr marL="1680210" indent="-137160" algn="l" rtl="0" eaLnBrk="1" latinLnBrk="0" hangingPunct="1">
        <a:spcBef>
          <a:spcPts val="225"/>
        </a:spcBef>
        <a:buClr>
          <a:schemeClr val="accent3"/>
        </a:buClr>
        <a:buFont typeface="Georgia"/>
        <a:buChar char="◦"/>
        <a:defRPr kumimoji="0" sz="105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canadianschoollibraries.ca/research-toolkit/data-analysi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l5dDl_C3xCU"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youtube.com/watch?v=0NeaD1Mojp0"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l9uzLvd92WA"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rNulPTwLFMQ"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BlzR2PjZSdY"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204864"/>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br>
              <a:rPr lang="en-GB" sz="3600" b="1">
                <a:solidFill>
                  <a:schemeClr val="bg1"/>
                </a:solidFill>
              </a:rPr>
            </a:br>
            <a:r>
              <a:rPr lang="en-GB" sz="3600" b="1">
                <a:solidFill>
                  <a:schemeClr val="bg1"/>
                </a:solidFill>
              </a:rPr>
              <a:t>Quantitative Data Analysis</a:t>
            </a:r>
            <a:br>
              <a:rPr lang="en-GB" sz="3600" b="1">
                <a:solidFill>
                  <a:schemeClr val="bg1"/>
                </a:solidFill>
              </a:rPr>
            </a:br>
            <a:r>
              <a:rPr lang="en-GB" sz="3600" b="1" i="1">
                <a:solidFill>
                  <a:schemeClr val="bg1"/>
                </a:solidFill>
              </a:rPr>
              <a:t>Statistical Analysis</a:t>
            </a:r>
            <a:br>
              <a:rPr lang="en-GB" sz="3600" b="1">
                <a:solidFill>
                  <a:schemeClr val="bg1"/>
                </a:solidFill>
              </a:rPr>
            </a:b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4F03-5202-40EB-88C8-4FD82214A35B}"/>
              </a:ext>
            </a:extLst>
          </p:cNvPr>
          <p:cNvSpPr>
            <a:spLocks noGrp="1"/>
          </p:cNvSpPr>
          <p:nvPr>
            <p:ph type="title"/>
          </p:nvPr>
        </p:nvSpPr>
        <p:spPr/>
        <p:txBody>
          <a:bodyPr/>
          <a:lstStyle/>
          <a:p>
            <a:r>
              <a:rPr lang="en-GB" b="1"/>
              <a:t>Session Aims</a:t>
            </a:r>
          </a:p>
        </p:txBody>
      </p:sp>
      <p:sp>
        <p:nvSpPr>
          <p:cNvPr id="3" name="Content Placeholder 2">
            <a:extLst>
              <a:ext uri="{FF2B5EF4-FFF2-40B4-BE49-F238E27FC236}">
                <a16:creationId xmlns:a16="http://schemas.microsoft.com/office/drawing/2014/main" id="{0F43F78E-5411-44CD-8E53-94B4F81232CF}"/>
              </a:ext>
            </a:extLst>
          </p:cNvPr>
          <p:cNvSpPr>
            <a:spLocks noGrp="1"/>
          </p:cNvSpPr>
          <p:nvPr>
            <p:ph idx="1"/>
          </p:nvPr>
        </p:nvSpPr>
        <p:spPr/>
        <p:txBody>
          <a:bodyPr/>
          <a:lstStyle/>
          <a:p>
            <a:pPr marL="0" indent="0">
              <a:buNone/>
            </a:pPr>
            <a:r>
              <a:rPr lang="en-GB"/>
              <a:t>To understand </a:t>
            </a:r>
          </a:p>
          <a:p>
            <a:r>
              <a:rPr lang="en-GB"/>
              <a:t>Statistical/data analysis</a:t>
            </a:r>
          </a:p>
          <a:p>
            <a:r>
              <a:rPr lang="en-GB"/>
              <a:t>The two major types of data analysis</a:t>
            </a:r>
          </a:p>
          <a:p>
            <a:pPr marL="658368" marR="0" lvl="1" indent="-246888" algn="l" defTabSz="914400" rtl="0" eaLnBrk="1" fontAlgn="auto" latinLnBrk="0" hangingPunct="1">
              <a:lnSpc>
                <a:spcPct val="100000"/>
              </a:lnSpc>
              <a:spcBef>
                <a:spcPts val="300"/>
              </a:spcBef>
              <a:spcAft>
                <a:spcPts val="0"/>
              </a:spcAft>
              <a:buClr>
                <a:srgbClr val="C00000"/>
              </a:buClr>
              <a:buSzTx/>
              <a:buFont typeface="Georgia"/>
              <a:buChar char="▫"/>
              <a:tabLst/>
              <a:defRPr/>
            </a:pPr>
            <a:r>
              <a:rPr kumimoji="0" lang="en-GB" sz="2400" b="0" i="0" u="none" strike="noStrike" kern="1200" cap="none" spc="0" normalizeH="0" baseline="0" noProof="0">
                <a:ln>
                  <a:noFill/>
                </a:ln>
                <a:solidFill>
                  <a:srgbClr val="C00000"/>
                </a:solidFill>
                <a:effectLst/>
                <a:uLnTx/>
                <a:uFillTx/>
                <a:latin typeface="Arial" panose="020B0604020202020204" pitchFamily="34" charset="0"/>
                <a:ea typeface="+mn-ea"/>
                <a:cs typeface="Arial" panose="020B0604020202020204" pitchFamily="34" charset="0"/>
              </a:rPr>
              <a:t>key aspects of quantitative data analysis</a:t>
            </a:r>
          </a:p>
          <a:p>
            <a:pPr marL="658368" marR="0" lvl="1" indent="-246888" algn="l" defTabSz="914400" rtl="0" eaLnBrk="1" fontAlgn="auto" latinLnBrk="0" hangingPunct="1">
              <a:lnSpc>
                <a:spcPct val="100000"/>
              </a:lnSpc>
              <a:spcBef>
                <a:spcPts val="300"/>
              </a:spcBef>
              <a:spcAft>
                <a:spcPts val="0"/>
              </a:spcAft>
              <a:buClr>
                <a:srgbClr val="C00000"/>
              </a:buClr>
              <a:buSzTx/>
              <a:buFont typeface="Georgia"/>
              <a:buChar char="▫"/>
              <a:tabLst/>
              <a:defRPr/>
            </a:pPr>
            <a:r>
              <a:rPr kumimoji="0" lang="en-GB" sz="2400" b="0" i="0" u="none" strike="noStrike" kern="1200" cap="none" spc="0" normalizeH="0" baseline="0" noProof="0">
                <a:ln>
                  <a:noFill/>
                </a:ln>
                <a:solidFill>
                  <a:srgbClr val="C00000"/>
                </a:solidFill>
                <a:effectLst/>
                <a:uLnTx/>
                <a:uFillTx/>
                <a:latin typeface="Arial" panose="020B0604020202020204" pitchFamily="34" charset="0"/>
                <a:ea typeface="+mn-ea"/>
                <a:cs typeface="Arial" panose="020B0604020202020204" pitchFamily="34" charset="0"/>
              </a:rPr>
              <a:t>Consideration of different ways of analysing quantitative data</a:t>
            </a:r>
          </a:p>
          <a:p>
            <a:pPr marL="411480" marR="0" lvl="1" indent="0" algn="l" defTabSz="914400" rtl="0" eaLnBrk="1" fontAlgn="auto" latinLnBrk="0" hangingPunct="1">
              <a:lnSpc>
                <a:spcPct val="100000"/>
              </a:lnSpc>
              <a:spcBef>
                <a:spcPts val="300"/>
              </a:spcBef>
              <a:spcAft>
                <a:spcPts val="0"/>
              </a:spcAft>
              <a:buClr>
                <a:srgbClr val="C00000"/>
              </a:buClr>
              <a:buSzTx/>
              <a:buNone/>
              <a:tabLst/>
              <a:defRPr/>
            </a:pPr>
            <a:endParaRPr kumimoji="0" lang="en-GB" sz="2800" b="0" i="0" u="none" strike="noStrike" kern="1200" cap="none" spc="0" normalizeH="0" baseline="0" noProof="0">
              <a:ln>
                <a:noFill/>
              </a:ln>
              <a:solidFill>
                <a:srgbClr val="C00000"/>
              </a:solidFill>
              <a:effectLst/>
              <a:uLnTx/>
              <a:uFillTx/>
              <a:latin typeface="Georgia"/>
              <a:ea typeface="+mn-ea"/>
              <a:cs typeface="+mn-cs"/>
            </a:endParaRPr>
          </a:p>
          <a:p>
            <a:endParaRPr lang="en-GB"/>
          </a:p>
        </p:txBody>
      </p:sp>
    </p:spTree>
    <p:extLst>
      <p:ext uri="{BB962C8B-B14F-4D97-AF65-F5344CB8AC3E}">
        <p14:creationId xmlns:p14="http://schemas.microsoft.com/office/powerpoint/2010/main" val="1325800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is a statistical/data analysis?</a:t>
            </a:r>
          </a:p>
        </p:txBody>
      </p:sp>
    </p:spTree>
    <p:extLst>
      <p:ext uri="{BB962C8B-B14F-4D97-AF65-F5344CB8AC3E}">
        <p14:creationId xmlns:p14="http://schemas.microsoft.com/office/powerpoint/2010/main" val="307733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12E76-69AB-844D-9AAB-405589E92014}"/>
              </a:ext>
            </a:extLst>
          </p:cNvPr>
          <p:cNvSpPr>
            <a:spLocks noGrp="1"/>
          </p:cNvSpPr>
          <p:nvPr>
            <p:ph type="title"/>
          </p:nvPr>
        </p:nvSpPr>
        <p:spPr>
          <a:xfrm>
            <a:off x="457200" y="463665"/>
            <a:ext cx="8229600" cy="800100"/>
          </a:xfrm>
        </p:spPr>
        <p:txBody>
          <a:bodyPr/>
          <a:lstStyle/>
          <a:p>
            <a:pPr algn="ctr"/>
            <a:r>
              <a:rPr lang="en-US" b="1">
                <a:latin typeface="Arial" panose="020B0604020202020204" pitchFamily="34" charset="0"/>
                <a:cs typeface="Arial" panose="020B0604020202020204" pitchFamily="34" charset="0"/>
              </a:rPr>
              <a:t>Data Analysis </a:t>
            </a:r>
          </a:p>
        </p:txBody>
      </p:sp>
      <p:sp>
        <p:nvSpPr>
          <p:cNvPr id="3" name="Content Placeholder 2">
            <a:extLst>
              <a:ext uri="{FF2B5EF4-FFF2-40B4-BE49-F238E27FC236}">
                <a16:creationId xmlns:a16="http://schemas.microsoft.com/office/drawing/2014/main" id="{104329EC-B172-FC42-895A-B2F9C4A08610}"/>
              </a:ext>
            </a:extLst>
          </p:cNvPr>
          <p:cNvSpPr>
            <a:spLocks noGrp="1"/>
          </p:cNvSpPr>
          <p:nvPr>
            <p:ph idx="1"/>
          </p:nvPr>
        </p:nvSpPr>
        <p:spPr>
          <a:xfrm>
            <a:off x="457200" y="1556792"/>
            <a:ext cx="8229600" cy="3044922"/>
          </a:xfrm>
        </p:spPr>
        <p:txBody>
          <a:bodyPr>
            <a:normAutofit/>
          </a:bodyPr>
          <a:lstStyle/>
          <a:p>
            <a:r>
              <a:rPr lang="en-GB">
                <a:latin typeface="Arial" panose="020B0604020202020204" pitchFamily="34" charset="0"/>
                <a:cs typeface="Arial" panose="020B0604020202020204" pitchFamily="34" charset="0"/>
              </a:rPr>
              <a:t>Data Analysis is a method of putting facts and figures together to solve the research problem.</a:t>
            </a:r>
          </a:p>
          <a:p>
            <a:pPr marL="82296" indent="0">
              <a:buNone/>
            </a:pPr>
            <a:endParaRPr lang="en-GB">
              <a:latin typeface="Arial" panose="020B0604020202020204" pitchFamily="34" charset="0"/>
              <a:cs typeface="Arial" panose="020B0604020202020204" pitchFamily="34" charset="0"/>
            </a:endParaRPr>
          </a:p>
        </p:txBody>
      </p:sp>
      <p:pic>
        <p:nvPicPr>
          <p:cNvPr id="5" name="Picture 4" descr="Diagram&#10;&#10;Description automatically generated">
            <a:extLst>
              <a:ext uri="{FF2B5EF4-FFF2-40B4-BE49-F238E27FC236}">
                <a16:creationId xmlns:a16="http://schemas.microsoft.com/office/drawing/2014/main" id="{B09D0626-636F-2D45-8EE4-7B81931AAF0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3991"/>
          <a:stretch/>
        </p:blipFill>
        <p:spPr>
          <a:xfrm>
            <a:off x="6516216" y="4105598"/>
            <a:ext cx="2495550" cy="1578285"/>
          </a:xfrm>
          <a:prstGeom prst="rect">
            <a:avLst/>
          </a:prstGeom>
        </p:spPr>
      </p:pic>
    </p:spTree>
    <p:extLst>
      <p:ext uri="{BB962C8B-B14F-4D97-AF65-F5344CB8AC3E}">
        <p14:creationId xmlns:p14="http://schemas.microsoft.com/office/powerpoint/2010/main" val="2078546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1A306-2C1D-455C-87BD-1D138DC99B89}"/>
              </a:ext>
            </a:extLst>
          </p:cNvPr>
          <p:cNvSpPr>
            <a:spLocks noGrp="1"/>
          </p:cNvSpPr>
          <p:nvPr>
            <p:ph type="title"/>
          </p:nvPr>
        </p:nvSpPr>
        <p:spPr/>
        <p:txBody>
          <a:bodyPr/>
          <a:lstStyle/>
          <a:p>
            <a:pPr algn="ctr"/>
            <a:r>
              <a:rPr lang="en-GB" b="1"/>
              <a:t>Statistical analysis </a:t>
            </a:r>
          </a:p>
        </p:txBody>
      </p:sp>
      <p:sp>
        <p:nvSpPr>
          <p:cNvPr id="3" name="Content Placeholder 2">
            <a:extLst>
              <a:ext uri="{FF2B5EF4-FFF2-40B4-BE49-F238E27FC236}">
                <a16:creationId xmlns:a16="http://schemas.microsoft.com/office/drawing/2014/main" id="{DD468E28-EEFD-4F2A-98A2-8FA0E1C378D1}"/>
              </a:ext>
            </a:extLst>
          </p:cNvPr>
          <p:cNvSpPr>
            <a:spLocks noGrp="1"/>
          </p:cNvSpPr>
          <p:nvPr>
            <p:ph idx="1"/>
          </p:nvPr>
        </p:nvSpPr>
        <p:spPr/>
        <p:txBody>
          <a:bodyPr>
            <a:normAutofit/>
          </a:bodyPr>
          <a:lstStyle/>
          <a:p>
            <a:r>
              <a:rPr lang="en-GB" sz="2800"/>
              <a:t>Statistical analysis means investigating trends, patterns, and relationships using quantitative data. </a:t>
            </a:r>
          </a:p>
          <a:p>
            <a:endParaRPr lang="en-GB" sz="2800"/>
          </a:p>
          <a:p>
            <a:r>
              <a:rPr lang="en-GB" sz="2800"/>
              <a:t>It is an important research tool used by scientists, governments, businesses, and other organizations.</a:t>
            </a:r>
          </a:p>
        </p:txBody>
      </p:sp>
    </p:spTree>
    <p:extLst>
      <p:ext uri="{BB962C8B-B14F-4D97-AF65-F5344CB8AC3E}">
        <p14:creationId xmlns:p14="http://schemas.microsoft.com/office/powerpoint/2010/main" val="461796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9A2EC-E8C4-4DB0-8CBA-2E5189D9C4B2}"/>
              </a:ext>
            </a:extLst>
          </p:cNvPr>
          <p:cNvSpPr>
            <a:spLocks noGrp="1"/>
          </p:cNvSpPr>
          <p:nvPr>
            <p:ph type="title"/>
          </p:nvPr>
        </p:nvSpPr>
        <p:spPr>
          <a:xfrm>
            <a:off x="507262" y="519192"/>
            <a:ext cx="8229600" cy="800100"/>
          </a:xfrm>
        </p:spPr>
        <p:txBody>
          <a:bodyPr>
            <a:normAutofit/>
          </a:bodyPr>
          <a:lstStyle/>
          <a:p>
            <a:pPr algn="ctr"/>
            <a:r>
              <a:rPr lang="en-GB" sz="3300" b="1"/>
              <a:t>Statistical analysis </a:t>
            </a:r>
            <a:endParaRPr lang="en-GB" sz="3300"/>
          </a:p>
        </p:txBody>
      </p:sp>
      <p:sp>
        <p:nvSpPr>
          <p:cNvPr id="3" name="Content Placeholder 2">
            <a:extLst>
              <a:ext uri="{FF2B5EF4-FFF2-40B4-BE49-F238E27FC236}">
                <a16:creationId xmlns:a16="http://schemas.microsoft.com/office/drawing/2014/main" id="{2C3E174F-88F7-486A-BBEA-F7231653C48F}"/>
              </a:ext>
            </a:extLst>
          </p:cNvPr>
          <p:cNvSpPr>
            <a:spLocks noGrp="1"/>
          </p:cNvSpPr>
          <p:nvPr>
            <p:ph idx="1"/>
          </p:nvPr>
        </p:nvSpPr>
        <p:spPr>
          <a:xfrm>
            <a:off x="457200" y="1807083"/>
            <a:ext cx="8229600" cy="3243834"/>
          </a:xfrm>
        </p:spPr>
        <p:txBody>
          <a:bodyPr/>
          <a:lstStyle/>
          <a:p>
            <a:r>
              <a:rPr lang="en-GB" sz="2400"/>
              <a:t>To draw valid conclusions, statistical analysis requires careful planning from the very start of the research process.</a:t>
            </a:r>
          </a:p>
          <a:p>
            <a:endParaRPr lang="en-GB" sz="2400"/>
          </a:p>
          <a:p>
            <a:r>
              <a:rPr lang="en-GB" sz="2400"/>
              <a:t>You need to specify your hypotheses and make decisions about your research design, sample size, and sampling procedure</a:t>
            </a:r>
            <a:r>
              <a:rPr lang="en-GB"/>
              <a:t>.</a:t>
            </a:r>
          </a:p>
        </p:txBody>
      </p:sp>
    </p:spTree>
    <p:extLst>
      <p:ext uri="{BB962C8B-B14F-4D97-AF65-F5344CB8AC3E}">
        <p14:creationId xmlns:p14="http://schemas.microsoft.com/office/powerpoint/2010/main" val="3030071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3CAD-4718-4F72-AF0B-BF232DDA1C33}"/>
              </a:ext>
            </a:extLst>
          </p:cNvPr>
          <p:cNvSpPr>
            <a:spLocks noGrp="1"/>
          </p:cNvSpPr>
          <p:nvPr>
            <p:ph type="title"/>
          </p:nvPr>
        </p:nvSpPr>
        <p:spPr>
          <a:xfrm>
            <a:off x="495300" y="476672"/>
            <a:ext cx="8229600" cy="800100"/>
          </a:xfrm>
        </p:spPr>
        <p:txBody>
          <a:bodyPr>
            <a:normAutofit/>
          </a:bodyPr>
          <a:lstStyle/>
          <a:p>
            <a:pPr algn="ctr"/>
            <a:r>
              <a:rPr lang="en-GB" sz="3600" b="1"/>
              <a:t>Statistical analysis </a:t>
            </a:r>
          </a:p>
        </p:txBody>
      </p:sp>
      <p:sp>
        <p:nvSpPr>
          <p:cNvPr id="3" name="Content Placeholder 2">
            <a:extLst>
              <a:ext uri="{FF2B5EF4-FFF2-40B4-BE49-F238E27FC236}">
                <a16:creationId xmlns:a16="http://schemas.microsoft.com/office/drawing/2014/main" id="{9372A74C-B3E4-468F-BE54-5B386B7C18BA}"/>
              </a:ext>
            </a:extLst>
          </p:cNvPr>
          <p:cNvSpPr>
            <a:spLocks noGrp="1"/>
          </p:cNvSpPr>
          <p:nvPr>
            <p:ph idx="1"/>
          </p:nvPr>
        </p:nvSpPr>
        <p:spPr>
          <a:xfrm>
            <a:off x="495300" y="1700808"/>
            <a:ext cx="8229600" cy="3243834"/>
          </a:xfrm>
        </p:spPr>
        <p:txBody>
          <a:bodyPr>
            <a:normAutofit lnSpcReduction="10000"/>
          </a:bodyPr>
          <a:lstStyle/>
          <a:p>
            <a:r>
              <a:rPr lang="en-GB" sz="2400">
                <a:latin typeface="Georgia" panose="02040502050405020303" pitchFamily="18" charset="0"/>
              </a:rPr>
              <a:t>After collecting data from your sample, you can organize and summarise the data using </a:t>
            </a:r>
            <a:r>
              <a:rPr lang="en-GB" sz="2400" b="1" i="1">
                <a:latin typeface="Georgia" panose="02040502050405020303" pitchFamily="18" charset="0"/>
              </a:rPr>
              <a:t>descriptive statistics</a:t>
            </a:r>
            <a:r>
              <a:rPr lang="en-GB" sz="2400" i="1">
                <a:latin typeface="Georgia" panose="02040502050405020303" pitchFamily="18" charset="0"/>
              </a:rPr>
              <a:t>. </a:t>
            </a:r>
          </a:p>
          <a:p>
            <a:endParaRPr lang="en-GB" sz="2400">
              <a:latin typeface="Georgia" panose="02040502050405020303" pitchFamily="18" charset="0"/>
            </a:endParaRPr>
          </a:p>
          <a:p>
            <a:r>
              <a:rPr lang="en-GB" sz="2400">
                <a:latin typeface="Georgia" panose="02040502050405020303" pitchFamily="18" charset="0"/>
              </a:rPr>
              <a:t>Then, you can use  </a:t>
            </a:r>
            <a:r>
              <a:rPr lang="en-GB" sz="2400" b="1" i="1">
                <a:latin typeface="Georgia" panose="02040502050405020303" pitchFamily="18" charset="0"/>
              </a:rPr>
              <a:t>inferential statistics </a:t>
            </a:r>
            <a:r>
              <a:rPr lang="en-GB" sz="2400">
                <a:latin typeface="Georgia" panose="02040502050405020303" pitchFamily="18" charset="0"/>
              </a:rPr>
              <a:t>to formally test hypotheses and make estimates about the population.</a:t>
            </a:r>
          </a:p>
          <a:p>
            <a:endParaRPr lang="en-GB" sz="2400">
              <a:latin typeface="Georgia" panose="02040502050405020303" pitchFamily="18" charset="0"/>
            </a:endParaRPr>
          </a:p>
          <a:p>
            <a:r>
              <a:rPr lang="en-GB" sz="2400">
                <a:latin typeface="Georgia" panose="02040502050405020303" pitchFamily="18" charset="0"/>
              </a:rPr>
              <a:t>Finally, you can interpret and generalize your findings.</a:t>
            </a:r>
          </a:p>
        </p:txBody>
      </p:sp>
    </p:spTree>
    <p:extLst>
      <p:ext uri="{BB962C8B-B14F-4D97-AF65-F5344CB8AC3E}">
        <p14:creationId xmlns:p14="http://schemas.microsoft.com/office/powerpoint/2010/main" val="2870735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355B-077A-4237-A94D-F15E83C336F8}"/>
              </a:ext>
            </a:extLst>
          </p:cNvPr>
          <p:cNvSpPr>
            <a:spLocks noGrp="1"/>
          </p:cNvSpPr>
          <p:nvPr>
            <p:ph type="title"/>
          </p:nvPr>
        </p:nvSpPr>
        <p:spPr>
          <a:xfrm>
            <a:off x="1514475" y="465186"/>
            <a:ext cx="6172200" cy="800100"/>
          </a:xfrm>
        </p:spPr>
        <p:txBody>
          <a:bodyPr/>
          <a:lstStyle/>
          <a:p>
            <a:pPr algn="ctr"/>
            <a:r>
              <a:rPr lang="en-GB" b="1"/>
              <a:t>Activity</a:t>
            </a:r>
          </a:p>
        </p:txBody>
      </p:sp>
      <p:sp>
        <p:nvSpPr>
          <p:cNvPr id="3" name="Content Placeholder 2">
            <a:extLst>
              <a:ext uri="{FF2B5EF4-FFF2-40B4-BE49-F238E27FC236}">
                <a16:creationId xmlns:a16="http://schemas.microsoft.com/office/drawing/2014/main" id="{57AE7440-875E-40C6-A90F-74A528C90440}"/>
              </a:ext>
            </a:extLst>
          </p:cNvPr>
          <p:cNvSpPr>
            <a:spLocks noGrp="1"/>
          </p:cNvSpPr>
          <p:nvPr>
            <p:ph idx="1"/>
          </p:nvPr>
        </p:nvSpPr>
        <p:spPr>
          <a:xfrm>
            <a:off x="899592" y="1807083"/>
            <a:ext cx="7123670" cy="3243834"/>
          </a:xfrm>
        </p:spPr>
        <p:txBody>
          <a:bodyPr>
            <a:normAutofit fontScale="85000" lnSpcReduction="10000"/>
          </a:bodyPr>
          <a:lstStyle/>
          <a:p>
            <a:r>
              <a:rPr lang="en-GB"/>
              <a:t>Working in groups research the term descriptive statistics</a:t>
            </a:r>
          </a:p>
          <a:p>
            <a:endParaRPr lang="en-GB"/>
          </a:p>
          <a:p>
            <a:endParaRPr lang="en-GB"/>
          </a:p>
          <a:p>
            <a:endParaRPr lang="en-GB"/>
          </a:p>
          <a:p>
            <a:endParaRPr lang="en-GB"/>
          </a:p>
          <a:p>
            <a:pPr algn="ctr"/>
            <a:r>
              <a:rPr lang="en-GB" b="1"/>
              <a:t>Feedback the findings to the whole class</a:t>
            </a:r>
          </a:p>
        </p:txBody>
      </p:sp>
    </p:spTree>
    <p:extLst>
      <p:ext uri="{BB962C8B-B14F-4D97-AF65-F5344CB8AC3E}">
        <p14:creationId xmlns:p14="http://schemas.microsoft.com/office/powerpoint/2010/main" val="3219331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556201" cy="1102519"/>
          </a:xfrm>
        </p:spPr>
        <p:txBody>
          <a:bodyPr>
            <a:normAutofit fontScale="90000"/>
          </a:bodyPr>
          <a:lstStyle/>
          <a:p>
            <a:pPr algn="ctr"/>
            <a:r>
              <a:rPr lang="en-GB" b="1" i="1">
                <a:solidFill>
                  <a:schemeClr val="bg1"/>
                </a:solidFill>
              </a:rPr>
              <a:t>What is descriptive statistical analysis?</a:t>
            </a:r>
          </a:p>
        </p:txBody>
      </p:sp>
    </p:spTree>
    <p:extLst>
      <p:ext uri="{BB962C8B-B14F-4D97-AF65-F5344CB8AC3E}">
        <p14:creationId xmlns:p14="http://schemas.microsoft.com/office/powerpoint/2010/main" val="2465777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52362-FCFD-419F-AB8E-348A3FC28FC1}"/>
              </a:ext>
            </a:extLst>
          </p:cNvPr>
          <p:cNvSpPr>
            <a:spLocks noGrp="1"/>
          </p:cNvSpPr>
          <p:nvPr>
            <p:ph type="title"/>
          </p:nvPr>
        </p:nvSpPr>
        <p:spPr>
          <a:xfrm>
            <a:off x="462516" y="476672"/>
            <a:ext cx="8229600" cy="705780"/>
          </a:xfrm>
        </p:spPr>
        <p:txBody>
          <a:bodyPr>
            <a:normAutofit fontScale="90000"/>
          </a:bodyPr>
          <a:lstStyle/>
          <a:p>
            <a:pPr algn="ctr"/>
            <a:r>
              <a:rPr lang="en-GB" b="1"/>
              <a:t>Descriptive statistic </a:t>
            </a:r>
          </a:p>
        </p:txBody>
      </p:sp>
      <p:sp>
        <p:nvSpPr>
          <p:cNvPr id="3" name="Content Placeholder 2">
            <a:extLst>
              <a:ext uri="{FF2B5EF4-FFF2-40B4-BE49-F238E27FC236}">
                <a16:creationId xmlns:a16="http://schemas.microsoft.com/office/drawing/2014/main" id="{12B0CD60-1204-41A6-9D16-DDA219BEDDEA}"/>
              </a:ext>
            </a:extLst>
          </p:cNvPr>
          <p:cNvSpPr>
            <a:spLocks noGrp="1"/>
          </p:cNvSpPr>
          <p:nvPr>
            <p:ph idx="1"/>
          </p:nvPr>
        </p:nvSpPr>
        <p:spPr>
          <a:xfrm>
            <a:off x="478464" y="1520788"/>
            <a:ext cx="8229600" cy="3816424"/>
          </a:xfrm>
        </p:spPr>
        <p:txBody>
          <a:bodyPr>
            <a:normAutofit fontScale="70000" lnSpcReduction="20000"/>
          </a:bodyPr>
          <a:lstStyle/>
          <a:p>
            <a:r>
              <a:rPr lang="en-GB"/>
              <a:t>A descriptive statistic is a summary statistic that quantitatively describes or summarizes features from a collection of information,</a:t>
            </a:r>
          </a:p>
          <a:p>
            <a:r>
              <a:rPr lang="en-GB"/>
              <a:t>While descriptive statistics is the process of using and analysing those statistics. </a:t>
            </a:r>
          </a:p>
          <a:p>
            <a:endParaRPr lang="en-GB"/>
          </a:p>
          <a:p>
            <a:r>
              <a:rPr lang="en-GB"/>
              <a:t>Descriptive statistics is distinguished from inferential statistics (or inductive statistics) by its aim to summarize a sample, rather than use the data to learn about the population that the sample of data is thought to represent. </a:t>
            </a:r>
          </a:p>
          <a:p>
            <a:pPr marL="0" indent="0">
              <a:buNone/>
            </a:pPr>
            <a:endParaRPr lang="en-GB"/>
          </a:p>
          <a:p>
            <a:pPr marL="0" indent="0">
              <a:buNone/>
            </a:pPr>
            <a:r>
              <a:rPr lang="en-GB"/>
              <a:t>                                                               (Mann and Prem, 1995)</a:t>
            </a:r>
          </a:p>
        </p:txBody>
      </p:sp>
    </p:spTree>
    <p:extLst>
      <p:ext uri="{BB962C8B-B14F-4D97-AF65-F5344CB8AC3E}">
        <p14:creationId xmlns:p14="http://schemas.microsoft.com/office/powerpoint/2010/main" val="1695877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FBD6-4686-4553-9215-308180C24934}"/>
              </a:ext>
            </a:extLst>
          </p:cNvPr>
          <p:cNvSpPr>
            <a:spLocks noGrp="1"/>
          </p:cNvSpPr>
          <p:nvPr>
            <p:ph type="title"/>
          </p:nvPr>
        </p:nvSpPr>
        <p:spPr>
          <a:xfrm>
            <a:off x="542467" y="476672"/>
            <a:ext cx="8229600" cy="800100"/>
          </a:xfrm>
        </p:spPr>
        <p:txBody>
          <a:bodyPr/>
          <a:lstStyle/>
          <a:p>
            <a:pPr algn="ctr"/>
            <a:r>
              <a:rPr lang="en-GB" b="1"/>
              <a:t>Descriptive statistic </a:t>
            </a:r>
            <a:endParaRPr lang="en-GB"/>
          </a:p>
        </p:txBody>
      </p:sp>
      <p:sp>
        <p:nvSpPr>
          <p:cNvPr id="3" name="Content Placeholder 2">
            <a:extLst>
              <a:ext uri="{FF2B5EF4-FFF2-40B4-BE49-F238E27FC236}">
                <a16:creationId xmlns:a16="http://schemas.microsoft.com/office/drawing/2014/main" id="{0192D6F7-3C9D-4A5F-A89B-9939F400CA77}"/>
              </a:ext>
            </a:extLst>
          </p:cNvPr>
          <p:cNvSpPr>
            <a:spLocks noGrp="1"/>
          </p:cNvSpPr>
          <p:nvPr>
            <p:ph idx="1"/>
          </p:nvPr>
        </p:nvSpPr>
        <p:spPr>
          <a:xfrm>
            <a:off x="542467" y="1807083"/>
            <a:ext cx="8229600" cy="3243834"/>
          </a:xfrm>
        </p:spPr>
        <p:txBody>
          <a:bodyPr>
            <a:normAutofit/>
          </a:bodyPr>
          <a:lstStyle/>
          <a:p>
            <a:r>
              <a:rPr lang="en-GB" sz="2400" b="1">
                <a:latin typeface="Georgia" panose="02040502050405020303" pitchFamily="18" charset="0"/>
              </a:rPr>
              <a:t>Descriptive statistics</a:t>
            </a:r>
            <a:r>
              <a:rPr lang="en-GB" sz="2400">
                <a:latin typeface="Georgia" panose="02040502050405020303" pitchFamily="18" charset="0"/>
              </a:rPr>
              <a:t> summarize and organize characteristics of a data set. </a:t>
            </a:r>
          </a:p>
          <a:p>
            <a:endParaRPr lang="en-GB" sz="2400">
              <a:latin typeface="Georgia" panose="02040502050405020303" pitchFamily="18" charset="0"/>
            </a:endParaRPr>
          </a:p>
          <a:p>
            <a:r>
              <a:rPr lang="en-GB" sz="2400">
                <a:latin typeface="Georgia" panose="02040502050405020303" pitchFamily="18" charset="0"/>
              </a:rPr>
              <a:t>A data set is a collection of responses or observations from a sample or entire population.</a:t>
            </a:r>
          </a:p>
        </p:txBody>
      </p:sp>
    </p:spTree>
    <p:extLst>
      <p:ext uri="{BB962C8B-B14F-4D97-AF65-F5344CB8AC3E}">
        <p14:creationId xmlns:p14="http://schemas.microsoft.com/office/powerpoint/2010/main" val="3306894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C5D2-C310-494F-914F-7BAE2CE07267}"/>
              </a:ext>
            </a:extLst>
          </p:cNvPr>
          <p:cNvSpPr>
            <a:spLocks noGrp="1"/>
          </p:cNvSpPr>
          <p:nvPr>
            <p:ph type="title"/>
          </p:nvPr>
        </p:nvSpPr>
        <p:spPr>
          <a:xfrm>
            <a:off x="457200" y="404664"/>
            <a:ext cx="8229600" cy="800100"/>
          </a:xfrm>
        </p:spPr>
        <p:txBody>
          <a:bodyPr/>
          <a:lstStyle/>
          <a:p>
            <a:pPr algn="ctr"/>
            <a:r>
              <a:rPr lang="en-GB" b="1"/>
              <a:t>Descriptive statistic </a:t>
            </a:r>
          </a:p>
        </p:txBody>
      </p:sp>
      <p:sp>
        <p:nvSpPr>
          <p:cNvPr id="3" name="Content Placeholder 2">
            <a:extLst>
              <a:ext uri="{FF2B5EF4-FFF2-40B4-BE49-F238E27FC236}">
                <a16:creationId xmlns:a16="http://schemas.microsoft.com/office/drawing/2014/main" id="{694C8271-17AE-4167-8B37-5FE6DD4E5795}"/>
              </a:ext>
            </a:extLst>
          </p:cNvPr>
          <p:cNvSpPr>
            <a:spLocks noGrp="1"/>
          </p:cNvSpPr>
          <p:nvPr>
            <p:ph idx="1"/>
          </p:nvPr>
        </p:nvSpPr>
        <p:spPr>
          <a:xfrm>
            <a:off x="539552" y="1556792"/>
            <a:ext cx="8229600" cy="3816424"/>
          </a:xfrm>
        </p:spPr>
        <p:txBody>
          <a:bodyPr>
            <a:normAutofit/>
          </a:bodyPr>
          <a:lstStyle/>
          <a:p>
            <a:r>
              <a:rPr lang="en-GB" sz="2800">
                <a:latin typeface="Georgia" panose="02040502050405020303" pitchFamily="18" charset="0"/>
              </a:rPr>
              <a:t>In quantitative research, after collecting data, the first step of statistical analysis is to describe characteristics of the responses, such as</a:t>
            </a:r>
          </a:p>
          <a:p>
            <a:r>
              <a:rPr lang="en-GB" sz="2800">
                <a:latin typeface="Georgia" panose="02040502050405020303" pitchFamily="18" charset="0"/>
              </a:rPr>
              <a:t> The average of one variable (e.g., age), </a:t>
            </a:r>
          </a:p>
          <a:p>
            <a:endParaRPr lang="en-GB" sz="2800">
              <a:latin typeface="Georgia" panose="02040502050405020303" pitchFamily="18" charset="0"/>
            </a:endParaRPr>
          </a:p>
          <a:p>
            <a:r>
              <a:rPr lang="en-GB" sz="2800">
                <a:latin typeface="Georgia" panose="02040502050405020303" pitchFamily="18" charset="0"/>
              </a:rPr>
              <a:t>Or the relation between two variables (e.g., age and creativity).</a:t>
            </a:r>
          </a:p>
        </p:txBody>
      </p:sp>
    </p:spTree>
    <p:extLst>
      <p:ext uri="{BB962C8B-B14F-4D97-AF65-F5344CB8AC3E}">
        <p14:creationId xmlns:p14="http://schemas.microsoft.com/office/powerpoint/2010/main" val="2876132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69428-8272-41CF-BFE4-E43B6717F444}"/>
              </a:ext>
            </a:extLst>
          </p:cNvPr>
          <p:cNvSpPr>
            <a:spLocks noGrp="1"/>
          </p:cNvSpPr>
          <p:nvPr>
            <p:ph type="ctrTitle"/>
          </p:nvPr>
        </p:nvSpPr>
        <p:spPr>
          <a:xfrm>
            <a:off x="467544" y="2240868"/>
            <a:ext cx="8458200" cy="1102519"/>
          </a:xfrm>
        </p:spPr>
        <p:txBody>
          <a:bodyPr>
            <a:noAutofit/>
          </a:bodyPr>
          <a:lstStyle/>
          <a:p>
            <a:r>
              <a:rPr lang="en-GB" sz="3600" b="1" i="1">
                <a:solidFill>
                  <a:schemeClr val="bg1"/>
                </a:solidFill>
              </a:rPr>
              <a:t>What are the types of descriptive statistics?</a:t>
            </a:r>
          </a:p>
        </p:txBody>
      </p:sp>
    </p:spTree>
    <p:extLst>
      <p:ext uri="{BB962C8B-B14F-4D97-AF65-F5344CB8AC3E}">
        <p14:creationId xmlns:p14="http://schemas.microsoft.com/office/powerpoint/2010/main" val="487738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34E8F-A443-4712-AAC4-C8F1D602E28B}"/>
              </a:ext>
            </a:extLst>
          </p:cNvPr>
          <p:cNvSpPr>
            <a:spLocks noGrp="1"/>
          </p:cNvSpPr>
          <p:nvPr>
            <p:ph type="title"/>
          </p:nvPr>
        </p:nvSpPr>
        <p:spPr>
          <a:xfrm>
            <a:off x="473150" y="620688"/>
            <a:ext cx="8229600" cy="800100"/>
          </a:xfrm>
        </p:spPr>
        <p:txBody>
          <a:bodyPr/>
          <a:lstStyle/>
          <a:p>
            <a:pPr algn="ctr"/>
            <a:r>
              <a:rPr lang="en-GB" b="1"/>
              <a:t>Types of descriptive statistics</a:t>
            </a:r>
          </a:p>
        </p:txBody>
      </p:sp>
      <p:sp>
        <p:nvSpPr>
          <p:cNvPr id="3" name="Content Placeholder 2">
            <a:extLst>
              <a:ext uri="{FF2B5EF4-FFF2-40B4-BE49-F238E27FC236}">
                <a16:creationId xmlns:a16="http://schemas.microsoft.com/office/drawing/2014/main" id="{64E28891-BF16-4C17-BE7A-E91AF1D1A9BA}"/>
              </a:ext>
            </a:extLst>
          </p:cNvPr>
          <p:cNvSpPr>
            <a:spLocks noGrp="1"/>
          </p:cNvSpPr>
          <p:nvPr>
            <p:ph idx="1"/>
          </p:nvPr>
        </p:nvSpPr>
        <p:spPr>
          <a:xfrm>
            <a:off x="539552" y="1628800"/>
            <a:ext cx="8229600" cy="3960440"/>
          </a:xfrm>
        </p:spPr>
        <p:txBody>
          <a:bodyPr>
            <a:normAutofit fontScale="70000" lnSpcReduction="20000"/>
          </a:bodyPr>
          <a:lstStyle/>
          <a:p>
            <a:pPr marL="0" indent="0" algn="l">
              <a:buNone/>
            </a:pPr>
            <a:r>
              <a:rPr lang="en-GB" b="0" i="0">
                <a:effectLst/>
              </a:rPr>
              <a:t>There are 3 main types of descriptive statistics:</a:t>
            </a:r>
          </a:p>
          <a:p>
            <a:pPr algn="l"/>
            <a:endParaRPr lang="en-GB" b="0" i="0">
              <a:effectLst/>
            </a:endParaRPr>
          </a:p>
          <a:p>
            <a:pPr algn="l">
              <a:buFont typeface="Arial" panose="020B0604020202020204" pitchFamily="34" charset="0"/>
              <a:buChar char="•"/>
            </a:pPr>
            <a:r>
              <a:rPr lang="en-GB" b="0" i="0">
                <a:effectLst/>
              </a:rPr>
              <a:t>The </a:t>
            </a:r>
            <a:r>
              <a:rPr lang="en-GB" b="1" i="1">
                <a:effectLst/>
              </a:rPr>
              <a:t>distribution</a:t>
            </a:r>
            <a:r>
              <a:rPr lang="en-GB" b="0" i="0">
                <a:effectLst/>
              </a:rPr>
              <a:t> concerns the </a:t>
            </a:r>
            <a:r>
              <a:rPr lang="en-GB" b="1" i="1">
                <a:effectLst/>
              </a:rPr>
              <a:t>frequency</a:t>
            </a:r>
            <a:r>
              <a:rPr lang="en-GB" b="0" i="0">
                <a:effectLst/>
              </a:rPr>
              <a:t> of each value/response.</a:t>
            </a:r>
          </a:p>
          <a:p>
            <a:pPr algn="l">
              <a:buFont typeface="Arial" panose="020B0604020202020204" pitchFamily="34" charset="0"/>
              <a:buChar char="•"/>
            </a:pPr>
            <a:r>
              <a:rPr lang="en-GB" b="0" i="0">
                <a:effectLst/>
              </a:rPr>
              <a:t>The </a:t>
            </a:r>
            <a:r>
              <a:rPr lang="en-GB" b="1" i="1">
                <a:effectLst/>
              </a:rPr>
              <a:t>central tendency </a:t>
            </a:r>
            <a:r>
              <a:rPr lang="en-GB" b="0" i="0">
                <a:effectLst/>
              </a:rPr>
              <a:t>concerns the </a:t>
            </a:r>
            <a:r>
              <a:rPr lang="en-GB" b="1" i="1">
                <a:effectLst/>
              </a:rPr>
              <a:t>averages</a:t>
            </a:r>
            <a:r>
              <a:rPr lang="en-GB" b="0" i="0">
                <a:effectLst/>
              </a:rPr>
              <a:t> of the values/response.</a:t>
            </a:r>
          </a:p>
          <a:p>
            <a:pPr algn="l">
              <a:buFont typeface="Arial" panose="020B0604020202020204" pitchFamily="34" charset="0"/>
              <a:buChar char="•"/>
            </a:pPr>
            <a:r>
              <a:rPr lang="en-GB" b="0" i="0">
                <a:effectLst/>
              </a:rPr>
              <a:t>The </a:t>
            </a:r>
            <a:r>
              <a:rPr lang="en-GB" b="1" i="1">
                <a:effectLst/>
              </a:rPr>
              <a:t>variability or dispersion</a:t>
            </a:r>
            <a:r>
              <a:rPr lang="en-GB" b="0" i="0">
                <a:effectLst/>
              </a:rPr>
              <a:t> concerns how spread out the values/dataset are.</a:t>
            </a:r>
          </a:p>
          <a:p>
            <a:pPr algn="l">
              <a:buFont typeface="Arial" panose="020B0604020202020204" pitchFamily="34" charset="0"/>
              <a:buChar char="•"/>
            </a:pPr>
            <a:endParaRPr lang="en-GB" b="0" i="0">
              <a:effectLst/>
            </a:endParaRPr>
          </a:p>
          <a:p>
            <a:r>
              <a:rPr lang="en-GB"/>
              <a:t>You can apply these to assess only one variable at a time, in univariate analysis, or to compare two or more, in bivariate and multivariate analysis.</a:t>
            </a:r>
          </a:p>
        </p:txBody>
      </p:sp>
    </p:spTree>
    <p:extLst>
      <p:ext uri="{BB962C8B-B14F-4D97-AF65-F5344CB8AC3E}">
        <p14:creationId xmlns:p14="http://schemas.microsoft.com/office/powerpoint/2010/main" val="68625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7BE3F-F19D-4D4D-9973-24DB60D79965}"/>
              </a:ext>
            </a:extLst>
          </p:cNvPr>
          <p:cNvSpPr>
            <a:spLocks noGrp="1"/>
          </p:cNvSpPr>
          <p:nvPr>
            <p:ph type="title"/>
          </p:nvPr>
        </p:nvSpPr>
        <p:spPr>
          <a:xfrm>
            <a:off x="611560" y="404664"/>
            <a:ext cx="8229600" cy="800100"/>
          </a:xfrm>
        </p:spPr>
        <p:txBody>
          <a:bodyPr/>
          <a:lstStyle/>
          <a:p>
            <a:pPr algn="ctr"/>
            <a:r>
              <a:rPr lang="en-GB" b="1"/>
              <a:t>For Example</a:t>
            </a:r>
          </a:p>
        </p:txBody>
      </p:sp>
      <p:sp>
        <p:nvSpPr>
          <p:cNvPr id="3" name="Content Placeholder 2">
            <a:extLst>
              <a:ext uri="{FF2B5EF4-FFF2-40B4-BE49-F238E27FC236}">
                <a16:creationId xmlns:a16="http://schemas.microsoft.com/office/drawing/2014/main" id="{994015BD-BEFC-4797-8D86-40ECC24E3D36}"/>
              </a:ext>
            </a:extLst>
          </p:cNvPr>
          <p:cNvSpPr>
            <a:spLocks noGrp="1"/>
          </p:cNvSpPr>
          <p:nvPr>
            <p:ph idx="1"/>
          </p:nvPr>
        </p:nvSpPr>
        <p:spPr>
          <a:xfrm>
            <a:off x="539552" y="1807083"/>
            <a:ext cx="8229600" cy="3243834"/>
          </a:xfrm>
        </p:spPr>
        <p:txBody>
          <a:bodyPr>
            <a:normAutofit fontScale="85000" lnSpcReduction="20000"/>
          </a:bodyPr>
          <a:lstStyle/>
          <a:p>
            <a:pPr algn="l"/>
            <a:r>
              <a:rPr lang="en-GB" b="0" i="0">
                <a:effectLst/>
                <a:latin typeface="Georgia" panose="02040502050405020303" pitchFamily="18" charset="0"/>
              </a:rPr>
              <a:t>You want to study the popularity of different leisure activities by gender. You distribute a survey and ask participants how many times they did each of the following in the past year:</a:t>
            </a:r>
          </a:p>
          <a:p>
            <a:pPr algn="l"/>
            <a:endParaRPr lang="en-GB" b="0" i="0">
              <a:effectLst/>
              <a:latin typeface="Georgia" panose="02040502050405020303" pitchFamily="18" charset="0"/>
            </a:endParaRPr>
          </a:p>
          <a:p>
            <a:pPr algn="l">
              <a:buFont typeface="Arial" panose="020B0604020202020204" pitchFamily="34" charset="0"/>
              <a:buChar char="•"/>
            </a:pPr>
            <a:r>
              <a:rPr lang="en-GB" b="0" i="0">
                <a:effectLst/>
                <a:latin typeface="Georgia" panose="02040502050405020303" pitchFamily="18" charset="0"/>
              </a:rPr>
              <a:t>Go to a library</a:t>
            </a:r>
          </a:p>
          <a:p>
            <a:pPr algn="l">
              <a:buFont typeface="Arial" panose="020B0604020202020204" pitchFamily="34" charset="0"/>
              <a:buChar char="•"/>
            </a:pPr>
            <a:r>
              <a:rPr lang="en-GB" b="0" i="0">
                <a:effectLst/>
                <a:latin typeface="Georgia" panose="02040502050405020303" pitchFamily="18" charset="0"/>
              </a:rPr>
              <a:t>Watch a movie at a theatre</a:t>
            </a:r>
          </a:p>
          <a:p>
            <a:pPr algn="l">
              <a:buFont typeface="Arial" panose="020B0604020202020204" pitchFamily="34" charset="0"/>
              <a:buChar char="•"/>
            </a:pPr>
            <a:r>
              <a:rPr lang="en-GB" b="0" i="0">
                <a:effectLst/>
                <a:latin typeface="Georgia" panose="02040502050405020303" pitchFamily="18" charset="0"/>
              </a:rPr>
              <a:t>Visit a national park</a:t>
            </a:r>
          </a:p>
          <a:p>
            <a:endParaRPr lang="en-GB"/>
          </a:p>
        </p:txBody>
      </p:sp>
    </p:spTree>
    <p:extLst>
      <p:ext uri="{BB962C8B-B14F-4D97-AF65-F5344CB8AC3E}">
        <p14:creationId xmlns:p14="http://schemas.microsoft.com/office/powerpoint/2010/main" val="3339526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C27F8-0390-4E79-A189-4F6A4172A836}"/>
              </a:ext>
            </a:extLst>
          </p:cNvPr>
          <p:cNvSpPr>
            <a:spLocks noGrp="1"/>
          </p:cNvSpPr>
          <p:nvPr>
            <p:ph type="title"/>
          </p:nvPr>
        </p:nvSpPr>
        <p:spPr>
          <a:xfrm>
            <a:off x="611560" y="559174"/>
            <a:ext cx="8229600" cy="800100"/>
          </a:xfrm>
        </p:spPr>
        <p:txBody>
          <a:bodyPr/>
          <a:lstStyle/>
          <a:p>
            <a:pPr algn="ctr"/>
            <a:r>
              <a:rPr lang="en-GB" b="1"/>
              <a:t>For Example</a:t>
            </a:r>
          </a:p>
        </p:txBody>
      </p:sp>
      <p:sp>
        <p:nvSpPr>
          <p:cNvPr id="3" name="Content Placeholder 2">
            <a:extLst>
              <a:ext uri="{FF2B5EF4-FFF2-40B4-BE49-F238E27FC236}">
                <a16:creationId xmlns:a16="http://schemas.microsoft.com/office/drawing/2014/main" id="{18AC0A64-1BBE-4AC3-9D56-D719C91EFCD1}"/>
              </a:ext>
            </a:extLst>
          </p:cNvPr>
          <p:cNvSpPr>
            <a:spLocks noGrp="1"/>
          </p:cNvSpPr>
          <p:nvPr>
            <p:ph idx="1"/>
          </p:nvPr>
        </p:nvSpPr>
        <p:spPr>
          <a:xfrm>
            <a:off x="583804" y="1807083"/>
            <a:ext cx="8229600" cy="3243834"/>
          </a:xfrm>
        </p:spPr>
        <p:txBody>
          <a:bodyPr>
            <a:normAutofit fontScale="70000" lnSpcReduction="20000"/>
          </a:bodyPr>
          <a:lstStyle/>
          <a:p>
            <a:r>
              <a:rPr lang="en-GB"/>
              <a:t>Your </a:t>
            </a:r>
            <a:r>
              <a:rPr lang="en-GB" b="1"/>
              <a:t>data set </a:t>
            </a:r>
            <a:r>
              <a:rPr lang="en-GB"/>
              <a:t>is the collection of responses to the survey. </a:t>
            </a:r>
          </a:p>
          <a:p>
            <a:endParaRPr lang="en-GB"/>
          </a:p>
          <a:p>
            <a:r>
              <a:rPr lang="en-GB"/>
              <a:t>Now you can use descriptive statistics to find out the overall</a:t>
            </a:r>
          </a:p>
          <a:p>
            <a:endParaRPr lang="en-GB"/>
          </a:p>
          <a:p>
            <a:r>
              <a:rPr lang="en-GB"/>
              <a:t>Frequency of each activity (distribution), </a:t>
            </a:r>
          </a:p>
          <a:p>
            <a:endParaRPr lang="en-GB"/>
          </a:p>
          <a:p>
            <a:r>
              <a:rPr lang="en-GB"/>
              <a:t>The averages for each activity (central tendency), and </a:t>
            </a:r>
          </a:p>
          <a:p>
            <a:endParaRPr lang="en-GB"/>
          </a:p>
          <a:p>
            <a:r>
              <a:rPr lang="en-GB"/>
              <a:t>The spread of responses for each activity (variability).</a:t>
            </a:r>
          </a:p>
        </p:txBody>
      </p:sp>
    </p:spTree>
    <p:extLst>
      <p:ext uri="{BB962C8B-B14F-4D97-AF65-F5344CB8AC3E}">
        <p14:creationId xmlns:p14="http://schemas.microsoft.com/office/powerpoint/2010/main" val="3359019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DF185-4831-4E87-AE4A-396DE54D3ED6}"/>
              </a:ext>
            </a:extLst>
          </p:cNvPr>
          <p:cNvSpPr>
            <a:spLocks noGrp="1"/>
          </p:cNvSpPr>
          <p:nvPr>
            <p:ph type="title"/>
          </p:nvPr>
        </p:nvSpPr>
        <p:spPr/>
        <p:txBody>
          <a:bodyPr>
            <a:normAutofit/>
          </a:bodyPr>
          <a:lstStyle/>
          <a:p>
            <a:pPr algn="ctr"/>
            <a:r>
              <a:rPr lang="en-GB" b="1"/>
              <a:t>Frequency distribution</a:t>
            </a:r>
            <a:endParaRPr lang="en-GB"/>
          </a:p>
        </p:txBody>
      </p:sp>
      <p:sp>
        <p:nvSpPr>
          <p:cNvPr id="3" name="Content Placeholder 2">
            <a:extLst>
              <a:ext uri="{FF2B5EF4-FFF2-40B4-BE49-F238E27FC236}">
                <a16:creationId xmlns:a16="http://schemas.microsoft.com/office/drawing/2014/main" id="{823122DD-9101-476E-8ABB-C2C0B15F2F76}"/>
              </a:ext>
            </a:extLst>
          </p:cNvPr>
          <p:cNvSpPr>
            <a:spLocks noGrp="1"/>
          </p:cNvSpPr>
          <p:nvPr>
            <p:ph idx="1"/>
          </p:nvPr>
        </p:nvSpPr>
        <p:spPr/>
        <p:txBody>
          <a:bodyPr/>
          <a:lstStyle/>
          <a:p>
            <a:r>
              <a:rPr lang="en-GB"/>
              <a:t> A data set is made up of a distribution of values, or scores. </a:t>
            </a:r>
          </a:p>
          <a:p>
            <a:endParaRPr lang="en-GB"/>
          </a:p>
          <a:p>
            <a:r>
              <a:rPr lang="en-GB"/>
              <a:t>In tables or graphs, you can summarize the frequency of every possible value of a variable in numbers or percentages.</a:t>
            </a:r>
          </a:p>
        </p:txBody>
      </p:sp>
    </p:spTree>
    <p:extLst>
      <p:ext uri="{BB962C8B-B14F-4D97-AF65-F5344CB8AC3E}">
        <p14:creationId xmlns:p14="http://schemas.microsoft.com/office/powerpoint/2010/main" val="26097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B9B89-4600-4B96-9C46-4A404426E6AA}"/>
              </a:ext>
            </a:extLst>
          </p:cNvPr>
          <p:cNvSpPr>
            <a:spLocks noGrp="1"/>
          </p:cNvSpPr>
          <p:nvPr>
            <p:ph type="title"/>
          </p:nvPr>
        </p:nvSpPr>
        <p:spPr>
          <a:xfrm>
            <a:off x="683568" y="188640"/>
            <a:ext cx="8229600" cy="800100"/>
          </a:xfrm>
        </p:spPr>
        <p:txBody>
          <a:bodyPr>
            <a:normAutofit/>
          </a:bodyPr>
          <a:lstStyle/>
          <a:p>
            <a:pPr algn="ctr"/>
            <a:r>
              <a:rPr lang="en-GB" b="1"/>
              <a:t>Measures of Frequency</a:t>
            </a:r>
          </a:p>
        </p:txBody>
      </p:sp>
      <p:sp>
        <p:nvSpPr>
          <p:cNvPr id="3" name="Content Placeholder 2">
            <a:extLst>
              <a:ext uri="{FF2B5EF4-FFF2-40B4-BE49-F238E27FC236}">
                <a16:creationId xmlns:a16="http://schemas.microsoft.com/office/drawing/2014/main" id="{C7C1D553-6B35-4EF0-830D-AC8A2361BF5E}"/>
              </a:ext>
            </a:extLst>
          </p:cNvPr>
          <p:cNvSpPr>
            <a:spLocks noGrp="1"/>
          </p:cNvSpPr>
          <p:nvPr>
            <p:ph idx="1"/>
          </p:nvPr>
        </p:nvSpPr>
        <p:spPr>
          <a:xfrm>
            <a:off x="683568" y="1412776"/>
            <a:ext cx="8229600" cy="3917032"/>
          </a:xfrm>
        </p:spPr>
        <p:txBody>
          <a:bodyPr/>
          <a:lstStyle/>
          <a:p>
            <a:r>
              <a:rPr lang="en-GB">
                <a:effectLst/>
              </a:rPr>
              <a:t>Count, Percent, Frequency</a:t>
            </a:r>
          </a:p>
          <a:p>
            <a:pPr marL="82296" indent="0">
              <a:buNone/>
            </a:pPr>
            <a:endParaRPr lang="en-GB">
              <a:effectLst/>
            </a:endParaRPr>
          </a:p>
          <a:p>
            <a:r>
              <a:rPr lang="en-GB">
                <a:effectLst/>
              </a:rPr>
              <a:t>Shows how often something occurs</a:t>
            </a:r>
          </a:p>
          <a:p>
            <a:endParaRPr lang="en-GB">
              <a:effectLst/>
            </a:endParaRPr>
          </a:p>
          <a:p>
            <a:r>
              <a:rPr lang="en-GB">
                <a:effectLst/>
              </a:rPr>
              <a:t>Use this when you want to show how often a response is given</a:t>
            </a:r>
          </a:p>
          <a:p>
            <a:endParaRPr lang="en-GB"/>
          </a:p>
        </p:txBody>
      </p:sp>
    </p:spTree>
    <p:extLst>
      <p:ext uri="{BB962C8B-B14F-4D97-AF65-F5344CB8AC3E}">
        <p14:creationId xmlns:p14="http://schemas.microsoft.com/office/powerpoint/2010/main" val="796413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A035B-CE9B-408B-9869-98D7A2FD3660}"/>
              </a:ext>
            </a:extLst>
          </p:cNvPr>
          <p:cNvSpPr>
            <a:spLocks noGrp="1"/>
          </p:cNvSpPr>
          <p:nvPr>
            <p:ph type="title"/>
          </p:nvPr>
        </p:nvSpPr>
        <p:spPr>
          <a:xfrm>
            <a:off x="514217" y="459504"/>
            <a:ext cx="8229600" cy="800100"/>
          </a:xfrm>
        </p:spPr>
        <p:txBody>
          <a:bodyPr anchor="ctr">
            <a:normAutofit fontScale="90000"/>
          </a:bodyPr>
          <a:lstStyle/>
          <a:p>
            <a:pPr algn="ctr"/>
            <a:r>
              <a:rPr lang="en-GB" b="1"/>
              <a:t>Simple frequency distribution table </a:t>
            </a:r>
          </a:p>
        </p:txBody>
      </p:sp>
      <p:sp>
        <p:nvSpPr>
          <p:cNvPr id="3" name="Content Placeholder 2">
            <a:extLst>
              <a:ext uri="{FF2B5EF4-FFF2-40B4-BE49-F238E27FC236}">
                <a16:creationId xmlns:a16="http://schemas.microsoft.com/office/drawing/2014/main" id="{707688C2-D5FD-4E25-87CA-0460C0DF9298}"/>
              </a:ext>
            </a:extLst>
          </p:cNvPr>
          <p:cNvSpPr>
            <a:spLocks noGrp="1"/>
          </p:cNvSpPr>
          <p:nvPr>
            <p:ph sz="half" idx="2"/>
          </p:nvPr>
        </p:nvSpPr>
        <p:spPr>
          <a:xfrm>
            <a:off x="4629017" y="1916832"/>
            <a:ext cx="4038600" cy="3394472"/>
          </a:xfrm>
        </p:spPr>
        <p:txBody>
          <a:bodyPr>
            <a:normAutofit lnSpcReduction="10000"/>
          </a:bodyPr>
          <a:lstStyle/>
          <a:p>
            <a:r>
              <a:rPr lang="en-GB" sz="1800"/>
              <a:t>For the variable of gender, you list all possible answers on the left hand column. You count the number or percentage of responses for each answer and display it on the right hand column.</a:t>
            </a:r>
          </a:p>
          <a:p>
            <a:endParaRPr lang="en-GB" sz="1800"/>
          </a:p>
          <a:p>
            <a:r>
              <a:rPr lang="en-GB" sz="1800"/>
              <a:t>From this table, you can see that more women than men or people with another gender identity took part in the study.</a:t>
            </a:r>
          </a:p>
          <a:p>
            <a:endParaRPr lang="en-GB"/>
          </a:p>
        </p:txBody>
      </p:sp>
      <p:graphicFrame>
        <p:nvGraphicFramePr>
          <p:cNvPr id="4" name="Table 3">
            <a:extLst>
              <a:ext uri="{FF2B5EF4-FFF2-40B4-BE49-F238E27FC236}">
                <a16:creationId xmlns:a16="http://schemas.microsoft.com/office/drawing/2014/main" id="{0883347C-A7CA-4498-ACF8-9924F55A1EF2}"/>
              </a:ext>
            </a:extLst>
          </p:cNvPr>
          <p:cNvGraphicFramePr>
            <a:graphicFrameLocks noGrp="1"/>
          </p:cNvGraphicFramePr>
          <p:nvPr>
            <p:extLst>
              <p:ext uri="{D42A27DB-BD31-4B8C-83A1-F6EECF244321}">
                <p14:modId xmlns:p14="http://schemas.microsoft.com/office/powerpoint/2010/main" val="4072015757"/>
              </p:ext>
            </p:extLst>
          </p:nvPr>
        </p:nvGraphicFramePr>
        <p:xfrm>
          <a:off x="683568" y="1916832"/>
          <a:ext cx="3318264" cy="3175251"/>
        </p:xfrm>
        <a:graphic>
          <a:graphicData uri="http://schemas.openxmlformats.org/drawingml/2006/table">
            <a:tbl>
              <a:tblPr firstRow="1" bandRow="1">
                <a:solidFill>
                  <a:schemeClr val="bg1"/>
                </a:solidFill>
              </a:tblPr>
              <a:tblGrid>
                <a:gridCol w="1624052">
                  <a:extLst>
                    <a:ext uri="{9D8B030D-6E8A-4147-A177-3AD203B41FA5}">
                      <a16:colId xmlns:a16="http://schemas.microsoft.com/office/drawing/2014/main" val="3641314791"/>
                    </a:ext>
                  </a:extLst>
                </a:gridCol>
                <a:gridCol w="1694212">
                  <a:extLst>
                    <a:ext uri="{9D8B030D-6E8A-4147-A177-3AD203B41FA5}">
                      <a16:colId xmlns:a16="http://schemas.microsoft.com/office/drawing/2014/main" val="1091348450"/>
                    </a:ext>
                  </a:extLst>
                </a:gridCol>
              </a:tblGrid>
              <a:tr h="879777">
                <a:tc>
                  <a:txBody>
                    <a:bodyPr/>
                    <a:lstStyle/>
                    <a:p>
                      <a:r>
                        <a:rPr lang="en-GB" sz="2500" b="0" cap="none" spc="0">
                          <a:solidFill>
                            <a:schemeClr val="bg1"/>
                          </a:solidFill>
                        </a:rPr>
                        <a:t>Gender</a:t>
                      </a:r>
                    </a:p>
                  </a:txBody>
                  <a:tcPr marL="210149" marR="161653" marT="161653" marB="16165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lang="en-GB" sz="2500" b="0" cap="none" spc="0">
                          <a:solidFill>
                            <a:schemeClr val="bg1"/>
                          </a:solidFill>
                        </a:rPr>
                        <a:t>Number</a:t>
                      </a:r>
                    </a:p>
                  </a:txBody>
                  <a:tcPr marL="210149" marR="161653" marT="161653" marB="16165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804276566"/>
                  </a:ext>
                </a:extLst>
              </a:tr>
              <a:tr h="765158">
                <a:tc>
                  <a:txBody>
                    <a:bodyPr/>
                    <a:lstStyle/>
                    <a:p>
                      <a:r>
                        <a:rPr lang="en-GB" sz="2500" cap="none" spc="0">
                          <a:solidFill>
                            <a:schemeClr val="tx1"/>
                          </a:solidFill>
                        </a:rPr>
                        <a:t>Male</a:t>
                      </a:r>
                    </a:p>
                  </a:txBody>
                  <a:tcPr marL="210149" marR="161653" marT="161653" marB="161653"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GB" sz="2500" cap="none" spc="0">
                          <a:solidFill>
                            <a:schemeClr val="tx1"/>
                          </a:solidFill>
                        </a:rPr>
                        <a:t>182</a:t>
                      </a:r>
                    </a:p>
                  </a:txBody>
                  <a:tcPr marL="210149" marR="161653" marT="161653" marB="161653"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249532009"/>
                  </a:ext>
                </a:extLst>
              </a:tr>
              <a:tr h="765158">
                <a:tc>
                  <a:txBody>
                    <a:bodyPr/>
                    <a:lstStyle/>
                    <a:p>
                      <a:r>
                        <a:rPr lang="en-GB" sz="2500" cap="none" spc="0">
                          <a:solidFill>
                            <a:schemeClr val="tx1"/>
                          </a:solidFill>
                        </a:rPr>
                        <a:t>Female</a:t>
                      </a:r>
                    </a:p>
                  </a:txBody>
                  <a:tcPr marL="210149" marR="161653" marT="161653" marB="16165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GB" sz="2500" cap="none" spc="0">
                          <a:solidFill>
                            <a:schemeClr val="tx1"/>
                          </a:solidFill>
                        </a:rPr>
                        <a:t>235</a:t>
                      </a:r>
                    </a:p>
                  </a:txBody>
                  <a:tcPr marL="210149" marR="161653" marT="161653" marB="161653"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91809756"/>
                  </a:ext>
                </a:extLst>
              </a:tr>
              <a:tr h="765158">
                <a:tc>
                  <a:txBody>
                    <a:bodyPr/>
                    <a:lstStyle/>
                    <a:p>
                      <a:r>
                        <a:rPr lang="en-GB" sz="2500" cap="none" spc="0">
                          <a:solidFill>
                            <a:schemeClr val="tx1"/>
                          </a:solidFill>
                        </a:rPr>
                        <a:t>Other</a:t>
                      </a:r>
                    </a:p>
                  </a:txBody>
                  <a:tcPr marL="210149" marR="161653" marT="161653" marB="161653"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GB" sz="2500" cap="none" spc="0">
                          <a:solidFill>
                            <a:schemeClr val="tx1"/>
                          </a:solidFill>
                        </a:rPr>
                        <a:t>27</a:t>
                      </a:r>
                    </a:p>
                  </a:txBody>
                  <a:tcPr marL="210149" marR="161653" marT="161653" marB="161653"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382907038"/>
                  </a:ext>
                </a:extLst>
              </a:tr>
            </a:tbl>
          </a:graphicData>
        </a:graphic>
      </p:graphicFrame>
    </p:spTree>
    <p:extLst>
      <p:ext uri="{BB962C8B-B14F-4D97-AF65-F5344CB8AC3E}">
        <p14:creationId xmlns:p14="http://schemas.microsoft.com/office/powerpoint/2010/main" val="4116556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65331-A05C-405A-9A59-ED40F47C1344}"/>
              </a:ext>
            </a:extLst>
          </p:cNvPr>
          <p:cNvSpPr>
            <a:spLocks noGrp="1"/>
          </p:cNvSpPr>
          <p:nvPr>
            <p:ph type="title"/>
          </p:nvPr>
        </p:nvSpPr>
        <p:spPr/>
        <p:txBody>
          <a:bodyPr>
            <a:normAutofit fontScale="90000"/>
          </a:bodyPr>
          <a:lstStyle/>
          <a:p>
            <a:pPr algn="ctr"/>
            <a:r>
              <a:rPr lang="en-GB" b="1"/>
              <a:t>Grouped frequency distribution table</a:t>
            </a:r>
          </a:p>
        </p:txBody>
      </p:sp>
      <p:sp>
        <p:nvSpPr>
          <p:cNvPr id="3" name="Content Placeholder 2">
            <a:extLst>
              <a:ext uri="{FF2B5EF4-FFF2-40B4-BE49-F238E27FC236}">
                <a16:creationId xmlns:a16="http://schemas.microsoft.com/office/drawing/2014/main" id="{2D34A074-19E3-4085-8B9A-5AB321329943}"/>
              </a:ext>
            </a:extLst>
          </p:cNvPr>
          <p:cNvSpPr>
            <a:spLocks noGrp="1"/>
          </p:cNvSpPr>
          <p:nvPr>
            <p:ph idx="1"/>
          </p:nvPr>
        </p:nvSpPr>
        <p:spPr/>
        <p:txBody>
          <a:bodyPr/>
          <a:lstStyle/>
          <a:p>
            <a:r>
              <a:rPr lang="en-GB"/>
              <a:t>In a grouped frequency distribution, you can group numerical response values and add up the number of responses for each group. </a:t>
            </a:r>
          </a:p>
          <a:p>
            <a:endParaRPr lang="en-GB"/>
          </a:p>
          <a:p>
            <a:r>
              <a:rPr lang="en-GB"/>
              <a:t>You can also convert each of these numbers to percentages.</a:t>
            </a:r>
          </a:p>
        </p:txBody>
      </p:sp>
    </p:spTree>
    <p:extLst>
      <p:ext uri="{BB962C8B-B14F-4D97-AF65-F5344CB8AC3E}">
        <p14:creationId xmlns:p14="http://schemas.microsoft.com/office/powerpoint/2010/main" val="1598800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AF4FC8-4578-A9AF-8868-4586879622EC}"/>
              </a:ext>
            </a:extLst>
          </p:cNvPr>
          <p:cNvSpPr>
            <a:spLocks noGrp="1"/>
          </p:cNvSpPr>
          <p:nvPr>
            <p:ph type="title"/>
          </p:nvPr>
        </p:nvSpPr>
        <p:spPr>
          <a:xfrm>
            <a:off x="239443" y="260648"/>
            <a:ext cx="8665114" cy="854869"/>
          </a:xfrm>
        </p:spPr>
        <p:txBody>
          <a:bodyPr>
            <a:normAutofit/>
          </a:bodyPr>
          <a:lstStyle/>
          <a:p>
            <a:pPr algn="l"/>
            <a:r>
              <a:rPr lang="en-GB" sz="3600" b="1"/>
              <a:t>Grouped frequency distribution table</a:t>
            </a:r>
            <a:endParaRPr lang="en-US" sz="3600"/>
          </a:p>
        </p:txBody>
      </p:sp>
      <p:sp>
        <p:nvSpPr>
          <p:cNvPr id="11" name="Text Placeholder 2">
            <a:extLst>
              <a:ext uri="{FF2B5EF4-FFF2-40B4-BE49-F238E27FC236}">
                <a16:creationId xmlns:a16="http://schemas.microsoft.com/office/drawing/2014/main" id="{065D1593-36FB-5892-8967-2DB84E8BF11B}"/>
              </a:ext>
            </a:extLst>
          </p:cNvPr>
          <p:cNvSpPr>
            <a:spLocks noGrp="1"/>
          </p:cNvSpPr>
          <p:nvPr>
            <p:ph type="body" sz="half" idx="1"/>
          </p:nvPr>
        </p:nvSpPr>
        <p:spPr>
          <a:xfrm>
            <a:off x="4734018" y="2236959"/>
            <a:ext cx="4038600" cy="3398044"/>
          </a:xfrm>
        </p:spPr>
        <p:txBody>
          <a:bodyPr>
            <a:normAutofit lnSpcReduction="10000"/>
          </a:bodyPr>
          <a:lstStyle/>
          <a:p>
            <a:r>
              <a:rPr lang="en-GB"/>
              <a:t>From this table, you can see that most people visited the library between 5 and 16 times in the past year.</a:t>
            </a:r>
            <a:endParaRPr lang="en-US"/>
          </a:p>
        </p:txBody>
      </p:sp>
      <p:graphicFrame>
        <p:nvGraphicFramePr>
          <p:cNvPr id="4" name="Content Placeholder 3">
            <a:extLst>
              <a:ext uri="{FF2B5EF4-FFF2-40B4-BE49-F238E27FC236}">
                <a16:creationId xmlns:a16="http://schemas.microsoft.com/office/drawing/2014/main" id="{678BCC32-2798-47E3-A547-AD5507750E9C}"/>
              </a:ext>
            </a:extLst>
          </p:cNvPr>
          <p:cNvGraphicFramePr>
            <a:graphicFrameLocks noGrp="1"/>
          </p:cNvGraphicFramePr>
          <p:nvPr>
            <p:ph sz="half" idx="2"/>
            <p:extLst>
              <p:ext uri="{D42A27DB-BD31-4B8C-83A1-F6EECF244321}">
                <p14:modId xmlns:p14="http://schemas.microsoft.com/office/powerpoint/2010/main" val="3961338719"/>
              </p:ext>
            </p:extLst>
          </p:nvPr>
        </p:nvGraphicFramePr>
        <p:xfrm>
          <a:off x="371382" y="1430659"/>
          <a:ext cx="4200618" cy="4204344"/>
        </p:xfrm>
        <a:graphic>
          <a:graphicData uri="http://schemas.openxmlformats.org/drawingml/2006/table">
            <a:tbl>
              <a:tblPr>
                <a:noFill/>
              </a:tblPr>
              <a:tblGrid>
                <a:gridCol w="2440091">
                  <a:extLst>
                    <a:ext uri="{9D8B030D-6E8A-4147-A177-3AD203B41FA5}">
                      <a16:colId xmlns:a16="http://schemas.microsoft.com/office/drawing/2014/main" val="2959372920"/>
                    </a:ext>
                  </a:extLst>
                </a:gridCol>
                <a:gridCol w="1760527">
                  <a:extLst>
                    <a:ext uri="{9D8B030D-6E8A-4147-A177-3AD203B41FA5}">
                      <a16:colId xmlns:a16="http://schemas.microsoft.com/office/drawing/2014/main" val="3878228214"/>
                    </a:ext>
                  </a:extLst>
                </a:gridCol>
              </a:tblGrid>
              <a:tr h="788261">
                <a:tc>
                  <a:txBody>
                    <a:bodyPr/>
                    <a:lstStyle/>
                    <a:p>
                      <a:r>
                        <a:rPr lang="en-GB" sz="2400" b="1">
                          <a:solidFill>
                            <a:schemeClr val="tx1">
                              <a:lumMod val="75000"/>
                              <a:lumOff val="25000"/>
                            </a:schemeClr>
                          </a:solidFill>
                        </a:rPr>
                        <a:t>Library visits in the past year</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b="1">
                          <a:solidFill>
                            <a:schemeClr val="tx1">
                              <a:lumMod val="75000"/>
                              <a:lumOff val="25000"/>
                            </a:schemeClr>
                          </a:solidFill>
                        </a:rPr>
                        <a:t>Percent</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2448148"/>
                  </a:ext>
                </a:extLst>
              </a:tr>
              <a:tr h="521957">
                <a:tc>
                  <a:txBody>
                    <a:bodyPr/>
                    <a:lstStyle/>
                    <a:p>
                      <a:r>
                        <a:rPr lang="en-GB" sz="2400">
                          <a:solidFill>
                            <a:schemeClr val="tx1">
                              <a:lumMod val="75000"/>
                              <a:lumOff val="25000"/>
                            </a:schemeClr>
                          </a:solidFill>
                        </a:rPr>
                        <a:t>0–4</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6%</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437407128"/>
                  </a:ext>
                </a:extLst>
              </a:tr>
              <a:tr h="521957">
                <a:tc>
                  <a:txBody>
                    <a:bodyPr/>
                    <a:lstStyle/>
                    <a:p>
                      <a:r>
                        <a:rPr lang="en-GB" sz="2400">
                          <a:solidFill>
                            <a:schemeClr val="tx1">
                              <a:lumMod val="75000"/>
                              <a:lumOff val="25000"/>
                            </a:schemeClr>
                          </a:solidFill>
                        </a:rPr>
                        <a:t>5–8</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20%</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4132759613"/>
                  </a:ext>
                </a:extLst>
              </a:tr>
              <a:tr h="521957">
                <a:tc>
                  <a:txBody>
                    <a:bodyPr/>
                    <a:lstStyle/>
                    <a:p>
                      <a:r>
                        <a:rPr lang="en-GB" sz="2400">
                          <a:solidFill>
                            <a:schemeClr val="tx1">
                              <a:lumMod val="75000"/>
                              <a:lumOff val="25000"/>
                            </a:schemeClr>
                          </a:solidFill>
                        </a:rPr>
                        <a:t>9–12</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42%</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3773830857"/>
                  </a:ext>
                </a:extLst>
              </a:tr>
              <a:tr h="521957">
                <a:tc>
                  <a:txBody>
                    <a:bodyPr/>
                    <a:lstStyle/>
                    <a:p>
                      <a:r>
                        <a:rPr lang="en-GB" sz="2400">
                          <a:solidFill>
                            <a:schemeClr val="tx1">
                              <a:lumMod val="75000"/>
                              <a:lumOff val="25000"/>
                            </a:schemeClr>
                          </a:solidFill>
                        </a:rPr>
                        <a:t>13–16</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24%</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94413918"/>
                  </a:ext>
                </a:extLst>
              </a:tr>
              <a:tr h="521957">
                <a:tc>
                  <a:txBody>
                    <a:bodyPr/>
                    <a:lstStyle/>
                    <a:p>
                      <a:r>
                        <a:rPr lang="en-GB" sz="2400">
                          <a:solidFill>
                            <a:schemeClr val="tx1">
                              <a:lumMod val="75000"/>
                              <a:lumOff val="25000"/>
                            </a:schemeClr>
                          </a:solidFill>
                        </a:rPr>
                        <a:t>17+</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8%</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3085871"/>
                  </a:ext>
                </a:extLst>
              </a:tr>
            </a:tbl>
          </a:graphicData>
        </a:graphic>
      </p:graphicFrame>
    </p:spTree>
    <p:extLst>
      <p:ext uri="{BB962C8B-B14F-4D97-AF65-F5344CB8AC3E}">
        <p14:creationId xmlns:p14="http://schemas.microsoft.com/office/powerpoint/2010/main" val="3096021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89E6A-C9CA-4E84-9737-2A237733E79F}"/>
              </a:ext>
            </a:extLst>
          </p:cNvPr>
          <p:cNvSpPr>
            <a:spLocks noGrp="1"/>
          </p:cNvSpPr>
          <p:nvPr>
            <p:ph type="ctrTitle"/>
          </p:nvPr>
        </p:nvSpPr>
        <p:spPr>
          <a:xfrm>
            <a:off x="755576" y="2204864"/>
            <a:ext cx="7772400" cy="1470025"/>
          </a:xfrm>
        </p:spPr>
        <p:txBody>
          <a:bodyPr>
            <a:normAutofit/>
          </a:bodyPr>
          <a:lstStyle/>
          <a:p>
            <a:pPr algn="ctr"/>
            <a:r>
              <a:rPr lang="en-GB" sz="4000" b="1" i="1">
                <a:solidFill>
                  <a:schemeClr val="bg1"/>
                </a:solidFill>
              </a:rPr>
              <a:t>Measures of Central Tendency</a:t>
            </a:r>
          </a:p>
        </p:txBody>
      </p:sp>
    </p:spTree>
    <p:extLst>
      <p:ext uri="{BB962C8B-B14F-4D97-AF65-F5344CB8AC3E}">
        <p14:creationId xmlns:p14="http://schemas.microsoft.com/office/powerpoint/2010/main" val="4230308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619" y="404664"/>
            <a:ext cx="6858762" cy="742950"/>
          </a:xfrm>
        </p:spPr>
        <p:txBody>
          <a:bodyPr>
            <a:normAutofit fontScale="90000"/>
          </a:bodyPr>
          <a:lstStyle/>
          <a:p>
            <a:pPr algn="ctr"/>
            <a:r>
              <a:rPr lang="en-US" b="1">
                <a:solidFill>
                  <a:schemeClr val="tx1"/>
                </a:solidFill>
                <a:latin typeface="Arial" panose="020B0604020202020204" pitchFamily="34" charset="0"/>
                <a:cs typeface="Arial" panose="020B0604020202020204" pitchFamily="34" charset="0"/>
              </a:rPr>
              <a:t>Descriptive statistics 1: Central Tendency</a:t>
            </a:r>
          </a:p>
        </p:txBody>
      </p:sp>
      <p:sp>
        <p:nvSpPr>
          <p:cNvPr id="3" name="Content Placeholder 2"/>
          <p:cNvSpPr>
            <a:spLocks noGrp="1"/>
          </p:cNvSpPr>
          <p:nvPr>
            <p:ph idx="1"/>
          </p:nvPr>
        </p:nvSpPr>
        <p:spPr>
          <a:xfrm>
            <a:off x="395536" y="1713471"/>
            <a:ext cx="7452829" cy="1056763"/>
          </a:xfrm>
        </p:spPr>
        <p:txBody>
          <a:bodyPr>
            <a:normAutofit/>
          </a:bodyPr>
          <a:lstStyle/>
          <a:p>
            <a:r>
              <a:rPr lang="en-US" sz="1800">
                <a:latin typeface="Arial" panose="020B0604020202020204" pitchFamily="34" charset="0"/>
                <a:cs typeface="Arial" panose="020B0604020202020204" pitchFamily="34" charset="0"/>
              </a:rPr>
              <a:t>Information about the average values of a variable</a:t>
            </a:r>
          </a:p>
          <a:p>
            <a:r>
              <a:rPr lang="en-US" sz="1800">
                <a:latin typeface="Arial" panose="020B0604020202020204" pitchFamily="34" charset="0"/>
                <a:cs typeface="Arial" panose="020B0604020202020204" pitchFamily="34" charset="0"/>
              </a:rPr>
              <a:t>Where scores tend to cluster</a:t>
            </a:r>
          </a:p>
          <a:p>
            <a:r>
              <a:rPr lang="en-US" sz="1800">
                <a:latin typeface="Arial" panose="020B0604020202020204" pitchFamily="34" charset="0"/>
                <a:cs typeface="Arial" panose="020B0604020202020204" pitchFamily="34" charset="0"/>
              </a:rPr>
              <a:t>There are 3 main methods of measuring central tendency:</a:t>
            </a:r>
          </a:p>
        </p:txBody>
      </p:sp>
      <p:pic>
        <p:nvPicPr>
          <p:cNvPr id="4" name="Content Placeholder 3"/>
          <p:cNvPicPr>
            <a:picLocks noChangeAspect="1"/>
          </p:cNvPicPr>
          <p:nvPr/>
        </p:nvPicPr>
        <p:blipFill>
          <a:blip r:embed="rId2"/>
          <a:stretch>
            <a:fillRect/>
          </a:stretch>
        </p:blipFill>
        <p:spPr>
          <a:xfrm>
            <a:off x="5292080" y="3429000"/>
            <a:ext cx="3726414" cy="2235848"/>
          </a:xfrm>
          <a:prstGeom prst="rect">
            <a:avLst/>
          </a:prstGeom>
        </p:spPr>
      </p:pic>
      <p:sp>
        <p:nvSpPr>
          <p:cNvPr id="6" name="TextBox 5"/>
          <p:cNvSpPr txBox="1"/>
          <p:nvPr/>
        </p:nvSpPr>
        <p:spPr>
          <a:xfrm>
            <a:off x="1073534" y="3336091"/>
            <a:ext cx="1516220" cy="923330"/>
          </a:xfrm>
          <a:prstGeom prst="rect">
            <a:avLst/>
          </a:prstGeom>
          <a:noFill/>
        </p:spPr>
        <p:txBody>
          <a:bodyPr wrap="square" rtlCol="0">
            <a:spAutoFit/>
          </a:bodyPr>
          <a:lstStyle/>
          <a:p>
            <a:pPr marL="257175" indent="-257175">
              <a:buFont typeface="+mj-lt"/>
              <a:buAutoNum type="arabicPeriod"/>
            </a:pPr>
            <a:r>
              <a:rPr lang="en-US" b="1"/>
              <a:t>Mode</a:t>
            </a:r>
          </a:p>
          <a:p>
            <a:pPr marL="257175" indent="-257175">
              <a:buFont typeface="+mj-lt"/>
              <a:buAutoNum type="arabicPeriod"/>
            </a:pPr>
            <a:r>
              <a:rPr lang="en-US" b="1"/>
              <a:t>Median</a:t>
            </a:r>
          </a:p>
          <a:p>
            <a:pPr marL="257175" indent="-257175">
              <a:buFont typeface="+mj-lt"/>
              <a:buAutoNum type="arabicPeriod"/>
            </a:pPr>
            <a:r>
              <a:rPr lang="en-US" b="1"/>
              <a:t>Mean</a:t>
            </a:r>
          </a:p>
        </p:txBody>
      </p:sp>
    </p:spTree>
    <p:extLst>
      <p:ext uri="{BB962C8B-B14F-4D97-AF65-F5344CB8AC3E}">
        <p14:creationId xmlns:p14="http://schemas.microsoft.com/office/powerpoint/2010/main" val="2729918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FF3C7-6384-407D-917C-1458A5C45497}"/>
              </a:ext>
            </a:extLst>
          </p:cNvPr>
          <p:cNvSpPr>
            <a:spLocks noGrp="1"/>
          </p:cNvSpPr>
          <p:nvPr>
            <p:ph type="title"/>
          </p:nvPr>
        </p:nvSpPr>
        <p:spPr>
          <a:xfrm>
            <a:off x="497516" y="548680"/>
            <a:ext cx="8229600" cy="800100"/>
          </a:xfrm>
        </p:spPr>
        <p:txBody>
          <a:bodyPr>
            <a:normAutofit/>
          </a:bodyPr>
          <a:lstStyle/>
          <a:p>
            <a:pPr algn="ctr"/>
            <a:r>
              <a:rPr lang="en-GB" b="1">
                <a:solidFill>
                  <a:schemeClr val="tx1"/>
                </a:solidFill>
              </a:rPr>
              <a:t>Measures of Central Tendency</a:t>
            </a:r>
            <a:endParaRPr lang="en-GB">
              <a:solidFill>
                <a:schemeClr val="tx1"/>
              </a:solidFill>
            </a:endParaRPr>
          </a:p>
        </p:txBody>
      </p:sp>
      <p:sp>
        <p:nvSpPr>
          <p:cNvPr id="3" name="Content Placeholder 2">
            <a:extLst>
              <a:ext uri="{FF2B5EF4-FFF2-40B4-BE49-F238E27FC236}">
                <a16:creationId xmlns:a16="http://schemas.microsoft.com/office/drawing/2014/main" id="{9A1F78FE-060F-4A6D-9220-18A9626CB717}"/>
              </a:ext>
            </a:extLst>
          </p:cNvPr>
          <p:cNvSpPr>
            <a:spLocks noGrp="1"/>
          </p:cNvSpPr>
          <p:nvPr>
            <p:ph idx="1"/>
          </p:nvPr>
        </p:nvSpPr>
        <p:spPr>
          <a:xfrm>
            <a:off x="497516" y="1916832"/>
            <a:ext cx="8229600" cy="3243834"/>
          </a:xfrm>
        </p:spPr>
        <p:txBody>
          <a:bodyPr>
            <a:normAutofit fontScale="70000" lnSpcReduction="20000"/>
          </a:bodyPr>
          <a:lstStyle/>
          <a:p>
            <a:pPr>
              <a:buFont typeface="Arial" panose="020B0604020202020204" pitchFamily="34" charset="0"/>
              <a:buChar char="•"/>
            </a:pPr>
            <a:r>
              <a:rPr lang="en-GB">
                <a:effectLst/>
              </a:rPr>
              <a:t>Measures of central tendency estimate the </a:t>
            </a:r>
            <a:r>
              <a:rPr lang="en-GB" b="1">
                <a:effectLst/>
              </a:rPr>
              <a:t>centre, or average</a:t>
            </a:r>
            <a:r>
              <a:rPr lang="en-GB">
                <a:effectLst/>
              </a:rPr>
              <a:t>, of a data set</a:t>
            </a:r>
          </a:p>
          <a:p>
            <a:pPr>
              <a:buFont typeface="Arial" panose="020B0604020202020204" pitchFamily="34" charset="0"/>
              <a:buChar char="•"/>
            </a:pPr>
            <a:endParaRPr lang="en-GB"/>
          </a:p>
          <a:p>
            <a:pPr>
              <a:buFont typeface="Arial" panose="020B0604020202020204" pitchFamily="34" charset="0"/>
              <a:buChar char="•"/>
            </a:pPr>
            <a:r>
              <a:rPr lang="en-GB" b="1">
                <a:effectLst/>
              </a:rPr>
              <a:t>Mean, Median, and Mode </a:t>
            </a:r>
            <a:r>
              <a:rPr lang="en-GB">
                <a:effectLst/>
              </a:rPr>
              <a:t>are 3 ways of finding the average.</a:t>
            </a:r>
          </a:p>
          <a:p>
            <a:pPr>
              <a:buFont typeface="Arial" panose="020B0604020202020204" pitchFamily="34" charset="0"/>
              <a:buChar char="•"/>
            </a:pPr>
            <a:endParaRPr lang="en-GB">
              <a:effectLst/>
            </a:endParaRPr>
          </a:p>
          <a:p>
            <a:r>
              <a:rPr lang="en-GB">
                <a:effectLst/>
              </a:rPr>
              <a:t>Locates the distribution by various </a:t>
            </a:r>
            <a:r>
              <a:rPr lang="en-GB" i="1">
                <a:effectLst/>
              </a:rPr>
              <a:t>points</a:t>
            </a:r>
          </a:p>
          <a:p>
            <a:pPr marL="82296" indent="0">
              <a:buNone/>
            </a:pPr>
            <a:endParaRPr lang="en-GB">
              <a:effectLst/>
            </a:endParaRPr>
          </a:p>
          <a:p>
            <a:r>
              <a:rPr lang="en-GB">
                <a:effectLst/>
              </a:rPr>
              <a:t>Use this when you want to show how an average or most commonly indicated response</a:t>
            </a:r>
          </a:p>
          <a:p>
            <a:endParaRPr lang="en-GB"/>
          </a:p>
        </p:txBody>
      </p:sp>
    </p:spTree>
    <p:extLst>
      <p:ext uri="{BB962C8B-B14F-4D97-AF65-F5344CB8AC3E}">
        <p14:creationId xmlns:p14="http://schemas.microsoft.com/office/powerpoint/2010/main" val="36503246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4405-04A7-4A86-B26A-162AC89077D3}"/>
              </a:ext>
            </a:extLst>
          </p:cNvPr>
          <p:cNvSpPr>
            <a:spLocks noGrp="1"/>
          </p:cNvSpPr>
          <p:nvPr>
            <p:ph type="title"/>
          </p:nvPr>
        </p:nvSpPr>
        <p:spPr>
          <a:xfrm>
            <a:off x="611560" y="476672"/>
            <a:ext cx="8229600" cy="800100"/>
          </a:xfrm>
        </p:spPr>
        <p:txBody>
          <a:bodyPr>
            <a:normAutofit fontScale="90000"/>
          </a:bodyPr>
          <a:lstStyle/>
          <a:p>
            <a:r>
              <a:rPr lang="en-GB" b="1">
                <a:solidFill>
                  <a:schemeClr val="tx1"/>
                </a:solidFill>
              </a:rPr>
              <a:t>Example of Measures of Central Tendency </a:t>
            </a:r>
          </a:p>
        </p:txBody>
      </p:sp>
      <p:sp>
        <p:nvSpPr>
          <p:cNvPr id="3" name="Content Placeholder 2">
            <a:extLst>
              <a:ext uri="{FF2B5EF4-FFF2-40B4-BE49-F238E27FC236}">
                <a16:creationId xmlns:a16="http://schemas.microsoft.com/office/drawing/2014/main" id="{0C890AF4-1034-4573-B070-580DAFF7ED30}"/>
              </a:ext>
            </a:extLst>
          </p:cNvPr>
          <p:cNvSpPr>
            <a:spLocks noGrp="1"/>
          </p:cNvSpPr>
          <p:nvPr>
            <p:ph idx="1"/>
          </p:nvPr>
        </p:nvSpPr>
        <p:spPr>
          <a:xfrm>
            <a:off x="457200" y="1916832"/>
            <a:ext cx="8229600" cy="3243834"/>
          </a:xfrm>
        </p:spPr>
        <p:txBody>
          <a:bodyPr>
            <a:normAutofit fontScale="70000" lnSpcReduction="20000"/>
          </a:bodyPr>
          <a:lstStyle/>
          <a:p>
            <a:pPr marL="82296" indent="0">
              <a:buNone/>
            </a:pPr>
            <a:r>
              <a:rPr lang="en-GB" b="1"/>
              <a:t>Mean</a:t>
            </a:r>
          </a:p>
          <a:p>
            <a:endParaRPr lang="en-GB" b="1"/>
          </a:p>
          <a:p>
            <a:r>
              <a:rPr lang="en-GB"/>
              <a:t>The mean, or </a:t>
            </a:r>
            <a:r>
              <a:rPr lang="en-GB" i="1"/>
              <a:t>M</a:t>
            </a:r>
            <a:r>
              <a:rPr lang="en-GB"/>
              <a:t>, is the most commonly used method for finding the average.</a:t>
            </a:r>
          </a:p>
          <a:p>
            <a:pPr marL="82296" indent="0">
              <a:buNone/>
            </a:pPr>
            <a:endParaRPr lang="en-GB"/>
          </a:p>
          <a:p>
            <a:r>
              <a:rPr lang="en-GB"/>
              <a:t>To find the mean, simply add up all response values and divide the sum by the total number of responses. </a:t>
            </a:r>
          </a:p>
          <a:p>
            <a:endParaRPr lang="en-GB"/>
          </a:p>
          <a:p>
            <a:r>
              <a:rPr lang="en-GB"/>
              <a:t>The total number of responses or observations is called </a:t>
            </a:r>
            <a:r>
              <a:rPr lang="en-GB" i="1"/>
              <a:t>N</a:t>
            </a:r>
            <a:r>
              <a:rPr lang="en-GB"/>
              <a:t>.</a:t>
            </a:r>
          </a:p>
          <a:p>
            <a:endParaRPr lang="en-GB"/>
          </a:p>
        </p:txBody>
      </p:sp>
    </p:spTree>
    <p:extLst>
      <p:ext uri="{BB962C8B-B14F-4D97-AF65-F5344CB8AC3E}">
        <p14:creationId xmlns:p14="http://schemas.microsoft.com/office/powerpoint/2010/main" val="3991513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870E4-9DA9-4225-93CB-9EE14B96775C}"/>
              </a:ext>
            </a:extLst>
          </p:cNvPr>
          <p:cNvSpPr>
            <a:spLocks noGrp="1"/>
          </p:cNvSpPr>
          <p:nvPr>
            <p:ph type="title"/>
          </p:nvPr>
        </p:nvSpPr>
        <p:spPr>
          <a:xfrm>
            <a:off x="611560" y="332656"/>
            <a:ext cx="8229600" cy="800100"/>
          </a:xfrm>
        </p:spPr>
        <p:txBody>
          <a:bodyPr/>
          <a:lstStyle/>
          <a:p>
            <a:r>
              <a:rPr lang="en-GB" b="1"/>
              <a:t>Example of Mean</a:t>
            </a:r>
          </a:p>
        </p:txBody>
      </p:sp>
      <p:sp>
        <p:nvSpPr>
          <p:cNvPr id="3" name="Content Placeholder 2">
            <a:extLst>
              <a:ext uri="{FF2B5EF4-FFF2-40B4-BE49-F238E27FC236}">
                <a16:creationId xmlns:a16="http://schemas.microsoft.com/office/drawing/2014/main" id="{7F51BCB1-9B41-48D9-B761-F35C8691FE72}"/>
              </a:ext>
            </a:extLst>
          </p:cNvPr>
          <p:cNvSpPr>
            <a:spLocks noGrp="1"/>
          </p:cNvSpPr>
          <p:nvPr>
            <p:ph idx="1"/>
          </p:nvPr>
        </p:nvSpPr>
        <p:spPr>
          <a:xfrm>
            <a:off x="611560" y="1249889"/>
            <a:ext cx="8229600" cy="4358221"/>
          </a:xfrm>
        </p:spPr>
        <p:txBody>
          <a:bodyPr>
            <a:normAutofit fontScale="92500" lnSpcReduction="10000"/>
          </a:bodyPr>
          <a:lstStyle/>
          <a:p>
            <a:r>
              <a:rPr lang="en-GB"/>
              <a:t>Mean number of library visits </a:t>
            </a:r>
          </a:p>
          <a:p>
            <a:endParaRPr lang="en-GB"/>
          </a:p>
          <a:p>
            <a:r>
              <a:rPr lang="en-GB" b="1"/>
              <a:t>Data set 	         </a:t>
            </a:r>
            <a:r>
              <a:rPr lang="en-GB"/>
              <a:t>15, 3, 12, 0, 24, 3</a:t>
            </a:r>
          </a:p>
          <a:p>
            <a:r>
              <a:rPr lang="en-GB" b="1"/>
              <a:t>Sum of all values </a:t>
            </a:r>
            <a:r>
              <a:rPr lang="en-GB"/>
              <a:t>	 15 + 3 + 12 + 0 + 24 + 3 = 57</a:t>
            </a:r>
          </a:p>
          <a:p>
            <a:r>
              <a:rPr lang="en-GB" b="1"/>
              <a:t>Total number of responses </a:t>
            </a:r>
            <a:r>
              <a:rPr lang="en-GB"/>
              <a:t>	N = 6</a:t>
            </a:r>
          </a:p>
          <a:p>
            <a:endParaRPr lang="en-GB"/>
          </a:p>
          <a:p>
            <a:r>
              <a:rPr lang="en-GB" b="1"/>
              <a:t>Mean</a:t>
            </a:r>
            <a:r>
              <a:rPr lang="en-GB"/>
              <a:t> Divide the sum of values by N to find M: 57/6 = 9.5</a:t>
            </a:r>
          </a:p>
        </p:txBody>
      </p:sp>
    </p:spTree>
    <p:extLst>
      <p:ext uri="{BB962C8B-B14F-4D97-AF65-F5344CB8AC3E}">
        <p14:creationId xmlns:p14="http://schemas.microsoft.com/office/powerpoint/2010/main" val="2490017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0095"/>
            <a:ext cx="8229600" cy="800100"/>
          </a:xfrm>
        </p:spPr>
        <p:txBody>
          <a:bodyPr anchor="ctr">
            <a:normAutofit/>
          </a:bodyPr>
          <a:lstStyle/>
          <a:p>
            <a:pPr algn="ctr"/>
            <a:r>
              <a:rPr lang="en-US" sz="3600" b="1">
                <a:latin typeface="Arial" panose="020B0604020202020204" pitchFamily="34" charset="0"/>
                <a:cs typeface="Arial" panose="020B0604020202020204" pitchFamily="34" charset="0"/>
              </a:rPr>
              <a:t>Numerical Measures of Dispersion</a:t>
            </a:r>
          </a:p>
        </p:txBody>
      </p:sp>
      <p:graphicFrame>
        <p:nvGraphicFramePr>
          <p:cNvPr id="5" name="Content Placeholder 2">
            <a:extLst>
              <a:ext uri="{FF2B5EF4-FFF2-40B4-BE49-F238E27FC236}">
                <a16:creationId xmlns:a16="http://schemas.microsoft.com/office/drawing/2014/main" id="{4CF2160C-7EDE-432E-986D-DA94DC0295E5}"/>
              </a:ext>
            </a:extLst>
          </p:cNvPr>
          <p:cNvGraphicFramePr>
            <a:graphicFrameLocks noGrp="1"/>
          </p:cNvGraphicFramePr>
          <p:nvPr>
            <p:ph idx="1"/>
            <p:extLst>
              <p:ext uri="{D42A27DB-BD31-4B8C-83A1-F6EECF244321}">
                <p14:modId xmlns:p14="http://schemas.microsoft.com/office/powerpoint/2010/main" val="4081257160"/>
              </p:ext>
            </p:extLst>
          </p:nvPr>
        </p:nvGraphicFramePr>
        <p:xfrm>
          <a:off x="457200" y="1403775"/>
          <a:ext cx="8229600" cy="405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642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5E64-F5F3-46EB-BCD0-1D969F3E7867}"/>
              </a:ext>
            </a:extLst>
          </p:cNvPr>
          <p:cNvSpPr>
            <a:spLocks noGrp="1"/>
          </p:cNvSpPr>
          <p:nvPr>
            <p:ph type="title"/>
          </p:nvPr>
        </p:nvSpPr>
        <p:spPr>
          <a:xfrm>
            <a:off x="683568" y="260648"/>
            <a:ext cx="8229600" cy="800100"/>
          </a:xfrm>
        </p:spPr>
        <p:txBody>
          <a:bodyPr/>
          <a:lstStyle/>
          <a:p>
            <a:r>
              <a:rPr lang="en-GB" b="1"/>
              <a:t>Median</a:t>
            </a:r>
          </a:p>
        </p:txBody>
      </p:sp>
      <p:sp>
        <p:nvSpPr>
          <p:cNvPr id="3" name="Content Placeholder 2">
            <a:extLst>
              <a:ext uri="{FF2B5EF4-FFF2-40B4-BE49-F238E27FC236}">
                <a16:creationId xmlns:a16="http://schemas.microsoft.com/office/drawing/2014/main" id="{18DF7949-758B-47C9-9672-A09A48AE56D6}"/>
              </a:ext>
            </a:extLst>
          </p:cNvPr>
          <p:cNvSpPr>
            <a:spLocks noGrp="1"/>
          </p:cNvSpPr>
          <p:nvPr>
            <p:ph idx="1"/>
          </p:nvPr>
        </p:nvSpPr>
        <p:spPr>
          <a:xfrm>
            <a:off x="457200" y="1556792"/>
            <a:ext cx="8229600" cy="3243834"/>
          </a:xfrm>
        </p:spPr>
        <p:txBody>
          <a:bodyPr>
            <a:normAutofit fontScale="77500" lnSpcReduction="20000"/>
          </a:bodyPr>
          <a:lstStyle/>
          <a:p>
            <a:r>
              <a:rPr lang="en-GB"/>
              <a:t>The median is the value that’s exactly in the middle of a data set.</a:t>
            </a:r>
          </a:p>
          <a:p>
            <a:r>
              <a:rPr lang="en-GB"/>
              <a:t>To find the median, order each response value from the smallest to the biggest. </a:t>
            </a:r>
          </a:p>
          <a:p>
            <a:endParaRPr lang="en-GB"/>
          </a:p>
          <a:p>
            <a:r>
              <a:rPr lang="en-GB"/>
              <a:t>Then, the median is the number in the middle. </a:t>
            </a:r>
          </a:p>
          <a:p>
            <a:endParaRPr lang="en-GB"/>
          </a:p>
          <a:p>
            <a:r>
              <a:rPr lang="en-GB"/>
              <a:t>If there are two numbers in the middle, find their mean.</a:t>
            </a:r>
          </a:p>
          <a:p>
            <a:endParaRPr lang="en-GB"/>
          </a:p>
        </p:txBody>
      </p:sp>
    </p:spTree>
    <p:extLst>
      <p:ext uri="{BB962C8B-B14F-4D97-AF65-F5344CB8AC3E}">
        <p14:creationId xmlns:p14="http://schemas.microsoft.com/office/powerpoint/2010/main" val="927091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E8ECD04-B89F-BFE4-4EAC-633FDE47FFD9}"/>
              </a:ext>
            </a:extLst>
          </p:cNvPr>
          <p:cNvSpPr>
            <a:spLocks noGrp="1"/>
          </p:cNvSpPr>
          <p:nvPr>
            <p:ph type="title"/>
          </p:nvPr>
        </p:nvSpPr>
        <p:spPr>
          <a:xfrm>
            <a:off x="539552" y="332656"/>
            <a:ext cx="8229600" cy="854869"/>
          </a:xfrm>
        </p:spPr>
        <p:txBody>
          <a:bodyPr/>
          <a:lstStyle/>
          <a:p>
            <a:r>
              <a:rPr lang="en-GB" b="1"/>
              <a:t>Example of Median</a:t>
            </a:r>
            <a:endParaRPr lang="en-US"/>
          </a:p>
        </p:txBody>
      </p:sp>
      <p:graphicFrame>
        <p:nvGraphicFramePr>
          <p:cNvPr id="4" name="Content Placeholder 3">
            <a:extLst>
              <a:ext uri="{FF2B5EF4-FFF2-40B4-BE49-F238E27FC236}">
                <a16:creationId xmlns:a16="http://schemas.microsoft.com/office/drawing/2014/main" id="{A8C82D4C-817E-4B76-9AD4-869A24CB6308}"/>
              </a:ext>
            </a:extLst>
          </p:cNvPr>
          <p:cNvGraphicFramePr>
            <a:graphicFrameLocks noGrp="1"/>
          </p:cNvGraphicFramePr>
          <p:nvPr>
            <p:ph sz="half" idx="2"/>
            <p:extLst>
              <p:ext uri="{D42A27DB-BD31-4B8C-83A1-F6EECF244321}">
                <p14:modId xmlns:p14="http://schemas.microsoft.com/office/powerpoint/2010/main" val="816235483"/>
              </p:ext>
            </p:extLst>
          </p:nvPr>
        </p:nvGraphicFramePr>
        <p:xfrm>
          <a:off x="819925" y="1772816"/>
          <a:ext cx="7668853" cy="2916326"/>
        </p:xfrm>
        <a:graphic>
          <a:graphicData uri="http://schemas.openxmlformats.org/drawingml/2006/table">
            <a:tbl>
              <a:tblPr>
                <a:noFill/>
              </a:tblPr>
              <a:tblGrid>
                <a:gridCol w="3591254">
                  <a:extLst>
                    <a:ext uri="{9D8B030D-6E8A-4147-A177-3AD203B41FA5}">
                      <a16:colId xmlns:a16="http://schemas.microsoft.com/office/drawing/2014/main" val="3924598906"/>
                    </a:ext>
                  </a:extLst>
                </a:gridCol>
                <a:gridCol w="4077599">
                  <a:extLst>
                    <a:ext uri="{9D8B030D-6E8A-4147-A177-3AD203B41FA5}">
                      <a16:colId xmlns:a16="http://schemas.microsoft.com/office/drawing/2014/main" val="3177540191"/>
                    </a:ext>
                  </a:extLst>
                </a:gridCol>
              </a:tblGrid>
              <a:tr h="571564">
                <a:tc gridSpan="2">
                  <a:txBody>
                    <a:bodyPr/>
                    <a:lstStyle/>
                    <a:p>
                      <a:r>
                        <a:rPr lang="en-GB" sz="2100" b="1" cap="none" spc="0">
                          <a:solidFill>
                            <a:schemeClr val="tx1"/>
                          </a:solidFill>
                        </a:rPr>
                        <a:t>Median number of library visits</a:t>
                      </a:r>
                    </a:p>
                  </a:txBody>
                  <a:tcPr marL="106133" marR="106133" marT="106133" marB="53067" anchor="ctr">
                    <a:lnL w="12700" cmpd="sng">
                      <a:noFill/>
                      <a:prstDash val="solid"/>
                    </a:lnL>
                    <a:lnR w="12700" cmpd="sng">
                      <a:noFill/>
                      <a:prstDash val="solid"/>
                    </a:lnR>
                    <a:lnT w="12700" cap="flat" cmpd="sng" algn="ctr">
                      <a:noFill/>
                      <a:prstDash val="solid"/>
                    </a:lnT>
                    <a:lnB w="12700" cmpd="sng">
                      <a:noFill/>
                      <a:prstDash val="solid"/>
                    </a:lnB>
                    <a:noFill/>
                  </a:tcPr>
                </a:tc>
                <a:tc hMerge="1">
                  <a:txBody>
                    <a:bodyPr/>
                    <a:lstStyle/>
                    <a:p>
                      <a:endParaRPr lang="en-GB"/>
                    </a:p>
                  </a:txBody>
                  <a:tcPr/>
                </a:tc>
                <a:extLst>
                  <a:ext uri="{0D108BD9-81ED-4DB2-BD59-A6C34878D82A}">
                    <a16:rowId xmlns:a16="http://schemas.microsoft.com/office/drawing/2014/main" val="2296408812"/>
                  </a:ext>
                </a:extLst>
              </a:tr>
              <a:tr h="571564">
                <a:tc>
                  <a:txBody>
                    <a:bodyPr/>
                    <a:lstStyle/>
                    <a:p>
                      <a:r>
                        <a:rPr lang="en-GB" sz="2100" b="1" cap="none" spc="0">
                          <a:solidFill>
                            <a:schemeClr val="tx1"/>
                          </a:solidFill>
                        </a:rPr>
                        <a:t>Ordered data set</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100" cap="none" spc="0">
                          <a:solidFill>
                            <a:schemeClr val="tx1"/>
                          </a:solidFill>
                        </a:rPr>
                        <a:t>0, 3, 3, 12, 15, 24</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32082312"/>
                  </a:ext>
                </a:extLst>
              </a:tr>
              <a:tr h="571564">
                <a:tc>
                  <a:txBody>
                    <a:bodyPr/>
                    <a:lstStyle/>
                    <a:p>
                      <a:r>
                        <a:rPr lang="en-GB" sz="2100" b="1" cap="none" spc="0">
                          <a:solidFill>
                            <a:schemeClr val="tx1"/>
                          </a:solidFill>
                        </a:rPr>
                        <a:t>Middle numbers</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100" cap="none" spc="0">
                          <a:solidFill>
                            <a:schemeClr val="tx1"/>
                          </a:solidFill>
                        </a:rPr>
                        <a:t>3, 12</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4111338"/>
                  </a:ext>
                </a:extLst>
              </a:tr>
              <a:tr h="1201634">
                <a:tc>
                  <a:txBody>
                    <a:bodyPr/>
                    <a:lstStyle/>
                    <a:p>
                      <a:r>
                        <a:rPr lang="en-GB" sz="2100" b="1" cap="none" spc="0">
                          <a:solidFill>
                            <a:schemeClr val="tx1"/>
                          </a:solidFill>
                        </a:rPr>
                        <a:t>Median</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100" cap="none" spc="0">
                          <a:solidFill>
                            <a:schemeClr val="tx1"/>
                          </a:solidFill>
                        </a:rPr>
                        <a:t>Find the mean of the two middle numbers: (3 + 12)/2 = </a:t>
                      </a:r>
                      <a:r>
                        <a:rPr lang="en-GB" sz="2100" b="1" cap="none" spc="0">
                          <a:solidFill>
                            <a:schemeClr val="tx1"/>
                          </a:solidFill>
                        </a:rPr>
                        <a:t>7.5</a:t>
                      </a:r>
                      <a:endParaRPr lang="en-GB" sz="2100" cap="none" spc="0">
                        <a:solidFill>
                          <a:schemeClr val="tx1"/>
                        </a:solidFill>
                      </a:endParaRP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49565632"/>
                  </a:ext>
                </a:extLst>
              </a:tr>
            </a:tbl>
          </a:graphicData>
        </a:graphic>
      </p:graphicFrame>
    </p:spTree>
    <p:extLst>
      <p:ext uri="{BB962C8B-B14F-4D97-AF65-F5344CB8AC3E}">
        <p14:creationId xmlns:p14="http://schemas.microsoft.com/office/powerpoint/2010/main" val="92464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FE1A-3D9D-4A8F-BD5F-2CB0D8609758}"/>
              </a:ext>
            </a:extLst>
          </p:cNvPr>
          <p:cNvSpPr>
            <a:spLocks noGrp="1"/>
          </p:cNvSpPr>
          <p:nvPr>
            <p:ph type="title"/>
          </p:nvPr>
        </p:nvSpPr>
        <p:spPr>
          <a:xfrm>
            <a:off x="457200" y="306642"/>
            <a:ext cx="8229600" cy="800100"/>
          </a:xfrm>
        </p:spPr>
        <p:txBody>
          <a:bodyPr/>
          <a:lstStyle/>
          <a:p>
            <a:r>
              <a:rPr lang="en-GB" b="1"/>
              <a:t>Mode</a:t>
            </a:r>
          </a:p>
        </p:txBody>
      </p:sp>
      <p:sp>
        <p:nvSpPr>
          <p:cNvPr id="3" name="Content Placeholder 2">
            <a:extLst>
              <a:ext uri="{FF2B5EF4-FFF2-40B4-BE49-F238E27FC236}">
                <a16:creationId xmlns:a16="http://schemas.microsoft.com/office/drawing/2014/main" id="{AC918162-B2C9-4A88-B75F-EDAB41B1E8BE}"/>
              </a:ext>
            </a:extLst>
          </p:cNvPr>
          <p:cNvSpPr>
            <a:spLocks noGrp="1"/>
          </p:cNvSpPr>
          <p:nvPr>
            <p:ph idx="1"/>
          </p:nvPr>
        </p:nvSpPr>
        <p:spPr>
          <a:xfrm>
            <a:off x="466725" y="1628800"/>
            <a:ext cx="8229600" cy="3459858"/>
          </a:xfrm>
        </p:spPr>
        <p:txBody>
          <a:bodyPr>
            <a:normAutofit lnSpcReduction="10000"/>
          </a:bodyPr>
          <a:lstStyle/>
          <a:p>
            <a:r>
              <a:rPr lang="en-GB" sz="2400"/>
              <a:t>The mode is simply the most popular or most frequent response value. </a:t>
            </a:r>
          </a:p>
          <a:p>
            <a:endParaRPr lang="en-GB" sz="2400"/>
          </a:p>
          <a:p>
            <a:r>
              <a:rPr lang="en-GB" sz="2400"/>
              <a:t>A data set can have no mode, one mode, or more than one mode.</a:t>
            </a:r>
          </a:p>
          <a:p>
            <a:pPr marL="82296" indent="0">
              <a:buNone/>
            </a:pPr>
            <a:endParaRPr lang="en-GB" sz="2400"/>
          </a:p>
          <a:p>
            <a:r>
              <a:rPr lang="en-GB" sz="2400"/>
              <a:t>To find the mode, order your data set from </a:t>
            </a:r>
            <a:r>
              <a:rPr lang="en-GB" sz="2400" b="1"/>
              <a:t>lowest to highest </a:t>
            </a:r>
            <a:r>
              <a:rPr lang="en-GB" sz="2400"/>
              <a:t>and find the response that occurs most frequently.</a:t>
            </a:r>
          </a:p>
          <a:p>
            <a:endParaRPr lang="en-GB"/>
          </a:p>
        </p:txBody>
      </p:sp>
    </p:spTree>
    <p:extLst>
      <p:ext uri="{BB962C8B-B14F-4D97-AF65-F5344CB8AC3E}">
        <p14:creationId xmlns:p14="http://schemas.microsoft.com/office/powerpoint/2010/main" val="31624709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8F94C-D972-4BF1-BDCB-6C65FAD3AFA3}"/>
              </a:ext>
            </a:extLst>
          </p:cNvPr>
          <p:cNvSpPr>
            <a:spLocks noGrp="1"/>
          </p:cNvSpPr>
          <p:nvPr>
            <p:ph type="title"/>
          </p:nvPr>
        </p:nvSpPr>
        <p:spPr>
          <a:xfrm>
            <a:off x="611560" y="303168"/>
            <a:ext cx="8229600" cy="800100"/>
          </a:xfrm>
        </p:spPr>
        <p:txBody>
          <a:bodyPr/>
          <a:lstStyle/>
          <a:p>
            <a:r>
              <a:rPr lang="en-GB" b="1">
                <a:solidFill>
                  <a:schemeClr val="tx1"/>
                </a:solidFill>
              </a:rPr>
              <a:t>Example of Mode</a:t>
            </a:r>
          </a:p>
        </p:txBody>
      </p:sp>
      <p:sp>
        <p:nvSpPr>
          <p:cNvPr id="3" name="Content Placeholder 2">
            <a:extLst>
              <a:ext uri="{FF2B5EF4-FFF2-40B4-BE49-F238E27FC236}">
                <a16:creationId xmlns:a16="http://schemas.microsoft.com/office/drawing/2014/main" id="{78457BEB-F5F5-46CA-A1BA-6D4D2DC092DD}"/>
              </a:ext>
            </a:extLst>
          </p:cNvPr>
          <p:cNvSpPr>
            <a:spLocks noGrp="1"/>
          </p:cNvSpPr>
          <p:nvPr>
            <p:ph idx="1"/>
          </p:nvPr>
        </p:nvSpPr>
        <p:spPr>
          <a:xfrm>
            <a:off x="539552" y="1807083"/>
            <a:ext cx="8229600" cy="3243834"/>
          </a:xfrm>
        </p:spPr>
        <p:txBody>
          <a:bodyPr>
            <a:normAutofit lnSpcReduction="10000"/>
          </a:bodyPr>
          <a:lstStyle/>
          <a:p>
            <a:pPr marL="82296" indent="0">
              <a:buNone/>
            </a:pPr>
            <a:r>
              <a:rPr lang="en-GB" b="1"/>
              <a:t>Mode number of library visits </a:t>
            </a:r>
          </a:p>
          <a:p>
            <a:endParaRPr lang="en-GB"/>
          </a:p>
          <a:p>
            <a:pPr marL="82296" indent="0">
              <a:buNone/>
            </a:pPr>
            <a:r>
              <a:rPr lang="en-GB" b="1"/>
              <a:t>Ordered data set </a:t>
            </a:r>
            <a:r>
              <a:rPr lang="en-GB"/>
              <a:t>	0, 3, 3, 12, 15, 24</a:t>
            </a:r>
          </a:p>
          <a:p>
            <a:endParaRPr lang="en-GB"/>
          </a:p>
          <a:p>
            <a:pPr marL="82296" indent="0">
              <a:buNone/>
            </a:pPr>
            <a:r>
              <a:rPr lang="en-GB" b="1"/>
              <a:t>Mode </a:t>
            </a:r>
            <a:r>
              <a:rPr lang="en-GB"/>
              <a:t>Find the most frequently occurring response: 3</a:t>
            </a:r>
          </a:p>
        </p:txBody>
      </p:sp>
    </p:spTree>
    <p:extLst>
      <p:ext uri="{BB962C8B-B14F-4D97-AF65-F5344CB8AC3E}">
        <p14:creationId xmlns:p14="http://schemas.microsoft.com/office/powerpoint/2010/main" val="42561732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0F085-74BF-4101-83A7-980119F59057}"/>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DAAB93A-0184-4B01-A435-F643FDE9A315}"/>
              </a:ext>
            </a:extLst>
          </p:cNvPr>
          <p:cNvSpPr>
            <a:spLocks noGrp="1"/>
          </p:cNvSpPr>
          <p:nvPr>
            <p:ph idx="1"/>
          </p:nvPr>
        </p:nvSpPr>
        <p:spPr/>
        <p:txBody>
          <a:bodyPr>
            <a:normAutofit fontScale="85000" lnSpcReduction="10000"/>
          </a:bodyPr>
          <a:lstStyle/>
          <a:p>
            <a:pPr marL="0" indent="0">
              <a:buNone/>
            </a:pPr>
            <a:r>
              <a:rPr lang="en-GB"/>
              <a:t>Watch the video below</a:t>
            </a:r>
          </a:p>
          <a:p>
            <a:pPr marL="0" indent="0">
              <a:buNone/>
            </a:pPr>
            <a:endParaRPr lang="en-GB">
              <a:hlinkClick r:id="rId3"/>
            </a:endParaRPr>
          </a:p>
          <a:p>
            <a:r>
              <a:rPr lang="en-GB">
                <a:hlinkClick r:id="rId3"/>
              </a:rPr>
              <a:t>https://www.youtube.com/watch?v=l5dDl_C3xCU</a:t>
            </a:r>
            <a:endParaRPr lang="en-GB"/>
          </a:p>
          <a:p>
            <a:r>
              <a:rPr lang="en-GB">
                <a:hlinkClick r:id="rId4"/>
              </a:rPr>
              <a:t>https://www.youtube.com/watch?v=0NeaD1Mojp0</a:t>
            </a:r>
            <a:endParaRPr lang="en-GB"/>
          </a:p>
          <a:p>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25416982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9B603-E00E-4CEB-A836-7E82C6891F4A}"/>
              </a:ext>
            </a:extLst>
          </p:cNvPr>
          <p:cNvSpPr>
            <a:spLocks noGrp="1"/>
          </p:cNvSpPr>
          <p:nvPr>
            <p:ph type="ctrTitle"/>
          </p:nvPr>
        </p:nvSpPr>
        <p:spPr>
          <a:xfrm>
            <a:off x="457200" y="2326482"/>
            <a:ext cx="8458200" cy="1102519"/>
          </a:xfrm>
        </p:spPr>
        <p:txBody>
          <a:bodyPr/>
          <a:lstStyle/>
          <a:p>
            <a:pPr algn="ctr"/>
            <a:r>
              <a:rPr lang="en-GB" b="1" i="1">
                <a:solidFill>
                  <a:schemeClr val="bg1"/>
                </a:solidFill>
              </a:rPr>
              <a:t>What is measure of dispersion?</a:t>
            </a:r>
          </a:p>
        </p:txBody>
      </p:sp>
    </p:spTree>
    <p:extLst>
      <p:ext uri="{BB962C8B-B14F-4D97-AF65-F5344CB8AC3E}">
        <p14:creationId xmlns:p14="http://schemas.microsoft.com/office/powerpoint/2010/main" val="2298248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9759-CC93-4E5B-8B45-A98EBCEFEAB6}"/>
              </a:ext>
            </a:extLst>
          </p:cNvPr>
          <p:cNvSpPr>
            <a:spLocks noGrp="1"/>
          </p:cNvSpPr>
          <p:nvPr>
            <p:ph type="title"/>
          </p:nvPr>
        </p:nvSpPr>
        <p:spPr>
          <a:xfrm>
            <a:off x="466725" y="548680"/>
            <a:ext cx="8229600" cy="800100"/>
          </a:xfrm>
        </p:spPr>
        <p:txBody>
          <a:bodyPr>
            <a:normAutofit fontScale="90000"/>
          </a:bodyPr>
          <a:lstStyle/>
          <a:p>
            <a:pPr algn="ctr"/>
            <a:r>
              <a:rPr lang="en-GB" b="1"/>
              <a:t>Measures of Dispersion or Variation</a:t>
            </a:r>
            <a:endParaRPr lang="en-GB"/>
          </a:p>
        </p:txBody>
      </p:sp>
      <p:sp>
        <p:nvSpPr>
          <p:cNvPr id="3" name="Content Placeholder 2">
            <a:extLst>
              <a:ext uri="{FF2B5EF4-FFF2-40B4-BE49-F238E27FC236}">
                <a16:creationId xmlns:a16="http://schemas.microsoft.com/office/drawing/2014/main" id="{C4BF3FDA-3734-4A71-A22D-80B776E074A7}"/>
              </a:ext>
            </a:extLst>
          </p:cNvPr>
          <p:cNvSpPr>
            <a:spLocks noGrp="1"/>
          </p:cNvSpPr>
          <p:nvPr>
            <p:ph idx="1"/>
          </p:nvPr>
        </p:nvSpPr>
        <p:spPr>
          <a:xfrm>
            <a:off x="457200" y="2122866"/>
            <a:ext cx="8229600" cy="3243834"/>
          </a:xfrm>
        </p:spPr>
        <p:txBody>
          <a:bodyPr>
            <a:normAutofit/>
          </a:bodyPr>
          <a:lstStyle/>
          <a:p>
            <a:r>
              <a:rPr lang="en-GB" sz="2400"/>
              <a:t>Measures of variability give you a sense of how spread out the response values are. </a:t>
            </a:r>
          </a:p>
          <a:p>
            <a:endParaRPr lang="en-GB" sz="2400"/>
          </a:p>
          <a:p>
            <a:r>
              <a:rPr lang="en-GB" sz="2400"/>
              <a:t>The </a:t>
            </a:r>
            <a:r>
              <a:rPr lang="en-GB" sz="2400" b="1"/>
              <a:t>Range, Variance, Standard Deviation </a:t>
            </a:r>
            <a:r>
              <a:rPr lang="en-GB" sz="2400"/>
              <a:t>each reflect different aspects of spread.</a:t>
            </a:r>
          </a:p>
          <a:p>
            <a:endParaRPr lang="en-GB" sz="2400"/>
          </a:p>
          <a:p>
            <a:r>
              <a:rPr lang="en-GB" sz="2400"/>
              <a:t>Identifies the spread of scores by stating intervals</a:t>
            </a:r>
          </a:p>
          <a:p>
            <a:endParaRPr lang="en-GB" sz="2400"/>
          </a:p>
          <a:p>
            <a:endParaRPr lang="en-GB">
              <a:effectLst/>
            </a:endParaRPr>
          </a:p>
          <a:p>
            <a:endParaRPr lang="en-GB"/>
          </a:p>
        </p:txBody>
      </p:sp>
    </p:spTree>
    <p:extLst>
      <p:ext uri="{BB962C8B-B14F-4D97-AF65-F5344CB8AC3E}">
        <p14:creationId xmlns:p14="http://schemas.microsoft.com/office/powerpoint/2010/main" val="12010082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B33B7-15E1-4240-91DB-79BA349C7D29}"/>
              </a:ext>
            </a:extLst>
          </p:cNvPr>
          <p:cNvSpPr>
            <a:spLocks noGrp="1"/>
          </p:cNvSpPr>
          <p:nvPr>
            <p:ph type="title"/>
          </p:nvPr>
        </p:nvSpPr>
        <p:spPr>
          <a:xfrm>
            <a:off x="489585" y="332656"/>
            <a:ext cx="8229600" cy="800100"/>
          </a:xfrm>
        </p:spPr>
        <p:txBody>
          <a:bodyPr>
            <a:normAutofit fontScale="90000"/>
          </a:bodyPr>
          <a:lstStyle/>
          <a:p>
            <a:pPr algn="ctr"/>
            <a:r>
              <a:rPr lang="en-GB" b="1"/>
              <a:t>Measures of Dispersion or Variation</a:t>
            </a:r>
            <a:endParaRPr lang="en-GB"/>
          </a:p>
        </p:txBody>
      </p:sp>
      <p:sp>
        <p:nvSpPr>
          <p:cNvPr id="3" name="Content Placeholder 2">
            <a:extLst>
              <a:ext uri="{FF2B5EF4-FFF2-40B4-BE49-F238E27FC236}">
                <a16:creationId xmlns:a16="http://schemas.microsoft.com/office/drawing/2014/main" id="{6D2F0194-DDCA-4A75-84EB-334ACA4E1616}"/>
              </a:ext>
            </a:extLst>
          </p:cNvPr>
          <p:cNvSpPr>
            <a:spLocks noGrp="1"/>
          </p:cNvSpPr>
          <p:nvPr>
            <p:ph idx="1"/>
          </p:nvPr>
        </p:nvSpPr>
        <p:spPr>
          <a:xfrm>
            <a:off x="489585" y="1844824"/>
            <a:ext cx="8229600" cy="3726414"/>
          </a:xfrm>
        </p:spPr>
        <p:txBody>
          <a:bodyPr>
            <a:normAutofit fontScale="92500" lnSpcReduction="10000"/>
          </a:bodyPr>
          <a:lstStyle/>
          <a:p>
            <a:r>
              <a:rPr lang="en-GB" sz="2400"/>
              <a:t>Range = High/Low points</a:t>
            </a:r>
          </a:p>
          <a:p>
            <a:endParaRPr lang="en-GB" sz="2400"/>
          </a:p>
          <a:p>
            <a:r>
              <a:rPr lang="en-GB" sz="2400"/>
              <a:t>Variance or Standard Deviation = difference between observed score and mean</a:t>
            </a:r>
          </a:p>
          <a:p>
            <a:endParaRPr lang="en-GB" sz="2400"/>
          </a:p>
          <a:p>
            <a:r>
              <a:rPr lang="en-GB" sz="2400"/>
              <a:t>Use this when you want to show how "spread out" the data are. </a:t>
            </a:r>
          </a:p>
          <a:p>
            <a:endParaRPr lang="en-GB" sz="2400"/>
          </a:p>
          <a:p>
            <a:r>
              <a:rPr lang="en-GB" sz="2400"/>
              <a:t>It is helpful to know when your data are so spread out that it affects the mean</a:t>
            </a:r>
          </a:p>
          <a:p>
            <a:endParaRPr lang="en-GB"/>
          </a:p>
        </p:txBody>
      </p:sp>
    </p:spTree>
    <p:extLst>
      <p:ext uri="{BB962C8B-B14F-4D97-AF65-F5344CB8AC3E}">
        <p14:creationId xmlns:p14="http://schemas.microsoft.com/office/powerpoint/2010/main" val="27767893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C3679-1703-466D-844C-D4EA70C5AA6E}"/>
              </a:ext>
            </a:extLst>
          </p:cNvPr>
          <p:cNvSpPr>
            <a:spLocks noGrp="1"/>
          </p:cNvSpPr>
          <p:nvPr>
            <p:ph type="title"/>
          </p:nvPr>
        </p:nvSpPr>
        <p:spPr>
          <a:xfrm>
            <a:off x="457200" y="260648"/>
            <a:ext cx="8229600" cy="800100"/>
          </a:xfrm>
        </p:spPr>
        <p:txBody>
          <a:bodyPr>
            <a:normAutofit/>
          </a:bodyPr>
          <a:lstStyle/>
          <a:p>
            <a:r>
              <a:rPr lang="en-GB" b="1"/>
              <a:t>Range</a:t>
            </a:r>
            <a:endParaRPr lang="en-GB"/>
          </a:p>
        </p:txBody>
      </p:sp>
      <p:sp>
        <p:nvSpPr>
          <p:cNvPr id="3" name="Content Placeholder 2">
            <a:extLst>
              <a:ext uri="{FF2B5EF4-FFF2-40B4-BE49-F238E27FC236}">
                <a16:creationId xmlns:a16="http://schemas.microsoft.com/office/drawing/2014/main" id="{B6BA39C4-541A-4D85-85BB-93CDA8E79FAD}"/>
              </a:ext>
            </a:extLst>
          </p:cNvPr>
          <p:cNvSpPr>
            <a:spLocks noGrp="1"/>
          </p:cNvSpPr>
          <p:nvPr>
            <p:ph idx="1"/>
          </p:nvPr>
        </p:nvSpPr>
        <p:spPr>
          <a:xfrm>
            <a:off x="476250" y="1538790"/>
            <a:ext cx="8229600" cy="3780420"/>
          </a:xfrm>
        </p:spPr>
        <p:txBody>
          <a:bodyPr>
            <a:normAutofit fontScale="77500" lnSpcReduction="20000"/>
          </a:bodyPr>
          <a:lstStyle/>
          <a:p>
            <a:r>
              <a:rPr lang="en-GB"/>
              <a:t>In statistics, the range is the spread of your data from the lowest to the highest value in the distribution. It is the simplest measure of variability.</a:t>
            </a:r>
          </a:p>
          <a:p>
            <a:endParaRPr lang="en-GB"/>
          </a:p>
          <a:p>
            <a:r>
              <a:rPr lang="en-GB"/>
              <a:t>The range gives you an idea of how far apart the most extreme response scores are. </a:t>
            </a:r>
          </a:p>
          <a:p>
            <a:endParaRPr lang="en-GB"/>
          </a:p>
          <a:p>
            <a:r>
              <a:rPr lang="en-GB"/>
              <a:t>To find the range, simply subtract the lowest value from the highest value. While a large range means high variability, a small range means low variability in a distribution.</a:t>
            </a:r>
          </a:p>
          <a:p>
            <a:endParaRPr lang="en-GB"/>
          </a:p>
        </p:txBody>
      </p:sp>
    </p:spTree>
    <p:extLst>
      <p:ext uri="{BB962C8B-B14F-4D97-AF65-F5344CB8AC3E}">
        <p14:creationId xmlns:p14="http://schemas.microsoft.com/office/powerpoint/2010/main" val="33113621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A6E3-E5DF-4DF4-9250-B8538D17B574}"/>
              </a:ext>
            </a:extLst>
          </p:cNvPr>
          <p:cNvSpPr>
            <a:spLocks noGrp="1"/>
          </p:cNvSpPr>
          <p:nvPr>
            <p:ph type="title"/>
          </p:nvPr>
        </p:nvSpPr>
        <p:spPr/>
        <p:txBody>
          <a:bodyPr>
            <a:normAutofit/>
          </a:bodyPr>
          <a:lstStyle/>
          <a:p>
            <a:r>
              <a:rPr lang="en-GB" b="1"/>
              <a:t>For example</a:t>
            </a:r>
            <a:endParaRPr lang="en-GB"/>
          </a:p>
        </p:txBody>
      </p:sp>
      <p:sp>
        <p:nvSpPr>
          <p:cNvPr id="3" name="Content Placeholder 2">
            <a:extLst>
              <a:ext uri="{FF2B5EF4-FFF2-40B4-BE49-F238E27FC236}">
                <a16:creationId xmlns:a16="http://schemas.microsoft.com/office/drawing/2014/main" id="{82A3AF25-C1B7-4955-9E69-75525A2D3FE5}"/>
              </a:ext>
            </a:extLst>
          </p:cNvPr>
          <p:cNvSpPr>
            <a:spLocks noGrp="1"/>
          </p:cNvSpPr>
          <p:nvPr>
            <p:ph idx="1"/>
          </p:nvPr>
        </p:nvSpPr>
        <p:spPr>
          <a:xfrm>
            <a:off x="611560" y="1916832"/>
            <a:ext cx="8229600" cy="3243834"/>
          </a:xfrm>
        </p:spPr>
        <p:txBody>
          <a:bodyPr/>
          <a:lstStyle/>
          <a:p>
            <a:pPr marL="0" indent="0">
              <a:buNone/>
            </a:pPr>
            <a:r>
              <a:rPr lang="en-GB" sz="2400" b="1"/>
              <a:t>Range of visits to the library in the past year</a:t>
            </a:r>
          </a:p>
          <a:p>
            <a:endParaRPr lang="en-GB" sz="2400" b="1"/>
          </a:p>
          <a:p>
            <a:r>
              <a:rPr lang="en-GB" sz="2400" b="1"/>
              <a:t>Ordered data set</a:t>
            </a:r>
            <a:r>
              <a:rPr lang="en-GB" sz="2400"/>
              <a:t>:  0, 3, 3, 12, 15, 24</a:t>
            </a:r>
          </a:p>
          <a:p>
            <a:endParaRPr lang="en-GB" sz="2400"/>
          </a:p>
          <a:p>
            <a:r>
              <a:rPr lang="en-GB" sz="2400" b="1"/>
              <a:t>Range</a:t>
            </a:r>
            <a:r>
              <a:rPr lang="en-GB" sz="2400"/>
              <a:t>: 24 – 0 = 24</a:t>
            </a:r>
          </a:p>
          <a:p>
            <a:endParaRPr lang="en-GB"/>
          </a:p>
        </p:txBody>
      </p:sp>
    </p:spTree>
    <p:extLst>
      <p:ext uri="{BB962C8B-B14F-4D97-AF65-F5344CB8AC3E}">
        <p14:creationId xmlns:p14="http://schemas.microsoft.com/office/powerpoint/2010/main" val="19331223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5" y="269748"/>
            <a:ext cx="8229600" cy="800100"/>
          </a:xfrm>
        </p:spPr>
        <p:txBody>
          <a:bodyPr anchor="ctr">
            <a:normAutofit/>
          </a:bodyPr>
          <a:lstStyle/>
          <a:p>
            <a:pPr algn="ctr"/>
            <a:r>
              <a:rPr lang="en-US" b="1">
                <a:latin typeface="Arial" panose="020B0604020202020204" pitchFamily="34" charset="0"/>
                <a:cs typeface="Arial" panose="020B0604020202020204" pitchFamily="34" charset="0"/>
              </a:rPr>
              <a:t>Example of Range </a:t>
            </a:r>
          </a:p>
        </p:txBody>
      </p:sp>
      <p:graphicFrame>
        <p:nvGraphicFramePr>
          <p:cNvPr id="5" name="Content Placeholder 2">
            <a:extLst>
              <a:ext uri="{FF2B5EF4-FFF2-40B4-BE49-F238E27FC236}">
                <a16:creationId xmlns:a16="http://schemas.microsoft.com/office/drawing/2014/main" id="{0DD603C0-A6E1-4FB5-BAD0-F097327DED64}"/>
              </a:ext>
            </a:extLst>
          </p:cNvPr>
          <p:cNvGraphicFramePr>
            <a:graphicFrameLocks noGrp="1"/>
          </p:cNvGraphicFramePr>
          <p:nvPr>
            <p:ph idx="1"/>
            <p:extLst>
              <p:ext uri="{D42A27DB-BD31-4B8C-83A1-F6EECF244321}">
                <p14:modId xmlns:p14="http://schemas.microsoft.com/office/powerpoint/2010/main" val="4259366597"/>
              </p:ext>
            </p:extLst>
          </p:nvPr>
        </p:nvGraphicFramePr>
        <p:xfrm>
          <a:off x="495300" y="1340768"/>
          <a:ext cx="8229600" cy="4043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5243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8B88-4E6E-442D-91DF-0EC4ADE9D8AD}"/>
              </a:ext>
            </a:extLst>
          </p:cNvPr>
          <p:cNvSpPr>
            <a:spLocks noGrp="1"/>
          </p:cNvSpPr>
          <p:nvPr>
            <p:ph type="title"/>
          </p:nvPr>
        </p:nvSpPr>
        <p:spPr>
          <a:xfrm>
            <a:off x="611560" y="404664"/>
            <a:ext cx="8229600" cy="800100"/>
          </a:xfrm>
        </p:spPr>
        <p:txBody>
          <a:bodyPr>
            <a:normAutofit/>
          </a:bodyPr>
          <a:lstStyle/>
          <a:p>
            <a:r>
              <a:rPr lang="en-GB" b="1"/>
              <a:t>Standard deviation</a:t>
            </a:r>
            <a:endParaRPr lang="en-GB"/>
          </a:p>
        </p:txBody>
      </p:sp>
      <p:sp>
        <p:nvSpPr>
          <p:cNvPr id="3" name="Content Placeholder 2">
            <a:extLst>
              <a:ext uri="{FF2B5EF4-FFF2-40B4-BE49-F238E27FC236}">
                <a16:creationId xmlns:a16="http://schemas.microsoft.com/office/drawing/2014/main" id="{B5D32D4B-BC06-41E6-A40E-3D017D2310C5}"/>
              </a:ext>
            </a:extLst>
          </p:cNvPr>
          <p:cNvSpPr>
            <a:spLocks noGrp="1"/>
          </p:cNvSpPr>
          <p:nvPr>
            <p:ph idx="1"/>
          </p:nvPr>
        </p:nvSpPr>
        <p:spPr>
          <a:xfrm>
            <a:off x="611560" y="1807083"/>
            <a:ext cx="8229600" cy="3243834"/>
          </a:xfrm>
        </p:spPr>
        <p:txBody>
          <a:bodyPr>
            <a:normAutofit/>
          </a:bodyPr>
          <a:lstStyle/>
          <a:p>
            <a:r>
              <a:rPr lang="en-GB" sz="2400"/>
              <a:t>The standard deviation (</a:t>
            </a:r>
            <a:r>
              <a:rPr lang="en-GB" sz="2400" i="1"/>
              <a:t>s</a:t>
            </a:r>
            <a:r>
              <a:rPr lang="en-GB" sz="2400"/>
              <a:t>) is the average amount of variability in your dataset. </a:t>
            </a:r>
          </a:p>
          <a:p>
            <a:endParaRPr lang="en-GB" sz="2400"/>
          </a:p>
          <a:p>
            <a:r>
              <a:rPr lang="en-GB" sz="2400"/>
              <a:t>It tells you, on average, how far each score lies from the mean. The larger the standard deviation, the more variable the data set is.</a:t>
            </a:r>
          </a:p>
        </p:txBody>
      </p:sp>
    </p:spTree>
    <p:extLst>
      <p:ext uri="{BB962C8B-B14F-4D97-AF65-F5344CB8AC3E}">
        <p14:creationId xmlns:p14="http://schemas.microsoft.com/office/powerpoint/2010/main" val="16146986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28" y="476672"/>
            <a:ext cx="8229600" cy="800100"/>
          </a:xfrm>
        </p:spPr>
        <p:txBody>
          <a:bodyPr/>
          <a:lstStyle/>
          <a:p>
            <a:pPr algn="ctr"/>
            <a:r>
              <a:rPr lang="en-US">
                <a:latin typeface="Arial" panose="020B0604020202020204" pitchFamily="34" charset="0"/>
                <a:cs typeface="Arial" panose="020B0604020202020204" pitchFamily="34" charset="0"/>
              </a:rPr>
              <a:t>The Standard Deviation</a:t>
            </a:r>
          </a:p>
        </p:txBody>
      </p:sp>
      <p:sp>
        <p:nvSpPr>
          <p:cNvPr id="3" name="Content Placeholder 2"/>
          <p:cNvSpPr>
            <a:spLocks noGrp="1"/>
          </p:cNvSpPr>
          <p:nvPr>
            <p:ph idx="1"/>
          </p:nvPr>
        </p:nvSpPr>
        <p:spPr>
          <a:xfrm>
            <a:off x="457200" y="1628800"/>
            <a:ext cx="8229600" cy="3817314"/>
          </a:xfrm>
        </p:spPr>
        <p:txBody>
          <a:bodyPr>
            <a:normAutofit/>
          </a:bodyPr>
          <a:lstStyle/>
          <a:p>
            <a:r>
              <a:rPr lang="en-US" sz="2000" b="1">
                <a:latin typeface="Arial" panose="020B0604020202020204" pitchFamily="34" charset="0"/>
                <a:cs typeface="Arial" panose="020B0604020202020204" pitchFamily="34" charset="0"/>
              </a:rPr>
              <a:t>A more complex way of describing the spread of scores</a:t>
            </a:r>
          </a:p>
          <a:p>
            <a:r>
              <a:rPr lang="en-US" sz="2000">
                <a:latin typeface="Arial" panose="020B0604020202020204" pitchFamily="34" charset="0"/>
                <a:cs typeface="Arial" panose="020B0604020202020204" pitchFamily="34" charset="0"/>
              </a:rPr>
              <a:t>Represents the </a:t>
            </a:r>
            <a:r>
              <a:rPr lang="en-US" sz="2000" b="1">
                <a:solidFill>
                  <a:srgbClr val="FF0000"/>
                </a:solidFill>
                <a:latin typeface="Arial" panose="020B0604020202020204" pitchFamily="34" charset="0"/>
                <a:cs typeface="Arial" panose="020B0604020202020204" pitchFamily="34" charset="0"/>
              </a:rPr>
              <a:t>standard</a:t>
            </a:r>
            <a:r>
              <a:rPr lang="en-US" sz="2000">
                <a:solidFill>
                  <a:srgbClr val="FF0000"/>
                </a:solidFill>
                <a:latin typeface="Arial" panose="020B0604020202020204" pitchFamily="34" charset="0"/>
                <a:cs typeface="Arial" panose="020B0604020202020204" pitchFamily="34" charset="0"/>
              </a:rPr>
              <a:t> amount </a:t>
            </a:r>
            <a:r>
              <a:rPr lang="en-US" sz="2000">
                <a:latin typeface="Arial" panose="020B0604020202020204" pitchFamily="34" charset="0"/>
                <a:cs typeface="Arial" panose="020B0604020202020204" pitchFamily="34" charset="0"/>
              </a:rPr>
              <a:t>by which scores vary in a distribution</a:t>
            </a:r>
          </a:p>
          <a:p>
            <a:r>
              <a:rPr lang="en-US" sz="2000">
                <a:latin typeface="Arial" panose="020B0604020202020204" pitchFamily="34" charset="0"/>
                <a:cs typeface="Arial" panose="020B0604020202020204" pitchFamily="34" charset="0"/>
              </a:rPr>
              <a:t>Every score is compared to the mean and an average (or ‘standard’) deviation from the mean is calculated.</a:t>
            </a:r>
          </a:p>
          <a:p>
            <a:endParaRPr lang="en-US" sz="2000">
              <a:latin typeface="Arial" panose="020B0604020202020204" pitchFamily="34" charset="0"/>
              <a:cs typeface="Arial" panose="020B0604020202020204" pitchFamily="34" charset="0"/>
            </a:endParaRPr>
          </a:p>
          <a:p>
            <a:r>
              <a:rPr lang="en-US" sz="2000" b="1">
                <a:solidFill>
                  <a:srgbClr val="0070C0"/>
                </a:solidFill>
                <a:latin typeface="Arial" panose="020B0604020202020204" pitchFamily="34" charset="0"/>
                <a:cs typeface="Arial" panose="020B0604020202020204" pitchFamily="34" charset="0"/>
              </a:rPr>
              <a:t>Set 1: mean = 5, SD = 1</a:t>
            </a:r>
          </a:p>
          <a:p>
            <a:r>
              <a:rPr lang="en-US" sz="2000" b="1">
                <a:solidFill>
                  <a:srgbClr val="00B050"/>
                </a:solidFill>
                <a:latin typeface="Arial" panose="020B0604020202020204" pitchFamily="34" charset="0"/>
                <a:cs typeface="Arial" panose="020B0604020202020204" pitchFamily="34" charset="0"/>
              </a:rPr>
              <a:t>Set 2: mean = 5, SD = 2</a:t>
            </a:r>
          </a:p>
          <a:p>
            <a:endParaRPr lang="en-US" sz="2000">
              <a:latin typeface="Arial" panose="020B0604020202020204" pitchFamily="34" charset="0"/>
              <a:cs typeface="Arial" panose="020B0604020202020204" pitchFamily="34" charset="0"/>
            </a:endParaRPr>
          </a:p>
          <a:p>
            <a:r>
              <a:rPr lang="en-US" sz="2000" b="1">
                <a:solidFill>
                  <a:srgbClr val="FF0000"/>
                </a:solidFill>
                <a:latin typeface="Arial" panose="020B0604020202020204" pitchFamily="34" charset="0"/>
                <a:cs typeface="Arial" panose="020B0604020202020204" pitchFamily="34" charset="0"/>
              </a:rPr>
              <a:t>It’s conventional to report this alongside the mean</a:t>
            </a:r>
          </a:p>
          <a:p>
            <a:endParaRPr lang="en-US"/>
          </a:p>
        </p:txBody>
      </p:sp>
    </p:spTree>
    <p:extLst>
      <p:ext uri="{BB962C8B-B14F-4D97-AF65-F5344CB8AC3E}">
        <p14:creationId xmlns:p14="http://schemas.microsoft.com/office/powerpoint/2010/main" val="3424677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DB388-4607-414A-B095-0610E083EF0B}"/>
              </a:ext>
            </a:extLst>
          </p:cNvPr>
          <p:cNvSpPr>
            <a:spLocks noGrp="1"/>
          </p:cNvSpPr>
          <p:nvPr>
            <p:ph type="title"/>
          </p:nvPr>
        </p:nvSpPr>
        <p:spPr>
          <a:xfrm>
            <a:off x="520065" y="404664"/>
            <a:ext cx="8229600" cy="800100"/>
          </a:xfrm>
        </p:spPr>
        <p:txBody>
          <a:bodyPr/>
          <a:lstStyle/>
          <a:p>
            <a:r>
              <a:rPr lang="en-GB" b="1"/>
              <a:t>Standard deviation (SD)</a:t>
            </a:r>
            <a:endParaRPr lang="en-GB"/>
          </a:p>
        </p:txBody>
      </p:sp>
      <p:sp>
        <p:nvSpPr>
          <p:cNvPr id="3" name="Content Placeholder 2">
            <a:extLst>
              <a:ext uri="{FF2B5EF4-FFF2-40B4-BE49-F238E27FC236}">
                <a16:creationId xmlns:a16="http://schemas.microsoft.com/office/drawing/2014/main" id="{9608A878-1223-4C28-A478-E62737DB111E}"/>
              </a:ext>
            </a:extLst>
          </p:cNvPr>
          <p:cNvSpPr>
            <a:spLocks noGrp="1"/>
          </p:cNvSpPr>
          <p:nvPr>
            <p:ph idx="1"/>
          </p:nvPr>
        </p:nvSpPr>
        <p:spPr>
          <a:xfrm>
            <a:off x="457200" y="1556792"/>
            <a:ext cx="8229600" cy="3816424"/>
          </a:xfrm>
        </p:spPr>
        <p:txBody>
          <a:bodyPr>
            <a:normAutofit fontScale="77500" lnSpcReduction="20000"/>
          </a:bodyPr>
          <a:lstStyle/>
          <a:p>
            <a:pPr marL="82296" indent="0">
              <a:buNone/>
            </a:pPr>
            <a:r>
              <a:rPr lang="en-GB" sz="3400"/>
              <a:t>There are six steps for finding the standard deviation:</a:t>
            </a:r>
          </a:p>
          <a:p>
            <a:pPr marL="82296" indent="0">
              <a:buNone/>
            </a:pPr>
            <a:endParaRPr lang="en-GB" sz="3400"/>
          </a:p>
          <a:p>
            <a:r>
              <a:rPr lang="en-GB" sz="3400"/>
              <a:t>List each score and find their mean.</a:t>
            </a:r>
          </a:p>
          <a:p>
            <a:r>
              <a:rPr lang="en-GB" sz="3400"/>
              <a:t>Subtract the mean from each score to get the deviation from the mean.</a:t>
            </a:r>
          </a:p>
          <a:p>
            <a:r>
              <a:rPr lang="en-GB" sz="3400"/>
              <a:t>Square each of these deviations.</a:t>
            </a:r>
          </a:p>
          <a:p>
            <a:r>
              <a:rPr lang="en-GB" sz="3400"/>
              <a:t>Add up all of the squared deviations.</a:t>
            </a:r>
          </a:p>
          <a:p>
            <a:r>
              <a:rPr lang="en-GB" sz="3400"/>
              <a:t>Divide the sum of the squared deviations by </a:t>
            </a:r>
            <a:r>
              <a:rPr lang="en-GB" sz="3400" i="1"/>
              <a:t>N</a:t>
            </a:r>
            <a:r>
              <a:rPr lang="en-GB" sz="3400"/>
              <a:t> – 1.</a:t>
            </a:r>
          </a:p>
          <a:p>
            <a:r>
              <a:rPr lang="en-GB" sz="3400"/>
              <a:t>Find the square root of the number you found.</a:t>
            </a:r>
          </a:p>
          <a:p>
            <a:endParaRPr lang="en-GB"/>
          </a:p>
        </p:txBody>
      </p:sp>
    </p:spTree>
    <p:extLst>
      <p:ext uri="{BB962C8B-B14F-4D97-AF65-F5344CB8AC3E}">
        <p14:creationId xmlns:p14="http://schemas.microsoft.com/office/powerpoint/2010/main" val="15836579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CFE6D-C87C-4F18-9EC2-3377C7BAF3C1}"/>
              </a:ext>
            </a:extLst>
          </p:cNvPr>
          <p:cNvSpPr>
            <a:spLocks noGrp="1"/>
          </p:cNvSpPr>
          <p:nvPr>
            <p:ph type="title"/>
          </p:nvPr>
        </p:nvSpPr>
        <p:spPr>
          <a:xfrm>
            <a:off x="251520" y="332656"/>
            <a:ext cx="8640960" cy="800100"/>
          </a:xfrm>
        </p:spPr>
        <p:txBody>
          <a:bodyPr>
            <a:normAutofit fontScale="90000"/>
          </a:bodyPr>
          <a:lstStyle/>
          <a:p>
            <a:r>
              <a:rPr lang="en-GB" b="1"/>
              <a:t>Example of SD</a:t>
            </a:r>
            <a:br>
              <a:rPr lang="en-GB" b="1"/>
            </a:br>
            <a:r>
              <a:rPr lang="en-GB" sz="1350" b="1"/>
              <a:t>Standard deviations of visits to the library in the past year is in the table below</a:t>
            </a:r>
            <a:endParaRPr lang="en-GB" b="1"/>
          </a:p>
        </p:txBody>
      </p:sp>
      <p:graphicFrame>
        <p:nvGraphicFramePr>
          <p:cNvPr id="4" name="Content Placeholder 3">
            <a:extLst>
              <a:ext uri="{FF2B5EF4-FFF2-40B4-BE49-F238E27FC236}">
                <a16:creationId xmlns:a16="http://schemas.microsoft.com/office/drawing/2014/main" id="{D0C83106-1E40-4778-A288-DF6485C34BD3}"/>
              </a:ext>
            </a:extLst>
          </p:cNvPr>
          <p:cNvGraphicFramePr>
            <a:graphicFrameLocks noGrp="1"/>
          </p:cNvGraphicFramePr>
          <p:nvPr>
            <p:ph idx="1"/>
            <p:extLst>
              <p:ext uri="{D42A27DB-BD31-4B8C-83A1-F6EECF244321}">
                <p14:modId xmlns:p14="http://schemas.microsoft.com/office/powerpoint/2010/main" val="3535922467"/>
              </p:ext>
            </p:extLst>
          </p:nvPr>
        </p:nvGraphicFramePr>
        <p:xfrm>
          <a:off x="611560" y="1700808"/>
          <a:ext cx="8229600" cy="2377440"/>
        </p:xfrm>
        <a:graphic>
          <a:graphicData uri="http://schemas.openxmlformats.org/drawingml/2006/table">
            <a:tbl>
              <a:tblPr/>
              <a:tblGrid>
                <a:gridCol w="2743200">
                  <a:extLst>
                    <a:ext uri="{9D8B030D-6E8A-4147-A177-3AD203B41FA5}">
                      <a16:colId xmlns:a16="http://schemas.microsoft.com/office/drawing/2014/main" val="4280626298"/>
                    </a:ext>
                  </a:extLst>
                </a:gridCol>
                <a:gridCol w="2743200">
                  <a:extLst>
                    <a:ext uri="{9D8B030D-6E8A-4147-A177-3AD203B41FA5}">
                      <a16:colId xmlns:a16="http://schemas.microsoft.com/office/drawing/2014/main" val="1060628937"/>
                    </a:ext>
                  </a:extLst>
                </a:gridCol>
                <a:gridCol w="2743200">
                  <a:extLst>
                    <a:ext uri="{9D8B030D-6E8A-4147-A177-3AD203B41FA5}">
                      <a16:colId xmlns:a16="http://schemas.microsoft.com/office/drawing/2014/main" val="1655015527"/>
                    </a:ext>
                  </a:extLst>
                </a:gridCol>
              </a:tblGrid>
              <a:tr h="297180">
                <a:tc>
                  <a:txBody>
                    <a:bodyPr/>
                    <a:lstStyle/>
                    <a:p>
                      <a:r>
                        <a:rPr lang="en-GB" sz="1500" b="1"/>
                        <a:t>Raw data</a:t>
                      </a:r>
                    </a:p>
                  </a:txBody>
                  <a:tcPr marL="68580" marR="68580" marT="34290" marB="34290" anchor="ctr">
                    <a:lnL>
                      <a:noFill/>
                    </a:lnL>
                    <a:lnR>
                      <a:noFill/>
                    </a:lnR>
                    <a:lnT>
                      <a:noFill/>
                    </a:lnT>
                    <a:lnB>
                      <a:noFill/>
                    </a:lnB>
                  </a:tcPr>
                </a:tc>
                <a:tc>
                  <a:txBody>
                    <a:bodyPr/>
                    <a:lstStyle/>
                    <a:p>
                      <a:r>
                        <a:rPr lang="en-GB" sz="1500" b="1"/>
                        <a:t>Deviation from mean</a:t>
                      </a:r>
                    </a:p>
                  </a:txBody>
                  <a:tcPr marL="68580" marR="68580" marT="34290" marB="34290" anchor="ctr">
                    <a:lnL>
                      <a:noFill/>
                    </a:lnL>
                    <a:lnR>
                      <a:noFill/>
                    </a:lnR>
                    <a:lnT>
                      <a:noFill/>
                    </a:lnT>
                    <a:lnB>
                      <a:noFill/>
                    </a:lnB>
                  </a:tcPr>
                </a:tc>
                <a:tc>
                  <a:txBody>
                    <a:bodyPr/>
                    <a:lstStyle/>
                    <a:p>
                      <a:r>
                        <a:rPr lang="en-GB" sz="1500" b="1"/>
                        <a:t>Squared deviation</a:t>
                      </a:r>
                    </a:p>
                  </a:txBody>
                  <a:tcPr marL="68580" marR="68580" marT="34290" marB="34290" anchor="ctr">
                    <a:lnL>
                      <a:noFill/>
                    </a:lnL>
                    <a:lnR>
                      <a:noFill/>
                    </a:lnR>
                    <a:lnT>
                      <a:noFill/>
                    </a:lnT>
                    <a:lnB>
                      <a:noFill/>
                    </a:lnB>
                  </a:tcPr>
                </a:tc>
                <a:extLst>
                  <a:ext uri="{0D108BD9-81ED-4DB2-BD59-A6C34878D82A}">
                    <a16:rowId xmlns:a16="http://schemas.microsoft.com/office/drawing/2014/main" val="1457572243"/>
                  </a:ext>
                </a:extLst>
              </a:tr>
              <a:tr h="297180">
                <a:tc>
                  <a:txBody>
                    <a:bodyPr/>
                    <a:lstStyle/>
                    <a:p>
                      <a:r>
                        <a:rPr lang="en-GB" sz="1500" b="1"/>
                        <a:t>15</a:t>
                      </a:r>
                    </a:p>
                  </a:txBody>
                  <a:tcPr marL="68580" marR="68580" marT="34290" marB="34290" anchor="ctr">
                    <a:lnL>
                      <a:noFill/>
                    </a:lnL>
                    <a:lnR>
                      <a:noFill/>
                    </a:lnR>
                    <a:lnT>
                      <a:noFill/>
                    </a:lnT>
                    <a:lnB>
                      <a:noFill/>
                    </a:lnB>
                  </a:tcPr>
                </a:tc>
                <a:tc>
                  <a:txBody>
                    <a:bodyPr/>
                    <a:lstStyle/>
                    <a:p>
                      <a:r>
                        <a:rPr lang="en-GB" sz="1500" b="1"/>
                        <a:t>15 – 9.5 = 5.5</a:t>
                      </a:r>
                    </a:p>
                  </a:txBody>
                  <a:tcPr marL="68580" marR="68580" marT="34290" marB="34290" anchor="ctr">
                    <a:lnL>
                      <a:noFill/>
                    </a:lnL>
                    <a:lnR>
                      <a:noFill/>
                    </a:lnR>
                    <a:lnT>
                      <a:noFill/>
                    </a:lnT>
                    <a:lnB>
                      <a:noFill/>
                    </a:lnB>
                  </a:tcPr>
                </a:tc>
                <a:tc>
                  <a:txBody>
                    <a:bodyPr/>
                    <a:lstStyle/>
                    <a:p>
                      <a:r>
                        <a:rPr lang="en-GB" sz="1500" b="1"/>
                        <a:t>30.25</a:t>
                      </a:r>
                    </a:p>
                  </a:txBody>
                  <a:tcPr marL="68580" marR="68580" marT="34290" marB="34290" anchor="ctr">
                    <a:lnL>
                      <a:noFill/>
                    </a:lnL>
                    <a:lnR>
                      <a:noFill/>
                    </a:lnR>
                    <a:lnT>
                      <a:noFill/>
                    </a:lnT>
                    <a:lnB>
                      <a:noFill/>
                    </a:lnB>
                  </a:tcPr>
                </a:tc>
                <a:extLst>
                  <a:ext uri="{0D108BD9-81ED-4DB2-BD59-A6C34878D82A}">
                    <a16:rowId xmlns:a16="http://schemas.microsoft.com/office/drawing/2014/main" val="3938471652"/>
                  </a:ext>
                </a:extLst>
              </a:tr>
              <a:tr h="297180">
                <a:tc>
                  <a:txBody>
                    <a:bodyPr/>
                    <a:lstStyle/>
                    <a:p>
                      <a:r>
                        <a:rPr lang="en-GB" sz="1500" b="1"/>
                        <a:t>3</a:t>
                      </a:r>
                    </a:p>
                  </a:txBody>
                  <a:tcPr marL="68580" marR="68580" marT="34290" marB="34290" anchor="ctr">
                    <a:lnL>
                      <a:noFill/>
                    </a:lnL>
                    <a:lnR>
                      <a:noFill/>
                    </a:lnR>
                    <a:lnT>
                      <a:noFill/>
                    </a:lnT>
                    <a:lnB>
                      <a:noFill/>
                    </a:lnB>
                  </a:tcPr>
                </a:tc>
                <a:tc>
                  <a:txBody>
                    <a:bodyPr/>
                    <a:lstStyle/>
                    <a:p>
                      <a:r>
                        <a:rPr lang="en-GB" sz="1500" b="1"/>
                        <a:t>3 – 9.5 = -6.5</a:t>
                      </a:r>
                    </a:p>
                  </a:txBody>
                  <a:tcPr marL="68580" marR="68580" marT="34290" marB="34290" anchor="ctr">
                    <a:lnL>
                      <a:noFill/>
                    </a:lnL>
                    <a:lnR>
                      <a:noFill/>
                    </a:lnR>
                    <a:lnT>
                      <a:noFill/>
                    </a:lnT>
                    <a:lnB>
                      <a:noFill/>
                    </a:lnB>
                  </a:tcPr>
                </a:tc>
                <a:tc>
                  <a:txBody>
                    <a:bodyPr/>
                    <a:lstStyle/>
                    <a:p>
                      <a:r>
                        <a:rPr lang="en-GB" sz="1500" b="1"/>
                        <a:t>42.25</a:t>
                      </a:r>
                    </a:p>
                  </a:txBody>
                  <a:tcPr marL="68580" marR="68580" marT="34290" marB="34290" anchor="ctr">
                    <a:lnL>
                      <a:noFill/>
                    </a:lnL>
                    <a:lnR>
                      <a:noFill/>
                    </a:lnR>
                    <a:lnT>
                      <a:noFill/>
                    </a:lnT>
                    <a:lnB>
                      <a:noFill/>
                    </a:lnB>
                  </a:tcPr>
                </a:tc>
                <a:extLst>
                  <a:ext uri="{0D108BD9-81ED-4DB2-BD59-A6C34878D82A}">
                    <a16:rowId xmlns:a16="http://schemas.microsoft.com/office/drawing/2014/main" val="989914948"/>
                  </a:ext>
                </a:extLst>
              </a:tr>
              <a:tr h="297180">
                <a:tc>
                  <a:txBody>
                    <a:bodyPr/>
                    <a:lstStyle/>
                    <a:p>
                      <a:r>
                        <a:rPr lang="en-GB" sz="1500" b="1"/>
                        <a:t>12</a:t>
                      </a:r>
                    </a:p>
                  </a:txBody>
                  <a:tcPr marL="68580" marR="68580" marT="34290" marB="34290" anchor="ctr">
                    <a:lnL>
                      <a:noFill/>
                    </a:lnL>
                    <a:lnR>
                      <a:noFill/>
                    </a:lnR>
                    <a:lnT>
                      <a:noFill/>
                    </a:lnT>
                    <a:lnB>
                      <a:noFill/>
                    </a:lnB>
                  </a:tcPr>
                </a:tc>
                <a:tc>
                  <a:txBody>
                    <a:bodyPr/>
                    <a:lstStyle/>
                    <a:p>
                      <a:r>
                        <a:rPr lang="en-GB" sz="1500" b="1"/>
                        <a:t>12 – 9.5 = 2.5</a:t>
                      </a:r>
                    </a:p>
                  </a:txBody>
                  <a:tcPr marL="68580" marR="68580" marT="34290" marB="34290" anchor="ctr">
                    <a:lnL>
                      <a:noFill/>
                    </a:lnL>
                    <a:lnR>
                      <a:noFill/>
                    </a:lnR>
                    <a:lnT>
                      <a:noFill/>
                    </a:lnT>
                    <a:lnB>
                      <a:noFill/>
                    </a:lnB>
                  </a:tcPr>
                </a:tc>
                <a:tc>
                  <a:txBody>
                    <a:bodyPr/>
                    <a:lstStyle/>
                    <a:p>
                      <a:r>
                        <a:rPr lang="en-GB" sz="1500" b="1"/>
                        <a:t>6.25</a:t>
                      </a:r>
                    </a:p>
                  </a:txBody>
                  <a:tcPr marL="68580" marR="68580" marT="34290" marB="34290" anchor="ctr">
                    <a:lnL>
                      <a:noFill/>
                    </a:lnL>
                    <a:lnR>
                      <a:noFill/>
                    </a:lnR>
                    <a:lnT>
                      <a:noFill/>
                    </a:lnT>
                    <a:lnB>
                      <a:noFill/>
                    </a:lnB>
                  </a:tcPr>
                </a:tc>
                <a:extLst>
                  <a:ext uri="{0D108BD9-81ED-4DB2-BD59-A6C34878D82A}">
                    <a16:rowId xmlns:a16="http://schemas.microsoft.com/office/drawing/2014/main" val="301844866"/>
                  </a:ext>
                </a:extLst>
              </a:tr>
              <a:tr h="297180">
                <a:tc>
                  <a:txBody>
                    <a:bodyPr/>
                    <a:lstStyle/>
                    <a:p>
                      <a:r>
                        <a:rPr lang="en-GB" sz="1500" b="1"/>
                        <a:t>0</a:t>
                      </a:r>
                    </a:p>
                  </a:txBody>
                  <a:tcPr marL="68580" marR="68580" marT="34290" marB="34290" anchor="ctr">
                    <a:lnL>
                      <a:noFill/>
                    </a:lnL>
                    <a:lnR>
                      <a:noFill/>
                    </a:lnR>
                    <a:lnT>
                      <a:noFill/>
                    </a:lnT>
                    <a:lnB>
                      <a:noFill/>
                    </a:lnB>
                  </a:tcPr>
                </a:tc>
                <a:tc>
                  <a:txBody>
                    <a:bodyPr/>
                    <a:lstStyle/>
                    <a:p>
                      <a:r>
                        <a:rPr lang="en-GB" sz="1500" b="1"/>
                        <a:t>0 – 9.5 = -9.5</a:t>
                      </a:r>
                    </a:p>
                  </a:txBody>
                  <a:tcPr marL="68580" marR="68580" marT="34290" marB="34290" anchor="ctr">
                    <a:lnL>
                      <a:noFill/>
                    </a:lnL>
                    <a:lnR>
                      <a:noFill/>
                    </a:lnR>
                    <a:lnT>
                      <a:noFill/>
                    </a:lnT>
                    <a:lnB>
                      <a:noFill/>
                    </a:lnB>
                  </a:tcPr>
                </a:tc>
                <a:tc>
                  <a:txBody>
                    <a:bodyPr/>
                    <a:lstStyle/>
                    <a:p>
                      <a:r>
                        <a:rPr lang="en-GB" sz="1500" b="1"/>
                        <a:t>90.25</a:t>
                      </a:r>
                    </a:p>
                  </a:txBody>
                  <a:tcPr marL="68580" marR="68580" marT="34290" marB="34290" anchor="ctr">
                    <a:lnL>
                      <a:noFill/>
                    </a:lnL>
                    <a:lnR>
                      <a:noFill/>
                    </a:lnR>
                    <a:lnT>
                      <a:noFill/>
                    </a:lnT>
                    <a:lnB>
                      <a:noFill/>
                    </a:lnB>
                  </a:tcPr>
                </a:tc>
                <a:extLst>
                  <a:ext uri="{0D108BD9-81ED-4DB2-BD59-A6C34878D82A}">
                    <a16:rowId xmlns:a16="http://schemas.microsoft.com/office/drawing/2014/main" val="1761020735"/>
                  </a:ext>
                </a:extLst>
              </a:tr>
              <a:tr h="297180">
                <a:tc>
                  <a:txBody>
                    <a:bodyPr/>
                    <a:lstStyle/>
                    <a:p>
                      <a:r>
                        <a:rPr lang="en-GB" sz="1500" b="1"/>
                        <a:t>24</a:t>
                      </a:r>
                    </a:p>
                  </a:txBody>
                  <a:tcPr marL="68580" marR="68580" marT="34290" marB="34290" anchor="ctr">
                    <a:lnL>
                      <a:noFill/>
                    </a:lnL>
                    <a:lnR>
                      <a:noFill/>
                    </a:lnR>
                    <a:lnT>
                      <a:noFill/>
                    </a:lnT>
                    <a:lnB>
                      <a:noFill/>
                    </a:lnB>
                  </a:tcPr>
                </a:tc>
                <a:tc>
                  <a:txBody>
                    <a:bodyPr/>
                    <a:lstStyle/>
                    <a:p>
                      <a:r>
                        <a:rPr lang="en-GB" sz="1500" b="1"/>
                        <a:t>24 – 9.5 = 14.5</a:t>
                      </a:r>
                    </a:p>
                  </a:txBody>
                  <a:tcPr marL="68580" marR="68580" marT="34290" marB="34290" anchor="ctr">
                    <a:lnL>
                      <a:noFill/>
                    </a:lnL>
                    <a:lnR>
                      <a:noFill/>
                    </a:lnR>
                    <a:lnT>
                      <a:noFill/>
                    </a:lnT>
                    <a:lnB>
                      <a:noFill/>
                    </a:lnB>
                  </a:tcPr>
                </a:tc>
                <a:tc>
                  <a:txBody>
                    <a:bodyPr/>
                    <a:lstStyle/>
                    <a:p>
                      <a:r>
                        <a:rPr lang="en-GB" sz="1500" b="1"/>
                        <a:t>210.25</a:t>
                      </a:r>
                    </a:p>
                  </a:txBody>
                  <a:tcPr marL="68580" marR="68580" marT="34290" marB="34290" anchor="ctr">
                    <a:lnL>
                      <a:noFill/>
                    </a:lnL>
                    <a:lnR>
                      <a:noFill/>
                    </a:lnR>
                    <a:lnT>
                      <a:noFill/>
                    </a:lnT>
                    <a:lnB>
                      <a:noFill/>
                    </a:lnB>
                  </a:tcPr>
                </a:tc>
                <a:extLst>
                  <a:ext uri="{0D108BD9-81ED-4DB2-BD59-A6C34878D82A}">
                    <a16:rowId xmlns:a16="http://schemas.microsoft.com/office/drawing/2014/main" val="1281159652"/>
                  </a:ext>
                </a:extLst>
              </a:tr>
              <a:tr h="297180">
                <a:tc>
                  <a:txBody>
                    <a:bodyPr/>
                    <a:lstStyle/>
                    <a:p>
                      <a:r>
                        <a:rPr lang="en-GB" sz="1500" b="1"/>
                        <a:t>3</a:t>
                      </a:r>
                    </a:p>
                  </a:txBody>
                  <a:tcPr marL="68580" marR="68580" marT="34290" marB="34290" anchor="ctr">
                    <a:lnL>
                      <a:noFill/>
                    </a:lnL>
                    <a:lnR>
                      <a:noFill/>
                    </a:lnR>
                    <a:lnT>
                      <a:noFill/>
                    </a:lnT>
                    <a:lnB>
                      <a:noFill/>
                    </a:lnB>
                  </a:tcPr>
                </a:tc>
                <a:tc>
                  <a:txBody>
                    <a:bodyPr/>
                    <a:lstStyle/>
                    <a:p>
                      <a:r>
                        <a:rPr lang="en-GB" sz="1500" b="1"/>
                        <a:t>3 – 9.5 = -6.5</a:t>
                      </a:r>
                    </a:p>
                  </a:txBody>
                  <a:tcPr marL="68580" marR="68580" marT="34290" marB="34290" anchor="ctr">
                    <a:lnL>
                      <a:noFill/>
                    </a:lnL>
                    <a:lnR>
                      <a:noFill/>
                    </a:lnR>
                    <a:lnT>
                      <a:noFill/>
                    </a:lnT>
                    <a:lnB>
                      <a:noFill/>
                    </a:lnB>
                  </a:tcPr>
                </a:tc>
                <a:tc>
                  <a:txBody>
                    <a:bodyPr/>
                    <a:lstStyle/>
                    <a:p>
                      <a:r>
                        <a:rPr lang="en-GB" sz="1500" b="1"/>
                        <a:t>42.25</a:t>
                      </a:r>
                    </a:p>
                  </a:txBody>
                  <a:tcPr marL="68580" marR="68580" marT="34290" marB="34290" anchor="ctr">
                    <a:lnL>
                      <a:noFill/>
                    </a:lnL>
                    <a:lnR>
                      <a:noFill/>
                    </a:lnR>
                    <a:lnT>
                      <a:noFill/>
                    </a:lnT>
                    <a:lnB>
                      <a:noFill/>
                    </a:lnB>
                  </a:tcPr>
                </a:tc>
                <a:extLst>
                  <a:ext uri="{0D108BD9-81ED-4DB2-BD59-A6C34878D82A}">
                    <a16:rowId xmlns:a16="http://schemas.microsoft.com/office/drawing/2014/main" val="1475126482"/>
                  </a:ext>
                </a:extLst>
              </a:tr>
              <a:tr h="297180">
                <a:tc>
                  <a:txBody>
                    <a:bodyPr/>
                    <a:lstStyle/>
                    <a:p>
                      <a:r>
                        <a:rPr lang="en-GB" sz="1500" b="1" i="1"/>
                        <a:t>M</a:t>
                      </a:r>
                      <a:r>
                        <a:rPr lang="en-GB" sz="1500" b="1"/>
                        <a:t> = 9.5</a:t>
                      </a:r>
                    </a:p>
                  </a:txBody>
                  <a:tcPr marL="68580" marR="68580" marT="34290" marB="34290" anchor="ctr">
                    <a:lnL>
                      <a:noFill/>
                    </a:lnL>
                    <a:lnR>
                      <a:noFill/>
                    </a:lnR>
                    <a:lnT>
                      <a:noFill/>
                    </a:lnT>
                    <a:lnB>
                      <a:noFill/>
                    </a:lnB>
                  </a:tcPr>
                </a:tc>
                <a:tc>
                  <a:txBody>
                    <a:bodyPr/>
                    <a:lstStyle/>
                    <a:p>
                      <a:r>
                        <a:rPr lang="en-GB" sz="1500" b="1"/>
                        <a:t>Sum = 0</a:t>
                      </a:r>
                    </a:p>
                  </a:txBody>
                  <a:tcPr marL="68580" marR="68580" marT="34290" marB="34290" anchor="ctr">
                    <a:lnL>
                      <a:noFill/>
                    </a:lnL>
                    <a:lnR>
                      <a:noFill/>
                    </a:lnR>
                    <a:lnT>
                      <a:noFill/>
                    </a:lnT>
                    <a:lnB>
                      <a:noFill/>
                    </a:lnB>
                  </a:tcPr>
                </a:tc>
                <a:tc>
                  <a:txBody>
                    <a:bodyPr/>
                    <a:lstStyle/>
                    <a:p>
                      <a:r>
                        <a:rPr lang="en-GB" sz="1500" b="1"/>
                        <a:t>Sum of squares = 421.5</a:t>
                      </a:r>
                    </a:p>
                  </a:txBody>
                  <a:tcPr marL="68580" marR="68580" marT="34290" marB="34290" anchor="ctr">
                    <a:lnL>
                      <a:noFill/>
                    </a:lnL>
                    <a:lnR>
                      <a:noFill/>
                    </a:lnR>
                    <a:lnT>
                      <a:noFill/>
                    </a:lnT>
                    <a:lnB>
                      <a:noFill/>
                    </a:lnB>
                  </a:tcPr>
                </a:tc>
                <a:extLst>
                  <a:ext uri="{0D108BD9-81ED-4DB2-BD59-A6C34878D82A}">
                    <a16:rowId xmlns:a16="http://schemas.microsoft.com/office/drawing/2014/main" val="872787745"/>
                  </a:ext>
                </a:extLst>
              </a:tr>
            </a:tbl>
          </a:graphicData>
        </a:graphic>
      </p:graphicFrame>
      <p:sp>
        <p:nvSpPr>
          <p:cNvPr id="11" name="TextBox 10">
            <a:extLst>
              <a:ext uri="{FF2B5EF4-FFF2-40B4-BE49-F238E27FC236}">
                <a16:creationId xmlns:a16="http://schemas.microsoft.com/office/drawing/2014/main" id="{152485E2-FEDE-4BD6-9BD1-9BF1D7E914DA}"/>
              </a:ext>
            </a:extLst>
          </p:cNvPr>
          <p:cNvSpPr txBox="1"/>
          <p:nvPr/>
        </p:nvSpPr>
        <p:spPr>
          <a:xfrm>
            <a:off x="457200" y="4437112"/>
            <a:ext cx="8229600" cy="1200329"/>
          </a:xfrm>
          <a:prstGeom prst="rect">
            <a:avLst/>
          </a:prstGeom>
          <a:noFill/>
        </p:spPr>
        <p:txBody>
          <a:bodyPr wrap="square">
            <a:spAutoFit/>
          </a:bodyPr>
          <a:lstStyle/>
          <a:p>
            <a:r>
              <a:rPr lang="en-GB" b="1"/>
              <a:t>Step 5:</a:t>
            </a:r>
            <a:r>
              <a:rPr lang="en-GB"/>
              <a:t> 421.5/5 = 84.3</a:t>
            </a:r>
          </a:p>
          <a:p>
            <a:r>
              <a:rPr lang="en-GB" b="1"/>
              <a:t>Step 6:</a:t>
            </a:r>
            <a:r>
              <a:rPr lang="en-GB"/>
              <a:t> √84.3 = 9.18</a:t>
            </a:r>
          </a:p>
          <a:p>
            <a:r>
              <a:rPr lang="en-GB"/>
              <a:t>From learning that </a:t>
            </a:r>
            <a:r>
              <a:rPr lang="en-GB" b="1" i="1"/>
              <a:t>s</a:t>
            </a:r>
            <a:r>
              <a:rPr lang="en-GB" b="1"/>
              <a:t> =</a:t>
            </a:r>
            <a:r>
              <a:rPr lang="en-GB" b="1" i="1"/>
              <a:t> </a:t>
            </a:r>
            <a:r>
              <a:rPr lang="en-GB" b="1"/>
              <a:t>9.18</a:t>
            </a:r>
            <a:r>
              <a:rPr lang="en-GB"/>
              <a:t>, you can say that on average, each score deviates from the mean by 9.18 points.</a:t>
            </a:r>
          </a:p>
        </p:txBody>
      </p:sp>
    </p:spTree>
    <p:extLst>
      <p:ext uri="{BB962C8B-B14F-4D97-AF65-F5344CB8AC3E}">
        <p14:creationId xmlns:p14="http://schemas.microsoft.com/office/powerpoint/2010/main" val="23839536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7B59-DF20-4C5A-81B9-FCCDF53E0B4D}"/>
              </a:ext>
            </a:extLst>
          </p:cNvPr>
          <p:cNvSpPr>
            <a:spLocks noGrp="1"/>
          </p:cNvSpPr>
          <p:nvPr>
            <p:ph type="title"/>
          </p:nvPr>
        </p:nvSpPr>
        <p:spPr>
          <a:xfrm>
            <a:off x="611560" y="438514"/>
            <a:ext cx="8229600" cy="800100"/>
          </a:xfrm>
        </p:spPr>
        <p:txBody>
          <a:bodyPr>
            <a:normAutofit/>
          </a:bodyPr>
          <a:lstStyle/>
          <a:p>
            <a:r>
              <a:rPr lang="en-GB" b="1"/>
              <a:t>Variance</a:t>
            </a:r>
            <a:endParaRPr lang="en-GB"/>
          </a:p>
        </p:txBody>
      </p:sp>
      <p:sp>
        <p:nvSpPr>
          <p:cNvPr id="3" name="Content Placeholder 2">
            <a:extLst>
              <a:ext uri="{FF2B5EF4-FFF2-40B4-BE49-F238E27FC236}">
                <a16:creationId xmlns:a16="http://schemas.microsoft.com/office/drawing/2014/main" id="{297A7E9A-CF48-43A8-B7A6-A82C1C3E505F}"/>
              </a:ext>
            </a:extLst>
          </p:cNvPr>
          <p:cNvSpPr>
            <a:spLocks noGrp="1"/>
          </p:cNvSpPr>
          <p:nvPr>
            <p:ph idx="1"/>
          </p:nvPr>
        </p:nvSpPr>
        <p:spPr>
          <a:xfrm>
            <a:off x="457200" y="1807083"/>
            <a:ext cx="8229600" cy="3243834"/>
          </a:xfrm>
        </p:spPr>
        <p:txBody>
          <a:bodyPr>
            <a:normAutofit fontScale="70000" lnSpcReduction="20000"/>
          </a:bodyPr>
          <a:lstStyle/>
          <a:p>
            <a:r>
              <a:rPr lang="en-GB"/>
              <a:t>The  variance is the average of squared deviations from the mean.</a:t>
            </a:r>
          </a:p>
          <a:p>
            <a:endParaRPr lang="en-GB"/>
          </a:p>
          <a:p>
            <a:r>
              <a:rPr lang="en-GB"/>
              <a:t>Variance reflects the degree of spread in the data set. </a:t>
            </a:r>
          </a:p>
          <a:p>
            <a:endParaRPr lang="en-GB"/>
          </a:p>
          <a:p>
            <a:r>
              <a:rPr lang="en-GB"/>
              <a:t>The more spread the data, the larger the variance is in relation to the mean.</a:t>
            </a:r>
          </a:p>
          <a:p>
            <a:endParaRPr lang="en-GB"/>
          </a:p>
          <a:p>
            <a:r>
              <a:rPr lang="en-GB"/>
              <a:t>To find the variance, simply square the standard deviation. The symbol for variance is </a:t>
            </a:r>
            <a:r>
              <a:rPr lang="en-GB" b="1"/>
              <a:t>s</a:t>
            </a:r>
            <a:r>
              <a:rPr lang="en-GB" sz="1800" b="1"/>
              <a:t>2</a:t>
            </a:r>
            <a:r>
              <a:rPr lang="en-GB"/>
              <a:t>.</a:t>
            </a:r>
          </a:p>
        </p:txBody>
      </p:sp>
    </p:spTree>
    <p:extLst>
      <p:ext uri="{BB962C8B-B14F-4D97-AF65-F5344CB8AC3E}">
        <p14:creationId xmlns:p14="http://schemas.microsoft.com/office/powerpoint/2010/main" val="4899830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0AE05-20FD-4698-ACEB-D4BF5FD8477B}"/>
              </a:ext>
            </a:extLst>
          </p:cNvPr>
          <p:cNvSpPr>
            <a:spLocks noGrp="1"/>
          </p:cNvSpPr>
          <p:nvPr>
            <p:ph type="title"/>
          </p:nvPr>
        </p:nvSpPr>
        <p:spPr>
          <a:xfrm>
            <a:off x="539552" y="260648"/>
            <a:ext cx="8229600" cy="800100"/>
          </a:xfrm>
        </p:spPr>
        <p:txBody>
          <a:bodyPr/>
          <a:lstStyle/>
          <a:p>
            <a:r>
              <a:rPr lang="en-GB" b="1"/>
              <a:t>Variance</a:t>
            </a:r>
            <a:endParaRPr lang="en-GB"/>
          </a:p>
        </p:txBody>
      </p:sp>
      <p:sp>
        <p:nvSpPr>
          <p:cNvPr id="3" name="Content Placeholder 2">
            <a:extLst>
              <a:ext uri="{FF2B5EF4-FFF2-40B4-BE49-F238E27FC236}">
                <a16:creationId xmlns:a16="http://schemas.microsoft.com/office/drawing/2014/main" id="{D3ACE048-85DE-4643-ABB6-0FC9D234C822}"/>
              </a:ext>
            </a:extLst>
          </p:cNvPr>
          <p:cNvSpPr>
            <a:spLocks noGrp="1"/>
          </p:cNvSpPr>
          <p:nvPr>
            <p:ph idx="1"/>
          </p:nvPr>
        </p:nvSpPr>
        <p:spPr>
          <a:xfrm>
            <a:off x="611560" y="1628800"/>
            <a:ext cx="8229600" cy="3917032"/>
          </a:xfrm>
        </p:spPr>
        <p:txBody>
          <a:bodyPr>
            <a:normAutofit fontScale="92500"/>
          </a:bodyPr>
          <a:lstStyle/>
          <a:p>
            <a:pPr marL="82296" indent="0">
              <a:buNone/>
            </a:pPr>
            <a:r>
              <a:rPr lang="en-GB"/>
              <a:t>Variance of visits to the library in the past year</a:t>
            </a:r>
          </a:p>
          <a:p>
            <a:endParaRPr lang="en-GB"/>
          </a:p>
          <a:p>
            <a:pPr marL="82296" indent="0">
              <a:buNone/>
            </a:pPr>
            <a:r>
              <a:rPr lang="en-GB" b="1"/>
              <a:t>Data set</a:t>
            </a:r>
            <a:r>
              <a:rPr lang="en-GB"/>
              <a:t>: 15, 3, 12, 0, 24, 3</a:t>
            </a:r>
          </a:p>
          <a:p>
            <a:endParaRPr lang="en-GB"/>
          </a:p>
          <a:p>
            <a:pPr marL="82296" indent="0">
              <a:buNone/>
            </a:pPr>
            <a:r>
              <a:rPr lang="en-GB" b="1"/>
              <a:t>s</a:t>
            </a:r>
            <a:r>
              <a:rPr lang="en-GB"/>
              <a:t> = 9.18</a:t>
            </a:r>
          </a:p>
          <a:p>
            <a:endParaRPr lang="en-GB"/>
          </a:p>
          <a:p>
            <a:pPr marL="82296" indent="0">
              <a:buNone/>
            </a:pPr>
            <a:r>
              <a:rPr lang="en-GB" b="1"/>
              <a:t>s</a:t>
            </a:r>
            <a:r>
              <a:rPr lang="en-GB" sz="1900" b="1"/>
              <a:t>2</a:t>
            </a:r>
            <a:r>
              <a:rPr lang="en-GB"/>
              <a:t> = 84.3</a:t>
            </a:r>
          </a:p>
        </p:txBody>
      </p:sp>
    </p:spTree>
    <p:extLst>
      <p:ext uri="{BB962C8B-B14F-4D97-AF65-F5344CB8AC3E}">
        <p14:creationId xmlns:p14="http://schemas.microsoft.com/office/powerpoint/2010/main" val="33352293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8C8A-9079-484D-9DB5-30E5103D875C}"/>
              </a:ext>
            </a:extLst>
          </p:cNvPr>
          <p:cNvSpPr>
            <a:spLocks noGrp="1"/>
          </p:cNvSpPr>
          <p:nvPr>
            <p:ph type="title"/>
          </p:nvPr>
        </p:nvSpPr>
        <p:spPr>
          <a:xfrm>
            <a:off x="539552" y="404664"/>
            <a:ext cx="8229600" cy="800100"/>
          </a:xfrm>
        </p:spPr>
        <p:txBody>
          <a:bodyPr/>
          <a:lstStyle/>
          <a:p>
            <a:r>
              <a:rPr lang="en-GB"/>
              <a:t>Activity</a:t>
            </a:r>
          </a:p>
        </p:txBody>
      </p:sp>
      <p:sp>
        <p:nvSpPr>
          <p:cNvPr id="3" name="Content Placeholder 2">
            <a:extLst>
              <a:ext uri="{FF2B5EF4-FFF2-40B4-BE49-F238E27FC236}">
                <a16:creationId xmlns:a16="http://schemas.microsoft.com/office/drawing/2014/main" id="{E100B410-A0D8-483E-B0CE-8B8FE0E57005}"/>
              </a:ext>
            </a:extLst>
          </p:cNvPr>
          <p:cNvSpPr>
            <a:spLocks noGrp="1"/>
          </p:cNvSpPr>
          <p:nvPr>
            <p:ph idx="1"/>
          </p:nvPr>
        </p:nvSpPr>
        <p:spPr>
          <a:xfrm>
            <a:off x="475807" y="2294874"/>
            <a:ext cx="8229600" cy="3243834"/>
          </a:xfrm>
        </p:spPr>
        <p:txBody>
          <a:bodyPr>
            <a:normAutofit fontScale="85000" lnSpcReduction="10000"/>
          </a:bodyPr>
          <a:lstStyle/>
          <a:p>
            <a:r>
              <a:rPr lang="en-GB">
                <a:hlinkClick r:id="rId2"/>
              </a:rPr>
              <a:t>Watch the video below</a:t>
            </a:r>
          </a:p>
          <a:p>
            <a:endParaRPr lang="en-GB">
              <a:hlinkClick r:id="rId2"/>
            </a:endParaRPr>
          </a:p>
          <a:p>
            <a:endParaRPr lang="en-GB">
              <a:hlinkClick r:id="rId2"/>
            </a:endParaRPr>
          </a:p>
          <a:p>
            <a:r>
              <a:rPr lang="en-GB">
                <a:hlinkClick r:id="rId2"/>
              </a:rPr>
              <a:t>https://www.youtube.com/watch?v=l9uzLvd92WA</a:t>
            </a:r>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21500940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559" y="440982"/>
            <a:ext cx="7938882" cy="742950"/>
          </a:xfrm>
          <a:solidFill>
            <a:schemeClr val="bg1"/>
          </a:solidFill>
        </p:spPr>
        <p:txBody>
          <a:bodyPr>
            <a:normAutofit fontScale="90000"/>
          </a:bodyPr>
          <a:lstStyle/>
          <a:p>
            <a:r>
              <a:rPr lang="en-US" b="1">
                <a:latin typeface="Arial" panose="020B0604020202020204" pitchFamily="34" charset="0"/>
                <a:cs typeface="Arial" panose="020B0604020202020204" pitchFamily="34" charset="0"/>
              </a:rPr>
              <a:t>Descriptive statistics 2: Measures of dispersi</a:t>
            </a:r>
            <a:r>
              <a:rPr lang="en-US" b="1"/>
              <a:t>on</a:t>
            </a:r>
          </a:p>
        </p:txBody>
      </p:sp>
      <p:sp>
        <p:nvSpPr>
          <p:cNvPr id="3" name="Content Placeholder 2"/>
          <p:cNvSpPr>
            <a:spLocks noGrp="1"/>
          </p:cNvSpPr>
          <p:nvPr>
            <p:ph idx="1"/>
          </p:nvPr>
        </p:nvSpPr>
        <p:spPr>
          <a:xfrm>
            <a:off x="179512" y="1916832"/>
            <a:ext cx="7252320" cy="3243834"/>
          </a:xfrm>
        </p:spPr>
        <p:txBody>
          <a:bodyPr>
            <a:noAutofit/>
          </a:bodyPr>
          <a:lstStyle/>
          <a:p>
            <a:r>
              <a:rPr lang="en-US" sz="1800" b="1">
                <a:latin typeface="Arial" panose="020B0604020202020204" pitchFamily="34" charset="0"/>
                <a:cs typeface="Arial" panose="020B0604020202020204" pitchFamily="34" charset="0"/>
              </a:rPr>
              <a:t>Dispersion = the spread of scores </a:t>
            </a:r>
          </a:p>
          <a:p>
            <a:r>
              <a:rPr lang="en-US" sz="1800">
                <a:latin typeface="Arial" panose="020B0604020202020204" pitchFamily="34" charset="0"/>
                <a:cs typeface="Arial" panose="020B0604020202020204" pitchFamily="34" charset="0"/>
              </a:rPr>
              <a:t>First: it’s always a good idea to look at a graphical representation of your data</a:t>
            </a:r>
            <a:r>
              <a:rPr lang="mr-IN" sz="1800">
                <a:latin typeface="Arial" panose="020B0604020202020204" pitchFamily="34" charset="0"/>
              </a:rPr>
              <a:t>…</a:t>
            </a:r>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a:buNone/>
              <a:defRPr/>
            </a:pPr>
            <a:r>
              <a:rPr lang="en-GB" sz="1800" b="1">
                <a:latin typeface="Arial" panose="020B0604020202020204" pitchFamily="34" charset="0"/>
                <a:cs typeface="Arial" panose="020B0604020202020204" pitchFamily="34" charset="0"/>
              </a:rPr>
              <a:t>Histograms show..</a:t>
            </a:r>
          </a:p>
          <a:p>
            <a:pPr>
              <a:defRPr/>
            </a:pPr>
            <a:r>
              <a:rPr lang="en-GB" sz="1800">
                <a:latin typeface="Arial" panose="020B0604020202020204" pitchFamily="34" charset="0"/>
                <a:cs typeface="Arial" panose="020B0604020202020204" pitchFamily="34" charset="0"/>
              </a:rPr>
              <a:t>A quick visual of central tendency</a:t>
            </a:r>
          </a:p>
          <a:p>
            <a:pPr>
              <a:defRPr/>
            </a:pPr>
            <a:r>
              <a:rPr lang="en-GB" sz="1800">
                <a:latin typeface="Arial" panose="020B0604020202020204" pitchFamily="34" charset="0"/>
                <a:cs typeface="Arial" panose="020B0604020202020204" pitchFamily="34" charset="0"/>
              </a:rPr>
              <a:t>The extent of dispersion (spread)</a:t>
            </a:r>
          </a:p>
          <a:p>
            <a:pPr>
              <a:defRPr/>
            </a:pPr>
            <a:r>
              <a:rPr lang="en-GB" sz="1800">
                <a:latin typeface="Arial" panose="020B0604020202020204" pitchFamily="34" charset="0"/>
                <a:cs typeface="Arial" panose="020B0604020202020204" pitchFamily="34" charset="0"/>
              </a:rPr>
              <a:t>Extreme scores</a:t>
            </a:r>
          </a:p>
          <a:p>
            <a:pPr>
              <a:defRPr/>
            </a:pPr>
            <a:endParaRPr lang="en-GB" sz="1800">
              <a:latin typeface="Arial" panose="020B0604020202020204" pitchFamily="34" charset="0"/>
              <a:cs typeface="Arial" panose="020B0604020202020204" pitchFamily="34" charset="0"/>
            </a:endParaRPr>
          </a:p>
          <a:p>
            <a:pPr>
              <a:defRPr/>
            </a:pPr>
            <a:r>
              <a:rPr lang="en-GB" sz="1800" b="1">
                <a:latin typeface="Arial" panose="020B0604020202020204" pitchFamily="34" charset="0"/>
                <a:cs typeface="Arial" panose="020B0604020202020204" pitchFamily="34" charset="0"/>
              </a:rPr>
              <a:t>But numerical measures are also useful </a:t>
            </a:r>
          </a:p>
        </p:txBody>
      </p:sp>
      <p:pic>
        <p:nvPicPr>
          <p:cNvPr id="4" name="Content Placeholder 3"/>
          <p:cNvPicPr>
            <a:picLocks noChangeAspect="1"/>
          </p:cNvPicPr>
          <p:nvPr/>
        </p:nvPicPr>
        <p:blipFill>
          <a:blip r:embed="rId3"/>
          <a:stretch>
            <a:fillRect/>
          </a:stretch>
        </p:blipFill>
        <p:spPr>
          <a:xfrm>
            <a:off x="5976156" y="4084578"/>
            <a:ext cx="2700000" cy="1620000"/>
          </a:xfrm>
          <a:prstGeom prst="rect">
            <a:avLst/>
          </a:prstGeom>
        </p:spPr>
      </p:pic>
    </p:spTree>
    <p:extLst>
      <p:ext uri="{BB962C8B-B14F-4D97-AF65-F5344CB8AC3E}">
        <p14:creationId xmlns:p14="http://schemas.microsoft.com/office/powerpoint/2010/main" val="26514751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312A-19CF-4B63-A6A8-169A9E381146}"/>
              </a:ext>
            </a:extLst>
          </p:cNvPr>
          <p:cNvSpPr>
            <a:spLocks noGrp="1"/>
          </p:cNvSpPr>
          <p:nvPr>
            <p:ph type="title"/>
          </p:nvPr>
        </p:nvSpPr>
        <p:spPr>
          <a:xfrm>
            <a:off x="539552" y="576672"/>
            <a:ext cx="8229600" cy="800100"/>
          </a:xfrm>
        </p:spPr>
        <p:txBody>
          <a:bodyPr>
            <a:normAutofit/>
          </a:bodyPr>
          <a:lstStyle/>
          <a:p>
            <a:pPr algn="ctr"/>
            <a:r>
              <a:rPr lang="en-GB" b="1"/>
              <a:t>Measures of Position</a:t>
            </a:r>
          </a:p>
        </p:txBody>
      </p:sp>
      <p:sp>
        <p:nvSpPr>
          <p:cNvPr id="3" name="Content Placeholder 2">
            <a:extLst>
              <a:ext uri="{FF2B5EF4-FFF2-40B4-BE49-F238E27FC236}">
                <a16:creationId xmlns:a16="http://schemas.microsoft.com/office/drawing/2014/main" id="{59D5E573-8E8E-48C7-B95A-A09A52E48686}"/>
              </a:ext>
            </a:extLst>
          </p:cNvPr>
          <p:cNvSpPr>
            <a:spLocks noGrp="1"/>
          </p:cNvSpPr>
          <p:nvPr>
            <p:ph idx="1"/>
          </p:nvPr>
        </p:nvSpPr>
        <p:spPr>
          <a:xfrm>
            <a:off x="457200" y="1628800"/>
            <a:ext cx="8229600" cy="3816424"/>
          </a:xfrm>
        </p:spPr>
        <p:txBody>
          <a:bodyPr>
            <a:normAutofit fontScale="92500" lnSpcReduction="20000"/>
          </a:bodyPr>
          <a:lstStyle/>
          <a:p>
            <a:pPr marL="0" indent="0">
              <a:buNone/>
            </a:pPr>
            <a:r>
              <a:rPr lang="en-GB" b="1"/>
              <a:t>Measures of Position</a:t>
            </a:r>
          </a:p>
          <a:p>
            <a:endParaRPr lang="en-GB" b="1"/>
          </a:p>
          <a:p>
            <a:r>
              <a:rPr lang="en-GB">
                <a:effectLst/>
              </a:rPr>
              <a:t>Percentile Ranks, Quartile Ranks</a:t>
            </a:r>
          </a:p>
          <a:p>
            <a:r>
              <a:rPr lang="en-GB">
                <a:effectLst/>
              </a:rPr>
              <a:t>Describes how scores fall in relation to one another. Relies on standardized scores</a:t>
            </a:r>
          </a:p>
          <a:p>
            <a:endParaRPr lang="en-GB">
              <a:effectLst/>
            </a:endParaRPr>
          </a:p>
          <a:p>
            <a:r>
              <a:rPr lang="en-GB">
                <a:effectLst/>
              </a:rPr>
              <a:t>Use this when you need to compare scores to a normalized score (e.g., a national norm)</a:t>
            </a:r>
          </a:p>
          <a:p>
            <a:endParaRPr lang="en-GB"/>
          </a:p>
        </p:txBody>
      </p:sp>
    </p:spTree>
    <p:extLst>
      <p:ext uri="{BB962C8B-B14F-4D97-AF65-F5344CB8AC3E}">
        <p14:creationId xmlns:p14="http://schemas.microsoft.com/office/powerpoint/2010/main" val="21857219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2F7C-4D2E-4183-BEEE-A68F7FD40EB1}"/>
              </a:ext>
            </a:extLst>
          </p:cNvPr>
          <p:cNvSpPr>
            <a:spLocks noGrp="1"/>
          </p:cNvSpPr>
          <p:nvPr>
            <p:ph type="title"/>
          </p:nvPr>
        </p:nvSpPr>
        <p:spPr/>
        <p:txBody>
          <a:bodyPr>
            <a:normAutofit fontScale="90000"/>
          </a:bodyPr>
          <a:lstStyle/>
          <a:p>
            <a:pPr algn="ctr"/>
            <a:r>
              <a:rPr lang="en-GB" b="1"/>
              <a:t>Univariate descriptive statistics</a:t>
            </a:r>
          </a:p>
        </p:txBody>
      </p:sp>
      <p:sp>
        <p:nvSpPr>
          <p:cNvPr id="3" name="Content Placeholder 2">
            <a:extLst>
              <a:ext uri="{FF2B5EF4-FFF2-40B4-BE49-F238E27FC236}">
                <a16:creationId xmlns:a16="http://schemas.microsoft.com/office/drawing/2014/main" id="{5CA79CF8-E168-447C-8BCE-041C2E6DB10F}"/>
              </a:ext>
            </a:extLst>
          </p:cNvPr>
          <p:cNvSpPr>
            <a:spLocks noGrp="1"/>
          </p:cNvSpPr>
          <p:nvPr>
            <p:ph idx="1"/>
          </p:nvPr>
        </p:nvSpPr>
        <p:spPr/>
        <p:txBody>
          <a:bodyPr>
            <a:normAutofit fontScale="92500" lnSpcReduction="20000"/>
          </a:bodyPr>
          <a:lstStyle/>
          <a:p>
            <a:r>
              <a:rPr lang="en-GB" b="1"/>
              <a:t>Uni</a:t>
            </a:r>
            <a:r>
              <a:rPr lang="en-GB"/>
              <a:t>variate descriptive statistics focus on only one variable at a time. </a:t>
            </a:r>
          </a:p>
          <a:p>
            <a:endParaRPr lang="en-GB"/>
          </a:p>
          <a:p>
            <a:r>
              <a:rPr lang="en-GB"/>
              <a:t>It’s important to examine data from each variable separately using multiple measures of distribution, central tendency and spread.</a:t>
            </a:r>
          </a:p>
          <a:p>
            <a:endParaRPr lang="en-GB"/>
          </a:p>
          <a:p>
            <a:r>
              <a:rPr lang="en-GB"/>
              <a:t>Programs like </a:t>
            </a:r>
            <a:r>
              <a:rPr lang="en-GB" b="1"/>
              <a:t>SPSS and Excel </a:t>
            </a:r>
            <a:r>
              <a:rPr lang="en-GB"/>
              <a:t>can be used to easily calculate these.</a:t>
            </a:r>
          </a:p>
        </p:txBody>
      </p:sp>
    </p:spTree>
    <p:extLst>
      <p:ext uri="{BB962C8B-B14F-4D97-AF65-F5344CB8AC3E}">
        <p14:creationId xmlns:p14="http://schemas.microsoft.com/office/powerpoint/2010/main" val="39105527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A8AE-428D-435C-A367-54D668F768E5}"/>
              </a:ext>
            </a:extLst>
          </p:cNvPr>
          <p:cNvSpPr>
            <a:spLocks noGrp="1"/>
          </p:cNvSpPr>
          <p:nvPr>
            <p:ph type="title"/>
          </p:nvPr>
        </p:nvSpPr>
        <p:spPr>
          <a:xfrm>
            <a:off x="683568" y="548680"/>
            <a:ext cx="8229600" cy="800100"/>
          </a:xfrm>
        </p:spPr>
        <p:txBody>
          <a:bodyPr>
            <a:normAutofit fontScale="90000"/>
          </a:bodyPr>
          <a:lstStyle/>
          <a:p>
            <a:pPr algn="ctr"/>
            <a:r>
              <a:rPr lang="en-GB" b="1"/>
              <a:t>Univariate descriptive statistics</a:t>
            </a:r>
            <a:endParaRPr lang="en-GB"/>
          </a:p>
        </p:txBody>
      </p:sp>
      <p:graphicFrame>
        <p:nvGraphicFramePr>
          <p:cNvPr id="4" name="Content Placeholder 3">
            <a:extLst>
              <a:ext uri="{FF2B5EF4-FFF2-40B4-BE49-F238E27FC236}">
                <a16:creationId xmlns:a16="http://schemas.microsoft.com/office/drawing/2014/main" id="{1CB2F42D-0333-43EB-BA23-7F5972228C7D}"/>
              </a:ext>
            </a:extLst>
          </p:cNvPr>
          <p:cNvGraphicFramePr>
            <a:graphicFrameLocks noGrp="1"/>
          </p:cNvGraphicFramePr>
          <p:nvPr>
            <p:ph idx="1"/>
            <p:extLst>
              <p:ext uri="{D42A27DB-BD31-4B8C-83A1-F6EECF244321}">
                <p14:modId xmlns:p14="http://schemas.microsoft.com/office/powerpoint/2010/main" val="1738503199"/>
              </p:ext>
            </p:extLst>
          </p:nvPr>
        </p:nvGraphicFramePr>
        <p:xfrm>
          <a:off x="539552" y="1988840"/>
          <a:ext cx="8229600" cy="2743200"/>
        </p:xfrm>
        <a:graphic>
          <a:graphicData uri="http://schemas.openxmlformats.org/drawingml/2006/table">
            <a:tbl>
              <a:tblPr/>
              <a:tblGrid>
                <a:gridCol w="4114800">
                  <a:extLst>
                    <a:ext uri="{9D8B030D-6E8A-4147-A177-3AD203B41FA5}">
                      <a16:colId xmlns:a16="http://schemas.microsoft.com/office/drawing/2014/main" val="491791990"/>
                    </a:ext>
                  </a:extLst>
                </a:gridCol>
                <a:gridCol w="4114800">
                  <a:extLst>
                    <a:ext uri="{9D8B030D-6E8A-4147-A177-3AD203B41FA5}">
                      <a16:colId xmlns:a16="http://schemas.microsoft.com/office/drawing/2014/main" val="4289834682"/>
                    </a:ext>
                  </a:extLst>
                </a:gridCol>
              </a:tblGrid>
              <a:tr h="342900">
                <a:tc>
                  <a:txBody>
                    <a:bodyPr/>
                    <a:lstStyle/>
                    <a:p>
                      <a:endParaRPr lang="en-GB" sz="1800" b="1"/>
                    </a:p>
                  </a:txBody>
                  <a:tcPr marL="68580" marR="68580" marT="34290" marB="34290" anchor="ctr">
                    <a:lnL>
                      <a:noFill/>
                    </a:lnL>
                    <a:lnR>
                      <a:noFill/>
                    </a:lnR>
                    <a:lnT>
                      <a:noFill/>
                    </a:lnT>
                    <a:lnB>
                      <a:noFill/>
                    </a:lnB>
                  </a:tcPr>
                </a:tc>
                <a:tc>
                  <a:txBody>
                    <a:bodyPr/>
                    <a:lstStyle/>
                    <a:p>
                      <a:r>
                        <a:rPr lang="en-GB" sz="1800" b="1"/>
                        <a:t>Visits to the library</a:t>
                      </a:r>
                    </a:p>
                  </a:txBody>
                  <a:tcPr marL="68580" marR="68580" marT="34290" marB="34290" anchor="ctr">
                    <a:lnL>
                      <a:noFill/>
                    </a:lnL>
                    <a:lnR>
                      <a:noFill/>
                    </a:lnR>
                    <a:lnT>
                      <a:noFill/>
                    </a:lnT>
                    <a:lnB>
                      <a:noFill/>
                    </a:lnB>
                  </a:tcPr>
                </a:tc>
                <a:extLst>
                  <a:ext uri="{0D108BD9-81ED-4DB2-BD59-A6C34878D82A}">
                    <a16:rowId xmlns:a16="http://schemas.microsoft.com/office/drawing/2014/main" val="2660018429"/>
                  </a:ext>
                </a:extLst>
              </a:tr>
              <a:tr h="342900">
                <a:tc>
                  <a:txBody>
                    <a:bodyPr/>
                    <a:lstStyle/>
                    <a:p>
                      <a:r>
                        <a:rPr lang="en-GB" sz="1800" b="1" i="1"/>
                        <a:t>N</a:t>
                      </a:r>
                      <a:endParaRPr lang="en-GB" sz="1800" b="1"/>
                    </a:p>
                  </a:txBody>
                  <a:tcPr marL="68580" marR="68580" marT="34290" marB="34290" anchor="ctr">
                    <a:lnL>
                      <a:noFill/>
                    </a:lnL>
                    <a:lnR>
                      <a:noFill/>
                    </a:lnR>
                    <a:lnT>
                      <a:noFill/>
                    </a:lnT>
                    <a:lnB>
                      <a:noFill/>
                    </a:lnB>
                  </a:tcPr>
                </a:tc>
                <a:tc>
                  <a:txBody>
                    <a:bodyPr/>
                    <a:lstStyle/>
                    <a:p>
                      <a:r>
                        <a:rPr lang="en-GB" sz="1800" b="1"/>
                        <a:t>6</a:t>
                      </a:r>
                    </a:p>
                  </a:txBody>
                  <a:tcPr marL="68580" marR="68580" marT="34290" marB="34290" anchor="ctr">
                    <a:lnL>
                      <a:noFill/>
                    </a:lnL>
                    <a:lnR>
                      <a:noFill/>
                    </a:lnR>
                    <a:lnT>
                      <a:noFill/>
                    </a:lnT>
                    <a:lnB>
                      <a:noFill/>
                    </a:lnB>
                  </a:tcPr>
                </a:tc>
                <a:extLst>
                  <a:ext uri="{0D108BD9-81ED-4DB2-BD59-A6C34878D82A}">
                    <a16:rowId xmlns:a16="http://schemas.microsoft.com/office/drawing/2014/main" val="2425169003"/>
                  </a:ext>
                </a:extLst>
              </a:tr>
              <a:tr h="342900">
                <a:tc>
                  <a:txBody>
                    <a:bodyPr/>
                    <a:lstStyle/>
                    <a:p>
                      <a:r>
                        <a:rPr lang="en-GB" sz="1800" b="1"/>
                        <a:t>Mean</a:t>
                      </a:r>
                    </a:p>
                  </a:txBody>
                  <a:tcPr marL="68580" marR="68580" marT="34290" marB="34290" anchor="ctr">
                    <a:lnL>
                      <a:noFill/>
                    </a:lnL>
                    <a:lnR>
                      <a:noFill/>
                    </a:lnR>
                    <a:lnT>
                      <a:noFill/>
                    </a:lnT>
                    <a:lnB>
                      <a:noFill/>
                    </a:lnB>
                  </a:tcPr>
                </a:tc>
                <a:tc>
                  <a:txBody>
                    <a:bodyPr/>
                    <a:lstStyle/>
                    <a:p>
                      <a:r>
                        <a:rPr lang="en-GB" sz="1800" b="1"/>
                        <a:t>9.5</a:t>
                      </a:r>
                    </a:p>
                  </a:txBody>
                  <a:tcPr marL="68580" marR="68580" marT="34290" marB="34290" anchor="ctr">
                    <a:lnL>
                      <a:noFill/>
                    </a:lnL>
                    <a:lnR>
                      <a:noFill/>
                    </a:lnR>
                    <a:lnT>
                      <a:noFill/>
                    </a:lnT>
                    <a:lnB>
                      <a:noFill/>
                    </a:lnB>
                  </a:tcPr>
                </a:tc>
                <a:extLst>
                  <a:ext uri="{0D108BD9-81ED-4DB2-BD59-A6C34878D82A}">
                    <a16:rowId xmlns:a16="http://schemas.microsoft.com/office/drawing/2014/main" val="800473471"/>
                  </a:ext>
                </a:extLst>
              </a:tr>
              <a:tr h="342900">
                <a:tc>
                  <a:txBody>
                    <a:bodyPr/>
                    <a:lstStyle/>
                    <a:p>
                      <a:r>
                        <a:rPr lang="en-GB" sz="1800" b="1"/>
                        <a:t>Median</a:t>
                      </a:r>
                    </a:p>
                  </a:txBody>
                  <a:tcPr marL="68580" marR="68580" marT="34290" marB="34290" anchor="ctr">
                    <a:lnL>
                      <a:noFill/>
                    </a:lnL>
                    <a:lnR>
                      <a:noFill/>
                    </a:lnR>
                    <a:lnT>
                      <a:noFill/>
                    </a:lnT>
                    <a:lnB>
                      <a:noFill/>
                    </a:lnB>
                  </a:tcPr>
                </a:tc>
                <a:tc>
                  <a:txBody>
                    <a:bodyPr/>
                    <a:lstStyle/>
                    <a:p>
                      <a:r>
                        <a:rPr lang="en-GB" sz="1800" b="1"/>
                        <a:t>7.5</a:t>
                      </a:r>
                    </a:p>
                  </a:txBody>
                  <a:tcPr marL="68580" marR="68580" marT="34290" marB="34290" anchor="ctr">
                    <a:lnL>
                      <a:noFill/>
                    </a:lnL>
                    <a:lnR>
                      <a:noFill/>
                    </a:lnR>
                    <a:lnT>
                      <a:noFill/>
                    </a:lnT>
                    <a:lnB>
                      <a:noFill/>
                    </a:lnB>
                  </a:tcPr>
                </a:tc>
                <a:extLst>
                  <a:ext uri="{0D108BD9-81ED-4DB2-BD59-A6C34878D82A}">
                    <a16:rowId xmlns:a16="http://schemas.microsoft.com/office/drawing/2014/main" val="2134945095"/>
                  </a:ext>
                </a:extLst>
              </a:tr>
              <a:tr h="342900">
                <a:tc>
                  <a:txBody>
                    <a:bodyPr/>
                    <a:lstStyle/>
                    <a:p>
                      <a:r>
                        <a:rPr lang="en-GB" sz="1800" b="1"/>
                        <a:t>Mode</a:t>
                      </a:r>
                    </a:p>
                  </a:txBody>
                  <a:tcPr marL="68580" marR="68580" marT="34290" marB="34290" anchor="ctr">
                    <a:lnL>
                      <a:noFill/>
                    </a:lnL>
                    <a:lnR>
                      <a:noFill/>
                    </a:lnR>
                    <a:lnT>
                      <a:noFill/>
                    </a:lnT>
                    <a:lnB>
                      <a:noFill/>
                    </a:lnB>
                  </a:tcPr>
                </a:tc>
                <a:tc>
                  <a:txBody>
                    <a:bodyPr/>
                    <a:lstStyle/>
                    <a:p>
                      <a:r>
                        <a:rPr lang="en-GB" sz="1800" b="1"/>
                        <a:t>3</a:t>
                      </a:r>
                    </a:p>
                  </a:txBody>
                  <a:tcPr marL="68580" marR="68580" marT="34290" marB="34290" anchor="ctr">
                    <a:lnL>
                      <a:noFill/>
                    </a:lnL>
                    <a:lnR>
                      <a:noFill/>
                    </a:lnR>
                    <a:lnT>
                      <a:noFill/>
                    </a:lnT>
                    <a:lnB>
                      <a:noFill/>
                    </a:lnB>
                  </a:tcPr>
                </a:tc>
                <a:extLst>
                  <a:ext uri="{0D108BD9-81ED-4DB2-BD59-A6C34878D82A}">
                    <a16:rowId xmlns:a16="http://schemas.microsoft.com/office/drawing/2014/main" val="856247444"/>
                  </a:ext>
                </a:extLst>
              </a:tr>
              <a:tr h="342900">
                <a:tc>
                  <a:txBody>
                    <a:bodyPr/>
                    <a:lstStyle/>
                    <a:p>
                      <a:r>
                        <a:rPr lang="en-GB" sz="1800" b="1"/>
                        <a:t>Standard deviation</a:t>
                      </a:r>
                    </a:p>
                  </a:txBody>
                  <a:tcPr marL="68580" marR="68580" marT="34290" marB="34290" anchor="ctr">
                    <a:lnL>
                      <a:noFill/>
                    </a:lnL>
                    <a:lnR>
                      <a:noFill/>
                    </a:lnR>
                    <a:lnT>
                      <a:noFill/>
                    </a:lnT>
                    <a:lnB>
                      <a:noFill/>
                    </a:lnB>
                  </a:tcPr>
                </a:tc>
                <a:tc>
                  <a:txBody>
                    <a:bodyPr/>
                    <a:lstStyle/>
                    <a:p>
                      <a:r>
                        <a:rPr lang="en-GB" sz="1800" b="1"/>
                        <a:t>9.18</a:t>
                      </a:r>
                    </a:p>
                  </a:txBody>
                  <a:tcPr marL="68580" marR="68580" marT="34290" marB="34290" anchor="ctr">
                    <a:lnL>
                      <a:noFill/>
                    </a:lnL>
                    <a:lnR>
                      <a:noFill/>
                    </a:lnR>
                    <a:lnT>
                      <a:noFill/>
                    </a:lnT>
                    <a:lnB>
                      <a:noFill/>
                    </a:lnB>
                  </a:tcPr>
                </a:tc>
                <a:extLst>
                  <a:ext uri="{0D108BD9-81ED-4DB2-BD59-A6C34878D82A}">
                    <a16:rowId xmlns:a16="http://schemas.microsoft.com/office/drawing/2014/main" val="4006657636"/>
                  </a:ext>
                </a:extLst>
              </a:tr>
              <a:tr h="342900">
                <a:tc>
                  <a:txBody>
                    <a:bodyPr/>
                    <a:lstStyle/>
                    <a:p>
                      <a:r>
                        <a:rPr lang="en-GB" sz="1800" b="1"/>
                        <a:t>Variance</a:t>
                      </a:r>
                    </a:p>
                  </a:txBody>
                  <a:tcPr marL="68580" marR="68580" marT="34290" marB="34290" anchor="ctr">
                    <a:lnL>
                      <a:noFill/>
                    </a:lnL>
                    <a:lnR>
                      <a:noFill/>
                    </a:lnR>
                    <a:lnT>
                      <a:noFill/>
                    </a:lnT>
                    <a:lnB>
                      <a:noFill/>
                    </a:lnB>
                  </a:tcPr>
                </a:tc>
                <a:tc>
                  <a:txBody>
                    <a:bodyPr/>
                    <a:lstStyle/>
                    <a:p>
                      <a:r>
                        <a:rPr lang="en-GB" sz="1800" b="1"/>
                        <a:t>84.3</a:t>
                      </a:r>
                    </a:p>
                  </a:txBody>
                  <a:tcPr marL="68580" marR="68580" marT="34290" marB="34290" anchor="ctr">
                    <a:lnL>
                      <a:noFill/>
                    </a:lnL>
                    <a:lnR>
                      <a:noFill/>
                    </a:lnR>
                    <a:lnT>
                      <a:noFill/>
                    </a:lnT>
                    <a:lnB>
                      <a:noFill/>
                    </a:lnB>
                  </a:tcPr>
                </a:tc>
                <a:extLst>
                  <a:ext uri="{0D108BD9-81ED-4DB2-BD59-A6C34878D82A}">
                    <a16:rowId xmlns:a16="http://schemas.microsoft.com/office/drawing/2014/main" val="800244414"/>
                  </a:ext>
                </a:extLst>
              </a:tr>
              <a:tr h="342900">
                <a:tc>
                  <a:txBody>
                    <a:bodyPr/>
                    <a:lstStyle/>
                    <a:p>
                      <a:r>
                        <a:rPr lang="en-GB" sz="1800" b="1"/>
                        <a:t>Range</a:t>
                      </a:r>
                    </a:p>
                  </a:txBody>
                  <a:tcPr marL="68580" marR="68580" marT="34290" marB="34290" anchor="ctr">
                    <a:lnL>
                      <a:noFill/>
                    </a:lnL>
                    <a:lnR>
                      <a:noFill/>
                    </a:lnR>
                    <a:lnT>
                      <a:noFill/>
                    </a:lnT>
                    <a:lnB>
                      <a:noFill/>
                    </a:lnB>
                  </a:tcPr>
                </a:tc>
                <a:tc>
                  <a:txBody>
                    <a:bodyPr/>
                    <a:lstStyle/>
                    <a:p>
                      <a:r>
                        <a:rPr lang="en-GB" sz="1800" b="1"/>
                        <a:t>24</a:t>
                      </a:r>
                    </a:p>
                  </a:txBody>
                  <a:tcPr marL="68580" marR="68580" marT="34290" marB="34290" anchor="ctr">
                    <a:lnL>
                      <a:noFill/>
                    </a:lnL>
                    <a:lnR>
                      <a:noFill/>
                    </a:lnR>
                    <a:lnT>
                      <a:noFill/>
                    </a:lnT>
                    <a:lnB>
                      <a:noFill/>
                    </a:lnB>
                  </a:tcPr>
                </a:tc>
                <a:extLst>
                  <a:ext uri="{0D108BD9-81ED-4DB2-BD59-A6C34878D82A}">
                    <a16:rowId xmlns:a16="http://schemas.microsoft.com/office/drawing/2014/main" val="646339062"/>
                  </a:ext>
                </a:extLst>
              </a:tr>
            </a:tbl>
          </a:graphicData>
        </a:graphic>
      </p:graphicFrame>
    </p:spTree>
    <p:extLst>
      <p:ext uri="{BB962C8B-B14F-4D97-AF65-F5344CB8AC3E}">
        <p14:creationId xmlns:p14="http://schemas.microsoft.com/office/powerpoint/2010/main" val="30535401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1EBF-5EDA-4631-8D72-987A5BA93971}"/>
              </a:ext>
            </a:extLst>
          </p:cNvPr>
          <p:cNvSpPr>
            <a:spLocks noGrp="1"/>
          </p:cNvSpPr>
          <p:nvPr>
            <p:ph type="title"/>
          </p:nvPr>
        </p:nvSpPr>
        <p:spPr/>
        <p:txBody>
          <a:bodyPr>
            <a:normAutofit fontScale="90000"/>
          </a:bodyPr>
          <a:lstStyle/>
          <a:p>
            <a:pPr algn="ctr"/>
            <a:r>
              <a:rPr lang="en-GB" b="1"/>
              <a:t>Univariate descriptive statistics</a:t>
            </a:r>
            <a:endParaRPr lang="en-GB"/>
          </a:p>
        </p:txBody>
      </p:sp>
      <p:sp>
        <p:nvSpPr>
          <p:cNvPr id="3" name="Content Placeholder 2">
            <a:extLst>
              <a:ext uri="{FF2B5EF4-FFF2-40B4-BE49-F238E27FC236}">
                <a16:creationId xmlns:a16="http://schemas.microsoft.com/office/drawing/2014/main" id="{ACA30ED5-E0FF-48EF-850B-7B6685ECE584}"/>
              </a:ext>
            </a:extLst>
          </p:cNvPr>
          <p:cNvSpPr>
            <a:spLocks noGrp="1"/>
          </p:cNvSpPr>
          <p:nvPr>
            <p:ph idx="1"/>
          </p:nvPr>
        </p:nvSpPr>
        <p:spPr/>
        <p:txBody>
          <a:bodyPr>
            <a:normAutofit fontScale="92500" lnSpcReduction="20000"/>
          </a:bodyPr>
          <a:lstStyle/>
          <a:p>
            <a:r>
              <a:rPr lang="en-GB"/>
              <a:t>If you were to only consider the mean as a measure of central tendency, your impression of the “middle” of the data set can be skewed by outliers, unlike the median or mode.</a:t>
            </a:r>
          </a:p>
          <a:p>
            <a:endParaRPr lang="en-GB"/>
          </a:p>
          <a:p>
            <a:r>
              <a:rPr lang="en-GB"/>
              <a:t>Likewise, while the range is sensitive to extreme values, you should also consider the standard deviation and variance to get easily comparable measures of spread.</a:t>
            </a:r>
          </a:p>
        </p:txBody>
      </p:sp>
    </p:spTree>
    <p:extLst>
      <p:ext uri="{BB962C8B-B14F-4D97-AF65-F5344CB8AC3E}">
        <p14:creationId xmlns:p14="http://schemas.microsoft.com/office/powerpoint/2010/main" val="17795517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4222-72BA-4455-9F79-05C1EADAD85C}"/>
              </a:ext>
            </a:extLst>
          </p:cNvPr>
          <p:cNvSpPr>
            <a:spLocks noGrp="1"/>
          </p:cNvSpPr>
          <p:nvPr>
            <p:ph type="title"/>
          </p:nvPr>
        </p:nvSpPr>
        <p:spPr>
          <a:xfrm>
            <a:off x="475807" y="548680"/>
            <a:ext cx="8229600" cy="800100"/>
          </a:xfrm>
        </p:spPr>
        <p:txBody>
          <a:bodyPr>
            <a:normAutofit/>
          </a:bodyPr>
          <a:lstStyle/>
          <a:p>
            <a:pPr algn="ctr"/>
            <a:r>
              <a:rPr lang="en-GB" b="1"/>
              <a:t>Bivariate descriptive statistics</a:t>
            </a:r>
            <a:endParaRPr lang="en-GB"/>
          </a:p>
        </p:txBody>
      </p:sp>
      <p:sp>
        <p:nvSpPr>
          <p:cNvPr id="3" name="Content Placeholder 2">
            <a:extLst>
              <a:ext uri="{FF2B5EF4-FFF2-40B4-BE49-F238E27FC236}">
                <a16:creationId xmlns:a16="http://schemas.microsoft.com/office/drawing/2014/main" id="{1CA4DA1A-24A2-4657-993D-185CBD5350BE}"/>
              </a:ext>
            </a:extLst>
          </p:cNvPr>
          <p:cNvSpPr>
            <a:spLocks noGrp="1"/>
          </p:cNvSpPr>
          <p:nvPr>
            <p:ph idx="1"/>
          </p:nvPr>
        </p:nvSpPr>
        <p:spPr>
          <a:xfrm>
            <a:off x="475807" y="1772816"/>
            <a:ext cx="8229600" cy="3618402"/>
          </a:xfrm>
        </p:spPr>
        <p:txBody>
          <a:bodyPr>
            <a:normAutofit fontScale="62500" lnSpcReduction="20000"/>
          </a:bodyPr>
          <a:lstStyle/>
          <a:p>
            <a:r>
              <a:rPr lang="en-GB"/>
              <a:t>If you’ve collected data on more than one variable, you can use bivariate or multivariate descriptive statistics to explore whether there are relationships between them.</a:t>
            </a:r>
          </a:p>
          <a:p>
            <a:endParaRPr lang="en-GB"/>
          </a:p>
          <a:p>
            <a:r>
              <a:rPr lang="en-GB"/>
              <a:t>In bivariate analysis, you simultaneously study the frequency and variability of two variables to see if they vary together. </a:t>
            </a:r>
          </a:p>
          <a:p>
            <a:endParaRPr lang="en-GB"/>
          </a:p>
          <a:p>
            <a:r>
              <a:rPr lang="en-GB"/>
              <a:t>You can also compare the central tendency of the two variables before performing further statistical tests.</a:t>
            </a:r>
          </a:p>
          <a:p>
            <a:endParaRPr lang="en-GB"/>
          </a:p>
          <a:p>
            <a:r>
              <a:rPr lang="en-GB"/>
              <a:t>Multivariate analysis is the same as bivariate analysis but with more than two variables.</a:t>
            </a:r>
          </a:p>
          <a:p>
            <a:endParaRPr lang="en-GB"/>
          </a:p>
        </p:txBody>
      </p:sp>
    </p:spTree>
    <p:extLst>
      <p:ext uri="{BB962C8B-B14F-4D97-AF65-F5344CB8AC3E}">
        <p14:creationId xmlns:p14="http://schemas.microsoft.com/office/powerpoint/2010/main" val="20937361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6B87-F29E-4D18-A919-7456FA91D515}"/>
              </a:ext>
            </a:extLst>
          </p:cNvPr>
          <p:cNvSpPr>
            <a:spLocks noGrp="1"/>
          </p:cNvSpPr>
          <p:nvPr>
            <p:ph type="ctrTitle"/>
          </p:nvPr>
        </p:nvSpPr>
        <p:spPr/>
        <p:txBody>
          <a:bodyPr>
            <a:noAutofit/>
          </a:bodyPr>
          <a:lstStyle/>
          <a:p>
            <a:r>
              <a:rPr lang="en-GB" sz="3200" b="1" i="1">
                <a:solidFill>
                  <a:schemeClr val="bg1"/>
                </a:solidFill>
              </a:rPr>
              <a:t>What is the difference between the Univariate, Bivariate and Multivariate descriptive statistics? </a:t>
            </a:r>
          </a:p>
        </p:txBody>
      </p:sp>
    </p:spTree>
    <p:extLst>
      <p:ext uri="{BB962C8B-B14F-4D97-AF65-F5344CB8AC3E}">
        <p14:creationId xmlns:p14="http://schemas.microsoft.com/office/powerpoint/2010/main" val="34931790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D810-AE18-4CD4-A34E-BCB5E36F67DD}"/>
              </a:ext>
            </a:extLst>
          </p:cNvPr>
          <p:cNvSpPr>
            <a:spLocks noGrp="1"/>
          </p:cNvSpPr>
          <p:nvPr>
            <p:ph type="title"/>
          </p:nvPr>
        </p:nvSpPr>
        <p:spPr>
          <a:xfrm>
            <a:off x="575556" y="548680"/>
            <a:ext cx="8229600" cy="800100"/>
          </a:xfrm>
        </p:spPr>
        <p:txBody>
          <a:bodyPr>
            <a:normAutofit fontScale="90000"/>
          </a:bodyPr>
          <a:lstStyle/>
          <a:p>
            <a:pPr algn="ctr"/>
            <a:r>
              <a:rPr lang="en-GB" b="1"/>
              <a:t>Difference between the Uni, Bi Multivariate descriptive statistics</a:t>
            </a:r>
          </a:p>
        </p:txBody>
      </p:sp>
      <p:sp>
        <p:nvSpPr>
          <p:cNvPr id="4" name="Rectangle 1">
            <a:extLst>
              <a:ext uri="{FF2B5EF4-FFF2-40B4-BE49-F238E27FC236}">
                <a16:creationId xmlns:a16="http://schemas.microsoft.com/office/drawing/2014/main" id="{0866BEEE-290D-475C-85F5-EF4AD04A0DF4}"/>
              </a:ext>
            </a:extLst>
          </p:cNvPr>
          <p:cNvSpPr>
            <a:spLocks noGrp="1" noChangeArrowheads="1"/>
          </p:cNvSpPr>
          <p:nvPr>
            <p:ph idx="1"/>
          </p:nvPr>
        </p:nvSpPr>
        <p:spPr bwMode="auto">
          <a:xfrm>
            <a:off x="575556" y="1978968"/>
            <a:ext cx="7992888" cy="2639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ctr" anchorCtr="0" compatLnSpc="1">
            <a:prstTxWarp prst="textNoShape">
              <a:avLst/>
            </a:prstTxWarp>
            <a:spAutoFit/>
          </a:bodyPr>
          <a:lstStyle/>
          <a:p>
            <a:pPr marL="0" indent="0" defTabSz="685800" eaLnBrk="0" fontAlgn="base" hangingPunct="0">
              <a:spcBef>
                <a:spcPct val="0"/>
              </a:spcBef>
              <a:spcAft>
                <a:spcPct val="0"/>
              </a:spcAft>
              <a:buNone/>
            </a:pPr>
            <a:endParaRPr lang="en-US" altLang="en-US" sz="1350" dirty="0">
              <a:latin typeface="Arial" panose="020B0604020202020204" pitchFamily="34" charset="0"/>
            </a:endParaRP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Univariate</a:t>
            </a:r>
            <a:r>
              <a:rPr lang="en-US" altLang="en-US" dirty="0">
                <a:latin typeface="Arial" panose="020B0604020202020204" pitchFamily="34" charset="0"/>
              </a:rPr>
              <a:t> statistics summarize only </a:t>
            </a:r>
            <a:r>
              <a:rPr lang="en-US" altLang="en-US" b="1" dirty="0">
                <a:latin typeface="Arial" panose="020B0604020202020204" pitchFamily="34" charset="0"/>
              </a:rPr>
              <a:t>one variable</a:t>
            </a:r>
            <a:r>
              <a:rPr lang="en-US" altLang="en-US" dirty="0">
                <a:latin typeface="Arial" panose="020B0604020202020204" pitchFamily="34" charset="0"/>
              </a:rPr>
              <a:t> at a time.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Bivariate</a:t>
            </a:r>
            <a:r>
              <a:rPr lang="en-US" altLang="en-US" dirty="0">
                <a:latin typeface="Arial" panose="020B0604020202020204" pitchFamily="34" charset="0"/>
              </a:rPr>
              <a:t> statistics compare</a:t>
            </a:r>
            <a:r>
              <a:rPr lang="en-US" altLang="en-US" b="1" dirty="0">
                <a:latin typeface="Arial" panose="020B0604020202020204" pitchFamily="34" charset="0"/>
              </a:rPr>
              <a:t> two variables</a:t>
            </a:r>
            <a:r>
              <a:rPr lang="en-US" altLang="en-US" dirty="0">
                <a:latin typeface="Arial" panose="020B0604020202020204" pitchFamily="34" charset="0"/>
              </a:rPr>
              <a:t>.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Multivariate</a:t>
            </a:r>
            <a:r>
              <a:rPr lang="en-US" altLang="en-US" dirty="0">
                <a:latin typeface="Arial" panose="020B0604020202020204" pitchFamily="34" charset="0"/>
              </a:rPr>
              <a:t> statistics compare </a:t>
            </a:r>
            <a:r>
              <a:rPr lang="en-US" altLang="en-US" b="1" dirty="0">
                <a:latin typeface="Arial" panose="020B0604020202020204" pitchFamily="34" charset="0"/>
              </a:rPr>
              <a:t>more than two variables</a:t>
            </a:r>
            <a:r>
              <a:rPr lang="en-US" altLang="en-US" dirty="0">
                <a:latin typeface="Arial" panose="020B0604020202020204" pitchFamily="34" charset="0"/>
              </a:rPr>
              <a:t>. </a:t>
            </a:r>
          </a:p>
          <a:p>
            <a:pPr marL="0" indent="0" defTabSz="685800" eaLnBrk="0" fontAlgn="base" hangingPunct="0">
              <a:spcBef>
                <a:spcPct val="0"/>
              </a:spcBef>
              <a:spcAft>
                <a:spcPct val="0"/>
              </a:spcAft>
              <a:buNone/>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41137418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03" y="1160749"/>
            <a:ext cx="8455217" cy="725202"/>
          </a:xfrm>
        </p:spPr>
        <p:txBody>
          <a:bodyPr anchor="b">
            <a:normAutofit fontScale="90000"/>
          </a:bodyPr>
          <a:lstStyle/>
          <a:p>
            <a:pPr algn="ctr">
              <a:lnSpc>
                <a:spcPct val="90000"/>
              </a:lnSpc>
            </a:pPr>
            <a:r>
              <a:rPr lang="en-US">
                <a:solidFill>
                  <a:schemeClr val="tx1"/>
                </a:solidFill>
                <a:latin typeface="Arial" panose="020B0604020202020204" pitchFamily="34" charset="0"/>
                <a:cs typeface="Arial" panose="020B0604020202020204" pitchFamily="34" charset="0"/>
              </a:rPr>
              <a:t>Summary of Quantitative Analysis: Descriptive statistics</a:t>
            </a:r>
          </a:p>
        </p:txBody>
      </p:sp>
      <p:sp>
        <p:nvSpPr>
          <p:cNvPr id="4" name="Content Placeholder 3"/>
          <p:cNvSpPr>
            <a:spLocks noGrp="1"/>
          </p:cNvSpPr>
          <p:nvPr>
            <p:ph type="body" idx="1"/>
          </p:nvPr>
        </p:nvSpPr>
        <p:spPr>
          <a:xfrm>
            <a:off x="722313" y="2060848"/>
            <a:ext cx="7772400" cy="3528392"/>
          </a:xfrm>
        </p:spPr>
        <p:txBody>
          <a:bodyPr anchor="t">
            <a:normAutofit lnSpcReduction="10000"/>
          </a:bodyPr>
          <a:lstStyle/>
          <a:p>
            <a:pPr marL="289322" indent="-289322">
              <a:lnSpc>
                <a:spcPct val="90000"/>
              </a:lnSpc>
              <a:buFont typeface="Arial" panose="020B0604020202020204" pitchFamily="34" charset="0"/>
              <a:buChar char="•"/>
              <a:defRPr/>
            </a:pPr>
            <a:r>
              <a:rPr lang="en-GB" sz="2400" b="1">
                <a:solidFill>
                  <a:schemeClr val="tx1"/>
                </a:solidFill>
                <a:latin typeface="Arial" panose="020B0604020202020204" pitchFamily="34" charset="0"/>
                <a:cs typeface="Arial" panose="020B0604020202020204" pitchFamily="34" charset="0"/>
              </a:rPr>
              <a:t>Measures of central tendency</a:t>
            </a:r>
          </a:p>
          <a:p>
            <a:pPr marL="289322" indent="-289322">
              <a:lnSpc>
                <a:spcPct val="90000"/>
              </a:lnSpc>
              <a:buFont typeface="Arial" panose="020B0604020202020204" pitchFamily="34" charset="0"/>
              <a:buChar char="•"/>
              <a:defRPr/>
            </a:pPr>
            <a:r>
              <a:rPr lang="en-GB" sz="2400">
                <a:solidFill>
                  <a:schemeClr val="tx1"/>
                </a:solidFill>
                <a:latin typeface="Arial" panose="020B0604020202020204" pitchFamily="34" charset="0"/>
                <a:cs typeface="Arial" panose="020B0604020202020204" pitchFamily="34" charset="0"/>
              </a:rPr>
              <a:t>Information about the average values of a variable 		</a:t>
            </a:r>
            <a:endParaRPr lang="en-GB" sz="2400" b="1">
              <a:solidFill>
                <a:schemeClr val="tx1"/>
              </a:solidFill>
              <a:latin typeface="Arial" panose="020B0604020202020204" pitchFamily="34" charset="0"/>
              <a:cs typeface="Arial" panose="020B0604020202020204" pitchFamily="34" charset="0"/>
            </a:endParaRPr>
          </a:p>
          <a:p>
            <a:pPr marL="289322" indent="-289322">
              <a:lnSpc>
                <a:spcPct val="90000"/>
              </a:lnSpc>
              <a:buFont typeface="Arial" panose="020B0604020202020204" pitchFamily="34" charset="0"/>
              <a:buChar char="•"/>
              <a:defRPr/>
            </a:pPr>
            <a:r>
              <a:rPr lang="en-GB" sz="2400" b="1">
                <a:solidFill>
                  <a:schemeClr val="tx1"/>
                </a:solidFill>
                <a:latin typeface="Arial" panose="020B0604020202020204" pitchFamily="34" charset="0"/>
                <a:cs typeface="Arial" panose="020B0604020202020204" pitchFamily="34" charset="0"/>
              </a:rPr>
              <a:t>Measures of dispersion</a:t>
            </a:r>
          </a:p>
          <a:p>
            <a:pPr marL="289322" indent="-289322">
              <a:lnSpc>
                <a:spcPct val="90000"/>
              </a:lnSpc>
              <a:buFont typeface="Arial" panose="020B0604020202020204" pitchFamily="34" charset="0"/>
              <a:buChar char="•"/>
              <a:defRPr/>
            </a:pPr>
            <a:r>
              <a:rPr lang="en-GB" sz="2400">
                <a:solidFill>
                  <a:schemeClr val="tx1"/>
                </a:solidFill>
                <a:latin typeface="Arial" panose="020B0604020202020204" pitchFamily="34" charset="0"/>
                <a:cs typeface="Arial" panose="020B0604020202020204" pitchFamily="34" charset="0"/>
              </a:rPr>
              <a:t>How widely values are spread around the measures of central tendency </a:t>
            </a:r>
          </a:p>
          <a:p>
            <a:pPr>
              <a:lnSpc>
                <a:spcPct val="90000"/>
              </a:lnSpc>
              <a:defRPr/>
            </a:pPr>
            <a:r>
              <a:rPr lang="en-GB" sz="2400">
                <a:solidFill>
                  <a:schemeClr val="tx1"/>
                </a:solidFill>
                <a:latin typeface="Arial" panose="020B0604020202020204" pitchFamily="34" charset="0"/>
                <a:cs typeface="Arial" panose="020B0604020202020204" pitchFamily="34" charset="0"/>
              </a:rPr>
              <a:t>	</a:t>
            </a:r>
          </a:p>
          <a:p>
            <a:pPr marL="289322" indent="-289322">
              <a:lnSpc>
                <a:spcPct val="90000"/>
              </a:lnSpc>
              <a:buFont typeface="Arial" panose="020B0604020202020204" pitchFamily="34" charset="0"/>
              <a:buChar char="•"/>
              <a:defRPr/>
            </a:pPr>
            <a:r>
              <a:rPr lang="en-GB" sz="2400" b="1">
                <a:solidFill>
                  <a:schemeClr val="tx1"/>
                </a:solidFill>
                <a:latin typeface="Arial" panose="020B0604020202020204" pitchFamily="34" charset="0"/>
                <a:cs typeface="Arial" panose="020B0604020202020204" pitchFamily="34" charset="0"/>
              </a:rPr>
              <a:t>Measures of distribution</a:t>
            </a:r>
          </a:p>
          <a:p>
            <a:pPr marL="563499" lvl="2" indent="-285750">
              <a:lnSpc>
                <a:spcPct val="90000"/>
              </a:lnSpc>
              <a:buFont typeface="Arial" panose="020B0604020202020204" pitchFamily="34" charset="0"/>
              <a:buChar char="•"/>
              <a:defRPr/>
            </a:pPr>
            <a:r>
              <a:rPr lang="en-GB" sz="2400">
                <a:solidFill>
                  <a:schemeClr val="tx1"/>
                </a:solidFill>
                <a:latin typeface="Arial" panose="020B0604020202020204" pitchFamily="34" charset="0"/>
                <a:cs typeface="Arial" panose="020B0604020202020204" pitchFamily="34" charset="0"/>
              </a:rPr>
              <a:t>Information about the shape of the distribution		</a:t>
            </a:r>
          </a:p>
          <a:p>
            <a:pPr marL="289322" indent="-289322">
              <a:lnSpc>
                <a:spcPct val="90000"/>
              </a:lnSpc>
              <a:buFont typeface="Arial" panose="020B0604020202020204" pitchFamily="34" charset="0"/>
              <a:buChar char="•"/>
              <a:defRPr/>
            </a:pPr>
            <a:endParaRPr lang="en-GB" sz="2400">
              <a:solidFill>
                <a:schemeClr val="tx1"/>
              </a:solidFill>
              <a:latin typeface="Arial" panose="020B0604020202020204" pitchFamily="34" charset="0"/>
              <a:cs typeface="Arial" panose="020B0604020202020204" pitchFamily="34" charset="0"/>
            </a:endParaRPr>
          </a:p>
          <a:p>
            <a:pPr marL="289322" indent="-289322">
              <a:lnSpc>
                <a:spcPct val="90000"/>
              </a:lnSpc>
              <a:defRPr/>
            </a:pPr>
            <a:endParaRPr lang="en-GB" sz="1350"/>
          </a:p>
        </p:txBody>
      </p:sp>
    </p:spTree>
    <p:extLst>
      <p:ext uri="{BB962C8B-B14F-4D97-AF65-F5344CB8AC3E}">
        <p14:creationId xmlns:p14="http://schemas.microsoft.com/office/powerpoint/2010/main" val="1803791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556201" cy="1102519"/>
          </a:xfrm>
        </p:spPr>
        <p:txBody>
          <a:bodyPr>
            <a:normAutofit fontScale="90000"/>
          </a:bodyPr>
          <a:lstStyle/>
          <a:p>
            <a:pPr algn="ctr"/>
            <a:r>
              <a:rPr lang="en-GB" b="1" i="1">
                <a:solidFill>
                  <a:schemeClr val="bg1"/>
                </a:solidFill>
              </a:rPr>
              <a:t>What is Inferential statistical analysis?</a:t>
            </a:r>
          </a:p>
        </p:txBody>
      </p:sp>
    </p:spTree>
    <p:extLst>
      <p:ext uri="{BB962C8B-B14F-4D97-AF65-F5344CB8AC3E}">
        <p14:creationId xmlns:p14="http://schemas.microsoft.com/office/powerpoint/2010/main" val="42360758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111D-7063-4CA0-B794-D3825980B60B}"/>
              </a:ext>
            </a:extLst>
          </p:cNvPr>
          <p:cNvSpPr>
            <a:spLocks noGrp="1"/>
          </p:cNvSpPr>
          <p:nvPr>
            <p:ph type="title"/>
          </p:nvPr>
        </p:nvSpPr>
        <p:spPr/>
        <p:txBody>
          <a:bodyPr/>
          <a:lstStyle/>
          <a:p>
            <a:pPr algn="ctr"/>
            <a:r>
              <a:rPr lang="en-GB" b="1"/>
              <a:t>Inferential statistics </a:t>
            </a:r>
          </a:p>
        </p:txBody>
      </p:sp>
      <p:sp>
        <p:nvSpPr>
          <p:cNvPr id="3" name="Content Placeholder 2">
            <a:extLst>
              <a:ext uri="{FF2B5EF4-FFF2-40B4-BE49-F238E27FC236}">
                <a16:creationId xmlns:a16="http://schemas.microsoft.com/office/drawing/2014/main" id="{4A84847B-530A-4FEA-9CD8-CB2E3FC5EBAD}"/>
              </a:ext>
            </a:extLst>
          </p:cNvPr>
          <p:cNvSpPr>
            <a:spLocks noGrp="1"/>
          </p:cNvSpPr>
          <p:nvPr>
            <p:ph idx="1"/>
          </p:nvPr>
        </p:nvSpPr>
        <p:spPr/>
        <p:txBody>
          <a:bodyPr>
            <a:normAutofit fontScale="92500" lnSpcReduction="20000"/>
          </a:bodyPr>
          <a:lstStyle/>
          <a:p>
            <a:r>
              <a:rPr lang="en-GB"/>
              <a:t>Inferential statistics help you decide whether your data confirms or refutes your hypothesis and whether it is generalizable to a larger population.</a:t>
            </a:r>
          </a:p>
          <a:p>
            <a:endParaRPr lang="en-GB"/>
          </a:p>
          <a:p>
            <a:r>
              <a:rPr lang="en-GB"/>
              <a:t>While descriptive statistics summarize the characteristics of a data set, inferential statistics help you come to conclusions and make predictions based on your data.</a:t>
            </a:r>
          </a:p>
        </p:txBody>
      </p:sp>
    </p:spTree>
    <p:extLst>
      <p:ext uri="{BB962C8B-B14F-4D97-AF65-F5344CB8AC3E}">
        <p14:creationId xmlns:p14="http://schemas.microsoft.com/office/powerpoint/2010/main" val="30235964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A52C-1E20-43F6-9BE7-83A0EA544E05}"/>
              </a:ext>
            </a:extLst>
          </p:cNvPr>
          <p:cNvSpPr>
            <a:spLocks noGrp="1"/>
          </p:cNvSpPr>
          <p:nvPr>
            <p:ph type="title"/>
          </p:nvPr>
        </p:nvSpPr>
        <p:spPr>
          <a:xfrm>
            <a:off x="611560" y="453754"/>
            <a:ext cx="8229600" cy="800100"/>
          </a:xfrm>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3F6F6F8-2D4A-44F5-8F8F-175B1DD9EF44}"/>
              </a:ext>
            </a:extLst>
          </p:cNvPr>
          <p:cNvSpPr>
            <a:spLocks noGrp="1"/>
          </p:cNvSpPr>
          <p:nvPr>
            <p:ph idx="1"/>
          </p:nvPr>
        </p:nvSpPr>
        <p:spPr>
          <a:xfrm>
            <a:off x="457200" y="1807083"/>
            <a:ext cx="8229600" cy="3243834"/>
          </a:xfrm>
        </p:spPr>
        <p:txBody>
          <a:bodyPr>
            <a:normAutofit fontScale="70000" lnSpcReduction="20000"/>
          </a:bodyPr>
          <a:lstStyle/>
          <a:p>
            <a:r>
              <a:rPr lang="en-GB"/>
              <a:t>When you have collected data from a sample, you can use inferential statistics to understand the larger population from which the sample is taken.</a:t>
            </a:r>
          </a:p>
          <a:p>
            <a:pPr marL="0" indent="0">
              <a:buNone/>
            </a:pPr>
            <a:r>
              <a:rPr lang="en-GB"/>
              <a:t>Inferential statistics have </a:t>
            </a:r>
            <a:r>
              <a:rPr lang="en-GB" b="1"/>
              <a:t>two main uses</a:t>
            </a:r>
            <a:r>
              <a:rPr lang="en-GB"/>
              <a:t>:</a:t>
            </a:r>
          </a:p>
          <a:p>
            <a:pPr marL="82296" indent="0">
              <a:buNone/>
            </a:pPr>
            <a:endParaRPr lang="en-GB"/>
          </a:p>
          <a:p>
            <a:pPr>
              <a:buFont typeface="Arial" panose="020B0604020202020204" pitchFamily="34" charset="0"/>
              <a:buChar char="•"/>
            </a:pPr>
            <a:r>
              <a:rPr lang="en-GB"/>
              <a:t>Making </a:t>
            </a:r>
            <a:r>
              <a:rPr lang="en-GB" b="1"/>
              <a:t>estimates</a:t>
            </a:r>
            <a:r>
              <a:rPr lang="en-GB"/>
              <a:t> about populations (for example, the mean SAT score of all 11th graders in the US).</a:t>
            </a:r>
          </a:p>
          <a:p>
            <a:pPr>
              <a:buFont typeface="Arial" panose="020B0604020202020204" pitchFamily="34" charset="0"/>
              <a:buChar char="•"/>
            </a:pPr>
            <a:r>
              <a:rPr lang="en-GB"/>
              <a:t>Testing hypotheses to draw conclusions about populations (for example, the relationship between SAT scores and family income).</a:t>
            </a:r>
          </a:p>
          <a:p>
            <a:endParaRPr lang="en-GB"/>
          </a:p>
        </p:txBody>
      </p:sp>
    </p:spTree>
    <p:extLst>
      <p:ext uri="{BB962C8B-B14F-4D97-AF65-F5344CB8AC3E}">
        <p14:creationId xmlns:p14="http://schemas.microsoft.com/office/powerpoint/2010/main" val="15381471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7726B-B64C-4339-9B19-E38E45042921}"/>
              </a:ext>
            </a:extLst>
          </p:cNvPr>
          <p:cNvSpPr>
            <a:spLocks noGrp="1"/>
          </p:cNvSpPr>
          <p:nvPr>
            <p:ph type="title"/>
          </p:nvPr>
        </p:nvSpPr>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5CCD490-3FA5-438C-BCDF-28A5392603F1}"/>
              </a:ext>
            </a:extLst>
          </p:cNvPr>
          <p:cNvSpPr>
            <a:spLocks noGrp="1"/>
          </p:cNvSpPr>
          <p:nvPr>
            <p:ph idx="1"/>
          </p:nvPr>
        </p:nvSpPr>
        <p:spPr/>
        <p:txBody>
          <a:bodyPr/>
          <a:lstStyle/>
          <a:p>
            <a:r>
              <a:rPr lang="en-GB"/>
              <a:t>With inferential statistics, it’s important to use random and unbiased sampling methods. </a:t>
            </a:r>
          </a:p>
          <a:p>
            <a:endParaRPr lang="en-GB"/>
          </a:p>
          <a:p>
            <a:r>
              <a:rPr lang="en-GB"/>
              <a:t>If your sample isn’t representative of your population, then you can’t make valid statistical inferences.</a:t>
            </a:r>
          </a:p>
        </p:txBody>
      </p:sp>
    </p:spTree>
    <p:extLst>
      <p:ext uri="{BB962C8B-B14F-4D97-AF65-F5344CB8AC3E}">
        <p14:creationId xmlns:p14="http://schemas.microsoft.com/office/powerpoint/2010/main" val="19399681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F716-5C89-8ED1-D544-F9FFC3EAB0F6}"/>
              </a:ext>
            </a:extLst>
          </p:cNvPr>
          <p:cNvSpPr>
            <a:spLocks noGrp="1"/>
          </p:cNvSpPr>
          <p:nvPr>
            <p:ph type="title"/>
          </p:nvPr>
        </p:nvSpPr>
        <p:spPr/>
        <p:txBody>
          <a:bodyPr>
            <a:normAutofit fontScale="90000"/>
          </a:bodyPr>
          <a:lstStyle/>
          <a:p>
            <a:r>
              <a:rPr lang="en-GB" b="1" dirty="0"/>
              <a:t>Example statistical test for relating variables together </a:t>
            </a:r>
          </a:p>
        </p:txBody>
      </p:sp>
      <p:sp>
        <p:nvSpPr>
          <p:cNvPr id="3" name="Content Placeholder 2">
            <a:extLst>
              <a:ext uri="{FF2B5EF4-FFF2-40B4-BE49-F238E27FC236}">
                <a16:creationId xmlns:a16="http://schemas.microsoft.com/office/drawing/2014/main" id="{1CA2055C-E7FF-452F-4DE8-18A2DE92F10C}"/>
              </a:ext>
            </a:extLst>
          </p:cNvPr>
          <p:cNvSpPr>
            <a:spLocks noGrp="1"/>
          </p:cNvSpPr>
          <p:nvPr>
            <p:ph idx="1"/>
          </p:nvPr>
        </p:nvSpPr>
        <p:spPr/>
        <p:txBody>
          <a:bodyPr/>
          <a:lstStyle/>
          <a:p>
            <a:r>
              <a:rPr lang="en-GB" dirty="0"/>
              <a:t>Logistic regression </a:t>
            </a:r>
          </a:p>
          <a:p>
            <a:r>
              <a:rPr lang="en-GB" dirty="0"/>
              <a:t>Linear regression</a:t>
            </a:r>
          </a:p>
          <a:p>
            <a:r>
              <a:rPr lang="en-GB" dirty="0"/>
              <a:t>Correlational analysis</a:t>
            </a:r>
          </a:p>
        </p:txBody>
      </p:sp>
    </p:spTree>
    <p:extLst>
      <p:ext uri="{BB962C8B-B14F-4D97-AF65-F5344CB8AC3E}">
        <p14:creationId xmlns:p14="http://schemas.microsoft.com/office/powerpoint/2010/main" val="16122308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27C8-BE49-6064-0C32-3F8F06CDA63C}"/>
              </a:ext>
            </a:extLst>
          </p:cNvPr>
          <p:cNvSpPr>
            <a:spLocks noGrp="1"/>
          </p:cNvSpPr>
          <p:nvPr>
            <p:ph type="title"/>
          </p:nvPr>
        </p:nvSpPr>
        <p:spPr/>
        <p:txBody>
          <a:bodyPr>
            <a:normAutofit fontScale="90000"/>
          </a:bodyPr>
          <a:lstStyle/>
          <a:p>
            <a:r>
              <a:rPr lang="en-GB" b="1" dirty="0"/>
              <a:t>Examples of statistical test for comparing variables</a:t>
            </a:r>
          </a:p>
        </p:txBody>
      </p:sp>
      <p:sp>
        <p:nvSpPr>
          <p:cNvPr id="3" name="Content Placeholder 2">
            <a:extLst>
              <a:ext uri="{FF2B5EF4-FFF2-40B4-BE49-F238E27FC236}">
                <a16:creationId xmlns:a16="http://schemas.microsoft.com/office/drawing/2014/main" id="{362939F0-AF7E-3C00-8BB2-B0CF7A1CBFCE}"/>
              </a:ext>
            </a:extLst>
          </p:cNvPr>
          <p:cNvSpPr>
            <a:spLocks noGrp="1"/>
          </p:cNvSpPr>
          <p:nvPr>
            <p:ph idx="1"/>
          </p:nvPr>
        </p:nvSpPr>
        <p:spPr/>
        <p:txBody>
          <a:bodyPr/>
          <a:lstStyle/>
          <a:p>
            <a:r>
              <a:rPr lang="en-GB" dirty="0"/>
              <a:t>T-test</a:t>
            </a:r>
          </a:p>
          <a:p>
            <a:r>
              <a:rPr lang="en-GB" dirty="0"/>
              <a:t>ANOVA</a:t>
            </a:r>
          </a:p>
        </p:txBody>
      </p:sp>
    </p:spTree>
    <p:extLst>
      <p:ext uri="{BB962C8B-B14F-4D97-AF65-F5344CB8AC3E}">
        <p14:creationId xmlns:p14="http://schemas.microsoft.com/office/powerpoint/2010/main" val="18319828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81C5-8D1D-4780-9370-4D32AB34ADA7}"/>
              </a:ext>
            </a:extLst>
          </p:cNvPr>
          <p:cNvSpPr>
            <a:spLocks noGrp="1"/>
          </p:cNvSpPr>
          <p:nvPr>
            <p:ph type="title"/>
          </p:nvPr>
        </p:nvSpPr>
        <p:spPr>
          <a:xfrm>
            <a:off x="521550" y="476672"/>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1458078C-DCBD-4BB1-B9CB-948904322410}"/>
              </a:ext>
            </a:extLst>
          </p:cNvPr>
          <p:cNvSpPr>
            <a:spLocks noGrp="1"/>
          </p:cNvSpPr>
          <p:nvPr>
            <p:ph idx="1"/>
          </p:nvPr>
        </p:nvSpPr>
        <p:spPr>
          <a:xfrm>
            <a:off x="521550" y="1807082"/>
            <a:ext cx="8229600" cy="3638141"/>
          </a:xfrm>
        </p:spPr>
        <p:txBody>
          <a:bodyPr>
            <a:normAutofit fontScale="85000" lnSpcReduction="10000"/>
          </a:bodyPr>
          <a:lstStyle/>
          <a:p>
            <a:pPr marL="0" indent="0">
              <a:buNone/>
            </a:pPr>
            <a:r>
              <a:rPr lang="en-GB"/>
              <a:t>Watch the video below then</a:t>
            </a:r>
          </a:p>
          <a:p>
            <a:pPr marL="82296" indent="0">
              <a:buNone/>
            </a:pPr>
            <a:endParaRPr lang="en-GB"/>
          </a:p>
          <a:p>
            <a:r>
              <a:rPr lang="en-GB">
                <a:hlinkClick r:id="rId3"/>
              </a:rPr>
              <a:t>https://www.youtube.com/watch?v=rNulPTwLFMQ</a:t>
            </a:r>
            <a:endParaRPr lang="en-GB"/>
          </a:p>
          <a:p>
            <a:endParaRPr lang="en-GB"/>
          </a:p>
          <a:p>
            <a:r>
              <a:rPr lang="en-GB">
                <a:hlinkClick r:id="rId4"/>
              </a:rPr>
              <a:t>https://www.youtube.com/watch?v=BlzR2PjZSdY</a:t>
            </a:r>
            <a:endParaRPr lang="en-GB"/>
          </a:p>
          <a:p>
            <a:endParaRPr lang="en-GB"/>
          </a:p>
          <a:p>
            <a:endParaRPr lang="en-GB"/>
          </a:p>
          <a:p>
            <a:pPr algn="ctr"/>
            <a:r>
              <a:rPr lang="en-GB" b="1">
                <a:latin typeface="Arial" panose="020B0604020202020204" pitchFamily="34" charset="0"/>
                <a:cs typeface="Arial" panose="020B0604020202020204" pitchFamily="34" charset="0"/>
              </a:rPr>
              <a:t>Feedback to the whole class</a:t>
            </a:r>
          </a:p>
          <a:p>
            <a:endParaRPr lang="en-GB"/>
          </a:p>
        </p:txBody>
      </p:sp>
    </p:spTree>
    <p:extLst>
      <p:ext uri="{BB962C8B-B14F-4D97-AF65-F5344CB8AC3E}">
        <p14:creationId xmlns:p14="http://schemas.microsoft.com/office/powerpoint/2010/main" val="398680709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86E3-98E5-4E4F-89CC-E6BABE3E0E38}"/>
              </a:ext>
            </a:extLst>
          </p:cNvPr>
          <p:cNvSpPr>
            <a:spLocks noGrp="1"/>
          </p:cNvSpPr>
          <p:nvPr>
            <p:ph type="title"/>
          </p:nvPr>
        </p:nvSpPr>
        <p:spPr>
          <a:xfrm>
            <a:off x="632112" y="476672"/>
            <a:ext cx="8229600" cy="702078"/>
          </a:xfrm>
        </p:spPr>
        <p:txBody>
          <a:bodyPr>
            <a:normAutofit/>
          </a:bodyPr>
          <a:lstStyle/>
          <a:p>
            <a:pPr algn="l"/>
            <a:r>
              <a:rPr lang="en-GB" sz="3600" b="1"/>
              <a:t>Research methods for analysing data</a:t>
            </a:r>
          </a:p>
        </p:txBody>
      </p:sp>
      <p:graphicFrame>
        <p:nvGraphicFramePr>
          <p:cNvPr id="4" name="Content Placeholder 3">
            <a:extLst>
              <a:ext uri="{FF2B5EF4-FFF2-40B4-BE49-F238E27FC236}">
                <a16:creationId xmlns:a16="http://schemas.microsoft.com/office/drawing/2014/main" id="{34751AAB-8D63-4224-9E1F-EE4D265DD6E8}"/>
              </a:ext>
            </a:extLst>
          </p:cNvPr>
          <p:cNvGraphicFramePr>
            <a:graphicFrameLocks noGrp="1"/>
          </p:cNvGraphicFramePr>
          <p:nvPr>
            <p:ph idx="1"/>
            <p:extLst>
              <p:ext uri="{D42A27DB-BD31-4B8C-83A1-F6EECF244321}">
                <p14:modId xmlns:p14="http://schemas.microsoft.com/office/powerpoint/2010/main" val="1344441014"/>
              </p:ext>
            </p:extLst>
          </p:nvPr>
        </p:nvGraphicFramePr>
        <p:xfrm>
          <a:off x="632112" y="1403774"/>
          <a:ext cx="8100901" cy="4257472"/>
        </p:xfrm>
        <a:graphic>
          <a:graphicData uri="http://schemas.openxmlformats.org/drawingml/2006/table">
            <a:tbl>
              <a:tblPr/>
              <a:tblGrid>
                <a:gridCol w="2307784">
                  <a:extLst>
                    <a:ext uri="{9D8B030D-6E8A-4147-A177-3AD203B41FA5}">
                      <a16:colId xmlns:a16="http://schemas.microsoft.com/office/drawing/2014/main" val="1910509207"/>
                    </a:ext>
                  </a:extLst>
                </a:gridCol>
                <a:gridCol w="2307784">
                  <a:extLst>
                    <a:ext uri="{9D8B030D-6E8A-4147-A177-3AD203B41FA5}">
                      <a16:colId xmlns:a16="http://schemas.microsoft.com/office/drawing/2014/main" val="1669028934"/>
                    </a:ext>
                  </a:extLst>
                </a:gridCol>
                <a:gridCol w="3485333">
                  <a:extLst>
                    <a:ext uri="{9D8B030D-6E8A-4147-A177-3AD203B41FA5}">
                      <a16:colId xmlns:a16="http://schemas.microsoft.com/office/drawing/2014/main" val="2458914329"/>
                    </a:ext>
                  </a:extLst>
                </a:gridCol>
              </a:tblGrid>
              <a:tr h="267398">
                <a:tc gridSpan="3">
                  <a:txBody>
                    <a:bodyPr/>
                    <a:lstStyle/>
                    <a:p>
                      <a:pPr algn="ctr"/>
                      <a:r>
                        <a:rPr lang="en-GB" sz="1400"/>
                        <a:t>Research methods for </a:t>
                      </a:r>
                      <a:r>
                        <a:rPr lang="en-GB" sz="1400" err="1"/>
                        <a:t>analyzing</a:t>
                      </a:r>
                      <a:r>
                        <a:rPr lang="en-GB" sz="1400"/>
                        <a:t> data</a:t>
                      </a:r>
                    </a:p>
                  </a:txBody>
                  <a:tcPr marL="15899" marR="15899" marT="7949" marB="7949" anchor="ctr">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0833320"/>
                  </a:ext>
                </a:extLst>
              </a:tr>
              <a:tr h="239819">
                <a:tc>
                  <a:txBody>
                    <a:bodyPr/>
                    <a:lstStyle/>
                    <a:p>
                      <a:pPr algn="l" fontAlgn="t"/>
                      <a:r>
                        <a:rPr lang="en-GB" sz="1200" b="1">
                          <a:effectLst/>
                        </a:rPr>
                        <a:t>Research method</a:t>
                      </a:r>
                    </a:p>
                  </a:txBody>
                  <a:tcPr marL="15899" marR="15899" marT="7949" marB="7949">
                    <a:lnL>
                      <a:noFill/>
                    </a:lnL>
                    <a:lnR>
                      <a:noFill/>
                    </a:lnR>
                    <a:lnB>
                      <a:noFill/>
                    </a:lnB>
                    <a:solidFill>
                      <a:srgbClr val="FFFFFF"/>
                    </a:solidFill>
                  </a:tcPr>
                </a:tc>
                <a:tc>
                  <a:txBody>
                    <a:bodyPr/>
                    <a:lstStyle/>
                    <a:p>
                      <a:pPr algn="l" fontAlgn="t"/>
                      <a:r>
                        <a:rPr lang="en-GB" sz="1200" b="1">
                          <a:effectLst/>
                        </a:rPr>
                        <a:t>Qualitative or quantitative?</a:t>
                      </a:r>
                    </a:p>
                  </a:txBody>
                  <a:tcPr marL="15899" marR="15899" marT="7949" marB="7949">
                    <a:lnL>
                      <a:noFill/>
                    </a:lnL>
                    <a:lnR>
                      <a:noFill/>
                    </a:lnR>
                    <a:lnT>
                      <a:noFill/>
                    </a:lnT>
                    <a:lnB>
                      <a:noFill/>
                    </a:lnB>
                    <a:solidFill>
                      <a:srgbClr val="FFFFFF"/>
                    </a:solidFill>
                  </a:tcPr>
                </a:tc>
                <a:tc>
                  <a:txBody>
                    <a:bodyPr/>
                    <a:lstStyle/>
                    <a:p>
                      <a:pPr algn="l" fontAlgn="t"/>
                      <a:r>
                        <a:rPr lang="en-GB" sz="1200" b="1">
                          <a:effectLst/>
                        </a:rPr>
                        <a:t>When to use</a:t>
                      </a:r>
                    </a:p>
                  </a:txBody>
                  <a:tcPr marL="15899" marR="15899" marT="7949" marB="7949">
                    <a:lnL>
                      <a:noFill/>
                    </a:lnL>
                    <a:lnR>
                      <a:noFill/>
                    </a:lnR>
                    <a:lnT>
                      <a:noFill/>
                    </a:lnT>
                    <a:lnB>
                      <a:noFill/>
                    </a:lnB>
                    <a:solidFill>
                      <a:srgbClr val="FFFFFF"/>
                    </a:solidFill>
                  </a:tcPr>
                </a:tc>
                <a:extLst>
                  <a:ext uri="{0D108BD9-81ED-4DB2-BD59-A6C34878D82A}">
                    <a16:rowId xmlns:a16="http://schemas.microsoft.com/office/drawing/2014/main" val="2216903348"/>
                  </a:ext>
                </a:extLst>
              </a:tr>
              <a:tr h="681095">
                <a:tc>
                  <a:txBody>
                    <a:bodyPr/>
                    <a:lstStyle/>
                    <a:p>
                      <a:pPr algn="l" fontAlgn="t"/>
                      <a:r>
                        <a:rPr lang="en-GB" sz="1200" b="1">
                          <a:effectLst/>
                        </a:rPr>
                        <a:t>Statistical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in a statistically valid manner (e.g. from experiments, surveys, and observations).</a:t>
                      </a:r>
                    </a:p>
                  </a:txBody>
                  <a:tcPr marL="15899" marR="15899" marT="7949" marB="7949">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103877737"/>
                  </a:ext>
                </a:extLst>
              </a:tr>
              <a:tr h="901732">
                <a:tc>
                  <a:txBody>
                    <a:bodyPr/>
                    <a:lstStyle/>
                    <a:p>
                      <a:pPr algn="l" fontAlgn="t"/>
                      <a:r>
                        <a:rPr lang="en-GB" sz="1200" b="1">
                          <a:effectLst/>
                        </a:rPr>
                        <a:t>Meta-analysis</a:t>
                      </a: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statistically analyze the results of a large collection of studies.</a:t>
                      </a:r>
                    </a:p>
                    <a:p>
                      <a:pPr fontAlgn="t"/>
                      <a:r>
                        <a:rPr lang="en-GB" sz="1200" b="1">
                          <a:effectLst/>
                        </a:rPr>
                        <a:t>Can only be applied to studies that collected data in a statistically valid manner.</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551224628"/>
                  </a:ext>
                </a:extLst>
              </a:tr>
              <a:tr h="939858">
                <a:tc>
                  <a:txBody>
                    <a:bodyPr/>
                    <a:lstStyle/>
                    <a:p>
                      <a:pPr algn="l" fontAlgn="t"/>
                      <a:r>
                        <a:rPr lang="en-GB" sz="1200" b="1">
                          <a:effectLst/>
                        </a:rPr>
                        <a:t>Thematic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Qualitative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from interviews, focus groups or textual sources.</a:t>
                      </a:r>
                    </a:p>
                    <a:p>
                      <a:pPr fontAlgn="t"/>
                      <a:r>
                        <a:rPr lang="en-GB" sz="1200" b="1">
                          <a:effectLst/>
                        </a:rPr>
                        <a:t>To understand general themes in the data and how they are communicated.</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39212781"/>
                  </a:ext>
                </a:extLst>
              </a:tr>
              <a:tr h="1227570">
                <a:tc>
                  <a:txBody>
                    <a:bodyPr/>
                    <a:lstStyle/>
                    <a:p>
                      <a:pPr algn="l" fontAlgn="t"/>
                      <a:r>
                        <a:rPr lang="en-GB" sz="1200" b="1">
                          <a:effectLst/>
                        </a:rPr>
                        <a:t>Content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a:effectLst/>
                        </a:rPr>
                        <a:t>Either</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a:effectLst/>
                        </a:rPr>
                        <a:t>To </a:t>
                      </a:r>
                      <a:r>
                        <a:rPr lang="en-GB" sz="1200" b="1" err="1">
                          <a:effectLst/>
                        </a:rPr>
                        <a:t>analyze</a:t>
                      </a:r>
                      <a:r>
                        <a:rPr lang="en-GB" sz="1200" b="1">
                          <a:effectLst/>
                        </a:rPr>
                        <a:t> large volumes of textual or visual data collected from surveys, literature reviews, or other sources.</a:t>
                      </a:r>
                    </a:p>
                    <a:p>
                      <a:pPr fontAlgn="t"/>
                      <a:r>
                        <a:rPr lang="en-GB" sz="1200" b="1">
                          <a:effectLst/>
                        </a:rPr>
                        <a:t>Can be quantitative (i.e. frequencies of words) or qualitative (i.e. meanings of words).</a:t>
                      </a:r>
                    </a:p>
                  </a:txBody>
                  <a:tcPr marL="15899" marR="15899" marT="7949" marB="7949">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3475050092"/>
                  </a:ext>
                </a:extLst>
              </a:tr>
            </a:tbl>
          </a:graphicData>
        </a:graphic>
      </p:graphicFrame>
    </p:spTree>
    <p:extLst>
      <p:ext uri="{BB962C8B-B14F-4D97-AF65-F5344CB8AC3E}">
        <p14:creationId xmlns:p14="http://schemas.microsoft.com/office/powerpoint/2010/main" val="14699338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556" y="1066871"/>
            <a:ext cx="8229600" cy="800100"/>
          </a:xfrm>
        </p:spPr>
        <p:txBody>
          <a:bodyPr/>
          <a:lstStyle/>
          <a:p>
            <a:pPr algn="ctr"/>
            <a:r>
              <a:rPr lang="en-US">
                <a:latin typeface="Arial" panose="020B0604020202020204" pitchFamily="34" charset="0"/>
                <a:cs typeface="Arial" panose="020B0604020202020204" pitchFamily="34" charset="0"/>
              </a:rPr>
              <a:t>Presenting descriptive statistics</a:t>
            </a:r>
          </a:p>
        </p:txBody>
      </p:sp>
      <p:sp>
        <p:nvSpPr>
          <p:cNvPr id="3" name="Content Placeholder 2"/>
          <p:cNvSpPr>
            <a:spLocks noGrp="1"/>
          </p:cNvSpPr>
          <p:nvPr>
            <p:ph idx="1"/>
          </p:nvPr>
        </p:nvSpPr>
        <p:spPr>
          <a:xfrm>
            <a:off x="457200" y="2186862"/>
            <a:ext cx="8229600" cy="3243834"/>
          </a:xfrm>
        </p:spPr>
        <p:txBody>
          <a:bodyPr/>
          <a:lstStyle/>
          <a:p>
            <a:r>
              <a:rPr lang="en-US" sz="2400">
                <a:latin typeface="Arial" panose="020B0604020202020204" pitchFamily="34" charset="0"/>
                <a:cs typeface="Arial" panose="020B0604020202020204" pitchFamily="34" charset="0"/>
              </a:rPr>
              <a:t>Goal when presenting </a:t>
            </a:r>
            <a:r>
              <a:rPr lang="en-GB" sz="2400">
                <a:latin typeface="Arial" panose="020B0604020202020204" pitchFamily="34" charset="0"/>
                <a:cs typeface="Arial" panose="020B0604020202020204" pitchFamily="34" charset="0"/>
              </a:rPr>
              <a:t>=</a:t>
            </a:r>
            <a:r>
              <a:rPr lang="en-US" sz="2400">
                <a:latin typeface="Arial" panose="020B0604020202020204" pitchFamily="34" charset="0"/>
                <a:cs typeface="Arial" panose="020B0604020202020204" pitchFamily="34" charset="0"/>
              </a:rPr>
              <a:t> effective communication</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Useful to present in table/figure form as appropriate</a:t>
            </a:r>
          </a:p>
          <a:p>
            <a:pPr marL="308610" lvl="1" indent="0">
              <a:buNone/>
            </a:pPr>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The main descriptive you will tend to present are means &amp; standard deviations</a:t>
            </a:r>
          </a:p>
          <a:p>
            <a:endParaRPr lang="en-US"/>
          </a:p>
          <a:p>
            <a:pPr lvl="1"/>
            <a:endParaRPr lang="en-US"/>
          </a:p>
          <a:p>
            <a:endParaRPr lang="en-US"/>
          </a:p>
          <a:p>
            <a:endParaRPr lang="en-US"/>
          </a:p>
          <a:p>
            <a:endParaRPr lang="en-US"/>
          </a:p>
          <a:p>
            <a:endParaRPr lang="en-US"/>
          </a:p>
        </p:txBody>
      </p:sp>
    </p:spTree>
    <p:extLst>
      <p:ext uri="{BB962C8B-B14F-4D97-AF65-F5344CB8AC3E}">
        <p14:creationId xmlns:p14="http://schemas.microsoft.com/office/powerpoint/2010/main" val="16434975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9036496" cy="800100"/>
          </a:xfrm>
        </p:spPr>
        <p:txBody>
          <a:bodyPr>
            <a:noAutofit/>
          </a:bodyPr>
          <a:lstStyle/>
          <a:p>
            <a:pPr algn="l"/>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tatistical </a:t>
            </a:r>
            <a:r>
              <a:rPr lang="en-US" sz="2800" b="1">
                <a:solidFill>
                  <a:srgbClr val="0070C0"/>
                </a:solidFill>
                <a:latin typeface="Arial" panose="020B0604020202020204" pitchFamily="34" charset="0"/>
                <a:cs typeface="Arial" panose="020B0604020202020204" pitchFamily="34" charset="0"/>
              </a:rPr>
              <a:t>P</a:t>
            </a:r>
            <a:r>
              <a:rPr lang="en-US" sz="2800" b="1">
                <a:latin typeface="Arial" panose="020B0604020202020204" pitchFamily="34" charset="0"/>
                <a:cs typeface="Arial" panose="020B0604020202020204" pitchFamily="34" charset="0"/>
              </a:rPr>
              <a:t>ackage for the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ocial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ciences (SPSS)</a:t>
            </a:r>
          </a:p>
        </p:txBody>
      </p:sp>
      <p:sp>
        <p:nvSpPr>
          <p:cNvPr id="3" name="Content Placeholder 2"/>
          <p:cNvSpPr>
            <a:spLocks noGrp="1"/>
          </p:cNvSpPr>
          <p:nvPr>
            <p:ph idx="1"/>
          </p:nvPr>
        </p:nvSpPr>
        <p:spPr>
          <a:xfrm>
            <a:off x="413538" y="1700808"/>
            <a:ext cx="8316924" cy="1890210"/>
          </a:xfrm>
        </p:spPr>
        <p:txBody>
          <a:bodyPr>
            <a:normAutofit fontScale="92500"/>
          </a:bodyPr>
          <a:lstStyle/>
          <a:p>
            <a:r>
              <a:rPr lang="en-US">
                <a:latin typeface="Arial" panose="020B0604020202020204" pitchFamily="34" charset="0"/>
                <a:cs typeface="Arial" panose="020B0604020202020204" pitchFamily="34" charset="0"/>
              </a:rPr>
              <a:t>Statistical software</a:t>
            </a:r>
          </a:p>
          <a:p>
            <a:pPr lvl="1"/>
            <a:r>
              <a:rPr lang="en-US" sz="2100">
                <a:latin typeface="Arial" panose="020B0604020202020204" pitchFamily="34" charset="0"/>
                <a:cs typeface="Arial" panose="020B0604020202020204" pitchFamily="34" charset="0"/>
              </a:rPr>
              <a:t>Basically, input data into a spreadsheet</a:t>
            </a:r>
          </a:p>
          <a:p>
            <a:pPr marL="457200" lvl="1" indent="0">
              <a:buNone/>
            </a:pPr>
            <a:endParaRPr lang="en-US" sz="2100">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SPSS will do all the number crunching for you </a:t>
            </a:r>
            <a:endParaRPr lang="en-US">
              <a:latin typeface="Arial" panose="020B0604020202020204" pitchFamily="34" charset="0"/>
              <a:cs typeface="Arial" panose="020B0604020202020204" pitchFamily="34" charset="0"/>
              <a:sym typeface="Wingdings"/>
            </a:endParaRPr>
          </a:p>
        </p:txBody>
      </p:sp>
    </p:spTree>
    <p:extLst>
      <p:ext uri="{BB962C8B-B14F-4D97-AF65-F5344CB8AC3E}">
        <p14:creationId xmlns:p14="http://schemas.microsoft.com/office/powerpoint/2010/main" val="294773697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93912" y="427227"/>
            <a:ext cx="8229600" cy="800100"/>
          </a:xfrm>
        </p:spPr>
        <p:txBody>
          <a:bodyPr anchor="ctr">
            <a:normAutofit/>
          </a:bodyPr>
          <a:lstStyle/>
          <a:p>
            <a:pPr algn="ctr"/>
            <a:r>
              <a:rPr lang="en-US" sz="3200" b="1">
                <a:solidFill>
                  <a:schemeClr val="tx1"/>
                </a:solidFill>
                <a:latin typeface="Arial" panose="020B0604020202020204" pitchFamily="34" charset="0"/>
                <a:cs typeface="Arial" panose="020B0604020202020204" pitchFamily="34" charset="0"/>
              </a:rPr>
              <a:t>Summary: Quantitative Analysis</a:t>
            </a:r>
          </a:p>
        </p:txBody>
      </p:sp>
      <p:graphicFrame>
        <p:nvGraphicFramePr>
          <p:cNvPr id="6" name="Content Placeholder 3">
            <a:extLst>
              <a:ext uri="{FF2B5EF4-FFF2-40B4-BE49-F238E27FC236}">
                <a16:creationId xmlns:a16="http://schemas.microsoft.com/office/drawing/2014/main" id="{C79583B0-F2EE-4633-A8D9-1E707BEDC0A1}"/>
              </a:ext>
            </a:extLst>
          </p:cNvPr>
          <p:cNvGraphicFramePr>
            <a:graphicFrameLocks noGrp="1"/>
          </p:cNvGraphicFramePr>
          <p:nvPr>
            <p:ph idx="1"/>
            <p:extLst>
              <p:ext uri="{D42A27DB-BD31-4B8C-83A1-F6EECF244321}">
                <p14:modId xmlns:p14="http://schemas.microsoft.com/office/powerpoint/2010/main" val="2817132255"/>
              </p:ext>
            </p:extLst>
          </p:nvPr>
        </p:nvGraphicFramePr>
        <p:xfrm>
          <a:off x="683568" y="2618910"/>
          <a:ext cx="7848872" cy="3474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AE19CE4F-D266-4FD6-87D1-178071C78990}"/>
              </a:ext>
            </a:extLst>
          </p:cNvPr>
          <p:cNvSpPr txBox="1"/>
          <p:nvPr/>
        </p:nvSpPr>
        <p:spPr>
          <a:xfrm>
            <a:off x="693912" y="1715369"/>
            <a:ext cx="8003232" cy="415498"/>
          </a:xfrm>
          <a:prstGeom prst="rect">
            <a:avLst/>
          </a:prstGeom>
          <a:noFill/>
        </p:spPr>
        <p:txBody>
          <a:bodyPr wrap="square">
            <a:spAutoFit/>
          </a:bodyPr>
          <a:lstStyle/>
          <a:p>
            <a:pPr defTabSz="685800"/>
            <a:r>
              <a:rPr lang="en-US" sz="2100">
                <a:solidFill>
                  <a:prstClr val="black"/>
                </a:solidFill>
                <a:latin typeface="Arial" panose="020B0604020202020204" pitchFamily="34" charset="0"/>
                <a:cs typeface="Arial" panose="020B0604020202020204" pitchFamily="34" charset="0"/>
              </a:rPr>
              <a:t>There are two main approaches to quantitative analysis</a:t>
            </a:r>
            <a:endParaRPr lang="en-GB" sz="2100">
              <a:solidFill>
                <a:prstClr val="black"/>
              </a:solidFill>
              <a:latin typeface="Georgia"/>
            </a:endParaRPr>
          </a:p>
        </p:txBody>
      </p:sp>
    </p:spTree>
    <p:extLst>
      <p:ext uri="{BB962C8B-B14F-4D97-AF65-F5344CB8AC3E}">
        <p14:creationId xmlns:p14="http://schemas.microsoft.com/office/powerpoint/2010/main" val="10873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TU2">
  <a:themeElements>
    <a:clrScheme name="Custom 6">
      <a:dk1>
        <a:sysClr val="windowText" lastClr="000000"/>
      </a:dk1>
      <a:lt1>
        <a:sysClr val="window" lastClr="FFFFFF"/>
      </a:lt1>
      <a:dk2>
        <a:srgbClr val="424456"/>
      </a:dk2>
      <a:lt2>
        <a:srgbClr val="DEDEDE"/>
      </a:lt2>
      <a:accent1>
        <a:srgbClr val="C00000"/>
      </a:accent1>
      <a:accent2>
        <a:srgbClr val="C00000"/>
      </a:accent2>
      <a:accent3>
        <a:srgbClr val="C00000"/>
      </a:accent3>
      <a:accent4>
        <a:srgbClr val="424456"/>
      </a:accent4>
      <a:accent5>
        <a:srgbClr val="000000"/>
      </a:accent5>
      <a:accent6>
        <a:srgbClr val="C00000"/>
      </a:accent6>
      <a:hlink>
        <a:srgbClr val="424456"/>
      </a:hlink>
      <a:folHlink>
        <a:srgbClr val="C0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LTU2" id="{CF1C42C9-B223-4D6E-AF0B-B5C1E10FAA9D}" vid="{A4A135AB-E052-4BB8-B399-70A5273224A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3293</Words>
  <Application>Microsoft Office PowerPoint</Application>
  <PresentationFormat>On-screen Show (4:3)</PresentationFormat>
  <Paragraphs>473</Paragraphs>
  <Slides>67</Slides>
  <Notes>15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67</vt:i4>
      </vt:variant>
    </vt:vector>
  </HeadingPairs>
  <TitlesOfParts>
    <vt:vector size="76" baseType="lpstr">
      <vt:lpstr>Myriad Pro</vt:lpstr>
      <vt:lpstr>Arial</vt:lpstr>
      <vt:lpstr>Calibri</vt:lpstr>
      <vt:lpstr>Georgia</vt:lpstr>
      <vt:lpstr>Trebuchet MS</vt:lpstr>
      <vt:lpstr>Wingdings</vt:lpstr>
      <vt:lpstr>Wingdings 2</vt:lpstr>
      <vt:lpstr>20140311PresentationUWTSDTemplate</vt:lpstr>
      <vt:lpstr>LTU2</vt:lpstr>
      <vt:lpstr>  PRACTICE-BASED RESEARCH   Quantitative Data Analysis Statistical Analysis   Semester 2</vt:lpstr>
      <vt:lpstr>Learning outcomes</vt:lpstr>
      <vt:lpstr>Module Summary</vt:lpstr>
      <vt:lpstr>Session Aims</vt:lpstr>
      <vt:lpstr>What is a statistical/data analysis?</vt:lpstr>
      <vt:lpstr>Data Analysis </vt:lpstr>
      <vt:lpstr>Statistical analysis </vt:lpstr>
      <vt:lpstr>Statistical analysis </vt:lpstr>
      <vt:lpstr>Statistical analysis </vt:lpstr>
      <vt:lpstr>Activity</vt:lpstr>
      <vt:lpstr>What is descriptive statistical analysis?</vt:lpstr>
      <vt:lpstr>Descriptive statistic </vt:lpstr>
      <vt:lpstr>Descriptive statistic </vt:lpstr>
      <vt:lpstr>Descriptive statistic </vt:lpstr>
      <vt:lpstr>What are the types of descriptive statistics?</vt:lpstr>
      <vt:lpstr>Types of descriptive statistics</vt:lpstr>
      <vt:lpstr>For Example</vt:lpstr>
      <vt:lpstr>For Example</vt:lpstr>
      <vt:lpstr>Frequency distribution</vt:lpstr>
      <vt:lpstr>Measures of Frequency</vt:lpstr>
      <vt:lpstr>Simple frequency distribution table </vt:lpstr>
      <vt:lpstr>Grouped frequency distribution table</vt:lpstr>
      <vt:lpstr>Grouped frequency distribution table</vt:lpstr>
      <vt:lpstr>Measures of Central Tendency</vt:lpstr>
      <vt:lpstr>Descriptive statistics 1: Central Tendency</vt:lpstr>
      <vt:lpstr>Measures of Central Tendency</vt:lpstr>
      <vt:lpstr>Example of Measures of Central Tendency </vt:lpstr>
      <vt:lpstr>Example of Mean</vt:lpstr>
      <vt:lpstr>Numerical Measures of Dispersion</vt:lpstr>
      <vt:lpstr>Median</vt:lpstr>
      <vt:lpstr>Example of Median</vt:lpstr>
      <vt:lpstr>Mode</vt:lpstr>
      <vt:lpstr>Example of Mode</vt:lpstr>
      <vt:lpstr>Activity</vt:lpstr>
      <vt:lpstr>What is measure of dispersion?</vt:lpstr>
      <vt:lpstr>Measures of Dispersion or Variation</vt:lpstr>
      <vt:lpstr>Measures of Dispersion or Variation</vt:lpstr>
      <vt:lpstr>Range</vt:lpstr>
      <vt:lpstr>For example</vt:lpstr>
      <vt:lpstr>Example of Range </vt:lpstr>
      <vt:lpstr>Standard deviation</vt:lpstr>
      <vt:lpstr>The Standard Deviation</vt:lpstr>
      <vt:lpstr>Standard deviation (SD)</vt:lpstr>
      <vt:lpstr>Example of SD Standard deviations of visits to the library in the past year is in the table below</vt:lpstr>
      <vt:lpstr>Variance</vt:lpstr>
      <vt:lpstr>Variance</vt:lpstr>
      <vt:lpstr>Activity</vt:lpstr>
      <vt:lpstr>Descriptive statistics 2: Measures of dispersion</vt:lpstr>
      <vt:lpstr>Measures of Position</vt:lpstr>
      <vt:lpstr>Univariate descriptive statistics</vt:lpstr>
      <vt:lpstr>Univariate descriptive statistics</vt:lpstr>
      <vt:lpstr>Univariate descriptive statistics</vt:lpstr>
      <vt:lpstr>Bivariate descriptive statistics</vt:lpstr>
      <vt:lpstr>What is the difference between the Univariate, Bivariate and Multivariate descriptive statistics? </vt:lpstr>
      <vt:lpstr>Difference between the Uni, Bi Multivariate descriptive statistics</vt:lpstr>
      <vt:lpstr>Summary of Quantitative Analysis: Descriptive statistics</vt:lpstr>
      <vt:lpstr>What is Inferential statistical analysis?</vt:lpstr>
      <vt:lpstr>Inferential statistics </vt:lpstr>
      <vt:lpstr>Inferential statistics </vt:lpstr>
      <vt:lpstr>Inferential statistics </vt:lpstr>
      <vt:lpstr>Example statistical test for relating variables together </vt:lpstr>
      <vt:lpstr>Examples of statistical test for comparing variables</vt:lpstr>
      <vt:lpstr>Activity</vt:lpstr>
      <vt:lpstr>Research methods for analysing data</vt:lpstr>
      <vt:lpstr>Presenting descriptive statistics</vt:lpstr>
      <vt:lpstr>Statistical Package for the Social Sciences (SPSS)</vt:lpstr>
      <vt:lpstr>Summary: Quantitative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1</cp:revision>
  <dcterms:created xsi:type="dcterms:W3CDTF">2015-04-14T15:21:28Z</dcterms:created>
  <dcterms:modified xsi:type="dcterms:W3CDTF">2023-03-16T15:32:13Z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