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notesSlides/notesSlide6.xml" ContentType="application/vnd.openxmlformats-officedocument.presentationml.notesSlide+xml"/>
  <Override PartName="/ppt/charts/chart2.xml" ContentType="application/vnd.openxmlformats-officedocument.drawingml.chart+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3.xml" ContentType="application/vnd.openxmlformats-officedocument.drawingml.chart+xml"/>
  <Override PartName="/ppt/notesSlides/notesSlide11.xml" ContentType="application/vnd.openxmlformats-officedocument.presentationml.notesSlide+xml"/>
  <Override PartName="/ppt/charts/chart4.xml" ContentType="application/vnd.openxmlformats-officedocument.drawingml.chart+xml"/>
  <Override PartName="/ppt/notesSlides/notesSlide12.xml" ContentType="application/vnd.openxmlformats-officedocument.presentationml.notesSlide+xml"/>
  <Override PartName="/ppt/charts/chart5.xml" ContentType="application/vnd.openxmlformats-officedocument.drawingml.chart+xml"/>
  <Override PartName="/ppt/notesSlides/notesSlide13.xml" ContentType="application/vnd.openxmlformats-officedocument.presentationml.notesSlide+xml"/>
  <Override PartName="/ppt/charts/chart6.xml" ContentType="application/vnd.openxmlformats-officedocument.drawingml.chart+xml"/>
  <Override PartName="/ppt/notesSlides/notesSlide14.xml" ContentType="application/vnd.openxmlformats-officedocument.presentationml.notesSlide+xml"/>
  <Override PartName="/ppt/charts/chart7.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8.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9.xml" ContentType="application/vnd.openxmlformats-officedocument.drawingml.chart+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charts/chart10.xml" ContentType="application/vnd.openxmlformats-officedocument.drawingml.chart+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Lst>
  <p:notesMasterIdLst>
    <p:notesMasterId r:id="rId3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35" autoAdjust="0"/>
  </p:normalViewPr>
  <p:slideViewPr>
    <p:cSldViewPr snapToGrid="0" snapToObjects="1">
      <p:cViewPr varScale="1">
        <p:scale>
          <a:sx n="78" d="100"/>
          <a:sy n="78" d="100"/>
        </p:scale>
        <p:origin x="878"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c:style val="2"/>
  <c:chart>
    <c:autoTitleDeleted val="1"/>
    <c:plotArea>
      <c:layout/>
      <c:barChart>
        <c:barDir val="col"/>
        <c:grouping val="clustered"/>
        <c:varyColors val="0"/>
        <c:ser>
          <c:idx val="0"/>
          <c:order val="0"/>
          <c:tx>
            <c:strRef>
              <c:f>Sheet1!$B$1</c:f>
              <c:strCache>
                <c:ptCount val="1"/>
                <c:pt idx="0">
                  <c:v>Starting salary (£)</c:v>
                </c:pt>
              </c:strCache>
            </c:strRef>
          </c:tx>
          <c:spPr>
            <a:solidFill>
              <a:srgbClr val="005EB8"/>
            </a:solidFill>
            <a:effectLst/>
          </c:spPr>
          <c:invertIfNegative val="0"/>
          <c:dLbls>
            <c:numFmt formatCode="#,##0" sourceLinked="0"/>
            <c:spPr>
              <a:noFill/>
              <a:ln>
                <a:noFill/>
              </a:ln>
              <a:effectLst/>
            </c:spPr>
            <c:txPr>
              <a:bodyPr/>
              <a:lstStyle/>
              <a:p>
                <a:pPr>
                  <a:defRPr sz="1200" b="0" i="0" u="none" strike="noStrike">
                    <a:solidFill>
                      <a:srgbClr val="000000"/>
                    </a:solidFill>
                    <a:latin typeface="Arial"/>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Sheet1!$A$2:$A$8</c:f>
              <c:strCache>
                <c:ptCount val="7"/>
                <c:pt idx="0">
                  <c:v>Band 2</c:v>
                </c:pt>
                <c:pt idx="1">
                  <c:v>Band 3</c:v>
                </c:pt>
                <c:pt idx="2">
                  <c:v>Band 4</c:v>
                </c:pt>
                <c:pt idx="3">
                  <c:v>Band 5</c:v>
                </c:pt>
                <c:pt idx="4">
                  <c:v>Band 6</c:v>
                </c:pt>
                <c:pt idx="5">
                  <c:v>Band 7</c:v>
                </c:pt>
                <c:pt idx="6">
                  <c:v>Band 8a</c:v>
                </c:pt>
              </c:strCache>
            </c:strRef>
          </c:cat>
          <c:val>
            <c:numRef>
              <c:f>Sheet1!$B$2:$B$8</c:f>
              <c:numCache>
                <c:formatCode>General</c:formatCode>
                <c:ptCount val="7"/>
                <c:pt idx="0">
                  <c:v>25272</c:v>
                </c:pt>
                <c:pt idx="1">
                  <c:v>25760</c:v>
                </c:pt>
                <c:pt idx="2">
                  <c:v>28392</c:v>
                </c:pt>
                <c:pt idx="3">
                  <c:v>32073</c:v>
                </c:pt>
                <c:pt idx="4">
                  <c:v>39959</c:v>
                </c:pt>
                <c:pt idx="5">
                  <c:v>49387</c:v>
                </c:pt>
                <c:pt idx="6">
                  <c:v>57528</c:v>
                </c:pt>
              </c:numCache>
            </c:numRef>
          </c:val>
          <c:extLst>
            <c:ext xmlns:c16="http://schemas.microsoft.com/office/drawing/2014/chart" uri="{C3380CC4-5D6E-409C-BE32-E72D297353CC}">
              <c16:uniqueId val="{00000000-32D3-40B5-B31A-DBA548C4FFD3}"/>
            </c:ext>
          </c:extLst>
        </c:ser>
        <c:dLbls>
          <c:showLegendKey val="0"/>
          <c:showVal val="1"/>
          <c:showCatName val="0"/>
          <c:showSerName val="0"/>
          <c:showPercent val="0"/>
          <c:showBubbleSize val="0"/>
        </c:dLbls>
        <c:gapWidth val="150"/>
        <c:axId val="2094734554"/>
        <c:axId val="2094734552"/>
      </c:bar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100" b="0" i="0" u="none" strike="noStrike">
                <a:solidFill>
                  <a:srgbClr val="000000"/>
                </a:solidFill>
                <a:latin typeface="Arial"/>
              </a:defRPr>
            </a:pPr>
            <a:endParaRPr lang="en-US"/>
          </a:p>
        </c:txPr>
        <c:crossAx val="2094734552"/>
        <c:crosses val="autoZero"/>
        <c:auto val="1"/>
        <c:lblAlgn val="ctr"/>
        <c:lblOffset val="100"/>
        <c:noMultiLvlLbl val="1"/>
      </c:catAx>
      <c:valAx>
        <c:axId val="2094734552"/>
        <c:scaling>
          <c:orientation val="minMax"/>
          <c:max val="65000"/>
          <c:min val="0"/>
        </c:scaling>
        <c:delete val="0"/>
        <c:axPos val="l"/>
        <c:majorGridlines>
          <c:spPr>
            <a:ln w="12700" cap="flat">
              <a:solidFill>
                <a:srgbClr val="D9E5F0"/>
              </a:solidFill>
              <a:prstDash val="solid"/>
              <a:round/>
            </a:ln>
          </c:spPr>
        </c:majorGridlines>
        <c:numFmt formatCode="General" sourceLinked="0"/>
        <c:majorTickMark val="out"/>
        <c:minorTickMark val="none"/>
        <c:tickLblPos val="nextTo"/>
        <c:spPr>
          <a:ln w="12700" cap="flat">
            <a:solidFill>
              <a:srgbClr val="888888"/>
            </a:solidFill>
            <a:prstDash val="solid"/>
            <a:round/>
          </a:ln>
        </c:spPr>
        <c:txPr>
          <a:bodyPr/>
          <a:lstStyle/>
          <a:p>
            <a:pPr>
              <a:defRPr sz="1000" b="0" i="0" u="none" strike="noStrike">
                <a:solidFill>
                  <a:srgbClr val="000000"/>
                </a:solidFill>
                <a:latin typeface="Arial"/>
              </a:defRPr>
            </a:pPr>
            <a:endParaRPr lang="en-US"/>
          </a:p>
        </c:txPr>
        <c:crossAx val="2094734554"/>
        <c:crosses val="autoZero"/>
        <c:crossBetween val="between"/>
        <c:majorUnit val="10000"/>
      </c:valAx>
      <c:spPr>
        <a:noFill/>
        <a:ln w="12700" cap="flat">
          <a:solidFill>
            <a:srgbClr val="FFFFFF"/>
          </a:solidFill>
        </a:ln>
        <a:effectLst/>
      </c:spPr>
    </c:plotArea>
    <c:plotVisOnly val="1"/>
    <c:dispBlanksAs val="span"/>
    <c:showDLblsOverMax val="1"/>
  </c:chart>
  <c:spPr>
    <a:noFill/>
    <a:ln>
      <a:noFill/>
    </a:ln>
    <a:effectLst/>
  </c:sp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c:style val="2"/>
  <c:chart>
    <c:autoTitleDeleted val="1"/>
    <c:plotArea>
      <c:layout/>
      <c:barChart>
        <c:barDir val="col"/>
        <c:grouping val="clustered"/>
        <c:varyColors val="0"/>
        <c:ser>
          <c:idx val="0"/>
          <c:order val="0"/>
          <c:tx>
            <c:strRef>
              <c:f>Sheet1!$B$1</c:f>
              <c:strCache>
                <c:ptCount val="1"/>
                <c:pt idx="0">
                  <c:v>2025/26</c:v>
                </c:pt>
              </c:strCache>
            </c:strRef>
          </c:tx>
          <c:spPr>
            <a:solidFill>
              <a:srgbClr val="00A9CE"/>
            </a:solidFill>
            <a:effectLst/>
          </c:spPr>
          <c:invertIfNegative val="0"/>
          <c:cat>
            <c:strRef>
              <c:f>Sheet1!$A$2:$A$6</c:f>
              <c:strCache>
                <c:ptCount val="5"/>
                <c:pt idx="0">
                  <c:v>Band 2</c:v>
                </c:pt>
                <c:pt idx="1">
                  <c:v>Band 5</c:v>
                </c:pt>
                <c:pt idx="2">
                  <c:v>Band 6</c:v>
                </c:pt>
                <c:pt idx="3">
                  <c:v>Band 7</c:v>
                </c:pt>
                <c:pt idx="4">
                  <c:v>Band 8a</c:v>
                </c:pt>
              </c:strCache>
            </c:strRef>
          </c:cat>
          <c:val>
            <c:numRef>
              <c:f>Sheet1!$B$2:$B$6</c:f>
              <c:numCache>
                <c:formatCode>General</c:formatCode>
                <c:ptCount val="5"/>
                <c:pt idx="0">
                  <c:v>24465</c:v>
                </c:pt>
                <c:pt idx="1">
                  <c:v>31049</c:v>
                </c:pt>
                <c:pt idx="2">
                  <c:v>38682</c:v>
                </c:pt>
                <c:pt idx="3">
                  <c:v>47810</c:v>
                </c:pt>
                <c:pt idx="4">
                  <c:v>55690</c:v>
                </c:pt>
              </c:numCache>
            </c:numRef>
          </c:val>
          <c:extLst>
            <c:ext xmlns:c16="http://schemas.microsoft.com/office/drawing/2014/chart" uri="{C3380CC4-5D6E-409C-BE32-E72D297353CC}">
              <c16:uniqueId val="{00000000-91ED-4FDD-89C9-51F7D246C56D}"/>
            </c:ext>
          </c:extLst>
        </c:ser>
        <c:ser>
          <c:idx val="1"/>
          <c:order val="1"/>
          <c:tx>
            <c:strRef>
              <c:f>Sheet1!$C$1</c:f>
              <c:strCache>
                <c:ptCount val="1"/>
                <c:pt idx="0">
                  <c:v>2026/27</c:v>
                </c:pt>
              </c:strCache>
            </c:strRef>
          </c:tx>
          <c:spPr>
            <a:solidFill>
              <a:srgbClr val="005EB8"/>
            </a:solidFill>
            <a:effectLst/>
          </c:spPr>
          <c:invertIfNegative val="0"/>
          <c:cat>
            <c:strRef>
              <c:f>Sheet1!$A$2:$A$6</c:f>
              <c:strCache>
                <c:ptCount val="5"/>
                <c:pt idx="0">
                  <c:v>Band 2</c:v>
                </c:pt>
                <c:pt idx="1">
                  <c:v>Band 5</c:v>
                </c:pt>
                <c:pt idx="2">
                  <c:v>Band 6</c:v>
                </c:pt>
                <c:pt idx="3">
                  <c:v>Band 7</c:v>
                </c:pt>
                <c:pt idx="4">
                  <c:v>Band 8a</c:v>
                </c:pt>
              </c:strCache>
            </c:strRef>
          </c:cat>
          <c:val>
            <c:numRef>
              <c:f>Sheet1!$C$2:$C$6</c:f>
              <c:numCache>
                <c:formatCode>General</c:formatCode>
                <c:ptCount val="5"/>
                <c:pt idx="0">
                  <c:v>25272</c:v>
                </c:pt>
                <c:pt idx="1">
                  <c:v>32073</c:v>
                </c:pt>
                <c:pt idx="2">
                  <c:v>39959</c:v>
                </c:pt>
                <c:pt idx="3">
                  <c:v>49387</c:v>
                </c:pt>
                <c:pt idx="4">
                  <c:v>57528</c:v>
                </c:pt>
              </c:numCache>
            </c:numRef>
          </c:val>
          <c:extLst>
            <c:ext xmlns:c16="http://schemas.microsoft.com/office/drawing/2014/chart" uri="{C3380CC4-5D6E-409C-BE32-E72D297353CC}">
              <c16:uniqueId val="{00000001-91ED-4FDD-89C9-51F7D246C56D}"/>
            </c:ext>
          </c:extLst>
        </c:ser>
        <c:dLbls>
          <c:showLegendKey val="0"/>
          <c:showVal val="0"/>
          <c:showCatName val="0"/>
          <c:showSerName val="0"/>
          <c:showPercent val="0"/>
          <c:showBubbleSize val="0"/>
        </c:dLbls>
        <c:gapWidth val="150"/>
        <c:axId val="2094734554"/>
        <c:axId val="2094734552"/>
      </c:bar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100" b="0" i="0" u="none" strike="noStrike">
                <a:solidFill>
                  <a:srgbClr val="000000"/>
                </a:solidFill>
                <a:latin typeface="Arial"/>
              </a:defRPr>
            </a:pPr>
            <a:endParaRPr lang="en-US"/>
          </a:p>
        </c:txPr>
        <c:crossAx val="2094734552"/>
        <c:crosses val="autoZero"/>
        <c:auto val="1"/>
        <c:lblAlgn val="ctr"/>
        <c:lblOffset val="100"/>
        <c:noMultiLvlLbl val="1"/>
      </c:catAx>
      <c:valAx>
        <c:axId val="2094734552"/>
        <c:scaling>
          <c:orientation val="minMax"/>
          <c:max val="65000"/>
          <c:min val="0"/>
        </c:scaling>
        <c:delete val="0"/>
        <c:axPos val="l"/>
        <c:majorGridlines>
          <c:spPr>
            <a:ln w="12700" cap="flat">
              <a:solidFill>
                <a:srgbClr val="D9E5F0"/>
              </a:solidFill>
              <a:prstDash val="solid"/>
              <a:round/>
            </a:ln>
          </c:spPr>
        </c:majorGridlines>
        <c:numFmt formatCode="General" sourceLinked="0"/>
        <c:majorTickMark val="out"/>
        <c:minorTickMark val="none"/>
        <c:tickLblPos val="nextTo"/>
        <c:spPr>
          <a:ln w="12700" cap="flat">
            <a:solidFill>
              <a:srgbClr val="888888"/>
            </a:solidFill>
            <a:prstDash val="solid"/>
            <a:round/>
          </a:ln>
        </c:spPr>
        <c:txPr>
          <a:bodyPr/>
          <a:lstStyle/>
          <a:p>
            <a:pPr>
              <a:defRPr sz="1000" b="0" i="0" u="none" strike="noStrike">
                <a:solidFill>
                  <a:srgbClr val="000000"/>
                </a:solidFill>
                <a:latin typeface="Arial"/>
              </a:defRPr>
            </a:pPr>
            <a:endParaRPr lang="en-US"/>
          </a:p>
        </c:txPr>
        <c:crossAx val="2094734554"/>
        <c:crosses val="autoZero"/>
        <c:crossBetween val="between"/>
        <c:majorUnit val="10000"/>
      </c:valAx>
      <c:spPr>
        <a:noFill/>
        <a:ln>
          <a:noFill/>
        </a:ln>
        <a:effectLst/>
      </c:spPr>
    </c:plotArea>
    <c:legend>
      <c:legendPos val="b"/>
      <c:overlay val="0"/>
    </c:legend>
    <c:plotVisOnly val="1"/>
    <c:dispBlanksAs val="span"/>
    <c:showDLblsOverMax val="1"/>
  </c:chart>
  <c:spPr>
    <a:noFill/>
    <a:ln>
      <a:noFill/>
    </a:ln>
    <a:effectLst/>
  </c:sp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c:style val="2"/>
  <c:chart>
    <c:autoTitleDeleted val="1"/>
    <c:plotArea>
      <c:layout/>
      <c:barChart>
        <c:barDir val="col"/>
        <c:grouping val="clustered"/>
        <c:varyColors val="0"/>
        <c:ser>
          <c:idx val="0"/>
          <c:order val="0"/>
          <c:tx>
            <c:strRef>
              <c:f>Sheet1!$B$1</c:f>
              <c:strCache>
                <c:ptCount val="1"/>
                <c:pt idx="0">
                  <c:v>Since 2015</c:v>
                </c:pt>
              </c:strCache>
            </c:strRef>
          </c:tx>
          <c:spPr>
            <a:solidFill>
              <a:srgbClr val="00A9CE"/>
            </a:solidFill>
            <a:effectLst/>
          </c:spPr>
          <c:invertIfNegative val="0"/>
          <c:dLbls>
            <c:numFmt formatCode="#,##0" sourceLinked="0"/>
            <c:spPr>
              <a:noFill/>
              <a:ln>
                <a:noFill/>
              </a:ln>
              <a:effectLst/>
            </c:spPr>
            <c:txPr>
              <a:bodyPr/>
              <a:lstStyle/>
              <a:p>
                <a:pPr>
                  <a:defRPr sz="1200" b="0" i="0" u="none" strike="noStrike">
                    <a:solidFill>
                      <a:srgbClr val="000000"/>
                    </a:solidFill>
                    <a:latin typeface="Arial"/>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2"/>
                <c:pt idx="0">
                  <c:v>Doctors</c:v>
                </c:pt>
                <c:pt idx="1">
                  <c:v>Nurses</c:v>
                </c:pt>
              </c:strCache>
            </c:strRef>
          </c:cat>
          <c:val>
            <c:numRef>
              <c:f>Sheet1!$B$2:$B$3</c:f>
              <c:numCache>
                <c:formatCode>General</c:formatCode>
                <c:ptCount val="2"/>
                <c:pt idx="0">
                  <c:v>4.5999999999999996</c:v>
                </c:pt>
                <c:pt idx="1">
                  <c:v>-2.2000000000000002</c:v>
                </c:pt>
              </c:numCache>
            </c:numRef>
          </c:val>
          <c:extLst>
            <c:ext xmlns:c16="http://schemas.microsoft.com/office/drawing/2014/chart" uri="{C3380CC4-5D6E-409C-BE32-E72D297353CC}">
              <c16:uniqueId val="{00000000-99A7-4CA5-BB90-B80D348D9CD3}"/>
            </c:ext>
          </c:extLst>
        </c:ser>
        <c:ser>
          <c:idx val="1"/>
          <c:order val="1"/>
          <c:tx>
            <c:strRef>
              <c:f>Sheet1!$C$1</c:f>
              <c:strCache>
                <c:ptCount val="1"/>
                <c:pt idx="0">
                  <c:v>Since 2024</c:v>
                </c:pt>
              </c:strCache>
            </c:strRef>
          </c:tx>
          <c:spPr>
            <a:solidFill>
              <a:srgbClr val="005EB8"/>
            </a:solidFill>
            <a:effectLst/>
          </c:spPr>
          <c:invertIfNegative val="0"/>
          <c:dLbls>
            <c:numFmt formatCode="#,##0" sourceLinked="0"/>
            <c:spPr>
              <a:noFill/>
              <a:ln>
                <a:noFill/>
              </a:ln>
              <a:effectLst/>
            </c:spPr>
            <c:txPr>
              <a:bodyPr/>
              <a:lstStyle/>
              <a:p>
                <a:pPr>
                  <a:defRPr sz="1200" b="0" i="0" u="none" strike="noStrike">
                    <a:solidFill>
                      <a:srgbClr val="000000"/>
                    </a:solidFill>
                    <a:latin typeface="Arial"/>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2"/>
                <c:pt idx="0">
                  <c:v>Doctors</c:v>
                </c:pt>
                <c:pt idx="1">
                  <c:v>Nurses</c:v>
                </c:pt>
              </c:strCache>
            </c:strRef>
          </c:cat>
          <c:val>
            <c:numRef>
              <c:f>Sheet1!$C$2:$C$3</c:f>
              <c:numCache>
                <c:formatCode>General</c:formatCode>
                <c:ptCount val="2"/>
                <c:pt idx="0">
                  <c:v>6.8</c:v>
                </c:pt>
                <c:pt idx="1">
                  <c:v>3.3</c:v>
                </c:pt>
              </c:numCache>
            </c:numRef>
          </c:val>
          <c:extLst>
            <c:ext xmlns:c16="http://schemas.microsoft.com/office/drawing/2014/chart" uri="{C3380CC4-5D6E-409C-BE32-E72D297353CC}">
              <c16:uniqueId val="{00000001-99A7-4CA5-BB90-B80D348D9CD3}"/>
            </c:ext>
          </c:extLst>
        </c:ser>
        <c:dLbls>
          <c:showLegendKey val="0"/>
          <c:showVal val="1"/>
          <c:showCatName val="0"/>
          <c:showSerName val="0"/>
          <c:showPercent val="0"/>
          <c:showBubbleSize val="0"/>
        </c:dLbls>
        <c:gapWidth val="150"/>
        <c:axId val="2094734554"/>
        <c:axId val="2094734552"/>
      </c:bar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200" b="0" i="0" u="none" strike="noStrike">
                <a:solidFill>
                  <a:srgbClr val="000000"/>
                </a:solidFill>
                <a:latin typeface="Arial"/>
              </a:defRPr>
            </a:pPr>
            <a:endParaRPr lang="en-US"/>
          </a:p>
        </c:txPr>
        <c:crossAx val="2094734552"/>
        <c:crosses val="autoZero"/>
        <c:auto val="1"/>
        <c:lblAlgn val="ctr"/>
        <c:lblOffset val="100"/>
        <c:noMultiLvlLbl val="1"/>
      </c:catAx>
      <c:valAx>
        <c:axId val="2094734552"/>
        <c:scaling>
          <c:orientation val="minMax"/>
          <c:max val="10"/>
          <c:min val="-5"/>
        </c:scaling>
        <c:delete val="0"/>
        <c:axPos val="l"/>
        <c:majorGridlines>
          <c:spPr>
            <a:ln w="12700" cap="flat">
              <a:solidFill>
                <a:srgbClr val="D9E5F0"/>
              </a:solidFill>
              <a:prstDash val="solid"/>
              <a:round/>
            </a:ln>
          </c:spPr>
        </c:majorGridlines>
        <c:numFmt formatCode="General" sourceLinked="0"/>
        <c:majorTickMark val="out"/>
        <c:minorTickMark val="none"/>
        <c:tickLblPos val="nextTo"/>
        <c:spPr>
          <a:ln w="12700" cap="flat">
            <a:solidFill>
              <a:srgbClr val="888888"/>
            </a:solidFill>
            <a:prstDash val="solid"/>
            <a:round/>
          </a:ln>
        </c:spPr>
        <c:txPr>
          <a:bodyPr/>
          <a:lstStyle/>
          <a:p>
            <a:pPr>
              <a:defRPr sz="1000" b="0" i="0" u="none" strike="noStrike">
                <a:solidFill>
                  <a:srgbClr val="000000"/>
                </a:solidFill>
                <a:latin typeface="Arial"/>
              </a:defRPr>
            </a:pPr>
            <a:endParaRPr lang="en-US"/>
          </a:p>
        </c:txPr>
        <c:crossAx val="2094734554"/>
        <c:crosses val="autoZero"/>
        <c:crossBetween val="between"/>
        <c:majorUnit val="2.5"/>
      </c:valAx>
      <c:spPr>
        <a:noFill/>
        <a:ln>
          <a:noFill/>
        </a:ln>
        <a:effectLst/>
      </c:spPr>
    </c:plotArea>
    <c:legend>
      <c:legendPos val="b"/>
      <c:overlay val="0"/>
    </c:legend>
    <c:plotVisOnly val="1"/>
    <c:dispBlanksAs val="span"/>
    <c:showDLblsOverMax val="1"/>
  </c:chart>
  <c:spPr>
    <a:noFill/>
    <a:ln>
      <a:noFill/>
    </a:ln>
    <a:effectLst/>
  </c:sp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c:style val="2"/>
  <c:chart>
    <c:autoTitleDeleted val="1"/>
    <c:plotArea>
      <c:layout/>
      <c:barChart>
        <c:barDir val="col"/>
        <c:grouping val="clustered"/>
        <c:varyColors val="0"/>
        <c:ser>
          <c:idx val="0"/>
          <c:order val="0"/>
          <c:tx>
            <c:strRef>
              <c:f>Sheet1!$B$1</c:f>
              <c:strCache>
                <c:ptCount val="1"/>
                <c:pt idx="0">
                  <c:v>Earnings per person (£)</c:v>
                </c:pt>
              </c:strCache>
            </c:strRef>
          </c:tx>
          <c:spPr>
            <a:solidFill>
              <a:srgbClr val="005EB8"/>
            </a:solidFill>
            <a:effectLst/>
          </c:spPr>
          <c:invertIfNegative val="0"/>
          <c:dPt>
            <c:idx val="0"/>
            <c:invertIfNegative val="0"/>
            <c:bubble3D val="0"/>
            <c:extLst>
              <c:ext xmlns:c16="http://schemas.microsoft.com/office/drawing/2014/chart" uri="{C3380CC4-5D6E-409C-BE32-E72D297353CC}">
                <c16:uniqueId val="{00000001-764B-4927-B1EB-9EDD850F8560}"/>
              </c:ext>
            </c:extLst>
          </c:dPt>
          <c:dPt>
            <c:idx val="1"/>
            <c:invertIfNegative val="0"/>
            <c:bubble3D val="0"/>
            <c:spPr>
              <a:solidFill>
                <a:srgbClr val="FFB81C"/>
              </a:solidFill>
              <a:effectLst/>
            </c:spPr>
            <c:extLst>
              <c:ext xmlns:c16="http://schemas.microsoft.com/office/drawing/2014/chart" uri="{C3380CC4-5D6E-409C-BE32-E72D297353CC}">
                <c16:uniqueId val="{00000003-764B-4927-B1EB-9EDD850F8560}"/>
              </c:ext>
            </c:extLst>
          </c:dPt>
          <c:dLbls>
            <c:numFmt formatCode="#,##0" sourceLinked="0"/>
            <c:spPr>
              <a:noFill/>
              <a:ln>
                <a:noFill/>
              </a:ln>
              <a:effectLst/>
            </c:spPr>
            <c:txPr>
              <a:bodyPr/>
              <a:lstStyle/>
              <a:p>
                <a:pPr>
                  <a:defRPr sz="1200" b="0" i="0" u="none" strike="noStrike">
                    <a:solidFill>
                      <a:srgbClr val="000000"/>
                    </a:solidFill>
                    <a:latin typeface="Arial"/>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2"/>
                <c:pt idx="0">
                  <c:v>Basic pay per person</c:v>
                </c:pt>
                <c:pt idx="1">
                  <c:v>Non-basic pay per person</c:v>
                </c:pt>
              </c:strCache>
            </c:strRef>
          </c:cat>
          <c:val>
            <c:numRef>
              <c:f>Sheet1!$B$2:$B$3</c:f>
              <c:numCache>
                <c:formatCode>General</c:formatCode>
                <c:ptCount val="2"/>
                <c:pt idx="0">
                  <c:v>38319.68</c:v>
                </c:pt>
                <c:pt idx="1">
                  <c:v>5398.17</c:v>
                </c:pt>
              </c:numCache>
            </c:numRef>
          </c:val>
          <c:extLst>
            <c:ext xmlns:c16="http://schemas.microsoft.com/office/drawing/2014/chart" uri="{C3380CC4-5D6E-409C-BE32-E72D297353CC}">
              <c16:uniqueId val="{00000004-764B-4927-B1EB-9EDD850F8560}"/>
            </c:ext>
          </c:extLst>
        </c:ser>
        <c:dLbls>
          <c:showLegendKey val="0"/>
          <c:showVal val="1"/>
          <c:showCatName val="0"/>
          <c:showSerName val="0"/>
          <c:showPercent val="0"/>
          <c:showBubbleSize val="0"/>
        </c:dLbls>
        <c:gapWidth val="150"/>
        <c:axId val="2094734554"/>
        <c:axId val="2094734552"/>
      </c:bar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200" b="0" i="0" u="none" strike="noStrike">
                <a:solidFill>
                  <a:srgbClr val="000000"/>
                </a:solidFill>
                <a:latin typeface="Arial"/>
              </a:defRPr>
            </a:pPr>
            <a:endParaRPr lang="en-US"/>
          </a:p>
        </c:txPr>
        <c:crossAx val="2094734552"/>
        <c:crosses val="autoZero"/>
        <c:auto val="1"/>
        <c:lblAlgn val="ctr"/>
        <c:lblOffset val="100"/>
        <c:noMultiLvlLbl val="1"/>
      </c:catAx>
      <c:valAx>
        <c:axId val="2094734552"/>
        <c:scaling>
          <c:orientation val="minMax"/>
          <c:max val="45000"/>
          <c:min val="0"/>
        </c:scaling>
        <c:delete val="0"/>
        <c:axPos val="l"/>
        <c:majorGridlines>
          <c:spPr>
            <a:ln w="12700" cap="flat">
              <a:solidFill>
                <a:srgbClr val="D9E5F0"/>
              </a:solidFill>
              <a:prstDash val="solid"/>
              <a:round/>
            </a:ln>
          </c:spPr>
        </c:majorGridlines>
        <c:numFmt formatCode="General" sourceLinked="0"/>
        <c:majorTickMark val="out"/>
        <c:minorTickMark val="none"/>
        <c:tickLblPos val="nextTo"/>
        <c:spPr>
          <a:ln w="12700" cap="flat">
            <a:solidFill>
              <a:srgbClr val="888888"/>
            </a:solidFill>
            <a:prstDash val="solid"/>
            <a:round/>
          </a:ln>
        </c:spPr>
        <c:txPr>
          <a:bodyPr/>
          <a:lstStyle/>
          <a:p>
            <a:pPr>
              <a:defRPr sz="1000" b="0" i="0" u="none" strike="noStrike">
                <a:solidFill>
                  <a:srgbClr val="000000"/>
                </a:solidFill>
                <a:latin typeface="Arial"/>
              </a:defRPr>
            </a:pPr>
            <a:endParaRPr lang="en-US"/>
          </a:p>
        </c:txPr>
        <c:crossAx val="2094734554"/>
        <c:crosses val="autoZero"/>
        <c:crossBetween val="between"/>
        <c:majorUnit val="5000"/>
      </c:valAx>
      <c:spPr>
        <a:noFill/>
        <a:ln>
          <a:noFill/>
        </a:ln>
        <a:effectLst/>
      </c:spPr>
    </c:plotArea>
    <c:plotVisOnly val="1"/>
    <c:dispBlanksAs val="span"/>
    <c:showDLblsOverMax val="1"/>
  </c:chart>
  <c:spPr>
    <a:noFill/>
    <a:ln>
      <a:noFill/>
    </a:ln>
    <a:effectLst/>
  </c:sp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c:style val="2"/>
  <c:chart>
    <c:autoTitleDeleted val="1"/>
    <c:plotArea>
      <c:layout/>
      <c:barChart>
        <c:barDir val="col"/>
        <c:grouping val="clustered"/>
        <c:varyColors val="0"/>
        <c:ser>
          <c:idx val="0"/>
          <c:order val="0"/>
          <c:tx>
            <c:strRef>
              <c:f>Sheet1!$B$1</c:f>
              <c:strCache>
                <c:ptCount val="1"/>
                <c:pt idx="0">
                  <c:v>Mean monthly earnings (£)</c:v>
                </c:pt>
              </c:strCache>
            </c:strRef>
          </c:tx>
          <c:spPr>
            <a:solidFill>
              <a:srgbClr val="005EB8"/>
            </a:solidFill>
            <a:effectLst/>
          </c:spPr>
          <c:invertIfNegative val="0"/>
          <c:cat>
            <c:strRef>
              <c:f>Sheet1!$A$2:$A$12</c:f>
              <c:strCache>
                <c:ptCount val="11"/>
                <c:pt idx="0">
                  <c:v>9</c:v>
                </c:pt>
                <c:pt idx="1">
                  <c:v>B2</c:v>
                </c:pt>
                <c:pt idx="2">
                  <c:v>B3</c:v>
                </c:pt>
                <c:pt idx="3">
                  <c:v>B4</c:v>
                </c:pt>
                <c:pt idx="4">
                  <c:v>B5</c:v>
                </c:pt>
                <c:pt idx="5">
                  <c:v>B6</c:v>
                </c:pt>
                <c:pt idx="6">
                  <c:v>B7</c:v>
                </c:pt>
                <c:pt idx="7">
                  <c:v>8a</c:v>
                </c:pt>
                <c:pt idx="8">
                  <c:v>8b</c:v>
                </c:pt>
                <c:pt idx="9">
                  <c:v>8c</c:v>
                </c:pt>
                <c:pt idx="10">
                  <c:v>8d</c:v>
                </c:pt>
              </c:strCache>
            </c:strRef>
          </c:cat>
          <c:val>
            <c:numRef>
              <c:f>Sheet1!$B$2:$B$12</c:f>
              <c:numCache>
                <c:formatCode>General</c:formatCode>
                <c:ptCount val="11"/>
                <c:pt idx="0">
                  <c:v>9929.33</c:v>
                </c:pt>
                <c:pt idx="1">
                  <c:v>1828.38</c:v>
                </c:pt>
                <c:pt idx="2">
                  <c:v>2126.88</c:v>
                </c:pt>
                <c:pt idx="3">
                  <c:v>2330.38</c:v>
                </c:pt>
                <c:pt idx="4">
                  <c:v>2995.35</c:v>
                </c:pt>
                <c:pt idx="5">
                  <c:v>3486.79</c:v>
                </c:pt>
                <c:pt idx="6">
                  <c:v>4088.12</c:v>
                </c:pt>
                <c:pt idx="7">
                  <c:v>4733.3900000000003</c:v>
                </c:pt>
                <c:pt idx="8">
                  <c:v>5621.1</c:v>
                </c:pt>
                <c:pt idx="9">
                  <c:v>6818.25</c:v>
                </c:pt>
                <c:pt idx="10">
                  <c:v>8146.67</c:v>
                </c:pt>
              </c:numCache>
            </c:numRef>
          </c:val>
          <c:extLst>
            <c:ext xmlns:c16="http://schemas.microsoft.com/office/drawing/2014/chart" uri="{C3380CC4-5D6E-409C-BE32-E72D297353CC}">
              <c16:uniqueId val="{00000000-9E82-4787-8995-416A4BAB0E1E}"/>
            </c:ext>
          </c:extLst>
        </c:ser>
        <c:dLbls>
          <c:showLegendKey val="0"/>
          <c:showVal val="0"/>
          <c:showCatName val="0"/>
          <c:showSerName val="0"/>
          <c:showPercent val="0"/>
          <c:showBubbleSize val="0"/>
        </c:dLbls>
        <c:gapWidth val="150"/>
        <c:axId val="2094734554"/>
        <c:axId val="2094734552"/>
      </c:bar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100" b="0" i="0" u="none" strike="noStrike">
                <a:solidFill>
                  <a:srgbClr val="000000"/>
                </a:solidFill>
                <a:latin typeface="Arial"/>
              </a:defRPr>
            </a:pPr>
            <a:endParaRPr lang="en-US"/>
          </a:p>
        </c:txPr>
        <c:crossAx val="2094734552"/>
        <c:crosses val="autoZero"/>
        <c:auto val="1"/>
        <c:lblAlgn val="ctr"/>
        <c:lblOffset val="100"/>
        <c:noMultiLvlLbl val="1"/>
      </c:catAx>
      <c:valAx>
        <c:axId val="2094734552"/>
        <c:scaling>
          <c:orientation val="minMax"/>
          <c:max val="11000"/>
          <c:min val="0"/>
        </c:scaling>
        <c:delete val="0"/>
        <c:axPos val="l"/>
        <c:majorGridlines>
          <c:spPr>
            <a:ln w="12700" cap="flat">
              <a:solidFill>
                <a:srgbClr val="D9E5F0"/>
              </a:solidFill>
              <a:prstDash val="solid"/>
              <a:round/>
            </a:ln>
          </c:spPr>
        </c:majorGridlines>
        <c:numFmt formatCode="General" sourceLinked="0"/>
        <c:majorTickMark val="out"/>
        <c:minorTickMark val="none"/>
        <c:tickLblPos val="nextTo"/>
        <c:spPr>
          <a:ln w="12700" cap="flat">
            <a:solidFill>
              <a:srgbClr val="888888"/>
            </a:solidFill>
            <a:prstDash val="solid"/>
            <a:round/>
          </a:ln>
        </c:spPr>
        <c:txPr>
          <a:bodyPr/>
          <a:lstStyle/>
          <a:p>
            <a:pPr>
              <a:defRPr sz="1000" b="0" i="0" u="none" strike="noStrike">
                <a:solidFill>
                  <a:srgbClr val="000000"/>
                </a:solidFill>
                <a:latin typeface="Arial"/>
              </a:defRPr>
            </a:pPr>
            <a:endParaRPr lang="en-US"/>
          </a:p>
        </c:txPr>
        <c:crossAx val="2094734554"/>
        <c:crosses val="autoZero"/>
        <c:crossBetween val="between"/>
        <c:majorUnit val="1000"/>
      </c:valAx>
      <c:spPr>
        <a:noFill/>
        <a:ln>
          <a:noFill/>
        </a:ln>
        <a:effectLst/>
      </c:spPr>
    </c:plotArea>
    <c:plotVisOnly val="1"/>
    <c:dispBlanksAs val="span"/>
    <c:showDLblsOverMax val="1"/>
  </c:chart>
  <c:spPr>
    <a:noFill/>
    <a:ln>
      <a:noFill/>
    </a:ln>
    <a:effectLst/>
  </c:sp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c:style val="2"/>
  <c:chart>
    <c:autoTitleDeleted val="1"/>
    <c:plotArea>
      <c:layout/>
      <c:barChart>
        <c:barDir val="col"/>
        <c:grouping val="clustered"/>
        <c:varyColors val="0"/>
        <c:ser>
          <c:idx val="0"/>
          <c:order val="0"/>
          <c:tx>
            <c:strRef>
              <c:f>Sheet1!$B$1</c:f>
              <c:strCache>
                <c:ptCount val="1"/>
                <c:pt idx="0">
                  <c:v>Vacancies</c:v>
                </c:pt>
              </c:strCache>
            </c:strRef>
          </c:tx>
          <c:spPr>
            <a:solidFill>
              <a:srgbClr val="005EB8"/>
            </a:solidFill>
            <a:effectLst/>
          </c:spPr>
          <c:invertIfNegative val="0"/>
          <c:dPt>
            <c:idx val="0"/>
            <c:invertIfNegative val="0"/>
            <c:bubble3D val="0"/>
            <c:extLst>
              <c:ext xmlns:c16="http://schemas.microsoft.com/office/drawing/2014/chart" uri="{C3380CC4-5D6E-409C-BE32-E72D297353CC}">
                <c16:uniqueId val="{00000001-5A58-44BD-84A8-7B27756F0A1A}"/>
              </c:ext>
            </c:extLst>
          </c:dPt>
          <c:dPt>
            <c:idx val="1"/>
            <c:invertIfNegative val="0"/>
            <c:bubble3D val="0"/>
            <c:spPr>
              <a:solidFill>
                <a:srgbClr val="00A9CE"/>
              </a:solidFill>
              <a:effectLst/>
            </c:spPr>
            <c:extLst>
              <c:ext xmlns:c16="http://schemas.microsoft.com/office/drawing/2014/chart" uri="{C3380CC4-5D6E-409C-BE32-E72D297353CC}">
                <c16:uniqueId val="{00000003-5A58-44BD-84A8-7B27756F0A1A}"/>
              </c:ext>
            </c:extLst>
          </c:dPt>
          <c:dPt>
            <c:idx val="2"/>
            <c:invertIfNegative val="0"/>
            <c:bubble3D val="0"/>
            <c:spPr>
              <a:solidFill>
                <a:srgbClr val="007C91"/>
              </a:solidFill>
              <a:effectLst/>
            </c:spPr>
            <c:extLst>
              <c:ext xmlns:c16="http://schemas.microsoft.com/office/drawing/2014/chart" uri="{C3380CC4-5D6E-409C-BE32-E72D297353CC}">
                <c16:uniqueId val="{00000005-5A58-44BD-84A8-7B27756F0A1A}"/>
              </c:ext>
            </c:extLst>
          </c:dPt>
          <c:dLbls>
            <c:numFmt formatCode="#,##0" sourceLinked="0"/>
            <c:spPr>
              <a:noFill/>
              <a:ln>
                <a:noFill/>
              </a:ln>
              <a:effectLst/>
            </c:spPr>
            <c:txPr>
              <a:bodyPr/>
              <a:lstStyle/>
              <a:p>
                <a:pPr>
                  <a:defRPr sz="1200" b="0" i="0" u="none" strike="noStrike">
                    <a:solidFill>
                      <a:srgbClr val="000000"/>
                    </a:solidFill>
                    <a:latin typeface="Arial"/>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Sheet1!$A$2:$A$4</c:f>
              <c:strCache>
                <c:ptCount val="3"/>
                <c:pt idx="0">
                  <c:v>Total NHS vacancies</c:v>
                </c:pt>
                <c:pt idx="1">
                  <c:v>Nursing vacancies</c:v>
                </c:pt>
                <c:pt idx="2">
                  <c:v>Medical vacancies</c:v>
                </c:pt>
              </c:strCache>
            </c:strRef>
          </c:cat>
          <c:val>
            <c:numRef>
              <c:f>Sheet1!$B$2:$B$4</c:f>
              <c:numCache>
                <c:formatCode>General</c:formatCode>
                <c:ptCount val="3"/>
                <c:pt idx="0">
                  <c:v>100020</c:v>
                </c:pt>
                <c:pt idx="1">
                  <c:v>25500</c:v>
                </c:pt>
                <c:pt idx="2">
                  <c:v>7250</c:v>
                </c:pt>
              </c:numCache>
            </c:numRef>
          </c:val>
          <c:extLst>
            <c:ext xmlns:c16="http://schemas.microsoft.com/office/drawing/2014/chart" uri="{C3380CC4-5D6E-409C-BE32-E72D297353CC}">
              <c16:uniqueId val="{00000006-5A58-44BD-84A8-7B27756F0A1A}"/>
            </c:ext>
          </c:extLst>
        </c:ser>
        <c:dLbls>
          <c:showLegendKey val="0"/>
          <c:showVal val="1"/>
          <c:showCatName val="0"/>
          <c:showSerName val="0"/>
          <c:showPercent val="0"/>
          <c:showBubbleSize val="0"/>
        </c:dLbls>
        <c:gapWidth val="150"/>
        <c:axId val="2094734554"/>
        <c:axId val="2094734552"/>
      </c:bar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200" b="0" i="0" u="none" strike="noStrike">
                <a:solidFill>
                  <a:srgbClr val="000000"/>
                </a:solidFill>
                <a:latin typeface="Arial"/>
              </a:defRPr>
            </a:pPr>
            <a:endParaRPr lang="en-US"/>
          </a:p>
        </c:txPr>
        <c:crossAx val="2094734552"/>
        <c:crosses val="autoZero"/>
        <c:auto val="1"/>
        <c:lblAlgn val="ctr"/>
        <c:lblOffset val="100"/>
        <c:noMultiLvlLbl val="1"/>
      </c:catAx>
      <c:valAx>
        <c:axId val="2094734552"/>
        <c:scaling>
          <c:orientation val="minMax"/>
          <c:max val="110000"/>
          <c:min val="0"/>
        </c:scaling>
        <c:delete val="0"/>
        <c:axPos val="l"/>
        <c:majorGridlines>
          <c:spPr>
            <a:ln w="12700" cap="flat">
              <a:solidFill>
                <a:srgbClr val="D9E5F0"/>
              </a:solidFill>
              <a:prstDash val="solid"/>
              <a:round/>
            </a:ln>
          </c:spPr>
        </c:majorGridlines>
        <c:numFmt formatCode="General" sourceLinked="0"/>
        <c:majorTickMark val="out"/>
        <c:minorTickMark val="none"/>
        <c:tickLblPos val="nextTo"/>
        <c:spPr>
          <a:ln w="12700" cap="flat">
            <a:solidFill>
              <a:srgbClr val="888888"/>
            </a:solidFill>
            <a:prstDash val="solid"/>
            <a:round/>
          </a:ln>
        </c:spPr>
        <c:txPr>
          <a:bodyPr/>
          <a:lstStyle/>
          <a:p>
            <a:pPr>
              <a:defRPr sz="1000" b="0" i="0" u="none" strike="noStrike">
                <a:solidFill>
                  <a:srgbClr val="000000"/>
                </a:solidFill>
                <a:latin typeface="Arial"/>
              </a:defRPr>
            </a:pPr>
            <a:endParaRPr lang="en-US"/>
          </a:p>
        </c:txPr>
        <c:crossAx val="2094734554"/>
        <c:crosses val="autoZero"/>
        <c:crossBetween val="between"/>
        <c:majorUnit val="20000"/>
      </c:valAx>
      <c:spPr>
        <a:noFill/>
        <a:ln>
          <a:noFill/>
        </a:ln>
        <a:effectLst/>
      </c:spPr>
    </c:plotArea>
    <c:plotVisOnly val="1"/>
    <c:dispBlanksAs val="span"/>
    <c:showDLblsOverMax val="1"/>
  </c:chart>
  <c:spPr>
    <a:noFill/>
    <a:ln>
      <a:noFill/>
    </a:ln>
    <a:effectLst/>
  </c:sp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c:style val="2"/>
  <c:chart>
    <c:autoTitleDeleted val="1"/>
    <c:plotArea>
      <c:layout/>
      <c:barChart>
        <c:barDir val="col"/>
        <c:grouping val="clustered"/>
        <c:varyColors val="0"/>
        <c:ser>
          <c:idx val="0"/>
          <c:order val="0"/>
          <c:tx>
            <c:strRef>
              <c:f>Sheet1!$B$1</c:f>
              <c:strCache>
                <c:ptCount val="1"/>
                <c:pt idx="0">
                  <c:v>Agency staff spend (£bn)</c:v>
                </c:pt>
              </c:strCache>
            </c:strRef>
          </c:tx>
          <c:spPr>
            <a:solidFill>
              <a:srgbClr val="005EB8"/>
            </a:solidFill>
            <a:effectLst/>
          </c:spPr>
          <c:invertIfNegative val="0"/>
          <c:dPt>
            <c:idx val="0"/>
            <c:invertIfNegative val="0"/>
            <c:bubble3D val="0"/>
            <c:extLst>
              <c:ext xmlns:c16="http://schemas.microsoft.com/office/drawing/2014/chart" uri="{C3380CC4-5D6E-409C-BE32-E72D297353CC}">
                <c16:uniqueId val="{00000001-B57A-4017-A99F-4E1771294490}"/>
              </c:ext>
            </c:extLst>
          </c:dPt>
          <c:dPt>
            <c:idx val="1"/>
            <c:invertIfNegative val="0"/>
            <c:bubble3D val="0"/>
            <c:spPr>
              <a:solidFill>
                <a:srgbClr val="00A9CE"/>
              </a:solidFill>
              <a:effectLst/>
            </c:spPr>
            <c:extLst>
              <c:ext xmlns:c16="http://schemas.microsoft.com/office/drawing/2014/chart" uri="{C3380CC4-5D6E-409C-BE32-E72D297353CC}">
                <c16:uniqueId val="{00000003-B57A-4017-A99F-4E1771294490}"/>
              </c:ext>
            </c:extLst>
          </c:dPt>
          <c:dPt>
            <c:idx val="2"/>
            <c:invertIfNegative val="0"/>
            <c:bubble3D val="0"/>
            <c:spPr>
              <a:solidFill>
                <a:srgbClr val="009639"/>
              </a:solidFill>
              <a:effectLst/>
            </c:spPr>
            <c:extLst>
              <c:ext xmlns:c16="http://schemas.microsoft.com/office/drawing/2014/chart" uri="{C3380CC4-5D6E-409C-BE32-E72D297353CC}">
                <c16:uniqueId val="{00000005-B57A-4017-A99F-4E1771294490}"/>
              </c:ext>
            </c:extLst>
          </c:dPt>
          <c:dLbls>
            <c:numFmt formatCode="#,##0" sourceLinked="0"/>
            <c:spPr>
              <a:noFill/>
              <a:ln>
                <a:noFill/>
              </a:ln>
              <a:effectLst/>
            </c:spPr>
            <c:txPr>
              <a:bodyPr/>
              <a:lstStyle/>
              <a:p>
                <a:pPr>
                  <a:defRPr sz="1200" b="0" i="0" u="none" strike="noStrike">
                    <a:solidFill>
                      <a:srgbClr val="000000"/>
                    </a:solidFill>
                    <a:latin typeface="Arial"/>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Sheet1!$A$2:$A$4</c:f>
              <c:strCache>
                <c:ptCount val="3"/>
                <c:pt idx="0">
                  <c:v>2022/23</c:v>
                </c:pt>
                <c:pt idx="1">
                  <c:v>2023/24</c:v>
                </c:pt>
                <c:pt idx="2">
                  <c:v>2024/25</c:v>
                </c:pt>
              </c:strCache>
            </c:strRef>
          </c:cat>
          <c:val>
            <c:numRef>
              <c:f>Sheet1!$B$2:$B$4</c:f>
              <c:numCache>
                <c:formatCode>General</c:formatCode>
                <c:ptCount val="3"/>
                <c:pt idx="0">
                  <c:v>3.46</c:v>
                </c:pt>
                <c:pt idx="1">
                  <c:v>3.02</c:v>
                </c:pt>
                <c:pt idx="2">
                  <c:v>2.0699999999999998</c:v>
                </c:pt>
              </c:numCache>
            </c:numRef>
          </c:val>
          <c:extLst>
            <c:ext xmlns:c16="http://schemas.microsoft.com/office/drawing/2014/chart" uri="{C3380CC4-5D6E-409C-BE32-E72D297353CC}">
              <c16:uniqueId val="{00000006-B57A-4017-A99F-4E1771294490}"/>
            </c:ext>
          </c:extLst>
        </c:ser>
        <c:dLbls>
          <c:showLegendKey val="0"/>
          <c:showVal val="1"/>
          <c:showCatName val="0"/>
          <c:showSerName val="0"/>
          <c:showPercent val="0"/>
          <c:showBubbleSize val="0"/>
        </c:dLbls>
        <c:gapWidth val="150"/>
        <c:axId val="2094734554"/>
        <c:axId val="2094734552"/>
      </c:bar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200" b="0" i="0" u="none" strike="noStrike">
                <a:solidFill>
                  <a:srgbClr val="000000"/>
                </a:solidFill>
                <a:latin typeface="Arial"/>
              </a:defRPr>
            </a:pPr>
            <a:endParaRPr lang="en-US"/>
          </a:p>
        </c:txPr>
        <c:crossAx val="2094734552"/>
        <c:crosses val="autoZero"/>
        <c:auto val="1"/>
        <c:lblAlgn val="ctr"/>
        <c:lblOffset val="100"/>
        <c:noMultiLvlLbl val="1"/>
      </c:catAx>
      <c:valAx>
        <c:axId val="2094734552"/>
        <c:scaling>
          <c:orientation val="minMax"/>
          <c:max val="4"/>
          <c:min val="0"/>
        </c:scaling>
        <c:delete val="0"/>
        <c:axPos val="l"/>
        <c:majorGridlines>
          <c:spPr>
            <a:ln w="12700" cap="flat">
              <a:solidFill>
                <a:srgbClr val="D9E5F0"/>
              </a:solidFill>
              <a:prstDash val="solid"/>
              <a:round/>
            </a:ln>
          </c:spPr>
        </c:majorGridlines>
        <c:numFmt formatCode="General" sourceLinked="0"/>
        <c:majorTickMark val="out"/>
        <c:minorTickMark val="none"/>
        <c:tickLblPos val="nextTo"/>
        <c:spPr>
          <a:ln w="12700" cap="flat">
            <a:solidFill>
              <a:srgbClr val="888888"/>
            </a:solidFill>
            <a:prstDash val="solid"/>
            <a:round/>
          </a:ln>
        </c:spPr>
        <c:txPr>
          <a:bodyPr/>
          <a:lstStyle/>
          <a:p>
            <a:pPr>
              <a:defRPr sz="1000" b="0" i="0" u="none" strike="noStrike">
                <a:solidFill>
                  <a:srgbClr val="000000"/>
                </a:solidFill>
                <a:latin typeface="Arial"/>
              </a:defRPr>
            </a:pPr>
            <a:endParaRPr lang="en-US"/>
          </a:p>
        </c:txPr>
        <c:crossAx val="2094734554"/>
        <c:crosses val="autoZero"/>
        <c:crossBetween val="between"/>
        <c:majorUnit val="0.5"/>
      </c:valAx>
      <c:spPr>
        <a:noFill/>
        <a:ln>
          <a:noFill/>
        </a:ln>
        <a:effectLst/>
      </c:spPr>
    </c:plotArea>
    <c:plotVisOnly val="1"/>
    <c:dispBlanksAs val="span"/>
    <c:showDLblsOverMax val="1"/>
  </c:chart>
  <c:spPr>
    <a:noFill/>
    <a:ln>
      <a:noFill/>
    </a:ln>
    <a:effectLst/>
  </c:sp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c:style val="2"/>
  <c:chart>
    <c:autoTitleDeleted val="1"/>
    <c:plotArea>
      <c:layout/>
      <c:lineChart>
        <c:grouping val="standard"/>
        <c:varyColors val="0"/>
        <c:ser>
          <c:idx val="0"/>
          <c:order val="0"/>
          <c:tx>
            <c:strRef>
              <c:f>Sheet1!$B$1</c:f>
              <c:strCache>
                <c:ptCount val="1"/>
                <c:pt idx="0">
                  <c:v>Pay satisfaction (%)</c:v>
                </c:pt>
              </c:strCache>
            </c:strRef>
          </c:tx>
          <c:spPr>
            <a:ln w="31750" cap="flat">
              <a:solidFill>
                <a:srgbClr val="DA291C"/>
              </a:solidFill>
              <a:prstDash val="solid"/>
              <a:round/>
            </a:ln>
            <a:effectLst/>
          </c:spPr>
          <c:marker>
            <c:symbol val="circle"/>
            <c:size val="6"/>
            <c:spPr>
              <a:solidFill>
                <a:srgbClr val="DA291C"/>
              </a:solidFill>
              <a:ln w="9525" cap="flat">
                <a:solidFill>
                  <a:srgbClr val="DA291C"/>
                </a:solidFill>
                <a:prstDash val="solid"/>
                <a:round/>
              </a:ln>
              <a:effectLst/>
            </c:spPr>
          </c:marker>
          <c:cat>
            <c:strRef>
              <c:f>Sheet1!$A$2:$A$6</c:f>
              <c:strCache>
                <c:ptCount val="5"/>
                <c:pt idx="0">
                  <c:v>2021</c:v>
                </c:pt>
                <c:pt idx="1">
                  <c:v>2022</c:v>
                </c:pt>
                <c:pt idx="2">
                  <c:v>2023</c:v>
                </c:pt>
                <c:pt idx="3">
                  <c:v>2024</c:v>
                </c:pt>
                <c:pt idx="4">
                  <c:v>2025</c:v>
                </c:pt>
              </c:strCache>
            </c:strRef>
          </c:cat>
          <c:val>
            <c:numRef>
              <c:f>Sheet1!$B$2:$B$6</c:f>
              <c:numCache>
                <c:formatCode>General</c:formatCode>
                <c:ptCount val="5"/>
                <c:pt idx="0">
                  <c:v>32.5</c:v>
                </c:pt>
                <c:pt idx="1">
                  <c:v>25.51</c:v>
                </c:pt>
                <c:pt idx="2">
                  <c:v>31.18</c:v>
                </c:pt>
                <c:pt idx="3">
                  <c:v>32.090000000000003</c:v>
                </c:pt>
                <c:pt idx="4">
                  <c:v>32.14</c:v>
                </c:pt>
              </c:numCache>
            </c:numRef>
          </c:val>
          <c:smooth val="0"/>
          <c:extLst>
            <c:ext xmlns:c16="http://schemas.microsoft.com/office/drawing/2014/chart" uri="{C3380CC4-5D6E-409C-BE32-E72D297353CC}">
              <c16:uniqueId val="{00000000-5374-4849-872B-DA18ABCB17FB}"/>
            </c:ext>
          </c:extLst>
        </c:ser>
        <c:ser>
          <c:idx val="1"/>
          <c:order val="1"/>
          <c:tx>
            <c:strRef>
              <c:f>Sheet1!$C$1</c:f>
              <c:strCache>
                <c:ptCount val="1"/>
                <c:pt idx="0">
                  <c:v>Organisation values my work (%)</c:v>
                </c:pt>
              </c:strCache>
            </c:strRef>
          </c:tx>
          <c:spPr>
            <a:ln w="31750" cap="flat">
              <a:solidFill>
                <a:srgbClr val="005EB8"/>
              </a:solidFill>
              <a:prstDash val="solid"/>
              <a:round/>
            </a:ln>
            <a:effectLst/>
          </c:spPr>
          <c:marker>
            <c:symbol val="circle"/>
            <c:size val="6"/>
            <c:spPr>
              <a:solidFill>
                <a:srgbClr val="005EB8"/>
              </a:solidFill>
              <a:ln w="9525" cap="flat">
                <a:solidFill>
                  <a:srgbClr val="005EB8"/>
                </a:solidFill>
                <a:prstDash val="solid"/>
                <a:round/>
              </a:ln>
              <a:effectLst/>
            </c:spPr>
          </c:marker>
          <c:cat>
            <c:strRef>
              <c:f>Sheet1!$A$2:$A$6</c:f>
              <c:strCache>
                <c:ptCount val="5"/>
                <c:pt idx="0">
                  <c:v>2021</c:v>
                </c:pt>
                <c:pt idx="1">
                  <c:v>2022</c:v>
                </c:pt>
                <c:pt idx="2">
                  <c:v>2023</c:v>
                </c:pt>
                <c:pt idx="3">
                  <c:v>2024</c:v>
                </c:pt>
                <c:pt idx="4">
                  <c:v>2025</c:v>
                </c:pt>
              </c:strCache>
            </c:strRef>
          </c:cat>
          <c:val>
            <c:numRef>
              <c:f>Sheet1!$C$2:$C$6</c:f>
              <c:numCache>
                <c:formatCode>General</c:formatCode>
                <c:ptCount val="5"/>
                <c:pt idx="0">
                  <c:v>42.04</c:v>
                </c:pt>
                <c:pt idx="1">
                  <c:v>42.08</c:v>
                </c:pt>
                <c:pt idx="2">
                  <c:v>44.87</c:v>
                </c:pt>
                <c:pt idx="3">
                  <c:v>44.41</c:v>
                </c:pt>
                <c:pt idx="4">
                  <c:v>42.95</c:v>
                </c:pt>
              </c:numCache>
            </c:numRef>
          </c:val>
          <c:smooth val="0"/>
          <c:extLst>
            <c:ext xmlns:c16="http://schemas.microsoft.com/office/drawing/2014/chart" uri="{C3380CC4-5D6E-409C-BE32-E72D297353CC}">
              <c16:uniqueId val="{00000001-5374-4849-872B-DA18ABCB17FB}"/>
            </c:ext>
          </c:extLst>
        </c:ser>
        <c:dLbls>
          <c:showLegendKey val="0"/>
          <c:showVal val="0"/>
          <c:showCatName val="0"/>
          <c:showSerName val="0"/>
          <c:showPercent val="0"/>
          <c:showBubbleSize val="0"/>
        </c:dLbls>
        <c:marker val="1"/>
        <c:smooth val="0"/>
        <c:axId val="2094734554"/>
        <c:axId val="2094734552"/>
      </c:line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100" b="0" i="0" u="none" strike="noStrike">
                <a:solidFill>
                  <a:srgbClr val="000000"/>
                </a:solidFill>
                <a:latin typeface="Arial"/>
              </a:defRPr>
            </a:pPr>
            <a:endParaRPr lang="en-US"/>
          </a:p>
        </c:txPr>
        <c:crossAx val="2094734552"/>
        <c:crosses val="autoZero"/>
        <c:auto val="1"/>
        <c:lblAlgn val="ctr"/>
        <c:lblOffset val="100"/>
        <c:noMultiLvlLbl val="1"/>
      </c:catAx>
      <c:valAx>
        <c:axId val="2094734552"/>
        <c:scaling>
          <c:orientation val="minMax"/>
          <c:max val="50"/>
          <c:min val="20"/>
        </c:scaling>
        <c:delete val="0"/>
        <c:axPos val="l"/>
        <c:majorGridlines>
          <c:spPr>
            <a:ln w="12700" cap="flat">
              <a:solidFill>
                <a:srgbClr val="D9E5F0"/>
              </a:solidFill>
              <a:prstDash val="solid"/>
              <a:round/>
            </a:ln>
          </c:spPr>
        </c:majorGridlines>
        <c:numFmt formatCode="General" sourceLinked="0"/>
        <c:majorTickMark val="out"/>
        <c:minorTickMark val="none"/>
        <c:tickLblPos val="nextTo"/>
        <c:spPr>
          <a:ln w="12700" cap="flat">
            <a:solidFill>
              <a:srgbClr val="888888"/>
            </a:solidFill>
            <a:prstDash val="solid"/>
            <a:round/>
          </a:ln>
        </c:spPr>
        <c:txPr>
          <a:bodyPr/>
          <a:lstStyle/>
          <a:p>
            <a:pPr>
              <a:defRPr sz="1000" b="0" i="0" u="none" strike="noStrike">
                <a:solidFill>
                  <a:srgbClr val="000000"/>
                </a:solidFill>
                <a:latin typeface="Arial"/>
              </a:defRPr>
            </a:pPr>
            <a:endParaRPr lang="en-US"/>
          </a:p>
        </c:txPr>
        <c:crossAx val="2094734554"/>
        <c:crosses val="autoZero"/>
        <c:crossBetween val="between"/>
        <c:majorUnit val="5"/>
      </c:valAx>
      <c:spPr>
        <a:noFill/>
        <a:ln>
          <a:noFill/>
        </a:ln>
        <a:effectLst/>
      </c:spPr>
    </c:plotArea>
    <c:legend>
      <c:legendPos val="b"/>
      <c:overlay val="0"/>
    </c:legend>
    <c:plotVisOnly val="1"/>
    <c:dispBlanksAs val="span"/>
    <c:showDLblsOverMax val="1"/>
  </c:chart>
  <c:spPr>
    <a:noFill/>
    <a:ln>
      <a:noFill/>
    </a:ln>
    <a:effectLst/>
  </c:sp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c:style val="2"/>
  <c:chart>
    <c:autoTitleDeleted val="1"/>
    <c:plotArea>
      <c:layout/>
      <c:barChart>
        <c:barDir val="col"/>
        <c:grouping val="clustered"/>
        <c:varyColors val="0"/>
        <c:ser>
          <c:idx val="0"/>
          <c:order val="0"/>
          <c:tx>
            <c:strRef>
              <c:f>Sheet1!$B$1</c:f>
              <c:strCache>
                <c:ptCount val="1"/>
                <c:pt idx="0">
                  <c:v>Mean pay gap (%)</c:v>
                </c:pt>
              </c:strCache>
            </c:strRef>
          </c:tx>
          <c:spPr>
            <a:solidFill>
              <a:srgbClr val="DA291C"/>
            </a:solidFill>
            <a:effectLst/>
          </c:spPr>
          <c:invertIfNegative val="0"/>
          <c:dPt>
            <c:idx val="0"/>
            <c:invertIfNegative val="0"/>
            <c:bubble3D val="0"/>
            <c:extLst>
              <c:ext xmlns:c16="http://schemas.microsoft.com/office/drawing/2014/chart" uri="{C3380CC4-5D6E-409C-BE32-E72D297353CC}">
                <c16:uniqueId val="{00000001-7538-4D68-8966-94475E50CD4F}"/>
              </c:ext>
            </c:extLst>
          </c:dPt>
          <c:dPt>
            <c:idx val="1"/>
            <c:invertIfNegative val="0"/>
            <c:bubble3D val="0"/>
            <c:spPr>
              <a:solidFill>
                <a:srgbClr val="FFB81C"/>
              </a:solidFill>
              <a:effectLst/>
            </c:spPr>
            <c:extLst>
              <c:ext xmlns:c16="http://schemas.microsoft.com/office/drawing/2014/chart" uri="{C3380CC4-5D6E-409C-BE32-E72D297353CC}">
                <c16:uniqueId val="{00000003-7538-4D68-8966-94475E50CD4F}"/>
              </c:ext>
            </c:extLst>
          </c:dPt>
          <c:dPt>
            <c:idx val="2"/>
            <c:invertIfNegative val="0"/>
            <c:bubble3D val="0"/>
            <c:spPr>
              <a:solidFill>
                <a:srgbClr val="007C91"/>
              </a:solidFill>
              <a:effectLst/>
            </c:spPr>
            <c:extLst>
              <c:ext xmlns:c16="http://schemas.microsoft.com/office/drawing/2014/chart" uri="{C3380CC4-5D6E-409C-BE32-E72D297353CC}">
                <c16:uniqueId val="{00000005-7538-4D68-8966-94475E50CD4F}"/>
              </c:ext>
            </c:extLst>
          </c:dPt>
          <c:dLbls>
            <c:numFmt formatCode="#,##0" sourceLinked="0"/>
            <c:spPr>
              <a:noFill/>
              <a:ln>
                <a:noFill/>
              </a:ln>
              <a:effectLst/>
            </c:spPr>
            <c:txPr>
              <a:bodyPr/>
              <a:lstStyle/>
              <a:p>
                <a:pPr>
                  <a:defRPr sz="1200" b="0" i="0" u="none" strike="noStrike">
                    <a:solidFill>
                      <a:srgbClr val="000000"/>
                    </a:solidFill>
                    <a:latin typeface="Arial"/>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Sheet1!$A$2:$A$4</c:f>
              <c:strCache>
                <c:ptCount val="3"/>
                <c:pt idx="0">
                  <c:v>Gender</c:v>
                </c:pt>
                <c:pt idx="1">
                  <c:v>Disability</c:v>
                </c:pt>
                <c:pt idx="2">
                  <c:v>Ethnicity</c:v>
                </c:pt>
              </c:strCache>
            </c:strRef>
          </c:cat>
          <c:val>
            <c:numRef>
              <c:f>Sheet1!$B$2:$B$4</c:f>
              <c:numCache>
                <c:formatCode>General</c:formatCode>
                <c:ptCount val="3"/>
                <c:pt idx="0">
                  <c:v>10.58</c:v>
                </c:pt>
                <c:pt idx="1">
                  <c:v>8.1199999999999992</c:v>
                </c:pt>
                <c:pt idx="2">
                  <c:v>5.47</c:v>
                </c:pt>
              </c:numCache>
            </c:numRef>
          </c:val>
          <c:extLst>
            <c:ext xmlns:c16="http://schemas.microsoft.com/office/drawing/2014/chart" uri="{C3380CC4-5D6E-409C-BE32-E72D297353CC}">
              <c16:uniqueId val="{00000006-7538-4D68-8966-94475E50CD4F}"/>
            </c:ext>
          </c:extLst>
        </c:ser>
        <c:dLbls>
          <c:showLegendKey val="0"/>
          <c:showVal val="1"/>
          <c:showCatName val="0"/>
          <c:showSerName val="0"/>
          <c:showPercent val="0"/>
          <c:showBubbleSize val="0"/>
        </c:dLbls>
        <c:gapWidth val="150"/>
        <c:axId val="2094734554"/>
        <c:axId val="2094734552"/>
      </c:bar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200" b="0" i="0" u="none" strike="noStrike">
                <a:solidFill>
                  <a:srgbClr val="000000"/>
                </a:solidFill>
                <a:latin typeface="Arial"/>
              </a:defRPr>
            </a:pPr>
            <a:endParaRPr lang="en-US"/>
          </a:p>
        </c:txPr>
        <c:crossAx val="2094734552"/>
        <c:crosses val="autoZero"/>
        <c:auto val="1"/>
        <c:lblAlgn val="ctr"/>
        <c:lblOffset val="100"/>
        <c:noMultiLvlLbl val="1"/>
      </c:catAx>
      <c:valAx>
        <c:axId val="2094734552"/>
        <c:scaling>
          <c:orientation val="minMax"/>
          <c:max val="12"/>
          <c:min val="0"/>
        </c:scaling>
        <c:delete val="0"/>
        <c:axPos val="l"/>
        <c:majorGridlines>
          <c:spPr>
            <a:ln w="12700" cap="flat">
              <a:solidFill>
                <a:srgbClr val="D9E5F0"/>
              </a:solidFill>
              <a:prstDash val="solid"/>
              <a:round/>
            </a:ln>
          </c:spPr>
        </c:majorGridlines>
        <c:numFmt formatCode="General" sourceLinked="0"/>
        <c:majorTickMark val="out"/>
        <c:minorTickMark val="none"/>
        <c:tickLblPos val="nextTo"/>
        <c:spPr>
          <a:ln w="12700" cap="flat">
            <a:solidFill>
              <a:srgbClr val="888888"/>
            </a:solidFill>
            <a:prstDash val="solid"/>
            <a:round/>
          </a:ln>
        </c:spPr>
        <c:txPr>
          <a:bodyPr/>
          <a:lstStyle/>
          <a:p>
            <a:pPr>
              <a:defRPr sz="1000" b="0" i="0" u="none" strike="noStrike">
                <a:solidFill>
                  <a:srgbClr val="000000"/>
                </a:solidFill>
                <a:latin typeface="Arial"/>
              </a:defRPr>
            </a:pPr>
            <a:endParaRPr lang="en-US"/>
          </a:p>
        </c:txPr>
        <c:crossAx val="2094734554"/>
        <c:crosses val="autoZero"/>
        <c:crossBetween val="between"/>
        <c:majorUnit val="2"/>
      </c:valAx>
      <c:spPr>
        <a:noFill/>
        <a:ln>
          <a:noFill/>
        </a:ln>
        <a:effectLst/>
      </c:spPr>
    </c:plotArea>
    <c:plotVisOnly val="1"/>
    <c:dispBlanksAs val="span"/>
    <c:showDLblsOverMax val="1"/>
  </c:chart>
  <c:spPr>
    <a:noFill/>
    <a:ln>
      <a:noFill/>
    </a:ln>
    <a:effectLst/>
  </c:sp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c:style val="2"/>
  <c:chart>
    <c:autoTitleDeleted val="1"/>
    <c:plotArea>
      <c:layout/>
      <c:barChart>
        <c:barDir val="col"/>
        <c:grouping val="clustered"/>
        <c:varyColors val="0"/>
        <c:ser>
          <c:idx val="0"/>
          <c:order val="0"/>
          <c:tx>
            <c:strRef>
              <c:f>Sheet1!$B$1</c:f>
              <c:strCache>
                <c:ptCount val="1"/>
                <c:pt idx="0">
                  <c:v>Bank fill rate (%)</c:v>
                </c:pt>
              </c:strCache>
            </c:strRef>
          </c:tx>
          <c:spPr>
            <a:solidFill>
              <a:srgbClr val="00A9CE"/>
            </a:solidFill>
            <a:effectLst/>
          </c:spPr>
          <c:invertIfNegative val="0"/>
          <c:dPt>
            <c:idx val="0"/>
            <c:invertIfNegative val="0"/>
            <c:bubble3D val="0"/>
            <c:extLst>
              <c:ext xmlns:c16="http://schemas.microsoft.com/office/drawing/2014/chart" uri="{C3380CC4-5D6E-409C-BE32-E72D297353CC}">
                <c16:uniqueId val="{00000001-27E5-44D0-8E2E-71941EA1F8E0}"/>
              </c:ext>
            </c:extLst>
          </c:dPt>
          <c:dPt>
            <c:idx val="1"/>
            <c:invertIfNegative val="0"/>
            <c:bubble3D val="0"/>
            <c:spPr>
              <a:solidFill>
                <a:srgbClr val="009639"/>
              </a:solidFill>
              <a:effectLst/>
            </c:spPr>
            <c:extLst>
              <c:ext xmlns:c16="http://schemas.microsoft.com/office/drawing/2014/chart" uri="{C3380CC4-5D6E-409C-BE32-E72D297353CC}">
                <c16:uniqueId val="{00000003-27E5-44D0-8E2E-71941EA1F8E0}"/>
              </c:ext>
            </c:extLst>
          </c:dPt>
          <c:dLbls>
            <c:numFmt formatCode="#,##0" sourceLinked="0"/>
            <c:spPr>
              <a:noFill/>
              <a:ln>
                <a:noFill/>
              </a:ln>
              <a:effectLst/>
            </c:spPr>
            <c:txPr>
              <a:bodyPr/>
              <a:lstStyle/>
              <a:p>
                <a:pPr>
                  <a:defRPr sz="1200" b="0" i="0" u="none" strike="noStrike">
                    <a:solidFill>
                      <a:srgbClr val="000000"/>
                    </a:solidFill>
                    <a:latin typeface="Arial"/>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2"/>
                <c:pt idx="0">
                  <c:v>Jan 2023</c:v>
                </c:pt>
                <c:pt idx="1">
                  <c:v>Apr 2025</c:v>
                </c:pt>
              </c:strCache>
            </c:strRef>
          </c:cat>
          <c:val>
            <c:numRef>
              <c:f>Sheet1!$B$2:$B$3</c:f>
              <c:numCache>
                <c:formatCode>General</c:formatCode>
                <c:ptCount val="2"/>
                <c:pt idx="0">
                  <c:v>58</c:v>
                </c:pt>
                <c:pt idx="1">
                  <c:v>82</c:v>
                </c:pt>
              </c:numCache>
            </c:numRef>
          </c:val>
          <c:extLst>
            <c:ext xmlns:c16="http://schemas.microsoft.com/office/drawing/2014/chart" uri="{C3380CC4-5D6E-409C-BE32-E72D297353CC}">
              <c16:uniqueId val="{00000004-27E5-44D0-8E2E-71941EA1F8E0}"/>
            </c:ext>
          </c:extLst>
        </c:ser>
        <c:dLbls>
          <c:showLegendKey val="0"/>
          <c:showVal val="1"/>
          <c:showCatName val="0"/>
          <c:showSerName val="0"/>
          <c:showPercent val="0"/>
          <c:showBubbleSize val="0"/>
        </c:dLbls>
        <c:gapWidth val="150"/>
        <c:axId val="2094734554"/>
        <c:axId val="2094734552"/>
      </c:bar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200" b="0" i="0" u="none" strike="noStrike">
                <a:solidFill>
                  <a:srgbClr val="000000"/>
                </a:solidFill>
                <a:latin typeface="Arial"/>
              </a:defRPr>
            </a:pPr>
            <a:endParaRPr lang="en-US"/>
          </a:p>
        </c:txPr>
        <c:crossAx val="2094734552"/>
        <c:crosses val="autoZero"/>
        <c:auto val="1"/>
        <c:lblAlgn val="ctr"/>
        <c:lblOffset val="100"/>
        <c:noMultiLvlLbl val="1"/>
      </c:catAx>
      <c:valAx>
        <c:axId val="2094734552"/>
        <c:scaling>
          <c:orientation val="minMax"/>
          <c:max val="100"/>
          <c:min val="0"/>
        </c:scaling>
        <c:delete val="0"/>
        <c:axPos val="l"/>
        <c:majorGridlines>
          <c:spPr>
            <a:ln w="12700" cap="flat">
              <a:solidFill>
                <a:srgbClr val="D9E5F0"/>
              </a:solidFill>
              <a:prstDash val="solid"/>
              <a:round/>
            </a:ln>
          </c:spPr>
        </c:majorGridlines>
        <c:numFmt formatCode="General" sourceLinked="0"/>
        <c:majorTickMark val="out"/>
        <c:minorTickMark val="none"/>
        <c:tickLblPos val="nextTo"/>
        <c:spPr>
          <a:ln w="12700" cap="flat">
            <a:solidFill>
              <a:srgbClr val="888888"/>
            </a:solidFill>
            <a:prstDash val="solid"/>
            <a:round/>
          </a:ln>
        </c:spPr>
        <c:txPr>
          <a:bodyPr/>
          <a:lstStyle/>
          <a:p>
            <a:pPr>
              <a:defRPr sz="1000" b="0" i="0" u="none" strike="noStrike">
                <a:solidFill>
                  <a:srgbClr val="000000"/>
                </a:solidFill>
                <a:latin typeface="Arial"/>
              </a:defRPr>
            </a:pPr>
            <a:endParaRPr lang="en-US"/>
          </a:p>
        </c:txPr>
        <c:crossAx val="2094734554"/>
        <c:crosses val="autoZero"/>
        <c:crossBetween val="between"/>
        <c:majorUnit val="10"/>
      </c:valAx>
      <c:spPr>
        <a:noFill/>
        <a:ln>
          <a:noFill/>
        </a:ln>
        <a:effectLst/>
      </c:spPr>
    </c:plotArea>
    <c:plotVisOnly val="1"/>
    <c:dispBlanksAs val="span"/>
    <c:showDLblsOverMax val="1"/>
  </c:chart>
  <c:spPr>
    <a:noFill/>
    <a:ln>
      <a:noFill/>
    </a:ln>
    <a:effectLst/>
  </c:sp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099593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 https://www.uwtsd.ac.uk/sites/default/files/styles/open_graph_image/public/2024-01/uwtsd-logo.png?h=edcd1a3c&amp;itok=-0TdFyU7 (UWTSD logo)
- https://www.chelwest.nhs.uk/about-us/news/staff-survey-results-leaders-in-learning-culture/%40%40images/promoSectionBanner (NHS staff image)
- User-provided assessment brief for module title, code, deadline, assessment format and lecturer names.</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 User-provided assessment brief for duration, slide rules, group size assumptions and word-count target.</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 https://www.nhsstaffsurveys.com/static/98fbf017ea18aad1523254e02072cd02/National-Results-Briefing-2025.pdf (pp. 17-18, 50, 53: pay satisfaction 32.14%, organisation values work 42.95%, recommend as place to work 58.05%, often think about leaving 29.55%)
- https://www.worcsacute.nhs.uk/devuret/2023/08/LD_MH_-_Nurses-scaled.jpeg (NHS staff image)</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 https://www.nhsemployers.org/articles/pay-scales-202627
- https://www.nhsemployers.org/articles/pay-scales-202526
- https://www.nhsemployers.org/articles/explaining-total-reward-offer-across-employment-journey</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 https://www.nhsemployers.org/articles/pay-scales-202627 (2026/27 AfC annual salary points)</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 https://www.gov.uk/government/news/36-pay-rise-for-nhs-staff-to-be-backed-by-government (2025/26 3.6% award)
- https://www.england.nhs.uk/long-read/actions-to-deliver-agenda-for-change-uplift-and-a-fairer-deal-for-nurses/ (2026/27 3.3% award and nursing-focused reforms)
- https://www.nhsemployers.org/articles/pay-scales-202526
- https://www.nhsemployers.org/articles/pay-scales-202627</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 https://www.nhsstaffsurveys.com/static/98fbf017ea18aad1523254e02072cd02/National-Results-Briefing-2025.pdf (reward and engagement metrics for 2024 and 2025)</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 Theoretical synthesis slide created by assistant; no single external non-trivial claim beyond established HRM theory.</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 Reference slide compiled from sources already cited in Section A.</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 https://commonslibrary.parliament.uk/research-briefings/cbp-10793/ (real-terms NHS pay and pension briefing, June 2025 averages and real-term comparisons)</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 https://digital.nhs.uk/data-and-information/publications/statistical/nhs-staff-earnings-estimates/december-2025-provisional-statistics (headline December 2025 earnings figures)
- Downloaded table source: https://files.digital.nhs.uk/33/8BF137/NHS%20Staff%20Annual%20Earnings%20Estimates%20to%20December%202025%2C%20NHS%20Trusts%20and%20other%20core%20orgs%2C%20Tables.xlsx</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 Downloaded dataset: https://files.digital.nhs.uk/D5/879FA9/Monthly%20Earnings%20by%20AfC%20band%20and%20grade%20step%20to%20December%202025%2C%20NHS%20Trusts%20and%20other%20core%20orgs%2C%20CSV.csv</a:t>
            </a:r>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 https://nhsproviders.org/resources/briefings/nhs-digital-workforce-statistics-november-2025 (100,020 vacancies; 25,500 nursing vacancies; vacancy rates)
- https://www.england.nhs.uk/statistics/statistical-work-areas/nhs-vacancies-survey/ (definition caveat on vacancies and temporary cover)</a:t>
            </a:r>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 https://commonslibrary.parliament.uk/research-briefings/cbp-10784/ (NHS workforce size briefing with agency spend series)</a:t>
            </a:r>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 https://commonslibrary.parliament.uk/research-briefings/cbp-10793/
- https://digital.nhs.uk/data-and-information/publications/statistical/nhs-staff-earnings-estimates/december-2025-provisional-statistics
- https://www.nhsstaffsurveys.com/static/98fbf017ea18aad1523254e02072cd02/National-Results-Briefing-2025.pdf
- https://nhsproviders.org/resources/briefings/nhs-digital-workforce-statistics-november-2025</a:t>
            </a:r>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 Reference slide compiled from sources already cited in Section B.</a:t>
            </a:r>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 https://www.nhsstaffsurveys.com/static/98fbf017ea18aad1523254e02072cd02/National-Results-Briefing-2025.pdf (reward trend series 2021–2025)</a:t>
            </a:r>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 https://www.nhsemployers.org/articles/explaining-total-reward-offer-across-employment-journey (annual leave, pension and TRS information)
- https://www.nhsbsa.nhs.uk/member-hub/your-total-reward-statement
- https://www.nhsstaffsurveys.com/static/98fbf017ea18aad1523254e02072cd02/National-Results-Briefing-2025.pdf (flexible working satisfaction 57.66%)</a:t>
            </a:r>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 https://www.nhsstaffsurveys.com/static/98fbf017ea18aad1523254e02072cd02/National-Results-Briefing-2025.pdf (appraisal and manager-valued-work metrics)
- https://nhsproviders.org/resources/nhs-staff-survey-results-2025-what-you-need-to-know/ (commentary on appraisal quality)
- https://www.nhsconfed.org/publications/nhs-staff-survey-results-2025-what-you-need-know (similar commentary)</a:t>
            </a:r>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 https://www.england.nhs.uk/long-read/diversity-pay-gap-reporting-2024-25-for-nhs-england/ (mean gender, disability and ethnicity pay gap figures)
- https://www.england.nhs.uk/wp-content/uploads/2023/06/B2044_NHS_EDI_WorkforcePlan.pdf (EDI improvement plan high impact action 3)</a:t>
            </a:r>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 https://www.england.nhs.uk/long-read/actions-to-deliver-agenda-for-change-uplift-and-a-fairer-deal-for-nurses/</a:t>
            </a:r>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 Theoretical synthesis slide created by assistant; no single external non-trivial claim beyond established motivation theories.</a:t>
            </a:r>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 Reference slide compiled from sources already cited in Section C.</a:t>
            </a:r>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 https://www.nhsstaffsurveys.com/static/98fbf017ea18aad1523254e02072cd02/National-Results-Briefing-2025.pdf
- https://nhsproviders.org/resources/briefings/nhs-digital-workforce-statistics-november-2025
- https://www.england.nhs.uk/long-read/actions-to-deliver-agenda-for-change-uplift-and-a-fairer-deal-for-nurses/</a:t>
            </a:r>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 https://www.nhsemployers.org/articles/explaining-total-reward-offer-across-employment-journey
- https://www.nhsbsa.nhs.uk/member-hub/your-total-reward-statement
- https://www.nhsstaffsurveys.com/static/98fbf017ea18aad1523254e02072cd02/National-Results-Briefing-2025.pdf
- https://nhsproviders.org/resources/nhs-staff-survey-results-2025-what-you-need-to-know/</a:t>
            </a:r>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 https://www.nhsstaffsurveys.com/static/98fbf017ea18aad1523254e02072cd02/National-Results-Briefing-2025.pdf (recognition and appreciation questions)
- https://www.covwarkpt.nhs.uk/our-services/our-workforce-and-wellbeing/recognition-and-reward/ (recognition scheme example)</a:t>
            </a:r>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 https://www.nhsbsa.nhs.uk/member-hub/partial-retirement
- https://www.nhsemployers.org/publications/partial-retirement-employment-guidance
- https://www.england.nhs.uk/long-read/nhs-long-term-workforce-plan-2/</a:t>
            </a:r>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 https://www.nhsemployers.org/case-studies/northumbria-healthcare-nhs-foundation-trust-staff-bank-automation (58% to 82% fill rate and related outcomes)</a:t>
            </a:r>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 Implementation proposal slide created by assistant; KPI targets are recommended targets rather than external claims.</a:t>
            </a:r>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 Reference slide compiled from sources already cited in Section D.</a:t>
            </a:r>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 Conclusion synthesises all prior cited sources in the deck.
- No new external claims beyond those already evidenced on previous slides.</a:t>
            </a:r>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 https://www.worcsacute.nhs.uk/devuret/2023/08/LD_MH_-_Nurses-scaled.jpeg (background image)</a:t>
            </a:r>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MASTER">
    <p:bg>
      <p:bgPr>
        <a:solidFill>
          <a:srgbClr val="F7FAFD"/>
        </a:solidFill>
        <a:effectLst/>
      </p:bgPr>
    </p:bg>
    <p:spTree>
      <p:nvGrpSpPr>
        <p:cNvPr id="1" name=""/>
        <p:cNvGrpSpPr/>
        <p:nvPr/>
      </p:nvGrpSpPr>
      <p:grpSpPr>
        <a:xfrm>
          <a:off x="0" y="0"/>
          <a:ext cx="0" cy="0"/>
          <a:chOff x="0" y="0"/>
          <a:chExt cx="0" cy="0"/>
        </a:xfrm>
      </p:grpSpPr>
      <p:sp>
        <p:nvSpPr>
          <p:cNvPr id="2" name="Shape 0"/>
          <p:cNvSpPr/>
          <p:nvPr/>
        </p:nvSpPr>
        <p:spPr>
          <a:xfrm>
            <a:off x="0" y="0"/>
            <a:ext cx="12191695" cy="256032"/>
          </a:xfrm>
          <a:prstGeom prst="rect">
            <a:avLst/>
          </a:prstGeom>
          <a:solidFill>
            <a:srgbClr val="005EB8"/>
          </a:solidFill>
          <a:ln w="12700">
            <a:solidFill>
              <a:srgbClr val="005EB8"/>
            </a:solidFill>
            <a:prstDash val="solid"/>
          </a:ln>
        </p:spPr>
        <p:txBody>
          <a:bodyPr/>
          <a:lstStyle/>
          <a:p>
            <a:endParaRPr lang="en-US"/>
          </a:p>
        </p:txBody>
      </p:sp>
      <p:sp>
        <p:nvSpPr>
          <p:cNvPr id="3" name="Shape 1"/>
          <p:cNvSpPr/>
          <p:nvPr/>
        </p:nvSpPr>
        <p:spPr>
          <a:xfrm>
            <a:off x="0" y="6583680"/>
            <a:ext cx="12191695" cy="274320"/>
          </a:xfrm>
          <a:prstGeom prst="rect">
            <a:avLst/>
          </a:prstGeom>
          <a:solidFill>
            <a:srgbClr val="003087"/>
          </a:solidFill>
          <a:ln w="12700">
            <a:solidFill>
              <a:srgbClr val="003087"/>
            </a:solidFill>
            <a:prstDash val="solid"/>
          </a:ln>
        </p:spPr>
        <p:txBody>
          <a:bodyPr/>
          <a:lstStyle/>
          <a:p>
            <a:endParaRPr lang="en-US"/>
          </a:p>
        </p:txBody>
      </p:sp>
      <p:sp>
        <p:nvSpPr>
          <p:cNvPr id="25" name="Slide Number Placeholder 0"/>
          <p:cNvSpPr>
            <a:spLocks noGrp="1"/>
          </p:cNvSpPr>
          <p:nvPr>
            <p:ph type="sldNum" sz="quarter" idx="4294967295"/>
          </p:nvPr>
        </p:nvSpPr>
        <p:spPr>
          <a:xfrm>
            <a:off x="11658600" y="6601968"/>
            <a:ext cx="320040" cy="164592"/>
          </a:xfrm>
          <a:prstGeom prst="rect">
            <a:avLst/>
          </a:prstGeom>
          <a:extLst>
            <a:ext uri="{C572A759-6A51-4108-AA02-DFA0A04FC94B}">
              <ma14:wrappingTextBoxFlag xmlns="" xmlns:ma14="http://schemas.microsoft.com/office/mac/drawingml/2011/main" val="0"/>
            </a:ext>
          </a:extLst>
        </p:spPr>
        <p:txBody>
          <a:bodyPr/>
          <a:lstStyle>
            <a:lvl1pPr>
              <a:defRPr sz="900">
                <a:solidFill>
                  <a:srgbClr val="FFFFFF"/>
                </a:solidFill>
                <a:latin typeface="Aptos"/>
                <a:ea typeface="Aptos"/>
                <a:cs typeface="Aptos"/>
              </a:defRPr>
            </a:lvl1pPr>
          </a:lstStyle>
          <a:p>
            <a:pPr algn="r"/>
            <a:fld id="{F7021451-1387-4CA6-816F-3879F97B5CBC}" type="slidenum">
              <a:rPr lang="en-US" b="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5" name="Slide Number Placeholder 0"/>
          <p:cNvSpPr>
            <a:spLocks noGrp="1"/>
          </p:cNvSpPr>
          <p:nvPr>
            <p:ph type="sldNum" sz="quarter" idx="4294967295"/>
          </p:nvPr>
        </p:nvSpPr>
        <p:spPr>
          <a:xfrm>
            <a:off x="11658600" y="6601968"/>
            <a:ext cx="320040" cy="164592"/>
          </a:xfrm>
          <a:prstGeom prst="rect">
            <a:avLst/>
          </a:prstGeom>
          <a:extLst>
            <a:ext uri="{C572A759-6A51-4108-AA02-DFA0A04FC94B}">
              <ma14:wrappingTextBoxFlag xmlns="" xmlns:ma14="http://schemas.microsoft.com/office/mac/drawingml/2011/main" val="0"/>
            </a:ext>
          </a:extLst>
        </p:spPr>
        <p:txBody>
          <a:bodyPr/>
          <a:lstStyle>
            <a:lvl1pPr>
              <a:defRPr sz="900">
                <a:solidFill>
                  <a:srgbClr val="FFFFFF"/>
                </a:solidFill>
                <a:latin typeface="Aptos"/>
                <a:ea typeface="Aptos"/>
                <a:cs typeface="Aptos"/>
              </a:defRPr>
            </a:lvl1pPr>
          </a:lstStyle>
          <a:p>
            <a:pPr algn="r"/>
            <a:fld id="{F7021451-1387-4CA6-816F-3879F97B5CBC}" type="slidenum">
              <a:rPr lang="en-US" b="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chart" Target="../charts/chart9.xml"/><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F5FAFE"/>
        </a:solidFill>
        <a:effectLst/>
      </p:bgPr>
    </p:bg>
    <p:spTree>
      <p:nvGrpSpPr>
        <p:cNvPr id="1" name=""/>
        <p:cNvGrpSpPr/>
        <p:nvPr/>
      </p:nvGrpSpPr>
      <p:grpSpPr>
        <a:xfrm>
          <a:off x="0" y="0"/>
          <a:ext cx="0" cy="0"/>
          <a:chOff x="0" y="0"/>
          <a:chExt cx="0" cy="0"/>
        </a:xfrm>
      </p:grpSpPr>
      <p:sp>
        <p:nvSpPr>
          <p:cNvPr id="2" name="Shape 0"/>
          <p:cNvSpPr/>
          <p:nvPr/>
        </p:nvSpPr>
        <p:spPr>
          <a:xfrm>
            <a:off x="0" y="0"/>
            <a:ext cx="12191695" cy="6858000"/>
          </a:xfrm>
          <a:prstGeom prst="rect">
            <a:avLst/>
          </a:prstGeom>
          <a:solidFill>
            <a:srgbClr val="EAF4FD"/>
          </a:solidFill>
          <a:ln w="12700">
            <a:solidFill>
              <a:srgbClr val="EAF4FD"/>
            </a:solidFill>
            <a:prstDash val="solid"/>
          </a:ln>
        </p:spPr>
        <p:txBody>
          <a:bodyPr/>
          <a:lstStyle/>
          <a:p>
            <a:endParaRPr lang="en-US"/>
          </a:p>
        </p:txBody>
      </p:sp>
      <p:pic>
        <p:nvPicPr>
          <p:cNvPr id="3" name="Image 0" descr="/mnt/data/nhs_comp_rewards/assets/nhs-team2.jpg"/>
          <p:cNvPicPr>
            <a:picLocks noChangeAspect="1"/>
          </p:cNvPicPr>
          <p:nvPr/>
        </p:nvPicPr>
        <p:blipFill>
          <a:blip r:embed="rId3"/>
          <a:srcRect l="19732" r="19732"/>
          <a:stretch/>
        </p:blipFill>
        <p:spPr>
          <a:xfrm>
            <a:off x="6720840" y="320040"/>
            <a:ext cx="5166360" cy="4800600"/>
          </a:xfrm>
          <a:prstGeom prst="rect">
            <a:avLst/>
          </a:prstGeom>
        </p:spPr>
      </p:pic>
      <p:sp>
        <p:nvSpPr>
          <p:cNvPr id="4" name="Shape 1"/>
          <p:cNvSpPr/>
          <p:nvPr/>
        </p:nvSpPr>
        <p:spPr>
          <a:xfrm>
            <a:off x="6949440" y="5303520"/>
            <a:ext cx="4663440" cy="826692"/>
          </a:xfrm>
          <a:prstGeom prst="roundRect">
            <a:avLst>
              <a:gd name="adj" fmla="val 6410"/>
            </a:avLst>
          </a:prstGeom>
          <a:solidFill>
            <a:srgbClr val="003087">
              <a:alpha val="92000"/>
            </a:srgbClr>
          </a:solidFill>
          <a:ln w="12700">
            <a:solidFill>
              <a:srgbClr val="003087">
                <a:alpha val="0"/>
              </a:srgbClr>
            </a:solidFill>
            <a:prstDash val="solid"/>
          </a:ln>
        </p:spPr>
        <p:txBody>
          <a:bodyPr/>
          <a:lstStyle/>
          <a:p>
            <a:endParaRPr lang="en-US"/>
          </a:p>
        </p:txBody>
      </p:sp>
      <p:sp>
        <p:nvSpPr>
          <p:cNvPr id="6" name="Text 2"/>
          <p:cNvSpPr/>
          <p:nvPr/>
        </p:nvSpPr>
        <p:spPr>
          <a:xfrm>
            <a:off x="640080" y="1444752"/>
            <a:ext cx="5349240" cy="402336"/>
          </a:xfrm>
          <a:prstGeom prst="rect">
            <a:avLst/>
          </a:prstGeom>
          <a:noFill/>
          <a:ln/>
        </p:spPr>
        <p:txBody>
          <a:bodyPr wrap="square" lIns="0" tIns="0" rIns="0" bIns="0" rtlCol="0" anchor="ctr">
            <a:normAutofit fontScale="92500"/>
          </a:bodyPr>
          <a:lstStyle/>
          <a:p>
            <a:pPr marL="0" indent="0">
              <a:buNone/>
            </a:pPr>
            <a:r>
              <a:rPr lang="en-US" sz="2500" b="1" dirty="0">
                <a:solidFill>
                  <a:srgbClr val="003087"/>
                </a:solidFill>
              </a:rPr>
              <a:t>Human Capital Challenges in the NHS</a:t>
            </a:r>
            <a:endParaRPr lang="en-US" sz="2500" dirty="0"/>
          </a:p>
        </p:txBody>
      </p:sp>
      <p:sp>
        <p:nvSpPr>
          <p:cNvPr id="7" name="Text 3"/>
          <p:cNvSpPr/>
          <p:nvPr/>
        </p:nvSpPr>
        <p:spPr>
          <a:xfrm>
            <a:off x="640080" y="2157984"/>
            <a:ext cx="5394960" cy="365760"/>
          </a:xfrm>
          <a:prstGeom prst="rect">
            <a:avLst/>
          </a:prstGeom>
          <a:noFill/>
          <a:ln/>
        </p:spPr>
        <p:txBody>
          <a:bodyPr wrap="square" lIns="0" tIns="0" rIns="0" bIns="0" rtlCol="0" anchor="ctr">
            <a:normAutofit fontScale="85000" lnSpcReduction="10000"/>
          </a:bodyPr>
          <a:lstStyle/>
          <a:p>
            <a:pPr marL="0" indent="0">
              <a:buNone/>
            </a:pPr>
            <a:r>
              <a:rPr lang="en-US" sz="2000" b="1" dirty="0">
                <a:solidFill>
                  <a:srgbClr val="00A9CE"/>
                </a:solidFill>
              </a:rPr>
              <a:t>Compensation and Rewards: An HRM Perspective</a:t>
            </a:r>
            <a:endParaRPr lang="en-US" sz="2000" dirty="0"/>
          </a:p>
        </p:txBody>
      </p:sp>
      <p:sp>
        <p:nvSpPr>
          <p:cNvPr id="8" name="Text 4"/>
          <p:cNvSpPr/>
          <p:nvPr/>
        </p:nvSpPr>
        <p:spPr>
          <a:xfrm>
            <a:off x="658368" y="2834640"/>
            <a:ext cx="4846320" cy="1051560"/>
          </a:xfrm>
          <a:prstGeom prst="rect">
            <a:avLst/>
          </a:prstGeom>
          <a:noFill/>
          <a:ln/>
        </p:spPr>
        <p:txBody>
          <a:bodyPr wrap="square" lIns="0" tIns="0" rIns="0" bIns="0" rtlCol="0" anchor="ctr"/>
          <a:lstStyle/>
          <a:p>
            <a:pPr marL="0" indent="0">
              <a:buNone/>
            </a:pPr>
            <a:r>
              <a:rPr lang="en-US" sz="1650" dirty="0">
                <a:solidFill>
                  <a:srgbClr val="1F2D3D"/>
                </a:solidFill>
              </a:rPr>
              <a:t>Master of Business Administration</a:t>
            </a:r>
            <a:endParaRPr lang="en-US" sz="1650" dirty="0"/>
          </a:p>
          <a:p>
            <a:pPr marL="0" indent="0">
              <a:buNone/>
            </a:pPr>
            <a:r>
              <a:rPr lang="en-US" sz="1650" dirty="0">
                <a:solidFill>
                  <a:srgbClr val="1F2D3D"/>
                </a:solidFill>
              </a:rPr>
              <a:t>Human Capital Management (LCMB7023)</a:t>
            </a:r>
            <a:endParaRPr lang="en-US" sz="1650" dirty="0"/>
          </a:p>
          <a:p>
            <a:pPr marL="0" indent="0">
              <a:buNone/>
            </a:pPr>
            <a:r>
              <a:rPr lang="en-US" sz="1650" dirty="0">
                <a:solidFill>
                  <a:srgbClr val="1F2D3D"/>
                </a:solidFill>
              </a:rPr>
              <a:t>Assessment Component 2 – Group Presentation</a:t>
            </a:r>
            <a:endParaRPr lang="en-US" sz="1650" dirty="0"/>
          </a:p>
        </p:txBody>
      </p:sp>
      <p:sp>
        <p:nvSpPr>
          <p:cNvPr id="9" name="Shape 5"/>
          <p:cNvSpPr/>
          <p:nvPr/>
        </p:nvSpPr>
        <p:spPr>
          <a:xfrm>
            <a:off x="658368" y="3886200"/>
            <a:ext cx="5074920" cy="1870788"/>
          </a:xfrm>
          <a:prstGeom prst="roundRect">
            <a:avLst>
              <a:gd name="adj" fmla="val 5063"/>
            </a:avLst>
          </a:prstGeom>
          <a:solidFill>
            <a:srgbClr val="FFFFFF"/>
          </a:solidFill>
          <a:ln w="12700">
            <a:solidFill>
              <a:srgbClr val="D7E3EF"/>
            </a:solidFill>
            <a:prstDash val="solid"/>
          </a:ln>
          <a:effectLst>
            <a:outerShdw blurRad="12700" dist="3810" dir="2700000" algn="bl" rotWithShape="0">
              <a:srgbClr val="44556B">
                <a:alpha val="12000"/>
              </a:srgbClr>
            </a:outerShdw>
          </a:effectLst>
        </p:spPr>
        <p:txBody>
          <a:bodyPr/>
          <a:lstStyle/>
          <a:p>
            <a:endParaRPr lang="en-US"/>
          </a:p>
        </p:txBody>
      </p:sp>
      <p:sp>
        <p:nvSpPr>
          <p:cNvPr id="10" name="Text 6"/>
          <p:cNvSpPr/>
          <p:nvPr/>
        </p:nvSpPr>
        <p:spPr>
          <a:xfrm>
            <a:off x="841248" y="4231058"/>
            <a:ext cx="4480560" cy="1218951"/>
          </a:xfrm>
          <a:prstGeom prst="rect">
            <a:avLst/>
          </a:prstGeom>
          <a:noFill/>
          <a:ln/>
        </p:spPr>
        <p:txBody>
          <a:bodyPr wrap="square" lIns="0" tIns="0" rIns="0" bIns="0" rtlCol="0" anchor="ctr"/>
          <a:lstStyle/>
          <a:p>
            <a:pPr marL="0" indent="0">
              <a:buNone/>
            </a:pPr>
            <a:r>
              <a:rPr lang="en-US" sz="1420" dirty="0">
                <a:solidFill>
                  <a:srgbClr val="1F2D3D"/>
                </a:solidFill>
              </a:rPr>
              <a:t>Group members</a:t>
            </a:r>
            <a:endParaRPr lang="en-US" sz="1420" dirty="0"/>
          </a:p>
          <a:p>
            <a:pPr marL="0" indent="0">
              <a:buNone/>
            </a:pPr>
            <a:r>
              <a:rPr lang="en-US" sz="1420" dirty="0">
                <a:solidFill>
                  <a:srgbClr val="1F2D3D"/>
                </a:solidFill>
              </a:rPr>
              <a:t>• Darshil Rana (Group Leader) – ID: 2529562</a:t>
            </a:r>
            <a:endParaRPr lang="en-US" sz="1420" dirty="0"/>
          </a:p>
          <a:p>
            <a:r>
              <a:rPr lang="en-US" sz="1420" dirty="0">
                <a:solidFill>
                  <a:srgbClr val="1F2D3D"/>
                </a:solidFill>
              </a:rPr>
              <a:t>• Rutvik Patel – ID: 2505514</a:t>
            </a:r>
            <a:endParaRPr lang="en-US" sz="1420" dirty="0"/>
          </a:p>
          <a:p>
            <a:r>
              <a:rPr lang="en-US" sz="1420" dirty="0">
                <a:solidFill>
                  <a:srgbClr val="1F2D3D"/>
                </a:solidFill>
              </a:rPr>
              <a:t>• Dhruv Solanki– ID: 2519348</a:t>
            </a:r>
            <a:endParaRPr lang="en-US" sz="1420" dirty="0"/>
          </a:p>
          <a:p>
            <a:r>
              <a:rPr lang="en-US" sz="1420" dirty="0">
                <a:solidFill>
                  <a:srgbClr val="1F2D3D"/>
                </a:solidFill>
              </a:rPr>
              <a:t>• Raj Patel – ID: 2518465</a:t>
            </a:r>
            <a:endParaRPr lang="en-US" sz="1420" dirty="0"/>
          </a:p>
        </p:txBody>
      </p:sp>
      <p:sp>
        <p:nvSpPr>
          <p:cNvPr id="11" name="Text 7"/>
          <p:cNvSpPr/>
          <p:nvPr/>
        </p:nvSpPr>
        <p:spPr>
          <a:xfrm>
            <a:off x="7040880" y="5440680"/>
            <a:ext cx="4480560" cy="530352"/>
          </a:xfrm>
          <a:prstGeom prst="rect">
            <a:avLst/>
          </a:prstGeom>
          <a:noFill/>
          <a:ln/>
        </p:spPr>
        <p:txBody>
          <a:bodyPr wrap="square" lIns="0" tIns="0" rIns="0" bIns="0" rtlCol="0" anchor="ctr"/>
          <a:lstStyle/>
          <a:p>
            <a:pPr marL="0" indent="0" algn="r">
              <a:buNone/>
            </a:pPr>
            <a:r>
              <a:rPr lang="en-US" sz="1250" dirty="0">
                <a:solidFill>
                  <a:srgbClr val="FFFFFF"/>
                </a:solidFill>
              </a:rPr>
              <a:t>Lecturers: Dr Lakshani Mendis</a:t>
            </a:r>
            <a:endParaRPr lang="en-US" sz="1250" dirty="0"/>
          </a:p>
          <a:p>
            <a:pPr marL="0" indent="0" algn="r">
              <a:buNone/>
            </a:pPr>
            <a:r>
              <a:rPr lang="en-US" sz="1250" dirty="0">
                <a:solidFill>
                  <a:srgbClr val="FFFFFF"/>
                </a:solidFill>
              </a:rPr>
              <a:t>Submission deadline: 5 April 2026</a:t>
            </a:r>
            <a:endParaRPr lang="en-US" sz="1250" dirty="0"/>
          </a:p>
        </p:txBody>
      </p:sp>
      <p:sp>
        <p:nvSpPr>
          <p:cNvPr id="25" name="Slide Number Placeholder 0"/>
          <p:cNvSpPr>
            <a:spLocks noGrp="1"/>
          </p:cNvSpPr>
          <p:nvPr>
            <p:ph type="sldNum" sz="quarter" idx="4294967295"/>
          </p:nvPr>
        </p:nvSpPr>
        <p:spPr>
          <a:xfrm>
            <a:off x="11658600" y="6601968"/>
            <a:ext cx="320040" cy="164592"/>
          </a:xfrm>
          <a:prstGeom prst="rect">
            <a:avLst/>
          </a:prstGeom>
          <a:extLst>
            <a:ext uri="{C572A759-6A51-4108-AA02-DFA0A04FC94B}">
              <ma14:wrappingTextBoxFlag xmlns="" xmlns:ma14="http://schemas.microsoft.com/office/mac/drawingml/2011/main" val="0"/>
            </a:ext>
          </a:extLst>
        </p:spPr>
        <p:txBody>
          <a:bodyPr/>
          <a:lstStyle>
            <a:lvl1pPr>
              <a:defRPr sz="900">
                <a:solidFill>
                  <a:srgbClr val="FFFFFF"/>
                </a:solidFill>
                <a:latin typeface="Aptos"/>
                <a:ea typeface="Aptos"/>
                <a:cs typeface="Aptos"/>
              </a:defRPr>
            </a:lvl1pPr>
          </a:lstStyle>
          <a:p>
            <a:pPr algn="r"/>
            <a:fld id="{F7021451-1387-4CA6-816F-3879F97B5CBC}" type="slidenum">
              <a:rPr lang="en-US" b="0"/>
              <a:t>1</a:t>
            </a:fld>
            <a:endParaRPr lang="en-US"/>
          </a:p>
        </p:txBody>
      </p:sp>
      <p:pic>
        <p:nvPicPr>
          <p:cNvPr id="12" name="Picture 11" descr="University of Wales Trinity Saint David launches new digital healthcare  course - Digital Health and Care Wales">
            <a:extLst>
              <a:ext uri="{FF2B5EF4-FFF2-40B4-BE49-F238E27FC236}">
                <a16:creationId xmlns:a16="http://schemas.microsoft.com/office/drawing/2014/main" id="{F96022F8-5E3B-55C0-3550-47F19E3B095E}"/>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58369" y="285768"/>
            <a:ext cx="2389632" cy="100210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502920" y="384048"/>
            <a:ext cx="7635240" cy="310896"/>
          </a:xfrm>
          <a:prstGeom prst="rect">
            <a:avLst/>
          </a:prstGeom>
          <a:noFill/>
          <a:ln/>
        </p:spPr>
        <p:txBody>
          <a:bodyPr wrap="square" lIns="0" tIns="0" rIns="0" bIns="0" rtlCol="0" anchor="ctr">
            <a:normAutofit lnSpcReduction="10000"/>
          </a:bodyPr>
          <a:lstStyle/>
          <a:p>
            <a:pPr marL="0" indent="0">
              <a:buNone/>
            </a:pPr>
            <a:r>
              <a:rPr lang="en-US" sz="2250" b="1" dirty="0">
                <a:solidFill>
                  <a:srgbClr val="003087"/>
                </a:solidFill>
                <a:latin typeface="Aptos Display" pitchFamily="34" charset="0"/>
                <a:ea typeface="Aptos Display" pitchFamily="34" charset="-122"/>
                <a:cs typeface="Aptos Display" pitchFamily="34" charset="-120"/>
              </a:rPr>
              <a:t>Table of contents and presenter allocation</a:t>
            </a:r>
            <a:endParaRPr lang="en-US" sz="2250" dirty="0"/>
          </a:p>
        </p:txBody>
      </p:sp>
      <p:sp>
        <p:nvSpPr>
          <p:cNvPr id="3" name="Text 1"/>
          <p:cNvSpPr/>
          <p:nvPr/>
        </p:nvSpPr>
        <p:spPr>
          <a:xfrm>
            <a:off x="8759952" y="429768"/>
            <a:ext cx="2423160" cy="201168"/>
          </a:xfrm>
          <a:prstGeom prst="rect">
            <a:avLst/>
          </a:prstGeom>
          <a:noFill/>
          <a:ln/>
        </p:spPr>
        <p:txBody>
          <a:bodyPr wrap="square" lIns="0" tIns="0" rIns="0" bIns="0" rtlCol="0" anchor="ctr">
            <a:normAutofit/>
          </a:bodyPr>
          <a:lstStyle/>
          <a:p>
            <a:pPr marL="0" indent="0" algn="r">
              <a:buNone/>
            </a:pPr>
            <a:r>
              <a:rPr lang="en-US" sz="850" dirty="0">
                <a:solidFill>
                  <a:srgbClr val="51606F"/>
                </a:solidFill>
              </a:rPr>
              <a:t>Overview  •  Presenter: Group  •  ID: All</a:t>
            </a:r>
            <a:endParaRPr lang="en-US" sz="850" dirty="0"/>
          </a:p>
        </p:txBody>
      </p:sp>
      <p:sp>
        <p:nvSpPr>
          <p:cNvPr id="5" name="Shape 3"/>
          <p:cNvSpPr/>
          <p:nvPr/>
        </p:nvSpPr>
        <p:spPr>
          <a:xfrm>
            <a:off x="530352" y="841248"/>
            <a:ext cx="1737360" cy="256032"/>
          </a:xfrm>
          <a:prstGeom prst="roundRect">
            <a:avLst>
              <a:gd name="adj" fmla="val 21429"/>
            </a:avLst>
          </a:prstGeom>
          <a:solidFill>
            <a:srgbClr val="00A9CE"/>
          </a:solidFill>
          <a:ln w="12700">
            <a:solidFill>
              <a:srgbClr val="00A9CE"/>
            </a:solidFill>
            <a:prstDash val="solid"/>
          </a:ln>
          <a:effectLst>
            <a:outerShdw blurRad="12700" dist="6350" dir="2700000" algn="bl" rotWithShape="0">
              <a:srgbClr val="000000">
                <a:alpha val="12000"/>
              </a:srgbClr>
            </a:outerShdw>
          </a:effectLst>
        </p:spPr>
        <p:txBody>
          <a:bodyPr/>
          <a:lstStyle/>
          <a:p>
            <a:endParaRPr lang="en-US"/>
          </a:p>
        </p:txBody>
      </p:sp>
      <p:sp>
        <p:nvSpPr>
          <p:cNvPr id="6" name="Text 4"/>
          <p:cNvSpPr/>
          <p:nvPr/>
        </p:nvSpPr>
        <p:spPr>
          <a:xfrm>
            <a:off x="685800" y="877824"/>
            <a:ext cx="1417320" cy="164592"/>
          </a:xfrm>
          <a:prstGeom prst="rect">
            <a:avLst/>
          </a:prstGeom>
          <a:noFill/>
          <a:ln/>
        </p:spPr>
        <p:txBody>
          <a:bodyPr wrap="square" lIns="0" tIns="0" rIns="0" bIns="0" rtlCol="0" anchor="ctr"/>
          <a:lstStyle/>
          <a:p>
            <a:pPr marL="0" indent="0" algn="ctr">
              <a:buNone/>
            </a:pPr>
            <a:r>
              <a:rPr lang="en-US" sz="900" b="1" dirty="0">
                <a:solidFill>
                  <a:srgbClr val="FFFFFF"/>
                </a:solidFill>
              </a:rPr>
              <a:t>OVERVIEW</a:t>
            </a:r>
            <a:endParaRPr lang="en-US" sz="900" dirty="0"/>
          </a:p>
        </p:txBody>
      </p:sp>
      <p:sp>
        <p:nvSpPr>
          <p:cNvPr id="7" name="Shape 5"/>
          <p:cNvSpPr/>
          <p:nvPr/>
        </p:nvSpPr>
        <p:spPr>
          <a:xfrm>
            <a:off x="640080" y="1325880"/>
            <a:ext cx="10972800" cy="5074920"/>
          </a:xfrm>
          <a:prstGeom prst="roundRect">
            <a:avLst>
              <a:gd name="adj" fmla="val 1441"/>
            </a:avLst>
          </a:prstGeom>
          <a:solidFill>
            <a:srgbClr val="FFFFFF"/>
          </a:solidFill>
          <a:ln w="12700">
            <a:solidFill>
              <a:srgbClr val="D7E3EF"/>
            </a:solidFill>
            <a:prstDash val="solid"/>
          </a:ln>
          <a:effectLst>
            <a:outerShdw blurRad="12700" dist="3175" dir="2700000" algn="bl" rotWithShape="0">
              <a:srgbClr val="44556B">
                <a:alpha val="10000"/>
              </a:srgbClr>
            </a:outerShdw>
          </a:effectLst>
        </p:spPr>
        <p:txBody>
          <a:bodyPr/>
          <a:lstStyle/>
          <a:p>
            <a:endParaRPr lang="en-US"/>
          </a:p>
        </p:txBody>
      </p:sp>
      <p:sp>
        <p:nvSpPr>
          <p:cNvPr id="8" name="Shape 6"/>
          <p:cNvSpPr/>
          <p:nvPr/>
        </p:nvSpPr>
        <p:spPr>
          <a:xfrm>
            <a:off x="868680" y="1554480"/>
            <a:ext cx="10515600" cy="274320"/>
          </a:xfrm>
          <a:prstGeom prst="rect">
            <a:avLst/>
          </a:prstGeom>
          <a:solidFill>
            <a:srgbClr val="005EB8"/>
          </a:solidFill>
          <a:ln w="12700">
            <a:solidFill>
              <a:srgbClr val="005EB8"/>
            </a:solidFill>
            <a:prstDash val="solid"/>
          </a:ln>
        </p:spPr>
        <p:txBody>
          <a:bodyPr/>
          <a:lstStyle/>
          <a:p>
            <a:endParaRPr lang="en-US"/>
          </a:p>
        </p:txBody>
      </p:sp>
      <p:sp>
        <p:nvSpPr>
          <p:cNvPr id="9" name="Text 7"/>
          <p:cNvSpPr/>
          <p:nvPr/>
        </p:nvSpPr>
        <p:spPr>
          <a:xfrm>
            <a:off x="932688" y="1609344"/>
            <a:ext cx="685800" cy="109728"/>
          </a:xfrm>
          <a:prstGeom prst="rect">
            <a:avLst/>
          </a:prstGeom>
          <a:noFill/>
          <a:ln/>
        </p:spPr>
        <p:txBody>
          <a:bodyPr wrap="square" lIns="0" tIns="0" rIns="0" bIns="0" rtlCol="0" anchor="ctr"/>
          <a:lstStyle/>
          <a:p>
            <a:pPr marL="0" indent="0">
              <a:buNone/>
            </a:pPr>
            <a:r>
              <a:rPr lang="en-US" sz="1220" b="1" dirty="0">
                <a:solidFill>
                  <a:srgbClr val="FFFFFF"/>
                </a:solidFill>
              </a:rPr>
              <a:t>Slides</a:t>
            </a:r>
            <a:endParaRPr lang="en-US" sz="1220" dirty="0"/>
          </a:p>
        </p:txBody>
      </p:sp>
      <p:sp>
        <p:nvSpPr>
          <p:cNvPr id="10" name="Text 8"/>
          <p:cNvSpPr/>
          <p:nvPr/>
        </p:nvSpPr>
        <p:spPr>
          <a:xfrm>
            <a:off x="1783080" y="1609344"/>
            <a:ext cx="2194560" cy="109728"/>
          </a:xfrm>
          <a:prstGeom prst="rect">
            <a:avLst/>
          </a:prstGeom>
          <a:noFill/>
          <a:ln/>
        </p:spPr>
        <p:txBody>
          <a:bodyPr wrap="square" lIns="0" tIns="0" rIns="0" bIns="0" rtlCol="0" anchor="ctr"/>
          <a:lstStyle/>
          <a:p>
            <a:pPr marL="0" indent="0">
              <a:buNone/>
            </a:pPr>
            <a:r>
              <a:rPr lang="en-US" sz="1220" b="1" dirty="0">
                <a:solidFill>
                  <a:srgbClr val="FFFFFF"/>
                </a:solidFill>
              </a:rPr>
              <a:t>Topic</a:t>
            </a:r>
            <a:endParaRPr lang="en-US" sz="1220" dirty="0"/>
          </a:p>
        </p:txBody>
      </p:sp>
      <p:sp>
        <p:nvSpPr>
          <p:cNvPr id="11" name="Text 9"/>
          <p:cNvSpPr/>
          <p:nvPr/>
        </p:nvSpPr>
        <p:spPr>
          <a:xfrm>
            <a:off x="6355080" y="1609344"/>
            <a:ext cx="1645920" cy="109728"/>
          </a:xfrm>
          <a:prstGeom prst="rect">
            <a:avLst/>
          </a:prstGeom>
          <a:noFill/>
          <a:ln/>
        </p:spPr>
        <p:txBody>
          <a:bodyPr wrap="square" lIns="0" tIns="0" rIns="0" bIns="0" rtlCol="0" anchor="ctr"/>
          <a:lstStyle/>
          <a:p>
            <a:pPr marL="0" indent="0">
              <a:buNone/>
            </a:pPr>
            <a:r>
              <a:rPr lang="en-US" sz="1220" b="1" dirty="0">
                <a:solidFill>
                  <a:srgbClr val="FFFFFF"/>
                </a:solidFill>
              </a:rPr>
              <a:t>Lead speaker</a:t>
            </a:r>
            <a:endParaRPr lang="en-US" sz="1220" dirty="0"/>
          </a:p>
        </p:txBody>
      </p:sp>
      <p:sp>
        <p:nvSpPr>
          <p:cNvPr id="12" name="Text 10"/>
          <p:cNvSpPr/>
          <p:nvPr/>
        </p:nvSpPr>
        <p:spPr>
          <a:xfrm>
            <a:off x="8595360" y="1609344"/>
            <a:ext cx="2103120" cy="109728"/>
          </a:xfrm>
          <a:prstGeom prst="rect">
            <a:avLst/>
          </a:prstGeom>
          <a:noFill/>
          <a:ln/>
        </p:spPr>
        <p:txBody>
          <a:bodyPr wrap="square" lIns="0" tIns="0" rIns="0" bIns="0" rtlCol="0" anchor="ctr"/>
          <a:lstStyle/>
          <a:p>
            <a:pPr marL="0" indent="0">
              <a:buNone/>
            </a:pPr>
            <a:r>
              <a:rPr lang="en-US" sz="1220" b="1" dirty="0">
                <a:solidFill>
                  <a:srgbClr val="FFFFFF"/>
                </a:solidFill>
              </a:rPr>
              <a:t>Suggested spoken word share</a:t>
            </a:r>
            <a:endParaRPr lang="en-US" sz="1220" dirty="0"/>
          </a:p>
        </p:txBody>
      </p:sp>
      <p:sp>
        <p:nvSpPr>
          <p:cNvPr id="13" name="Shape 11"/>
          <p:cNvSpPr/>
          <p:nvPr/>
        </p:nvSpPr>
        <p:spPr>
          <a:xfrm>
            <a:off x="868680" y="1828800"/>
            <a:ext cx="10515600" cy="585216"/>
          </a:xfrm>
          <a:prstGeom prst="rect">
            <a:avLst/>
          </a:prstGeom>
          <a:solidFill>
            <a:srgbClr val="F8FBFE"/>
          </a:solidFill>
          <a:ln w="12700">
            <a:solidFill>
              <a:srgbClr val="D7E3EF"/>
            </a:solidFill>
            <a:prstDash val="solid"/>
          </a:ln>
        </p:spPr>
        <p:txBody>
          <a:bodyPr/>
          <a:lstStyle/>
          <a:p>
            <a:endParaRPr lang="en-US"/>
          </a:p>
        </p:txBody>
      </p:sp>
      <p:sp>
        <p:nvSpPr>
          <p:cNvPr id="14" name="Text 12"/>
          <p:cNvSpPr/>
          <p:nvPr/>
        </p:nvSpPr>
        <p:spPr>
          <a:xfrm>
            <a:off x="960120" y="1947672"/>
            <a:ext cx="640080" cy="182880"/>
          </a:xfrm>
          <a:prstGeom prst="rect">
            <a:avLst/>
          </a:prstGeom>
          <a:noFill/>
          <a:ln/>
        </p:spPr>
        <p:txBody>
          <a:bodyPr wrap="square" lIns="0" tIns="0" rIns="0" bIns="0" rtlCol="0" anchor="ctr"/>
          <a:lstStyle/>
          <a:p>
            <a:pPr marL="0" indent="0">
              <a:buNone/>
            </a:pPr>
            <a:r>
              <a:rPr lang="en-US" sz="1300" b="1" dirty="0">
                <a:solidFill>
                  <a:srgbClr val="003087"/>
                </a:solidFill>
              </a:rPr>
              <a:t>1–2</a:t>
            </a:r>
            <a:endParaRPr lang="en-US" sz="1300" dirty="0"/>
          </a:p>
        </p:txBody>
      </p:sp>
      <p:sp>
        <p:nvSpPr>
          <p:cNvPr id="15" name="Text 13"/>
          <p:cNvSpPr/>
          <p:nvPr/>
        </p:nvSpPr>
        <p:spPr>
          <a:xfrm>
            <a:off x="1783080" y="1920240"/>
            <a:ext cx="4389120" cy="320040"/>
          </a:xfrm>
          <a:prstGeom prst="rect">
            <a:avLst/>
          </a:prstGeom>
          <a:noFill/>
          <a:ln/>
        </p:spPr>
        <p:txBody>
          <a:bodyPr wrap="square" lIns="0" tIns="0" rIns="0" bIns="0" rtlCol="0" anchor="ctr"/>
          <a:lstStyle/>
          <a:p>
            <a:pPr marL="0" indent="0">
              <a:buNone/>
            </a:pPr>
            <a:r>
              <a:rPr lang="en-US" sz="1300" dirty="0">
                <a:solidFill>
                  <a:srgbClr val="1F2D3D"/>
                </a:solidFill>
              </a:rPr>
              <a:t>Cover, table of contents and speaking plan</a:t>
            </a:r>
            <a:endParaRPr lang="en-US" sz="1300" dirty="0"/>
          </a:p>
        </p:txBody>
      </p:sp>
      <p:sp>
        <p:nvSpPr>
          <p:cNvPr id="16" name="Text 14"/>
          <p:cNvSpPr/>
          <p:nvPr/>
        </p:nvSpPr>
        <p:spPr>
          <a:xfrm>
            <a:off x="6355080" y="1920240"/>
            <a:ext cx="1920240" cy="320040"/>
          </a:xfrm>
          <a:prstGeom prst="rect">
            <a:avLst/>
          </a:prstGeom>
          <a:noFill/>
          <a:ln/>
        </p:spPr>
        <p:txBody>
          <a:bodyPr wrap="square" lIns="0" tIns="0" rIns="0" bIns="0" rtlCol="0" anchor="ctr"/>
          <a:lstStyle/>
          <a:p>
            <a:r>
              <a:rPr lang="en-US" sz="1300" dirty="0">
                <a:solidFill>
                  <a:srgbClr val="1F2D3D"/>
                </a:solidFill>
              </a:rPr>
              <a:t>Darshil</a:t>
            </a:r>
            <a:r>
              <a:rPr lang="en-US" sz="1400" dirty="0">
                <a:solidFill>
                  <a:srgbClr val="1F2D3D"/>
                </a:solidFill>
              </a:rPr>
              <a:t> Rana</a:t>
            </a:r>
            <a:endParaRPr lang="en-US" sz="1400" dirty="0"/>
          </a:p>
        </p:txBody>
      </p:sp>
      <p:sp>
        <p:nvSpPr>
          <p:cNvPr id="17" name="Text 15"/>
          <p:cNvSpPr/>
          <p:nvPr/>
        </p:nvSpPr>
        <p:spPr>
          <a:xfrm>
            <a:off x="8595360" y="1920240"/>
            <a:ext cx="2377440" cy="320040"/>
          </a:xfrm>
          <a:prstGeom prst="rect">
            <a:avLst/>
          </a:prstGeom>
          <a:noFill/>
          <a:ln/>
        </p:spPr>
        <p:txBody>
          <a:bodyPr wrap="square" lIns="0" tIns="0" rIns="0" bIns="0" rtlCol="0" anchor="ctr"/>
          <a:lstStyle/>
          <a:p>
            <a:pPr marL="0" indent="0">
              <a:buNone/>
            </a:pPr>
            <a:r>
              <a:rPr lang="en-US" sz="1250" dirty="0">
                <a:solidFill>
                  <a:srgbClr val="51606F"/>
                </a:solidFill>
              </a:rPr>
              <a:t>—</a:t>
            </a:r>
            <a:endParaRPr lang="en-US" sz="1250" dirty="0"/>
          </a:p>
        </p:txBody>
      </p:sp>
      <p:sp>
        <p:nvSpPr>
          <p:cNvPr id="18" name="Shape 16"/>
          <p:cNvSpPr/>
          <p:nvPr/>
        </p:nvSpPr>
        <p:spPr>
          <a:xfrm>
            <a:off x="868680" y="2414016"/>
            <a:ext cx="10515600" cy="585216"/>
          </a:xfrm>
          <a:prstGeom prst="rect">
            <a:avLst/>
          </a:prstGeom>
          <a:solidFill>
            <a:srgbClr val="EEF5FB"/>
          </a:solidFill>
          <a:ln w="12700">
            <a:solidFill>
              <a:srgbClr val="D7E3EF"/>
            </a:solidFill>
            <a:prstDash val="solid"/>
          </a:ln>
        </p:spPr>
        <p:txBody>
          <a:bodyPr/>
          <a:lstStyle/>
          <a:p>
            <a:endParaRPr lang="en-US"/>
          </a:p>
        </p:txBody>
      </p:sp>
      <p:sp>
        <p:nvSpPr>
          <p:cNvPr id="19" name="Text 17"/>
          <p:cNvSpPr/>
          <p:nvPr/>
        </p:nvSpPr>
        <p:spPr>
          <a:xfrm>
            <a:off x="960120" y="2532888"/>
            <a:ext cx="640080" cy="182880"/>
          </a:xfrm>
          <a:prstGeom prst="rect">
            <a:avLst/>
          </a:prstGeom>
          <a:noFill/>
          <a:ln/>
        </p:spPr>
        <p:txBody>
          <a:bodyPr wrap="square" lIns="0" tIns="0" rIns="0" bIns="0" rtlCol="0" anchor="ctr"/>
          <a:lstStyle/>
          <a:p>
            <a:pPr marL="0" indent="0">
              <a:buNone/>
            </a:pPr>
            <a:r>
              <a:rPr lang="en-US" sz="1300" b="1" dirty="0">
                <a:solidFill>
                  <a:srgbClr val="003087"/>
                </a:solidFill>
              </a:rPr>
              <a:t>3–8</a:t>
            </a:r>
            <a:endParaRPr lang="en-US" sz="1300" dirty="0"/>
          </a:p>
        </p:txBody>
      </p:sp>
      <p:sp>
        <p:nvSpPr>
          <p:cNvPr id="20" name="Text 18"/>
          <p:cNvSpPr/>
          <p:nvPr/>
        </p:nvSpPr>
        <p:spPr>
          <a:xfrm>
            <a:off x="1783080" y="2505456"/>
            <a:ext cx="4389120" cy="320040"/>
          </a:xfrm>
          <a:prstGeom prst="rect">
            <a:avLst/>
          </a:prstGeom>
          <a:noFill/>
          <a:ln/>
        </p:spPr>
        <p:txBody>
          <a:bodyPr wrap="square" lIns="0" tIns="0" rIns="0" bIns="0" rtlCol="0" anchor="ctr"/>
          <a:lstStyle/>
          <a:p>
            <a:pPr marL="0" indent="0">
              <a:buNone/>
            </a:pPr>
            <a:r>
              <a:rPr lang="en-US" sz="1300" dirty="0">
                <a:solidFill>
                  <a:srgbClr val="1F2D3D"/>
                </a:solidFill>
              </a:rPr>
              <a:t>Strategic context, pay architecture and theory</a:t>
            </a:r>
            <a:endParaRPr lang="en-US" sz="1300" dirty="0"/>
          </a:p>
        </p:txBody>
      </p:sp>
      <p:sp>
        <p:nvSpPr>
          <p:cNvPr id="21" name="Text 19"/>
          <p:cNvSpPr/>
          <p:nvPr/>
        </p:nvSpPr>
        <p:spPr>
          <a:xfrm>
            <a:off x="6355080" y="2505456"/>
            <a:ext cx="1920240" cy="320040"/>
          </a:xfrm>
          <a:prstGeom prst="rect">
            <a:avLst/>
          </a:prstGeom>
          <a:noFill/>
          <a:ln/>
        </p:spPr>
        <p:txBody>
          <a:bodyPr wrap="square" lIns="0" tIns="0" rIns="0" bIns="0" rtlCol="0" anchor="ctr"/>
          <a:lstStyle/>
          <a:p>
            <a:pPr marL="0" indent="0">
              <a:buNone/>
            </a:pPr>
            <a:r>
              <a:rPr lang="en-US" sz="1300" dirty="0">
                <a:solidFill>
                  <a:srgbClr val="1F2D3D"/>
                </a:solidFill>
              </a:rPr>
              <a:t>Darshil Rana</a:t>
            </a:r>
            <a:endParaRPr lang="en-US" sz="1300" dirty="0"/>
          </a:p>
        </p:txBody>
      </p:sp>
      <p:sp>
        <p:nvSpPr>
          <p:cNvPr id="22" name="Text 20"/>
          <p:cNvSpPr/>
          <p:nvPr/>
        </p:nvSpPr>
        <p:spPr>
          <a:xfrm>
            <a:off x="8595360" y="2505456"/>
            <a:ext cx="2377440" cy="320040"/>
          </a:xfrm>
          <a:prstGeom prst="rect">
            <a:avLst/>
          </a:prstGeom>
          <a:noFill/>
          <a:ln/>
        </p:spPr>
        <p:txBody>
          <a:bodyPr wrap="square" lIns="0" tIns="0" rIns="0" bIns="0" rtlCol="0" anchor="ctr"/>
          <a:lstStyle/>
          <a:p>
            <a:pPr marL="0" indent="0">
              <a:buNone/>
            </a:pPr>
            <a:r>
              <a:rPr lang="en-US" sz="1250" dirty="0">
                <a:solidFill>
                  <a:srgbClr val="51606F"/>
                </a:solidFill>
              </a:rPr>
              <a:t>≈850 words</a:t>
            </a:r>
            <a:endParaRPr lang="en-US" sz="1250" dirty="0"/>
          </a:p>
        </p:txBody>
      </p:sp>
      <p:sp>
        <p:nvSpPr>
          <p:cNvPr id="23" name="Shape 21"/>
          <p:cNvSpPr/>
          <p:nvPr/>
        </p:nvSpPr>
        <p:spPr>
          <a:xfrm>
            <a:off x="868680" y="2999232"/>
            <a:ext cx="10515600" cy="585216"/>
          </a:xfrm>
          <a:prstGeom prst="rect">
            <a:avLst/>
          </a:prstGeom>
          <a:solidFill>
            <a:srgbClr val="F8FBFE"/>
          </a:solidFill>
          <a:ln w="12700">
            <a:solidFill>
              <a:srgbClr val="D7E3EF"/>
            </a:solidFill>
            <a:prstDash val="solid"/>
          </a:ln>
        </p:spPr>
        <p:txBody>
          <a:bodyPr/>
          <a:lstStyle/>
          <a:p>
            <a:endParaRPr lang="en-US"/>
          </a:p>
        </p:txBody>
      </p:sp>
      <p:sp>
        <p:nvSpPr>
          <p:cNvPr id="24" name="Text 22"/>
          <p:cNvSpPr/>
          <p:nvPr/>
        </p:nvSpPr>
        <p:spPr>
          <a:xfrm>
            <a:off x="960120" y="3118104"/>
            <a:ext cx="640080" cy="182880"/>
          </a:xfrm>
          <a:prstGeom prst="rect">
            <a:avLst/>
          </a:prstGeom>
          <a:noFill/>
          <a:ln/>
        </p:spPr>
        <p:txBody>
          <a:bodyPr wrap="square" lIns="0" tIns="0" rIns="0" bIns="0" rtlCol="0" anchor="ctr"/>
          <a:lstStyle/>
          <a:p>
            <a:pPr marL="0" indent="0">
              <a:buNone/>
            </a:pPr>
            <a:r>
              <a:rPr lang="en-US" sz="1300" b="1" dirty="0">
                <a:solidFill>
                  <a:srgbClr val="003087"/>
                </a:solidFill>
              </a:rPr>
              <a:t>10–15</a:t>
            </a:r>
            <a:endParaRPr lang="en-US" sz="1300" dirty="0"/>
          </a:p>
        </p:txBody>
      </p:sp>
      <p:sp>
        <p:nvSpPr>
          <p:cNvPr id="25" name="Text 23"/>
          <p:cNvSpPr/>
          <p:nvPr/>
        </p:nvSpPr>
        <p:spPr>
          <a:xfrm>
            <a:off x="1783080" y="3090672"/>
            <a:ext cx="4389120" cy="320040"/>
          </a:xfrm>
          <a:prstGeom prst="rect">
            <a:avLst/>
          </a:prstGeom>
          <a:noFill/>
          <a:ln/>
        </p:spPr>
        <p:txBody>
          <a:bodyPr wrap="square" lIns="0" tIns="0" rIns="0" bIns="0" rtlCol="0" anchor="ctr"/>
          <a:lstStyle/>
          <a:p>
            <a:pPr marL="0" indent="0">
              <a:buNone/>
            </a:pPr>
            <a:r>
              <a:rPr lang="en-US" sz="1300" dirty="0">
                <a:solidFill>
                  <a:srgbClr val="1F2D3D"/>
                </a:solidFill>
              </a:rPr>
              <a:t>Diagnosis: pay, earnings, vacancies and agency spend</a:t>
            </a:r>
            <a:endParaRPr lang="en-US" sz="1300" dirty="0"/>
          </a:p>
        </p:txBody>
      </p:sp>
      <p:sp>
        <p:nvSpPr>
          <p:cNvPr id="26" name="Text 24"/>
          <p:cNvSpPr/>
          <p:nvPr/>
        </p:nvSpPr>
        <p:spPr>
          <a:xfrm>
            <a:off x="6355080" y="3090672"/>
            <a:ext cx="1920240" cy="320040"/>
          </a:xfrm>
          <a:prstGeom prst="rect">
            <a:avLst/>
          </a:prstGeom>
          <a:noFill/>
          <a:ln/>
        </p:spPr>
        <p:txBody>
          <a:bodyPr wrap="square" lIns="0" tIns="0" rIns="0" bIns="0" rtlCol="0" anchor="ctr"/>
          <a:lstStyle/>
          <a:p>
            <a:pPr marL="0" indent="0">
              <a:buNone/>
            </a:pPr>
            <a:r>
              <a:rPr lang="en-US" sz="1300" dirty="0">
                <a:solidFill>
                  <a:srgbClr val="1F2D3D"/>
                </a:solidFill>
              </a:rPr>
              <a:t>Rutvik Patel</a:t>
            </a:r>
            <a:endParaRPr lang="en-US" sz="1300" dirty="0"/>
          </a:p>
        </p:txBody>
      </p:sp>
      <p:sp>
        <p:nvSpPr>
          <p:cNvPr id="27" name="Text 25"/>
          <p:cNvSpPr/>
          <p:nvPr/>
        </p:nvSpPr>
        <p:spPr>
          <a:xfrm>
            <a:off x="8595360" y="3090672"/>
            <a:ext cx="2377440" cy="320040"/>
          </a:xfrm>
          <a:prstGeom prst="rect">
            <a:avLst/>
          </a:prstGeom>
          <a:noFill/>
          <a:ln/>
        </p:spPr>
        <p:txBody>
          <a:bodyPr wrap="square" lIns="0" tIns="0" rIns="0" bIns="0" rtlCol="0" anchor="ctr"/>
          <a:lstStyle/>
          <a:p>
            <a:pPr marL="0" indent="0">
              <a:buNone/>
            </a:pPr>
            <a:r>
              <a:rPr lang="en-US" sz="1250" dirty="0">
                <a:solidFill>
                  <a:srgbClr val="51606F"/>
                </a:solidFill>
              </a:rPr>
              <a:t>≈550 words</a:t>
            </a:r>
            <a:endParaRPr lang="en-US" sz="1250" dirty="0"/>
          </a:p>
        </p:txBody>
      </p:sp>
      <p:sp>
        <p:nvSpPr>
          <p:cNvPr id="28" name="Shape 26"/>
          <p:cNvSpPr/>
          <p:nvPr/>
        </p:nvSpPr>
        <p:spPr>
          <a:xfrm>
            <a:off x="868680" y="3584448"/>
            <a:ext cx="10515600" cy="585216"/>
          </a:xfrm>
          <a:prstGeom prst="rect">
            <a:avLst/>
          </a:prstGeom>
          <a:solidFill>
            <a:srgbClr val="EEF5FB"/>
          </a:solidFill>
          <a:ln w="12700">
            <a:solidFill>
              <a:srgbClr val="D7E3EF"/>
            </a:solidFill>
            <a:prstDash val="solid"/>
          </a:ln>
        </p:spPr>
        <p:txBody>
          <a:bodyPr/>
          <a:lstStyle/>
          <a:p>
            <a:endParaRPr lang="en-US"/>
          </a:p>
        </p:txBody>
      </p:sp>
      <p:sp>
        <p:nvSpPr>
          <p:cNvPr id="29" name="Text 27"/>
          <p:cNvSpPr/>
          <p:nvPr/>
        </p:nvSpPr>
        <p:spPr>
          <a:xfrm>
            <a:off x="960120" y="3703320"/>
            <a:ext cx="640080" cy="182880"/>
          </a:xfrm>
          <a:prstGeom prst="rect">
            <a:avLst/>
          </a:prstGeom>
          <a:noFill/>
          <a:ln/>
        </p:spPr>
        <p:txBody>
          <a:bodyPr wrap="square" lIns="0" tIns="0" rIns="0" bIns="0" rtlCol="0" anchor="ctr"/>
          <a:lstStyle/>
          <a:p>
            <a:pPr marL="0" indent="0">
              <a:buNone/>
            </a:pPr>
            <a:r>
              <a:rPr lang="en-US" sz="1300" b="1" dirty="0">
                <a:solidFill>
                  <a:srgbClr val="003087"/>
                </a:solidFill>
              </a:rPr>
              <a:t>17–22</a:t>
            </a:r>
            <a:endParaRPr lang="en-US" sz="1300" dirty="0"/>
          </a:p>
        </p:txBody>
      </p:sp>
      <p:sp>
        <p:nvSpPr>
          <p:cNvPr id="30" name="Text 28"/>
          <p:cNvSpPr/>
          <p:nvPr/>
        </p:nvSpPr>
        <p:spPr>
          <a:xfrm>
            <a:off x="1783080" y="3675888"/>
            <a:ext cx="4389120" cy="320040"/>
          </a:xfrm>
          <a:prstGeom prst="rect">
            <a:avLst/>
          </a:prstGeom>
          <a:noFill/>
          <a:ln/>
        </p:spPr>
        <p:txBody>
          <a:bodyPr wrap="square" lIns="0" tIns="0" rIns="0" bIns="0" rtlCol="0" anchor="ctr"/>
          <a:lstStyle/>
          <a:p>
            <a:pPr marL="0" indent="0">
              <a:buNone/>
            </a:pPr>
            <a:r>
              <a:rPr lang="en-US" sz="1300" dirty="0">
                <a:solidFill>
                  <a:srgbClr val="1F2D3D"/>
                </a:solidFill>
              </a:rPr>
              <a:t>Fairness, total reward, inclusion and nursing reform</a:t>
            </a:r>
            <a:endParaRPr lang="en-US" sz="1300" dirty="0"/>
          </a:p>
        </p:txBody>
      </p:sp>
      <p:sp>
        <p:nvSpPr>
          <p:cNvPr id="31" name="Text 29"/>
          <p:cNvSpPr/>
          <p:nvPr/>
        </p:nvSpPr>
        <p:spPr>
          <a:xfrm>
            <a:off x="6355080" y="3675888"/>
            <a:ext cx="1920240" cy="320040"/>
          </a:xfrm>
          <a:prstGeom prst="rect">
            <a:avLst/>
          </a:prstGeom>
          <a:noFill/>
          <a:ln/>
        </p:spPr>
        <p:txBody>
          <a:bodyPr wrap="square" lIns="0" tIns="0" rIns="0" bIns="0" rtlCol="0" anchor="ctr"/>
          <a:lstStyle/>
          <a:p>
            <a:pPr marL="0" indent="0">
              <a:buNone/>
            </a:pPr>
            <a:r>
              <a:rPr lang="en-US" sz="1300" dirty="0">
                <a:solidFill>
                  <a:srgbClr val="1F2D3D"/>
                </a:solidFill>
              </a:rPr>
              <a:t>Dhruv Solanki</a:t>
            </a:r>
            <a:endParaRPr lang="en-US" sz="1300" dirty="0"/>
          </a:p>
        </p:txBody>
      </p:sp>
      <p:sp>
        <p:nvSpPr>
          <p:cNvPr id="32" name="Text 30"/>
          <p:cNvSpPr/>
          <p:nvPr/>
        </p:nvSpPr>
        <p:spPr>
          <a:xfrm>
            <a:off x="8595360" y="3675888"/>
            <a:ext cx="2377440" cy="320040"/>
          </a:xfrm>
          <a:prstGeom prst="rect">
            <a:avLst/>
          </a:prstGeom>
          <a:noFill/>
          <a:ln/>
        </p:spPr>
        <p:txBody>
          <a:bodyPr wrap="square" lIns="0" tIns="0" rIns="0" bIns="0" rtlCol="0" anchor="ctr"/>
          <a:lstStyle/>
          <a:p>
            <a:pPr marL="0" indent="0">
              <a:buNone/>
            </a:pPr>
            <a:r>
              <a:rPr lang="en-US" sz="1250" dirty="0">
                <a:solidFill>
                  <a:srgbClr val="51606F"/>
                </a:solidFill>
              </a:rPr>
              <a:t>≈550 words</a:t>
            </a:r>
            <a:endParaRPr lang="en-US" sz="1250" dirty="0"/>
          </a:p>
        </p:txBody>
      </p:sp>
      <p:sp>
        <p:nvSpPr>
          <p:cNvPr id="33" name="Shape 31"/>
          <p:cNvSpPr/>
          <p:nvPr/>
        </p:nvSpPr>
        <p:spPr>
          <a:xfrm>
            <a:off x="868680" y="4169664"/>
            <a:ext cx="10515600" cy="585216"/>
          </a:xfrm>
          <a:prstGeom prst="rect">
            <a:avLst/>
          </a:prstGeom>
          <a:solidFill>
            <a:srgbClr val="F8FBFE"/>
          </a:solidFill>
          <a:ln w="12700">
            <a:solidFill>
              <a:srgbClr val="D7E3EF"/>
            </a:solidFill>
            <a:prstDash val="solid"/>
          </a:ln>
        </p:spPr>
        <p:txBody>
          <a:bodyPr/>
          <a:lstStyle/>
          <a:p>
            <a:endParaRPr lang="en-US"/>
          </a:p>
        </p:txBody>
      </p:sp>
      <p:sp>
        <p:nvSpPr>
          <p:cNvPr id="34" name="Text 32"/>
          <p:cNvSpPr/>
          <p:nvPr/>
        </p:nvSpPr>
        <p:spPr>
          <a:xfrm>
            <a:off x="960120" y="4288536"/>
            <a:ext cx="640080" cy="182880"/>
          </a:xfrm>
          <a:prstGeom prst="rect">
            <a:avLst/>
          </a:prstGeom>
          <a:noFill/>
          <a:ln/>
        </p:spPr>
        <p:txBody>
          <a:bodyPr wrap="square" lIns="0" tIns="0" rIns="0" bIns="0" rtlCol="0" anchor="ctr"/>
          <a:lstStyle/>
          <a:p>
            <a:pPr marL="0" indent="0">
              <a:buNone/>
            </a:pPr>
            <a:r>
              <a:rPr lang="en-US" sz="1300" b="1" dirty="0">
                <a:solidFill>
                  <a:srgbClr val="003087"/>
                </a:solidFill>
              </a:rPr>
              <a:t>24–29</a:t>
            </a:r>
            <a:endParaRPr lang="en-US" sz="1300" dirty="0"/>
          </a:p>
        </p:txBody>
      </p:sp>
      <p:sp>
        <p:nvSpPr>
          <p:cNvPr id="35" name="Text 33"/>
          <p:cNvSpPr/>
          <p:nvPr/>
        </p:nvSpPr>
        <p:spPr>
          <a:xfrm>
            <a:off x="1783080" y="4261104"/>
            <a:ext cx="4389120" cy="320040"/>
          </a:xfrm>
          <a:prstGeom prst="rect">
            <a:avLst/>
          </a:prstGeom>
          <a:noFill/>
          <a:ln/>
        </p:spPr>
        <p:txBody>
          <a:bodyPr wrap="square" lIns="0" tIns="0" rIns="0" bIns="0" rtlCol="0" anchor="ctr"/>
          <a:lstStyle/>
          <a:p>
            <a:pPr marL="0" indent="0">
              <a:buNone/>
            </a:pPr>
            <a:r>
              <a:rPr lang="en-US" sz="1300" dirty="0">
                <a:solidFill>
                  <a:srgbClr val="1F2D3D"/>
                </a:solidFill>
              </a:rPr>
              <a:t>Recommendations, case study and implementation</a:t>
            </a:r>
            <a:endParaRPr lang="en-US" sz="1300" dirty="0"/>
          </a:p>
        </p:txBody>
      </p:sp>
      <p:sp>
        <p:nvSpPr>
          <p:cNvPr id="36" name="Text 34"/>
          <p:cNvSpPr/>
          <p:nvPr/>
        </p:nvSpPr>
        <p:spPr>
          <a:xfrm>
            <a:off x="6355080" y="4261104"/>
            <a:ext cx="1920240" cy="320040"/>
          </a:xfrm>
          <a:prstGeom prst="rect">
            <a:avLst/>
          </a:prstGeom>
          <a:noFill/>
          <a:ln/>
        </p:spPr>
        <p:txBody>
          <a:bodyPr wrap="square" lIns="0" tIns="0" rIns="0" bIns="0" rtlCol="0" anchor="ctr"/>
          <a:lstStyle/>
          <a:p>
            <a:pPr marL="0" indent="0">
              <a:buNone/>
            </a:pPr>
            <a:r>
              <a:rPr lang="en-US" sz="1300" dirty="0">
                <a:solidFill>
                  <a:srgbClr val="1F2D3D"/>
                </a:solidFill>
              </a:rPr>
              <a:t>Raj Patel</a:t>
            </a:r>
            <a:endParaRPr lang="en-US" sz="1300" dirty="0"/>
          </a:p>
        </p:txBody>
      </p:sp>
      <p:sp>
        <p:nvSpPr>
          <p:cNvPr id="37" name="Text 35"/>
          <p:cNvSpPr/>
          <p:nvPr/>
        </p:nvSpPr>
        <p:spPr>
          <a:xfrm>
            <a:off x="8595360" y="4261104"/>
            <a:ext cx="2377440" cy="320040"/>
          </a:xfrm>
          <a:prstGeom prst="rect">
            <a:avLst/>
          </a:prstGeom>
          <a:noFill/>
          <a:ln/>
        </p:spPr>
        <p:txBody>
          <a:bodyPr wrap="square" lIns="0" tIns="0" rIns="0" bIns="0" rtlCol="0" anchor="ctr"/>
          <a:lstStyle/>
          <a:p>
            <a:pPr marL="0" indent="0">
              <a:buNone/>
            </a:pPr>
            <a:r>
              <a:rPr lang="en-US" sz="1250" dirty="0">
                <a:solidFill>
                  <a:srgbClr val="51606F"/>
                </a:solidFill>
              </a:rPr>
              <a:t>≈550 words</a:t>
            </a:r>
            <a:endParaRPr lang="en-US" sz="1250" dirty="0"/>
          </a:p>
        </p:txBody>
      </p:sp>
      <p:sp>
        <p:nvSpPr>
          <p:cNvPr id="38" name="Shape 36"/>
          <p:cNvSpPr/>
          <p:nvPr/>
        </p:nvSpPr>
        <p:spPr>
          <a:xfrm>
            <a:off x="868680" y="4754880"/>
            <a:ext cx="10515600" cy="585216"/>
          </a:xfrm>
          <a:prstGeom prst="rect">
            <a:avLst/>
          </a:prstGeom>
          <a:solidFill>
            <a:srgbClr val="EEF5FB"/>
          </a:solidFill>
          <a:ln w="12700">
            <a:solidFill>
              <a:srgbClr val="D7E3EF"/>
            </a:solidFill>
            <a:prstDash val="solid"/>
          </a:ln>
        </p:spPr>
        <p:txBody>
          <a:bodyPr/>
          <a:lstStyle/>
          <a:p>
            <a:endParaRPr lang="en-US"/>
          </a:p>
        </p:txBody>
      </p:sp>
      <p:sp>
        <p:nvSpPr>
          <p:cNvPr id="39" name="Text 37"/>
          <p:cNvSpPr/>
          <p:nvPr/>
        </p:nvSpPr>
        <p:spPr>
          <a:xfrm>
            <a:off x="960120" y="4873752"/>
            <a:ext cx="640080" cy="182880"/>
          </a:xfrm>
          <a:prstGeom prst="rect">
            <a:avLst/>
          </a:prstGeom>
          <a:noFill/>
          <a:ln/>
        </p:spPr>
        <p:txBody>
          <a:bodyPr wrap="square" lIns="0" tIns="0" rIns="0" bIns="0" rtlCol="0" anchor="ctr"/>
          <a:lstStyle/>
          <a:p>
            <a:pPr marL="0" indent="0">
              <a:buNone/>
            </a:pPr>
            <a:r>
              <a:rPr lang="en-US" sz="1300" b="1" dirty="0">
                <a:solidFill>
                  <a:srgbClr val="003087"/>
                </a:solidFill>
              </a:rPr>
              <a:t>31–32</a:t>
            </a:r>
            <a:endParaRPr lang="en-US" sz="1300" dirty="0"/>
          </a:p>
        </p:txBody>
      </p:sp>
      <p:sp>
        <p:nvSpPr>
          <p:cNvPr id="40" name="Text 38"/>
          <p:cNvSpPr/>
          <p:nvPr/>
        </p:nvSpPr>
        <p:spPr>
          <a:xfrm>
            <a:off x="1783080" y="4846320"/>
            <a:ext cx="4389120" cy="320040"/>
          </a:xfrm>
          <a:prstGeom prst="rect">
            <a:avLst/>
          </a:prstGeom>
          <a:noFill/>
          <a:ln/>
        </p:spPr>
        <p:txBody>
          <a:bodyPr wrap="square" lIns="0" tIns="0" rIns="0" bIns="0" rtlCol="0" anchor="ctr"/>
          <a:lstStyle/>
          <a:p>
            <a:pPr marL="0" indent="0">
              <a:buNone/>
            </a:pPr>
            <a:r>
              <a:rPr lang="en-US" sz="1300" dirty="0">
                <a:solidFill>
                  <a:srgbClr val="1F2D3D"/>
                </a:solidFill>
              </a:rPr>
              <a:t>Group synthesis and Q&amp;A</a:t>
            </a:r>
            <a:endParaRPr lang="en-US" sz="1300" dirty="0"/>
          </a:p>
        </p:txBody>
      </p:sp>
      <p:sp>
        <p:nvSpPr>
          <p:cNvPr id="41" name="Text 39"/>
          <p:cNvSpPr/>
          <p:nvPr/>
        </p:nvSpPr>
        <p:spPr>
          <a:xfrm>
            <a:off x="6355080" y="4846320"/>
            <a:ext cx="1920240" cy="320040"/>
          </a:xfrm>
          <a:prstGeom prst="rect">
            <a:avLst/>
          </a:prstGeom>
          <a:noFill/>
          <a:ln/>
        </p:spPr>
        <p:txBody>
          <a:bodyPr wrap="square" lIns="0" tIns="0" rIns="0" bIns="0" rtlCol="0" anchor="ctr"/>
          <a:lstStyle/>
          <a:p>
            <a:pPr marL="0" indent="0">
              <a:buNone/>
            </a:pPr>
            <a:r>
              <a:rPr lang="en-US" sz="1300" dirty="0">
                <a:solidFill>
                  <a:srgbClr val="1F2D3D"/>
                </a:solidFill>
              </a:rPr>
              <a:t>Darshil Rana + whole group</a:t>
            </a:r>
            <a:endParaRPr lang="en-US" sz="1300" dirty="0"/>
          </a:p>
        </p:txBody>
      </p:sp>
      <p:sp>
        <p:nvSpPr>
          <p:cNvPr id="42" name="Text 40"/>
          <p:cNvSpPr/>
          <p:nvPr/>
        </p:nvSpPr>
        <p:spPr>
          <a:xfrm>
            <a:off x="8595360" y="4846320"/>
            <a:ext cx="2377440" cy="320040"/>
          </a:xfrm>
          <a:prstGeom prst="rect">
            <a:avLst/>
          </a:prstGeom>
          <a:noFill/>
          <a:ln/>
        </p:spPr>
        <p:txBody>
          <a:bodyPr wrap="square" lIns="0" tIns="0" rIns="0" bIns="0" rtlCol="0" anchor="ctr"/>
          <a:lstStyle/>
          <a:p>
            <a:pPr marL="0" indent="0">
              <a:buNone/>
            </a:pPr>
            <a:r>
              <a:rPr lang="en-US" sz="1250" dirty="0">
                <a:solidFill>
                  <a:srgbClr val="51606F"/>
                </a:solidFill>
              </a:rPr>
              <a:t>summary + questions</a:t>
            </a:r>
            <a:endParaRPr lang="en-US" sz="1250" dirty="0"/>
          </a:p>
        </p:txBody>
      </p:sp>
      <p:sp>
        <p:nvSpPr>
          <p:cNvPr id="43" name="Text 41"/>
          <p:cNvSpPr/>
          <p:nvPr/>
        </p:nvSpPr>
        <p:spPr>
          <a:xfrm>
            <a:off x="896112" y="5806440"/>
            <a:ext cx="10058400" cy="256032"/>
          </a:xfrm>
          <a:prstGeom prst="rect">
            <a:avLst/>
          </a:prstGeom>
          <a:noFill/>
          <a:ln/>
        </p:spPr>
        <p:txBody>
          <a:bodyPr wrap="square" lIns="0" tIns="0" rIns="0" bIns="0" rtlCol="0" anchor="ctr"/>
          <a:lstStyle/>
          <a:p>
            <a:pPr marL="0" indent="0">
              <a:buNone/>
            </a:pPr>
            <a:r>
              <a:rPr lang="en-US" sz="1300" i="1" dirty="0">
                <a:solidFill>
                  <a:srgbClr val="51606F"/>
                </a:solidFill>
              </a:rPr>
              <a:t>Presentation logic: diagnose the NHS reward problem first, then test theory against evidence, and finish with an actionable HRM strategy.</a:t>
            </a:r>
            <a:endParaRPr lang="en-US" sz="1300" dirty="0"/>
          </a:p>
        </p:txBody>
      </p:sp>
      <p:sp>
        <p:nvSpPr>
          <p:cNvPr id="44" name="Slide Number Placeholder 0"/>
          <p:cNvSpPr>
            <a:spLocks noGrp="1"/>
          </p:cNvSpPr>
          <p:nvPr>
            <p:ph type="sldNum" sz="quarter" idx="4294967295"/>
          </p:nvPr>
        </p:nvSpPr>
        <p:spPr>
          <a:xfrm>
            <a:off x="11658600" y="6601968"/>
            <a:ext cx="320040" cy="164592"/>
          </a:xfrm>
          <a:prstGeom prst="rect">
            <a:avLst/>
          </a:prstGeom>
          <a:extLst>
            <a:ext uri="{C572A759-6A51-4108-AA02-DFA0A04FC94B}">
              <ma14:wrappingTextBoxFlag xmlns="" xmlns:ma14="http://schemas.microsoft.com/office/mac/drawingml/2011/main" val="0"/>
            </a:ext>
          </a:extLst>
        </p:spPr>
        <p:txBody>
          <a:bodyPr/>
          <a:lstStyle>
            <a:lvl1pPr>
              <a:defRPr sz="900">
                <a:solidFill>
                  <a:srgbClr val="FFFFFF"/>
                </a:solidFill>
                <a:latin typeface="Aptos"/>
                <a:ea typeface="Aptos"/>
                <a:cs typeface="Aptos"/>
              </a:defRPr>
            </a:lvl1pPr>
          </a:lstStyle>
          <a:p>
            <a:pPr algn="r"/>
            <a:fld id="{F7021451-1387-4CA6-816F-3879F97B5CBC}" type="slidenum">
              <a:rPr lang="en-US" b="0"/>
              <a:t>2</a:t>
            </a:fld>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502920" y="384048"/>
            <a:ext cx="7635240" cy="310896"/>
          </a:xfrm>
          <a:prstGeom prst="rect">
            <a:avLst/>
          </a:prstGeom>
          <a:noFill/>
          <a:ln/>
        </p:spPr>
        <p:txBody>
          <a:bodyPr wrap="square" lIns="0" tIns="0" rIns="0" bIns="0" rtlCol="0" anchor="ctr">
            <a:normAutofit lnSpcReduction="10000"/>
          </a:bodyPr>
          <a:lstStyle/>
          <a:p>
            <a:pPr marL="0" indent="0">
              <a:buNone/>
            </a:pPr>
            <a:r>
              <a:rPr lang="en-US" sz="2250" b="1" dirty="0">
                <a:solidFill>
                  <a:srgbClr val="003087"/>
                </a:solidFill>
                <a:latin typeface="Aptos Display" pitchFamily="34" charset="0"/>
                <a:ea typeface="Aptos Display" pitchFamily="34" charset="-122"/>
                <a:cs typeface="Aptos Display" pitchFamily="34" charset="-120"/>
              </a:rPr>
              <a:t>Why compensation and rewards matter in the NHS</a:t>
            </a:r>
            <a:endParaRPr lang="en-US" sz="2250" dirty="0"/>
          </a:p>
        </p:txBody>
      </p:sp>
      <p:sp>
        <p:nvSpPr>
          <p:cNvPr id="3" name="Text 1"/>
          <p:cNvSpPr/>
          <p:nvPr/>
        </p:nvSpPr>
        <p:spPr>
          <a:xfrm>
            <a:off x="9134168" y="384048"/>
            <a:ext cx="2478712" cy="310896"/>
          </a:xfrm>
          <a:prstGeom prst="rect">
            <a:avLst/>
          </a:prstGeom>
          <a:noFill/>
          <a:ln/>
        </p:spPr>
        <p:txBody>
          <a:bodyPr wrap="square" lIns="0" tIns="0" rIns="0" bIns="0" rtlCol="0" anchor="ctr">
            <a:normAutofit/>
          </a:bodyPr>
          <a:lstStyle/>
          <a:p>
            <a:pPr marL="0" indent="0" algn="r">
              <a:buNone/>
            </a:pPr>
            <a:r>
              <a:rPr lang="en-US" sz="850" dirty="0">
                <a:solidFill>
                  <a:srgbClr val="51606F"/>
                </a:solidFill>
              </a:rPr>
              <a:t>Section A  •  Presenter: Darshil Rana •  ID: 2529562</a:t>
            </a:r>
            <a:endParaRPr lang="en-US" sz="850" dirty="0"/>
          </a:p>
        </p:txBody>
      </p:sp>
      <p:sp>
        <p:nvSpPr>
          <p:cNvPr id="4" name="Text 2"/>
          <p:cNvSpPr/>
          <p:nvPr/>
        </p:nvSpPr>
        <p:spPr>
          <a:xfrm>
            <a:off x="594360" y="6473952"/>
            <a:ext cx="10607040" cy="73152"/>
          </a:xfrm>
          <a:prstGeom prst="rect">
            <a:avLst/>
          </a:prstGeom>
          <a:noFill/>
          <a:ln/>
        </p:spPr>
        <p:txBody>
          <a:bodyPr wrap="square" lIns="0" tIns="0" rIns="0" bIns="0" rtlCol="0" anchor="ctr">
            <a:normAutofit fontScale="70000" lnSpcReduction="20000"/>
          </a:bodyPr>
          <a:lstStyle/>
          <a:p>
            <a:pPr marL="0" indent="0">
              <a:buNone/>
            </a:pPr>
            <a:r>
              <a:rPr lang="en-US" sz="720" dirty="0">
                <a:solidFill>
                  <a:srgbClr val="F2F7FB"/>
                </a:solidFill>
              </a:rPr>
              <a:t>Sources: NHS Staff Survey National Results Briefing (2025)</a:t>
            </a:r>
            <a:endParaRPr lang="en-US" sz="720" dirty="0"/>
          </a:p>
        </p:txBody>
      </p:sp>
      <p:sp>
        <p:nvSpPr>
          <p:cNvPr id="5" name="Shape 3"/>
          <p:cNvSpPr/>
          <p:nvPr/>
        </p:nvSpPr>
        <p:spPr>
          <a:xfrm>
            <a:off x="530352" y="841248"/>
            <a:ext cx="1737360" cy="256032"/>
          </a:xfrm>
          <a:prstGeom prst="roundRect">
            <a:avLst>
              <a:gd name="adj" fmla="val 21429"/>
            </a:avLst>
          </a:prstGeom>
          <a:solidFill>
            <a:srgbClr val="005EB8"/>
          </a:solidFill>
          <a:ln w="12700">
            <a:solidFill>
              <a:srgbClr val="005EB8"/>
            </a:solidFill>
            <a:prstDash val="solid"/>
          </a:ln>
          <a:effectLst>
            <a:outerShdw blurRad="12700" dist="6350" dir="2700000" algn="bl" rotWithShape="0">
              <a:srgbClr val="000000">
                <a:alpha val="12000"/>
              </a:srgbClr>
            </a:outerShdw>
          </a:effectLst>
        </p:spPr>
        <p:txBody>
          <a:bodyPr/>
          <a:lstStyle/>
          <a:p>
            <a:endParaRPr lang="en-US"/>
          </a:p>
        </p:txBody>
      </p:sp>
      <p:sp>
        <p:nvSpPr>
          <p:cNvPr id="6" name="Text 4"/>
          <p:cNvSpPr/>
          <p:nvPr/>
        </p:nvSpPr>
        <p:spPr>
          <a:xfrm>
            <a:off x="685800" y="877824"/>
            <a:ext cx="1417320" cy="164592"/>
          </a:xfrm>
          <a:prstGeom prst="rect">
            <a:avLst/>
          </a:prstGeom>
          <a:noFill/>
          <a:ln/>
        </p:spPr>
        <p:txBody>
          <a:bodyPr wrap="square" lIns="0" tIns="0" rIns="0" bIns="0" rtlCol="0" anchor="ctr"/>
          <a:lstStyle/>
          <a:p>
            <a:pPr marL="0" indent="0" algn="ctr">
              <a:buNone/>
            </a:pPr>
            <a:r>
              <a:rPr lang="en-US" sz="900" b="1" dirty="0">
                <a:solidFill>
                  <a:srgbClr val="FFFFFF"/>
                </a:solidFill>
              </a:rPr>
              <a:t>STRATEGIC CONTEXT</a:t>
            </a:r>
            <a:endParaRPr lang="en-US" sz="900" dirty="0"/>
          </a:p>
        </p:txBody>
      </p:sp>
      <p:sp>
        <p:nvSpPr>
          <p:cNvPr id="7" name="Text 5"/>
          <p:cNvSpPr/>
          <p:nvPr/>
        </p:nvSpPr>
        <p:spPr>
          <a:xfrm>
            <a:off x="658368" y="1234440"/>
            <a:ext cx="6766560" cy="621792"/>
          </a:xfrm>
          <a:prstGeom prst="rect">
            <a:avLst/>
          </a:prstGeom>
          <a:noFill/>
          <a:ln/>
        </p:spPr>
        <p:txBody>
          <a:bodyPr wrap="square" lIns="0" tIns="0" rIns="0" bIns="0" rtlCol="0" anchor="ctr"/>
          <a:lstStyle/>
          <a:p>
            <a:pPr marL="0" indent="0">
              <a:buNone/>
            </a:pPr>
            <a:r>
              <a:rPr lang="en-US" sz="1800" dirty="0">
                <a:solidFill>
                  <a:srgbClr val="1F2D3D"/>
                </a:solidFill>
              </a:rPr>
              <a:t>Compensation is not only a cost issue; it shapes attraction, retention, discretionary effort and the psychological contract in a 1.3m+ workforce.</a:t>
            </a:r>
            <a:endParaRPr lang="en-US" sz="1800" dirty="0"/>
          </a:p>
        </p:txBody>
      </p:sp>
      <p:pic>
        <p:nvPicPr>
          <p:cNvPr id="8" name="Image 0" descr="/mnt/data/nhs_comp_rewards/assets/nhs-team1.jpeg"/>
          <p:cNvPicPr>
            <a:picLocks noChangeAspect="1"/>
          </p:cNvPicPr>
          <p:nvPr/>
        </p:nvPicPr>
        <p:blipFill>
          <a:blip r:embed="rId3"/>
          <a:srcRect l="2772" r="2772"/>
          <a:stretch/>
        </p:blipFill>
        <p:spPr>
          <a:xfrm>
            <a:off x="7818120" y="1143000"/>
            <a:ext cx="3794760" cy="2057400"/>
          </a:xfrm>
          <a:prstGeom prst="rect">
            <a:avLst/>
          </a:prstGeom>
        </p:spPr>
      </p:pic>
      <p:sp>
        <p:nvSpPr>
          <p:cNvPr id="9" name="Shape 6"/>
          <p:cNvSpPr/>
          <p:nvPr/>
        </p:nvSpPr>
        <p:spPr>
          <a:xfrm>
            <a:off x="777240" y="2148840"/>
            <a:ext cx="2377440" cy="1325880"/>
          </a:xfrm>
          <a:prstGeom prst="roundRect">
            <a:avLst>
              <a:gd name="adj" fmla="val 5517"/>
            </a:avLst>
          </a:prstGeom>
          <a:solidFill>
            <a:srgbClr val="FFFFFF"/>
          </a:solidFill>
          <a:ln w="12700">
            <a:solidFill>
              <a:srgbClr val="D7E3EF"/>
            </a:solidFill>
            <a:prstDash val="solid"/>
          </a:ln>
          <a:effectLst>
            <a:outerShdw blurRad="12700" dist="2540" dir="2700000" algn="bl" rotWithShape="0">
              <a:srgbClr val="44556B">
                <a:alpha val="12000"/>
              </a:srgbClr>
            </a:outerShdw>
          </a:effectLst>
        </p:spPr>
        <p:txBody>
          <a:bodyPr/>
          <a:lstStyle/>
          <a:p>
            <a:endParaRPr lang="en-US"/>
          </a:p>
        </p:txBody>
      </p:sp>
      <p:sp>
        <p:nvSpPr>
          <p:cNvPr id="10" name="Text 7"/>
          <p:cNvSpPr/>
          <p:nvPr/>
        </p:nvSpPr>
        <p:spPr>
          <a:xfrm>
            <a:off x="914400" y="2258568"/>
            <a:ext cx="2103120" cy="310896"/>
          </a:xfrm>
          <a:prstGeom prst="rect">
            <a:avLst/>
          </a:prstGeom>
          <a:noFill/>
          <a:ln/>
        </p:spPr>
        <p:txBody>
          <a:bodyPr wrap="square" lIns="0" tIns="0" rIns="0" bIns="0" rtlCol="0" anchor="ctr">
            <a:normAutofit/>
          </a:bodyPr>
          <a:lstStyle/>
          <a:p>
            <a:pPr marL="0" indent="0" algn="ctr">
              <a:buNone/>
            </a:pPr>
            <a:r>
              <a:rPr lang="en-US" sz="2000" b="1" dirty="0">
                <a:solidFill>
                  <a:srgbClr val="DA291C"/>
                </a:solidFill>
              </a:rPr>
              <a:t>32.14%</a:t>
            </a:r>
            <a:endParaRPr lang="en-US" sz="2000" dirty="0"/>
          </a:p>
        </p:txBody>
      </p:sp>
      <p:sp>
        <p:nvSpPr>
          <p:cNvPr id="11" name="Text 8"/>
          <p:cNvSpPr/>
          <p:nvPr/>
        </p:nvSpPr>
        <p:spPr>
          <a:xfrm>
            <a:off x="886968" y="2679192"/>
            <a:ext cx="2157984" cy="384048"/>
          </a:xfrm>
          <a:prstGeom prst="rect">
            <a:avLst/>
          </a:prstGeom>
          <a:noFill/>
          <a:ln/>
        </p:spPr>
        <p:txBody>
          <a:bodyPr wrap="square" lIns="0" tIns="0" rIns="0" bIns="0" rtlCol="0" anchor="ctr">
            <a:normAutofit/>
          </a:bodyPr>
          <a:lstStyle/>
          <a:p>
            <a:pPr marL="0" indent="0" algn="ctr">
              <a:buNone/>
            </a:pPr>
            <a:r>
              <a:rPr lang="en-US" sz="1050" dirty="0">
                <a:solidFill>
                  <a:srgbClr val="1F2D3D"/>
                </a:solidFill>
              </a:rPr>
              <a:t>staff satisfied with pay</a:t>
            </a:r>
            <a:endParaRPr lang="en-US" sz="1050" dirty="0"/>
          </a:p>
        </p:txBody>
      </p:sp>
      <p:sp>
        <p:nvSpPr>
          <p:cNvPr id="12" name="Text 9"/>
          <p:cNvSpPr/>
          <p:nvPr/>
        </p:nvSpPr>
        <p:spPr>
          <a:xfrm>
            <a:off x="914400" y="3310128"/>
            <a:ext cx="2103120" cy="73152"/>
          </a:xfrm>
          <a:prstGeom prst="rect">
            <a:avLst/>
          </a:prstGeom>
          <a:noFill/>
          <a:ln/>
        </p:spPr>
        <p:txBody>
          <a:bodyPr wrap="square" lIns="0" tIns="0" rIns="0" bIns="0" rtlCol="0" anchor="ctr">
            <a:normAutofit fontScale="70000" lnSpcReduction="20000"/>
          </a:bodyPr>
          <a:lstStyle/>
          <a:p>
            <a:pPr marL="0" indent="0" algn="ctr">
              <a:buNone/>
            </a:pPr>
            <a:r>
              <a:rPr lang="en-US" sz="780" dirty="0">
                <a:solidFill>
                  <a:srgbClr val="51606F"/>
                </a:solidFill>
              </a:rPr>
              <a:t>2024: 32.09%</a:t>
            </a:r>
            <a:endParaRPr lang="en-US" sz="780" dirty="0"/>
          </a:p>
        </p:txBody>
      </p:sp>
      <p:sp>
        <p:nvSpPr>
          <p:cNvPr id="13" name="Shape 10"/>
          <p:cNvSpPr/>
          <p:nvPr/>
        </p:nvSpPr>
        <p:spPr>
          <a:xfrm>
            <a:off x="3337560" y="2148840"/>
            <a:ext cx="2377440" cy="1325880"/>
          </a:xfrm>
          <a:prstGeom prst="roundRect">
            <a:avLst>
              <a:gd name="adj" fmla="val 5517"/>
            </a:avLst>
          </a:prstGeom>
          <a:solidFill>
            <a:srgbClr val="FFFFFF"/>
          </a:solidFill>
          <a:ln w="12700">
            <a:solidFill>
              <a:srgbClr val="D7E3EF"/>
            </a:solidFill>
            <a:prstDash val="solid"/>
          </a:ln>
          <a:effectLst>
            <a:outerShdw blurRad="12700" dist="2540" dir="2700000" algn="bl" rotWithShape="0">
              <a:srgbClr val="44556B">
                <a:alpha val="12000"/>
              </a:srgbClr>
            </a:outerShdw>
          </a:effectLst>
        </p:spPr>
        <p:txBody>
          <a:bodyPr/>
          <a:lstStyle/>
          <a:p>
            <a:endParaRPr lang="en-US"/>
          </a:p>
        </p:txBody>
      </p:sp>
      <p:sp>
        <p:nvSpPr>
          <p:cNvPr id="14" name="Text 11"/>
          <p:cNvSpPr/>
          <p:nvPr/>
        </p:nvSpPr>
        <p:spPr>
          <a:xfrm>
            <a:off x="3474720" y="2258568"/>
            <a:ext cx="2103120" cy="310896"/>
          </a:xfrm>
          <a:prstGeom prst="rect">
            <a:avLst/>
          </a:prstGeom>
          <a:noFill/>
          <a:ln/>
        </p:spPr>
        <p:txBody>
          <a:bodyPr wrap="square" lIns="0" tIns="0" rIns="0" bIns="0" rtlCol="0" anchor="ctr">
            <a:normAutofit/>
          </a:bodyPr>
          <a:lstStyle/>
          <a:p>
            <a:pPr marL="0" indent="0" algn="ctr">
              <a:buNone/>
            </a:pPr>
            <a:r>
              <a:rPr lang="en-US" sz="2000" b="1" dirty="0">
                <a:solidFill>
                  <a:srgbClr val="FFB81C"/>
                </a:solidFill>
              </a:rPr>
              <a:t>42.95%</a:t>
            </a:r>
            <a:endParaRPr lang="en-US" sz="2000" dirty="0"/>
          </a:p>
        </p:txBody>
      </p:sp>
      <p:sp>
        <p:nvSpPr>
          <p:cNvPr id="15" name="Text 12"/>
          <p:cNvSpPr/>
          <p:nvPr/>
        </p:nvSpPr>
        <p:spPr>
          <a:xfrm>
            <a:off x="3447288" y="2679192"/>
            <a:ext cx="2157984" cy="384048"/>
          </a:xfrm>
          <a:prstGeom prst="rect">
            <a:avLst/>
          </a:prstGeom>
          <a:noFill/>
          <a:ln/>
        </p:spPr>
        <p:txBody>
          <a:bodyPr wrap="square" lIns="0" tIns="0" rIns="0" bIns="0" rtlCol="0" anchor="ctr">
            <a:normAutofit/>
          </a:bodyPr>
          <a:lstStyle/>
          <a:p>
            <a:pPr marL="0" indent="0" algn="ctr">
              <a:buNone/>
            </a:pPr>
            <a:r>
              <a:rPr lang="en-US" sz="1050" dirty="0">
                <a:solidFill>
                  <a:srgbClr val="1F2D3D"/>
                </a:solidFill>
              </a:rPr>
              <a:t>say their organisation values their work</a:t>
            </a:r>
            <a:endParaRPr lang="en-US" sz="1050" dirty="0"/>
          </a:p>
        </p:txBody>
      </p:sp>
      <p:sp>
        <p:nvSpPr>
          <p:cNvPr id="16" name="Text 13"/>
          <p:cNvSpPr/>
          <p:nvPr/>
        </p:nvSpPr>
        <p:spPr>
          <a:xfrm>
            <a:off x="3474720" y="3310128"/>
            <a:ext cx="2103120" cy="73152"/>
          </a:xfrm>
          <a:prstGeom prst="rect">
            <a:avLst/>
          </a:prstGeom>
          <a:noFill/>
          <a:ln/>
        </p:spPr>
        <p:txBody>
          <a:bodyPr wrap="square" lIns="0" tIns="0" rIns="0" bIns="0" rtlCol="0" anchor="ctr">
            <a:normAutofit fontScale="70000" lnSpcReduction="20000"/>
          </a:bodyPr>
          <a:lstStyle/>
          <a:p>
            <a:pPr marL="0" indent="0" algn="ctr">
              <a:buNone/>
            </a:pPr>
            <a:r>
              <a:rPr lang="en-US" sz="780" dirty="0">
                <a:solidFill>
                  <a:srgbClr val="51606F"/>
                </a:solidFill>
              </a:rPr>
              <a:t>2024: 44.41%</a:t>
            </a:r>
            <a:endParaRPr lang="en-US" sz="780" dirty="0"/>
          </a:p>
        </p:txBody>
      </p:sp>
      <p:sp>
        <p:nvSpPr>
          <p:cNvPr id="17" name="Shape 14"/>
          <p:cNvSpPr/>
          <p:nvPr/>
        </p:nvSpPr>
        <p:spPr>
          <a:xfrm>
            <a:off x="777240" y="3749040"/>
            <a:ext cx="2377440" cy="1325880"/>
          </a:xfrm>
          <a:prstGeom prst="roundRect">
            <a:avLst>
              <a:gd name="adj" fmla="val 5517"/>
            </a:avLst>
          </a:prstGeom>
          <a:solidFill>
            <a:srgbClr val="FFFFFF"/>
          </a:solidFill>
          <a:ln w="12700">
            <a:solidFill>
              <a:srgbClr val="D7E3EF"/>
            </a:solidFill>
            <a:prstDash val="solid"/>
          </a:ln>
          <a:effectLst>
            <a:outerShdw blurRad="12700" dist="2540" dir="2700000" algn="bl" rotWithShape="0">
              <a:srgbClr val="44556B">
                <a:alpha val="12000"/>
              </a:srgbClr>
            </a:outerShdw>
          </a:effectLst>
        </p:spPr>
        <p:txBody>
          <a:bodyPr/>
          <a:lstStyle/>
          <a:p>
            <a:endParaRPr lang="en-US"/>
          </a:p>
        </p:txBody>
      </p:sp>
      <p:sp>
        <p:nvSpPr>
          <p:cNvPr id="18" name="Text 15"/>
          <p:cNvSpPr/>
          <p:nvPr/>
        </p:nvSpPr>
        <p:spPr>
          <a:xfrm>
            <a:off x="914400" y="3858768"/>
            <a:ext cx="2103120" cy="310896"/>
          </a:xfrm>
          <a:prstGeom prst="rect">
            <a:avLst/>
          </a:prstGeom>
          <a:noFill/>
          <a:ln/>
        </p:spPr>
        <p:txBody>
          <a:bodyPr wrap="square" lIns="0" tIns="0" rIns="0" bIns="0" rtlCol="0" anchor="ctr">
            <a:normAutofit/>
          </a:bodyPr>
          <a:lstStyle/>
          <a:p>
            <a:pPr marL="0" indent="0" algn="ctr">
              <a:buNone/>
            </a:pPr>
            <a:r>
              <a:rPr lang="en-US" sz="2000" b="1" dirty="0">
                <a:solidFill>
                  <a:srgbClr val="007C91"/>
                </a:solidFill>
              </a:rPr>
              <a:t>58.05%</a:t>
            </a:r>
            <a:endParaRPr lang="en-US" sz="2000" dirty="0"/>
          </a:p>
        </p:txBody>
      </p:sp>
      <p:sp>
        <p:nvSpPr>
          <p:cNvPr id="19" name="Text 16"/>
          <p:cNvSpPr/>
          <p:nvPr/>
        </p:nvSpPr>
        <p:spPr>
          <a:xfrm>
            <a:off x="886968" y="4279392"/>
            <a:ext cx="2157984" cy="384048"/>
          </a:xfrm>
          <a:prstGeom prst="rect">
            <a:avLst/>
          </a:prstGeom>
          <a:noFill/>
          <a:ln/>
        </p:spPr>
        <p:txBody>
          <a:bodyPr wrap="square" lIns="0" tIns="0" rIns="0" bIns="0" rtlCol="0" anchor="ctr">
            <a:normAutofit/>
          </a:bodyPr>
          <a:lstStyle/>
          <a:p>
            <a:pPr marL="0" indent="0" algn="ctr">
              <a:buNone/>
            </a:pPr>
            <a:r>
              <a:rPr lang="en-US" sz="1050" dirty="0">
                <a:solidFill>
                  <a:srgbClr val="1F2D3D"/>
                </a:solidFill>
              </a:rPr>
              <a:t>would recommend their organisation as a place to work</a:t>
            </a:r>
            <a:endParaRPr lang="en-US" sz="1050" dirty="0"/>
          </a:p>
        </p:txBody>
      </p:sp>
      <p:sp>
        <p:nvSpPr>
          <p:cNvPr id="20" name="Text 17"/>
          <p:cNvSpPr/>
          <p:nvPr/>
        </p:nvSpPr>
        <p:spPr>
          <a:xfrm>
            <a:off x="914400" y="4910328"/>
            <a:ext cx="2103120" cy="73152"/>
          </a:xfrm>
          <a:prstGeom prst="rect">
            <a:avLst/>
          </a:prstGeom>
          <a:noFill/>
          <a:ln/>
        </p:spPr>
        <p:txBody>
          <a:bodyPr wrap="square" lIns="0" tIns="0" rIns="0" bIns="0" rtlCol="0" anchor="ctr">
            <a:normAutofit fontScale="70000" lnSpcReduction="20000"/>
          </a:bodyPr>
          <a:lstStyle/>
          <a:p>
            <a:pPr marL="0" indent="0" algn="ctr">
              <a:buNone/>
            </a:pPr>
            <a:r>
              <a:rPr lang="en-US" sz="780" dirty="0">
                <a:solidFill>
                  <a:srgbClr val="51606F"/>
                </a:solidFill>
              </a:rPr>
              <a:t>2024: 60.79%</a:t>
            </a:r>
            <a:endParaRPr lang="en-US" sz="780" dirty="0"/>
          </a:p>
        </p:txBody>
      </p:sp>
      <p:sp>
        <p:nvSpPr>
          <p:cNvPr id="21" name="Shape 18"/>
          <p:cNvSpPr/>
          <p:nvPr/>
        </p:nvSpPr>
        <p:spPr>
          <a:xfrm>
            <a:off x="3337560" y="3749040"/>
            <a:ext cx="2377440" cy="1325880"/>
          </a:xfrm>
          <a:prstGeom prst="roundRect">
            <a:avLst>
              <a:gd name="adj" fmla="val 5517"/>
            </a:avLst>
          </a:prstGeom>
          <a:solidFill>
            <a:srgbClr val="FFFFFF"/>
          </a:solidFill>
          <a:ln w="12700">
            <a:solidFill>
              <a:srgbClr val="D7E3EF"/>
            </a:solidFill>
            <a:prstDash val="solid"/>
          </a:ln>
          <a:effectLst>
            <a:outerShdw blurRad="12700" dist="2540" dir="2700000" algn="bl" rotWithShape="0">
              <a:srgbClr val="44556B">
                <a:alpha val="12000"/>
              </a:srgbClr>
            </a:outerShdw>
          </a:effectLst>
        </p:spPr>
        <p:txBody>
          <a:bodyPr/>
          <a:lstStyle/>
          <a:p>
            <a:endParaRPr lang="en-US"/>
          </a:p>
        </p:txBody>
      </p:sp>
      <p:sp>
        <p:nvSpPr>
          <p:cNvPr id="22" name="Text 19"/>
          <p:cNvSpPr/>
          <p:nvPr/>
        </p:nvSpPr>
        <p:spPr>
          <a:xfrm>
            <a:off x="3474720" y="3858768"/>
            <a:ext cx="2103120" cy="310896"/>
          </a:xfrm>
          <a:prstGeom prst="rect">
            <a:avLst/>
          </a:prstGeom>
          <a:noFill/>
          <a:ln/>
        </p:spPr>
        <p:txBody>
          <a:bodyPr wrap="square" lIns="0" tIns="0" rIns="0" bIns="0" rtlCol="0" anchor="ctr">
            <a:normAutofit/>
          </a:bodyPr>
          <a:lstStyle/>
          <a:p>
            <a:pPr marL="0" indent="0" algn="ctr">
              <a:buNone/>
            </a:pPr>
            <a:r>
              <a:rPr lang="en-US" sz="2000" b="1" dirty="0">
                <a:solidFill>
                  <a:srgbClr val="005EB8"/>
                </a:solidFill>
              </a:rPr>
              <a:t>29.55%</a:t>
            </a:r>
            <a:endParaRPr lang="en-US" sz="2000" dirty="0"/>
          </a:p>
        </p:txBody>
      </p:sp>
      <p:sp>
        <p:nvSpPr>
          <p:cNvPr id="23" name="Text 20"/>
          <p:cNvSpPr/>
          <p:nvPr/>
        </p:nvSpPr>
        <p:spPr>
          <a:xfrm>
            <a:off x="3447288" y="4279392"/>
            <a:ext cx="2157984" cy="384048"/>
          </a:xfrm>
          <a:prstGeom prst="rect">
            <a:avLst/>
          </a:prstGeom>
          <a:noFill/>
          <a:ln/>
        </p:spPr>
        <p:txBody>
          <a:bodyPr wrap="square" lIns="0" tIns="0" rIns="0" bIns="0" rtlCol="0" anchor="ctr">
            <a:normAutofit/>
          </a:bodyPr>
          <a:lstStyle/>
          <a:p>
            <a:pPr marL="0" indent="0" algn="ctr">
              <a:buNone/>
            </a:pPr>
            <a:r>
              <a:rPr lang="en-US" sz="1050" dirty="0">
                <a:solidFill>
                  <a:srgbClr val="1F2D3D"/>
                </a:solidFill>
              </a:rPr>
              <a:t>often think about leaving their organisation</a:t>
            </a:r>
            <a:endParaRPr lang="en-US" sz="1050" dirty="0"/>
          </a:p>
        </p:txBody>
      </p:sp>
      <p:sp>
        <p:nvSpPr>
          <p:cNvPr id="24" name="Text 21"/>
          <p:cNvSpPr/>
          <p:nvPr/>
        </p:nvSpPr>
        <p:spPr>
          <a:xfrm>
            <a:off x="3474720" y="4910328"/>
            <a:ext cx="2103120" cy="73152"/>
          </a:xfrm>
          <a:prstGeom prst="rect">
            <a:avLst/>
          </a:prstGeom>
          <a:noFill/>
          <a:ln/>
        </p:spPr>
        <p:txBody>
          <a:bodyPr wrap="square" lIns="0" tIns="0" rIns="0" bIns="0" rtlCol="0" anchor="ctr">
            <a:normAutofit fontScale="70000" lnSpcReduction="20000"/>
          </a:bodyPr>
          <a:lstStyle/>
          <a:p>
            <a:pPr marL="0" indent="0" algn="ctr">
              <a:buNone/>
            </a:pPr>
            <a:r>
              <a:rPr lang="en-US" sz="780" dirty="0">
                <a:solidFill>
                  <a:srgbClr val="51606F"/>
                </a:solidFill>
              </a:rPr>
              <a:t>2024: 28.84%</a:t>
            </a:r>
            <a:endParaRPr lang="en-US" sz="780" dirty="0"/>
          </a:p>
        </p:txBody>
      </p:sp>
      <p:sp>
        <p:nvSpPr>
          <p:cNvPr id="25" name="Shape 22"/>
          <p:cNvSpPr/>
          <p:nvPr/>
        </p:nvSpPr>
        <p:spPr>
          <a:xfrm>
            <a:off x="6080760" y="3474720"/>
            <a:ext cx="5440680" cy="1828800"/>
          </a:xfrm>
          <a:prstGeom prst="roundRect">
            <a:avLst>
              <a:gd name="adj" fmla="val 4000"/>
            </a:avLst>
          </a:prstGeom>
          <a:solidFill>
            <a:srgbClr val="FFFFFF"/>
          </a:solidFill>
          <a:ln w="12700">
            <a:solidFill>
              <a:srgbClr val="D7E3EF"/>
            </a:solidFill>
            <a:prstDash val="solid"/>
          </a:ln>
          <a:effectLst>
            <a:outerShdw blurRad="12700" dist="3175" dir="2700000" algn="bl" rotWithShape="0">
              <a:srgbClr val="44556B">
                <a:alpha val="10000"/>
              </a:srgbClr>
            </a:outerShdw>
          </a:effectLst>
        </p:spPr>
        <p:txBody>
          <a:bodyPr/>
          <a:lstStyle/>
          <a:p>
            <a:endParaRPr lang="en-US"/>
          </a:p>
        </p:txBody>
      </p:sp>
      <p:sp>
        <p:nvSpPr>
          <p:cNvPr id="26" name="Text 23"/>
          <p:cNvSpPr/>
          <p:nvPr/>
        </p:nvSpPr>
        <p:spPr>
          <a:xfrm>
            <a:off x="6309360" y="3712464"/>
            <a:ext cx="1554480" cy="228600"/>
          </a:xfrm>
          <a:prstGeom prst="rect">
            <a:avLst/>
          </a:prstGeom>
          <a:noFill/>
          <a:ln/>
        </p:spPr>
        <p:txBody>
          <a:bodyPr wrap="square" lIns="0" tIns="0" rIns="0" bIns="0" rtlCol="0" anchor="ctr"/>
          <a:lstStyle/>
          <a:p>
            <a:pPr marL="0" indent="0">
              <a:buNone/>
            </a:pPr>
            <a:r>
              <a:rPr lang="en-US" sz="1700" b="1" dirty="0">
                <a:solidFill>
                  <a:srgbClr val="003087"/>
                </a:solidFill>
              </a:rPr>
              <a:t>HRM implication</a:t>
            </a:r>
            <a:endParaRPr lang="en-US" sz="1700" dirty="0"/>
          </a:p>
        </p:txBody>
      </p:sp>
      <p:sp>
        <p:nvSpPr>
          <p:cNvPr id="27" name="Text 24"/>
          <p:cNvSpPr/>
          <p:nvPr/>
        </p:nvSpPr>
        <p:spPr>
          <a:xfrm>
            <a:off x="6355080" y="4160520"/>
            <a:ext cx="4754880" cy="1005840"/>
          </a:xfrm>
          <a:prstGeom prst="rect">
            <a:avLst/>
          </a:prstGeom>
          <a:noFill/>
          <a:ln/>
        </p:spPr>
        <p:txBody>
          <a:bodyPr wrap="square" lIns="0" tIns="0" rIns="0" bIns="0" rtlCol="0" anchor="ctr"/>
          <a:lstStyle/>
          <a:p>
            <a:pPr marL="0" indent="0">
              <a:buNone/>
            </a:pPr>
            <a:r>
              <a:rPr lang="en-US" sz="1520" dirty="0">
                <a:solidFill>
                  <a:srgbClr val="1F2D3D"/>
                </a:solidFill>
              </a:rPr>
              <a:t>• Reward dissatisfaction is stable rather than improving, which means the NHS faces a retention and engagement problem, not just a payroll problem.
• Reward policy must combine fair cash pay with visible non-pay benefits and stronger local recognition.</a:t>
            </a:r>
            <a:endParaRPr lang="en-US" sz="1520" dirty="0"/>
          </a:p>
        </p:txBody>
      </p:sp>
      <p:sp>
        <p:nvSpPr>
          <p:cNvPr id="28" name="Slide Number Placeholder 0"/>
          <p:cNvSpPr>
            <a:spLocks noGrp="1"/>
          </p:cNvSpPr>
          <p:nvPr>
            <p:ph type="sldNum" sz="quarter" idx="4294967295"/>
          </p:nvPr>
        </p:nvSpPr>
        <p:spPr>
          <a:xfrm>
            <a:off x="11658600" y="6601968"/>
            <a:ext cx="320040" cy="164592"/>
          </a:xfrm>
          <a:prstGeom prst="rect">
            <a:avLst/>
          </a:prstGeom>
          <a:extLst>
            <a:ext uri="{C572A759-6A51-4108-AA02-DFA0A04FC94B}">
              <ma14:wrappingTextBoxFlag xmlns="" xmlns:ma14="http://schemas.microsoft.com/office/mac/drawingml/2011/main" val="0"/>
            </a:ext>
          </a:extLst>
        </p:spPr>
        <p:txBody>
          <a:bodyPr/>
          <a:lstStyle>
            <a:lvl1pPr>
              <a:defRPr sz="900">
                <a:solidFill>
                  <a:srgbClr val="FFFFFF"/>
                </a:solidFill>
                <a:latin typeface="Aptos"/>
                <a:ea typeface="Aptos"/>
                <a:cs typeface="Aptos"/>
              </a:defRPr>
            </a:lvl1pPr>
          </a:lstStyle>
          <a:p>
            <a:pPr algn="r"/>
            <a:fld id="{F7021451-1387-4CA6-816F-3879F97B5CBC}" type="slidenum">
              <a:rPr lang="en-US" b="0"/>
              <a:t>3</a:t>
            </a:fld>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502920" y="384048"/>
            <a:ext cx="7635240" cy="310896"/>
          </a:xfrm>
          <a:prstGeom prst="rect">
            <a:avLst/>
          </a:prstGeom>
          <a:noFill/>
          <a:ln/>
        </p:spPr>
        <p:txBody>
          <a:bodyPr wrap="square" lIns="0" tIns="0" rIns="0" bIns="0" rtlCol="0" anchor="ctr">
            <a:normAutofit lnSpcReduction="10000"/>
          </a:bodyPr>
          <a:lstStyle/>
          <a:p>
            <a:pPr marL="0" indent="0">
              <a:buNone/>
            </a:pPr>
            <a:r>
              <a:rPr lang="en-US" sz="2250" b="1" dirty="0">
                <a:solidFill>
                  <a:srgbClr val="003087"/>
                </a:solidFill>
                <a:latin typeface="Aptos Display" pitchFamily="34" charset="0"/>
                <a:ea typeface="Aptos Display" pitchFamily="34" charset="-122"/>
                <a:cs typeface="Aptos Display" pitchFamily="34" charset="-120"/>
              </a:rPr>
              <a:t>The NHS reward architecture</a:t>
            </a:r>
            <a:endParaRPr lang="en-US" sz="2250" dirty="0"/>
          </a:p>
        </p:txBody>
      </p:sp>
      <p:sp>
        <p:nvSpPr>
          <p:cNvPr id="3" name="Text 1"/>
          <p:cNvSpPr/>
          <p:nvPr/>
        </p:nvSpPr>
        <p:spPr>
          <a:xfrm>
            <a:off x="9103806" y="384048"/>
            <a:ext cx="2435921" cy="246888"/>
          </a:xfrm>
          <a:prstGeom prst="rect">
            <a:avLst/>
          </a:prstGeom>
          <a:noFill/>
          <a:ln/>
        </p:spPr>
        <p:txBody>
          <a:bodyPr wrap="square" lIns="0" tIns="0" rIns="0" bIns="0" rtlCol="0" anchor="ctr">
            <a:normAutofit/>
          </a:bodyPr>
          <a:lstStyle/>
          <a:p>
            <a:pPr algn="r"/>
            <a:r>
              <a:rPr lang="en-US" sz="850" dirty="0">
                <a:solidFill>
                  <a:srgbClr val="51606F"/>
                </a:solidFill>
              </a:rPr>
              <a:t>Section A  •  Presenter: Darshil Rana •  ID: 2529562</a:t>
            </a:r>
            <a:endParaRPr lang="en-US" sz="850" dirty="0"/>
          </a:p>
        </p:txBody>
      </p:sp>
      <p:sp>
        <p:nvSpPr>
          <p:cNvPr id="4" name="Text 2"/>
          <p:cNvSpPr/>
          <p:nvPr/>
        </p:nvSpPr>
        <p:spPr>
          <a:xfrm>
            <a:off x="594360" y="6473952"/>
            <a:ext cx="10607040" cy="73152"/>
          </a:xfrm>
          <a:prstGeom prst="rect">
            <a:avLst/>
          </a:prstGeom>
          <a:noFill/>
          <a:ln/>
        </p:spPr>
        <p:txBody>
          <a:bodyPr wrap="square" lIns="0" tIns="0" rIns="0" bIns="0" rtlCol="0" anchor="ctr">
            <a:normAutofit fontScale="70000" lnSpcReduction="20000"/>
          </a:bodyPr>
          <a:lstStyle/>
          <a:p>
            <a:pPr marL="0" indent="0">
              <a:buNone/>
            </a:pPr>
            <a:r>
              <a:rPr lang="en-US" sz="720" dirty="0">
                <a:solidFill>
                  <a:srgbClr val="F2F7FB"/>
                </a:solidFill>
              </a:rPr>
              <a:t>Sources: NHS Employers (2025/26; 2026/27); NHS Employers total reward guidance (2025)</a:t>
            </a:r>
            <a:endParaRPr lang="en-US" sz="720" dirty="0"/>
          </a:p>
        </p:txBody>
      </p:sp>
      <p:sp>
        <p:nvSpPr>
          <p:cNvPr id="5" name="Shape 3"/>
          <p:cNvSpPr/>
          <p:nvPr/>
        </p:nvSpPr>
        <p:spPr>
          <a:xfrm>
            <a:off x="530352" y="841248"/>
            <a:ext cx="1737360" cy="256032"/>
          </a:xfrm>
          <a:prstGeom prst="roundRect">
            <a:avLst>
              <a:gd name="adj" fmla="val 21429"/>
            </a:avLst>
          </a:prstGeom>
          <a:solidFill>
            <a:srgbClr val="005EB8"/>
          </a:solidFill>
          <a:ln w="12700">
            <a:solidFill>
              <a:srgbClr val="005EB8"/>
            </a:solidFill>
            <a:prstDash val="solid"/>
          </a:ln>
          <a:effectLst>
            <a:outerShdw blurRad="12700" dist="6350" dir="2700000" algn="bl" rotWithShape="0">
              <a:srgbClr val="000000">
                <a:alpha val="12000"/>
              </a:srgbClr>
            </a:outerShdw>
          </a:effectLst>
        </p:spPr>
        <p:txBody>
          <a:bodyPr/>
          <a:lstStyle/>
          <a:p>
            <a:endParaRPr lang="en-US"/>
          </a:p>
        </p:txBody>
      </p:sp>
      <p:sp>
        <p:nvSpPr>
          <p:cNvPr id="6" name="Text 4"/>
          <p:cNvSpPr/>
          <p:nvPr/>
        </p:nvSpPr>
        <p:spPr>
          <a:xfrm>
            <a:off x="685800" y="877824"/>
            <a:ext cx="1417320" cy="164592"/>
          </a:xfrm>
          <a:prstGeom prst="rect">
            <a:avLst/>
          </a:prstGeom>
          <a:noFill/>
          <a:ln/>
        </p:spPr>
        <p:txBody>
          <a:bodyPr wrap="square" lIns="0" tIns="0" rIns="0" bIns="0" rtlCol="0" anchor="ctr"/>
          <a:lstStyle/>
          <a:p>
            <a:pPr marL="0" indent="0" algn="ctr">
              <a:buNone/>
            </a:pPr>
            <a:r>
              <a:rPr lang="en-US" sz="900" b="1" dirty="0">
                <a:solidFill>
                  <a:srgbClr val="FFFFFF"/>
                </a:solidFill>
              </a:rPr>
              <a:t>STRATEGIC CONTEXT</a:t>
            </a:r>
            <a:endParaRPr lang="en-US" sz="900" dirty="0"/>
          </a:p>
        </p:txBody>
      </p:sp>
      <p:sp>
        <p:nvSpPr>
          <p:cNvPr id="7" name="Shape 5"/>
          <p:cNvSpPr/>
          <p:nvPr/>
        </p:nvSpPr>
        <p:spPr>
          <a:xfrm>
            <a:off x="566928" y="1225296"/>
            <a:ext cx="5440680" cy="4480560"/>
          </a:xfrm>
          <a:prstGeom prst="roundRect">
            <a:avLst/>
          </a:prstGeom>
          <a:solidFill>
            <a:srgbClr val="FFFFFF"/>
          </a:solidFill>
          <a:ln w="12700">
            <a:solidFill>
              <a:srgbClr val="D7E3EF"/>
            </a:solidFill>
            <a:prstDash val="solid"/>
          </a:ln>
          <a:effectLst>
            <a:outerShdw blurRad="12700" dist="3810" dir="2700000" algn="bl" rotWithShape="0">
              <a:srgbClr val="44556B">
                <a:alpha val="12000"/>
              </a:srgbClr>
            </a:outerShdw>
          </a:effectLst>
        </p:spPr>
        <p:txBody>
          <a:bodyPr/>
          <a:lstStyle/>
          <a:p>
            <a:endParaRPr lang="en-US"/>
          </a:p>
        </p:txBody>
      </p:sp>
      <p:sp>
        <p:nvSpPr>
          <p:cNvPr id="8" name="Shape 6"/>
          <p:cNvSpPr/>
          <p:nvPr/>
        </p:nvSpPr>
        <p:spPr>
          <a:xfrm>
            <a:off x="6236208" y="1225296"/>
            <a:ext cx="5349240" cy="4480560"/>
          </a:xfrm>
          <a:prstGeom prst="roundRect">
            <a:avLst/>
          </a:prstGeom>
          <a:solidFill>
            <a:srgbClr val="FFFFFF"/>
          </a:solidFill>
          <a:ln w="12700">
            <a:solidFill>
              <a:srgbClr val="D7E3EF"/>
            </a:solidFill>
            <a:prstDash val="solid"/>
          </a:ln>
          <a:effectLst>
            <a:outerShdw blurRad="161290000" dist="48387000" algn="bl" rotWithShape="0">
              <a:srgbClr val="44556B">
                <a:alpha val="0"/>
              </a:srgbClr>
            </a:outerShdw>
          </a:effectLst>
        </p:spPr>
        <p:txBody>
          <a:bodyPr/>
          <a:lstStyle/>
          <a:p>
            <a:endParaRPr lang="en-US"/>
          </a:p>
        </p:txBody>
      </p:sp>
      <p:sp>
        <p:nvSpPr>
          <p:cNvPr id="9" name="Text 7"/>
          <p:cNvSpPr/>
          <p:nvPr/>
        </p:nvSpPr>
        <p:spPr>
          <a:xfrm>
            <a:off x="822960" y="1481328"/>
            <a:ext cx="4754880" cy="274320"/>
          </a:xfrm>
          <a:prstGeom prst="rect">
            <a:avLst/>
          </a:prstGeom>
          <a:noFill/>
          <a:ln/>
        </p:spPr>
        <p:txBody>
          <a:bodyPr wrap="square" lIns="0" tIns="0" rIns="0" bIns="0" rtlCol="0" anchor="ctr"/>
          <a:lstStyle/>
          <a:p>
            <a:pPr marL="0" indent="0">
              <a:buNone/>
            </a:pPr>
            <a:r>
              <a:rPr lang="en-US" sz="1800" b="1" dirty="0">
                <a:solidFill>
                  <a:srgbClr val="005EB8"/>
                </a:solidFill>
              </a:rPr>
              <a:t>What the system includes</a:t>
            </a:r>
            <a:endParaRPr lang="en-US" sz="1800" dirty="0"/>
          </a:p>
        </p:txBody>
      </p:sp>
      <p:sp>
        <p:nvSpPr>
          <p:cNvPr id="10" name="Text 8"/>
          <p:cNvSpPr/>
          <p:nvPr/>
        </p:nvSpPr>
        <p:spPr>
          <a:xfrm>
            <a:off x="6437376" y="1481328"/>
            <a:ext cx="4754880" cy="274320"/>
          </a:xfrm>
          <a:prstGeom prst="rect">
            <a:avLst/>
          </a:prstGeom>
          <a:noFill/>
          <a:ln/>
        </p:spPr>
        <p:txBody>
          <a:bodyPr wrap="square" lIns="0" tIns="0" rIns="0" bIns="0" rtlCol="0" anchor="ctr"/>
          <a:lstStyle/>
          <a:p>
            <a:pPr marL="0" indent="0">
              <a:buNone/>
            </a:pPr>
            <a:r>
              <a:rPr lang="en-US" sz="1800" b="1" dirty="0">
                <a:solidFill>
                  <a:srgbClr val="005EB8"/>
                </a:solidFill>
              </a:rPr>
              <a:t>Where the design creates pressure</a:t>
            </a:r>
            <a:endParaRPr lang="en-US" sz="1800" dirty="0"/>
          </a:p>
        </p:txBody>
      </p:sp>
      <p:sp>
        <p:nvSpPr>
          <p:cNvPr id="11" name="Text 9"/>
          <p:cNvSpPr/>
          <p:nvPr/>
        </p:nvSpPr>
        <p:spPr>
          <a:xfrm>
            <a:off x="804672" y="1847088"/>
            <a:ext cx="4663440" cy="3383280"/>
          </a:xfrm>
          <a:prstGeom prst="rect">
            <a:avLst/>
          </a:prstGeom>
          <a:noFill/>
          <a:ln/>
        </p:spPr>
        <p:txBody>
          <a:bodyPr wrap="square" rtlCol="0" anchor="t">
            <a:normAutofit/>
          </a:bodyPr>
          <a:lstStyle/>
          <a:p>
            <a:pPr marL="228600" indent="-228600">
              <a:buSzPct val="100000"/>
              <a:buChar char="•"/>
            </a:pPr>
            <a:r>
              <a:rPr lang="en-US" sz="1450" dirty="0">
                <a:solidFill>
                  <a:srgbClr val="1F2D3D"/>
                </a:solidFill>
              </a:rPr>
              <a:t>Agenda for Change (AfC) national pay bands for most NHS staff, with fixed banding and step progression.</a:t>
            </a:r>
            <a:endParaRPr lang="en-US" sz="1450" dirty="0"/>
          </a:p>
          <a:p>
            <a:pPr marL="228600" indent="-228600">
              <a:buSzPct val="100000"/>
              <a:buChar char="•"/>
            </a:pPr>
            <a:r>
              <a:rPr lang="en-US" sz="1450" dirty="0">
                <a:solidFill>
                  <a:srgbClr val="1F2D3D"/>
                </a:solidFill>
              </a:rPr>
              <a:t>National enhancements and local additions such as high cost area supplements, overtime, bank and unsocial-hours payments.</a:t>
            </a:r>
            <a:endParaRPr lang="en-US" sz="1450" dirty="0"/>
          </a:p>
          <a:p>
            <a:pPr marL="228600" indent="-228600">
              <a:buSzPct val="100000"/>
              <a:buChar char="•"/>
            </a:pPr>
            <a:r>
              <a:rPr lang="en-US" sz="1450" dirty="0">
                <a:solidFill>
                  <a:srgbClr val="1F2D3D"/>
                </a:solidFill>
              </a:rPr>
              <a:t>A broader total reward package: annual leave, pension, flexible working, wellbeing and local benefits.</a:t>
            </a:r>
            <a:endParaRPr lang="en-US" sz="1450" dirty="0"/>
          </a:p>
          <a:p>
            <a:pPr marL="228600" indent="-228600">
              <a:buSzPct val="100000"/>
              <a:buChar char="•"/>
            </a:pPr>
            <a:r>
              <a:rPr lang="en-US" sz="1450" dirty="0">
                <a:solidFill>
                  <a:srgbClr val="1F2D3D"/>
                </a:solidFill>
              </a:rPr>
              <a:t>Transparent rules that support fairness, consistency and workforce mobility across organisations.</a:t>
            </a:r>
            <a:endParaRPr lang="en-US" sz="1450" dirty="0"/>
          </a:p>
        </p:txBody>
      </p:sp>
      <p:sp>
        <p:nvSpPr>
          <p:cNvPr id="12" name="Text 10"/>
          <p:cNvSpPr/>
          <p:nvPr/>
        </p:nvSpPr>
        <p:spPr>
          <a:xfrm>
            <a:off x="6455664" y="1847088"/>
            <a:ext cx="4526280" cy="3383280"/>
          </a:xfrm>
          <a:prstGeom prst="rect">
            <a:avLst/>
          </a:prstGeom>
          <a:noFill/>
          <a:ln/>
        </p:spPr>
        <p:txBody>
          <a:bodyPr wrap="square" rtlCol="0" anchor="t">
            <a:normAutofit/>
          </a:bodyPr>
          <a:lstStyle/>
          <a:p>
            <a:pPr marL="228600" indent="-228600">
              <a:buSzPct val="100000"/>
              <a:buChar char="•"/>
            </a:pPr>
            <a:r>
              <a:rPr lang="en-US" sz="1450" dirty="0">
                <a:solidFill>
                  <a:srgbClr val="1F2D3D"/>
                </a:solidFill>
              </a:rPr>
              <a:t>Doctors, dentists and some senior managers sit outside AfC, so reward systems are not fully unified.</a:t>
            </a:r>
            <a:endParaRPr lang="en-US" sz="1450" dirty="0"/>
          </a:p>
          <a:p>
            <a:pPr marL="228600" indent="-228600">
              <a:buSzPct val="100000"/>
              <a:buChar char="•"/>
            </a:pPr>
            <a:r>
              <a:rPr lang="en-US" sz="1450" dirty="0">
                <a:solidFill>
                  <a:srgbClr val="1F2D3D"/>
                </a:solidFill>
              </a:rPr>
              <a:t>Central pay awards do not always resolve local shortages, market pressures or banding disputes.</a:t>
            </a:r>
            <a:endParaRPr lang="en-US" sz="1450" dirty="0"/>
          </a:p>
          <a:p>
            <a:pPr marL="228600" indent="-228600">
              <a:buSzPct val="100000"/>
              <a:buChar char="•"/>
            </a:pPr>
            <a:r>
              <a:rPr lang="en-US" sz="1450" dirty="0">
                <a:solidFill>
                  <a:srgbClr val="1F2D3D"/>
                </a:solidFill>
              </a:rPr>
              <a:t>Staff often perceive reward through take-home pay rather than the full total reward package.</a:t>
            </a:r>
            <a:endParaRPr lang="en-US" sz="1450" dirty="0"/>
          </a:p>
          <a:p>
            <a:pPr marL="228600" indent="-228600">
              <a:buSzPct val="100000"/>
              <a:buChar char="•"/>
            </a:pPr>
            <a:r>
              <a:rPr lang="en-US" sz="1450" dirty="0">
                <a:solidFill>
                  <a:srgbClr val="1F2D3D"/>
                </a:solidFill>
              </a:rPr>
              <a:t>When recognition, career progression and line management are weak, the reward offer feels smaller than it is.</a:t>
            </a:r>
            <a:endParaRPr lang="en-US" sz="1450" dirty="0"/>
          </a:p>
        </p:txBody>
      </p:sp>
      <p:sp>
        <p:nvSpPr>
          <p:cNvPr id="13" name="Text 11"/>
          <p:cNvSpPr/>
          <p:nvPr/>
        </p:nvSpPr>
        <p:spPr>
          <a:xfrm>
            <a:off x="749808" y="6144768"/>
            <a:ext cx="10789920" cy="219456"/>
          </a:xfrm>
          <a:prstGeom prst="rect">
            <a:avLst/>
          </a:prstGeom>
          <a:noFill/>
          <a:ln/>
        </p:spPr>
        <p:txBody>
          <a:bodyPr wrap="square" lIns="0" tIns="0" rIns="0" bIns="0" rtlCol="0" anchor="ctr"/>
          <a:lstStyle/>
          <a:p>
            <a:pPr marL="0" indent="0">
              <a:buNone/>
            </a:pPr>
            <a:r>
              <a:rPr lang="en-US" sz="1400" i="1" dirty="0">
                <a:solidFill>
                  <a:srgbClr val="51606F"/>
                </a:solidFill>
              </a:rPr>
              <a:t>Compensation and rewards in the NHS are therefore a system of pay + benefits + recognition + progression, not pay alone.</a:t>
            </a:r>
            <a:endParaRPr lang="en-US" sz="1400" dirty="0"/>
          </a:p>
        </p:txBody>
      </p:sp>
      <p:sp>
        <p:nvSpPr>
          <p:cNvPr id="25" name="Slide Number Placeholder 0"/>
          <p:cNvSpPr>
            <a:spLocks noGrp="1"/>
          </p:cNvSpPr>
          <p:nvPr>
            <p:ph type="sldNum" sz="quarter" idx="4294967295"/>
          </p:nvPr>
        </p:nvSpPr>
        <p:spPr>
          <a:xfrm>
            <a:off x="11658600" y="6601968"/>
            <a:ext cx="320040" cy="164592"/>
          </a:xfrm>
          <a:prstGeom prst="rect">
            <a:avLst/>
          </a:prstGeom>
          <a:extLst>
            <a:ext uri="{C572A759-6A51-4108-AA02-DFA0A04FC94B}">
              <ma14:wrappingTextBoxFlag xmlns="" xmlns:ma14="http://schemas.microsoft.com/office/mac/drawingml/2011/main" val="0"/>
            </a:ext>
          </a:extLst>
        </p:spPr>
        <p:txBody>
          <a:bodyPr/>
          <a:lstStyle>
            <a:lvl1pPr>
              <a:defRPr sz="900">
                <a:solidFill>
                  <a:srgbClr val="FFFFFF"/>
                </a:solidFill>
                <a:latin typeface="Aptos"/>
                <a:ea typeface="Aptos"/>
                <a:cs typeface="Aptos"/>
              </a:defRPr>
            </a:lvl1pPr>
          </a:lstStyle>
          <a:p>
            <a:pPr algn="r"/>
            <a:fld id="{F7021451-1387-4CA6-816F-3879F97B5CBC}" type="slidenum">
              <a:rPr lang="en-US" b="0"/>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502920" y="384048"/>
            <a:ext cx="7635240" cy="310896"/>
          </a:xfrm>
          <a:prstGeom prst="rect">
            <a:avLst/>
          </a:prstGeom>
          <a:noFill/>
          <a:ln/>
        </p:spPr>
        <p:txBody>
          <a:bodyPr wrap="square" lIns="0" tIns="0" rIns="0" bIns="0" rtlCol="0" anchor="ctr">
            <a:normAutofit lnSpcReduction="10000"/>
          </a:bodyPr>
          <a:lstStyle/>
          <a:p>
            <a:pPr marL="0" indent="0">
              <a:buNone/>
            </a:pPr>
            <a:r>
              <a:rPr lang="en-US" sz="2250" b="1" dirty="0">
                <a:solidFill>
                  <a:srgbClr val="003087"/>
                </a:solidFill>
                <a:latin typeface="Aptos Display" pitchFamily="34" charset="0"/>
                <a:ea typeface="Aptos Display" pitchFamily="34" charset="-122"/>
                <a:cs typeface="Aptos Display" pitchFamily="34" charset="-120"/>
              </a:rPr>
              <a:t>Agenda for Change starting salaries in 2026/27</a:t>
            </a:r>
            <a:endParaRPr lang="en-US" sz="2250" dirty="0"/>
          </a:p>
        </p:txBody>
      </p:sp>
      <p:sp>
        <p:nvSpPr>
          <p:cNvPr id="3" name="Text 1"/>
          <p:cNvSpPr/>
          <p:nvPr/>
        </p:nvSpPr>
        <p:spPr>
          <a:xfrm>
            <a:off x="8691716" y="384048"/>
            <a:ext cx="2463964" cy="246888"/>
          </a:xfrm>
          <a:prstGeom prst="rect">
            <a:avLst/>
          </a:prstGeom>
          <a:noFill/>
          <a:ln/>
        </p:spPr>
        <p:txBody>
          <a:bodyPr wrap="square" lIns="0" tIns="0" rIns="0" bIns="0" rtlCol="0" anchor="ctr">
            <a:normAutofit/>
          </a:bodyPr>
          <a:lstStyle/>
          <a:p>
            <a:pPr algn="r"/>
            <a:r>
              <a:rPr lang="en-US" sz="850" dirty="0">
                <a:solidFill>
                  <a:srgbClr val="51606F"/>
                </a:solidFill>
              </a:rPr>
              <a:t>Section A  •  Presenter: Darshil Rana •  ID: 2529562</a:t>
            </a:r>
            <a:endParaRPr lang="en-US" sz="850" dirty="0"/>
          </a:p>
        </p:txBody>
      </p:sp>
      <p:sp>
        <p:nvSpPr>
          <p:cNvPr id="4" name="Text 2"/>
          <p:cNvSpPr/>
          <p:nvPr/>
        </p:nvSpPr>
        <p:spPr>
          <a:xfrm>
            <a:off x="594360" y="6473952"/>
            <a:ext cx="10607040" cy="73152"/>
          </a:xfrm>
          <a:prstGeom prst="rect">
            <a:avLst/>
          </a:prstGeom>
          <a:noFill/>
          <a:ln/>
        </p:spPr>
        <p:txBody>
          <a:bodyPr wrap="square" lIns="0" tIns="0" rIns="0" bIns="0" rtlCol="0" anchor="ctr">
            <a:normAutofit fontScale="70000" lnSpcReduction="20000"/>
          </a:bodyPr>
          <a:lstStyle/>
          <a:p>
            <a:pPr marL="0" indent="0">
              <a:buNone/>
            </a:pPr>
            <a:r>
              <a:rPr lang="en-US" sz="720" dirty="0">
                <a:solidFill>
                  <a:srgbClr val="F2F7FB"/>
                </a:solidFill>
              </a:rPr>
              <a:t>Source: NHS Employers pay scales for 2026/27</a:t>
            </a:r>
            <a:endParaRPr lang="en-US" sz="720" dirty="0"/>
          </a:p>
        </p:txBody>
      </p:sp>
      <p:sp>
        <p:nvSpPr>
          <p:cNvPr id="5" name="Shape 3"/>
          <p:cNvSpPr/>
          <p:nvPr/>
        </p:nvSpPr>
        <p:spPr>
          <a:xfrm>
            <a:off x="530352" y="841248"/>
            <a:ext cx="1737360" cy="256032"/>
          </a:xfrm>
          <a:prstGeom prst="roundRect">
            <a:avLst>
              <a:gd name="adj" fmla="val 21429"/>
            </a:avLst>
          </a:prstGeom>
          <a:solidFill>
            <a:srgbClr val="005EB8"/>
          </a:solidFill>
          <a:ln w="12700">
            <a:solidFill>
              <a:srgbClr val="005EB8"/>
            </a:solidFill>
            <a:prstDash val="solid"/>
          </a:ln>
          <a:effectLst>
            <a:outerShdw blurRad="12700" dist="6350" dir="2700000" algn="bl" rotWithShape="0">
              <a:srgbClr val="000000">
                <a:alpha val="12000"/>
              </a:srgbClr>
            </a:outerShdw>
          </a:effectLst>
        </p:spPr>
        <p:txBody>
          <a:bodyPr/>
          <a:lstStyle/>
          <a:p>
            <a:endParaRPr lang="en-US"/>
          </a:p>
        </p:txBody>
      </p:sp>
      <p:sp>
        <p:nvSpPr>
          <p:cNvPr id="6" name="Text 4"/>
          <p:cNvSpPr/>
          <p:nvPr/>
        </p:nvSpPr>
        <p:spPr>
          <a:xfrm>
            <a:off x="685800" y="877824"/>
            <a:ext cx="1417320" cy="164592"/>
          </a:xfrm>
          <a:prstGeom prst="rect">
            <a:avLst/>
          </a:prstGeom>
          <a:noFill/>
          <a:ln/>
        </p:spPr>
        <p:txBody>
          <a:bodyPr wrap="square" lIns="0" tIns="0" rIns="0" bIns="0" rtlCol="0" anchor="ctr"/>
          <a:lstStyle/>
          <a:p>
            <a:pPr marL="0" indent="0" algn="ctr">
              <a:buNone/>
            </a:pPr>
            <a:r>
              <a:rPr lang="en-US" sz="900" b="1" dirty="0">
                <a:solidFill>
                  <a:srgbClr val="FFFFFF"/>
                </a:solidFill>
              </a:rPr>
              <a:t>STRATEGIC CONTEXT</a:t>
            </a:r>
            <a:endParaRPr lang="en-US" sz="900" dirty="0"/>
          </a:p>
        </p:txBody>
      </p:sp>
      <p:sp>
        <p:nvSpPr>
          <p:cNvPr id="7" name="Text 5"/>
          <p:cNvSpPr/>
          <p:nvPr/>
        </p:nvSpPr>
        <p:spPr>
          <a:xfrm>
            <a:off x="658368" y="1170432"/>
            <a:ext cx="10972800" cy="384048"/>
          </a:xfrm>
          <a:prstGeom prst="rect">
            <a:avLst/>
          </a:prstGeom>
          <a:noFill/>
          <a:ln/>
        </p:spPr>
        <p:txBody>
          <a:bodyPr wrap="square" lIns="0" tIns="0" rIns="0" bIns="0" rtlCol="0" anchor="ctr"/>
          <a:lstStyle/>
          <a:p>
            <a:pPr marL="0" indent="0">
              <a:buNone/>
            </a:pPr>
            <a:r>
              <a:rPr lang="en-US" sz="1700" dirty="0">
                <a:solidFill>
                  <a:srgbClr val="1F2D3D"/>
                </a:solidFill>
              </a:rPr>
              <a:t>National pay remains highly structured. The entry point rises materially from Band 2 to Band 8a, but pressure is greatest in bands with large frontline workforces.</a:t>
            </a:r>
            <a:endParaRPr lang="en-US" sz="1700" dirty="0"/>
          </a:p>
        </p:txBody>
      </p:sp>
      <p:graphicFrame>
        <p:nvGraphicFramePr>
          <p:cNvPr id="8" name="Chart 0"/>
          <p:cNvGraphicFramePr/>
          <p:nvPr/>
        </p:nvGraphicFramePr>
        <p:xfrm>
          <a:off x="822960" y="1783080"/>
          <a:ext cx="6629400" cy="4434840"/>
        </p:xfrm>
        <a:graphic>
          <a:graphicData uri="http://schemas.openxmlformats.org/drawingml/2006/chart">
            <c:chart xmlns:c="http://schemas.openxmlformats.org/drawingml/2006/chart" xmlns:r="http://schemas.openxmlformats.org/officeDocument/2006/relationships" r:id="rId3"/>
          </a:graphicData>
        </a:graphic>
      </p:graphicFrame>
      <p:sp>
        <p:nvSpPr>
          <p:cNvPr id="9" name="Shape 6"/>
          <p:cNvSpPr/>
          <p:nvPr/>
        </p:nvSpPr>
        <p:spPr>
          <a:xfrm>
            <a:off x="7818120" y="1828800"/>
            <a:ext cx="3337560" cy="1051560"/>
          </a:xfrm>
          <a:prstGeom prst="roundRect">
            <a:avLst>
              <a:gd name="adj" fmla="val 6957"/>
            </a:avLst>
          </a:prstGeom>
          <a:solidFill>
            <a:srgbClr val="EAF4FD"/>
          </a:solidFill>
          <a:ln w="12700">
            <a:solidFill>
              <a:srgbClr val="BCD7EE"/>
            </a:solidFill>
            <a:prstDash val="solid"/>
          </a:ln>
        </p:spPr>
        <p:txBody>
          <a:bodyPr/>
          <a:lstStyle/>
          <a:p>
            <a:endParaRPr lang="en-US"/>
          </a:p>
        </p:txBody>
      </p:sp>
      <p:sp>
        <p:nvSpPr>
          <p:cNvPr id="10" name="Text 7"/>
          <p:cNvSpPr/>
          <p:nvPr/>
        </p:nvSpPr>
        <p:spPr>
          <a:xfrm>
            <a:off x="8065008" y="1942633"/>
            <a:ext cx="2834640" cy="182880"/>
          </a:xfrm>
          <a:prstGeom prst="rect">
            <a:avLst/>
          </a:prstGeom>
          <a:noFill/>
          <a:ln/>
        </p:spPr>
        <p:txBody>
          <a:bodyPr wrap="square" lIns="0" tIns="0" rIns="0" bIns="0" rtlCol="0" anchor="ctr"/>
          <a:lstStyle/>
          <a:p>
            <a:pPr marL="0" indent="0">
              <a:buNone/>
            </a:pPr>
            <a:r>
              <a:rPr lang="en-US" sz="1600" b="1" dirty="0">
                <a:solidFill>
                  <a:srgbClr val="003087"/>
                </a:solidFill>
              </a:rPr>
              <a:t>Largest frontline feeder bands</a:t>
            </a:r>
            <a:endParaRPr lang="en-US" sz="1600" dirty="0"/>
          </a:p>
        </p:txBody>
      </p:sp>
      <p:sp>
        <p:nvSpPr>
          <p:cNvPr id="11" name="Text 8"/>
          <p:cNvSpPr/>
          <p:nvPr/>
        </p:nvSpPr>
        <p:spPr>
          <a:xfrm>
            <a:off x="8065008" y="2257634"/>
            <a:ext cx="2697480" cy="457200"/>
          </a:xfrm>
          <a:prstGeom prst="rect">
            <a:avLst/>
          </a:prstGeom>
          <a:noFill/>
          <a:ln/>
        </p:spPr>
        <p:txBody>
          <a:bodyPr wrap="square" lIns="0" tIns="0" rIns="0" bIns="0" rtlCol="0" anchor="ctr"/>
          <a:lstStyle/>
          <a:p>
            <a:pPr marL="0" indent="0">
              <a:buNone/>
            </a:pPr>
            <a:r>
              <a:rPr lang="en-US" sz="1300" dirty="0">
                <a:solidFill>
                  <a:srgbClr val="1F2D3D"/>
                </a:solidFill>
              </a:rPr>
              <a:t>Band 5 is the main graduate nurse entry band; Band 2–4 carry substantial support roles.</a:t>
            </a:r>
            <a:endParaRPr lang="en-US" sz="1300" dirty="0"/>
          </a:p>
        </p:txBody>
      </p:sp>
      <p:sp>
        <p:nvSpPr>
          <p:cNvPr id="12" name="Shape 9"/>
          <p:cNvSpPr/>
          <p:nvPr/>
        </p:nvSpPr>
        <p:spPr>
          <a:xfrm>
            <a:off x="7818120" y="3108960"/>
            <a:ext cx="3337560" cy="1097280"/>
          </a:xfrm>
          <a:prstGeom prst="roundRect">
            <a:avLst>
              <a:gd name="adj" fmla="val 6667"/>
            </a:avLst>
          </a:prstGeom>
          <a:solidFill>
            <a:srgbClr val="F7FBF8"/>
          </a:solidFill>
          <a:ln w="12700">
            <a:solidFill>
              <a:srgbClr val="BBDCC6"/>
            </a:solidFill>
            <a:prstDash val="solid"/>
          </a:ln>
        </p:spPr>
        <p:txBody>
          <a:bodyPr/>
          <a:lstStyle/>
          <a:p>
            <a:endParaRPr lang="en-US"/>
          </a:p>
        </p:txBody>
      </p:sp>
      <p:sp>
        <p:nvSpPr>
          <p:cNvPr id="13" name="Text 10"/>
          <p:cNvSpPr/>
          <p:nvPr/>
        </p:nvSpPr>
        <p:spPr>
          <a:xfrm>
            <a:off x="8065008" y="3234737"/>
            <a:ext cx="2011680" cy="182880"/>
          </a:xfrm>
          <a:prstGeom prst="rect">
            <a:avLst/>
          </a:prstGeom>
          <a:noFill/>
          <a:ln/>
        </p:spPr>
        <p:txBody>
          <a:bodyPr wrap="square" lIns="0" tIns="0" rIns="0" bIns="0" rtlCol="0" anchor="ctr"/>
          <a:lstStyle/>
          <a:p>
            <a:pPr marL="0" indent="0">
              <a:buNone/>
            </a:pPr>
            <a:r>
              <a:rPr lang="en-US" sz="1600" b="1" dirty="0">
                <a:solidFill>
                  <a:srgbClr val="009639"/>
                </a:solidFill>
              </a:rPr>
              <a:t>Policy signal</a:t>
            </a:r>
            <a:endParaRPr lang="en-US" sz="1600" dirty="0"/>
          </a:p>
        </p:txBody>
      </p:sp>
      <p:sp>
        <p:nvSpPr>
          <p:cNvPr id="14" name="Text 11"/>
          <p:cNvSpPr/>
          <p:nvPr/>
        </p:nvSpPr>
        <p:spPr>
          <a:xfrm>
            <a:off x="8065008" y="3611880"/>
            <a:ext cx="2743200" cy="347472"/>
          </a:xfrm>
          <a:prstGeom prst="rect">
            <a:avLst/>
          </a:prstGeom>
          <a:noFill/>
          <a:ln/>
        </p:spPr>
        <p:txBody>
          <a:bodyPr wrap="square" lIns="0" tIns="0" rIns="0" bIns="0" rtlCol="0" anchor="ctr"/>
          <a:lstStyle/>
          <a:p>
            <a:pPr marL="0" indent="0">
              <a:buNone/>
            </a:pPr>
            <a:r>
              <a:rPr lang="en-US" sz="1300" dirty="0">
                <a:solidFill>
                  <a:srgbClr val="1F2D3D"/>
                </a:solidFill>
              </a:rPr>
              <a:t>2026/27 reform discussions explicitly mention lifting lower bands and reviewing graduate pay.</a:t>
            </a:r>
            <a:endParaRPr lang="en-US" sz="1300" dirty="0"/>
          </a:p>
        </p:txBody>
      </p:sp>
      <p:sp>
        <p:nvSpPr>
          <p:cNvPr id="15" name="Shape 12"/>
          <p:cNvSpPr/>
          <p:nvPr/>
        </p:nvSpPr>
        <p:spPr>
          <a:xfrm>
            <a:off x="7818120" y="4389120"/>
            <a:ext cx="3337560" cy="1234440"/>
          </a:xfrm>
          <a:prstGeom prst="roundRect">
            <a:avLst>
              <a:gd name="adj" fmla="val 5926"/>
            </a:avLst>
          </a:prstGeom>
          <a:solidFill>
            <a:srgbClr val="FFF8E8"/>
          </a:solidFill>
          <a:ln w="12700">
            <a:solidFill>
              <a:srgbClr val="F2D48B"/>
            </a:solidFill>
            <a:prstDash val="solid"/>
          </a:ln>
        </p:spPr>
        <p:txBody>
          <a:bodyPr/>
          <a:lstStyle/>
          <a:p>
            <a:endParaRPr lang="en-US"/>
          </a:p>
        </p:txBody>
      </p:sp>
      <p:sp>
        <p:nvSpPr>
          <p:cNvPr id="16" name="Text 13"/>
          <p:cNvSpPr/>
          <p:nvPr/>
        </p:nvSpPr>
        <p:spPr>
          <a:xfrm>
            <a:off x="8065008" y="4535424"/>
            <a:ext cx="2103120" cy="182880"/>
          </a:xfrm>
          <a:prstGeom prst="rect">
            <a:avLst/>
          </a:prstGeom>
          <a:noFill/>
          <a:ln/>
        </p:spPr>
        <p:txBody>
          <a:bodyPr wrap="square" lIns="0" tIns="0" rIns="0" bIns="0" rtlCol="0" anchor="ctr"/>
          <a:lstStyle/>
          <a:p>
            <a:pPr marL="0" indent="0">
              <a:buNone/>
            </a:pPr>
            <a:r>
              <a:rPr lang="en-US" sz="1600" b="1" dirty="0">
                <a:solidFill>
                  <a:srgbClr val="A96E00"/>
                </a:solidFill>
              </a:rPr>
              <a:t>Interpretation</a:t>
            </a:r>
            <a:endParaRPr lang="en-US" sz="1600" dirty="0"/>
          </a:p>
        </p:txBody>
      </p:sp>
      <p:sp>
        <p:nvSpPr>
          <p:cNvPr id="17" name="Text 14"/>
          <p:cNvSpPr/>
          <p:nvPr/>
        </p:nvSpPr>
        <p:spPr>
          <a:xfrm>
            <a:off x="8065008" y="4882896"/>
            <a:ext cx="2743200" cy="502920"/>
          </a:xfrm>
          <a:prstGeom prst="rect">
            <a:avLst/>
          </a:prstGeom>
          <a:noFill/>
          <a:ln/>
        </p:spPr>
        <p:txBody>
          <a:bodyPr wrap="square" lIns="0" tIns="0" rIns="0" bIns="0" rtlCol="0" anchor="ctr"/>
          <a:lstStyle/>
          <a:p>
            <a:pPr marL="0" indent="0">
              <a:buNone/>
            </a:pPr>
            <a:r>
              <a:rPr lang="en-US" sz="1300" dirty="0">
                <a:solidFill>
                  <a:srgbClr val="1F2D3D"/>
                </a:solidFill>
              </a:rPr>
              <a:t>The issue is not absence of structure; it is whether the structure still feels fair, competitive and motivating in practice.</a:t>
            </a:r>
            <a:endParaRPr lang="en-US" sz="1300" dirty="0"/>
          </a:p>
        </p:txBody>
      </p:sp>
      <p:sp>
        <p:nvSpPr>
          <p:cNvPr id="25" name="Slide Number Placeholder 0"/>
          <p:cNvSpPr>
            <a:spLocks noGrp="1"/>
          </p:cNvSpPr>
          <p:nvPr>
            <p:ph type="sldNum" sz="quarter" idx="4294967295"/>
          </p:nvPr>
        </p:nvSpPr>
        <p:spPr>
          <a:xfrm>
            <a:off x="11658600" y="6601968"/>
            <a:ext cx="320040" cy="164592"/>
          </a:xfrm>
          <a:prstGeom prst="rect">
            <a:avLst/>
          </a:prstGeom>
          <a:extLst>
            <a:ext uri="{C572A759-6A51-4108-AA02-DFA0A04FC94B}">
              <ma14:wrappingTextBoxFlag xmlns="" xmlns:ma14="http://schemas.microsoft.com/office/mac/drawingml/2011/main" val="0"/>
            </a:ext>
          </a:extLst>
        </p:spPr>
        <p:txBody>
          <a:bodyPr/>
          <a:lstStyle>
            <a:lvl1pPr>
              <a:defRPr sz="900">
                <a:solidFill>
                  <a:srgbClr val="FFFFFF"/>
                </a:solidFill>
                <a:latin typeface="Aptos"/>
                <a:ea typeface="Aptos"/>
                <a:cs typeface="Aptos"/>
              </a:defRPr>
            </a:lvl1pPr>
          </a:lstStyle>
          <a:p>
            <a:pPr algn="r"/>
            <a:fld id="{F7021451-1387-4CA6-816F-3879F97B5CBC}" type="slidenum">
              <a:rPr lang="en-US" b="0"/>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502920" y="384048"/>
            <a:ext cx="7635240" cy="310896"/>
          </a:xfrm>
          <a:prstGeom prst="rect">
            <a:avLst/>
          </a:prstGeom>
          <a:noFill/>
          <a:ln/>
        </p:spPr>
        <p:txBody>
          <a:bodyPr wrap="square" lIns="0" tIns="0" rIns="0" bIns="0" rtlCol="0" anchor="ctr">
            <a:normAutofit lnSpcReduction="10000"/>
          </a:bodyPr>
          <a:lstStyle/>
          <a:p>
            <a:pPr marL="0" indent="0">
              <a:buNone/>
            </a:pPr>
            <a:r>
              <a:rPr lang="en-US" sz="2250" b="1" dirty="0">
                <a:solidFill>
                  <a:srgbClr val="003087"/>
                </a:solidFill>
                <a:latin typeface="Aptos Display" pitchFamily="34" charset="0"/>
                <a:ea typeface="Aptos Display" pitchFamily="34" charset="-122"/>
                <a:cs typeface="Aptos Display" pitchFamily="34" charset="-120"/>
              </a:rPr>
              <a:t>What changed from 2025/26 to 2026/27?</a:t>
            </a:r>
            <a:endParaRPr lang="en-US" sz="2250" dirty="0"/>
          </a:p>
        </p:txBody>
      </p:sp>
      <p:sp>
        <p:nvSpPr>
          <p:cNvPr id="3" name="Text 1"/>
          <p:cNvSpPr/>
          <p:nvPr/>
        </p:nvSpPr>
        <p:spPr>
          <a:xfrm>
            <a:off x="8583560" y="384048"/>
            <a:ext cx="2526399" cy="246888"/>
          </a:xfrm>
          <a:prstGeom prst="rect">
            <a:avLst/>
          </a:prstGeom>
          <a:noFill/>
          <a:ln/>
        </p:spPr>
        <p:txBody>
          <a:bodyPr wrap="square" lIns="0" tIns="0" rIns="0" bIns="0" rtlCol="0" anchor="ctr">
            <a:normAutofit/>
          </a:bodyPr>
          <a:lstStyle/>
          <a:p>
            <a:pPr algn="r"/>
            <a:r>
              <a:rPr lang="en-US" sz="850" dirty="0">
                <a:solidFill>
                  <a:srgbClr val="51606F"/>
                </a:solidFill>
              </a:rPr>
              <a:t>Section A  •  Presenter: Darshil Rana •  ID: 2529562</a:t>
            </a:r>
            <a:endParaRPr lang="en-US" sz="850" dirty="0"/>
          </a:p>
        </p:txBody>
      </p:sp>
      <p:sp>
        <p:nvSpPr>
          <p:cNvPr id="4" name="Text 2"/>
          <p:cNvSpPr/>
          <p:nvPr/>
        </p:nvSpPr>
        <p:spPr>
          <a:xfrm>
            <a:off x="594360" y="6473952"/>
            <a:ext cx="10607040" cy="73152"/>
          </a:xfrm>
          <a:prstGeom prst="rect">
            <a:avLst/>
          </a:prstGeom>
          <a:noFill/>
          <a:ln/>
        </p:spPr>
        <p:txBody>
          <a:bodyPr wrap="square" lIns="0" tIns="0" rIns="0" bIns="0" rtlCol="0" anchor="ctr">
            <a:normAutofit fontScale="70000" lnSpcReduction="20000"/>
          </a:bodyPr>
          <a:lstStyle/>
          <a:p>
            <a:pPr marL="0" indent="0">
              <a:buNone/>
            </a:pPr>
            <a:r>
              <a:rPr lang="en-US" sz="720" dirty="0">
                <a:solidFill>
                  <a:srgbClr val="F2F7FB"/>
                </a:solidFill>
              </a:rPr>
              <a:t>Sources: DHSC 2025/26 award; PRB / NHS Employers 2026/27 update</a:t>
            </a:r>
            <a:endParaRPr lang="en-US" sz="720" dirty="0"/>
          </a:p>
        </p:txBody>
      </p:sp>
      <p:sp>
        <p:nvSpPr>
          <p:cNvPr id="5" name="Shape 3"/>
          <p:cNvSpPr/>
          <p:nvPr/>
        </p:nvSpPr>
        <p:spPr>
          <a:xfrm>
            <a:off x="530352" y="841248"/>
            <a:ext cx="1737360" cy="256032"/>
          </a:xfrm>
          <a:prstGeom prst="roundRect">
            <a:avLst>
              <a:gd name="adj" fmla="val 21429"/>
            </a:avLst>
          </a:prstGeom>
          <a:solidFill>
            <a:srgbClr val="005EB8"/>
          </a:solidFill>
          <a:ln w="12700">
            <a:solidFill>
              <a:srgbClr val="005EB8"/>
            </a:solidFill>
            <a:prstDash val="solid"/>
          </a:ln>
          <a:effectLst>
            <a:outerShdw blurRad="12700" dist="6350" dir="2700000" algn="bl" rotWithShape="0">
              <a:srgbClr val="000000">
                <a:alpha val="12000"/>
              </a:srgbClr>
            </a:outerShdw>
          </a:effectLst>
        </p:spPr>
        <p:txBody>
          <a:bodyPr/>
          <a:lstStyle/>
          <a:p>
            <a:endParaRPr lang="en-US"/>
          </a:p>
        </p:txBody>
      </p:sp>
      <p:sp>
        <p:nvSpPr>
          <p:cNvPr id="6" name="Text 4"/>
          <p:cNvSpPr/>
          <p:nvPr/>
        </p:nvSpPr>
        <p:spPr>
          <a:xfrm>
            <a:off x="685800" y="877824"/>
            <a:ext cx="1417320" cy="164592"/>
          </a:xfrm>
          <a:prstGeom prst="rect">
            <a:avLst/>
          </a:prstGeom>
          <a:noFill/>
          <a:ln/>
        </p:spPr>
        <p:txBody>
          <a:bodyPr wrap="square" lIns="0" tIns="0" rIns="0" bIns="0" rtlCol="0" anchor="ctr"/>
          <a:lstStyle/>
          <a:p>
            <a:pPr marL="0" indent="0" algn="ctr">
              <a:buNone/>
            </a:pPr>
            <a:r>
              <a:rPr lang="en-US" sz="900" b="1" dirty="0">
                <a:solidFill>
                  <a:srgbClr val="FFFFFF"/>
                </a:solidFill>
              </a:rPr>
              <a:t>STRATEGIC CONTEXT</a:t>
            </a:r>
            <a:endParaRPr lang="en-US" sz="900" dirty="0"/>
          </a:p>
        </p:txBody>
      </p:sp>
      <p:graphicFrame>
        <p:nvGraphicFramePr>
          <p:cNvPr id="7" name="Chart 0"/>
          <p:cNvGraphicFramePr/>
          <p:nvPr/>
        </p:nvGraphicFramePr>
        <p:xfrm>
          <a:off x="713232" y="1508760"/>
          <a:ext cx="6858000" cy="4480560"/>
        </p:xfrm>
        <a:graphic>
          <a:graphicData uri="http://schemas.openxmlformats.org/drawingml/2006/chart">
            <c:chart xmlns:c="http://schemas.openxmlformats.org/drawingml/2006/chart" xmlns:r="http://schemas.openxmlformats.org/officeDocument/2006/relationships" r:id="rId3"/>
          </a:graphicData>
        </a:graphic>
      </p:graphicFrame>
      <p:sp>
        <p:nvSpPr>
          <p:cNvPr id="8" name="Shape 5"/>
          <p:cNvSpPr/>
          <p:nvPr/>
        </p:nvSpPr>
        <p:spPr>
          <a:xfrm>
            <a:off x="7909560" y="1600200"/>
            <a:ext cx="3200400" cy="960120"/>
          </a:xfrm>
          <a:prstGeom prst="roundRect">
            <a:avLst>
              <a:gd name="adj" fmla="val 7619"/>
            </a:avLst>
          </a:prstGeom>
          <a:solidFill>
            <a:srgbClr val="EAF4FD"/>
          </a:solidFill>
          <a:ln w="12700">
            <a:solidFill>
              <a:srgbClr val="BCD7EE"/>
            </a:solidFill>
            <a:prstDash val="solid"/>
          </a:ln>
        </p:spPr>
        <p:txBody>
          <a:bodyPr/>
          <a:lstStyle/>
          <a:p>
            <a:endParaRPr lang="en-US"/>
          </a:p>
        </p:txBody>
      </p:sp>
      <p:sp>
        <p:nvSpPr>
          <p:cNvPr id="9" name="Text 6"/>
          <p:cNvSpPr/>
          <p:nvPr/>
        </p:nvSpPr>
        <p:spPr>
          <a:xfrm>
            <a:off x="8165592" y="1847088"/>
            <a:ext cx="2697480" cy="438912"/>
          </a:xfrm>
          <a:prstGeom prst="rect">
            <a:avLst/>
          </a:prstGeom>
          <a:noFill/>
          <a:ln/>
        </p:spPr>
        <p:txBody>
          <a:bodyPr wrap="square" lIns="0" tIns="0" rIns="0" bIns="0" rtlCol="0" anchor="ctr"/>
          <a:lstStyle/>
          <a:p>
            <a:pPr marL="0" indent="0" algn="ctr">
              <a:buNone/>
            </a:pPr>
            <a:r>
              <a:rPr lang="en-US" sz="1600" b="1" dirty="0">
                <a:solidFill>
                  <a:srgbClr val="003087"/>
                </a:solidFill>
              </a:rPr>
              <a:t>2025/26 pay award: 3.6%</a:t>
            </a:r>
            <a:endParaRPr lang="en-US" sz="1600" dirty="0"/>
          </a:p>
          <a:p>
            <a:pPr marL="0" indent="0" algn="ctr">
              <a:buNone/>
            </a:pPr>
            <a:r>
              <a:rPr lang="en-US" sz="1600" b="1" dirty="0">
                <a:solidFill>
                  <a:srgbClr val="003087"/>
                </a:solidFill>
              </a:rPr>
              <a:t>2026/27 pay award: 3.3%</a:t>
            </a:r>
            <a:endParaRPr lang="en-US" sz="1600" dirty="0"/>
          </a:p>
        </p:txBody>
      </p:sp>
      <p:sp>
        <p:nvSpPr>
          <p:cNvPr id="10" name="Shape 7"/>
          <p:cNvSpPr/>
          <p:nvPr/>
        </p:nvSpPr>
        <p:spPr>
          <a:xfrm>
            <a:off x="7909560" y="2743200"/>
            <a:ext cx="3200400" cy="2331720"/>
          </a:xfrm>
          <a:prstGeom prst="roundRect">
            <a:avLst>
              <a:gd name="adj" fmla="val 3137"/>
            </a:avLst>
          </a:prstGeom>
          <a:solidFill>
            <a:srgbClr val="FFFFFF"/>
          </a:solidFill>
          <a:ln w="12700">
            <a:solidFill>
              <a:srgbClr val="D7E3EF"/>
            </a:solidFill>
            <a:prstDash val="solid"/>
          </a:ln>
          <a:effectLst>
            <a:outerShdw blurRad="12700" dist="2540" dir="2700000" algn="bl" rotWithShape="0">
              <a:srgbClr val="44556B">
                <a:alpha val="10000"/>
              </a:srgbClr>
            </a:outerShdw>
          </a:effectLst>
        </p:spPr>
        <p:txBody>
          <a:bodyPr/>
          <a:lstStyle/>
          <a:p>
            <a:endParaRPr lang="en-US"/>
          </a:p>
        </p:txBody>
      </p:sp>
      <p:sp>
        <p:nvSpPr>
          <p:cNvPr id="11" name="Text 8"/>
          <p:cNvSpPr/>
          <p:nvPr/>
        </p:nvSpPr>
        <p:spPr>
          <a:xfrm>
            <a:off x="8183880" y="2944368"/>
            <a:ext cx="2651760" cy="182880"/>
          </a:xfrm>
          <a:prstGeom prst="rect">
            <a:avLst/>
          </a:prstGeom>
          <a:noFill/>
          <a:ln/>
        </p:spPr>
        <p:txBody>
          <a:bodyPr wrap="square" lIns="0" tIns="0" rIns="0" bIns="0" rtlCol="0" anchor="ctr"/>
          <a:lstStyle/>
          <a:p>
            <a:pPr marL="0" indent="0">
              <a:buNone/>
            </a:pPr>
            <a:r>
              <a:rPr lang="en-US" sz="1700" b="1" dirty="0">
                <a:solidFill>
                  <a:srgbClr val="00A9CE"/>
                </a:solidFill>
              </a:rPr>
              <a:t>Selected cash uplifts</a:t>
            </a:r>
            <a:endParaRPr lang="en-US" sz="1700" dirty="0"/>
          </a:p>
        </p:txBody>
      </p:sp>
      <p:sp>
        <p:nvSpPr>
          <p:cNvPr id="12" name="Text 9"/>
          <p:cNvSpPr/>
          <p:nvPr/>
        </p:nvSpPr>
        <p:spPr>
          <a:xfrm>
            <a:off x="8183880" y="3273552"/>
            <a:ext cx="2514600" cy="1463040"/>
          </a:xfrm>
          <a:prstGeom prst="rect">
            <a:avLst/>
          </a:prstGeom>
          <a:noFill/>
          <a:ln/>
        </p:spPr>
        <p:txBody>
          <a:bodyPr wrap="square" lIns="0" tIns="0" rIns="0" bIns="0" rtlCol="0" anchor="ctr"/>
          <a:lstStyle/>
          <a:p>
            <a:pPr marL="0" indent="0">
              <a:buNone/>
            </a:pPr>
            <a:r>
              <a:rPr lang="en-US" sz="1320" dirty="0">
                <a:solidFill>
                  <a:srgbClr val="1F2D3D"/>
                </a:solidFill>
              </a:rPr>
              <a:t>• Band 2: +£807 (3.3%)</a:t>
            </a:r>
            <a:endParaRPr lang="en-US" sz="1320" dirty="0"/>
          </a:p>
          <a:p>
            <a:pPr marL="0" indent="0">
              <a:buNone/>
            </a:pPr>
            <a:r>
              <a:rPr lang="en-US" sz="1320" dirty="0">
                <a:solidFill>
                  <a:srgbClr val="1F2D3D"/>
                </a:solidFill>
              </a:rPr>
              <a:t>• Band 5: +£1,024 (3.3%)</a:t>
            </a:r>
            <a:endParaRPr lang="en-US" sz="1320" dirty="0"/>
          </a:p>
          <a:p>
            <a:pPr marL="0" indent="0">
              <a:buNone/>
            </a:pPr>
            <a:r>
              <a:rPr lang="en-US" sz="1320" dirty="0">
                <a:solidFill>
                  <a:srgbClr val="1F2D3D"/>
                </a:solidFill>
              </a:rPr>
              <a:t>• Band 6: +£1,277 (3.3%)</a:t>
            </a:r>
            <a:endParaRPr lang="en-US" sz="1320" dirty="0"/>
          </a:p>
          <a:p>
            <a:pPr marL="0" indent="0">
              <a:buNone/>
            </a:pPr>
            <a:r>
              <a:rPr lang="en-US" sz="1320" dirty="0">
                <a:solidFill>
                  <a:srgbClr val="1F2D3D"/>
                </a:solidFill>
              </a:rPr>
              <a:t>• Band 7: +£1,577 (3.3%)</a:t>
            </a:r>
            <a:endParaRPr lang="en-US" sz="1320" dirty="0"/>
          </a:p>
          <a:p>
            <a:pPr marL="0" indent="0">
              <a:buNone/>
            </a:pPr>
            <a:r>
              <a:rPr lang="en-US" sz="1320" dirty="0">
                <a:solidFill>
                  <a:srgbClr val="1F2D3D"/>
                </a:solidFill>
              </a:rPr>
              <a:t>• Band 8a: +£1,838 (3.3%)</a:t>
            </a:r>
            <a:endParaRPr lang="en-US" sz="1320" dirty="0"/>
          </a:p>
        </p:txBody>
      </p:sp>
      <p:sp>
        <p:nvSpPr>
          <p:cNvPr id="13" name="Text 10"/>
          <p:cNvSpPr/>
          <p:nvPr/>
        </p:nvSpPr>
        <p:spPr>
          <a:xfrm>
            <a:off x="777240" y="6126480"/>
            <a:ext cx="10698480" cy="201168"/>
          </a:xfrm>
          <a:prstGeom prst="rect">
            <a:avLst/>
          </a:prstGeom>
          <a:noFill/>
          <a:ln/>
        </p:spPr>
        <p:txBody>
          <a:bodyPr wrap="square" lIns="0" tIns="0" rIns="0" bIns="0" rtlCol="0" anchor="ctr"/>
          <a:lstStyle/>
          <a:p>
            <a:pPr marL="0" indent="0">
              <a:buNone/>
            </a:pPr>
            <a:r>
              <a:rPr lang="en-US" sz="1400" i="1" dirty="0">
                <a:solidFill>
                  <a:srgbClr val="51606F"/>
                </a:solidFill>
              </a:rPr>
              <a:t>Consecutive uplifts help, but they do not automatically resolve long-run perceptions of pay compression or reward fairness.</a:t>
            </a:r>
            <a:endParaRPr lang="en-US" sz="1400" dirty="0"/>
          </a:p>
        </p:txBody>
      </p:sp>
      <p:sp>
        <p:nvSpPr>
          <p:cNvPr id="25" name="Slide Number Placeholder 0"/>
          <p:cNvSpPr>
            <a:spLocks noGrp="1"/>
          </p:cNvSpPr>
          <p:nvPr>
            <p:ph type="sldNum" sz="quarter" idx="4294967295"/>
          </p:nvPr>
        </p:nvSpPr>
        <p:spPr>
          <a:xfrm>
            <a:off x="11658600" y="6601968"/>
            <a:ext cx="320040" cy="164592"/>
          </a:xfrm>
          <a:prstGeom prst="rect">
            <a:avLst/>
          </a:prstGeom>
          <a:extLst>
            <a:ext uri="{C572A759-6A51-4108-AA02-DFA0A04FC94B}">
              <ma14:wrappingTextBoxFlag xmlns="" xmlns:ma14="http://schemas.microsoft.com/office/mac/drawingml/2011/main" val="0"/>
            </a:ext>
          </a:extLst>
        </p:spPr>
        <p:txBody>
          <a:bodyPr/>
          <a:lstStyle>
            <a:lvl1pPr>
              <a:defRPr sz="900">
                <a:solidFill>
                  <a:srgbClr val="FFFFFF"/>
                </a:solidFill>
                <a:latin typeface="Aptos"/>
                <a:ea typeface="Aptos"/>
                <a:cs typeface="Aptos"/>
              </a:defRPr>
            </a:lvl1pPr>
          </a:lstStyle>
          <a:p>
            <a:pPr algn="r"/>
            <a:fld id="{F7021451-1387-4CA6-816F-3879F97B5CBC}" type="slidenum">
              <a:rPr lang="en-US" b="0"/>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502920" y="384048"/>
            <a:ext cx="7635240" cy="310896"/>
          </a:xfrm>
          <a:prstGeom prst="rect">
            <a:avLst/>
          </a:prstGeom>
          <a:noFill/>
          <a:ln/>
        </p:spPr>
        <p:txBody>
          <a:bodyPr wrap="square" lIns="0" tIns="0" rIns="0" bIns="0" rtlCol="0" anchor="ctr">
            <a:normAutofit lnSpcReduction="10000"/>
          </a:bodyPr>
          <a:lstStyle/>
          <a:p>
            <a:pPr marL="0" indent="0">
              <a:buNone/>
            </a:pPr>
            <a:r>
              <a:rPr lang="en-US" sz="2250" b="1" dirty="0">
                <a:solidFill>
                  <a:srgbClr val="003087"/>
                </a:solidFill>
                <a:latin typeface="Aptos Display" pitchFamily="34" charset="0"/>
                <a:ea typeface="Aptos Display" pitchFamily="34" charset="-122"/>
                <a:cs typeface="Aptos Display" pitchFamily="34" charset="-120"/>
              </a:rPr>
              <a:t>Reward experience dashboard: what staff are telling the NHS</a:t>
            </a:r>
            <a:endParaRPr lang="en-US" sz="2250" dirty="0"/>
          </a:p>
        </p:txBody>
      </p:sp>
      <p:sp>
        <p:nvSpPr>
          <p:cNvPr id="3" name="Text 1"/>
          <p:cNvSpPr/>
          <p:nvPr/>
        </p:nvSpPr>
        <p:spPr>
          <a:xfrm>
            <a:off x="8759952" y="429768"/>
            <a:ext cx="2423160" cy="201168"/>
          </a:xfrm>
          <a:prstGeom prst="rect">
            <a:avLst/>
          </a:prstGeom>
          <a:noFill/>
          <a:ln/>
        </p:spPr>
        <p:txBody>
          <a:bodyPr wrap="square" lIns="0" tIns="0" rIns="0" bIns="0" rtlCol="0" anchor="ctr">
            <a:normAutofit/>
          </a:bodyPr>
          <a:lstStyle/>
          <a:p>
            <a:pPr algn="r"/>
            <a:r>
              <a:rPr lang="en-US" sz="850" dirty="0">
                <a:solidFill>
                  <a:srgbClr val="51606F"/>
                </a:solidFill>
              </a:rPr>
              <a:t>Section A  •  Presenter: Darshil Rana •  ID: 2529562</a:t>
            </a:r>
            <a:endParaRPr lang="en-US" sz="850" dirty="0"/>
          </a:p>
        </p:txBody>
      </p:sp>
      <p:sp>
        <p:nvSpPr>
          <p:cNvPr id="4" name="Text 2"/>
          <p:cNvSpPr/>
          <p:nvPr/>
        </p:nvSpPr>
        <p:spPr>
          <a:xfrm>
            <a:off x="594360" y="6473952"/>
            <a:ext cx="10607040" cy="73152"/>
          </a:xfrm>
          <a:prstGeom prst="rect">
            <a:avLst/>
          </a:prstGeom>
          <a:noFill/>
          <a:ln/>
        </p:spPr>
        <p:txBody>
          <a:bodyPr wrap="square" lIns="0" tIns="0" rIns="0" bIns="0" rtlCol="0" anchor="ctr">
            <a:normAutofit fontScale="70000" lnSpcReduction="20000"/>
          </a:bodyPr>
          <a:lstStyle/>
          <a:p>
            <a:pPr marL="0" indent="0">
              <a:buNone/>
            </a:pPr>
            <a:r>
              <a:rPr lang="en-US" sz="720" dirty="0">
                <a:solidFill>
                  <a:srgbClr val="F2F7FB"/>
                </a:solidFill>
              </a:rPr>
              <a:t>Source: NHS Staff Survey National Results Briefing (2025)</a:t>
            </a:r>
            <a:endParaRPr lang="en-US" sz="720" dirty="0"/>
          </a:p>
        </p:txBody>
      </p:sp>
      <p:sp>
        <p:nvSpPr>
          <p:cNvPr id="5" name="Shape 3"/>
          <p:cNvSpPr/>
          <p:nvPr/>
        </p:nvSpPr>
        <p:spPr>
          <a:xfrm>
            <a:off x="530352" y="758392"/>
            <a:ext cx="1737360" cy="256032"/>
          </a:xfrm>
          <a:prstGeom prst="roundRect">
            <a:avLst>
              <a:gd name="adj" fmla="val 21429"/>
            </a:avLst>
          </a:prstGeom>
          <a:solidFill>
            <a:srgbClr val="005EB8"/>
          </a:solidFill>
          <a:ln w="12700">
            <a:solidFill>
              <a:srgbClr val="005EB8"/>
            </a:solidFill>
            <a:prstDash val="solid"/>
          </a:ln>
          <a:effectLst>
            <a:outerShdw blurRad="12700" dist="6350" dir="2700000" algn="bl" rotWithShape="0">
              <a:srgbClr val="000000">
                <a:alpha val="12000"/>
              </a:srgbClr>
            </a:outerShdw>
          </a:effectLst>
        </p:spPr>
        <p:txBody>
          <a:bodyPr/>
          <a:lstStyle/>
          <a:p>
            <a:endParaRPr lang="en-US"/>
          </a:p>
        </p:txBody>
      </p:sp>
      <p:sp>
        <p:nvSpPr>
          <p:cNvPr id="6" name="Text 4"/>
          <p:cNvSpPr/>
          <p:nvPr/>
        </p:nvSpPr>
        <p:spPr>
          <a:xfrm>
            <a:off x="685800" y="804112"/>
            <a:ext cx="1417320" cy="164592"/>
          </a:xfrm>
          <a:prstGeom prst="rect">
            <a:avLst/>
          </a:prstGeom>
          <a:noFill/>
          <a:ln/>
        </p:spPr>
        <p:txBody>
          <a:bodyPr wrap="square" lIns="0" tIns="0" rIns="0" bIns="0" rtlCol="0" anchor="ctr"/>
          <a:lstStyle/>
          <a:p>
            <a:pPr marL="0" indent="0" algn="ctr">
              <a:buNone/>
            </a:pPr>
            <a:r>
              <a:rPr lang="en-US" sz="900" b="1" dirty="0">
                <a:solidFill>
                  <a:srgbClr val="FFFFFF"/>
                </a:solidFill>
              </a:rPr>
              <a:t>STRATEGIC CONTEXT</a:t>
            </a:r>
            <a:endParaRPr lang="en-US" sz="900" dirty="0"/>
          </a:p>
        </p:txBody>
      </p:sp>
      <p:sp>
        <p:nvSpPr>
          <p:cNvPr id="7" name="Text 5"/>
          <p:cNvSpPr/>
          <p:nvPr/>
        </p:nvSpPr>
        <p:spPr>
          <a:xfrm>
            <a:off x="658368" y="1170432"/>
            <a:ext cx="10972800" cy="292608"/>
          </a:xfrm>
          <a:prstGeom prst="rect">
            <a:avLst/>
          </a:prstGeom>
          <a:noFill/>
          <a:ln/>
        </p:spPr>
        <p:txBody>
          <a:bodyPr wrap="square" lIns="0" tIns="0" rIns="0" bIns="0" rtlCol="0" anchor="ctr"/>
          <a:lstStyle/>
          <a:p>
            <a:pPr marL="0" indent="0">
              <a:buNone/>
            </a:pPr>
            <a:r>
              <a:rPr lang="en-US" sz="1700" dirty="0">
                <a:solidFill>
                  <a:srgbClr val="1F2D3D"/>
                </a:solidFill>
              </a:rPr>
              <a:t>The data show a mixed picture: flexible working is comparatively strong, but perceived value, pay satisfaction and advocacy have softened.</a:t>
            </a:r>
            <a:endParaRPr lang="en-US" sz="1700" dirty="0"/>
          </a:p>
        </p:txBody>
      </p:sp>
      <p:sp>
        <p:nvSpPr>
          <p:cNvPr id="8" name="Text 6"/>
          <p:cNvSpPr/>
          <p:nvPr/>
        </p:nvSpPr>
        <p:spPr>
          <a:xfrm>
            <a:off x="868680" y="1819656"/>
            <a:ext cx="1783080" cy="146304"/>
          </a:xfrm>
          <a:prstGeom prst="rect">
            <a:avLst/>
          </a:prstGeom>
          <a:noFill/>
          <a:ln/>
        </p:spPr>
        <p:txBody>
          <a:bodyPr wrap="square" lIns="0" tIns="0" rIns="0" bIns="0" rtlCol="0" anchor="ctr">
            <a:normAutofit fontScale="92500" lnSpcReduction="20000"/>
          </a:bodyPr>
          <a:lstStyle/>
          <a:p>
            <a:pPr marL="0" indent="0">
              <a:buNone/>
            </a:pPr>
            <a:r>
              <a:rPr lang="en-US" sz="1180" b="1" dirty="0">
                <a:solidFill>
                  <a:srgbClr val="1F2D3D"/>
                </a:solidFill>
              </a:rPr>
              <a:t>Pay satisfaction</a:t>
            </a:r>
            <a:endParaRPr lang="en-US" sz="1180" dirty="0"/>
          </a:p>
        </p:txBody>
      </p:sp>
      <p:sp>
        <p:nvSpPr>
          <p:cNvPr id="9" name="Shape 7"/>
          <p:cNvSpPr/>
          <p:nvPr/>
        </p:nvSpPr>
        <p:spPr>
          <a:xfrm>
            <a:off x="2926080" y="1783080"/>
            <a:ext cx="3931920" cy="237744"/>
          </a:xfrm>
          <a:prstGeom prst="roundRect">
            <a:avLst>
              <a:gd name="adj" fmla="val 19231"/>
            </a:avLst>
          </a:prstGeom>
          <a:solidFill>
            <a:srgbClr val="E8EEF5"/>
          </a:solidFill>
          <a:ln w="12700">
            <a:solidFill>
              <a:srgbClr val="E8EEF5"/>
            </a:solidFill>
            <a:prstDash val="solid"/>
          </a:ln>
        </p:spPr>
        <p:txBody>
          <a:bodyPr/>
          <a:lstStyle/>
          <a:p>
            <a:endParaRPr lang="en-US"/>
          </a:p>
        </p:txBody>
      </p:sp>
      <p:sp>
        <p:nvSpPr>
          <p:cNvPr id="10" name="Shape 8"/>
          <p:cNvSpPr/>
          <p:nvPr/>
        </p:nvSpPr>
        <p:spPr>
          <a:xfrm>
            <a:off x="2926080" y="1783080"/>
            <a:ext cx="1261753" cy="237744"/>
          </a:xfrm>
          <a:prstGeom prst="roundRect">
            <a:avLst>
              <a:gd name="adj" fmla="val 19231"/>
            </a:avLst>
          </a:prstGeom>
          <a:solidFill>
            <a:srgbClr val="DA291C">
              <a:alpha val="60000"/>
            </a:srgbClr>
          </a:solidFill>
          <a:ln w="12700">
            <a:solidFill>
              <a:srgbClr val="DA291C">
                <a:alpha val="0"/>
              </a:srgbClr>
            </a:solidFill>
            <a:prstDash val="solid"/>
          </a:ln>
        </p:spPr>
        <p:txBody>
          <a:bodyPr/>
          <a:lstStyle/>
          <a:p>
            <a:endParaRPr lang="en-US"/>
          </a:p>
        </p:txBody>
      </p:sp>
      <p:sp>
        <p:nvSpPr>
          <p:cNvPr id="11" name="Shape 9"/>
          <p:cNvSpPr/>
          <p:nvPr/>
        </p:nvSpPr>
        <p:spPr>
          <a:xfrm>
            <a:off x="2926080" y="2093976"/>
            <a:ext cx="3931920" cy="237744"/>
          </a:xfrm>
          <a:prstGeom prst="roundRect">
            <a:avLst>
              <a:gd name="adj" fmla="val 19231"/>
            </a:avLst>
          </a:prstGeom>
          <a:solidFill>
            <a:srgbClr val="E8EEF5"/>
          </a:solidFill>
          <a:ln w="12700">
            <a:solidFill>
              <a:srgbClr val="E8EEF5"/>
            </a:solidFill>
            <a:prstDash val="solid"/>
          </a:ln>
        </p:spPr>
        <p:txBody>
          <a:bodyPr/>
          <a:lstStyle/>
          <a:p>
            <a:endParaRPr lang="en-US"/>
          </a:p>
        </p:txBody>
      </p:sp>
      <p:sp>
        <p:nvSpPr>
          <p:cNvPr id="12" name="Shape 10"/>
          <p:cNvSpPr/>
          <p:nvPr/>
        </p:nvSpPr>
        <p:spPr>
          <a:xfrm>
            <a:off x="2926080" y="2093976"/>
            <a:ext cx="1263719" cy="237744"/>
          </a:xfrm>
          <a:prstGeom prst="roundRect">
            <a:avLst>
              <a:gd name="adj" fmla="val 19231"/>
            </a:avLst>
          </a:prstGeom>
          <a:solidFill>
            <a:srgbClr val="DA291C"/>
          </a:solidFill>
          <a:ln w="12700">
            <a:solidFill>
              <a:srgbClr val="DA291C">
                <a:alpha val="0"/>
              </a:srgbClr>
            </a:solidFill>
            <a:prstDash val="solid"/>
          </a:ln>
        </p:spPr>
        <p:txBody>
          <a:bodyPr/>
          <a:lstStyle/>
          <a:p>
            <a:endParaRPr lang="en-US"/>
          </a:p>
        </p:txBody>
      </p:sp>
      <p:sp>
        <p:nvSpPr>
          <p:cNvPr id="13" name="Text 11"/>
          <p:cNvSpPr/>
          <p:nvPr/>
        </p:nvSpPr>
        <p:spPr>
          <a:xfrm>
            <a:off x="7040880" y="1773936"/>
            <a:ext cx="1280160" cy="164592"/>
          </a:xfrm>
          <a:prstGeom prst="rect">
            <a:avLst/>
          </a:prstGeom>
          <a:noFill/>
          <a:ln/>
        </p:spPr>
        <p:txBody>
          <a:bodyPr wrap="square" lIns="0" tIns="0" rIns="0" bIns="0" rtlCol="0" anchor="ctr"/>
          <a:lstStyle/>
          <a:p>
            <a:pPr marL="0" indent="0">
              <a:buNone/>
            </a:pPr>
            <a:r>
              <a:rPr lang="en-US" sz="1100" dirty="0">
                <a:solidFill>
                  <a:srgbClr val="51606F"/>
                </a:solidFill>
              </a:rPr>
              <a:t>2024 32.09%</a:t>
            </a:r>
            <a:endParaRPr lang="en-US" sz="1100" dirty="0"/>
          </a:p>
        </p:txBody>
      </p:sp>
      <p:sp>
        <p:nvSpPr>
          <p:cNvPr id="14" name="Text 12"/>
          <p:cNvSpPr/>
          <p:nvPr/>
        </p:nvSpPr>
        <p:spPr>
          <a:xfrm>
            <a:off x="7040880" y="2093976"/>
            <a:ext cx="1280160" cy="164592"/>
          </a:xfrm>
          <a:prstGeom prst="rect">
            <a:avLst/>
          </a:prstGeom>
          <a:noFill/>
          <a:ln/>
        </p:spPr>
        <p:txBody>
          <a:bodyPr wrap="square" lIns="0" tIns="0" rIns="0" bIns="0" rtlCol="0" anchor="ctr"/>
          <a:lstStyle/>
          <a:p>
            <a:pPr marL="0" indent="0">
              <a:buNone/>
            </a:pPr>
            <a:r>
              <a:rPr lang="en-US" sz="1100" dirty="0">
                <a:solidFill>
                  <a:srgbClr val="1F2D3D"/>
                </a:solidFill>
              </a:rPr>
              <a:t>2025 32.14%</a:t>
            </a:r>
            <a:endParaRPr lang="en-US" sz="1100" dirty="0"/>
          </a:p>
        </p:txBody>
      </p:sp>
      <p:sp>
        <p:nvSpPr>
          <p:cNvPr id="15" name="Text 13"/>
          <p:cNvSpPr/>
          <p:nvPr/>
        </p:nvSpPr>
        <p:spPr>
          <a:xfrm>
            <a:off x="868680" y="2825496"/>
            <a:ext cx="1783080" cy="146304"/>
          </a:xfrm>
          <a:prstGeom prst="rect">
            <a:avLst/>
          </a:prstGeom>
          <a:noFill/>
          <a:ln/>
        </p:spPr>
        <p:txBody>
          <a:bodyPr wrap="square" lIns="0" tIns="0" rIns="0" bIns="0" rtlCol="0" anchor="ctr">
            <a:normAutofit fontScale="92500" lnSpcReduction="20000"/>
          </a:bodyPr>
          <a:lstStyle/>
          <a:p>
            <a:pPr marL="0" indent="0">
              <a:buNone/>
            </a:pPr>
            <a:r>
              <a:rPr lang="en-US" sz="1180" b="1" dirty="0">
                <a:solidFill>
                  <a:srgbClr val="1F2D3D"/>
                </a:solidFill>
              </a:rPr>
              <a:t>Org values work</a:t>
            </a:r>
            <a:endParaRPr lang="en-US" sz="1180" dirty="0"/>
          </a:p>
        </p:txBody>
      </p:sp>
      <p:sp>
        <p:nvSpPr>
          <p:cNvPr id="16" name="Shape 14"/>
          <p:cNvSpPr/>
          <p:nvPr/>
        </p:nvSpPr>
        <p:spPr>
          <a:xfrm>
            <a:off x="2926080" y="2788920"/>
            <a:ext cx="3931920" cy="237744"/>
          </a:xfrm>
          <a:prstGeom prst="roundRect">
            <a:avLst>
              <a:gd name="adj" fmla="val 19231"/>
            </a:avLst>
          </a:prstGeom>
          <a:solidFill>
            <a:srgbClr val="E8EEF5"/>
          </a:solidFill>
          <a:ln w="12700">
            <a:solidFill>
              <a:srgbClr val="E8EEF5"/>
            </a:solidFill>
            <a:prstDash val="solid"/>
          </a:ln>
        </p:spPr>
        <p:txBody>
          <a:bodyPr/>
          <a:lstStyle/>
          <a:p>
            <a:endParaRPr lang="en-US"/>
          </a:p>
        </p:txBody>
      </p:sp>
      <p:sp>
        <p:nvSpPr>
          <p:cNvPr id="17" name="Shape 15"/>
          <p:cNvSpPr/>
          <p:nvPr/>
        </p:nvSpPr>
        <p:spPr>
          <a:xfrm>
            <a:off x="2926080" y="2788920"/>
            <a:ext cx="1746166" cy="237744"/>
          </a:xfrm>
          <a:prstGeom prst="roundRect">
            <a:avLst>
              <a:gd name="adj" fmla="val 19231"/>
            </a:avLst>
          </a:prstGeom>
          <a:solidFill>
            <a:srgbClr val="FFB81C">
              <a:alpha val="60000"/>
            </a:srgbClr>
          </a:solidFill>
          <a:ln w="12700">
            <a:solidFill>
              <a:srgbClr val="FFB81C">
                <a:alpha val="0"/>
              </a:srgbClr>
            </a:solidFill>
            <a:prstDash val="solid"/>
          </a:ln>
        </p:spPr>
        <p:txBody>
          <a:bodyPr/>
          <a:lstStyle/>
          <a:p>
            <a:endParaRPr lang="en-US"/>
          </a:p>
        </p:txBody>
      </p:sp>
      <p:sp>
        <p:nvSpPr>
          <p:cNvPr id="18" name="Shape 16"/>
          <p:cNvSpPr/>
          <p:nvPr/>
        </p:nvSpPr>
        <p:spPr>
          <a:xfrm>
            <a:off x="2926080" y="3099816"/>
            <a:ext cx="3931920" cy="237744"/>
          </a:xfrm>
          <a:prstGeom prst="roundRect">
            <a:avLst>
              <a:gd name="adj" fmla="val 19231"/>
            </a:avLst>
          </a:prstGeom>
          <a:solidFill>
            <a:srgbClr val="E8EEF5"/>
          </a:solidFill>
          <a:ln w="12700">
            <a:solidFill>
              <a:srgbClr val="E8EEF5"/>
            </a:solidFill>
            <a:prstDash val="solid"/>
          </a:ln>
        </p:spPr>
        <p:txBody>
          <a:bodyPr/>
          <a:lstStyle/>
          <a:p>
            <a:endParaRPr lang="en-US"/>
          </a:p>
        </p:txBody>
      </p:sp>
      <p:sp>
        <p:nvSpPr>
          <p:cNvPr id="19" name="Shape 17"/>
          <p:cNvSpPr/>
          <p:nvPr/>
        </p:nvSpPr>
        <p:spPr>
          <a:xfrm>
            <a:off x="2926080" y="3099816"/>
            <a:ext cx="1688760" cy="237744"/>
          </a:xfrm>
          <a:prstGeom prst="roundRect">
            <a:avLst>
              <a:gd name="adj" fmla="val 19231"/>
            </a:avLst>
          </a:prstGeom>
          <a:solidFill>
            <a:srgbClr val="FFB81C"/>
          </a:solidFill>
          <a:ln w="12700">
            <a:solidFill>
              <a:srgbClr val="FFB81C">
                <a:alpha val="0"/>
              </a:srgbClr>
            </a:solidFill>
            <a:prstDash val="solid"/>
          </a:ln>
        </p:spPr>
        <p:txBody>
          <a:bodyPr/>
          <a:lstStyle/>
          <a:p>
            <a:endParaRPr lang="en-US"/>
          </a:p>
        </p:txBody>
      </p:sp>
      <p:sp>
        <p:nvSpPr>
          <p:cNvPr id="20" name="Text 18"/>
          <p:cNvSpPr/>
          <p:nvPr/>
        </p:nvSpPr>
        <p:spPr>
          <a:xfrm>
            <a:off x="7040880" y="2779776"/>
            <a:ext cx="1280160" cy="164592"/>
          </a:xfrm>
          <a:prstGeom prst="rect">
            <a:avLst/>
          </a:prstGeom>
          <a:noFill/>
          <a:ln/>
        </p:spPr>
        <p:txBody>
          <a:bodyPr wrap="square" lIns="0" tIns="0" rIns="0" bIns="0" rtlCol="0" anchor="ctr"/>
          <a:lstStyle/>
          <a:p>
            <a:pPr marL="0" indent="0">
              <a:buNone/>
            </a:pPr>
            <a:r>
              <a:rPr lang="en-US" sz="1100" dirty="0">
                <a:solidFill>
                  <a:srgbClr val="51606F"/>
                </a:solidFill>
              </a:rPr>
              <a:t>2024 44.41%</a:t>
            </a:r>
            <a:endParaRPr lang="en-US" sz="1100" dirty="0"/>
          </a:p>
        </p:txBody>
      </p:sp>
      <p:sp>
        <p:nvSpPr>
          <p:cNvPr id="21" name="Text 19"/>
          <p:cNvSpPr/>
          <p:nvPr/>
        </p:nvSpPr>
        <p:spPr>
          <a:xfrm>
            <a:off x="7040880" y="3099816"/>
            <a:ext cx="1280160" cy="164592"/>
          </a:xfrm>
          <a:prstGeom prst="rect">
            <a:avLst/>
          </a:prstGeom>
          <a:noFill/>
          <a:ln/>
        </p:spPr>
        <p:txBody>
          <a:bodyPr wrap="square" lIns="0" tIns="0" rIns="0" bIns="0" rtlCol="0" anchor="ctr"/>
          <a:lstStyle/>
          <a:p>
            <a:pPr marL="0" indent="0">
              <a:buNone/>
            </a:pPr>
            <a:r>
              <a:rPr lang="en-US" sz="1100" dirty="0">
                <a:solidFill>
                  <a:srgbClr val="1F2D3D"/>
                </a:solidFill>
              </a:rPr>
              <a:t>2025 42.95%</a:t>
            </a:r>
            <a:endParaRPr lang="en-US" sz="1100" dirty="0"/>
          </a:p>
        </p:txBody>
      </p:sp>
      <p:sp>
        <p:nvSpPr>
          <p:cNvPr id="22" name="Text 20"/>
          <p:cNvSpPr/>
          <p:nvPr/>
        </p:nvSpPr>
        <p:spPr>
          <a:xfrm>
            <a:off x="868680" y="3831336"/>
            <a:ext cx="1783080" cy="146304"/>
          </a:xfrm>
          <a:prstGeom prst="rect">
            <a:avLst/>
          </a:prstGeom>
          <a:noFill/>
          <a:ln/>
        </p:spPr>
        <p:txBody>
          <a:bodyPr wrap="square" lIns="0" tIns="0" rIns="0" bIns="0" rtlCol="0" anchor="ctr">
            <a:normAutofit fontScale="92500" lnSpcReduction="20000"/>
          </a:bodyPr>
          <a:lstStyle/>
          <a:p>
            <a:pPr marL="0" indent="0">
              <a:buNone/>
            </a:pPr>
            <a:r>
              <a:rPr lang="en-US" sz="1180" b="1" dirty="0">
                <a:solidFill>
                  <a:srgbClr val="1F2D3D"/>
                </a:solidFill>
              </a:rPr>
              <a:t>Recommend as workplace</a:t>
            </a:r>
            <a:endParaRPr lang="en-US" sz="1180" dirty="0"/>
          </a:p>
        </p:txBody>
      </p:sp>
      <p:sp>
        <p:nvSpPr>
          <p:cNvPr id="23" name="Shape 21"/>
          <p:cNvSpPr/>
          <p:nvPr/>
        </p:nvSpPr>
        <p:spPr>
          <a:xfrm>
            <a:off x="2926080" y="3794760"/>
            <a:ext cx="3931920" cy="237744"/>
          </a:xfrm>
          <a:prstGeom prst="roundRect">
            <a:avLst>
              <a:gd name="adj" fmla="val 19231"/>
            </a:avLst>
          </a:prstGeom>
          <a:solidFill>
            <a:srgbClr val="E8EEF5"/>
          </a:solidFill>
          <a:ln w="12700">
            <a:solidFill>
              <a:srgbClr val="E8EEF5"/>
            </a:solidFill>
            <a:prstDash val="solid"/>
          </a:ln>
        </p:spPr>
        <p:txBody>
          <a:bodyPr/>
          <a:lstStyle/>
          <a:p>
            <a:endParaRPr lang="en-US"/>
          </a:p>
        </p:txBody>
      </p:sp>
      <p:sp>
        <p:nvSpPr>
          <p:cNvPr id="24" name="Shape 22"/>
          <p:cNvSpPr/>
          <p:nvPr/>
        </p:nvSpPr>
        <p:spPr>
          <a:xfrm>
            <a:off x="2926080" y="3794760"/>
            <a:ext cx="2390214" cy="237744"/>
          </a:xfrm>
          <a:prstGeom prst="roundRect">
            <a:avLst>
              <a:gd name="adj" fmla="val 19231"/>
            </a:avLst>
          </a:prstGeom>
          <a:solidFill>
            <a:srgbClr val="007C91">
              <a:alpha val="60000"/>
            </a:srgbClr>
          </a:solidFill>
          <a:ln w="12700">
            <a:solidFill>
              <a:srgbClr val="007C91">
                <a:alpha val="0"/>
              </a:srgbClr>
            </a:solidFill>
            <a:prstDash val="solid"/>
          </a:ln>
        </p:spPr>
        <p:txBody>
          <a:bodyPr/>
          <a:lstStyle/>
          <a:p>
            <a:endParaRPr lang="en-US"/>
          </a:p>
        </p:txBody>
      </p:sp>
      <p:sp>
        <p:nvSpPr>
          <p:cNvPr id="25" name="Shape 23"/>
          <p:cNvSpPr/>
          <p:nvPr/>
        </p:nvSpPr>
        <p:spPr>
          <a:xfrm>
            <a:off x="2926080" y="4105656"/>
            <a:ext cx="3931920" cy="237744"/>
          </a:xfrm>
          <a:prstGeom prst="roundRect">
            <a:avLst>
              <a:gd name="adj" fmla="val 19231"/>
            </a:avLst>
          </a:prstGeom>
          <a:solidFill>
            <a:srgbClr val="E8EEF5"/>
          </a:solidFill>
          <a:ln w="12700">
            <a:solidFill>
              <a:srgbClr val="E8EEF5"/>
            </a:solidFill>
            <a:prstDash val="solid"/>
          </a:ln>
        </p:spPr>
        <p:txBody>
          <a:bodyPr/>
          <a:lstStyle/>
          <a:p>
            <a:endParaRPr lang="en-US"/>
          </a:p>
        </p:txBody>
      </p:sp>
      <p:sp>
        <p:nvSpPr>
          <p:cNvPr id="26" name="Shape 24"/>
          <p:cNvSpPr/>
          <p:nvPr/>
        </p:nvSpPr>
        <p:spPr>
          <a:xfrm>
            <a:off x="2926080" y="4105656"/>
            <a:ext cx="2282480" cy="237744"/>
          </a:xfrm>
          <a:prstGeom prst="roundRect">
            <a:avLst>
              <a:gd name="adj" fmla="val 19231"/>
            </a:avLst>
          </a:prstGeom>
          <a:solidFill>
            <a:srgbClr val="007C91"/>
          </a:solidFill>
          <a:ln w="12700">
            <a:solidFill>
              <a:srgbClr val="007C91">
                <a:alpha val="0"/>
              </a:srgbClr>
            </a:solidFill>
            <a:prstDash val="solid"/>
          </a:ln>
        </p:spPr>
        <p:txBody>
          <a:bodyPr/>
          <a:lstStyle/>
          <a:p>
            <a:endParaRPr lang="en-US"/>
          </a:p>
        </p:txBody>
      </p:sp>
      <p:sp>
        <p:nvSpPr>
          <p:cNvPr id="27" name="Text 25"/>
          <p:cNvSpPr/>
          <p:nvPr/>
        </p:nvSpPr>
        <p:spPr>
          <a:xfrm>
            <a:off x="7040880" y="3785616"/>
            <a:ext cx="1280160" cy="164592"/>
          </a:xfrm>
          <a:prstGeom prst="rect">
            <a:avLst/>
          </a:prstGeom>
          <a:noFill/>
          <a:ln/>
        </p:spPr>
        <p:txBody>
          <a:bodyPr wrap="square" lIns="0" tIns="0" rIns="0" bIns="0" rtlCol="0" anchor="ctr"/>
          <a:lstStyle/>
          <a:p>
            <a:pPr marL="0" indent="0">
              <a:buNone/>
            </a:pPr>
            <a:r>
              <a:rPr lang="en-US" sz="1100" dirty="0">
                <a:solidFill>
                  <a:srgbClr val="51606F"/>
                </a:solidFill>
              </a:rPr>
              <a:t>2024 60.79%</a:t>
            </a:r>
            <a:endParaRPr lang="en-US" sz="1100" dirty="0"/>
          </a:p>
        </p:txBody>
      </p:sp>
      <p:sp>
        <p:nvSpPr>
          <p:cNvPr id="28" name="Text 26"/>
          <p:cNvSpPr/>
          <p:nvPr/>
        </p:nvSpPr>
        <p:spPr>
          <a:xfrm>
            <a:off x="7040880" y="4105656"/>
            <a:ext cx="1280160" cy="164592"/>
          </a:xfrm>
          <a:prstGeom prst="rect">
            <a:avLst/>
          </a:prstGeom>
          <a:noFill/>
          <a:ln/>
        </p:spPr>
        <p:txBody>
          <a:bodyPr wrap="square" lIns="0" tIns="0" rIns="0" bIns="0" rtlCol="0" anchor="ctr"/>
          <a:lstStyle/>
          <a:p>
            <a:pPr marL="0" indent="0">
              <a:buNone/>
            </a:pPr>
            <a:r>
              <a:rPr lang="en-US" sz="1100" dirty="0">
                <a:solidFill>
                  <a:srgbClr val="1F2D3D"/>
                </a:solidFill>
              </a:rPr>
              <a:t>2025 58.05%</a:t>
            </a:r>
            <a:endParaRPr lang="en-US" sz="1100" dirty="0"/>
          </a:p>
        </p:txBody>
      </p:sp>
      <p:sp>
        <p:nvSpPr>
          <p:cNvPr id="29" name="Text 27"/>
          <p:cNvSpPr/>
          <p:nvPr/>
        </p:nvSpPr>
        <p:spPr>
          <a:xfrm>
            <a:off x="868680" y="4837176"/>
            <a:ext cx="1783080" cy="146304"/>
          </a:xfrm>
          <a:prstGeom prst="rect">
            <a:avLst/>
          </a:prstGeom>
          <a:noFill/>
          <a:ln/>
        </p:spPr>
        <p:txBody>
          <a:bodyPr wrap="square" lIns="0" tIns="0" rIns="0" bIns="0" rtlCol="0" anchor="ctr">
            <a:normAutofit fontScale="92500" lnSpcReduction="20000"/>
          </a:bodyPr>
          <a:lstStyle/>
          <a:p>
            <a:pPr marL="0" indent="0">
              <a:buNone/>
            </a:pPr>
            <a:r>
              <a:rPr lang="en-US" sz="1180" b="1" dirty="0">
                <a:solidFill>
                  <a:srgbClr val="1F2D3D"/>
                </a:solidFill>
              </a:rPr>
              <a:t>Flexible working</a:t>
            </a:r>
            <a:endParaRPr lang="en-US" sz="1180" dirty="0"/>
          </a:p>
        </p:txBody>
      </p:sp>
      <p:sp>
        <p:nvSpPr>
          <p:cNvPr id="30" name="Shape 28"/>
          <p:cNvSpPr/>
          <p:nvPr/>
        </p:nvSpPr>
        <p:spPr>
          <a:xfrm>
            <a:off x="2926080" y="4800600"/>
            <a:ext cx="3931920" cy="237744"/>
          </a:xfrm>
          <a:prstGeom prst="roundRect">
            <a:avLst>
              <a:gd name="adj" fmla="val 19231"/>
            </a:avLst>
          </a:prstGeom>
          <a:solidFill>
            <a:srgbClr val="E8EEF5"/>
          </a:solidFill>
          <a:ln w="12700">
            <a:solidFill>
              <a:srgbClr val="E8EEF5"/>
            </a:solidFill>
            <a:prstDash val="solid"/>
          </a:ln>
        </p:spPr>
        <p:txBody>
          <a:bodyPr/>
          <a:lstStyle/>
          <a:p>
            <a:endParaRPr lang="en-US"/>
          </a:p>
        </p:txBody>
      </p:sp>
      <p:sp>
        <p:nvSpPr>
          <p:cNvPr id="31" name="Shape 29"/>
          <p:cNvSpPr/>
          <p:nvPr/>
        </p:nvSpPr>
        <p:spPr>
          <a:xfrm>
            <a:off x="2926080" y="4800600"/>
            <a:ext cx="2266752" cy="237744"/>
          </a:xfrm>
          <a:prstGeom prst="roundRect">
            <a:avLst>
              <a:gd name="adj" fmla="val 19231"/>
            </a:avLst>
          </a:prstGeom>
          <a:solidFill>
            <a:srgbClr val="005EB8">
              <a:alpha val="60000"/>
            </a:srgbClr>
          </a:solidFill>
          <a:ln w="12700">
            <a:solidFill>
              <a:srgbClr val="005EB8">
                <a:alpha val="0"/>
              </a:srgbClr>
            </a:solidFill>
            <a:prstDash val="solid"/>
          </a:ln>
        </p:spPr>
        <p:txBody>
          <a:bodyPr/>
          <a:lstStyle/>
          <a:p>
            <a:endParaRPr lang="en-US"/>
          </a:p>
        </p:txBody>
      </p:sp>
      <p:sp>
        <p:nvSpPr>
          <p:cNvPr id="32" name="Shape 30"/>
          <p:cNvSpPr/>
          <p:nvPr/>
        </p:nvSpPr>
        <p:spPr>
          <a:xfrm>
            <a:off x="2926080" y="5111496"/>
            <a:ext cx="3931920" cy="237744"/>
          </a:xfrm>
          <a:prstGeom prst="roundRect">
            <a:avLst>
              <a:gd name="adj" fmla="val 19231"/>
            </a:avLst>
          </a:prstGeom>
          <a:solidFill>
            <a:srgbClr val="E8EEF5"/>
          </a:solidFill>
          <a:ln w="12700">
            <a:solidFill>
              <a:srgbClr val="E8EEF5"/>
            </a:solidFill>
            <a:prstDash val="solid"/>
          </a:ln>
        </p:spPr>
        <p:txBody>
          <a:bodyPr/>
          <a:lstStyle/>
          <a:p>
            <a:endParaRPr lang="en-US"/>
          </a:p>
        </p:txBody>
      </p:sp>
      <p:sp>
        <p:nvSpPr>
          <p:cNvPr id="33" name="Shape 31"/>
          <p:cNvSpPr/>
          <p:nvPr/>
        </p:nvSpPr>
        <p:spPr>
          <a:xfrm>
            <a:off x="2926080" y="5111496"/>
            <a:ext cx="2267145" cy="237744"/>
          </a:xfrm>
          <a:prstGeom prst="roundRect">
            <a:avLst>
              <a:gd name="adj" fmla="val 19231"/>
            </a:avLst>
          </a:prstGeom>
          <a:solidFill>
            <a:srgbClr val="005EB8"/>
          </a:solidFill>
          <a:ln w="12700">
            <a:solidFill>
              <a:srgbClr val="005EB8">
                <a:alpha val="0"/>
              </a:srgbClr>
            </a:solidFill>
            <a:prstDash val="solid"/>
          </a:ln>
        </p:spPr>
        <p:txBody>
          <a:bodyPr/>
          <a:lstStyle/>
          <a:p>
            <a:endParaRPr lang="en-US"/>
          </a:p>
        </p:txBody>
      </p:sp>
      <p:sp>
        <p:nvSpPr>
          <p:cNvPr id="34" name="Text 32"/>
          <p:cNvSpPr/>
          <p:nvPr/>
        </p:nvSpPr>
        <p:spPr>
          <a:xfrm>
            <a:off x="7040880" y="4791456"/>
            <a:ext cx="1280160" cy="164592"/>
          </a:xfrm>
          <a:prstGeom prst="rect">
            <a:avLst/>
          </a:prstGeom>
          <a:noFill/>
          <a:ln/>
        </p:spPr>
        <p:txBody>
          <a:bodyPr wrap="square" lIns="0" tIns="0" rIns="0" bIns="0" rtlCol="0" anchor="ctr"/>
          <a:lstStyle/>
          <a:p>
            <a:pPr marL="0" indent="0">
              <a:buNone/>
            </a:pPr>
            <a:r>
              <a:rPr lang="en-US" sz="1100" dirty="0">
                <a:solidFill>
                  <a:srgbClr val="51606F"/>
                </a:solidFill>
              </a:rPr>
              <a:t>2024 57.65%</a:t>
            </a:r>
            <a:endParaRPr lang="en-US" sz="1100" dirty="0"/>
          </a:p>
        </p:txBody>
      </p:sp>
      <p:sp>
        <p:nvSpPr>
          <p:cNvPr id="35" name="Text 33"/>
          <p:cNvSpPr/>
          <p:nvPr/>
        </p:nvSpPr>
        <p:spPr>
          <a:xfrm>
            <a:off x="7040880" y="5111496"/>
            <a:ext cx="1280160" cy="164592"/>
          </a:xfrm>
          <a:prstGeom prst="rect">
            <a:avLst/>
          </a:prstGeom>
          <a:noFill/>
          <a:ln/>
        </p:spPr>
        <p:txBody>
          <a:bodyPr wrap="square" lIns="0" tIns="0" rIns="0" bIns="0" rtlCol="0" anchor="ctr"/>
          <a:lstStyle/>
          <a:p>
            <a:pPr marL="0" indent="0">
              <a:buNone/>
            </a:pPr>
            <a:r>
              <a:rPr lang="en-US" sz="1100" dirty="0">
                <a:solidFill>
                  <a:srgbClr val="1F2D3D"/>
                </a:solidFill>
              </a:rPr>
              <a:t>2025 57.66%</a:t>
            </a:r>
            <a:endParaRPr lang="en-US" sz="1100" dirty="0"/>
          </a:p>
        </p:txBody>
      </p:sp>
      <p:sp>
        <p:nvSpPr>
          <p:cNvPr id="36" name="Shape 34"/>
          <p:cNvSpPr/>
          <p:nvPr/>
        </p:nvSpPr>
        <p:spPr>
          <a:xfrm>
            <a:off x="8503920" y="1828800"/>
            <a:ext cx="2743200" cy="3474720"/>
          </a:xfrm>
          <a:prstGeom prst="roundRect">
            <a:avLst>
              <a:gd name="adj" fmla="val 2667"/>
            </a:avLst>
          </a:prstGeom>
          <a:solidFill>
            <a:srgbClr val="FFFFFF"/>
          </a:solidFill>
          <a:ln w="12700">
            <a:solidFill>
              <a:srgbClr val="D7E3EF"/>
            </a:solidFill>
            <a:prstDash val="solid"/>
          </a:ln>
          <a:effectLst>
            <a:outerShdw blurRad="12700" dist="2540" dir="2700000" algn="bl" rotWithShape="0">
              <a:srgbClr val="44556B">
                <a:alpha val="8000"/>
              </a:srgbClr>
            </a:outerShdw>
          </a:effectLst>
        </p:spPr>
        <p:txBody>
          <a:bodyPr/>
          <a:lstStyle/>
          <a:p>
            <a:endParaRPr lang="en-US"/>
          </a:p>
        </p:txBody>
      </p:sp>
      <p:sp>
        <p:nvSpPr>
          <p:cNvPr id="37" name="Text 35"/>
          <p:cNvSpPr/>
          <p:nvPr/>
        </p:nvSpPr>
        <p:spPr>
          <a:xfrm>
            <a:off x="8759952" y="2057400"/>
            <a:ext cx="2240280" cy="219456"/>
          </a:xfrm>
          <a:prstGeom prst="rect">
            <a:avLst/>
          </a:prstGeom>
          <a:noFill/>
          <a:ln/>
        </p:spPr>
        <p:txBody>
          <a:bodyPr wrap="square" lIns="0" tIns="0" rIns="0" bIns="0" rtlCol="0" anchor="ctr"/>
          <a:lstStyle/>
          <a:p>
            <a:pPr marL="0" indent="0">
              <a:buNone/>
            </a:pPr>
            <a:r>
              <a:rPr lang="en-US" sz="1800" b="1" dirty="0">
                <a:solidFill>
                  <a:srgbClr val="003087"/>
                </a:solidFill>
              </a:rPr>
              <a:t>What this means for HR</a:t>
            </a:r>
            <a:endParaRPr lang="en-US" sz="1800" dirty="0"/>
          </a:p>
        </p:txBody>
      </p:sp>
      <p:sp>
        <p:nvSpPr>
          <p:cNvPr id="38" name="Text 36"/>
          <p:cNvSpPr/>
          <p:nvPr/>
        </p:nvSpPr>
        <p:spPr>
          <a:xfrm>
            <a:off x="8759952" y="2487168"/>
            <a:ext cx="2057400" cy="2377440"/>
          </a:xfrm>
          <a:prstGeom prst="rect">
            <a:avLst/>
          </a:prstGeom>
          <a:noFill/>
          <a:ln/>
        </p:spPr>
        <p:txBody>
          <a:bodyPr wrap="square" lIns="0" tIns="0" rIns="0" bIns="0" rtlCol="0" anchor="ctr"/>
          <a:lstStyle/>
          <a:p>
            <a:pPr marL="0" indent="0">
              <a:buNone/>
            </a:pPr>
            <a:r>
              <a:rPr lang="en-US" sz="1320" dirty="0">
                <a:solidFill>
                  <a:srgbClr val="1F2D3D"/>
                </a:solidFill>
              </a:rPr>
              <a:t>• Stronger pay awards alone are unlikely to move employee sentiment quickly.
• The NHS needs a clearer connection between pay, appreciation, line management and flexibility.
• This supports a total reward strategy rather than a narrow wage strategy.</a:t>
            </a:r>
            <a:endParaRPr lang="en-US" sz="1320" dirty="0"/>
          </a:p>
        </p:txBody>
      </p:sp>
      <p:sp>
        <p:nvSpPr>
          <p:cNvPr id="39" name="Slide Number Placeholder 0"/>
          <p:cNvSpPr>
            <a:spLocks noGrp="1"/>
          </p:cNvSpPr>
          <p:nvPr>
            <p:ph type="sldNum" sz="quarter" idx="4294967295"/>
          </p:nvPr>
        </p:nvSpPr>
        <p:spPr>
          <a:xfrm>
            <a:off x="11658600" y="6601968"/>
            <a:ext cx="320040" cy="164592"/>
          </a:xfrm>
          <a:prstGeom prst="rect">
            <a:avLst/>
          </a:prstGeom>
          <a:extLst>
            <a:ext uri="{C572A759-6A51-4108-AA02-DFA0A04FC94B}">
              <ma14:wrappingTextBoxFlag xmlns="" xmlns:ma14="http://schemas.microsoft.com/office/mac/drawingml/2011/main" val="0"/>
            </a:ext>
          </a:extLst>
        </p:spPr>
        <p:txBody>
          <a:bodyPr/>
          <a:lstStyle>
            <a:lvl1pPr>
              <a:defRPr sz="900">
                <a:solidFill>
                  <a:srgbClr val="FFFFFF"/>
                </a:solidFill>
                <a:latin typeface="Aptos"/>
                <a:ea typeface="Aptos"/>
                <a:cs typeface="Aptos"/>
              </a:defRPr>
            </a:lvl1pPr>
          </a:lstStyle>
          <a:p>
            <a:pPr algn="r"/>
            <a:fld id="{F7021451-1387-4CA6-816F-3879F97B5CBC}" type="slidenum">
              <a:rPr lang="en-US" b="0"/>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502920" y="329556"/>
            <a:ext cx="8156448" cy="253047"/>
          </a:xfrm>
          <a:prstGeom prst="rect">
            <a:avLst/>
          </a:prstGeom>
          <a:noFill/>
          <a:ln/>
        </p:spPr>
        <p:txBody>
          <a:bodyPr wrap="square" lIns="0" tIns="0" rIns="0" bIns="0" rtlCol="0" anchor="ctr">
            <a:normAutofit fontScale="85000" lnSpcReduction="20000"/>
          </a:bodyPr>
          <a:lstStyle/>
          <a:p>
            <a:pPr marL="0" indent="0">
              <a:buNone/>
            </a:pPr>
            <a:r>
              <a:rPr lang="en-US" sz="2250" b="1" dirty="0">
                <a:solidFill>
                  <a:srgbClr val="003087"/>
                </a:solidFill>
                <a:latin typeface="Aptos Display" pitchFamily="34" charset="0"/>
                <a:ea typeface="Aptos Display" pitchFamily="34" charset="-122"/>
                <a:cs typeface="Aptos Display" pitchFamily="34" charset="-120"/>
              </a:rPr>
              <a:t>Theory lens: why reward problems become workforce problems</a:t>
            </a:r>
            <a:endParaRPr lang="en-US" sz="2250" dirty="0"/>
          </a:p>
        </p:txBody>
      </p:sp>
      <p:sp>
        <p:nvSpPr>
          <p:cNvPr id="3" name="Text 1"/>
          <p:cNvSpPr/>
          <p:nvPr/>
        </p:nvSpPr>
        <p:spPr>
          <a:xfrm>
            <a:off x="8759952" y="429768"/>
            <a:ext cx="2423160" cy="201168"/>
          </a:xfrm>
          <a:prstGeom prst="rect">
            <a:avLst/>
          </a:prstGeom>
          <a:noFill/>
          <a:ln/>
        </p:spPr>
        <p:txBody>
          <a:bodyPr wrap="square" lIns="0" tIns="0" rIns="0" bIns="0" rtlCol="0" anchor="ctr">
            <a:normAutofit/>
          </a:bodyPr>
          <a:lstStyle/>
          <a:p>
            <a:pPr algn="r"/>
            <a:r>
              <a:rPr lang="en-US" sz="850" dirty="0">
                <a:solidFill>
                  <a:srgbClr val="51606F"/>
                </a:solidFill>
              </a:rPr>
              <a:t>Section A  •  Presenter: Darshil Rana •  ID: 2529562</a:t>
            </a:r>
            <a:endParaRPr lang="en-US" sz="850" dirty="0"/>
          </a:p>
        </p:txBody>
      </p:sp>
      <p:sp>
        <p:nvSpPr>
          <p:cNvPr id="4" name="Text 2"/>
          <p:cNvSpPr/>
          <p:nvPr/>
        </p:nvSpPr>
        <p:spPr>
          <a:xfrm>
            <a:off x="594360" y="6473952"/>
            <a:ext cx="10607040" cy="73152"/>
          </a:xfrm>
          <a:prstGeom prst="rect">
            <a:avLst/>
          </a:prstGeom>
          <a:noFill/>
          <a:ln/>
        </p:spPr>
        <p:txBody>
          <a:bodyPr wrap="square" lIns="0" tIns="0" rIns="0" bIns="0" rtlCol="0" anchor="ctr">
            <a:normAutofit fontScale="70000" lnSpcReduction="20000"/>
          </a:bodyPr>
          <a:lstStyle/>
          <a:p>
            <a:pPr marL="0" indent="0">
              <a:buNone/>
            </a:pPr>
            <a:r>
              <a:rPr lang="en-US" sz="720" dirty="0">
                <a:solidFill>
                  <a:srgbClr val="F2F7FB"/>
                </a:solidFill>
              </a:rPr>
              <a:t>Theoretical synthesis based on Equity Theory, Total Reward and Psychological Contract literature</a:t>
            </a:r>
            <a:endParaRPr lang="en-US" sz="720" dirty="0"/>
          </a:p>
        </p:txBody>
      </p:sp>
      <p:sp>
        <p:nvSpPr>
          <p:cNvPr id="5" name="Shape 3"/>
          <p:cNvSpPr/>
          <p:nvPr/>
        </p:nvSpPr>
        <p:spPr>
          <a:xfrm>
            <a:off x="2314738" y="656875"/>
            <a:ext cx="1737360" cy="256032"/>
          </a:xfrm>
          <a:prstGeom prst="roundRect">
            <a:avLst>
              <a:gd name="adj" fmla="val 21429"/>
            </a:avLst>
          </a:prstGeom>
          <a:solidFill>
            <a:srgbClr val="005EB8"/>
          </a:solidFill>
          <a:ln w="12700">
            <a:solidFill>
              <a:srgbClr val="005EB8"/>
            </a:solidFill>
            <a:prstDash val="solid"/>
          </a:ln>
          <a:effectLst>
            <a:outerShdw blurRad="12700" dist="6350" dir="2700000" algn="bl" rotWithShape="0">
              <a:srgbClr val="000000">
                <a:alpha val="12000"/>
              </a:srgbClr>
            </a:outerShdw>
          </a:effectLst>
        </p:spPr>
        <p:txBody>
          <a:bodyPr/>
          <a:lstStyle/>
          <a:p>
            <a:endParaRPr lang="en-US"/>
          </a:p>
        </p:txBody>
      </p:sp>
      <p:sp>
        <p:nvSpPr>
          <p:cNvPr id="6" name="Text 4"/>
          <p:cNvSpPr/>
          <p:nvPr/>
        </p:nvSpPr>
        <p:spPr>
          <a:xfrm>
            <a:off x="2537460" y="692331"/>
            <a:ext cx="1417320" cy="164592"/>
          </a:xfrm>
          <a:prstGeom prst="rect">
            <a:avLst/>
          </a:prstGeom>
          <a:noFill/>
          <a:ln/>
        </p:spPr>
        <p:txBody>
          <a:bodyPr wrap="square" lIns="0" tIns="0" rIns="0" bIns="0" rtlCol="0" anchor="ctr"/>
          <a:lstStyle/>
          <a:p>
            <a:pPr marL="0" indent="0" algn="ctr">
              <a:buNone/>
            </a:pPr>
            <a:r>
              <a:rPr lang="en-US" sz="900" b="1" dirty="0">
                <a:solidFill>
                  <a:srgbClr val="FFFFFF"/>
                </a:solidFill>
              </a:rPr>
              <a:t>STRATEGIC CONTEXT</a:t>
            </a:r>
            <a:endParaRPr lang="en-US" sz="900" dirty="0"/>
          </a:p>
        </p:txBody>
      </p:sp>
      <p:sp>
        <p:nvSpPr>
          <p:cNvPr id="7" name="Text 5"/>
          <p:cNvSpPr/>
          <p:nvPr/>
        </p:nvSpPr>
        <p:spPr>
          <a:xfrm>
            <a:off x="676656" y="1170432"/>
            <a:ext cx="10881360" cy="292608"/>
          </a:xfrm>
          <a:prstGeom prst="rect">
            <a:avLst/>
          </a:prstGeom>
          <a:noFill/>
          <a:ln/>
        </p:spPr>
        <p:txBody>
          <a:bodyPr wrap="square" lIns="0" tIns="0" rIns="0" bIns="0" rtlCol="0" anchor="ctr"/>
          <a:lstStyle/>
          <a:p>
            <a:pPr marL="0" indent="0">
              <a:buNone/>
            </a:pPr>
            <a:r>
              <a:rPr lang="en-US" sz="1700" dirty="0">
                <a:solidFill>
                  <a:srgbClr val="1F2D3D"/>
                </a:solidFill>
              </a:rPr>
              <a:t>A high-quality MBA analysis must connect NHS evidence to theory. Three frameworks explain why reward dissatisfaction affects behaviour.</a:t>
            </a:r>
            <a:endParaRPr lang="en-US" sz="1700" dirty="0"/>
          </a:p>
        </p:txBody>
      </p:sp>
      <p:sp>
        <p:nvSpPr>
          <p:cNvPr id="8" name="Shape 6"/>
          <p:cNvSpPr/>
          <p:nvPr/>
        </p:nvSpPr>
        <p:spPr>
          <a:xfrm>
            <a:off x="731520" y="1828800"/>
            <a:ext cx="2743200" cy="3474720"/>
          </a:xfrm>
          <a:prstGeom prst="roundRect">
            <a:avLst>
              <a:gd name="adj" fmla="val 2667"/>
            </a:avLst>
          </a:prstGeom>
          <a:solidFill>
            <a:srgbClr val="FFFFFF"/>
          </a:solidFill>
          <a:ln w="12700">
            <a:solidFill>
              <a:srgbClr val="D7E3EF"/>
            </a:solidFill>
            <a:prstDash val="solid"/>
          </a:ln>
          <a:effectLst>
            <a:outerShdw blurRad="12700" dist="3175" dir="2700000" algn="bl" rotWithShape="0">
              <a:srgbClr val="44556B">
                <a:alpha val="12000"/>
              </a:srgbClr>
            </a:outerShdw>
          </a:effectLst>
        </p:spPr>
        <p:txBody>
          <a:bodyPr/>
          <a:lstStyle/>
          <a:p>
            <a:endParaRPr lang="en-US"/>
          </a:p>
        </p:txBody>
      </p:sp>
      <p:sp>
        <p:nvSpPr>
          <p:cNvPr id="9" name="Shape 7"/>
          <p:cNvSpPr/>
          <p:nvPr/>
        </p:nvSpPr>
        <p:spPr>
          <a:xfrm>
            <a:off x="960120" y="2029968"/>
            <a:ext cx="1005840" cy="292608"/>
          </a:xfrm>
          <a:prstGeom prst="roundRect">
            <a:avLst>
              <a:gd name="adj" fmla="val 18750"/>
            </a:avLst>
          </a:prstGeom>
          <a:solidFill>
            <a:srgbClr val="005EB8"/>
          </a:solidFill>
          <a:ln w="12700">
            <a:solidFill>
              <a:srgbClr val="005EB8"/>
            </a:solidFill>
            <a:prstDash val="solid"/>
          </a:ln>
        </p:spPr>
        <p:txBody>
          <a:bodyPr/>
          <a:lstStyle/>
          <a:p>
            <a:endParaRPr lang="en-US"/>
          </a:p>
        </p:txBody>
      </p:sp>
      <p:sp>
        <p:nvSpPr>
          <p:cNvPr id="10" name="Text 8"/>
          <p:cNvSpPr/>
          <p:nvPr/>
        </p:nvSpPr>
        <p:spPr>
          <a:xfrm>
            <a:off x="960120" y="2084832"/>
            <a:ext cx="1005840" cy="128016"/>
          </a:xfrm>
          <a:prstGeom prst="rect">
            <a:avLst/>
          </a:prstGeom>
          <a:noFill/>
          <a:ln/>
        </p:spPr>
        <p:txBody>
          <a:bodyPr wrap="square" lIns="0" tIns="0" rIns="0" bIns="0" rtlCol="0" anchor="ctr"/>
          <a:lstStyle/>
          <a:p>
            <a:pPr marL="0" indent="0" algn="ctr">
              <a:buNone/>
            </a:pPr>
            <a:r>
              <a:rPr lang="en-US" sz="1100" b="1" dirty="0">
                <a:solidFill>
                  <a:srgbClr val="FFFFFF"/>
                </a:solidFill>
              </a:rPr>
              <a:t>1</a:t>
            </a:r>
            <a:endParaRPr lang="en-US" sz="1100" dirty="0"/>
          </a:p>
        </p:txBody>
      </p:sp>
      <p:sp>
        <p:nvSpPr>
          <p:cNvPr id="11" name="Text 9"/>
          <p:cNvSpPr/>
          <p:nvPr/>
        </p:nvSpPr>
        <p:spPr>
          <a:xfrm>
            <a:off x="960120" y="2487168"/>
            <a:ext cx="2286000" cy="219456"/>
          </a:xfrm>
          <a:prstGeom prst="rect">
            <a:avLst/>
          </a:prstGeom>
          <a:noFill/>
          <a:ln/>
        </p:spPr>
        <p:txBody>
          <a:bodyPr wrap="square" lIns="0" tIns="0" rIns="0" bIns="0" rtlCol="0" anchor="ctr"/>
          <a:lstStyle/>
          <a:p>
            <a:pPr marL="0" indent="0">
              <a:buNone/>
            </a:pPr>
            <a:r>
              <a:rPr lang="en-US" sz="1800" b="1" dirty="0">
                <a:solidFill>
                  <a:srgbClr val="005EB8"/>
                </a:solidFill>
              </a:rPr>
              <a:t>Equity theory</a:t>
            </a:r>
            <a:endParaRPr lang="en-US" sz="1800" dirty="0"/>
          </a:p>
        </p:txBody>
      </p:sp>
      <p:sp>
        <p:nvSpPr>
          <p:cNvPr id="12" name="Text 10"/>
          <p:cNvSpPr/>
          <p:nvPr/>
        </p:nvSpPr>
        <p:spPr>
          <a:xfrm>
            <a:off x="960120" y="2834640"/>
            <a:ext cx="2286000" cy="1508760"/>
          </a:xfrm>
          <a:prstGeom prst="rect">
            <a:avLst/>
          </a:prstGeom>
          <a:noFill/>
          <a:ln/>
        </p:spPr>
        <p:txBody>
          <a:bodyPr wrap="square" lIns="0" tIns="0" rIns="0" bIns="0" rtlCol="0" anchor="ctr"/>
          <a:lstStyle/>
          <a:p>
            <a:pPr marL="0" indent="0">
              <a:buNone/>
            </a:pPr>
            <a:r>
              <a:rPr lang="en-US" sz="1410" dirty="0">
                <a:solidFill>
                  <a:srgbClr val="1F2D3D"/>
                </a:solidFill>
              </a:rPr>
              <a:t>Staff compare effort, risk and emotional labour with pay, recognition and progression. When exchanges feel unfair, motivation and advocacy decline.</a:t>
            </a:r>
            <a:endParaRPr lang="en-US" sz="1410" dirty="0"/>
          </a:p>
        </p:txBody>
      </p:sp>
      <p:sp>
        <p:nvSpPr>
          <p:cNvPr id="13" name="Text 11"/>
          <p:cNvSpPr/>
          <p:nvPr/>
        </p:nvSpPr>
        <p:spPr>
          <a:xfrm>
            <a:off x="960120" y="4572000"/>
            <a:ext cx="2286000" cy="292608"/>
          </a:xfrm>
          <a:prstGeom prst="rect">
            <a:avLst/>
          </a:prstGeom>
          <a:noFill/>
          <a:ln/>
        </p:spPr>
        <p:txBody>
          <a:bodyPr wrap="square" lIns="0" tIns="0" rIns="0" bIns="0" rtlCol="0" anchor="ctr"/>
          <a:lstStyle/>
          <a:p>
            <a:pPr marL="0" indent="0">
              <a:buNone/>
            </a:pPr>
            <a:r>
              <a:rPr lang="en-US" sz="1250" i="1" dirty="0">
                <a:solidFill>
                  <a:srgbClr val="51606F"/>
                </a:solidFill>
              </a:rPr>
              <a:t>HR test: is the exchange fair?</a:t>
            </a:r>
            <a:endParaRPr lang="en-US" sz="1250" dirty="0"/>
          </a:p>
        </p:txBody>
      </p:sp>
      <p:sp>
        <p:nvSpPr>
          <p:cNvPr id="14" name="Shape 12"/>
          <p:cNvSpPr/>
          <p:nvPr/>
        </p:nvSpPr>
        <p:spPr>
          <a:xfrm>
            <a:off x="4078224" y="1828800"/>
            <a:ext cx="2743200" cy="3474720"/>
          </a:xfrm>
          <a:prstGeom prst="roundRect">
            <a:avLst>
              <a:gd name="adj" fmla="val 2667"/>
            </a:avLst>
          </a:prstGeom>
          <a:solidFill>
            <a:srgbClr val="FFFFFF"/>
          </a:solidFill>
          <a:ln w="12700">
            <a:solidFill>
              <a:srgbClr val="D7E3EF"/>
            </a:solidFill>
            <a:prstDash val="solid"/>
          </a:ln>
          <a:effectLst>
            <a:outerShdw blurRad="12700" dist="3175" dir="2700000" algn="bl" rotWithShape="0">
              <a:srgbClr val="44556B">
                <a:alpha val="12000"/>
              </a:srgbClr>
            </a:outerShdw>
          </a:effectLst>
        </p:spPr>
        <p:txBody>
          <a:bodyPr/>
          <a:lstStyle/>
          <a:p>
            <a:endParaRPr lang="en-US"/>
          </a:p>
        </p:txBody>
      </p:sp>
      <p:sp>
        <p:nvSpPr>
          <p:cNvPr id="15" name="Shape 13"/>
          <p:cNvSpPr/>
          <p:nvPr/>
        </p:nvSpPr>
        <p:spPr>
          <a:xfrm>
            <a:off x="4306824" y="2029968"/>
            <a:ext cx="1005840" cy="292608"/>
          </a:xfrm>
          <a:prstGeom prst="roundRect">
            <a:avLst>
              <a:gd name="adj" fmla="val 18750"/>
            </a:avLst>
          </a:prstGeom>
          <a:solidFill>
            <a:srgbClr val="00A9CE"/>
          </a:solidFill>
          <a:ln w="12700">
            <a:solidFill>
              <a:srgbClr val="00A9CE"/>
            </a:solidFill>
            <a:prstDash val="solid"/>
          </a:ln>
        </p:spPr>
        <p:txBody>
          <a:bodyPr/>
          <a:lstStyle/>
          <a:p>
            <a:endParaRPr lang="en-US"/>
          </a:p>
        </p:txBody>
      </p:sp>
      <p:sp>
        <p:nvSpPr>
          <p:cNvPr id="16" name="Text 14"/>
          <p:cNvSpPr/>
          <p:nvPr/>
        </p:nvSpPr>
        <p:spPr>
          <a:xfrm>
            <a:off x="4306824" y="2084832"/>
            <a:ext cx="1005840" cy="128016"/>
          </a:xfrm>
          <a:prstGeom prst="rect">
            <a:avLst/>
          </a:prstGeom>
          <a:noFill/>
          <a:ln/>
        </p:spPr>
        <p:txBody>
          <a:bodyPr wrap="square" lIns="0" tIns="0" rIns="0" bIns="0" rtlCol="0" anchor="ctr"/>
          <a:lstStyle/>
          <a:p>
            <a:pPr marL="0" indent="0" algn="ctr">
              <a:buNone/>
            </a:pPr>
            <a:r>
              <a:rPr lang="en-US" sz="1100" b="1" dirty="0">
                <a:solidFill>
                  <a:srgbClr val="FFFFFF"/>
                </a:solidFill>
              </a:rPr>
              <a:t>2</a:t>
            </a:r>
            <a:endParaRPr lang="en-US" sz="1100" dirty="0"/>
          </a:p>
        </p:txBody>
      </p:sp>
      <p:sp>
        <p:nvSpPr>
          <p:cNvPr id="17" name="Text 15"/>
          <p:cNvSpPr/>
          <p:nvPr/>
        </p:nvSpPr>
        <p:spPr>
          <a:xfrm>
            <a:off x="4306824" y="2487168"/>
            <a:ext cx="2286000" cy="219456"/>
          </a:xfrm>
          <a:prstGeom prst="rect">
            <a:avLst/>
          </a:prstGeom>
          <a:noFill/>
          <a:ln/>
        </p:spPr>
        <p:txBody>
          <a:bodyPr wrap="square" lIns="0" tIns="0" rIns="0" bIns="0" rtlCol="0" anchor="ctr"/>
          <a:lstStyle/>
          <a:p>
            <a:pPr marL="0" indent="0">
              <a:buNone/>
            </a:pPr>
            <a:r>
              <a:rPr lang="en-US" sz="1800" b="1" dirty="0">
                <a:solidFill>
                  <a:srgbClr val="00A9CE"/>
                </a:solidFill>
              </a:rPr>
              <a:t>Total reward</a:t>
            </a:r>
            <a:endParaRPr lang="en-US" sz="1800" dirty="0"/>
          </a:p>
        </p:txBody>
      </p:sp>
      <p:sp>
        <p:nvSpPr>
          <p:cNvPr id="18" name="Text 16"/>
          <p:cNvSpPr/>
          <p:nvPr/>
        </p:nvSpPr>
        <p:spPr>
          <a:xfrm>
            <a:off x="4306824" y="2834640"/>
            <a:ext cx="2286000" cy="1508760"/>
          </a:xfrm>
          <a:prstGeom prst="rect">
            <a:avLst/>
          </a:prstGeom>
          <a:noFill/>
          <a:ln/>
        </p:spPr>
        <p:txBody>
          <a:bodyPr wrap="square" lIns="0" tIns="0" rIns="0" bIns="0" rtlCol="0" anchor="ctr"/>
          <a:lstStyle/>
          <a:p>
            <a:pPr marL="0" indent="0">
              <a:buNone/>
            </a:pPr>
            <a:r>
              <a:rPr lang="en-US" sz="1410" dirty="0">
                <a:solidFill>
                  <a:srgbClr val="1F2D3D"/>
                </a:solidFill>
              </a:rPr>
              <a:t>Employees value the full bundle: pay, pension, leave, flexibility, wellbeing and development. If only cash pay is visible, the offer is undervalued.</a:t>
            </a:r>
            <a:endParaRPr lang="en-US" sz="1410" dirty="0"/>
          </a:p>
        </p:txBody>
      </p:sp>
      <p:sp>
        <p:nvSpPr>
          <p:cNvPr id="19" name="Text 17"/>
          <p:cNvSpPr/>
          <p:nvPr/>
        </p:nvSpPr>
        <p:spPr>
          <a:xfrm>
            <a:off x="4306824" y="4572000"/>
            <a:ext cx="2286000" cy="292608"/>
          </a:xfrm>
          <a:prstGeom prst="rect">
            <a:avLst/>
          </a:prstGeom>
          <a:noFill/>
          <a:ln/>
        </p:spPr>
        <p:txBody>
          <a:bodyPr wrap="square" lIns="0" tIns="0" rIns="0" bIns="0" rtlCol="0" anchor="ctr"/>
          <a:lstStyle/>
          <a:p>
            <a:pPr marL="0" indent="0">
              <a:buNone/>
            </a:pPr>
            <a:r>
              <a:rPr lang="en-US" sz="1250" i="1" dirty="0">
                <a:solidFill>
                  <a:srgbClr val="51606F"/>
                </a:solidFill>
              </a:rPr>
              <a:t>HR test: is value visible?</a:t>
            </a:r>
            <a:endParaRPr lang="en-US" sz="1250" dirty="0"/>
          </a:p>
        </p:txBody>
      </p:sp>
      <p:sp>
        <p:nvSpPr>
          <p:cNvPr id="20" name="Shape 18"/>
          <p:cNvSpPr/>
          <p:nvPr/>
        </p:nvSpPr>
        <p:spPr>
          <a:xfrm>
            <a:off x="7424928" y="1828800"/>
            <a:ext cx="2743200" cy="3474720"/>
          </a:xfrm>
          <a:prstGeom prst="roundRect">
            <a:avLst>
              <a:gd name="adj" fmla="val 2667"/>
            </a:avLst>
          </a:prstGeom>
          <a:solidFill>
            <a:srgbClr val="FFFFFF"/>
          </a:solidFill>
          <a:ln w="12700">
            <a:solidFill>
              <a:srgbClr val="D7E3EF"/>
            </a:solidFill>
            <a:prstDash val="solid"/>
          </a:ln>
          <a:effectLst>
            <a:outerShdw blurRad="12700" dist="3175" dir="2700000" algn="bl" rotWithShape="0">
              <a:srgbClr val="44556B">
                <a:alpha val="12000"/>
              </a:srgbClr>
            </a:outerShdw>
          </a:effectLst>
        </p:spPr>
        <p:txBody>
          <a:bodyPr/>
          <a:lstStyle/>
          <a:p>
            <a:endParaRPr lang="en-US"/>
          </a:p>
        </p:txBody>
      </p:sp>
      <p:sp>
        <p:nvSpPr>
          <p:cNvPr id="21" name="Shape 19"/>
          <p:cNvSpPr/>
          <p:nvPr/>
        </p:nvSpPr>
        <p:spPr>
          <a:xfrm>
            <a:off x="7653528" y="2029968"/>
            <a:ext cx="1005840" cy="292608"/>
          </a:xfrm>
          <a:prstGeom prst="roundRect">
            <a:avLst>
              <a:gd name="adj" fmla="val 18750"/>
            </a:avLst>
          </a:prstGeom>
          <a:solidFill>
            <a:srgbClr val="007C91"/>
          </a:solidFill>
          <a:ln w="12700">
            <a:solidFill>
              <a:srgbClr val="007C91"/>
            </a:solidFill>
            <a:prstDash val="solid"/>
          </a:ln>
        </p:spPr>
        <p:txBody>
          <a:bodyPr/>
          <a:lstStyle/>
          <a:p>
            <a:endParaRPr lang="en-US"/>
          </a:p>
        </p:txBody>
      </p:sp>
      <p:sp>
        <p:nvSpPr>
          <p:cNvPr id="22" name="Text 20"/>
          <p:cNvSpPr/>
          <p:nvPr/>
        </p:nvSpPr>
        <p:spPr>
          <a:xfrm>
            <a:off x="7653528" y="2084832"/>
            <a:ext cx="1005840" cy="128016"/>
          </a:xfrm>
          <a:prstGeom prst="rect">
            <a:avLst/>
          </a:prstGeom>
          <a:noFill/>
          <a:ln/>
        </p:spPr>
        <p:txBody>
          <a:bodyPr wrap="square" lIns="0" tIns="0" rIns="0" bIns="0" rtlCol="0" anchor="ctr"/>
          <a:lstStyle/>
          <a:p>
            <a:pPr marL="0" indent="0" algn="ctr">
              <a:buNone/>
            </a:pPr>
            <a:r>
              <a:rPr lang="en-US" sz="1100" b="1" dirty="0">
                <a:solidFill>
                  <a:srgbClr val="FFFFFF"/>
                </a:solidFill>
              </a:rPr>
              <a:t>3</a:t>
            </a:r>
            <a:endParaRPr lang="en-US" sz="1100" dirty="0"/>
          </a:p>
        </p:txBody>
      </p:sp>
      <p:sp>
        <p:nvSpPr>
          <p:cNvPr id="23" name="Text 21"/>
          <p:cNvSpPr/>
          <p:nvPr/>
        </p:nvSpPr>
        <p:spPr>
          <a:xfrm>
            <a:off x="7653528" y="2487168"/>
            <a:ext cx="2286000" cy="219456"/>
          </a:xfrm>
          <a:prstGeom prst="rect">
            <a:avLst/>
          </a:prstGeom>
          <a:noFill/>
          <a:ln/>
        </p:spPr>
        <p:txBody>
          <a:bodyPr wrap="square" lIns="0" tIns="0" rIns="0" bIns="0" rtlCol="0" anchor="ctr"/>
          <a:lstStyle/>
          <a:p>
            <a:pPr marL="0" indent="0">
              <a:buNone/>
            </a:pPr>
            <a:r>
              <a:rPr lang="en-US" sz="1800" b="1" dirty="0">
                <a:solidFill>
                  <a:srgbClr val="007C91"/>
                </a:solidFill>
              </a:rPr>
              <a:t>Psychological contract</a:t>
            </a:r>
            <a:endParaRPr lang="en-US" sz="1800" dirty="0"/>
          </a:p>
        </p:txBody>
      </p:sp>
      <p:sp>
        <p:nvSpPr>
          <p:cNvPr id="24" name="Text 22"/>
          <p:cNvSpPr/>
          <p:nvPr/>
        </p:nvSpPr>
        <p:spPr>
          <a:xfrm>
            <a:off x="7653528" y="2834640"/>
            <a:ext cx="2286000" cy="1508760"/>
          </a:xfrm>
          <a:prstGeom prst="rect">
            <a:avLst/>
          </a:prstGeom>
          <a:noFill/>
          <a:ln/>
        </p:spPr>
        <p:txBody>
          <a:bodyPr wrap="square" lIns="0" tIns="0" rIns="0" bIns="0" rtlCol="0" anchor="ctr"/>
          <a:lstStyle/>
          <a:p>
            <a:pPr marL="0" indent="0">
              <a:buNone/>
            </a:pPr>
            <a:r>
              <a:rPr lang="en-US" sz="1410" dirty="0">
                <a:solidFill>
                  <a:srgbClr val="1F2D3D"/>
                </a:solidFill>
              </a:rPr>
              <a:t>Reward communicates respect. When staff do not feel valued, perceived breach can increase withdrawal behaviours, turnover intent and cynicism.</a:t>
            </a:r>
            <a:endParaRPr lang="en-US" sz="1410" dirty="0"/>
          </a:p>
        </p:txBody>
      </p:sp>
      <p:sp>
        <p:nvSpPr>
          <p:cNvPr id="25" name="Text 23"/>
          <p:cNvSpPr/>
          <p:nvPr/>
        </p:nvSpPr>
        <p:spPr>
          <a:xfrm>
            <a:off x="7653528" y="4572000"/>
            <a:ext cx="2286000" cy="292608"/>
          </a:xfrm>
          <a:prstGeom prst="rect">
            <a:avLst/>
          </a:prstGeom>
          <a:noFill/>
          <a:ln/>
        </p:spPr>
        <p:txBody>
          <a:bodyPr wrap="square" lIns="0" tIns="0" rIns="0" bIns="0" rtlCol="0" anchor="ctr"/>
          <a:lstStyle/>
          <a:p>
            <a:pPr marL="0" indent="0">
              <a:buNone/>
            </a:pPr>
            <a:r>
              <a:rPr lang="en-US" sz="1250" i="1" dirty="0">
                <a:solidFill>
                  <a:srgbClr val="51606F"/>
                </a:solidFill>
              </a:rPr>
              <a:t>HR test: does reward signal respect?</a:t>
            </a:r>
            <a:endParaRPr lang="en-US" sz="1250" dirty="0"/>
          </a:p>
        </p:txBody>
      </p:sp>
      <p:sp>
        <p:nvSpPr>
          <p:cNvPr id="26" name="Text 24"/>
          <p:cNvSpPr/>
          <p:nvPr/>
        </p:nvSpPr>
        <p:spPr>
          <a:xfrm>
            <a:off x="2834640" y="5760720"/>
            <a:ext cx="6675120" cy="201168"/>
          </a:xfrm>
          <a:prstGeom prst="rect">
            <a:avLst/>
          </a:prstGeom>
          <a:noFill/>
          <a:ln/>
        </p:spPr>
        <p:txBody>
          <a:bodyPr wrap="square" lIns="0" tIns="0" rIns="0" bIns="0" rtlCol="0" anchor="ctr"/>
          <a:lstStyle/>
          <a:p>
            <a:pPr marL="0" indent="0" algn="ctr">
              <a:buNone/>
            </a:pPr>
            <a:r>
              <a:rPr lang="en-US" sz="1800" b="1" dirty="0">
                <a:solidFill>
                  <a:srgbClr val="003087"/>
                </a:solidFill>
              </a:rPr>
              <a:t>Therefore, an effective NHS reward strategy must be fair, visible and relational.</a:t>
            </a:r>
            <a:endParaRPr lang="en-US" sz="1800" dirty="0"/>
          </a:p>
        </p:txBody>
      </p:sp>
      <p:sp>
        <p:nvSpPr>
          <p:cNvPr id="27" name="Slide Number Placeholder 0"/>
          <p:cNvSpPr>
            <a:spLocks noGrp="1"/>
          </p:cNvSpPr>
          <p:nvPr>
            <p:ph type="sldNum" sz="quarter" idx="4294967295"/>
          </p:nvPr>
        </p:nvSpPr>
        <p:spPr>
          <a:xfrm>
            <a:off x="11658600" y="6601968"/>
            <a:ext cx="320040" cy="164592"/>
          </a:xfrm>
          <a:prstGeom prst="rect">
            <a:avLst/>
          </a:prstGeom>
          <a:extLst>
            <a:ext uri="{C572A759-6A51-4108-AA02-DFA0A04FC94B}">
              <ma14:wrappingTextBoxFlag xmlns="" xmlns:ma14="http://schemas.microsoft.com/office/mac/drawingml/2011/main" val="0"/>
            </a:ext>
          </a:extLst>
        </p:spPr>
        <p:txBody>
          <a:bodyPr/>
          <a:lstStyle>
            <a:lvl1pPr>
              <a:defRPr sz="900">
                <a:solidFill>
                  <a:srgbClr val="FFFFFF"/>
                </a:solidFill>
                <a:latin typeface="Aptos"/>
                <a:ea typeface="Aptos"/>
                <a:cs typeface="Aptos"/>
              </a:defRPr>
            </a:lvl1pPr>
          </a:lstStyle>
          <a:p>
            <a:pPr algn="r"/>
            <a:fld id="{F7021451-1387-4CA6-816F-3879F97B5CBC}" type="slidenum">
              <a:rPr lang="en-US" b="0"/>
              <a:t>8</a:t>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502920" y="384048"/>
            <a:ext cx="7635240" cy="310896"/>
          </a:xfrm>
          <a:prstGeom prst="rect">
            <a:avLst/>
          </a:prstGeom>
          <a:noFill/>
          <a:ln/>
        </p:spPr>
        <p:txBody>
          <a:bodyPr wrap="square" lIns="0" tIns="0" rIns="0" bIns="0" rtlCol="0" anchor="ctr">
            <a:normAutofit lnSpcReduction="10000"/>
          </a:bodyPr>
          <a:lstStyle/>
          <a:p>
            <a:pPr marL="0" indent="0">
              <a:buNone/>
            </a:pPr>
            <a:r>
              <a:rPr lang="en-US" sz="2250" b="1" dirty="0">
                <a:solidFill>
                  <a:srgbClr val="003087"/>
                </a:solidFill>
                <a:latin typeface="Aptos Display" pitchFamily="34" charset="0"/>
                <a:ea typeface="Aptos Display" pitchFamily="34" charset="-122"/>
                <a:cs typeface="Aptos Display" pitchFamily="34" charset="-120"/>
              </a:rPr>
              <a:t>Reference list – Darshil Rana</a:t>
            </a:r>
            <a:endParaRPr lang="en-US" sz="2250" dirty="0"/>
          </a:p>
        </p:txBody>
      </p:sp>
      <p:sp>
        <p:nvSpPr>
          <p:cNvPr id="3" name="Text 1"/>
          <p:cNvSpPr/>
          <p:nvPr/>
        </p:nvSpPr>
        <p:spPr>
          <a:xfrm>
            <a:off x="8759952" y="429768"/>
            <a:ext cx="2423160" cy="201168"/>
          </a:xfrm>
          <a:prstGeom prst="rect">
            <a:avLst/>
          </a:prstGeom>
          <a:noFill/>
          <a:ln/>
        </p:spPr>
        <p:txBody>
          <a:bodyPr wrap="square" lIns="0" tIns="0" rIns="0" bIns="0" rtlCol="0" anchor="ctr">
            <a:normAutofit fontScale="92500"/>
          </a:bodyPr>
          <a:lstStyle/>
          <a:p>
            <a:pPr marL="0" indent="0" algn="r">
              <a:buNone/>
            </a:pPr>
            <a:r>
              <a:rPr lang="en-US" sz="850" dirty="0">
                <a:solidFill>
                  <a:srgbClr val="51606F"/>
                </a:solidFill>
              </a:rPr>
              <a:t>References  •  Presenter: Darshil Rana  •  ID: 2529562</a:t>
            </a:r>
            <a:endParaRPr lang="en-US" sz="850" dirty="0"/>
          </a:p>
        </p:txBody>
      </p:sp>
      <p:sp>
        <p:nvSpPr>
          <p:cNvPr id="4" name="Text 2"/>
          <p:cNvSpPr/>
          <p:nvPr/>
        </p:nvSpPr>
        <p:spPr>
          <a:xfrm>
            <a:off x="594360" y="6473952"/>
            <a:ext cx="10607040" cy="73152"/>
          </a:xfrm>
          <a:prstGeom prst="rect">
            <a:avLst/>
          </a:prstGeom>
          <a:noFill/>
          <a:ln/>
        </p:spPr>
        <p:txBody>
          <a:bodyPr wrap="square" lIns="0" tIns="0" rIns="0" bIns="0" rtlCol="0" anchor="ctr">
            <a:normAutofit fontScale="70000" lnSpcReduction="20000"/>
          </a:bodyPr>
          <a:lstStyle/>
          <a:p>
            <a:pPr marL="0" indent="0">
              <a:buNone/>
            </a:pPr>
            <a:r>
              <a:rPr lang="en-US" sz="720" dirty="0">
                <a:solidFill>
                  <a:srgbClr val="F2F7FB"/>
                </a:solidFill>
              </a:rPr>
              <a:t>UWTSD Harvard-style reference list (editable draft)</a:t>
            </a:r>
            <a:endParaRPr lang="en-US" sz="720" dirty="0"/>
          </a:p>
        </p:txBody>
      </p:sp>
      <p:sp>
        <p:nvSpPr>
          <p:cNvPr id="5" name="Shape 3"/>
          <p:cNvSpPr/>
          <p:nvPr/>
        </p:nvSpPr>
        <p:spPr>
          <a:xfrm>
            <a:off x="530352" y="841248"/>
            <a:ext cx="1737360" cy="256032"/>
          </a:xfrm>
          <a:prstGeom prst="roundRect">
            <a:avLst>
              <a:gd name="adj" fmla="val 21429"/>
            </a:avLst>
          </a:prstGeom>
          <a:solidFill>
            <a:srgbClr val="003087"/>
          </a:solidFill>
          <a:ln w="12700">
            <a:solidFill>
              <a:srgbClr val="003087"/>
            </a:solidFill>
            <a:prstDash val="solid"/>
          </a:ln>
          <a:effectLst>
            <a:outerShdw blurRad="12700" dist="6350" dir="2700000" algn="bl" rotWithShape="0">
              <a:srgbClr val="000000">
                <a:alpha val="12000"/>
              </a:srgbClr>
            </a:outerShdw>
          </a:effectLst>
        </p:spPr>
        <p:txBody>
          <a:bodyPr/>
          <a:lstStyle/>
          <a:p>
            <a:endParaRPr lang="en-US"/>
          </a:p>
        </p:txBody>
      </p:sp>
      <p:sp>
        <p:nvSpPr>
          <p:cNvPr id="6" name="Text 4"/>
          <p:cNvSpPr/>
          <p:nvPr/>
        </p:nvSpPr>
        <p:spPr>
          <a:xfrm>
            <a:off x="685800" y="877824"/>
            <a:ext cx="1417320" cy="164592"/>
          </a:xfrm>
          <a:prstGeom prst="rect">
            <a:avLst/>
          </a:prstGeom>
          <a:noFill/>
          <a:ln/>
        </p:spPr>
        <p:txBody>
          <a:bodyPr wrap="square" lIns="0" tIns="0" rIns="0" bIns="0" rtlCol="0" anchor="ctr"/>
          <a:lstStyle/>
          <a:p>
            <a:pPr marL="0" indent="0" algn="ctr">
              <a:buNone/>
            </a:pPr>
            <a:r>
              <a:rPr lang="en-US" sz="900" b="1" dirty="0">
                <a:solidFill>
                  <a:srgbClr val="FFFFFF"/>
                </a:solidFill>
              </a:rPr>
              <a:t>REFERENCES</a:t>
            </a:r>
            <a:endParaRPr lang="en-US" sz="900" dirty="0"/>
          </a:p>
        </p:txBody>
      </p:sp>
      <p:sp>
        <p:nvSpPr>
          <p:cNvPr id="7" name="Shape 5"/>
          <p:cNvSpPr/>
          <p:nvPr/>
        </p:nvSpPr>
        <p:spPr>
          <a:xfrm>
            <a:off x="6089904" y="1234440"/>
            <a:ext cx="0" cy="5303520"/>
          </a:xfrm>
          <a:prstGeom prst="line">
            <a:avLst/>
          </a:prstGeom>
          <a:noFill/>
          <a:ln w="12700">
            <a:solidFill>
              <a:srgbClr val="D7E3EF"/>
            </a:solidFill>
            <a:prstDash val="solid"/>
          </a:ln>
        </p:spPr>
        <p:txBody>
          <a:bodyPr/>
          <a:lstStyle/>
          <a:p>
            <a:endParaRPr lang="en-US"/>
          </a:p>
        </p:txBody>
      </p:sp>
      <p:sp>
        <p:nvSpPr>
          <p:cNvPr id="8" name="Text 6"/>
          <p:cNvSpPr/>
          <p:nvPr/>
        </p:nvSpPr>
        <p:spPr>
          <a:xfrm>
            <a:off x="640080" y="1353312"/>
            <a:ext cx="5212080" cy="4892040"/>
          </a:xfrm>
          <a:prstGeom prst="rect">
            <a:avLst/>
          </a:prstGeom>
          <a:noFill/>
          <a:ln/>
        </p:spPr>
        <p:txBody>
          <a:bodyPr wrap="square" lIns="0" tIns="0" rIns="0" bIns="0" rtlCol="0" anchor="t">
            <a:normAutofit/>
          </a:bodyPr>
          <a:lstStyle/>
          <a:p>
            <a:pPr marL="0" indent="0">
              <a:buNone/>
            </a:pPr>
            <a:r>
              <a:rPr lang="en-US" sz="1030" dirty="0">
                <a:solidFill>
                  <a:srgbClr val="1F2D3D"/>
                </a:solidFill>
              </a:rPr>
              <a:t>Department of Health and Social Care (2025) 3.6% pay rise for NHS staff to be backed by government. Available at: gov.uk.</a:t>
            </a:r>
            <a:endParaRPr lang="en-US" sz="1030" dirty="0"/>
          </a:p>
          <a:p>
            <a:pPr marL="0" indent="0">
              <a:buNone/>
            </a:pPr>
            <a:r>
              <a:rPr lang="en-US" sz="1030" dirty="0">
                <a:solidFill>
                  <a:srgbClr val="1F2D3D"/>
                </a:solidFill>
              </a:rPr>
              <a:t>NHS Employers (2025) Pay scales for 2025/26. Available at: nhsemployers.org.</a:t>
            </a:r>
            <a:endParaRPr lang="en-US" sz="1030" dirty="0"/>
          </a:p>
          <a:p>
            <a:pPr marL="0" indent="0">
              <a:buNone/>
            </a:pPr>
            <a:r>
              <a:rPr lang="en-US" sz="1030" dirty="0">
                <a:solidFill>
                  <a:srgbClr val="1F2D3D"/>
                </a:solidFill>
              </a:rPr>
              <a:t>NHS Employers (2026) Pay scales for 2026/27. Available at: nhsemployers.org.</a:t>
            </a:r>
            <a:endParaRPr lang="en-US" sz="1030" dirty="0"/>
          </a:p>
          <a:p>
            <a:pPr marL="0" indent="0">
              <a:buNone/>
            </a:pPr>
            <a:r>
              <a:rPr lang="en-US" sz="1030" dirty="0">
                <a:solidFill>
                  <a:srgbClr val="1F2D3D"/>
                </a:solidFill>
              </a:rPr>
              <a:t>NHS Employers (2025) Explaining the total reward offer across the employment journey. Available at: nhsemployers.org.</a:t>
            </a:r>
            <a:endParaRPr lang="en-US" sz="1030" dirty="0"/>
          </a:p>
          <a:p>
            <a:pPr marL="0" indent="0">
              <a:buNone/>
            </a:pPr>
            <a:r>
              <a:rPr lang="en-US" sz="1030" dirty="0">
                <a:solidFill>
                  <a:srgbClr val="1F2D3D"/>
                </a:solidFill>
              </a:rPr>
              <a:t>NHS Staff Survey (2025) National Results Briefing 2025. Available at: nhsstaffsurveys.com.</a:t>
            </a:r>
            <a:endParaRPr lang="en-US" sz="1030" dirty="0"/>
          </a:p>
        </p:txBody>
      </p:sp>
      <p:sp>
        <p:nvSpPr>
          <p:cNvPr id="9" name="Text 7"/>
          <p:cNvSpPr/>
          <p:nvPr/>
        </p:nvSpPr>
        <p:spPr>
          <a:xfrm>
            <a:off x="6327648" y="1353312"/>
            <a:ext cx="5212080" cy="4892040"/>
          </a:xfrm>
          <a:prstGeom prst="rect">
            <a:avLst/>
          </a:prstGeom>
          <a:noFill/>
          <a:ln/>
        </p:spPr>
        <p:txBody>
          <a:bodyPr wrap="square" lIns="0" tIns="0" rIns="0" bIns="0" rtlCol="0" anchor="t">
            <a:normAutofit/>
          </a:bodyPr>
          <a:lstStyle/>
          <a:p>
            <a:pPr marL="0" indent="0">
              <a:buNone/>
            </a:pPr>
            <a:r>
              <a:rPr lang="en-US" sz="1030" dirty="0">
                <a:solidFill>
                  <a:srgbClr val="1F2D3D"/>
                </a:solidFill>
              </a:rPr>
              <a:t>NHS Staff Survey (2025) Results dashboard: “We are recognised and rewarded”. Available at: nhsstaffsurveys.com.</a:t>
            </a:r>
            <a:endParaRPr lang="en-US" sz="1030" dirty="0"/>
          </a:p>
          <a:p>
            <a:pPr marL="0" indent="0">
              <a:buNone/>
            </a:pPr>
            <a:r>
              <a:rPr lang="en-US" sz="1030" dirty="0">
                <a:solidFill>
                  <a:srgbClr val="1F2D3D"/>
                </a:solidFill>
              </a:rPr>
              <a:t>NHS England (2026) Actions to deliver Agenda for Change uplift and a fairer deal for nurses. Available at: england.nhs.uk.</a:t>
            </a:r>
            <a:endParaRPr lang="en-US" sz="1030" dirty="0"/>
          </a:p>
          <a:p>
            <a:pPr marL="0" indent="0">
              <a:buNone/>
            </a:pPr>
            <a:r>
              <a:rPr lang="en-US" sz="1030" dirty="0">
                <a:solidFill>
                  <a:srgbClr val="1F2D3D"/>
                </a:solidFill>
              </a:rPr>
              <a:t>Adams, J.S. (1965) Inequity in social exchange. In: Advances in Experimental Social Psychology.</a:t>
            </a:r>
            <a:endParaRPr lang="en-US" sz="1030" dirty="0"/>
          </a:p>
          <a:p>
            <a:pPr marL="0" indent="0">
              <a:buNone/>
            </a:pPr>
            <a:r>
              <a:rPr lang="en-US" sz="1030" dirty="0">
                <a:solidFill>
                  <a:srgbClr val="1F2D3D"/>
                </a:solidFill>
              </a:rPr>
              <a:t>Rousseau, D.M. (1995) Psychological Contracts in Organizations. Thousand Oaks: Sage.</a:t>
            </a:r>
            <a:endParaRPr lang="en-US" sz="1030" dirty="0"/>
          </a:p>
          <a:p>
            <a:pPr marL="0" indent="0">
              <a:buNone/>
            </a:pPr>
            <a:r>
              <a:rPr lang="en-US" sz="1030" dirty="0">
                <a:solidFill>
                  <a:srgbClr val="1F2D3D"/>
                </a:solidFill>
              </a:rPr>
              <a:t>WorldatWork (2015) The Total Rewards Model. Scottsdale: WorldatWork.</a:t>
            </a:r>
            <a:endParaRPr lang="en-US" sz="1030" dirty="0"/>
          </a:p>
        </p:txBody>
      </p:sp>
      <p:sp>
        <p:nvSpPr>
          <p:cNvPr id="25" name="Slide Number Placeholder 0"/>
          <p:cNvSpPr>
            <a:spLocks noGrp="1"/>
          </p:cNvSpPr>
          <p:nvPr>
            <p:ph type="sldNum" sz="quarter" idx="4294967295"/>
          </p:nvPr>
        </p:nvSpPr>
        <p:spPr>
          <a:xfrm>
            <a:off x="11658600" y="6601968"/>
            <a:ext cx="320040" cy="164592"/>
          </a:xfrm>
          <a:prstGeom prst="rect">
            <a:avLst/>
          </a:prstGeom>
          <a:extLst>
            <a:ext uri="{C572A759-6A51-4108-AA02-DFA0A04FC94B}">
              <ma14:wrappingTextBoxFlag xmlns="" xmlns:ma14="http://schemas.microsoft.com/office/mac/drawingml/2011/main" val="0"/>
            </a:ext>
          </a:extLst>
        </p:spPr>
        <p:txBody>
          <a:bodyPr/>
          <a:lstStyle>
            <a:lvl1pPr>
              <a:defRPr sz="900">
                <a:solidFill>
                  <a:srgbClr val="FFFFFF"/>
                </a:solidFill>
                <a:latin typeface="Aptos"/>
                <a:ea typeface="Aptos"/>
                <a:cs typeface="Aptos"/>
              </a:defRPr>
            </a:lvl1pPr>
          </a:lstStyle>
          <a:p>
            <a:pPr algn="r"/>
            <a:fld id="{F7021451-1387-4CA6-816F-3879F97B5CBC}" type="slidenum">
              <a:rPr lang="en-US" b="0"/>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502920" y="384048"/>
            <a:ext cx="7635240" cy="310896"/>
          </a:xfrm>
          <a:prstGeom prst="rect">
            <a:avLst/>
          </a:prstGeom>
          <a:noFill/>
          <a:ln/>
        </p:spPr>
        <p:txBody>
          <a:bodyPr wrap="square" lIns="0" tIns="0" rIns="0" bIns="0" rtlCol="0" anchor="ctr">
            <a:normAutofit lnSpcReduction="10000"/>
          </a:bodyPr>
          <a:lstStyle/>
          <a:p>
            <a:pPr marL="0" indent="0">
              <a:buNone/>
            </a:pPr>
            <a:r>
              <a:rPr lang="en-US" sz="2250" b="1" dirty="0">
                <a:solidFill>
                  <a:srgbClr val="003087"/>
                </a:solidFill>
                <a:latin typeface="Aptos Display" pitchFamily="34" charset="0"/>
                <a:ea typeface="Aptos Display" pitchFamily="34" charset="-122"/>
                <a:cs typeface="Aptos Display" pitchFamily="34" charset="-120"/>
              </a:rPr>
              <a:t>Real-terms pay has recovered unevenly</a:t>
            </a:r>
            <a:endParaRPr lang="en-US" sz="2250" dirty="0"/>
          </a:p>
        </p:txBody>
      </p:sp>
      <p:sp>
        <p:nvSpPr>
          <p:cNvPr id="3" name="Text 1"/>
          <p:cNvSpPr/>
          <p:nvPr/>
        </p:nvSpPr>
        <p:spPr>
          <a:xfrm>
            <a:off x="8759952" y="429768"/>
            <a:ext cx="2423160" cy="201168"/>
          </a:xfrm>
          <a:prstGeom prst="rect">
            <a:avLst/>
          </a:prstGeom>
          <a:noFill/>
          <a:ln/>
        </p:spPr>
        <p:txBody>
          <a:bodyPr wrap="square" lIns="0" tIns="0" rIns="0" bIns="0" rtlCol="0" anchor="ctr">
            <a:normAutofit/>
          </a:bodyPr>
          <a:lstStyle/>
          <a:p>
            <a:pPr algn="r"/>
            <a:r>
              <a:rPr lang="en-US" sz="850" dirty="0">
                <a:solidFill>
                  <a:srgbClr val="51606F"/>
                </a:solidFill>
              </a:rPr>
              <a:t>Section B  •  Presenter: Rutvik Patel  •  ID: 2505514</a:t>
            </a:r>
            <a:endParaRPr lang="en-US" sz="850" dirty="0"/>
          </a:p>
        </p:txBody>
      </p:sp>
      <p:sp>
        <p:nvSpPr>
          <p:cNvPr id="4" name="Text 2"/>
          <p:cNvSpPr/>
          <p:nvPr/>
        </p:nvSpPr>
        <p:spPr>
          <a:xfrm>
            <a:off x="594360" y="6473952"/>
            <a:ext cx="10607040" cy="73152"/>
          </a:xfrm>
          <a:prstGeom prst="rect">
            <a:avLst/>
          </a:prstGeom>
          <a:noFill/>
          <a:ln/>
        </p:spPr>
        <p:txBody>
          <a:bodyPr wrap="square" lIns="0" tIns="0" rIns="0" bIns="0" rtlCol="0" anchor="ctr">
            <a:normAutofit fontScale="70000" lnSpcReduction="20000"/>
          </a:bodyPr>
          <a:lstStyle/>
          <a:p>
            <a:pPr marL="0" indent="0">
              <a:buNone/>
            </a:pPr>
            <a:r>
              <a:rPr lang="en-US" sz="720" dirty="0">
                <a:solidFill>
                  <a:srgbClr val="F2F7FB"/>
                </a:solidFill>
              </a:rPr>
              <a:t>Source: House of Commons Library, NHS pay and pensions (2025)</a:t>
            </a:r>
            <a:endParaRPr lang="en-US" sz="720" dirty="0"/>
          </a:p>
        </p:txBody>
      </p:sp>
      <p:sp>
        <p:nvSpPr>
          <p:cNvPr id="5" name="Shape 3"/>
          <p:cNvSpPr/>
          <p:nvPr/>
        </p:nvSpPr>
        <p:spPr>
          <a:xfrm>
            <a:off x="530352" y="772668"/>
            <a:ext cx="1737360" cy="256032"/>
          </a:xfrm>
          <a:prstGeom prst="roundRect">
            <a:avLst>
              <a:gd name="adj" fmla="val 21429"/>
            </a:avLst>
          </a:prstGeom>
          <a:solidFill>
            <a:srgbClr val="00A9CE"/>
          </a:solidFill>
          <a:ln w="12700">
            <a:solidFill>
              <a:srgbClr val="00A9CE"/>
            </a:solidFill>
            <a:prstDash val="solid"/>
          </a:ln>
          <a:effectLst>
            <a:outerShdw blurRad="12700" dist="6350" dir="2700000" algn="bl" rotWithShape="0">
              <a:srgbClr val="000000">
                <a:alpha val="12000"/>
              </a:srgbClr>
            </a:outerShdw>
          </a:effectLst>
        </p:spPr>
        <p:txBody>
          <a:bodyPr/>
          <a:lstStyle/>
          <a:p>
            <a:endParaRPr lang="en-US"/>
          </a:p>
        </p:txBody>
      </p:sp>
      <p:sp>
        <p:nvSpPr>
          <p:cNvPr id="6" name="Text 4"/>
          <p:cNvSpPr/>
          <p:nvPr/>
        </p:nvSpPr>
        <p:spPr>
          <a:xfrm>
            <a:off x="690372" y="809244"/>
            <a:ext cx="1417320" cy="164592"/>
          </a:xfrm>
          <a:prstGeom prst="rect">
            <a:avLst/>
          </a:prstGeom>
          <a:noFill/>
          <a:ln/>
        </p:spPr>
        <p:txBody>
          <a:bodyPr wrap="square" lIns="0" tIns="0" rIns="0" bIns="0" rtlCol="0" anchor="ctr"/>
          <a:lstStyle/>
          <a:p>
            <a:pPr marL="0" indent="0" algn="ctr">
              <a:buNone/>
            </a:pPr>
            <a:r>
              <a:rPr lang="en-US" sz="900" b="1" dirty="0">
                <a:solidFill>
                  <a:srgbClr val="FFFFFF"/>
                </a:solidFill>
              </a:rPr>
              <a:t>DIAGNOSIS</a:t>
            </a:r>
            <a:endParaRPr lang="en-US" sz="900" dirty="0"/>
          </a:p>
        </p:txBody>
      </p:sp>
      <p:sp>
        <p:nvSpPr>
          <p:cNvPr id="7" name="Text 5"/>
          <p:cNvSpPr/>
          <p:nvPr/>
        </p:nvSpPr>
        <p:spPr>
          <a:xfrm>
            <a:off x="658368" y="1170432"/>
            <a:ext cx="10881360" cy="384048"/>
          </a:xfrm>
          <a:prstGeom prst="rect">
            <a:avLst/>
          </a:prstGeom>
          <a:noFill/>
          <a:ln/>
        </p:spPr>
        <p:txBody>
          <a:bodyPr wrap="square" lIns="0" tIns="0" rIns="0" bIns="0" rtlCol="0" anchor="ctr"/>
          <a:lstStyle/>
          <a:p>
            <a:pPr marL="0" indent="0">
              <a:buNone/>
            </a:pPr>
            <a:r>
              <a:rPr lang="en-US" sz="1700" dirty="0">
                <a:solidFill>
                  <a:srgbClr val="1F2D3D"/>
                </a:solidFill>
              </a:rPr>
              <a:t>The latest real-terms picture is not uniform across staff groups. Nurses recovered in 2025 versus 2024, but remain below 2015 in real terms; doctors are above both comparators.</a:t>
            </a:r>
            <a:endParaRPr lang="en-US" sz="1700" dirty="0"/>
          </a:p>
        </p:txBody>
      </p:sp>
      <p:graphicFrame>
        <p:nvGraphicFramePr>
          <p:cNvPr id="8" name="Chart 0"/>
          <p:cNvGraphicFramePr/>
          <p:nvPr/>
        </p:nvGraphicFramePr>
        <p:xfrm>
          <a:off x="822960" y="1783080"/>
          <a:ext cx="6035040" cy="4206240"/>
        </p:xfrm>
        <a:graphic>
          <a:graphicData uri="http://schemas.openxmlformats.org/drawingml/2006/chart">
            <c:chart xmlns:c="http://schemas.openxmlformats.org/drawingml/2006/chart" xmlns:r="http://schemas.openxmlformats.org/officeDocument/2006/relationships" r:id="rId3"/>
          </a:graphicData>
        </a:graphic>
      </p:graphicFrame>
      <p:sp>
        <p:nvSpPr>
          <p:cNvPr id="9" name="Shape 6"/>
          <p:cNvSpPr/>
          <p:nvPr/>
        </p:nvSpPr>
        <p:spPr>
          <a:xfrm>
            <a:off x="7315200" y="1874520"/>
            <a:ext cx="3749040" cy="1097280"/>
          </a:xfrm>
          <a:prstGeom prst="roundRect">
            <a:avLst>
              <a:gd name="adj" fmla="val 6667"/>
            </a:avLst>
          </a:prstGeom>
          <a:solidFill>
            <a:srgbClr val="FFFFFF"/>
          </a:solidFill>
          <a:ln w="12700">
            <a:solidFill>
              <a:srgbClr val="D7E3EF"/>
            </a:solidFill>
            <a:prstDash val="solid"/>
          </a:ln>
          <a:effectLst>
            <a:outerShdw blurRad="12700" dist="2540" dir="2700000" algn="bl" rotWithShape="0">
              <a:srgbClr val="44556B">
                <a:alpha val="8000"/>
              </a:srgbClr>
            </a:outerShdw>
          </a:effectLst>
        </p:spPr>
        <p:txBody>
          <a:bodyPr/>
          <a:lstStyle/>
          <a:p>
            <a:endParaRPr lang="en-US"/>
          </a:p>
        </p:txBody>
      </p:sp>
      <p:sp>
        <p:nvSpPr>
          <p:cNvPr id="10" name="Text 7"/>
          <p:cNvSpPr/>
          <p:nvPr/>
        </p:nvSpPr>
        <p:spPr>
          <a:xfrm>
            <a:off x="7571232" y="2084832"/>
            <a:ext cx="3108960" cy="182880"/>
          </a:xfrm>
          <a:prstGeom prst="rect">
            <a:avLst/>
          </a:prstGeom>
          <a:noFill/>
          <a:ln/>
        </p:spPr>
        <p:txBody>
          <a:bodyPr wrap="square" lIns="0" tIns="0" rIns="0" bIns="0" rtlCol="0" anchor="ctr"/>
          <a:lstStyle/>
          <a:p>
            <a:pPr marL="0" indent="0">
              <a:buNone/>
            </a:pPr>
            <a:r>
              <a:rPr lang="en-US" sz="1600" b="1" dirty="0">
                <a:solidFill>
                  <a:srgbClr val="003087"/>
                </a:solidFill>
              </a:rPr>
              <a:t>Average annual basic pay, June 2025</a:t>
            </a:r>
            <a:endParaRPr lang="en-US" sz="1600" dirty="0"/>
          </a:p>
        </p:txBody>
      </p:sp>
      <p:sp>
        <p:nvSpPr>
          <p:cNvPr id="11" name="Text 8"/>
          <p:cNvSpPr/>
          <p:nvPr/>
        </p:nvSpPr>
        <p:spPr>
          <a:xfrm>
            <a:off x="7571232" y="2450965"/>
            <a:ext cx="2834640" cy="384048"/>
          </a:xfrm>
          <a:prstGeom prst="rect">
            <a:avLst/>
          </a:prstGeom>
          <a:noFill/>
          <a:ln/>
        </p:spPr>
        <p:txBody>
          <a:bodyPr wrap="square" lIns="0" tIns="0" rIns="0" bIns="0" rtlCol="0" anchor="ctr"/>
          <a:lstStyle/>
          <a:p>
            <a:pPr marL="0" indent="0">
              <a:buNone/>
            </a:pPr>
            <a:r>
              <a:rPr lang="en-US" sz="1500" dirty="0">
                <a:solidFill>
                  <a:srgbClr val="1F2D3D"/>
                </a:solidFill>
              </a:rPr>
              <a:t>Doctors: £87,701</a:t>
            </a:r>
            <a:endParaRPr lang="en-US" sz="1500" dirty="0"/>
          </a:p>
          <a:p>
            <a:pPr marL="0" indent="0">
              <a:buNone/>
            </a:pPr>
            <a:r>
              <a:rPr lang="en-US" sz="1500" dirty="0">
                <a:solidFill>
                  <a:srgbClr val="1F2D3D"/>
                </a:solidFill>
              </a:rPr>
              <a:t>Nurses: £41,431</a:t>
            </a:r>
            <a:endParaRPr lang="en-US" sz="1500" dirty="0"/>
          </a:p>
        </p:txBody>
      </p:sp>
      <p:sp>
        <p:nvSpPr>
          <p:cNvPr id="12" name="Shape 9"/>
          <p:cNvSpPr/>
          <p:nvPr/>
        </p:nvSpPr>
        <p:spPr>
          <a:xfrm>
            <a:off x="7315200" y="3291840"/>
            <a:ext cx="3749040" cy="1920240"/>
          </a:xfrm>
          <a:prstGeom prst="roundRect">
            <a:avLst>
              <a:gd name="adj" fmla="val 3810"/>
            </a:avLst>
          </a:prstGeom>
          <a:solidFill>
            <a:srgbClr val="EAF4FD"/>
          </a:solidFill>
          <a:ln w="12700">
            <a:solidFill>
              <a:srgbClr val="BCD7EE"/>
            </a:solidFill>
            <a:prstDash val="solid"/>
          </a:ln>
        </p:spPr>
        <p:txBody>
          <a:bodyPr/>
          <a:lstStyle/>
          <a:p>
            <a:endParaRPr lang="en-US"/>
          </a:p>
        </p:txBody>
      </p:sp>
      <p:sp>
        <p:nvSpPr>
          <p:cNvPr id="13" name="Text 10"/>
          <p:cNvSpPr/>
          <p:nvPr/>
        </p:nvSpPr>
        <p:spPr>
          <a:xfrm>
            <a:off x="7571232" y="3529584"/>
            <a:ext cx="2194560" cy="182880"/>
          </a:xfrm>
          <a:prstGeom prst="rect">
            <a:avLst/>
          </a:prstGeom>
          <a:noFill/>
          <a:ln/>
        </p:spPr>
        <p:txBody>
          <a:bodyPr wrap="square" lIns="0" tIns="0" rIns="0" bIns="0" rtlCol="0" anchor="ctr"/>
          <a:lstStyle/>
          <a:p>
            <a:pPr marL="0" indent="0">
              <a:buNone/>
            </a:pPr>
            <a:r>
              <a:rPr lang="en-US" sz="1700" b="1" dirty="0">
                <a:solidFill>
                  <a:srgbClr val="00A9CE"/>
                </a:solidFill>
              </a:rPr>
              <a:t>Interpretation</a:t>
            </a:r>
            <a:endParaRPr lang="en-US" sz="1700" dirty="0"/>
          </a:p>
        </p:txBody>
      </p:sp>
      <p:sp>
        <p:nvSpPr>
          <p:cNvPr id="14" name="Text 11"/>
          <p:cNvSpPr/>
          <p:nvPr/>
        </p:nvSpPr>
        <p:spPr>
          <a:xfrm>
            <a:off x="7571232" y="3822192"/>
            <a:ext cx="3017520" cy="1005840"/>
          </a:xfrm>
          <a:prstGeom prst="rect">
            <a:avLst/>
          </a:prstGeom>
          <a:noFill/>
          <a:ln/>
        </p:spPr>
        <p:txBody>
          <a:bodyPr wrap="square" lIns="0" tIns="0" rIns="0" bIns="0" rtlCol="0" anchor="ctr"/>
          <a:lstStyle/>
          <a:p>
            <a:pPr marL="0" indent="0">
              <a:buNone/>
            </a:pPr>
            <a:r>
              <a:rPr lang="en-US" sz="1400" dirty="0">
                <a:solidFill>
                  <a:srgbClr val="1F2D3D"/>
                </a:solidFill>
              </a:rPr>
              <a:t>The NHS has awarded recent uplifts, but long-run reward legitimacy remains fragile for large clinical groups such as nursing.</a:t>
            </a:r>
            <a:endParaRPr lang="en-US" sz="1400" dirty="0"/>
          </a:p>
        </p:txBody>
      </p:sp>
      <p:sp>
        <p:nvSpPr>
          <p:cNvPr id="25" name="Slide Number Placeholder 0"/>
          <p:cNvSpPr>
            <a:spLocks noGrp="1"/>
          </p:cNvSpPr>
          <p:nvPr>
            <p:ph type="sldNum" sz="quarter" idx="4294967295"/>
          </p:nvPr>
        </p:nvSpPr>
        <p:spPr>
          <a:xfrm>
            <a:off x="11658600" y="6601968"/>
            <a:ext cx="320040" cy="164592"/>
          </a:xfrm>
          <a:prstGeom prst="rect">
            <a:avLst/>
          </a:prstGeom>
          <a:extLst>
            <a:ext uri="{C572A759-6A51-4108-AA02-DFA0A04FC94B}">
              <ma14:wrappingTextBoxFlag xmlns="" xmlns:ma14="http://schemas.microsoft.com/office/mac/drawingml/2011/main" val="0"/>
            </a:ext>
          </a:extLst>
        </p:spPr>
        <p:txBody>
          <a:bodyPr/>
          <a:lstStyle>
            <a:lvl1pPr>
              <a:defRPr sz="900">
                <a:solidFill>
                  <a:srgbClr val="FFFFFF"/>
                </a:solidFill>
                <a:latin typeface="Aptos"/>
                <a:ea typeface="Aptos"/>
                <a:cs typeface="Aptos"/>
              </a:defRPr>
            </a:lvl1pPr>
          </a:lstStyle>
          <a:p>
            <a:pPr algn="r"/>
            <a:fld id="{F7021451-1387-4CA6-816F-3879F97B5CBC}" type="slidenum">
              <a:rPr lang="en-US" b="0"/>
              <a:t>10</a:t>
            </a:fld>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0"/>
          <p:cNvSpPr/>
          <p:nvPr/>
        </p:nvSpPr>
        <p:spPr>
          <a:xfrm>
            <a:off x="502920" y="384048"/>
            <a:ext cx="7635240" cy="310896"/>
          </a:xfrm>
          <a:prstGeom prst="rect">
            <a:avLst/>
          </a:prstGeom>
          <a:noFill/>
          <a:ln/>
        </p:spPr>
        <p:txBody>
          <a:bodyPr wrap="square" lIns="0" tIns="0" rIns="0" bIns="0" rtlCol="0" anchor="ctr">
            <a:normAutofit lnSpcReduction="10000"/>
          </a:bodyPr>
          <a:lstStyle/>
          <a:p>
            <a:pPr marL="0" indent="0">
              <a:buNone/>
            </a:pPr>
            <a:r>
              <a:rPr lang="en-US" sz="2250" b="1" dirty="0">
                <a:solidFill>
                  <a:srgbClr val="003087"/>
                </a:solidFill>
                <a:latin typeface="Aptos Display" pitchFamily="34" charset="0"/>
                <a:ea typeface="Aptos Display" pitchFamily="34" charset="-122"/>
                <a:cs typeface="Aptos Display" pitchFamily="34" charset="-120"/>
              </a:rPr>
              <a:t>Average earnings are more than basic pay</a:t>
            </a:r>
            <a:endParaRPr lang="en-US" sz="2250" dirty="0"/>
          </a:p>
        </p:txBody>
      </p:sp>
      <p:sp>
        <p:nvSpPr>
          <p:cNvPr id="3" name="Text 1"/>
          <p:cNvSpPr/>
          <p:nvPr/>
        </p:nvSpPr>
        <p:spPr>
          <a:xfrm>
            <a:off x="8759952" y="429768"/>
            <a:ext cx="2423160" cy="201168"/>
          </a:xfrm>
          <a:prstGeom prst="rect">
            <a:avLst/>
          </a:prstGeom>
          <a:noFill/>
          <a:ln/>
        </p:spPr>
        <p:txBody>
          <a:bodyPr wrap="square" lIns="0" tIns="0" rIns="0" bIns="0" rtlCol="0" anchor="ctr">
            <a:normAutofit/>
          </a:bodyPr>
          <a:lstStyle/>
          <a:p>
            <a:pPr algn="r"/>
            <a:r>
              <a:rPr lang="en-US" sz="850" dirty="0">
                <a:solidFill>
                  <a:srgbClr val="51606F"/>
                </a:solidFill>
              </a:rPr>
              <a:t>Section B  •  Presenter: Rutvik Patel  •  ID: 2505514</a:t>
            </a:r>
            <a:endParaRPr lang="en-US" sz="850" dirty="0"/>
          </a:p>
        </p:txBody>
      </p:sp>
      <p:sp>
        <p:nvSpPr>
          <p:cNvPr id="4" name="Text 2"/>
          <p:cNvSpPr/>
          <p:nvPr/>
        </p:nvSpPr>
        <p:spPr>
          <a:xfrm>
            <a:off x="594360" y="6473952"/>
            <a:ext cx="10607040" cy="73152"/>
          </a:xfrm>
          <a:prstGeom prst="rect">
            <a:avLst/>
          </a:prstGeom>
          <a:noFill/>
          <a:ln/>
        </p:spPr>
        <p:txBody>
          <a:bodyPr wrap="square" lIns="0" tIns="0" rIns="0" bIns="0" rtlCol="0" anchor="ctr">
            <a:normAutofit fontScale="70000" lnSpcReduction="20000"/>
          </a:bodyPr>
          <a:lstStyle/>
          <a:p>
            <a:pPr marL="0" indent="0">
              <a:buNone/>
            </a:pPr>
            <a:r>
              <a:rPr lang="en-US" sz="720" dirty="0">
                <a:solidFill>
                  <a:srgbClr val="F2F7FB"/>
                </a:solidFill>
              </a:rPr>
              <a:t>Source: NHS Staff Annual Earnings Estimates to December 2025</a:t>
            </a:r>
            <a:endParaRPr lang="en-US" sz="720" dirty="0"/>
          </a:p>
        </p:txBody>
      </p:sp>
      <p:sp>
        <p:nvSpPr>
          <p:cNvPr id="5" name="Shape 3"/>
          <p:cNvSpPr/>
          <p:nvPr/>
        </p:nvSpPr>
        <p:spPr>
          <a:xfrm>
            <a:off x="530352" y="758952"/>
            <a:ext cx="1737360" cy="256032"/>
          </a:xfrm>
          <a:prstGeom prst="roundRect">
            <a:avLst>
              <a:gd name="adj" fmla="val 21429"/>
            </a:avLst>
          </a:prstGeom>
          <a:solidFill>
            <a:srgbClr val="00A9CE"/>
          </a:solidFill>
          <a:ln w="12700">
            <a:solidFill>
              <a:srgbClr val="00A9CE"/>
            </a:solidFill>
            <a:prstDash val="solid"/>
          </a:ln>
          <a:effectLst>
            <a:outerShdw blurRad="12700" dist="6350" dir="2700000" algn="bl" rotWithShape="0">
              <a:srgbClr val="000000">
                <a:alpha val="12000"/>
              </a:srgbClr>
            </a:outerShdw>
          </a:effectLst>
        </p:spPr>
        <p:txBody>
          <a:bodyPr/>
          <a:lstStyle/>
          <a:p>
            <a:endParaRPr lang="en-US"/>
          </a:p>
        </p:txBody>
      </p:sp>
      <p:sp>
        <p:nvSpPr>
          <p:cNvPr id="6" name="Text 4"/>
          <p:cNvSpPr/>
          <p:nvPr/>
        </p:nvSpPr>
        <p:spPr>
          <a:xfrm>
            <a:off x="685800" y="804672"/>
            <a:ext cx="1417320" cy="164592"/>
          </a:xfrm>
          <a:prstGeom prst="rect">
            <a:avLst/>
          </a:prstGeom>
          <a:noFill/>
          <a:ln/>
        </p:spPr>
        <p:txBody>
          <a:bodyPr wrap="square" lIns="0" tIns="0" rIns="0" bIns="0" rtlCol="0" anchor="ctr"/>
          <a:lstStyle/>
          <a:p>
            <a:pPr marL="0" indent="0" algn="ctr">
              <a:buNone/>
            </a:pPr>
            <a:r>
              <a:rPr lang="en-US" sz="900" b="1" dirty="0">
                <a:solidFill>
                  <a:srgbClr val="FFFFFF"/>
                </a:solidFill>
              </a:rPr>
              <a:t>DIAGNOSIS</a:t>
            </a:r>
            <a:endParaRPr lang="en-US" sz="900" dirty="0"/>
          </a:p>
        </p:txBody>
      </p:sp>
      <p:sp>
        <p:nvSpPr>
          <p:cNvPr id="7" name="Text 5"/>
          <p:cNvSpPr/>
          <p:nvPr/>
        </p:nvSpPr>
        <p:spPr>
          <a:xfrm>
            <a:off x="658368" y="1170432"/>
            <a:ext cx="10789920" cy="292608"/>
          </a:xfrm>
          <a:prstGeom prst="rect">
            <a:avLst/>
          </a:prstGeom>
          <a:noFill/>
          <a:ln/>
        </p:spPr>
        <p:txBody>
          <a:bodyPr wrap="square" lIns="0" tIns="0" rIns="0" bIns="0" rtlCol="0" anchor="ctr"/>
          <a:lstStyle/>
          <a:p>
            <a:pPr marL="0" indent="0">
              <a:buNone/>
            </a:pPr>
            <a:r>
              <a:rPr lang="en-US" sz="1700" dirty="0">
                <a:solidFill>
                  <a:srgbClr val="1F2D3D"/>
                </a:solidFill>
              </a:rPr>
              <a:t>Digital NHS data show why reward policy cannot be reduced to salary scales alone: employees experience both basic and non-basic earnings.</a:t>
            </a:r>
            <a:endParaRPr lang="en-US" sz="1700" dirty="0"/>
          </a:p>
        </p:txBody>
      </p:sp>
      <p:graphicFrame>
        <p:nvGraphicFramePr>
          <p:cNvPr id="8" name="Chart 0"/>
          <p:cNvGraphicFramePr/>
          <p:nvPr/>
        </p:nvGraphicFramePr>
        <p:xfrm>
          <a:off x="841248" y="1783080"/>
          <a:ext cx="5806440" cy="4297680"/>
        </p:xfrm>
        <a:graphic>
          <a:graphicData uri="http://schemas.openxmlformats.org/drawingml/2006/chart">
            <c:chart xmlns:c="http://schemas.openxmlformats.org/drawingml/2006/chart" xmlns:r="http://schemas.openxmlformats.org/officeDocument/2006/relationships" r:id="rId3"/>
          </a:graphicData>
        </a:graphic>
      </p:graphicFrame>
      <p:sp>
        <p:nvSpPr>
          <p:cNvPr id="9" name="Shape 6"/>
          <p:cNvSpPr/>
          <p:nvPr/>
        </p:nvSpPr>
        <p:spPr>
          <a:xfrm>
            <a:off x="7086600" y="1828800"/>
            <a:ext cx="3977640" cy="1051560"/>
          </a:xfrm>
          <a:prstGeom prst="roundRect">
            <a:avLst>
              <a:gd name="adj" fmla="val 6957"/>
            </a:avLst>
          </a:prstGeom>
          <a:solidFill>
            <a:srgbClr val="FFFFFF"/>
          </a:solidFill>
          <a:ln w="12700">
            <a:solidFill>
              <a:srgbClr val="D7E3EF"/>
            </a:solidFill>
            <a:prstDash val="solid"/>
          </a:ln>
          <a:effectLst>
            <a:outerShdw blurRad="12700" dist="2540" dir="2700000" algn="bl" rotWithShape="0">
              <a:srgbClr val="44556B">
                <a:alpha val="8000"/>
              </a:srgbClr>
            </a:outerShdw>
          </a:effectLst>
        </p:spPr>
        <p:txBody>
          <a:bodyPr/>
          <a:lstStyle/>
          <a:p>
            <a:endParaRPr lang="en-US"/>
          </a:p>
        </p:txBody>
      </p:sp>
      <p:sp>
        <p:nvSpPr>
          <p:cNvPr id="10" name="Text 7"/>
          <p:cNvSpPr/>
          <p:nvPr/>
        </p:nvSpPr>
        <p:spPr>
          <a:xfrm>
            <a:off x="7360920" y="2057400"/>
            <a:ext cx="3429000" cy="182880"/>
          </a:xfrm>
          <a:prstGeom prst="rect">
            <a:avLst/>
          </a:prstGeom>
          <a:noFill/>
          <a:ln/>
        </p:spPr>
        <p:txBody>
          <a:bodyPr wrap="square" lIns="0" tIns="0" rIns="0" bIns="0" rtlCol="0" anchor="ctr"/>
          <a:lstStyle/>
          <a:p>
            <a:pPr marL="0" indent="0">
              <a:buNone/>
            </a:pPr>
            <a:r>
              <a:rPr lang="en-US" sz="1600" b="1" dirty="0">
                <a:solidFill>
                  <a:srgbClr val="003087"/>
                </a:solidFill>
              </a:rPr>
              <a:t>Mean annual earnings per person</a:t>
            </a:r>
            <a:endParaRPr lang="en-US" sz="1600" dirty="0"/>
          </a:p>
        </p:txBody>
      </p:sp>
      <p:sp>
        <p:nvSpPr>
          <p:cNvPr id="11" name="Text 8"/>
          <p:cNvSpPr/>
          <p:nvPr/>
        </p:nvSpPr>
        <p:spPr>
          <a:xfrm>
            <a:off x="7360920" y="2331720"/>
            <a:ext cx="2926080" cy="274320"/>
          </a:xfrm>
          <a:prstGeom prst="rect">
            <a:avLst/>
          </a:prstGeom>
          <a:noFill/>
          <a:ln/>
        </p:spPr>
        <p:txBody>
          <a:bodyPr wrap="square" lIns="0" tIns="0" rIns="0" bIns="0" rtlCol="0" anchor="ctr"/>
          <a:lstStyle/>
          <a:p>
            <a:pPr marL="0" indent="0">
              <a:buNone/>
            </a:pPr>
            <a:r>
              <a:rPr lang="en-US" sz="2400" b="1" dirty="0">
                <a:solidFill>
                  <a:srgbClr val="00A9CE"/>
                </a:solidFill>
              </a:rPr>
              <a:t>£43,717.85</a:t>
            </a:r>
            <a:endParaRPr lang="en-US" sz="2400" dirty="0"/>
          </a:p>
        </p:txBody>
      </p:sp>
      <p:sp>
        <p:nvSpPr>
          <p:cNvPr id="12" name="Shape 9"/>
          <p:cNvSpPr/>
          <p:nvPr/>
        </p:nvSpPr>
        <p:spPr>
          <a:xfrm>
            <a:off x="7086600" y="3154680"/>
            <a:ext cx="3977640" cy="1051560"/>
          </a:xfrm>
          <a:prstGeom prst="roundRect">
            <a:avLst>
              <a:gd name="adj" fmla="val 6957"/>
            </a:avLst>
          </a:prstGeom>
          <a:solidFill>
            <a:srgbClr val="EAF4FD"/>
          </a:solidFill>
          <a:ln w="12700">
            <a:solidFill>
              <a:srgbClr val="BCD7EE"/>
            </a:solidFill>
            <a:prstDash val="solid"/>
          </a:ln>
        </p:spPr>
        <p:txBody>
          <a:bodyPr/>
          <a:lstStyle/>
          <a:p>
            <a:endParaRPr lang="en-US"/>
          </a:p>
        </p:txBody>
      </p:sp>
      <p:sp>
        <p:nvSpPr>
          <p:cNvPr id="13" name="Text 10"/>
          <p:cNvSpPr/>
          <p:nvPr/>
        </p:nvSpPr>
        <p:spPr>
          <a:xfrm>
            <a:off x="7360920" y="3383280"/>
            <a:ext cx="3429000" cy="182880"/>
          </a:xfrm>
          <a:prstGeom prst="rect">
            <a:avLst/>
          </a:prstGeom>
          <a:noFill/>
          <a:ln/>
        </p:spPr>
        <p:txBody>
          <a:bodyPr wrap="square" lIns="0" tIns="0" rIns="0" bIns="0" rtlCol="0" anchor="ctr"/>
          <a:lstStyle/>
          <a:p>
            <a:pPr marL="0" indent="0">
              <a:buNone/>
            </a:pPr>
            <a:r>
              <a:rPr lang="en-US" sz="1600" b="1" dirty="0">
                <a:solidFill>
                  <a:srgbClr val="003087"/>
                </a:solidFill>
              </a:rPr>
              <a:t>Mean annual basic pay per FTE</a:t>
            </a:r>
            <a:endParaRPr lang="en-US" sz="1600" dirty="0"/>
          </a:p>
        </p:txBody>
      </p:sp>
      <p:sp>
        <p:nvSpPr>
          <p:cNvPr id="14" name="Text 11"/>
          <p:cNvSpPr/>
          <p:nvPr/>
        </p:nvSpPr>
        <p:spPr>
          <a:xfrm>
            <a:off x="7360920" y="3657600"/>
            <a:ext cx="2926080" cy="274320"/>
          </a:xfrm>
          <a:prstGeom prst="rect">
            <a:avLst/>
          </a:prstGeom>
          <a:noFill/>
          <a:ln/>
        </p:spPr>
        <p:txBody>
          <a:bodyPr wrap="square" lIns="0" tIns="0" rIns="0" bIns="0" rtlCol="0" anchor="ctr"/>
          <a:lstStyle/>
          <a:p>
            <a:pPr marL="0" indent="0">
              <a:buNone/>
            </a:pPr>
            <a:r>
              <a:rPr lang="en-US" sz="2400" b="1" dirty="0">
                <a:solidFill>
                  <a:srgbClr val="005EB8"/>
                </a:solidFill>
              </a:rPr>
              <a:t>£43,075.97</a:t>
            </a:r>
            <a:endParaRPr lang="en-US" sz="2400" dirty="0"/>
          </a:p>
        </p:txBody>
      </p:sp>
      <p:sp>
        <p:nvSpPr>
          <p:cNvPr id="15" name="Shape 12"/>
          <p:cNvSpPr/>
          <p:nvPr/>
        </p:nvSpPr>
        <p:spPr>
          <a:xfrm>
            <a:off x="7086600" y="4526280"/>
            <a:ext cx="3977640" cy="1463040"/>
          </a:xfrm>
          <a:prstGeom prst="roundRect">
            <a:avLst>
              <a:gd name="adj" fmla="val 5000"/>
            </a:avLst>
          </a:prstGeom>
          <a:solidFill>
            <a:srgbClr val="FFF8E8"/>
          </a:solidFill>
          <a:ln w="12700">
            <a:solidFill>
              <a:srgbClr val="F2D48B"/>
            </a:solidFill>
            <a:prstDash val="solid"/>
          </a:ln>
        </p:spPr>
        <p:txBody>
          <a:bodyPr/>
          <a:lstStyle/>
          <a:p>
            <a:endParaRPr lang="en-US"/>
          </a:p>
        </p:txBody>
      </p:sp>
      <p:sp>
        <p:nvSpPr>
          <p:cNvPr id="16" name="Text 13"/>
          <p:cNvSpPr/>
          <p:nvPr/>
        </p:nvSpPr>
        <p:spPr>
          <a:xfrm>
            <a:off x="7360920" y="4754880"/>
            <a:ext cx="2011680" cy="182880"/>
          </a:xfrm>
          <a:prstGeom prst="rect">
            <a:avLst/>
          </a:prstGeom>
          <a:noFill/>
          <a:ln/>
        </p:spPr>
        <p:txBody>
          <a:bodyPr wrap="square" lIns="0" tIns="0" rIns="0" bIns="0" rtlCol="0" anchor="ctr"/>
          <a:lstStyle/>
          <a:p>
            <a:pPr marL="0" indent="0">
              <a:buNone/>
            </a:pPr>
            <a:r>
              <a:rPr lang="en-US" sz="1700" b="1" dirty="0">
                <a:solidFill>
                  <a:srgbClr val="A96E00"/>
                </a:solidFill>
              </a:rPr>
              <a:t>HR message</a:t>
            </a:r>
            <a:endParaRPr lang="en-US" sz="1700" dirty="0"/>
          </a:p>
        </p:txBody>
      </p:sp>
      <p:sp>
        <p:nvSpPr>
          <p:cNvPr id="17" name="Text 14"/>
          <p:cNvSpPr/>
          <p:nvPr/>
        </p:nvSpPr>
        <p:spPr>
          <a:xfrm>
            <a:off x="7360920" y="5047488"/>
            <a:ext cx="3337560" cy="731520"/>
          </a:xfrm>
          <a:prstGeom prst="rect">
            <a:avLst/>
          </a:prstGeom>
          <a:noFill/>
          <a:ln/>
        </p:spPr>
        <p:txBody>
          <a:bodyPr wrap="square" lIns="0" tIns="0" rIns="0" bIns="0" rtlCol="0" anchor="ctr"/>
          <a:lstStyle/>
          <a:p>
            <a:pPr marL="0" indent="0">
              <a:buNone/>
            </a:pPr>
            <a:r>
              <a:rPr lang="en-US" sz="1350" dirty="0">
                <a:solidFill>
                  <a:srgbClr val="1F2D3D"/>
                </a:solidFill>
              </a:rPr>
              <a:t>If unsocial-hours and additional activity become routine to achieve acceptable income, reward may feel dependent on work intensity rather than fair base pay.</a:t>
            </a:r>
            <a:endParaRPr lang="en-US" sz="1350" dirty="0"/>
          </a:p>
        </p:txBody>
      </p:sp>
      <p:sp>
        <p:nvSpPr>
          <p:cNvPr id="25" name="Slide Number Placeholder 0"/>
          <p:cNvSpPr>
            <a:spLocks noGrp="1"/>
          </p:cNvSpPr>
          <p:nvPr>
            <p:ph type="sldNum" sz="quarter" idx="4294967295"/>
          </p:nvPr>
        </p:nvSpPr>
        <p:spPr>
          <a:xfrm>
            <a:off x="11658600" y="6601968"/>
            <a:ext cx="320040" cy="164592"/>
          </a:xfrm>
          <a:prstGeom prst="rect">
            <a:avLst/>
          </a:prstGeom>
          <a:extLst>
            <a:ext uri="{C572A759-6A51-4108-AA02-DFA0A04FC94B}">
              <ma14:wrappingTextBoxFlag xmlns="" xmlns:ma14="http://schemas.microsoft.com/office/mac/drawingml/2011/main" val="0"/>
            </a:ext>
          </a:extLst>
        </p:spPr>
        <p:txBody>
          <a:bodyPr/>
          <a:lstStyle>
            <a:lvl1pPr>
              <a:defRPr sz="900">
                <a:solidFill>
                  <a:srgbClr val="FFFFFF"/>
                </a:solidFill>
                <a:latin typeface="Aptos"/>
                <a:ea typeface="Aptos"/>
                <a:cs typeface="Aptos"/>
              </a:defRPr>
            </a:lvl1pPr>
          </a:lstStyle>
          <a:p>
            <a:pPr algn="r"/>
            <a:fld id="{F7021451-1387-4CA6-816F-3879F97B5CBC}" type="slidenum">
              <a:rPr lang="en-US" b="0"/>
              <a:t>11</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p:nvPr/>
        </p:nvSpPr>
        <p:spPr>
          <a:xfrm>
            <a:off x="502920" y="384048"/>
            <a:ext cx="7635240" cy="310896"/>
          </a:xfrm>
          <a:prstGeom prst="rect">
            <a:avLst/>
          </a:prstGeom>
          <a:noFill/>
          <a:ln/>
        </p:spPr>
        <p:txBody>
          <a:bodyPr wrap="square" lIns="0" tIns="0" rIns="0" bIns="0" rtlCol="0" anchor="ctr">
            <a:normAutofit lnSpcReduction="10000"/>
          </a:bodyPr>
          <a:lstStyle/>
          <a:p>
            <a:pPr marL="0" indent="0">
              <a:buNone/>
            </a:pPr>
            <a:r>
              <a:rPr lang="en-US" sz="2250" b="1" dirty="0">
                <a:solidFill>
                  <a:srgbClr val="003087"/>
                </a:solidFill>
                <a:latin typeface="Aptos Display" pitchFamily="34" charset="0"/>
                <a:ea typeface="Aptos Display" pitchFamily="34" charset="-122"/>
                <a:cs typeface="Aptos Display" pitchFamily="34" charset="-120"/>
              </a:rPr>
              <a:t>Monthly earnings by AfC band, December 2025</a:t>
            </a:r>
            <a:endParaRPr lang="en-US" sz="2250" dirty="0"/>
          </a:p>
        </p:txBody>
      </p:sp>
      <p:sp>
        <p:nvSpPr>
          <p:cNvPr id="3" name="Text 1"/>
          <p:cNvSpPr/>
          <p:nvPr/>
        </p:nvSpPr>
        <p:spPr>
          <a:xfrm>
            <a:off x="8759952" y="429768"/>
            <a:ext cx="2423160" cy="201168"/>
          </a:xfrm>
          <a:prstGeom prst="rect">
            <a:avLst/>
          </a:prstGeom>
          <a:noFill/>
          <a:ln/>
        </p:spPr>
        <p:txBody>
          <a:bodyPr wrap="square" lIns="0" tIns="0" rIns="0" bIns="0" rtlCol="0" anchor="ctr">
            <a:normAutofit/>
          </a:bodyPr>
          <a:lstStyle/>
          <a:p>
            <a:pPr algn="r"/>
            <a:r>
              <a:rPr lang="en-US" sz="850" dirty="0">
                <a:solidFill>
                  <a:srgbClr val="51606F"/>
                </a:solidFill>
              </a:rPr>
              <a:t>Section B  •  Presenter: Rutvik Patel  •  ID: 2505514</a:t>
            </a:r>
            <a:endParaRPr lang="en-US" sz="850" dirty="0"/>
          </a:p>
        </p:txBody>
      </p:sp>
      <p:sp>
        <p:nvSpPr>
          <p:cNvPr id="4" name="Text 2"/>
          <p:cNvSpPr/>
          <p:nvPr/>
        </p:nvSpPr>
        <p:spPr>
          <a:xfrm>
            <a:off x="594360" y="6473952"/>
            <a:ext cx="10607040" cy="73152"/>
          </a:xfrm>
          <a:prstGeom prst="rect">
            <a:avLst/>
          </a:prstGeom>
          <a:noFill/>
          <a:ln/>
        </p:spPr>
        <p:txBody>
          <a:bodyPr wrap="square" lIns="0" tIns="0" rIns="0" bIns="0" rtlCol="0" anchor="ctr">
            <a:normAutofit fontScale="70000" lnSpcReduction="20000"/>
          </a:bodyPr>
          <a:lstStyle/>
          <a:p>
            <a:pPr marL="0" indent="0">
              <a:buNone/>
            </a:pPr>
            <a:r>
              <a:rPr lang="en-US" sz="720" dirty="0">
                <a:solidFill>
                  <a:srgbClr val="F2F7FB"/>
                </a:solidFill>
              </a:rPr>
              <a:t>Source: NHS monthly earnings by AfC band (Dec 2025)</a:t>
            </a:r>
            <a:endParaRPr lang="en-US" sz="720" dirty="0"/>
          </a:p>
        </p:txBody>
      </p:sp>
      <p:sp>
        <p:nvSpPr>
          <p:cNvPr id="5" name="Shape 3"/>
          <p:cNvSpPr/>
          <p:nvPr/>
        </p:nvSpPr>
        <p:spPr>
          <a:xfrm>
            <a:off x="530352" y="772668"/>
            <a:ext cx="1737360" cy="256032"/>
          </a:xfrm>
          <a:prstGeom prst="roundRect">
            <a:avLst>
              <a:gd name="adj" fmla="val 21429"/>
            </a:avLst>
          </a:prstGeom>
          <a:solidFill>
            <a:srgbClr val="00A9CE"/>
          </a:solidFill>
          <a:ln w="12700">
            <a:solidFill>
              <a:srgbClr val="00A9CE"/>
            </a:solidFill>
            <a:prstDash val="solid"/>
          </a:ln>
          <a:effectLst>
            <a:outerShdw blurRad="12700" dist="6350" dir="2700000" algn="bl" rotWithShape="0">
              <a:srgbClr val="000000">
                <a:alpha val="12000"/>
              </a:srgbClr>
            </a:outerShdw>
          </a:effectLst>
        </p:spPr>
        <p:txBody>
          <a:bodyPr/>
          <a:lstStyle/>
          <a:p>
            <a:endParaRPr lang="en-US"/>
          </a:p>
        </p:txBody>
      </p:sp>
      <p:sp>
        <p:nvSpPr>
          <p:cNvPr id="6" name="Text 4"/>
          <p:cNvSpPr/>
          <p:nvPr/>
        </p:nvSpPr>
        <p:spPr>
          <a:xfrm>
            <a:off x="685800" y="809244"/>
            <a:ext cx="1417320" cy="164592"/>
          </a:xfrm>
          <a:prstGeom prst="rect">
            <a:avLst/>
          </a:prstGeom>
          <a:noFill/>
          <a:ln/>
        </p:spPr>
        <p:txBody>
          <a:bodyPr wrap="square" lIns="0" tIns="0" rIns="0" bIns="0" rtlCol="0" anchor="ctr"/>
          <a:lstStyle/>
          <a:p>
            <a:pPr marL="0" indent="0" algn="ctr">
              <a:buNone/>
            </a:pPr>
            <a:r>
              <a:rPr lang="en-US" sz="900" b="1" dirty="0">
                <a:solidFill>
                  <a:srgbClr val="FFFFFF"/>
                </a:solidFill>
              </a:rPr>
              <a:t>DIAGNOSIS</a:t>
            </a:r>
            <a:endParaRPr lang="en-US" sz="900" dirty="0"/>
          </a:p>
        </p:txBody>
      </p:sp>
      <p:sp>
        <p:nvSpPr>
          <p:cNvPr id="7" name="Text 5"/>
          <p:cNvSpPr/>
          <p:nvPr/>
        </p:nvSpPr>
        <p:spPr>
          <a:xfrm>
            <a:off x="658368" y="1170432"/>
            <a:ext cx="10789920" cy="292608"/>
          </a:xfrm>
          <a:prstGeom prst="rect">
            <a:avLst/>
          </a:prstGeom>
          <a:noFill/>
          <a:ln/>
        </p:spPr>
        <p:txBody>
          <a:bodyPr wrap="square" lIns="0" tIns="0" rIns="0" bIns="0" rtlCol="0" anchor="ctr"/>
          <a:lstStyle/>
          <a:p>
            <a:pPr marL="0" indent="0">
              <a:buNone/>
            </a:pPr>
            <a:r>
              <a:rPr lang="en-US" sz="1700" dirty="0">
                <a:solidFill>
                  <a:srgbClr val="1F2D3D"/>
                </a:solidFill>
              </a:rPr>
              <a:t>The earnings curve steepens through the bands, but the biggest workforce bottlenecks are not always in the highest-paid bands.</a:t>
            </a:r>
            <a:endParaRPr lang="en-US" sz="1700" dirty="0"/>
          </a:p>
        </p:txBody>
      </p:sp>
      <p:graphicFrame>
        <p:nvGraphicFramePr>
          <p:cNvPr id="8" name="Chart 0"/>
          <p:cNvGraphicFramePr/>
          <p:nvPr/>
        </p:nvGraphicFramePr>
        <p:xfrm>
          <a:off x="804672" y="1691640"/>
          <a:ext cx="7315200" cy="4434840"/>
        </p:xfrm>
        <a:graphic>
          <a:graphicData uri="http://schemas.openxmlformats.org/drawingml/2006/chart">
            <c:chart xmlns:c="http://schemas.openxmlformats.org/drawingml/2006/chart" xmlns:r="http://schemas.openxmlformats.org/officeDocument/2006/relationships" r:id="rId3"/>
          </a:graphicData>
        </a:graphic>
      </p:graphicFrame>
      <p:sp>
        <p:nvSpPr>
          <p:cNvPr id="9" name="Shape 6"/>
          <p:cNvSpPr/>
          <p:nvPr/>
        </p:nvSpPr>
        <p:spPr>
          <a:xfrm>
            <a:off x="8458200" y="1828800"/>
            <a:ext cx="2606040" cy="960120"/>
          </a:xfrm>
          <a:prstGeom prst="roundRect">
            <a:avLst>
              <a:gd name="adj" fmla="val 7619"/>
            </a:avLst>
          </a:prstGeom>
          <a:solidFill>
            <a:srgbClr val="FFFFFF"/>
          </a:solidFill>
          <a:ln w="12700">
            <a:solidFill>
              <a:srgbClr val="D7E3EF"/>
            </a:solidFill>
            <a:prstDash val="solid"/>
          </a:ln>
          <a:effectLst>
            <a:outerShdw blurRad="12700" dist="2540" dir="2700000" algn="bl" rotWithShape="0">
              <a:srgbClr val="44556B">
                <a:alpha val="8000"/>
              </a:srgbClr>
            </a:outerShdw>
          </a:effectLst>
        </p:spPr>
        <p:txBody>
          <a:bodyPr/>
          <a:lstStyle/>
          <a:p>
            <a:endParaRPr lang="en-US"/>
          </a:p>
        </p:txBody>
      </p:sp>
      <p:sp>
        <p:nvSpPr>
          <p:cNvPr id="10" name="Text 7"/>
          <p:cNvSpPr/>
          <p:nvPr/>
        </p:nvSpPr>
        <p:spPr>
          <a:xfrm>
            <a:off x="8668512" y="2039112"/>
            <a:ext cx="2103120" cy="164592"/>
          </a:xfrm>
          <a:prstGeom prst="rect">
            <a:avLst/>
          </a:prstGeom>
          <a:noFill/>
          <a:ln/>
        </p:spPr>
        <p:txBody>
          <a:bodyPr wrap="square" lIns="0" tIns="0" rIns="0" bIns="0" rtlCol="0" anchor="ctr"/>
          <a:lstStyle/>
          <a:p>
            <a:pPr marL="0" indent="0">
              <a:buNone/>
            </a:pPr>
            <a:r>
              <a:rPr lang="en-US" sz="1500" b="1" dirty="0">
                <a:solidFill>
                  <a:srgbClr val="003087"/>
                </a:solidFill>
              </a:rPr>
              <a:t>Band 5 monthly mean</a:t>
            </a:r>
            <a:endParaRPr lang="en-US" sz="1500" dirty="0"/>
          </a:p>
        </p:txBody>
      </p:sp>
      <p:sp>
        <p:nvSpPr>
          <p:cNvPr id="11" name="Text 8"/>
          <p:cNvSpPr/>
          <p:nvPr/>
        </p:nvSpPr>
        <p:spPr>
          <a:xfrm>
            <a:off x="8668512" y="2286000"/>
            <a:ext cx="1920240" cy="228600"/>
          </a:xfrm>
          <a:prstGeom prst="rect">
            <a:avLst/>
          </a:prstGeom>
          <a:noFill/>
          <a:ln/>
        </p:spPr>
        <p:txBody>
          <a:bodyPr wrap="square" lIns="0" tIns="0" rIns="0" bIns="0" rtlCol="0" anchor="ctr"/>
          <a:lstStyle/>
          <a:p>
            <a:pPr marL="0" indent="0">
              <a:buNone/>
            </a:pPr>
            <a:r>
              <a:rPr lang="en-US" sz="2200" b="1" dirty="0">
                <a:solidFill>
                  <a:srgbClr val="00A9CE"/>
                </a:solidFill>
              </a:rPr>
              <a:t>£2,995</a:t>
            </a:r>
            <a:endParaRPr lang="en-US" sz="2200" dirty="0"/>
          </a:p>
        </p:txBody>
      </p:sp>
      <p:sp>
        <p:nvSpPr>
          <p:cNvPr id="12" name="Shape 9"/>
          <p:cNvSpPr/>
          <p:nvPr/>
        </p:nvSpPr>
        <p:spPr>
          <a:xfrm>
            <a:off x="8458200" y="3063240"/>
            <a:ext cx="2606040" cy="960120"/>
          </a:xfrm>
          <a:prstGeom prst="roundRect">
            <a:avLst>
              <a:gd name="adj" fmla="val 7619"/>
            </a:avLst>
          </a:prstGeom>
          <a:solidFill>
            <a:srgbClr val="EAF4FD"/>
          </a:solidFill>
          <a:ln w="12700">
            <a:solidFill>
              <a:srgbClr val="BCD7EE"/>
            </a:solidFill>
            <a:prstDash val="solid"/>
          </a:ln>
        </p:spPr>
        <p:txBody>
          <a:bodyPr/>
          <a:lstStyle/>
          <a:p>
            <a:endParaRPr lang="en-US"/>
          </a:p>
        </p:txBody>
      </p:sp>
      <p:sp>
        <p:nvSpPr>
          <p:cNvPr id="13" name="Text 10"/>
          <p:cNvSpPr/>
          <p:nvPr/>
        </p:nvSpPr>
        <p:spPr>
          <a:xfrm>
            <a:off x="8668512" y="3273552"/>
            <a:ext cx="2103120" cy="164592"/>
          </a:xfrm>
          <a:prstGeom prst="rect">
            <a:avLst/>
          </a:prstGeom>
          <a:noFill/>
          <a:ln/>
        </p:spPr>
        <p:txBody>
          <a:bodyPr wrap="square" lIns="0" tIns="0" rIns="0" bIns="0" rtlCol="0" anchor="ctr"/>
          <a:lstStyle/>
          <a:p>
            <a:pPr marL="0" indent="0">
              <a:buNone/>
            </a:pPr>
            <a:r>
              <a:rPr lang="en-US" sz="1500" b="1" dirty="0">
                <a:solidFill>
                  <a:srgbClr val="003087"/>
                </a:solidFill>
              </a:rPr>
              <a:t>Band 2 monthly mean</a:t>
            </a:r>
            <a:endParaRPr lang="en-US" sz="1500" dirty="0"/>
          </a:p>
        </p:txBody>
      </p:sp>
      <p:sp>
        <p:nvSpPr>
          <p:cNvPr id="14" name="Text 11"/>
          <p:cNvSpPr/>
          <p:nvPr/>
        </p:nvSpPr>
        <p:spPr>
          <a:xfrm>
            <a:off x="8668512" y="3520440"/>
            <a:ext cx="1920240" cy="228600"/>
          </a:xfrm>
          <a:prstGeom prst="rect">
            <a:avLst/>
          </a:prstGeom>
          <a:noFill/>
          <a:ln/>
        </p:spPr>
        <p:txBody>
          <a:bodyPr wrap="square" lIns="0" tIns="0" rIns="0" bIns="0" rtlCol="0" anchor="ctr"/>
          <a:lstStyle/>
          <a:p>
            <a:pPr marL="0" indent="0">
              <a:buNone/>
            </a:pPr>
            <a:r>
              <a:rPr lang="en-US" sz="2200" b="1" dirty="0">
                <a:solidFill>
                  <a:srgbClr val="005EB8"/>
                </a:solidFill>
              </a:rPr>
              <a:t>£1,828</a:t>
            </a:r>
            <a:endParaRPr lang="en-US" sz="2200" dirty="0"/>
          </a:p>
        </p:txBody>
      </p:sp>
      <p:sp>
        <p:nvSpPr>
          <p:cNvPr id="15" name="Shape 12"/>
          <p:cNvSpPr/>
          <p:nvPr/>
        </p:nvSpPr>
        <p:spPr>
          <a:xfrm>
            <a:off x="8458200" y="4343400"/>
            <a:ext cx="2606040" cy="1463040"/>
          </a:xfrm>
          <a:prstGeom prst="roundRect">
            <a:avLst>
              <a:gd name="adj" fmla="val 5000"/>
            </a:avLst>
          </a:prstGeom>
          <a:solidFill>
            <a:srgbClr val="FFF8E8"/>
          </a:solidFill>
          <a:ln w="12700">
            <a:solidFill>
              <a:srgbClr val="F2D48B"/>
            </a:solidFill>
            <a:prstDash val="solid"/>
          </a:ln>
        </p:spPr>
        <p:txBody>
          <a:bodyPr/>
          <a:lstStyle/>
          <a:p>
            <a:endParaRPr lang="en-US"/>
          </a:p>
        </p:txBody>
      </p:sp>
      <p:sp>
        <p:nvSpPr>
          <p:cNvPr id="16" name="Text 13"/>
          <p:cNvSpPr/>
          <p:nvPr/>
        </p:nvSpPr>
        <p:spPr>
          <a:xfrm>
            <a:off x="8668512" y="4430455"/>
            <a:ext cx="1828800" cy="164592"/>
          </a:xfrm>
          <a:prstGeom prst="rect">
            <a:avLst/>
          </a:prstGeom>
          <a:noFill/>
          <a:ln/>
        </p:spPr>
        <p:txBody>
          <a:bodyPr wrap="square" lIns="0" tIns="0" rIns="0" bIns="0" rtlCol="0" anchor="ctr"/>
          <a:lstStyle/>
          <a:p>
            <a:pPr marL="0" indent="0">
              <a:buNone/>
            </a:pPr>
            <a:r>
              <a:rPr lang="en-US" sz="1600" b="1" dirty="0">
                <a:solidFill>
                  <a:srgbClr val="A96E00"/>
                </a:solidFill>
              </a:rPr>
              <a:t>Interpretation</a:t>
            </a:r>
            <a:endParaRPr lang="en-US" sz="1600" dirty="0"/>
          </a:p>
        </p:txBody>
      </p:sp>
      <p:sp>
        <p:nvSpPr>
          <p:cNvPr id="17" name="Text 14"/>
          <p:cNvSpPr/>
          <p:nvPr/>
        </p:nvSpPr>
        <p:spPr>
          <a:xfrm>
            <a:off x="8668512" y="4828032"/>
            <a:ext cx="2103120" cy="768096"/>
          </a:xfrm>
          <a:prstGeom prst="rect">
            <a:avLst/>
          </a:prstGeom>
          <a:noFill/>
          <a:ln/>
        </p:spPr>
        <p:txBody>
          <a:bodyPr wrap="square" lIns="0" tIns="0" rIns="0" bIns="0" rtlCol="0" anchor="ctr"/>
          <a:lstStyle/>
          <a:p>
            <a:pPr marL="0" indent="0">
              <a:buNone/>
            </a:pPr>
            <a:r>
              <a:rPr lang="en-US" sz="1280" dirty="0">
                <a:solidFill>
                  <a:srgbClr val="1F2D3D"/>
                </a:solidFill>
              </a:rPr>
              <a:t>This structure supports progression, but shortages still emerge where workload, external labour markets or banding perceptions are most acute.</a:t>
            </a:r>
            <a:endParaRPr lang="en-US" sz="1280" dirty="0"/>
          </a:p>
        </p:txBody>
      </p:sp>
      <p:sp>
        <p:nvSpPr>
          <p:cNvPr id="25" name="Slide Number Placeholder 0"/>
          <p:cNvSpPr>
            <a:spLocks noGrp="1"/>
          </p:cNvSpPr>
          <p:nvPr>
            <p:ph type="sldNum" sz="quarter" idx="4294967295"/>
          </p:nvPr>
        </p:nvSpPr>
        <p:spPr>
          <a:xfrm>
            <a:off x="11658600" y="6601968"/>
            <a:ext cx="320040" cy="164592"/>
          </a:xfrm>
          <a:prstGeom prst="rect">
            <a:avLst/>
          </a:prstGeom>
          <a:extLst>
            <a:ext uri="{C572A759-6A51-4108-AA02-DFA0A04FC94B}">
              <ma14:wrappingTextBoxFlag xmlns="" xmlns:ma14="http://schemas.microsoft.com/office/mac/drawingml/2011/main" val="0"/>
            </a:ext>
          </a:extLst>
        </p:spPr>
        <p:txBody>
          <a:bodyPr/>
          <a:lstStyle>
            <a:lvl1pPr>
              <a:defRPr sz="900">
                <a:solidFill>
                  <a:srgbClr val="FFFFFF"/>
                </a:solidFill>
                <a:latin typeface="Aptos"/>
                <a:ea typeface="Aptos"/>
                <a:cs typeface="Aptos"/>
              </a:defRPr>
            </a:lvl1pPr>
          </a:lstStyle>
          <a:p>
            <a:pPr algn="r"/>
            <a:fld id="{F7021451-1387-4CA6-816F-3879F97B5CBC}" type="slidenum">
              <a:rPr lang="en-US" b="0"/>
              <a:t>12</a:t>
            </a:fld>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0"/>
          <p:cNvSpPr/>
          <p:nvPr/>
        </p:nvSpPr>
        <p:spPr>
          <a:xfrm>
            <a:off x="502920" y="384048"/>
            <a:ext cx="7635240" cy="310896"/>
          </a:xfrm>
          <a:prstGeom prst="rect">
            <a:avLst/>
          </a:prstGeom>
          <a:noFill/>
          <a:ln/>
        </p:spPr>
        <p:txBody>
          <a:bodyPr wrap="square" lIns="0" tIns="0" rIns="0" bIns="0" rtlCol="0" anchor="ctr">
            <a:normAutofit lnSpcReduction="10000"/>
          </a:bodyPr>
          <a:lstStyle/>
          <a:p>
            <a:pPr marL="0" indent="0">
              <a:buNone/>
            </a:pPr>
            <a:r>
              <a:rPr lang="en-US" sz="2250" b="1" dirty="0">
                <a:solidFill>
                  <a:srgbClr val="003087"/>
                </a:solidFill>
                <a:latin typeface="Aptos Display" pitchFamily="34" charset="0"/>
                <a:ea typeface="Aptos Display" pitchFamily="34" charset="-122"/>
                <a:cs typeface="Aptos Display" pitchFamily="34" charset="-120"/>
              </a:rPr>
              <a:t>Vacancy pressure shows where reward problems hurt delivery</a:t>
            </a:r>
            <a:endParaRPr lang="en-US" sz="2250" dirty="0"/>
          </a:p>
        </p:txBody>
      </p:sp>
      <p:sp>
        <p:nvSpPr>
          <p:cNvPr id="3" name="Text 1"/>
          <p:cNvSpPr/>
          <p:nvPr/>
        </p:nvSpPr>
        <p:spPr>
          <a:xfrm>
            <a:off x="8759952" y="429768"/>
            <a:ext cx="2423160" cy="201168"/>
          </a:xfrm>
          <a:prstGeom prst="rect">
            <a:avLst/>
          </a:prstGeom>
          <a:noFill/>
          <a:ln/>
        </p:spPr>
        <p:txBody>
          <a:bodyPr wrap="square" lIns="0" tIns="0" rIns="0" bIns="0" rtlCol="0" anchor="ctr">
            <a:normAutofit/>
          </a:bodyPr>
          <a:lstStyle/>
          <a:p>
            <a:pPr algn="r"/>
            <a:r>
              <a:rPr lang="en-US" sz="850" dirty="0">
                <a:solidFill>
                  <a:srgbClr val="51606F"/>
                </a:solidFill>
              </a:rPr>
              <a:t>Section B  •  Presenter: Rutvik Patel  •  ID: 2505514</a:t>
            </a:r>
            <a:endParaRPr lang="en-US" sz="850" dirty="0"/>
          </a:p>
        </p:txBody>
      </p:sp>
      <p:sp>
        <p:nvSpPr>
          <p:cNvPr id="4" name="Text 2"/>
          <p:cNvSpPr/>
          <p:nvPr/>
        </p:nvSpPr>
        <p:spPr>
          <a:xfrm>
            <a:off x="594360" y="6473952"/>
            <a:ext cx="10607040" cy="73152"/>
          </a:xfrm>
          <a:prstGeom prst="rect">
            <a:avLst/>
          </a:prstGeom>
          <a:noFill/>
          <a:ln/>
        </p:spPr>
        <p:txBody>
          <a:bodyPr wrap="square" lIns="0" tIns="0" rIns="0" bIns="0" rtlCol="0" anchor="ctr">
            <a:normAutofit fontScale="70000" lnSpcReduction="20000"/>
          </a:bodyPr>
          <a:lstStyle/>
          <a:p>
            <a:pPr marL="0" indent="0">
              <a:buNone/>
            </a:pPr>
            <a:r>
              <a:rPr lang="en-US" sz="720" dirty="0">
                <a:solidFill>
                  <a:srgbClr val="F2F7FB"/>
                </a:solidFill>
              </a:rPr>
              <a:t>Source: NHS Providers workforce statistics update (Nov 2025)</a:t>
            </a:r>
            <a:endParaRPr lang="en-US" sz="720" dirty="0"/>
          </a:p>
        </p:txBody>
      </p:sp>
      <p:sp>
        <p:nvSpPr>
          <p:cNvPr id="5" name="Shape 3"/>
          <p:cNvSpPr/>
          <p:nvPr/>
        </p:nvSpPr>
        <p:spPr>
          <a:xfrm>
            <a:off x="530352" y="841248"/>
            <a:ext cx="1737360" cy="256032"/>
          </a:xfrm>
          <a:prstGeom prst="roundRect">
            <a:avLst>
              <a:gd name="adj" fmla="val 21429"/>
            </a:avLst>
          </a:prstGeom>
          <a:solidFill>
            <a:srgbClr val="00A9CE"/>
          </a:solidFill>
          <a:ln w="12700">
            <a:solidFill>
              <a:srgbClr val="00A9CE"/>
            </a:solidFill>
            <a:prstDash val="solid"/>
          </a:ln>
          <a:effectLst>
            <a:outerShdw blurRad="12700" dist="6350" dir="2700000" algn="bl" rotWithShape="0">
              <a:srgbClr val="000000">
                <a:alpha val="12000"/>
              </a:srgbClr>
            </a:outerShdw>
          </a:effectLst>
        </p:spPr>
        <p:txBody>
          <a:bodyPr/>
          <a:lstStyle/>
          <a:p>
            <a:endParaRPr lang="en-US"/>
          </a:p>
        </p:txBody>
      </p:sp>
      <p:sp>
        <p:nvSpPr>
          <p:cNvPr id="6" name="Text 4"/>
          <p:cNvSpPr/>
          <p:nvPr/>
        </p:nvSpPr>
        <p:spPr>
          <a:xfrm>
            <a:off x="685800" y="877824"/>
            <a:ext cx="1417320" cy="164592"/>
          </a:xfrm>
          <a:prstGeom prst="rect">
            <a:avLst/>
          </a:prstGeom>
          <a:noFill/>
          <a:ln/>
        </p:spPr>
        <p:txBody>
          <a:bodyPr wrap="square" lIns="0" tIns="0" rIns="0" bIns="0" rtlCol="0" anchor="ctr"/>
          <a:lstStyle/>
          <a:p>
            <a:pPr marL="0" indent="0" algn="ctr">
              <a:buNone/>
            </a:pPr>
            <a:r>
              <a:rPr lang="en-US" sz="900" b="1" dirty="0">
                <a:solidFill>
                  <a:srgbClr val="FFFFFF"/>
                </a:solidFill>
              </a:rPr>
              <a:t>DIAGNOSIS</a:t>
            </a:r>
            <a:endParaRPr lang="en-US" sz="900" dirty="0"/>
          </a:p>
        </p:txBody>
      </p:sp>
      <p:sp>
        <p:nvSpPr>
          <p:cNvPr id="7" name="Text 5"/>
          <p:cNvSpPr/>
          <p:nvPr/>
        </p:nvSpPr>
        <p:spPr>
          <a:xfrm>
            <a:off x="658368" y="1293876"/>
            <a:ext cx="10789920" cy="292608"/>
          </a:xfrm>
          <a:prstGeom prst="rect">
            <a:avLst/>
          </a:prstGeom>
          <a:noFill/>
          <a:ln/>
        </p:spPr>
        <p:txBody>
          <a:bodyPr wrap="square" lIns="0" tIns="0" rIns="0" bIns="0" rtlCol="0" anchor="ctr"/>
          <a:lstStyle/>
          <a:p>
            <a:pPr marL="0" indent="0">
              <a:buNone/>
            </a:pPr>
            <a:r>
              <a:rPr lang="en-US" sz="1700" dirty="0">
                <a:solidFill>
                  <a:srgbClr val="1F2D3D"/>
                </a:solidFill>
              </a:rPr>
              <a:t>Vacancy rates improved versus the prior year, but the NHS still carries more than 100,000 vacancies and 25,500 nursing vacancies.</a:t>
            </a:r>
            <a:endParaRPr lang="en-US" sz="1700" dirty="0"/>
          </a:p>
        </p:txBody>
      </p:sp>
      <p:graphicFrame>
        <p:nvGraphicFramePr>
          <p:cNvPr id="8" name="Chart 0"/>
          <p:cNvGraphicFramePr/>
          <p:nvPr/>
        </p:nvGraphicFramePr>
        <p:xfrm>
          <a:off x="822960" y="1783080"/>
          <a:ext cx="6035040" cy="4206240"/>
        </p:xfrm>
        <a:graphic>
          <a:graphicData uri="http://schemas.openxmlformats.org/drawingml/2006/chart">
            <c:chart xmlns:c="http://schemas.openxmlformats.org/drawingml/2006/chart" xmlns:r="http://schemas.openxmlformats.org/officeDocument/2006/relationships" r:id="rId3"/>
          </a:graphicData>
        </a:graphic>
      </p:graphicFrame>
      <p:sp>
        <p:nvSpPr>
          <p:cNvPr id="9" name="Shape 6"/>
          <p:cNvSpPr/>
          <p:nvPr/>
        </p:nvSpPr>
        <p:spPr>
          <a:xfrm>
            <a:off x="7452360" y="1828800"/>
            <a:ext cx="1143000" cy="1188720"/>
          </a:xfrm>
          <a:prstGeom prst="roundRect">
            <a:avLst>
              <a:gd name="adj" fmla="val 6400"/>
            </a:avLst>
          </a:prstGeom>
          <a:solidFill>
            <a:srgbClr val="FFFFFF"/>
          </a:solidFill>
          <a:ln w="12700">
            <a:solidFill>
              <a:srgbClr val="D7E3EF"/>
            </a:solidFill>
            <a:prstDash val="solid"/>
          </a:ln>
          <a:effectLst>
            <a:outerShdw blurRad="12700" dist="2540" dir="2700000" algn="bl" rotWithShape="0">
              <a:srgbClr val="44556B">
                <a:alpha val="12000"/>
              </a:srgbClr>
            </a:outerShdw>
          </a:effectLst>
        </p:spPr>
        <p:txBody>
          <a:bodyPr/>
          <a:lstStyle/>
          <a:p>
            <a:endParaRPr lang="en-US"/>
          </a:p>
        </p:txBody>
      </p:sp>
      <p:sp>
        <p:nvSpPr>
          <p:cNvPr id="10" name="Text 7"/>
          <p:cNvSpPr/>
          <p:nvPr/>
        </p:nvSpPr>
        <p:spPr>
          <a:xfrm>
            <a:off x="7589520" y="1938528"/>
            <a:ext cx="868680" cy="310896"/>
          </a:xfrm>
          <a:prstGeom prst="rect">
            <a:avLst/>
          </a:prstGeom>
          <a:noFill/>
          <a:ln/>
        </p:spPr>
        <p:txBody>
          <a:bodyPr wrap="square" lIns="0" tIns="0" rIns="0" bIns="0" rtlCol="0" anchor="ctr">
            <a:normAutofit/>
          </a:bodyPr>
          <a:lstStyle/>
          <a:p>
            <a:pPr marL="0" indent="0" algn="ctr">
              <a:buNone/>
            </a:pPr>
            <a:r>
              <a:rPr lang="en-US" sz="2000" b="1" dirty="0">
                <a:solidFill>
                  <a:srgbClr val="005EB8"/>
                </a:solidFill>
              </a:rPr>
              <a:t>6.7%</a:t>
            </a:r>
            <a:endParaRPr lang="en-US" sz="2000" dirty="0"/>
          </a:p>
        </p:txBody>
      </p:sp>
      <p:sp>
        <p:nvSpPr>
          <p:cNvPr id="11" name="Text 8"/>
          <p:cNvSpPr/>
          <p:nvPr/>
        </p:nvSpPr>
        <p:spPr>
          <a:xfrm>
            <a:off x="7562088" y="2359152"/>
            <a:ext cx="923544" cy="384048"/>
          </a:xfrm>
          <a:prstGeom prst="rect">
            <a:avLst/>
          </a:prstGeom>
          <a:noFill/>
          <a:ln/>
        </p:spPr>
        <p:txBody>
          <a:bodyPr wrap="square" lIns="0" tIns="0" rIns="0" bIns="0" rtlCol="0" anchor="ctr">
            <a:normAutofit/>
          </a:bodyPr>
          <a:lstStyle/>
          <a:p>
            <a:pPr marL="0" indent="0" algn="ctr">
              <a:buNone/>
            </a:pPr>
            <a:r>
              <a:rPr lang="en-US" sz="1050" dirty="0">
                <a:solidFill>
                  <a:srgbClr val="1F2D3D"/>
                </a:solidFill>
              </a:rPr>
              <a:t>overall vacancy rate</a:t>
            </a:r>
            <a:endParaRPr lang="en-US" sz="1050" dirty="0"/>
          </a:p>
        </p:txBody>
      </p:sp>
      <p:sp>
        <p:nvSpPr>
          <p:cNvPr id="12" name="Text 9"/>
          <p:cNvSpPr/>
          <p:nvPr/>
        </p:nvSpPr>
        <p:spPr>
          <a:xfrm>
            <a:off x="7589520" y="2852928"/>
            <a:ext cx="868680" cy="73152"/>
          </a:xfrm>
          <a:prstGeom prst="rect">
            <a:avLst/>
          </a:prstGeom>
          <a:noFill/>
          <a:ln/>
        </p:spPr>
        <p:txBody>
          <a:bodyPr wrap="square" lIns="0" tIns="0" rIns="0" bIns="0" rtlCol="0" anchor="ctr">
            <a:normAutofit fontScale="70000" lnSpcReduction="20000"/>
          </a:bodyPr>
          <a:lstStyle/>
          <a:p>
            <a:pPr marL="0" indent="0" algn="ctr">
              <a:buNone/>
            </a:pPr>
            <a:r>
              <a:rPr lang="en-US" sz="780" dirty="0">
                <a:solidFill>
                  <a:srgbClr val="51606F"/>
                </a:solidFill>
              </a:rPr>
              <a:t>2024/25 Q2</a:t>
            </a:r>
            <a:endParaRPr lang="en-US" sz="780" dirty="0"/>
          </a:p>
        </p:txBody>
      </p:sp>
      <p:sp>
        <p:nvSpPr>
          <p:cNvPr id="13" name="Shape 10"/>
          <p:cNvSpPr/>
          <p:nvPr/>
        </p:nvSpPr>
        <p:spPr>
          <a:xfrm>
            <a:off x="8732520" y="1828800"/>
            <a:ext cx="1143000" cy="1188720"/>
          </a:xfrm>
          <a:prstGeom prst="roundRect">
            <a:avLst>
              <a:gd name="adj" fmla="val 6400"/>
            </a:avLst>
          </a:prstGeom>
          <a:solidFill>
            <a:srgbClr val="FFFFFF"/>
          </a:solidFill>
          <a:ln w="12700">
            <a:solidFill>
              <a:srgbClr val="D7E3EF"/>
            </a:solidFill>
            <a:prstDash val="solid"/>
          </a:ln>
          <a:effectLst>
            <a:outerShdw blurRad="12700" dist="2540" dir="2700000" algn="bl" rotWithShape="0">
              <a:srgbClr val="44556B">
                <a:alpha val="12000"/>
              </a:srgbClr>
            </a:outerShdw>
          </a:effectLst>
        </p:spPr>
        <p:txBody>
          <a:bodyPr/>
          <a:lstStyle/>
          <a:p>
            <a:endParaRPr lang="en-US"/>
          </a:p>
        </p:txBody>
      </p:sp>
      <p:sp>
        <p:nvSpPr>
          <p:cNvPr id="14" name="Text 11"/>
          <p:cNvSpPr/>
          <p:nvPr/>
        </p:nvSpPr>
        <p:spPr>
          <a:xfrm>
            <a:off x="8869680" y="1938528"/>
            <a:ext cx="868680" cy="310896"/>
          </a:xfrm>
          <a:prstGeom prst="rect">
            <a:avLst/>
          </a:prstGeom>
          <a:noFill/>
          <a:ln/>
        </p:spPr>
        <p:txBody>
          <a:bodyPr wrap="square" lIns="0" tIns="0" rIns="0" bIns="0" rtlCol="0" anchor="ctr">
            <a:normAutofit/>
          </a:bodyPr>
          <a:lstStyle/>
          <a:p>
            <a:pPr marL="0" indent="0" algn="ctr">
              <a:buNone/>
            </a:pPr>
            <a:r>
              <a:rPr lang="en-US" sz="2000" b="1" dirty="0">
                <a:solidFill>
                  <a:srgbClr val="00A9CE"/>
                </a:solidFill>
              </a:rPr>
              <a:t>6.0%</a:t>
            </a:r>
            <a:endParaRPr lang="en-US" sz="2000" dirty="0"/>
          </a:p>
        </p:txBody>
      </p:sp>
      <p:sp>
        <p:nvSpPr>
          <p:cNvPr id="15" name="Text 12"/>
          <p:cNvSpPr/>
          <p:nvPr/>
        </p:nvSpPr>
        <p:spPr>
          <a:xfrm>
            <a:off x="8842248" y="2359152"/>
            <a:ext cx="923544" cy="384048"/>
          </a:xfrm>
          <a:prstGeom prst="rect">
            <a:avLst/>
          </a:prstGeom>
          <a:noFill/>
          <a:ln/>
        </p:spPr>
        <p:txBody>
          <a:bodyPr wrap="square" lIns="0" tIns="0" rIns="0" bIns="0" rtlCol="0" anchor="ctr">
            <a:normAutofit/>
          </a:bodyPr>
          <a:lstStyle/>
          <a:p>
            <a:pPr marL="0" indent="0" algn="ctr">
              <a:buNone/>
            </a:pPr>
            <a:r>
              <a:rPr lang="en-US" sz="1050" dirty="0">
                <a:solidFill>
                  <a:srgbClr val="1F2D3D"/>
                </a:solidFill>
              </a:rPr>
              <a:t>nursing vacancy rate</a:t>
            </a:r>
            <a:endParaRPr lang="en-US" sz="1050" dirty="0"/>
          </a:p>
        </p:txBody>
      </p:sp>
      <p:sp>
        <p:nvSpPr>
          <p:cNvPr id="16" name="Text 13"/>
          <p:cNvSpPr/>
          <p:nvPr/>
        </p:nvSpPr>
        <p:spPr>
          <a:xfrm>
            <a:off x="8869680" y="2852928"/>
            <a:ext cx="868680" cy="73152"/>
          </a:xfrm>
          <a:prstGeom prst="rect">
            <a:avLst/>
          </a:prstGeom>
          <a:noFill/>
          <a:ln/>
        </p:spPr>
        <p:txBody>
          <a:bodyPr wrap="square" lIns="0" tIns="0" rIns="0" bIns="0" rtlCol="0" anchor="ctr">
            <a:normAutofit fontScale="70000" lnSpcReduction="20000"/>
          </a:bodyPr>
          <a:lstStyle/>
          <a:p>
            <a:pPr marL="0" indent="0" algn="ctr">
              <a:buNone/>
            </a:pPr>
            <a:r>
              <a:rPr lang="en-US" sz="780" dirty="0">
                <a:solidFill>
                  <a:srgbClr val="51606F"/>
                </a:solidFill>
              </a:rPr>
              <a:t>down from 7.5%</a:t>
            </a:r>
            <a:endParaRPr lang="en-US" sz="780" dirty="0"/>
          </a:p>
        </p:txBody>
      </p:sp>
      <p:sp>
        <p:nvSpPr>
          <p:cNvPr id="17" name="Shape 14"/>
          <p:cNvSpPr/>
          <p:nvPr/>
        </p:nvSpPr>
        <p:spPr>
          <a:xfrm>
            <a:off x="10012680" y="1828800"/>
            <a:ext cx="1143000" cy="1188720"/>
          </a:xfrm>
          <a:prstGeom prst="roundRect">
            <a:avLst>
              <a:gd name="adj" fmla="val 6400"/>
            </a:avLst>
          </a:prstGeom>
          <a:solidFill>
            <a:srgbClr val="FFFFFF"/>
          </a:solidFill>
          <a:ln w="12700">
            <a:solidFill>
              <a:srgbClr val="D7E3EF"/>
            </a:solidFill>
            <a:prstDash val="solid"/>
          </a:ln>
          <a:effectLst>
            <a:outerShdw blurRad="12700" dist="2540" dir="2700000" algn="bl" rotWithShape="0">
              <a:srgbClr val="44556B">
                <a:alpha val="12000"/>
              </a:srgbClr>
            </a:outerShdw>
          </a:effectLst>
        </p:spPr>
        <p:txBody>
          <a:bodyPr/>
          <a:lstStyle/>
          <a:p>
            <a:endParaRPr lang="en-US"/>
          </a:p>
        </p:txBody>
      </p:sp>
      <p:sp>
        <p:nvSpPr>
          <p:cNvPr id="18" name="Text 15"/>
          <p:cNvSpPr/>
          <p:nvPr/>
        </p:nvSpPr>
        <p:spPr>
          <a:xfrm>
            <a:off x="10149840" y="1938528"/>
            <a:ext cx="868680" cy="310896"/>
          </a:xfrm>
          <a:prstGeom prst="rect">
            <a:avLst/>
          </a:prstGeom>
          <a:noFill/>
          <a:ln/>
        </p:spPr>
        <p:txBody>
          <a:bodyPr wrap="square" lIns="0" tIns="0" rIns="0" bIns="0" rtlCol="0" anchor="ctr">
            <a:normAutofit/>
          </a:bodyPr>
          <a:lstStyle/>
          <a:p>
            <a:pPr marL="0" indent="0" algn="ctr">
              <a:buNone/>
            </a:pPr>
            <a:r>
              <a:rPr lang="en-US" sz="2000" b="1" dirty="0">
                <a:solidFill>
                  <a:srgbClr val="007C91"/>
                </a:solidFill>
              </a:rPr>
              <a:t>4.4%</a:t>
            </a:r>
            <a:endParaRPr lang="en-US" sz="2000" dirty="0"/>
          </a:p>
        </p:txBody>
      </p:sp>
      <p:sp>
        <p:nvSpPr>
          <p:cNvPr id="19" name="Text 16"/>
          <p:cNvSpPr/>
          <p:nvPr/>
        </p:nvSpPr>
        <p:spPr>
          <a:xfrm>
            <a:off x="10122408" y="2359152"/>
            <a:ext cx="923544" cy="384048"/>
          </a:xfrm>
          <a:prstGeom prst="rect">
            <a:avLst/>
          </a:prstGeom>
          <a:noFill/>
          <a:ln/>
        </p:spPr>
        <p:txBody>
          <a:bodyPr wrap="square" lIns="0" tIns="0" rIns="0" bIns="0" rtlCol="0" anchor="ctr">
            <a:normAutofit/>
          </a:bodyPr>
          <a:lstStyle/>
          <a:p>
            <a:pPr marL="0" indent="0" algn="ctr">
              <a:buNone/>
            </a:pPr>
            <a:r>
              <a:rPr lang="en-US" sz="1050" dirty="0">
                <a:solidFill>
                  <a:srgbClr val="1F2D3D"/>
                </a:solidFill>
              </a:rPr>
              <a:t>medical vacancy rate</a:t>
            </a:r>
            <a:endParaRPr lang="en-US" sz="1050" dirty="0"/>
          </a:p>
        </p:txBody>
      </p:sp>
      <p:sp>
        <p:nvSpPr>
          <p:cNvPr id="20" name="Text 17"/>
          <p:cNvSpPr/>
          <p:nvPr/>
        </p:nvSpPr>
        <p:spPr>
          <a:xfrm>
            <a:off x="10149840" y="2852928"/>
            <a:ext cx="868680" cy="73152"/>
          </a:xfrm>
          <a:prstGeom prst="rect">
            <a:avLst/>
          </a:prstGeom>
          <a:noFill/>
          <a:ln/>
        </p:spPr>
        <p:txBody>
          <a:bodyPr wrap="square" lIns="0" tIns="0" rIns="0" bIns="0" rtlCol="0" anchor="ctr">
            <a:normAutofit fontScale="70000" lnSpcReduction="20000"/>
          </a:bodyPr>
          <a:lstStyle/>
          <a:p>
            <a:pPr marL="0" indent="0" algn="ctr">
              <a:buNone/>
            </a:pPr>
            <a:r>
              <a:rPr lang="en-US" sz="780" dirty="0">
                <a:solidFill>
                  <a:srgbClr val="51606F"/>
                </a:solidFill>
              </a:rPr>
              <a:t>2024/25 Q2</a:t>
            </a:r>
            <a:endParaRPr lang="en-US" sz="780" dirty="0"/>
          </a:p>
        </p:txBody>
      </p:sp>
      <p:sp>
        <p:nvSpPr>
          <p:cNvPr id="21" name="Shape 18"/>
          <p:cNvSpPr/>
          <p:nvPr/>
        </p:nvSpPr>
        <p:spPr>
          <a:xfrm>
            <a:off x="7452360" y="3337560"/>
            <a:ext cx="3703320" cy="2103120"/>
          </a:xfrm>
          <a:prstGeom prst="roundRect">
            <a:avLst>
              <a:gd name="adj" fmla="val 3478"/>
            </a:avLst>
          </a:prstGeom>
          <a:solidFill>
            <a:srgbClr val="FFFFFF"/>
          </a:solidFill>
          <a:ln w="12700">
            <a:solidFill>
              <a:srgbClr val="D7E3EF"/>
            </a:solidFill>
            <a:prstDash val="solid"/>
          </a:ln>
          <a:effectLst>
            <a:outerShdw blurRad="12700" dist="2540" dir="2700000" algn="bl" rotWithShape="0">
              <a:srgbClr val="44556B">
                <a:alpha val="8000"/>
              </a:srgbClr>
            </a:outerShdw>
          </a:effectLst>
        </p:spPr>
        <p:txBody>
          <a:bodyPr/>
          <a:lstStyle/>
          <a:p>
            <a:endParaRPr lang="en-US"/>
          </a:p>
        </p:txBody>
      </p:sp>
      <p:sp>
        <p:nvSpPr>
          <p:cNvPr id="22" name="Text 19"/>
          <p:cNvSpPr/>
          <p:nvPr/>
        </p:nvSpPr>
        <p:spPr>
          <a:xfrm>
            <a:off x="7726680" y="3566160"/>
            <a:ext cx="3246120" cy="201168"/>
          </a:xfrm>
          <a:prstGeom prst="rect">
            <a:avLst/>
          </a:prstGeom>
          <a:noFill/>
          <a:ln/>
        </p:spPr>
        <p:txBody>
          <a:bodyPr wrap="square" lIns="0" tIns="0" rIns="0" bIns="0" rtlCol="0" anchor="ctr"/>
          <a:lstStyle/>
          <a:p>
            <a:pPr marL="0" indent="0">
              <a:buNone/>
            </a:pPr>
            <a:r>
              <a:rPr lang="en-US" sz="1700" b="1" dirty="0">
                <a:solidFill>
                  <a:srgbClr val="003087"/>
                </a:solidFill>
              </a:rPr>
              <a:t>Why this matters for compensation</a:t>
            </a:r>
            <a:endParaRPr lang="en-US" sz="1700" dirty="0"/>
          </a:p>
        </p:txBody>
      </p:sp>
      <p:sp>
        <p:nvSpPr>
          <p:cNvPr id="23" name="Text 20"/>
          <p:cNvSpPr/>
          <p:nvPr/>
        </p:nvSpPr>
        <p:spPr>
          <a:xfrm>
            <a:off x="7726680" y="3975027"/>
            <a:ext cx="3063240" cy="1234440"/>
          </a:xfrm>
          <a:prstGeom prst="rect">
            <a:avLst/>
          </a:prstGeom>
          <a:noFill/>
          <a:ln/>
        </p:spPr>
        <p:txBody>
          <a:bodyPr wrap="square" lIns="0" tIns="0" rIns="0" bIns="0" rtlCol="0" anchor="ctr"/>
          <a:lstStyle/>
          <a:p>
            <a:pPr marL="0" indent="0">
              <a:buNone/>
            </a:pPr>
            <a:r>
              <a:rPr lang="en-US" sz="1330" dirty="0">
                <a:solidFill>
                  <a:srgbClr val="1F2D3D"/>
                </a:solidFill>
              </a:rPr>
              <a:t>• Vacancies are not caused by pay alone, but reward inadequacy amplifies workload and retention risk.
• NHS vacancy statistics also warn that some posts may be temporarily covered by bank or agency staff.</a:t>
            </a:r>
            <a:endParaRPr lang="en-US" sz="1330" dirty="0"/>
          </a:p>
        </p:txBody>
      </p:sp>
      <p:sp>
        <p:nvSpPr>
          <p:cNvPr id="25" name="Slide Number Placeholder 0"/>
          <p:cNvSpPr>
            <a:spLocks noGrp="1"/>
          </p:cNvSpPr>
          <p:nvPr>
            <p:ph type="sldNum" sz="quarter" idx="4294967295"/>
          </p:nvPr>
        </p:nvSpPr>
        <p:spPr>
          <a:xfrm>
            <a:off x="11658600" y="6601968"/>
            <a:ext cx="320040" cy="164592"/>
          </a:xfrm>
          <a:prstGeom prst="rect">
            <a:avLst/>
          </a:prstGeom>
          <a:extLst>
            <a:ext uri="{C572A759-6A51-4108-AA02-DFA0A04FC94B}">
              <ma14:wrappingTextBoxFlag xmlns="" xmlns:ma14="http://schemas.microsoft.com/office/mac/drawingml/2011/main" val="0"/>
            </a:ext>
          </a:extLst>
        </p:spPr>
        <p:txBody>
          <a:bodyPr/>
          <a:lstStyle>
            <a:lvl1pPr>
              <a:defRPr sz="900">
                <a:solidFill>
                  <a:srgbClr val="FFFFFF"/>
                </a:solidFill>
                <a:latin typeface="Aptos"/>
                <a:ea typeface="Aptos"/>
                <a:cs typeface="Aptos"/>
              </a:defRPr>
            </a:lvl1pPr>
          </a:lstStyle>
          <a:p>
            <a:pPr algn="r"/>
            <a:fld id="{F7021451-1387-4CA6-816F-3879F97B5CBC}" type="slidenum">
              <a:rPr lang="en-US" b="0"/>
              <a:t>13</a:t>
            </a:fld>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Text 0"/>
          <p:cNvSpPr/>
          <p:nvPr/>
        </p:nvSpPr>
        <p:spPr>
          <a:xfrm>
            <a:off x="502920" y="384048"/>
            <a:ext cx="7635240" cy="310896"/>
          </a:xfrm>
          <a:prstGeom prst="rect">
            <a:avLst/>
          </a:prstGeom>
          <a:noFill/>
          <a:ln/>
        </p:spPr>
        <p:txBody>
          <a:bodyPr wrap="square" lIns="0" tIns="0" rIns="0" bIns="0" rtlCol="0" anchor="ctr">
            <a:normAutofit lnSpcReduction="10000"/>
          </a:bodyPr>
          <a:lstStyle/>
          <a:p>
            <a:pPr marL="0" indent="0">
              <a:buNone/>
            </a:pPr>
            <a:r>
              <a:rPr lang="en-US" sz="2250" b="1" dirty="0">
                <a:solidFill>
                  <a:srgbClr val="003087"/>
                </a:solidFill>
                <a:latin typeface="Aptos Display" pitchFamily="34" charset="0"/>
                <a:ea typeface="Aptos Display" pitchFamily="34" charset="-122"/>
                <a:cs typeface="Aptos Display" pitchFamily="34" charset="-120"/>
              </a:rPr>
              <a:t>The cost of unresolved staffing gaps is visible in agency spend</a:t>
            </a:r>
            <a:endParaRPr lang="en-US" sz="2250" dirty="0"/>
          </a:p>
        </p:txBody>
      </p:sp>
      <p:sp>
        <p:nvSpPr>
          <p:cNvPr id="3" name="Text 1"/>
          <p:cNvSpPr/>
          <p:nvPr/>
        </p:nvSpPr>
        <p:spPr>
          <a:xfrm>
            <a:off x="8759952" y="429768"/>
            <a:ext cx="2423160" cy="201168"/>
          </a:xfrm>
          <a:prstGeom prst="rect">
            <a:avLst/>
          </a:prstGeom>
          <a:noFill/>
          <a:ln/>
        </p:spPr>
        <p:txBody>
          <a:bodyPr wrap="square" lIns="0" tIns="0" rIns="0" bIns="0" rtlCol="0" anchor="ctr">
            <a:normAutofit/>
          </a:bodyPr>
          <a:lstStyle/>
          <a:p>
            <a:pPr algn="r"/>
            <a:r>
              <a:rPr lang="en-US" sz="850" dirty="0">
                <a:solidFill>
                  <a:srgbClr val="51606F"/>
                </a:solidFill>
              </a:rPr>
              <a:t>Section B  •  Presenter: Rutvik Patel  •  ID: 2505514</a:t>
            </a:r>
            <a:endParaRPr lang="en-US" sz="850" dirty="0"/>
          </a:p>
        </p:txBody>
      </p:sp>
      <p:sp>
        <p:nvSpPr>
          <p:cNvPr id="4" name="Text 2"/>
          <p:cNvSpPr/>
          <p:nvPr/>
        </p:nvSpPr>
        <p:spPr>
          <a:xfrm>
            <a:off x="594360" y="6473952"/>
            <a:ext cx="10607040" cy="73152"/>
          </a:xfrm>
          <a:prstGeom prst="rect">
            <a:avLst/>
          </a:prstGeom>
          <a:noFill/>
          <a:ln/>
        </p:spPr>
        <p:txBody>
          <a:bodyPr wrap="square" lIns="0" tIns="0" rIns="0" bIns="0" rtlCol="0" anchor="ctr">
            <a:normAutofit fontScale="70000" lnSpcReduction="20000"/>
          </a:bodyPr>
          <a:lstStyle/>
          <a:p>
            <a:pPr marL="0" indent="0">
              <a:buNone/>
            </a:pPr>
            <a:r>
              <a:rPr lang="en-US" sz="720" dirty="0">
                <a:solidFill>
                  <a:srgbClr val="F2F7FB"/>
                </a:solidFill>
              </a:rPr>
              <a:t>Source: House of Commons Library, NHS workforce statistics (2025)</a:t>
            </a:r>
            <a:endParaRPr lang="en-US" sz="720" dirty="0"/>
          </a:p>
        </p:txBody>
      </p:sp>
      <p:sp>
        <p:nvSpPr>
          <p:cNvPr id="5" name="Shape 3"/>
          <p:cNvSpPr/>
          <p:nvPr/>
        </p:nvSpPr>
        <p:spPr>
          <a:xfrm>
            <a:off x="530352" y="841248"/>
            <a:ext cx="1737360" cy="256032"/>
          </a:xfrm>
          <a:prstGeom prst="roundRect">
            <a:avLst>
              <a:gd name="adj" fmla="val 21429"/>
            </a:avLst>
          </a:prstGeom>
          <a:solidFill>
            <a:srgbClr val="00A9CE"/>
          </a:solidFill>
          <a:ln w="12700">
            <a:solidFill>
              <a:srgbClr val="00A9CE"/>
            </a:solidFill>
            <a:prstDash val="solid"/>
          </a:ln>
          <a:effectLst>
            <a:outerShdw blurRad="12700" dist="6350" dir="2700000" algn="bl" rotWithShape="0">
              <a:srgbClr val="000000">
                <a:alpha val="12000"/>
              </a:srgbClr>
            </a:outerShdw>
          </a:effectLst>
        </p:spPr>
        <p:txBody>
          <a:bodyPr/>
          <a:lstStyle/>
          <a:p>
            <a:endParaRPr lang="en-US"/>
          </a:p>
        </p:txBody>
      </p:sp>
      <p:sp>
        <p:nvSpPr>
          <p:cNvPr id="6" name="Text 4"/>
          <p:cNvSpPr/>
          <p:nvPr/>
        </p:nvSpPr>
        <p:spPr>
          <a:xfrm>
            <a:off x="685800" y="877824"/>
            <a:ext cx="1417320" cy="164592"/>
          </a:xfrm>
          <a:prstGeom prst="rect">
            <a:avLst/>
          </a:prstGeom>
          <a:noFill/>
          <a:ln/>
        </p:spPr>
        <p:txBody>
          <a:bodyPr wrap="square" lIns="0" tIns="0" rIns="0" bIns="0" rtlCol="0" anchor="ctr"/>
          <a:lstStyle/>
          <a:p>
            <a:pPr marL="0" indent="0" algn="ctr">
              <a:buNone/>
            </a:pPr>
            <a:r>
              <a:rPr lang="en-US" sz="900" b="1" dirty="0">
                <a:solidFill>
                  <a:srgbClr val="FFFFFF"/>
                </a:solidFill>
              </a:rPr>
              <a:t>DIAGNOSIS</a:t>
            </a:r>
            <a:endParaRPr lang="en-US" sz="900" dirty="0"/>
          </a:p>
        </p:txBody>
      </p:sp>
      <p:sp>
        <p:nvSpPr>
          <p:cNvPr id="7" name="Text 5"/>
          <p:cNvSpPr/>
          <p:nvPr/>
        </p:nvSpPr>
        <p:spPr>
          <a:xfrm>
            <a:off x="685800" y="1360217"/>
            <a:ext cx="10881360" cy="292608"/>
          </a:xfrm>
          <a:prstGeom prst="rect">
            <a:avLst/>
          </a:prstGeom>
          <a:noFill/>
          <a:ln/>
        </p:spPr>
        <p:txBody>
          <a:bodyPr wrap="square" lIns="0" tIns="0" rIns="0" bIns="0" rtlCol="0" anchor="ctr"/>
          <a:lstStyle/>
          <a:p>
            <a:pPr marL="0" indent="0">
              <a:buNone/>
            </a:pPr>
            <a:r>
              <a:rPr lang="en-US" sz="1700" dirty="0">
                <a:solidFill>
                  <a:srgbClr val="1F2D3D"/>
                </a:solidFill>
              </a:rPr>
              <a:t>Agency spending fell sharply, but it remains a large controllable cost. Better reward and retention can reduce dependence on expensive temporary staffing.</a:t>
            </a:r>
            <a:endParaRPr lang="en-US" sz="1700" dirty="0"/>
          </a:p>
        </p:txBody>
      </p:sp>
      <p:graphicFrame>
        <p:nvGraphicFramePr>
          <p:cNvPr id="8" name="Chart 0"/>
          <p:cNvGraphicFramePr/>
          <p:nvPr/>
        </p:nvGraphicFramePr>
        <p:xfrm>
          <a:off x="914400" y="1783080"/>
          <a:ext cx="5760720" cy="4297680"/>
        </p:xfrm>
        <a:graphic>
          <a:graphicData uri="http://schemas.openxmlformats.org/drawingml/2006/chart">
            <c:chart xmlns:c="http://schemas.openxmlformats.org/drawingml/2006/chart" xmlns:r="http://schemas.openxmlformats.org/officeDocument/2006/relationships" r:id="rId3"/>
          </a:graphicData>
        </a:graphic>
      </p:graphicFrame>
      <p:sp>
        <p:nvSpPr>
          <p:cNvPr id="9" name="Shape 6"/>
          <p:cNvSpPr/>
          <p:nvPr/>
        </p:nvSpPr>
        <p:spPr>
          <a:xfrm>
            <a:off x="7315200" y="1874520"/>
            <a:ext cx="3794760" cy="1005840"/>
          </a:xfrm>
          <a:prstGeom prst="roundRect">
            <a:avLst>
              <a:gd name="adj" fmla="val 7273"/>
            </a:avLst>
          </a:prstGeom>
          <a:solidFill>
            <a:srgbClr val="EAF4FD"/>
          </a:solidFill>
          <a:ln w="12700">
            <a:solidFill>
              <a:srgbClr val="BCD7EE"/>
            </a:solidFill>
            <a:prstDash val="solid"/>
          </a:ln>
        </p:spPr>
        <p:txBody>
          <a:bodyPr/>
          <a:lstStyle/>
          <a:p>
            <a:endParaRPr lang="en-US"/>
          </a:p>
        </p:txBody>
      </p:sp>
      <p:sp>
        <p:nvSpPr>
          <p:cNvPr id="10" name="Text 7"/>
          <p:cNvSpPr/>
          <p:nvPr/>
        </p:nvSpPr>
        <p:spPr>
          <a:xfrm>
            <a:off x="7607808" y="2025303"/>
            <a:ext cx="2560320" cy="182880"/>
          </a:xfrm>
          <a:prstGeom prst="rect">
            <a:avLst/>
          </a:prstGeom>
          <a:noFill/>
          <a:ln/>
        </p:spPr>
        <p:txBody>
          <a:bodyPr wrap="square" lIns="0" tIns="0" rIns="0" bIns="0" rtlCol="0" anchor="ctr"/>
          <a:lstStyle/>
          <a:p>
            <a:pPr marL="0" indent="0">
              <a:buNone/>
            </a:pPr>
            <a:r>
              <a:rPr lang="en-US" sz="1600" b="1" dirty="0">
                <a:solidFill>
                  <a:srgbClr val="003087"/>
                </a:solidFill>
              </a:rPr>
              <a:t>Reduction in one year</a:t>
            </a:r>
            <a:endParaRPr lang="en-US" sz="1600" dirty="0"/>
          </a:p>
        </p:txBody>
      </p:sp>
      <p:sp>
        <p:nvSpPr>
          <p:cNvPr id="11" name="Text 8"/>
          <p:cNvSpPr/>
          <p:nvPr/>
        </p:nvSpPr>
        <p:spPr>
          <a:xfrm>
            <a:off x="7617698" y="2367550"/>
            <a:ext cx="3017520" cy="219456"/>
          </a:xfrm>
          <a:prstGeom prst="rect">
            <a:avLst/>
          </a:prstGeom>
          <a:noFill/>
          <a:ln/>
        </p:spPr>
        <p:txBody>
          <a:bodyPr wrap="square" lIns="0" tIns="0" rIns="0" bIns="0" rtlCol="0" anchor="ctr"/>
          <a:lstStyle/>
          <a:p>
            <a:pPr marL="0" indent="0">
              <a:buNone/>
            </a:pPr>
            <a:r>
              <a:rPr lang="en-US" sz="1600" b="1" dirty="0">
                <a:solidFill>
                  <a:srgbClr val="00A9CE"/>
                </a:solidFill>
              </a:rPr>
              <a:t>£0.95bn lower in 2024/25 vs 2023/24</a:t>
            </a:r>
            <a:endParaRPr lang="en-US" sz="1600" dirty="0"/>
          </a:p>
        </p:txBody>
      </p:sp>
      <p:sp>
        <p:nvSpPr>
          <p:cNvPr id="12" name="Shape 9"/>
          <p:cNvSpPr/>
          <p:nvPr/>
        </p:nvSpPr>
        <p:spPr>
          <a:xfrm>
            <a:off x="7315200" y="3246120"/>
            <a:ext cx="3794760" cy="2057400"/>
          </a:xfrm>
          <a:prstGeom prst="roundRect">
            <a:avLst>
              <a:gd name="adj" fmla="val 3556"/>
            </a:avLst>
          </a:prstGeom>
          <a:solidFill>
            <a:srgbClr val="FFFFFF"/>
          </a:solidFill>
          <a:ln w="12700">
            <a:solidFill>
              <a:srgbClr val="D7E3EF"/>
            </a:solidFill>
            <a:prstDash val="solid"/>
          </a:ln>
          <a:effectLst>
            <a:outerShdw blurRad="12700" dist="2540" dir="2700000" algn="bl" rotWithShape="0">
              <a:srgbClr val="44556B">
                <a:alpha val="8000"/>
              </a:srgbClr>
            </a:outerShdw>
          </a:effectLst>
        </p:spPr>
        <p:txBody>
          <a:bodyPr/>
          <a:lstStyle/>
          <a:p>
            <a:endParaRPr lang="en-US"/>
          </a:p>
        </p:txBody>
      </p:sp>
      <p:sp>
        <p:nvSpPr>
          <p:cNvPr id="13" name="Text 10"/>
          <p:cNvSpPr/>
          <p:nvPr/>
        </p:nvSpPr>
        <p:spPr>
          <a:xfrm>
            <a:off x="7607808" y="3493008"/>
            <a:ext cx="1920240" cy="182880"/>
          </a:xfrm>
          <a:prstGeom prst="rect">
            <a:avLst/>
          </a:prstGeom>
          <a:noFill/>
          <a:ln/>
        </p:spPr>
        <p:txBody>
          <a:bodyPr wrap="square" lIns="0" tIns="0" rIns="0" bIns="0" rtlCol="0" anchor="ctr"/>
          <a:lstStyle/>
          <a:p>
            <a:pPr marL="0" indent="0">
              <a:buNone/>
            </a:pPr>
            <a:r>
              <a:rPr lang="en-US" sz="1700" b="1" dirty="0">
                <a:solidFill>
                  <a:srgbClr val="003087"/>
                </a:solidFill>
              </a:rPr>
              <a:t>HR implication</a:t>
            </a:r>
            <a:endParaRPr lang="en-US" sz="1700" dirty="0"/>
          </a:p>
        </p:txBody>
      </p:sp>
      <p:sp>
        <p:nvSpPr>
          <p:cNvPr id="14" name="Text 11"/>
          <p:cNvSpPr/>
          <p:nvPr/>
        </p:nvSpPr>
        <p:spPr>
          <a:xfrm>
            <a:off x="7607808" y="3813048"/>
            <a:ext cx="3063240" cy="1170432"/>
          </a:xfrm>
          <a:prstGeom prst="rect">
            <a:avLst/>
          </a:prstGeom>
          <a:noFill/>
          <a:ln/>
        </p:spPr>
        <p:txBody>
          <a:bodyPr wrap="square" lIns="0" tIns="0" rIns="0" bIns="0" rtlCol="0" anchor="ctr"/>
          <a:lstStyle/>
          <a:p>
            <a:pPr marL="0" indent="0">
              <a:buNone/>
            </a:pPr>
            <a:r>
              <a:rPr lang="en-US" sz="1380" dirty="0">
                <a:solidFill>
                  <a:srgbClr val="1F2D3D"/>
                </a:solidFill>
              </a:rPr>
              <a:t>A reward strategy that improves retention and internal staffing flexibility can release budget that would otherwise be absorbed by premium temporary cover.</a:t>
            </a:r>
            <a:endParaRPr lang="en-US" sz="1380" dirty="0"/>
          </a:p>
        </p:txBody>
      </p:sp>
      <p:sp>
        <p:nvSpPr>
          <p:cNvPr id="25" name="Slide Number Placeholder 0"/>
          <p:cNvSpPr>
            <a:spLocks noGrp="1"/>
          </p:cNvSpPr>
          <p:nvPr>
            <p:ph type="sldNum" sz="quarter" idx="4294967295"/>
          </p:nvPr>
        </p:nvSpPr>
        <p:spPr>
          <a:xfrm>
            <a:off x="11658600" y="6601968"/>
            <a:ext cx="320040" cy="164592"/>
          </a:xfrm>
          <a:prstGeom prst="rect">
            <a:avLst/>
          </a:prstGeom>
          <a:extLst>
            <a:ext uri="{C572A759-6A51-4108-AA02-DFA0A04FC94B}">
              <ma14:wrappingTextBoxFlag xmlns="" xmlns:ma14="http://schemas.microsoft.com/office/mac/drawingml/2011/main" val="0"/>
            </a:ext>
          </a:extLst>
        </p:spPr>
        <p:txBody>
          <a:bodyPr/>
          <a:lstStyle>
            <a:lvl1pPr>
              <a:defRPr sz="900">
                <a:solidFill>
                  <a:srgbClr val="FFFFFF"/>
                </a:solidFill>
                <a:latin typeface="Aptos"/>
                <a:ea typeface="Aptos"/>
                <a:cs typeface="Aptos"/>
              </a:defRPr>
            </a:lvl1pPr>
          </a:lstStyle>
          <a:p>
            <a:pPr algn="r"/>
            <a:fld id="{F7021451-1387-4CA6-816F-3879F97B5CBC}" type="slidenum">
              <a:rPr lang="en-US" b="0"/>
              <a:t>14</a:t>
            </a:fld>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Text 0"/>
          <p:cNvSpPr/>
          <p:nvPr/>
        </p:nvSpPr>
        <p:spPr>
          <a:xfrm>
            <a:off x="502920" y="384048"/>
            <a:ext cx="7635240" cy="310896"/>
          </a:xfrm>
          <a:prstGeom prst="rect">
            <a:avLst/>
          </a:prstGeom>
          <a:noFill/>
          <a:ln/>
        </p:spPr>
        <p:txBody>
          <a:bodyPr wrap="square" lIns="0" tIns="0" rIns="0" bIns="0" rtlCol="0" anchor="ctr">
            <a:normAutofit lnSpcReduction="10000"/>
          </a:bodyPr>
          <a:lstStyle/>
          <a:p>
            <a:pPr marL="0" indent="0">
              <a:buNone/>
            </a:pPr>
            <a:r>
              <a:rPr lang="en-US" sz="2250" b="1" dirty="0">
                <a:solidFill>
                  <a:srgbClr val="003087"/>
                </a:solidFill>
                <a:latin typeface="Aptos Display" pitchFamily="34" charset="0"/>
                <a:ea typeface="Aptos Display" pitchFamily="34" charset="-122"/>
                <a:cs typeface="Aptos Display" pitchFamily="34" charset="-120"/>
              </a:rPr>
              <a:t>Root causes of the NHS compensation and reward challenge</a:t>
            </a:r>
            <a:endParaRPr lang="en-US" sz="2250" dirty="0"/>
          </a:p>
        </p:txBody>
      </p:sp>
      <p:sp>
        <p:nvSpPr>
          <p:cNvPr id="3" name="Text 1"/>
          <p:cNvSpPr/>
          <p:nvPr/>
        </p:nvSpPr>
        <p:spPr>
          <a:xfrm>
            <a:off x="8759952" y="429768"/>
            <a:ext cx="2423160" cy="201168"/>
          </a:xfrm>
          <a:prstGeom prst="rect">
            <a:avLst/>
          </a:prstGeom>
          <a:noFill/>
          <a:ln/>
        </p:spPr>
        <p:txBody>
          <a:bodyPr wrap="square" lIns="0" tIns="0" rIns="0" bIns="0" rtlCol="0" anchor="ctr">
            <a:normAutofit/>
          </a:bodyPr>
          <a:lstStyle/>
          <a:p>
            <a:pPr algn="r"/>
            <a:r>
              <a:rPr lang="en-US" sz="850" dirty="0">
                <a:solidFill>
                  <a:srgbClr val="51606F"/>
                </a:solidFill>
              </a:rPr>
              <a:t>Section B  •  Presenter: Rutvik Patel  •  ID: 2505514</a:t>
            </a:r>
            <a:endParaRPr lang="en-US" sz="850" dirty="0"/>
          </a:p>
        </p:txBody>
      </p:sp>
      <p:sp>
        <p:nvSpPr>
          <p:cNvPr id="4" name="Text 2"/>
          <p:cNvSpPr/>
          <p:nvPr/>
        </p:nvSpPr>
        <p:spPr>
          <a:xfrm>
            <a:off x="594360" y="6473952"/>
            <a:ext cx="10607040" cy="73152"/>
          </a:xfrm>
          <a:prstGeom prst="rect">
            <a:avLst/>
          </a:prstGeom>
          <a:noFill/>
          <a:ln/>
        </p:spPr>
        <p:txBody>
          <a:bodyPr wrap="square" lIns="0" tIns="0" rIns="0" bIns="0" rtlCol="0" anchor="ctr">
            <a:normAutofit fontScale="70000" lnSpcReduction="20000"/>
          </a:bodyPr>
          <a:lstStyle/>
          <a:p>
            <a:pPr marL="0" indent="0">
              <a:buNone/>
            </a:pPr>
            <a:r>
              <a:rPr lang="en-US" sz="720" dirty="0">
                <a:solidFill>
                  <a:srgbClr val="F2F7FB"/>
                </a:solidFill>
              </a:rPr>
              <a:t>Synthesis of evidence across NHS pay, earnings and staff-survey sources</a:t>
            </a:r>
            <a:endParaRPr lang="en-US" sz="720" dirty="0"/>
          </a:p>
        </p:txBody>
      </p:sp>
      <p:sp>
        <p:nvSpPr>
          <p:cNvPr id="5" name="Shape 3"/>
          <p:cNvSpPr/>
          <p:nvPr/>
        </p:nvSpPr>
        <p:spPr>
          <a:xfrm>
            <a:off x="530352" y="841248"/>
            <a:ext cx="1737360" cy="256032"/>
          </a:xfrm>
          <a:prstGeom prst="roundRect">
            <a:avLst>
              <a:gd name="adj" fmla="val 21429"/>
            </a:avLst>
          </a:prstGeom>
          <a:solidFill>
            <a:srgbClr val="00A9CE"/>
          </a:solidFill>
          <a:ln w="12700">
            <a:solidFill>
              <a:srgbClr val="00A9CE"/>
            </a:solidFill>
            <a:prstDash val="solid"/>
          </a:ln>
          <a:effectLst>
            <a:outerShdw blurRad="12700" dist="6350" dir="2700000" algn="bl" rotWithShape="0">
              <a:srgbClr val="000000">
                <a:alpha val="12000"/>
              </a:srgbClr>
            </a:outerShdw>
          </a:effectLst>
        </p:spPr>
        <p:txBody>
          <a:bodyPr/>
          <a:lstStyle/>
          <a:p>
            <a:endParaRPr lang="en-US"/>
          </a:p>
        </p:txBody>
      </p:sp>
      <p:sp>
        <p:nvSpPr>
          <p:cNvPr id="6" name="Text 4"/>
          <p:cNvSpPr/>
          <p:nvPr/>
        </p:nvSpPr>
        <p:spPr>
          <a:xfrm>
            <a:off x="685800" y="877824"/>
            <a:ext cx="1417320" cy="164592"/>
          </a:xfrm>
          <a:prstGeom prst="rect">
            <a:avLst/>
          </a:prstGeom>
          <a:noFill/>
          <a:ln/>
        </p:spPr>
        <p:txBody>
          <a:bodyPr wrap="square" lIns="0" tIns="0" rIns="0" bIns="0" rtlCol="0" anchor="ctr"/>
          <a:lstStyle/>
          <a:p>
            <a:pPr marL="0" indent="0" algn="ctr">
              <a:buNone/>
            </a:pPr>
            <a:r>
              <a:rPr lang="en-US" sz="900" b="1" dirty="0">
                <a:solidFill>
                  <a:srgbClr val="FFFFFF"/>
                </a:solidFill>
              </a:rPr>
              <a:t>DIAGNOSIS</a:t>
            </a:r>
            <a:endParaRPr lang="en-US" sz="900" dirty="0"/>
          </a:p>
        </p:txBody>
      </p:sp>
      <p:sp>
        <p:nvSpPr>
          <p:cNvPr id="7" name="Text 5"/>
          <p:cNvSpPr/>
          <p:nvPr/>
        </p:nvSpPr>
        <p:spPr>
          <a:xfrm>
            <a:off x="658368" y="1170432"/>
            <a:ext cx="10789920" cy="292608"/>
          </a:xfrm>
          <a:prstGeom prst="rect">
            <a:avLst/>
          </a:prstGeom>
          <a:noFill/>
          <a:ln/>
        </p:spPr>
        <p:txBody>
          <a:bodyPr wrap="square" lIns="0" tIns="0" rIns="0" bIns="0" rtlCol="0" anchor="ctr"/>
          <a:lstStyle/>
          <a:p>
            <a:pPr marL="0" indent="0">
              <a:buNone/>
            </a:pPr>
            <a:r>
              <a:rPr lang="en-US" sz="1700" dirty="0">
                <a:solidFill>
                  <a:srgbClr val="1F2D3D"/>
                </a:solidFill>
              </a:rPr>
              <a:t>The problem is multi-causal. A good HRM diagnosis connects policy design, labour market pressure and employee perception.</a:t>
            </a:r>
            <a:endParaRPr lang="en-US" sz="1700" dirty="0"/>
          </a:p>
        </p:txBody>
      </p:sp>
      <p:sp>
        <p:nvSpPr>
          <p:cNvPr id="8" name="Shape 6"/>
          <p:cNvSpPr/>
          <p:nvPr/>
        </p:nvSpPr>
        <p:spPr>
          <a:xfrm>
            <a:off x="777240" y="1828800"/>
            <a:ext cx="5303520" cy="1600200"/>
          </a:xfrm>
          <a:prstGeom prst="roundRect">
            <a:avLst>
              <a:gd name="adj" fmla="val 4571"/>
            </a:avLst>
          </a:prstGeom>
          <a:solidFill>
            <a:srgbClr val="FFFFFF"/>
          </a:solidFill>
          <a:ln w="12700">
            <a:solidFill>
              <a:srgbClr val="D7E3EF"/>
            </a:solidFill>
            <a:prstDash val="solid"/>
          </a:ln>
          <a:effectLst>
            <a:outerShdw blurRad="12700" dist="2540" dir="2700000" algn="bl" rotWithShape="0">
              <a:srgbClr val="44556B">
                <a:alpha val="8000"/>
              </a:srgbClr>
            </a:outerShdw>
          </a:effectLst>
        </p:spPr>
        <p:txBody>
          <a:bodyPr/>
          <a:lstStyle/>
          <a:p>
            <a:endParaRPr lang="en-US"/>
          </a:p>
        </p:txBody>
      </p:sp>
      <p:sp>
        <p:nvSpPr>
          <p:cNvPr id="9" name="Shape 7"/>
          <p:cNvSpPr/>
          <p:nvPr/>
        </p:nvSpPr>
        <p:spPr>
          <a:xfrm>
            <a:off x="941832" y="1892808"/>
            <a:ext cx="1325880" cy="438912"/>
          </a:xfrm>
          <a:prstGeom prst="roundRect">
            <a:avLst>
              <a:gd name="adj" fmla="val 20000"/>
            </a:avLst>
          </a:prstGeom>
          <a:solidFill>
            <a:srgbClr val="005EB8"/>
          </a:solidFill>
          <a:ln w="12700">
            <a:solidFill>
              <a:srgbClr val="005EB8"/>
            </a:solidFill>
            <a:prstDash val="solid"/>
          </a:ln>
        </p:spPr>
        <p:txBody>
          <a:bodyPr/>
          <a:lstStyle/>
          <a:p>
            <a:endParaRPr lang="en-US"/>
          </a:p>
        </p:txBody>
      </p:sp>
      <p:sp>
        <p:nvSpPr>
          <p:cNvPr id="10" name="Text 8"/>
          <p:cNvSpPr/>
          <p:nvPr/>
        </p:nvSpPr>
        <p:spPr>
          <a:xfrm>
            <a:off x="978408" y="2048256"/>
            <a:ext cx="1234440" cy="128016"/>
          </a:xfrm>
          <a:prstGeom prst="rect">
            <a:avLst/>
          </a:prstGeom>
          <a:noFill/>
          <a:ln/>
        </p:spPr>
        <p:txBody>
          <a:bodyPr wrap="square" lIns="0" tIns="0" rIns="0" bIns="0" rtlCol="0" anchor="ctr"/>
          <a:lstStyle/>
          <a:p>
            <a:pPr marL="0" indent="0" algn="ctr">
              <a:buNone/>
            </a:pPr>
            <a:r>
              <a:rPr lang="en-US" sz="1100" b="1" dirty="0">
                <a:solidFill>
                  <a:srgbClr val="FFFFFF"/>
                </a:solidFill>
              </a:rPr>
              <a:t>Pay structure strain</a:t>
            </a:r>
            <a:endParaRPr lang="en-US" sz="1100" dirty="0"/>
          </a:p>
        </p:txBody>
      </p:sp>
      <p:sp>
        <p:nvSpPr>
          <p:cNvPr id="11" name="Text 9"/>
          <p:cNvSpPr/>
          <p:nvPr/>
        </p:nvSpPr>
        <p:spPr>
          <a:xfrm>
            <a:off x="2468880" y="2011680"/>
            <a:ext cx="3291840" cy="201168"/>
          </a:xfrm>
          <a:prstGeom prst="rect">
            <a:avLst/>
          </a:prstGeom>
          <a:noFill/>
          <a:ln/>
        </p:spPr>
        <p:txBody>
          <a:bodyPr wrap="square" lIns="0" tIns="0" rIns="0" bIns="0" rtlCol="0" anchor="ctr"/>
          <a:lstStyle/>
          <a:p>
            <a:pPr marL="0" indent="0">
              <a:buNone/>
            </a:pPr>
            <a:r>
              <a:rPr lang="en-US" sz="1700" b="1" dirty="0">
                <a:solidFill>
                  <a:srgbClr val="005EB8"/>
                </a:solidFill>
              </a:rPr>
              <a:t>Pay structure strain</a:t>
            </a:r>
            <a:endParaRPr lang="en-US" sz="1700" dirty="0"/>
          </a:p>
        </p:txBody>
      </p:sp>
      <p:sp>
        <p:nvSpPr>
          <p:cNvPr id="12" name="Text 10"/>
          <p:cNvSpPr/>
          <p:nvPr/>
        </p:nvSpPr>
        <p:spPr>
          <a:xfrm>
            <a:off x="2468880" y="2331720"/>
            <a:ext cx="3246120" cy="822960"/>
          </a:xfrm>
          <a:prstGeom prst="rect">
            <a:avLst/>
          </a:prstGeom>
          <a:noFill/>
          <a:ln/>
        </p:spPr>
        <p:txBody>
          <a:bodyPr wrap="square" lIns="0" tIns="0" rIns="0" bIns="0" rtlCol="0" anchor="ctr"/>
          <a:lstStyle/>
          <a:p>
            <a:pPr marL="0" indent="0">
              <a:buNone/>
            </a:pPr>
            <a:r>
              <a:rPr lang="en-US" sz="1340" dirty="0">
                <a:solidFill>
                  <a:srgbClr val="1F2D3D"/>
                </a:solidFill>
              </a:rPr>
              <a:t>National awards protect consistency, but they do not fully offset inflation, local labour market pressures or banding disputes.</a:t>
            </a:r>
            <a:endParaRPr lang="en-US" sz="1340" dirty="0"/>
          </a:p>
        </p:txBody>
      </p:sp>
      <p:sp>
        <p:nvSpPr>
          <p:cNvPr id="13" name="Shape 11"/>
          <p:cNvSpPr/>
          <p:nvPr/>
        </p:nvSpPr>
        <p:spPr>
          <a:xfrm>
            <a:off x="6126480" y="1828800"/>
            <a:ext cx="5303520" cy="1600200"/>
          </a:xfrm>
          <a:prstGeom prst="roundRect">
            <a:avLst>
              <a:gd name="adj" fmla="val 4571"/>
            </a:avLst>
          </a:prstGeom>
          <a:solidFill>
            <a:srgbClr val="FFFFFF"/>
          </a:solidFill>
          <a:ln w="12700">
            <a:solidFill>
              <a:srgbClr val="D7E3EF"/>
            </a:solidFill>
            <a:prstDash val="solid"/>
          </a:ln>
          <a:effectLst>
            <a:outerShdw blurRad="12700" dist="2540" dir="2700000" algn="bl" rotWithShape="0">
              <a:srgbClr val="44556B">
                <a:alpha val="8000"/>
              </a:srgbClr>
            </a:outerShdw>
          </a:effectLst>
        </p:spPr>
        <p:txBody>
          <a:bodyPr/>
          <a:lstStyle/>
          <a:p>
            <a:endParaRPr lang="en-US"/>
          </a:p>
        </p:txBody>
      </p:sp>
      <p:sp>
        <p:nvSpPr>
          <p:cNvPr id="14" name="Shape 12"/>
          <p:cNvSpPr/>
          <p:nvPr/>
        </p:nvSpPr>
        <p:spPr>
          <a:xfrm>
            <a:off x="6291072" y="1993392"/>
            <a:ext cx="1325880" cy="274320"/>
          </a:xfrm>
          <a:prstGeom prst="roundRect">
            <a:avLst>
              <a:gd name="adj" fmla="val 20000"/>
            </a:avLst>
          </a:prstGeom>
          <a:solidFill>
            <a:srgbClr val="00A9CE"/>
          </a:solidFill>
          <a:ln w="12700">
            <a:solidFill>
              <a:srgbClr val="00A9CE"/>
            </a:solidFill>
            <a:prstDash val="solid"/>
          </a:ln>
        </p:spPr>
        <p:txBody>
          <a:bodyPr/>
          <a:lstStyle/>
          <a:p>
            <a:endParaRPr lang="en-US"/>
          </a:p>
        </p:txBody>
      </p:sp>
      <p:sp>
        <p:nvSpPr>
          <p:cNvPr id="15" name="Text 13"/>
          <p:cNvSpPr/>
          <p:nvPr/>
        </p:nvSpPr>
        <p:spPr>
          <a:xfrm>
            <a:off x="6327648" y="2048256"/>
            <a:ext cx="1234440" cy="128016"/>
          </a:xfrm>
          <a:prstGeom prst="rect">
            <a:avLst/>
          </a:prstGeom>
          <a:noFill/>
          <a:ln/>
        </p:spPr>
        <p:txBody>
          <a:bodyPr wrap="square" lIns="0" tIns="0" rIns="0" bIns="0" rtlCol="0" anchor="ctr"/>
          <a:lstStyle/>
          <a:p>
            <a:pPr marL="0" indent="0" algn="ctr">
              <a:buNone/>
            </a:pPr>
            <a:r>
              <a:rPr lang="en-US" sz="1100" b="1" dirty="0">
                <a:solidFill>
                  <a:srgbClr val="FFFFFF"/>
                </a:solidFill>
              </a:rPr>
              <a:t>Work intensity</a:t>
            </a:r>
            <a:endParaRPr lang="en-US" sz="1100" dirty="0"/>
          </a:p>
        </p:txBody>
      </p:sp>
      <p:sp>
        <p:nvSpPr>
          <p:cNvPr id="16" name="Text 14"/>
          <p:cNvSpPr/>
          <p:nvPr/>
        </p:nvSpPr>
        <p:spPr>
          <a:xfrm>
            <a:off x="7818120" y="2011680"/>
            <a:ext cx="3291840" cy="201168"/>
          </a:xfrm>
          <a:prstGeom prst="rect">
            <a:avLst/>
          </a:prstGeom>
          <a:noFill/>
          <a:ln/>
        </p:spPr>
        <p:txBody>
          <a:bodyPr wrap="square" lIns="0" tIns="0" rIns="0" bIns="0" rtlCol="0" anchor="ctr"/>
          <a:lstStyle/>
          <a:p>
            <a:pPr marL="0" indent="0">
              <a:buNone/>
            </a:pPr>
            <a:r>
              <a:rPr lang="en-US" sz="1700" b="1" dirty="0">
                <a:solidFill>
                  <a:srgbClr val="00A9CE"/>
                </a:solidFill>
              </a:rPr>
              <a:t>Work intensity</a:t>
            </a:r>
            <a:endParaRPr lang="en-US" sz="1700" dirty="0"/>
          </a:p>
        </p:txBody>
      </p:sp>
      <p:sp>
        <p:nvSpPr>
          <p:cNvPr id="17" name="Text 15"/>
          <p:cNvSpPr/>
          <p:nvPr/>
        </p:nvSpPr>
        <p:spPr>
          <a:xfrm>
            <a:off x="7818120" y="2331720"/>
            <a:ext cx="3246120" cy="822960"/>
          </a:xfrm>
          <a:prstGeom prst="rect">
            <a:avLst/>
          </a:prstGeom>
          <a:noFill/>
          <a:ln/>
        </p:spPr>
        <p:txBody>
          <a:bodyPr wrap="square" lIns="0" tIns="0" rIns="0" bIns="0" rtlCol="0" anchor="ctr"/>
          <a:lstStyle/>
          <a:p>
            <a:pPr marL="0" indent="0">
              <a:buNone/>
            </a:pPr>
            <a:r>
              <a:rPr lang="en-US" sz="1340" dirty="0">
                <a:solidFill>
                  <a:srgbClr val="1F2D3D"/>
                </a:solidFill>
              </a:rPr>
              <a:t>When acceptable income depends on unsocial-hours, overtime or bank shifts, reward can feel earned through strain.</a:t>
            </a:r>
            <a:endParaRPr lang="en-US" sz="1340" dirty="0"/>
          </a:p>
        </p:txBody>
      </p:sp>
      <p:sp>
        <p:nvSpPr>
          <p:cNvPr id="18" name="Shape 16"/>
          <p:cNvSpPr/>
          <p:nvPr/>
        </p:nvSpPr>
        <p:spPr>
          <a:xfrm>
            <a:off x="777240" y="3675888"/>
            <a:ext cx="5303520" cy="1600200"/>
          </a:xfrm>
          <a:prstGeom prst="roundRect">
            <a:avLst>
              <a:gd name="adj" fmla="val 4571"/>
            </a:avLst>
          </a:prstGeom>
          <a:solidFill>
            <a:srgbClr val="FFFFFF"/>
          </a:solidFill>
          <a:ln w="12700">
            <a:solidFill>
              <a:srgbClr val="D7E3EF"/>
            </a:solidFill>
            <a:prstDash val="solid"/>
          </a:ln>
          <a:effectLst>
            <a:outerShdw blurRad="12700" dist="2540" dir="2700000" algn="bl" rotWithShape="0">
              <a:srgbClr val="44556B">
                <a:alpha val="8000"/>
              </a:srgbClr>
            </a:outerShdw>
          </a:effectLst>
        </p:spPr>
        <p:txBody>
          <a:bodyPr/>
          <a:lstStyle/>
          <a:p>
            <a:endParaRPr lang="en-US"/>
          </a:p>
        </p:txBody>
      </p:sp>
      <p:sp>
        <p:nvSpPr>
          <p:cNvPr id="19" name="Shape 17"/>
          <p:cNvSpPr/>
          <p:nvPr/>
        </p:nvSpPr>
        <p:spPr>
          <a:xfrm>
            <a:off x="941832" y="3840480"/>
            <a:ext cx="1325880" cy="274320"/>
          </a:xfrm>
          <a:prstGeom prst="roundRect">
            <a:avLst>
              <a:gd name="adj" fmla="val 20000"/>
            </a:avLst>
          </a:prstGeom>
          <a:solidFill>
            <a:srgbClr val="FFB81C"/>
          </a:solidFill>
          <a:ln w="12700">
            <a:solidFill>
              <a:srgbClr val="FFB81C"/>
            </a:solidFill>
            <a:prstDash val="solid"/>
          </a:ln>
        </p:spPr>
        <p:txBody>
          <a:bodyPr/>
          <a:lstStyle/>
          <a:p>
            <a:endParaRPr lang="en-US"/>
          </a:p>
        </p:txBody>
      </p:sp>
      <p:sp>
        <p:nvSpPr>
          <p:cNvPr id="20" name="Text 18"/>
          <p:cNvSpPr/>
          <p:nvPr/>
        </p:nvSpPr>
        <p:spPr>
          <a:xfrm>
            <a:off x="978408" y="3895344"/>
            <a:ext cx="1234440" cy="128016"/>
          </a:xfrm>
          <a:prstGeom prst="rect">
            <a:avLst/>
          </a:prstGeom>
          <a:noFill/>
          <a:ln/>
        </p:spPr>
        <p:txBody>
          <a:bodyPr wrap="square" lIns="0" tIns="0" rIns="0" bIns="0" rtlCol="0" anchor="ctr"/>
          <a:lstStyle/>
          <a:p>
            <a:pPr marL="0" indent="0" algn="ctr">
              <a:buNone/>
            </a:pPr>
            <a:r>
              <a:rPr lang="en-US" sz="1100" b="1" dirty="0">
                <a:solidFill>
                  <a:srgbClr val="FFFFFF"/>
                </a:solidFill>
              </a:rPr>
              <a:t>Recognition gap</a:t>
            </a:r>
            <a:endParaRPr lang="en-US" sz="1100" dirty="0"/>
          </a:p>
        </p:txBody>
      </p:sp>
      <p:sp>
        <p:nvSpPr>
          <p:cNvPr id="21" name="Text 19"/>
          <p:cNvSpPr/>
          <p:nvPr/>
        </p:nvSpPr>
        <p:spPr>
          <a:xfrm>
            <a:off x="2468880" y="3858768"/>
            <a:ext cx="3291840" cy="201168"/>
          </a:xfrm>
          <a:prstGeom prst="rect">
            <a:avLst/>
          </a:prstGeom>
          <a:noFill/>
          <a:ln/>
        </p:spPr>
        <p:txBody>
          <a:bodyPr wrap="square" lIns="0" tIns="0" rIns="0" bIns="0" rtlCol="0" anchor="ctr"/>
          <a:lstStyle/>
          <a:p>
            <a:pPr marL="0" indent="0">
              <a:buNone/>
            </a:pPr>
            <a:r>
              <a:rPr lang="en-US" sz="1700" b="1" dirty="0">
                <a:solidFill>
                  <a:srgbClr val="FFB81C"/>
                </a:solidFill>
              </a:rPr>
              <a:t>Recognition gap</a:t>
            </a:r>
            <a:endParaRPr lang="en-US" sz="1700" dirty="0"/>
          </a:p>
        </p:txBody>
      </p:sp>
      <p:sp>
        <p:nvSpPr>
          <p:cNvPr id="22" name="Text 20"/>
          <p:cNvSpPr/>
          <p:nvPr/>
        </p:nvSpPr>
        <p:spPr>
          <a:xfrm>
            <a:off x="2468880" y="4178808"/>
            <a:ext cx="3246120" cy="822960"/>
          </a:xfrm>
          <a:prstGeom prst="rect">
            <a:avLst/>
          </a:prstGeom>
          <a:noFill/>
          <a:ln/>
        </p:spPr>
        <p:txBody>
          <a:bodyPr wrap="square" lIns="0" tIns="0" rIns="0" bIns="0" rtlCol="0" anchor="ctr"/>
          <a:lstStyle/>
          <a:p>
            <a:pPr marL="0" indent="0">
              <a:buNone/>
            </a:pPr>
            <a:r>
              <a:rPr lang="en-US" sz="1340" dirty="0">
                <a:solidFill>
                  <a:srgbClr val="1F2D3D"/>
                </a:solidFill>
              </a:rPr>
              <a:t>Only a minority of staff feel genuinely valued by their organisation despite high appraisal completion.</a:t>
            </a:r>
            <a:endParaRPr lang="en-US" sz="1340" dirty="0"/>
          </a:p>
        </p:txBody>
      </p:sp>
      <p:sp>
        <p:nvSpPr>
          <p:cNvPr id="23" name="Shape 21"/>
          <p:cNvSpPr/>
          <p:nvPr/>
        </p:nvSpPr>
        <p:spPr>
          <a:xfrm>
            <a:off x="6126480" y="3675888"/>
            <a:ext cx="5303520" cy="1600200"/>
          </a:xfrm>
          <a:prstGeom prst="roundRect">
            <a:avLst>
              <a:gd name="adj" fmla="val 4571"/>
            </a:avLst>
          </a:prstGeom>
          <a:solidFill>
            <a:srgbClr val="FFFFFF"/>
          </a:solidFill>
          <a:ln w="12700">
            <a:solidFill>
              <a:srgbClr val="D7E3EF"/>
            </a:solidFill>
            <a:prstDash val="solid"/>
          </a:ln>
          <a:effectLst>
            <a:outerShdw blurRad="12700" dist="2540" dir="2700000" algn="bl" rotWithShape="0">
              <a:srgbClr val="44556B">
                <a:alpha val="8000"/>
              </a:srgbClr>
            </a:outerShdw>
          </a:effectLst>
        </p:spPr>
        <p:txBody>
          <a:bodyPr/>
          <a:lstStyle/>
          <a:p>
            <a:endParaRPr lang="en-US"/>
          </a:p>
        </p:txBody>
      </p:sp>
      <p:sp>
        <p:nvSpPr>
          <p:cNvPr id="24" name="Shape 22"/>
          <p:cNvSpPr/>
          <p:nvPr/>
        </p:nvSpPr>
        <p:spPr>
          <a:xfrm>
            <a:off x="6291072" y="3739896"/>
            <a:ext cx="1325880" cy="438912"/>
          </a:xfrm>
          <a:prstGeom prst="roundRect">
            <a:avLst>
              <a:gd name="adj" fmla="val 20000"/>
            </a:avLst>
          </a:prstGeom>
          <a:solidFill>
            <a:srgbClr val="007C91"/>
          </a:solidFill>
          <a:ln w="12700">
            <a:solidFill>
              <a:srgbClr val="007C91"/>
            </a:solidFill>
            <a:prstDash val="solid"/>
          </a:ln>
        </p:spPr>
        <p:txBody>
          <a:bodyPr/>
          <a:lstStyle/>
          <a:p>
            <a:endParaRPr lang="en-US"/>
          </a:p>
        </p:txBody>
      </p:sp>
      <p:sp>
        <p:nvSpPr>
          <p:cNvPr id="25" name="Text 23"/>
          <p:cNvSpPr/>
          <p:nvPr/>
        </p:nvSpPr>
        <p:spPr>
          <a:xfrm>
            <a:off x="6327648" y="3895344"/>
            <a:ext cx="1234440" cy="128016"/>
          </a:xfrm>
          <a:prstGeom prst="rect">
            <a:avLst/>
          </a:prstGeom>
          <a:noFill/>
          <a:ln/>
        </p:spPr>
        <p:txBody>
          <a:bodyPr wrap="square" lIns="0" tIns="0" rIns="0" bIns="0" rtlCol="0" anchor="ctr"/>
          <a:lstStyle/>
          <a:p>
            <a:pPr marL="0" indent="0" algn="ctr">
              <a:buNone/>
            </a:pPr>
            <a:r>
              <a:rPr lang="en-US" sz="1100" b="1" dirty="0">
                <a:solidFill>
                  <a:srgbClr val="FFFFFF"/>
                </a:solidFill>
              </a:rPr>
              <a:t>Progression and fairness</a:t>
            </a:r>
            <a:endParaRPr lang="en-US" sz="1100" dirty="0"/>
          </a:p>
        </p:txBody>
      </p:sp>
      <p:sp>
        <p:nvSpPr>
          <p:cNvPr id="26" name="Text 24"/>
          <p:cNvSpPr/>
          <p:nvPr/>
        </p:nvSpPr>
        <p:spPr>
          <a:xfrm>
            <a:off x="7818120" y="3858768"/>
            <a:ext cx="3291840" cy="201168"/>
          </a:xfrm>
          <a:prstGeom prst="rect">
            <a:avLst/>
          </a:prstGeom>
          <a:noFill/>
          <a:ln/>
        </p:spPr>
        <p:txBody>
          <a:bodyPr wrap="square" lIns="0" tIns="0" rIns="0" bIns="0" rtlCol="0" anchor="ctr"/>
          <a:lstStyle/>
          <a:p>
            <a:pPr marL="0" indent="0">
              <a:buNone/>
            </a:pPr>
            <a:r>
              <a:rPr lang="en-US" sz="1700" b="1" dirty="0">
                <a:solidFill>
                  <a:srgbClr val="007C91"/>
                </a:solidFill>
              </a:rPr>
              <a:t>Progression and fairness</a:t>
            </a:r>
            <a:endParaRPr lang="en-US" sz="1700" dirty="0"/>
          </a:p>
        </p:txBody>
      </p:sp>
      <p:sp>
        <p:nvSpPr>
          <p:cNvPr id="27" name="Text 25"/>
          <p:cNvSpPr/>
          <p:nvPr/>
        </p:nvSpPr>
        <p:spPr>
          <a:xfrm>
            <a:off x="7818120" y="4178808"/>
            <a:ext cx="3246120" cy="822960"/>
          </a:xfrm>
          <a:prstGeom prst="rect">
            <a:avLst/>
          </a:prstGeom>
          <a:noFill/>
          <a:ln/>
        </p:spPr>
        <p:txBody>
          <a:bodyPr wrap="square" lIns="0" tIns="0" rIns="0" bIns="0" rtlCol="0" anchor="ctr"/>
          <a:lstStyle/>
          <a:p>
            <a:pPr marL="0" indent="0">
              <a:buNone/>
            </a:pPr>
            <a:r>
              <a:rPr lang="en-US" sz="1340" dirty="0">
                <a:solidFill>
                  <a:srgbClr val="1F2D3D"/>
                </a:solidFill>
              </a:rPr>
              <a:t>Perceived inequities across professions, bands and protected groups weaken trust in the reward system.</a:t>
            </a:r>
            <a:endParaRPr lang="en-US" sz="1340" dirty="0"/>
          </a:p>
        </p:txBody>
      </p:sp>
      <p:sp>
        <p:nvSpPr>
          <p:cNvPr id="28" name="Text 26"/>
          <p:cNvSpPr/>
          <p:nvPr/>
        </p:nvSpPr>
        <p:spPr>
          <a:xfrm>
            <a:off x="1188720" y="5897880"/>
            <a:ext cx="9784080" cy="201168"/>
          </a:xfrm>
          <a:prstGeom prst="rect">
            <a:avLst/>
          </a:prstGeom>
          <a:noFill/>
          <a:ln/>
        </p:spPr>
        <p:txBody>
          <a:bodyPr wrap="square" lIns="0" tIns="0" rIns="0" bIns="0" rtlCol="0" anchor="ctr"/>
          <a:lstStyle/>
          <a:p>
            <a:pPr marL="0" indent="0" algn="ctr">
              <a:buNone/>
            </a:pPr>
            <a:r>
              <a:rPr lang="en-US" sz="1800" b="1" dirty="0">
                <a:solidFill>
                  <a:srgbClr val="003087"/>
                </a:solidFill>
              </a:rPr>
              <a:t>Therefore the NHS reward challenge is structural, cultural and communicative at the same time.</a:t>
            </a:r>
            <a:endParaRPr lang="en-US" sz="1800" dirty="0"/>
          </a:p>
        </p:txBody>
      </p:sp>
      <p:sp>
        <p:nvSpPr>
          <p:cNvPr id="29" name="Slide Number Placeholder 0"/>
          <p:cNvSpPr>
            <a:spLocks noGrp="1"/>
          </p:cNvSpPr>
          <p:nvPr>
            <p:ph type="sldNum" sz="quarter" idx="4294967295"/>
          </p:nvPr>
        </p:nvSpPr>
        <p:spPr>
          <a:xfrm>
            <a:off x="11658600" y="6601968"/>
            <a:ext cx="320040" cy="164592"/>
          </a:xfrm>
          <a:prstGeom prst="rect">
            <a:avLst/>
          </a:prstGeom>
          <a:extLst>
            <a:ext uri="{C572A759-6A51-4108-AA02-DFA0A04FC94B}">
              <ma14:wrappingTextBoxFlag xmlns="" xmlns:ma14="http://schemas.microsoft.com/office/mac/drawingml/2011/main" val="0"/>
            </a:ext>
          </a:extLst>
        </p:spPr>
        <p:txBody>
          <a:bodyPr/>
          <a:lstStyle>
            <a:lvl1pPr>
              <a:defRPr sz="900">
                <a:solidFill>
                  <a:srgbClr val="FFFFFF"/>
                </a:solidFill>
                <a:latin typeface="Aptos"/>
                <a:ea typeface="Aptos"/>
                <a:cs typeface="Aptos"/>
              </a:defRPr>
            </a:lvl1pPr>
          </a:lstStyle>
          <a:p>
            <a:pPr algn="r"/>
            <a:fld id="{F7021451-1387-4CA6-816F-3879F97B5CBC}" type="slidenum">
              <a:rPr lang="en-US" b="0"/>
              <a:t>15</a:t>
            </a:fld>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sp>
        <p:nvSpPr>
          <p:cNvPr id="2" name="Text 0"/>
          <p:cNvSpPr/>
          <p:nvPr/>
        </p:nvSpPr>
        <p:spPr>
          <a:xfrm>
            <a:off x="502920" y="384048"/>
            <a:ext cx="7635240" cy="310896"/>
          </a:xfrm>
          <a:prstGeom prst="rect">
            <a:avLst/>
          </a:prstGeom>
          <a:noFill/>
          <a:ln/>
        </p:spPr>
        <p:txBody>
          <a:bodyPr wrap="square" lIns="0" tIns="0" rIns="0" bIns="0" rtlCol="0" anchor="ctr">
            <a:normAutofit lnSpcReduction="10000"/>
          </a:bodyPr>
          <a:lstStyle/>
          <a:p>
            <a:pPr marL="0" indent="0">
              <a:buNone/>
            </a:pPr>
            <a:r>
              <a:rPr lang="en-US" sz="2250" b="1" dirty="0">
                <a:solidFill>
                  <a:srgbClr val="003087"/>
                </a:solidFill>
                <a:latin typeface="Aptos Display" pitchFamily="34" charset="0"/>
                <a:ea typeface="Aptos Display" pitchFamily="34" charset="-122"/>
                <a:cs typeface="Aptos Display" pitchFamily="34" charset="-120"/>
              </a:rPr>
              <a:t>Reference list – Rutvik Patel</a:t>
            </a:r>
            <a:endParaRPr lang="en-US" sz="2250" dirty="0"/>
          </a:p>
        </p:txBody>
      </p:sp>
      <p:sp>
        <p:nvSpPr>
          <p:cNvPr id="3" name="Text 1"/>
          <p:cNvSpPr/>
          <p:nvPr/>
        </p:nvSpPr>
        <p:spPr>
          <a:xfrm>
            <a:off x="8759952" y="429768"/>
            <a:ext cx="2423160" cy="201168"/>
          </a:xfrm>
          <a:prstGeom prst="rect">
            <a:avLst/>
          </a:prstGeom>
          <a:noFill/>
          <a:ln/>
        </p:spPr>
        <p:txBody>
          <a:bodyPr wrap="square" lIns="0" tIns="0" rIns="0" bIns="0" rtlCol="0" anchor="ctr">
            <a:normAutofit/>
          </a:bodyPr>
          <a:lstStyle/>
          <a:p>
            <a:pPr marL="0" indent="0" algn="r">
              <a:buNone/>
            </a:pPr>
            <a:r>
              <a:rPr lang="en-US" sz="850" dirty="0">
                <a:solidFill>
                  <a:srgbClr val="51606F"/>
                </a:solidFill>
              </a:rPr>
              <a:t>References  •  Presenter: Rutvik Patel  •  ID: 2505514</a:t>
            </a:r>
            <a:endParaRPr lang="en-US" sz="850" dirty="0"/>
          </a:p>
        </p:txBody>
      </p:sp>
      <p:sp>
        <p:nvSpPr>
          <p:cNvPr id="4" name="Text 2"/>
          <p:cNvSpPr/>
          <p:nvPr/>
        </p:nvSpPr>
        <p:spPr>
          <a:xfrm>
            <a:off x="594360" y="6473952"/>
            <a:ext cx="10607040" cy="73152"/>
          </a:xfrm>
          <a:prstGeom prst="rect">
            <a:avLst/>
          </a:prstGeom>
          <a:noFill/>
          <a:ln/>
        </p:spPr>
        <p:txBody>
          <a:bodyPr wrap="square" lIns="0" tIns="0" rIns="0" bIns="0" rtlCol="0" anchor="ctr">
            <a:normAutofit fontScale="70000" lnSpcReduction="20000"/>
          </a:bodyPr>
          <a:lstStyle/>
          <a:p>
            <a:pPr marL="0" indent="0">
              <a:buNone/>
            </a:pPr>
            <a:r>
              <a:rPr lang="en-US" sz="720" dirty="0">
                <a:solidFill>
                  <a:srgbClr val="F2F7FB"/>
                </a:solidFill>
              </a:rPr>
              <a:t>UWTSD Harvard-style reference list (editable draft)</a:t>
            </a:r>
            <a:endParaRPr lang="en-US" sz="720" dirty="0"/>
          </a:p>
        </p:txBody>
      </p:sp>
      <p:sp>
        <p:nvSpPr>
          <p:cNvPr id="5" name="Shape 3"/>
          <p:cNvSpPr/>
          <p:nvPr/>
        </p:nvSpPr>
        <p:spPr>
          <a:xfrm>
            <a:off x="530352" y="841248"/>
            <a:ext cx="1737360" cy="256032"/>
          </a:xfrm>
          <a:prstGeom prst="roundRect">
            <a:avLst>
              <a:gd name="adj" fmla="val 21429"/>
            </a:avLst>
          </a:prstGeom>
          <a:solidFill>
            <a:srgbClr val="003087"/>
          </a:solidFill>
          <a:ln w="12700">
            <a:solidFill>
              <a:srgbClr val="003087"/>
            </a:solidFill>
            <a:prstDash val="solid"/>
          </a:ln>
          <a:effectLst>
            <a:outerShdw blurRad="12700" dist="6350" dir="2700000" algn="bl" rotWithShape="0">
              <a:srgbClr val="000000">
                <a:alpha val="12000"/>
              </a:srgbClr>
            </a:outerShdw>
          </a:effectLst>
        </p:spPr>
        <p:txBody>
          <a:bodyPr/>
          <a:lstStyle/>
          <a:p>
            <a:endParaRPr lang="en-US"/>
          </a:p>
        </p:txBody>
      </p:sp>
      <p:sp>
        <p:nvSpPr>
          <p:cNvPr id="6" name="Text 4"/>
          <p:cNvSpPr/>
          <p:nvPr/>
        </p:nvSpPr>
        <p:spPr>
          <a:xfrm>
            <a:off x="685800" y="877824"/>
            <a:ext cx="1417320" cy="164592"/>
          </a:xfrm>
          <a:prstGeom prst="rect">
            <a:avLst/>
          </a:prstGeom>
          <a:noFill/>
          <a:ln/>
        </p:spPr>
        <p:txBody>
          <a:bodyPr wrap="square" lIns="0" tIns="0" rIns="0" bIns="0" rtlCol="0" anchor="ctr"/>
          <a:lstStyle/>
          <a:p>
            <a:pPr marL="0" indent="0" algn="ctr">
              <a:buNone/>
            </a:pPr>
            <a:r>
              <a:rPr lang="en-US" sz="900" b="1" dirty="0">
                <a:solidFill>
                  <a:srgbClr val="FFFFFF"/>
                </a:solidFill>
              </a:rPr>
              <a:t>REFERENCES</a:t>
            </a:r>
            <a:endParaRPr lang="en-US" sz="900" dirty="0"/>
          </a:p>
        </p:txBody>
      </p:sp>
      <p:sp>
        <p:nvSpPr>
          <p:cNvPr id="7" name="Shape 5"/>
          <p:cNvSpPr/>
          <p:nvPr/>
        </p:nvSpPr>
        <p:spPr>
          <a:xfrm>
            <a:off x="6089904" y="1234440"/>
            <a:ext cx="0" cy="5303520"/>
          </a:xfrm>
          <a:prstGeom prst="line">
            <a:avLst/>
          </a:prstGeom>
          <a:noFill/>
          <a:ln w="12700">
            <a:solidFill>
              <a:srgbClr val="D7E3EF"/>
            </a:solidFill>
            <a:prstDash val="solid"/>
          </a:ln>
        </p:spPr>
        <p:txBody>
          <a:bodyPr/>
          <a:lstStyle/>
          <a:p>
            <a:endParaRPr lang="en-US"/>
          </a:p>
        </p:txBody>
      </p:sp>
      <p:sp>
        <p:nvSpPr>
          <p:cNvPr id="8" name="Text 6"/>
          <p:cNvSpPr/>
          <p:nvPr/>
        </p:nvSpPr>
        <p:spPr>
          <a:xfrm>
            <a:off x="640080" y="1353312"/>
            <a:ext cx="5212080" cy="4892040"/>
          </a:xfrm>
          <a:prstGeom prst="rect">
            <a:avLst/>
          </a:prstGeom>
          <a:noFill/>
          <a:ln/>
        </p:spPr>
        <p:txBody>
          <a:bodyPr wrap="square" lIns="0" tIns="0" rIns="0" bIns="0" rtlCol="0" anchor="t">
            <a:normAutofit/>
          </a:bodyPr>
          <a:lstStyle/>
          <a:p>
            <a:pPr marL="0" indent="0">
              <a:buNone/>
            </a:pPr>
            <a:r>
              <a:rPr lang="en-US" sz="1030" dirty="0">
                <a:solidFill>
                  <a:srgbClr val="1F2D3D"/>
                </a:solidFill>
              </a:rPr>
              <a:t>House of Commons Library (2025) NHS pay and pensions. Available at: commonslibrary.parliament.uk.</a:t>
            </a:r>
            <a:endParaRPr lang="en-US" sz="1030" dirty="0"/>
          </a:p>
          <a:p>
            <a:pPr marL="0" indent="0">
              <a:buNone/>
            </a:pPr>
            <a:r>
              <a:rPr lang="en-US" sz="1030" dirty="0">
                <a:solidFill>
                  <a:srgbClr val="1F2D3D"/>
                </a:solidFill>
              </a:rPr>
              <a:t>House of Commons Library (2025) NHS workforce statistics. Available at: commonslibrary.parliament.uk.</a:t>
            </a:r>
            <a:endParaRPr lang="en-US" sz="1030" dirty="0"/>
          </a:p>
          <a:p>
            <a:pPr marL="0" indent="0">
              <a:buNone/>
            </a:pPr>
            <a:r>
              <a:rPr lang="en-US" sz="1030" dirty="0">
                <a:solidFill>
                  <a:srgbClr val="1F2D3D"/>
                </a:solidFill>
              </a:rPr>
              <a:t>NHS Digital / Digital NHS (2025) NHS Staff Annual Earnings Estimates to December 2025. Available at: digital.nhs.uk.</a:t>
            </a:r>
            <a:endParaRPr lang="en-US" sz="1030" dirty="0"/>
          </a:p>
          <a:p>
            <a:pPr marL="0" indent="0">
              <a:buNone/>
            </a:pPr>
            <a:r>
              <a:rPr lang="en-US" sz="1030" dirty="0">
                <a:solidFill>
                  <a:srgbClr val="1F2D3D"/>
                </a:solidFill>
              </a:rPr>
              <a:t>Digital NHS (2025) Monthly earnings by AfC band and grade step to December 2025. CSV dataset. Available at: files.digital.nhs.uk.</a:t>
            </a:r>
            <a:endParaRPr lang="en-US" sz="1030" dirty="0"/>
          </a:p>
          <a:p>
            <a:pPr marL="0" indent="0">
              <a:buNone/>
            </a:pPr>
            <a:r>
              <a:rPr lang="en-US" sz="1030" dirty="0">
                <a:solidFill>
                  <a:srgbClr val="1F2D3D"/>
                </a:solidFill>
              </a:rPr>
              <a:t>NHS Providers (2025) NHS Digital workforce statistics: November 2025 briefing. Available at: nhsproviders.org.</a:t>
            </a:r>
            <a:endParaRPr lang="en-US" sz="1030" dirty="0"/>
          </a:p>
        </p:txBody>
      </p:sp>
      <p:sp>
        <p:nvSpPr>
          <p:cNvPr id="9" name="Text 7"/>
          <p:cNvSpPr/>
          <p:nvPr/>
        </p:nvSpPr>
        <p:spPr>
          <a:xfrm>
            <a:off x="6327648" y="1353312"/>
            <a:ext cx="5212080" cy="4892040"/>
          </a:xfrm>
          <a:prstGeom prst="rect">
            <a:avLst/>
          </a:prstGeom>
          <a:noFill/>
          <a:ln/>
        </p:spPr>
        <p:txBody>
          <a:bodyPr wrap="square" lIns="0" tIns="0" rIns="0" bIns="0" rtlCol="0" anchor="t">
            <a:normAutofit/>
          </a:bodyPr>
          <a:lstStyle/>
          <a:p>
            <a:pPr marL="0" indent="0">
              <a:buNone/>
            </a:pPr>
            <a:r>
              <a:rPr lang="en-US" sz="1030" dirty="0">
                <a:solidFill>
                  <a:srgbClr val="1F2D3D"/>
                </a:solidFill>
              </a:rPr>
              <a:t>NHS England (2025) NHS Vacancy Statistics. Available at: england.nhs.uk.</a:t>
            </a:r>
            <a:endParaRPr lang="en-US" sz="1030" dirty="0"/>
          </a:p>
          <a:p>
            <a:pPr marL="0" indent="0">
              <a:buNone/>
            </a:pPr>
            <a:r>
              <a:rPr lang="en-US" sz="1030" dirty="0">
                <a:solidFill>
                  <a:srgbClr val="1F2D3D"/>
                </a:solidFill>
              </a:rPr>
              <a:t>Buchan, J., Gershlick, B. and Charlesworth, A. (various years) workforce and pay analysis for the NHS. London: The King’s Fund / Health Foundation.</a:t>
            </a:r>
            <a:endParaRPr lang="en-US" sz="1030" dirty="0"/>
          </a:p>
          <a:p>
            <a:pPr marL="0" indent="0">
              <a:buNone/>
            </a:pPr>
            <a:r>
              <a:rPr lang="en-US" sz="1030" dirty="0">
                <a:solidFill>
                  <a:srgbClr val="1F2D3D"/>
                </a:solidFill>
              </a:rPr>
              <a:t>Armstrong, M. and Brown, D. (2019) Strategic Reward. 6th edn. London: Kogan Page.</a:t>
            </a:r>
            <a:endParaRPr lang="en-US" sz="1030" dirty="0"/>
          </a:p>
          <a:p>
            <a:pPr marL="0" indent="0">
              <a:buNone/>
            </a:pPr>
            <a:r>
              <a:rPr lang="en-US" sz="1030" dirty="0">
                <a:solidFill>
                  <a:srgbClr val="1F2D3D"/>
                </a:solidFill>
              </a:rPr>
              <a:t>Milkovich, G., Newman, J. and Gerhart, B. (2019) Compensation. 13th edn. New York: McGraw-Hill.</a:t>
            </a:r>
            <a:endParaRPr lang="en-US" sz="1030" dirty="0"/>
          </a:p>
        </p:txBody>
      </p:sp>
      <p:sp>
        <p:nvSpPr>
          <p:cNvPr id="25" name="Slide Number Placeholder 0"/>
          <p:cNvSpPr>
            <a:spLocks noGrp="1"/>
          </p:cNvSpPr>
          <p:nvPr>
            <p:ph type="sldNum" sz="quarter" idx="4294967295"/>
          </p:nvPr>
        </p:nvSpPr>
        <p:spPr>
          <a:xfrm>
            <a:off x="11658600" y="6601968"/>
            <a:ext cx="320040" cy="164592"/>
          </a:xfrm>
          <a:prstGeom prst="rect">
            <a:avLst/>
          </a:prstGeom>
          <a:extLst>
            <a:ext uri="{C572A759-6A51-4108-AA02-DFA0A04FC94B}">
              <ma14:wrappingTextBoxFlag xmlns="" xmlns:ma14="http://schemas.microsoft.com/office/mac/drawingml/2011/main" val="0"/>
            </a:ext>
          </a:extLst>
        </p:spPr>
        <p:txBody>
          <a:bodyPr/>
          <a:lstStyle>
            <a:lvl1pPr>
              <a:defRPr sz="900">
                <a:solidFill>
                  <a:srgbClr val="FFFFFF"/>
                </a:solidFill>
                <a:latin typeface="Aptos"/>
                <a:ea typeface="Aptos"/>
                <a:cs typeface="Aptos"/>
              </a:defRPr>
            </a:lvl1pPr>
          </a:lstStyle>
          <a:p>
            <a:pPr algn="r"/>
            <a:fld id="{F7021451-1387-4CA6-816F-3879F97B5CBC}" type="slidenum">
              <a:rPr lang="en-US" b="0"/>
              <a:t>16</a:t>
            </a:fld>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sp>
        <p:nvSpPr>
          <p:cNvPr id="2" name="Text 0"/>
          <p:cNvSpPr/>
          <p:nvPr/>
        </p:nvSpPr>
        <p:spPr>
          <a:xfrm>
            <a:off x="502920" y="384048"/>
            <a:ext cx="7635240" cy="310896"/>
          </a:xfrm>
          <a:prstGeom prst="rect">
            <a:avLst/>
          </a:prstGeom>
          <a:noFill/>
          <a:ln/>
        </p:spPr>
        <p:txBody>
          <a:bodyPr wrap="square" lIns="0" tIns="0" rIns="0" bIns="0" rtlCol="0" anchor="ctr">
            <a:normAutofit lnSpcReduction="10000"/>
          </a:bodyPr>
          <a:lstStyle/>
          <a:p>
            <a:pPr marL="0" indent="0">
              <a:buNone/>
            </a:pPr>
            <a:r>
              <a:rPr lang="en-US" sz="2250" b="1" dirty="0">
                <a:solidFill>
                  <a:srgbClr val="003087"/>
                </a:solidFill>
                <a:latin typeface="Aptos Display" pitchFamily="34" charset="0"/>
                <a:ea typeface="Aptos Display" pitchFamily="34" charset="-122"/>
                <a:cs typeface="Aptos Display" pitchFamily="34" charset="-120"/>
              </a:rPr>
              <a:t>Reward perceptions have plateaued rather than improved</a:t>
            </a:r>
            <a:endParaRPr lang="en-US" sz="2250" dirty="0"/>
          </a:p>
        </p:txBody>
      </p:sp>
      <p:sp>
        <p:nvSpPr>
          <p:cNvPr id="3" name="Text 1"/>
          <p:cNvSpPr/>
          <p:nvPr/>
        </p:nvSpPr>
        <p:spPr>
          <a:xfrm>
            <a:off x="8759952" y="429768"/>
            <a:ext cx="2423160" cy="201168"/>
          </a:xfrm>
          <a:prstGeom prst="rect">
            <a:avLst/>
          </a:prstGeom>
          <a:noFill/>
          <a:ln/>
        </p:spPr>
        <p:txBody>
          <a:bodyPr wrap="square" lIns="0" tIns="0" rIns="0" bIns="0" rtlCol="0" anchor="ctr">
            <a:normAutofit fontScale="92500"/>
          </a:bodyPr>
          <a:lstStyle/>
          <a:p>
            <a:pPr marL="0" indent="0" algn="r">
              <a:buNone/>
            </a:pPr>
            <a:r>
              <a:rPr lang="en-US" sz="850" dirty="0">
                <a:solidFill>
                  <a:srgbClr val="51606F"/>
                </a:solidFill>
              </a:rPr>
              <a:t>Section C  •  Presenter: Dhruv Solanki  •  ID: 2519348</a:t>
            </a:r>
            <a:endParaRPr lang="en-US" sz="850" dirty="0"/>
          </a:p>
        </p:txBody>
      </p:sp>
      <p:sp>
        <p:nvSpPr>
          <p:cNvPr id="4" name="Text 2"/>
          <p:cNvSpPr/>
          <p:nvPr/>
        </p:nvSpPr>
        <p:spPr>
          <a:xfrm>
            <a:off x="594360" y="6473952"/>
            <a:ext cx="10607040" cy="73152"/>
          </a:xfrm>
          <a:prstGeom prst="rect">
            <a:avLst/>
          </a:prstGeom>
          <a:noFill/>
          <a:ln/>
        </p:spPr>
        <p:txBody>
          <a:bodyPr wrap="square" lIns="0" tIns="0" rIns="0" bIns="0" rtlCol="0" anchor="ctr">
            <a:normAutofit fontScale="70000" lnSpcReduction="20000"/>
          </a:bodyPr>
          <a:lstStyle/>
          <a:p>
            <a:pPr marL="0" indent="0">
              <a:buNone/>
            </a:pPr>
            <a:r>
              <a:rPr lang="en-US" sz="720" dirty="0">
                <a:solidFill>
                  <a:srgbClr val="F2F7FB"/>
                </a:solidFill>
              </a:rPr>
              <a:t>Source: NHS Staff Survey National Results Briefing (2025)</a:t>
            </a:r>
            <a:endParaRPr lang="en-US" sz="720" dirty="0"/>
          </a:p>
        </p:txBody>
      </p:sp>
      <p:sp>
        <p:nvSpPr>
          <p:cNvPr id="5" name="Shape 3"/>
          <p:cNvSpPr/>
          <p:nvPr/>
        </p:nvSpPr>
        <p:spPr>
          <a:xfrm>
            <a:off x="530352" y="841248"/>
            <a:ext cx="1737360" cy="256032"/>
          </a:xfrm>
          <a:prstGeom prst="roundRect">
            <a:avLst>
              <a:gd name="adj" fmla="val 21429"/>
            </a:avLst>
          </a:prstGeom>
          <a:solidFill>
            <a:srgbClr val="007C91"/>
          </a:solidFill>
          <a:ln w="12700">
            <a:solidFill>
              <a:srgbClr val="007C91"/>
            </a:solidFill>
            <a:prstDash val="solid"/>
          </a:ln>
          <a:effectLst>
            <a:outerShdw blurRad="12700" dist="6350" dir="2700000" algn="bl" rotWithShape="0">
              <a:srgbClr val="000000">
                <a:alpha val="12000"/>
              </a:srgbClr>
            </a:outerShdw>
          </a:effectLst>
        </p:spPr>
        <p:txBody>
          <a:bodyPr/>
          <a:lstStyle/>
          <a:p>
            <a:endParaRPr lang="en-US"/>
          </a:p>
        </p:txBody>
      </p:sp>
      <p:sp>
        <p:nvSpPr>
          <p:cNvPr id="6" name="Text 4"/>
          <p:cNvSpPr/>
          <p:nvPr/>
        </p:nvSpPr>
        <p:spPr>
          <a:xfrm>
            <a:off x="685800" y="877824"/>
            <a:ext cx="1417320" cy="164592"/>
          </a:xfrm>
          <a:prstGeom prst="rect">
            <a:avLst/>
          </a:prstGeom>
          <a:noFill/>
          <a:ln/>
        </p:spPr>
        <p:txBody>
          <a:bodyPr wrap="square" lIns="0" tIns="0" rIns="0" bIns="0" rtlCol="0" anchor="ctr"/>
          <a:lstStyle/>
          <a:p>
            <a:pPr marL="0" indent="0" algn="ctr">
              <a:buNone/>
            </a:pPr>
            <a:r>
              <a:rPr lang="en-US" sz="900" b="1" dirty="0">
                <a:solidFill>
                  <a:srgbClr val="FFFFFF"/>
                </a:solidFill>
              </a:rPr>
              <a:t>FAIRNESS &amp; VALUE</a:t>
            </a:r>
            <a:endParaRPr lang="en-US" sz="900" dirty="0"/>
          </a:p>
        </p:txBody>
      </p:sp>
      <p:sp>
        <p:nvSpPr>
          <p:cNvPr id="7" name="Text 5"/>
          <p:cNvSpPr/>
          <p:nvPr/>
        </p:nvSpPr>
        <p:spPr>
          <a:xfrm>
            <a:off x="658368" y="1284732"/>
            <a:ext cx="10789920" cy="310896"/>
          </a:xfrm>
          <a:prstGeom prst="rect">
            <a:avLst/>
          </a:prstGeom>
          <a:noFill/>
          <a:ln/>
        </p:spPr>
        <p:txBody>
          <a:bodyPr wrap="square" lIns="0" tIns="0" rIns="0" bIns="0" rtlCol="0" anchor="ctr"/>
          <a:lstStyle/>
          <a:p>
            <a:pPr marL="0" indent="0">
              <a:buNone/>
            </a:pPr>
            <a:r>
              <a:rPr lang="en-US" sz="1700" dirty="0">
                <a:solidFill>
                  <a:srgbClr val="1F2D3D"/>
                </a:solidFill>
              </a:rPr>
              <a:t>A useful trend view is not “what changed this year?” but “has reward experience improved over five years?” The answer is: only marginally.</a:t>
            </a:r>
            <a:endParaRPr lang="en-US" sz="1700" dirty="0"/>
          </a:p>
        </p:txBody>
      </p:sp>
      <p:graphicFrame>
        <p:nvGraphicFramePr>
          <p:cNvPr id="8" name="Chart 0"/>
          <p:cNvGraphicFramePr/>
          <p:nvPr/>
        </p:nvGraphicFramePr>
        <p:xfrm>
          <a:off x="822960" y="1783080"/>
          <a:ext cx="6583680" cy="4297680"/>
        </p:xfrm>
        <a:graphic>
          <a:graphicData uri="http://schemas.openxmlformats.org/drawingml/2006/chart">
            <c:chart xmlns:c="http://schemas.openxmlformats.org/drawingml/2006/chart" xmlns:r="http://schemas.openxmlformats.org/officeDocument/2006/relationships" r:id="rId3"/>
          </a:graphicData>
        </a:graphic>
      </p:graphicFrame>
      <p:sp>
        <p:nvSpPr>
          <p:cNvPr id="9" name="Shape 6"/>
          <p:cNvSpPr/>
          <p:nvPr/>
        </p:nvSpPr>
        <p:spPr>
          <a:xfrm>
            <a:off x="7818120" y="1874519"/>
            <a:ext cx="3154680" cy="1213913"/>
          </a:xfrm>
          <a:prstGeom prst="roundRect">
            <a:avLst>
              <a:gd name="adj" fmla="val 6667"/>
            </a:avLst>
          </a:prstGeom>
          <a:solidFill>
            <a:srgbClr val="EAF4FD"/>
          </a:solidFill>
          <a:ln w="12700">
            <a:solidFill>
              <a:srgbClr val="BCD7EE"/>
            </a:solidFill>
            <a:prstDash val="solid"/>
          </a:ln>
        </p:spPr>
        <p:txBody>
          <a:bodyPr/>
          <a:lstStyle/>
          <a:p>
            <a:endParaRPr lang="en-US"/>
          </a:p>
        </p:txBody>
      </p:sp>
      <p:sp>
        <p:nvSpPr>
          <p:cNvPr id="10" name="Text 7"/>
          <p:cNvSpPr/>
          <p:nvPr/>
        </p:nvSpPr>
        <p:spPr>
          <a:xfrm>
            <a:off x="8065008" y="2066544"/>
            <a:ext cx="2606040" cy="182880"/>
          </a:xfrm>
          <a:prstGeom prst="rect">
            <a:avLst/>
          </a:prstGeom>
          <a:noFill/>
          <a:ln/>
        </p:spPr>
        <p:txBody>
          <a:bodyPr wrap="square" lIns="0" tIns="0" rIns="0" bIns="0" rtlCol="0" anchor="ctr"/>
          <a:lstStyle/>
          <a:p>
            <a:pPr marL="0" indent="0">
              <a:buNone/>
            </a:pPr>
            <a:r>
              <a:rPr lang="en-US" sz="1600" b="1" dirty="0">
                <a:solidFill>
                  <a:srgbClr val="003087"/>
                </a:solidFill>
              </a:rPr>
              <a:t>People Promise element score</a:t>
            </a:r>
            <a:endParaRPr lang="en-US" sz="1600" dirty="0"/>
          </a:p>
        </p:txBody>
      </p:sp>
      <p:sp>
        <p:nvSpPr>
          <p:cNvPr id="11" name="Text 8"/>
          <p:cNvSpPr/>
          <p:nvPr/>
        </p:nvSpPr>
        <p:spPr>
          <a:xfrm>
            <a:off x="8065008" y="2473452"/>
            <a:ext cx="2697480" cy="411480"/>
          </a:xfrm>
          <a:prstGeom prst="rect">
            <a:avLst/>
          </a:prstGeom>
          <a:noFill/>
          <a:ln/>
        </p:spPr>
        <p:txBody>
          <a:bodyPr wrap="square" lIns="0" tIns="0" rIns="0" bIns="0" rtlCol="0" anchor="ctr"/>
          <a:lstStyle/>
          <a:p>
            <a:pPr marL="0" indent="0" algn="ctr">
              <a:buNone/>
            </a:pPr>
            <a:r>
              <a:rPr lang="en-US" sz="1250" dirty="0">
                <a:solidFill>
                  <a:srgbClr val="1F2D3D"/>
                </a:solidFill>
              </a:rPr>
              <a:t>“We are recognised and rewarded”</a:t>
            </a:r>
            <a:endParaRPr lang="en-US" sz="1250" dirty="0"/>
          </a:p>
          <a:p>
            <a:pPr marL="0" indent="0" algn="ctr">
              <a:buNone/>
            </a:pPr>
            <a:r>
              <a:rPr lang="en-US" sz="1250" dirty="0">
                <a:solidFill>
                  <a:srgbClr val="1F2D3D"/>
                </a:solidFill>
              </a:rPr>
              <a:t>2021: 5.89 | 2022: 5.80 | 2023: 5.99 | 2024: 5.99 | 2025: 5.95</a:t>
            </a:r>
            <a:endParaRPr lang="en-US" sz="1250" dirty="0"/>
          </a:p>
        </p:txBody>
      </p:sp>
      <p:sp>
        <p:nvSpPr>
          <p:cNvPr id="12" name="Shape 9"/>
          <p:cNvSpPr/>
          <p:nvPr/>
        </p:nvSpPr>
        <p:spPr>
          <a:xfrm>
            <a:off x="7818120" y="3337560"/>
            <a:ext cx="3154680" cy="2103120"/>
          </a:xfrm>
          <a:prstGeom prst="roundRect">
            <a:avLst>
              <a:gd name="adj" fmla="val 3478"/>
            </a:avLst>
          </a:prstGeom>
          <a:solidFill>
            <a:srgbClr val="FFFFFF"/>
          </a:solidFill>
          <a:ln w="12700">
            <a:solidFill>
              <a:srgbClr val="D7E3EF"/>
            </a:solidFill>
            <a:prstDash val="solid"/>
          </a:ln>
          <a:effectLst>
            <a:outerShdw blurRad="12700" dist="2540" dir="2700000" algn="bl" rotWithShape="0">
              <a:srgbClr val="44556B">
                <a:alpha val="8000"/>
              </a:srgbClr>
            </a:outerShdw>
          </a:effectLst>
        </p:spPr>
        <p:txBody>
          <a:bodyPr/>
          <a:lstStyle/>
          <a:p>
            <a:endParaRPr lang="en-US"/>
          </a:p>
        </p:txBody>
      </p:sp>
      <p:sp>
        <p:nvSpPr>
          <p:cNvPr id="13" name="Text 10"/>
          <p:cNvSpPr/>
          <p:nvPr/>
        </p:nvSpPr>
        <p:spPr>
          <a:xfrm>
            <a:off x="8065008" y="3584448"/>
            <a:ext cx="2011680" cy="182880"/>
          </a:xfrm>
          <a:prstGeom prst="rect">
            <a:avLst/>
          </a:prstGeom>
          <a:noFill/>
          <a:ln/>
        </p:spPr>
        <p:txBody>
          <a:bodyPr wrap="square" lIns="0" tIns="0" rIns="0" bIns="0" rtlCol="0" anchor="ctr"/>
          <a:lstStyle/>
          <a:p>
            <a:pPr marL="0" indent="0">
              <a:buNone/>
            </a:pPr>
            <a:r>
              <a:rPr lang="en-US" sz="1700" b="1" dirty="0">
                <a:solidFill>
                  <a:srgbClr val="007C91"/>
                </a:solidFill>
              </a:rPr>
              <a:t>Critical reading</a:t>
            </a:r>
            <a:endParaRPr lang="en-US" sz="1700" dirty="0"/>
          </a:p>
        </p:txBody>
      </p:sp>
      <p:sp>
        <p:nvSpPr>
          <p:cNvPr id="14" name="Text 11"/>
          <p:cNvSpPr/>
          <p:nvPr/>
        </p:nvSpPr>
        <p:spPr>
          <a:xfrm>
            <a:off x="8065008" y="3913632"/>
            <a:ext cx="2651760" cy="1143000"/>
          </a:xfrm>
          <a:prstGeom prst="rect">
            <a:avLst/>
          </a:prstGeom>
          <a:noFill/>
          <a:ln/>
        </p:spPr>
        <p:txBody>
          <a:bodyPr wrap="square" lIns="0" tIns="0" rIns="0" bIns="0" rtlCol="0" anchor="ctr"/>
          <a:lstStyle/>
          <a:p>
            <a:pPr marL="0" indent="0">
              <a:buNone/>
            </a:pPr>
            <a:r>
              <a:rPr lang="en-US" sz="1360" dirty="0">
                <a:solidFill>
                  <a:srgbClr val="1F2D3D"/>
                </a:solidFill>
              </a:rPr>
              <a:t>Reward perceptions improved after 2022, but momentum has stalled. That suggests diminishing returns from headline pay awards without deeper system redesign.</a:t>
            </a:r>
            <a:endParaRPr lang="en-US" sz="1360" dirty="0"/>
          </a:p>
        </p:txBody>
      </p:sp>
      <p:sp>
        <p:nvSpPr>
          <p:cNvPr id="25" name="Slide Number Placeholder 0"/>
          <p:cNvSpPr>
            <a:spLocks noGrp="1"/>
          </p:cNvSpPr>
          <p:nvPr>
            <p:ph type="sldNum" sz="quarter" idx="4294967295"/>
          </p:nvPr>
        </p:nvSpPr>
        <p:spPr>
          <a:xfrm>
            <a:off x="11658600" y="6601968"/>
            <a:ext cx="320040" cy="164592"/>
          </a:xfrm>
          <a:prstGeom prst="rect">
            <a:avLst/>
          </a:prstGeom>
          <a:extLst>
            <a:ext uri="{C572A759-6A51-4108-AA02-DFA0A04FC94B}">
              <ma14:wrappingTextBoxFlag xmlns="" xmlns:ma14="http://schemas.microsoft.com/office/mac/drawingml/2011/main" val="0"/>
            </a:ext>
          </a:extLst>
        </p:spPr>
        <p:txBody>
          <a:bodyPr/>
          <a:lstStyle>
            <a:lvl1pPr>
              <a:defRPr sz="900">
                <a:solidFill>
                  <a:srgbClr val="FFFFFF"/>
                </a:solidFill>
                <a:latin typeface="Aptos"/>
                <a:ea typeface="Aptos"/>
                <a:cs typeface="Aptos"/>
              </a:defRPr>
            </a:lvl1pPr>
          </a:lstStyle>
          <a:p>
            <a:pPr algn="r"/>
            <a:fld id="{F7021451-1387-4CA6-816F-3879F97B5CBC}" type="slidenum">
              <a:rPr lang="en-US" b="0"/>
              <a:t>17</a:t>
            </a:fld>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sp>
        <p:nvSpPr>
          <p:cNvPr id="2" name="Text 0"/>
          <p:cNvSpPr/>
          <p:nvPr/>
        </p:nvSpPr>
        <p:spPr>
          <a:xfrm>
            <a:off x="502920" y="384048"/>
            <a:ext cx="7635240" cy="310896"/>
          </a:xfrm>
          <a:prstGeom prst="rect">
            <a:avLst/>
          </a:prstGeom>
          <a:noFill/>
          <a:ln/>
        </p:spPr>
        <p:txBody>
          <a:bodyPr wrap="square" lIns="0" tIns="0" rIns="0" bIns="0" rtlCol="0" anchor="ctr">
            <a:normAutofit lnSpcReduction="10000"/>
          </a:bodyPr>
          <a:lstStyle/>
          <a:p>
            <a:pPr marL="0" indent="0">
              <a:buNone/>
            </a:pPr>
            <a:r>
              <a:rPr lang="en-US" sz="2250" b="1" dirty="0">
                <a:solidFill>
                  <a:srgbClr val="003087"/>
                </a:solidFill>
                <a:latin typeface="Aptos Display" pitchFamily="34" charset="0"/>
                <a:ea typeface="Aptos Display" pitchFamily="34" charset="-122"/>
                <a:cs typeface="Aptos Display" pitchFamily="34" charset="-120"/>
              </a:rPr>
              <a:t>Beyond salary: the NHS total reward offer</a:t>
            </a:r>
            <a:endParaRPr lang="en-US" sz="2250" dirty="0"/>
          </a:p>
        </p:txBody>
      </p:sp>
      <p:sp>
        <p:nvSpPr>
          <p:cNvPr id="3" name="Text 1"/>
          <p:cNvSpPr/>
          <p:nvPr/>
        </p:nvSpPr>
        <p:spPr>
          <a:xfrm>
            <a:off x="8759952" y="429768"/>
            <a:ext cx="2423160" cy="201168"/>
          </a:xfrm>
          <a:prstGeom prst="rect">
            <a:avLst/>
          </a:prstGeom>
          <a:noFill/>
          <a:ln/>
        </p:spPr>
        <p:txBody>
          <a:bodyPr wrap="square" lIns="0" tIns="0" rIns="0" bIns="0" rtlCol="0" anchor="ctr">
            <a:normAutofit fontScale="92500"/>
          </a:bodyPr>
          <a:lstStyle/>
          <a:p>
            <a:pPr algn="r"/>
            <a:r>
              <a:rPr lang="en-US" sz="850" dirty="0">
                <a:solidFill>
                  <a:srgbClr val="51606F"/>
                </a:solidFill>
              </a:rPr>
              <a:t>Section C  •  Presenter: Dhruv Solanki  •  ID: 2519348</a:t>
            </a:r>
            <a:endParaRPr lang="en-US" sz="850" dirty="0"/>
          </a:p>
        </p:txBody>
      </p:sp>
      <p:sp>
        <p:nvSpPr>
          <p:cNvPr id="4" name="Text 2"/>
          <p:cNvSpPr/>
          <p:nvPr/>
        </p:nvSpPr>
        <p:spPr>
          <a:xfrm>
            <a:off x="594360" y="6473952"/>
            <a:ext cx="10607040" cy="73152"/>
          </a:xfrm>
          <a:prstGeom prst="rect">
            <a:avLst/>
          </a:prstGeom>
          <a:noFill/>
          <a:ln/>
        </p:spPr>
        <p:txBody>
          <a:bodyPr wrap="square" lIns="0" tIns="0" rIns="0" bIns="0" rtlCol="0" anchor="ctr">
            <a:normAutofit fontScale="70000" lnSpcReduction="20000"/>
          </a:bodyPr>
          <a:lstStyle/>
          <a:p>
            <a:pPr marL="0" indent="0">
              <a:buNone/>
            </a:pPr>
            <a:r>
              <a:rPr lang="en-US" sz="720" dirty="0">
                <a:solidFill>
                  <a:srgbClr val="F2F7FB"/>
                </a:solidFill>
              </a:rPr>
              <a:t>Sources: NHS Employers total reward guidance; NHS pension contribution guidance</a:t>
            </a:r>
            <a:endParaRPr lang="en-US" sz="720" dirty="0"/>
          </a:p>
        </p:txBody>
      </p:sp>
      <p:sp>
        <p:nvSpPr>
          <p:cNvPr id="5" name="Shape 3"/>
          <p:cNvSpPr/>
          <p:nvPr/>
        </p:nvSpPr>
        <p:spPr>
          <a:xfrm>
            <a:off x="530352" y="795901"/>
            <a:ext cx="1737360" cy="256032"/>
          </a:xfrm>
          <a:prstGeom prst="roundRect">
            <a:avLst>
              <a:gd name="adj" fmla="val 21429"/>
            </a:avLst>
          </a:prstGeom>
          <a:solidFill>
            <a:srgbClr val="007C91"/>
          </a:solidFill>
          <a:ln w="12700">
            <a:solidFill>
              <a:srgbClr val="007C91"/>
            </a:solidFill>
            <a:prstDash val="solid"/>
          </a:ln>
          <a:effectLst>
            <a:outerShdw blurRad="12700" dist="6350" dir="2700000" algn="bl" rotWithShape="0">
              <a:srgbClr val="000000">
                <a:alpha val="12000"/>
              </a:srgbClr>
            </a:outerShdw>
          </a:effectLst>
        </p:spPr>
        <p:txBody>
          <a:bodyPr/>
          <a:lstStyle/>
          <a:p>
            <a:endParaRPr lang="en-US"/>
          </a:p>
        </p:txBody>
      </p:sp>
      <p:sp>
        <p:nvSpPr>
          <p:cNvPr id="6" name="Text 4"/>
          <p:cNvSpPr/>
          <p:nvPr/>
        </p:nvSpPr>
        <p:spPr>
          <a:xfrm>
            <a:off x="690372" y="832104"/>
            <a:ext cx="1417320" cy="164592"/>
          </a:xfrm>
          <a:prstGeom prst="rect">
            <a:avLst/>
          </a:prstGeom>
          <a:noFill/>
          <a:ln/>
        </p:spPr>
        <p:txBody>
          <a:bodyPr wrap="square" lIns="0" tIns="0" rIns="0" bIns="0" rtlCol="0" anchor="ctr"/>
          <a:lstStyle/>
          <a:p>
            <a:pPr marL="0" indent="0" algn="ctr">
              <a:buNone/>
            </a:pPr>
            <a:r>
              <a:rPr lang="en-US" sz="900" b="1" dirty="0">
                <a:solidFill>
                  <a:srgbClr val="FFFFFF"/>
                </a:solidFill>
              </a:rPr>
              <a:t>FAIRNESS &amp; VALUE</a:t>
            </a:r>
            <a:endParaRPr lang="en-US" sz="900" dirty="0"/>
          </a:p>
        </p:txBody>
      </p:sp>
      <p:sp>
        <p:nvSpPr>
          <p:cNvPr id="7" name="Text 5"/>
          <p:cNvSpPr/>
          <p:nvPr/>
        </p:nvSpPr>
        <p:spPr>
          <a:xfrm>
            <a:off x="658368" y="1170432"/>
            <a:ext cx="10789920" cy="292608"/>
          </a:xfrm>
          <a:prstGeom prst="rect">
            <a:avLst/>
          </a:prstGeom>
          <a:noFill/>
          <a:ln/>
        </p:spPr>
        <p:txBody>
          <a:bodyPr wrap="square" lIns="0" tIns="0" rIns="0" bIns="0" rtlCol="0" anchor="ctr"/>
          <a:lstStyle/>
          <a:p>
            <a:pPr marL="0" indent="0">
              <a:buNone/>
            </a:pPr>
            <a:r>
              <a:rPr lang="en-US" sz="1700" dirty="0">
                <a:solidFill>
                  <a:srgbClr val="1F2D3D"/>
                </a:solidFill>
              </a:rPr>
              <a:t>The NHS already has a relatively strong non-pay offer. The strategic question is whether staff can see it, trust it and access it easily.</a:t>
            </a:r>
            <a:endParaRPr lang="en-US" sz="1700" dirty="0"/>
          </a:p>
        </p:txBody>
      </p:sp>
      <p:sp>
        <p:nvSpPr>
          <p:cNvPr id="8" name="Shape 6"/>
          <p:cNvSpPr/>
          <p:nvPr/>
        </p:nvSpPr>
        <p:spPr>
          <a:xfrm>
            <a:off x="822960" y="1783080"/>
            <a:ext cx="5212080" cy="1170432"/>
          </a:xfrm>
          <a:prstGeom prst="roundRect">
            <a:avLst>
              <a:gd name="adj" fmla="val 6250"/>
            </a:avLst>
          </a:prstGeom>
          <a:solidFill>
            <a:srgbClr val="FFFFFF"/>
          </a:solidFill>
          <a:ln w="12700">
            <a:solidFill>
              <a:srgbClr val="D7E3EF"/>
            </a:solidFill>
            <a:prstDash val="solid"/>
          </a:ln>
          <a:effectLst>
            <a:outerShdw blurRad="12700" dist="2540" dir="2700000" algn="bl" rotWithShape="0">
              <a:srgbClr val="44556B">
                <a:alpha val="8000"/>
              </a:srgbClr>
            </a:outerShdw>
          </a:effectLst>
        </p:spPr>
        <p:txBody>
          <a:bodyPr/>
          <a:lstStyle/>
          <a:p>
            <a:endParaRPr lang="en-US"/>
          </a:p>
        </p:txBody>
      </p:sp>
      <p:sp>
        <p:nvSpPr>
          <p:cNvPr id="9" name="Shape 7"/>
          <p:cNvSpPr/>
          <p:nvPr/>
        </p:nvSpPr>
        <p:spPr>
          <a:xfrm>
            <a:off x="987552" y="1947672"/>
            <a:ext cx="1188720" cy="292608"/>
          </a:xfrm>
          <a:prstGeom prst="roundRect">
            <a:avLst>
              <a:gd name="adj" fmla="val 18750"/>
            </a:avLst>
          </a:prstGeom>
          <a:solidFill>
            <a:srgbClr val="005EB8"/>
          </a:solidFill>
          <a:ln w="12700">
            <a:solidFill>
              <a:srgbClr val="005EB8"/>
            </a:solidFill>
            <a:prstDash val="solid"/>
          </a:ln>
        </p:spPr>
        <p:txBody>
          <a:bodyPr/>
          <a:lstStyle/>
          <a:p>
            <a:endParaRPr lang="en-US"/>
          </a:p>
        </p:txBody>
      </p:sp>
      <p:sp>
        <p:nvSpPr>
          <p:cNvPr id="10" name="Text 8"/>
          <p:cNvSpPr/>
          <p:nvPr/>
        </p:nvSpPr>
        <p:spPr>
          <a:xfrm>
            <a:off x="987552" y="2002536"/>
            <a:ext cx="1188720" cy="128016"/>
          </a:xfrm>
          <a:prstGeom prst="rect">
            <a:avLst/>
          </a:prstGeom>
          <a:noFill/>
          <a:ln/>
        </p:spPr>
        <p:txBody>
          <a:bodyPr wrap="square" lIns="0" tIns="0" rIns="0" bIns="0" rtlCol="0" anchor="ctr"/>
          <a:lstStyle/>
          <a:p>
            <a:pPr marL="0" indent="0" algn="ctr">
              <a:buNone/>
            </a:pPr>
            <a:r>
              <a:rPr lang="en-US" sz="1100" b="1" dirty="0">
                <a:solidFill>
                  <a:srgbClr val="FFFFFF"/>
                </a:solidFill>
              </a:rPr>
              <a:t>Annual leave</a:t>
            </a:r>
            <a:endParaRPr lang="en-US" sz="1100" dirty="0"/>
          </a:p>
        </p:txBody>
      </p:sp>
      <p:sp>
        <p:nvSpPr>
          <p:cNvPr id="11" name="Text 9"/>
          <p:cNvSpPr/>
          <p:nvPr/>
        </p:nvSpPr>
        <p:spPr>
          <a:xfrm>
            <a:off x="2377440" y="1947672"/>
            <a:ext cx="3383280" cy="201168"/>
          </a:xfrm>
          <a:prstGeom prst="rect">
            <a:avLst/>
          </a:prstGeom>
          <a:noFill/>
          <a:ln/>
        </p:spPr>
        <p:txBody>
          <a:bodyPr wrap="square" lIns="0" tIns="0" rIns="0" bIns="0" rtlCol="0" anchor="ctr"/>
          <a:lstStyle/>
          <a:p>
            <a:pPr marL="0" indent="0">
              <a:buNone/>
            </a:pPr>
            <a:r>
              <a:rPr lang="en-US" sz="1700" b="1" dirty="0">
                <a:solidFill>
                  <a:srgbClr val="005EB8"/>
                </a:solidFill>
              </a:rPr>
              <a:t>Annual leave</a:t>
            </a:r>
            <a:endParaRPr lang="en-US" sz="1700" dirty="0"/>
          </a:p>
        </p:txBody>
      </p:sp>
      <p:sp>
        <p:nvSpPr>
          <p:cNvPr id="12" name="Text 10"/>
          <p:cNvSpPr/>
          <p:nvPr/>
        </p:nvSpPr>
        <p:spPr>
          <a:xfrm>
            <a:off x="2377440" y="2203704"/>
            <a:ext cx="3383280" cy="548640"/>
          </a:xfrm>
          <a:prstGeom prst="rect">
            <a:avLst/>
          </a:prstGeom>
          <a:noFill/>
          <a:ln/>
        </p:spPr>
        <p:txBody>
          <a:bodyPr wrap="square" lIns="0" tIns="0" rIns="0" bIns="0" rtlCol="0" anchor="ctr"/>
          <a:lstStyle/>
          <a:p>
            <a:pPr marL="0" indent="0">
              <a:buNone/>
            </a:pPr>
            <a:r>
              <a:rPr lang="en-US" sz="1360" dirty="0">
                <a:solidFill>
                  <a:srgbClr val="1F2D3D"/>
                </a:solidFill>
              </a:rPr>
              <a:t>27 days on appointment, rising to 29 after five years and 33 after ten years, plus eight bank holidays.</a:t>
            </a:r>
            <a:endParaRPr lang="en-US" sz="1360" dirty="0"/>
          </a:p>
        </p:txBody>
      </p:sp>
      <p:sp>
        <p:nvSpPr>
          <p:cNvPr id="13" name="Shape 11"/>
          <p:cNvSpPr/>
          <p:nvPr/>
        </p:nvSpPr>
        <p:spPr>
          <a:xfrm>
            <a:off x="6126480" y="1783080"/>
            <a:ext cx="5212080" cy="1170432"/>
          </a:xfrm>
          <a:prstGeom prst="roundRect">
            <a:avLst>
              <a:gd name="adj" fmla="val 6250"/>
            </a:avLst>
          </a:prstGeom>
          <a:solidFill>
            <a:srgbClr val="FFFFFF"/>
          </a:solidFill>
          <a:ln w="12700">
            <a:solidFill>
              <a:srgbClr val="D7E3EF"/>
            </a:solidFill>
            <a:prstDash val="solid"/>
          </a:ln>
          <a:effectLst>
            <a:outerShdw blurRad="12700" dist="2540" dir="2700000" algn="bl" rotWithShape="0">
              <a:srgbClr val="44556B">
                <a:alpha val="8000"/>
              </a:srgbClr>
            </a:outerShdw>
          </a:effectLst>
        </p:spPr>
        <p:txBody>
          <a:bodyPr/>
          <a:lstStyle/>
          <a:p>
            <a:endParaRPr lang="en-US"/>
          </a:p>
        </p:txBody>
      </p:sp>
      <p:sp>
        <p:nvSpPr>
          <p:cNvPr id="14" name="Shape 12"/>
          <p:cNvSpPr/>
          <p:nvPr/>
        </p:nvSpPr>
        <p:spPr>
          <a:xfrm>
            <a:off x="6291072" y="1947672"/>
            <a:ext cx="1188720" cy="292608"/>
          </a:xfrm>
          <a:prstGeom prst="roundRect">
            <a:avLst>
              <a:gd name="adj" fmla="val 18750"/>
            </a:avLst>
          </a:prstGeom>
          <a:solidFill>
            <a:srgbClr val="00A9CE"/>
          </a:solidFill>
          <a:ln w="12700">
            <a:solidFill>
              <a:srgbClr val="00A9CE"/>
            </a:solidFill>
            <a:prstDash val="solid"/>
          </a:ln>
        </p:spPr>
        <p:txBody>
          <a:bodyPr/>
          <a:lstStyle/>
          <a:p>
            <a:endParaRPr lang="en-US"/>
          </a:p>
        </p:txBody>
      </p:sp>
      <p:sp>
        <p:nvSpPr>
          <p:cNvPr id="15" name="Text 13"/>
          <p:cNvSpPr/>
          <p:nvPr/>
        </p:nvSpPr>
        <p:spPr>
          <a:xfrm>
            <a:off x="6291072" y="2002536"/>
            <a:ext cx="1188720" cy="128016"/>
          </a:xfrm>
          <a:prstGeom prst="rect">
            <a:avLst/>
          </a:prstGeom>
          <a:noFill/>
          <a:ln/>
        </p:spPr>
        <p:txBody>
          <a:bodyPr wrap="square" lIns="0" tIns="0" rIns="0" bIns="0" rtlCol="0" anchor="ctr"/>
          <a:lstStyle/>
          <a:p>
            <a:pPr marL="0" indent="0" algn="ctr">
              <a:buNone/>
            </a:pPr>
            <a:r>
              <a:rPr lang="en-US" sz="1100" b="1" dirty="0">
                <a:solidFill>
                  <a:srgbClr val="FFFFFF"/>
                </a:solidFill>
              </a:rPr>
              <a:t>Pension</a:t>
            </a:r>
            <a:endParaRPr lang="en-US" sz="1100" dirty="0"/>
          </a:p>
        </p:txBody>
      </p:sp>
      <p:sp>
        <p:nvSpPr>
          <p:cNvPr id="16" name="Text 14"/>
          <p:cNvSpPr/>
          <p:nvPr/>
        </p:nvSpPr>
        <p:spPr>
          <a:xfrm>
            <a:off x="7680960" y="1947672"/>
            <a:ext cx="3383280" cy="201168"/>
          </a:xfrm>
          <a:prstGeom prst="rect">
            <a:avLst/>
          </a:prstGeom>
          <a:noFill/>
          <a:ln/>
        </p:spPr>
        <p:txBody>
          <a:bodyPr wrap="square" lIns="0" tIns="0" rIns="0" bIns="0" rtlCol="0" anchor="ctr"/>
          <a:lstStyle/>
          <a:p>
            <a:pPr marL="0" indent="0">
              <a:buNone/>
            </a:pPr>
            <a:r>
              <a:rPr lang="en-US" sz="1700" b="1" dirty="0">
                <a:solidFill>
                  <a:srgbClr val="00A9CE"/>
                </a:solidFill>
              </a:rPr>
              <a:t>Pension</a:t>
            </a:r>
            <a:endParaRPr lang="en-US" sz="1700" dirty="0"/>
          </a:p>
        </p:txBody>
      </p:sp>
      <p:sp>
        <p:nvSpPr>
          <p:cNvPr id="17" name="Text 15"/>
          <p:cNvSpPr/>
          <p:nvPr/>
        </p:nvSpPr>
        <p:spPr>
          <a:xfrm>
            <a:off x="7680960" y="2203704"/>
            <a:ext cx="3383280" cy="548640"/>
          </a:xfrm>
          <a:prstGeom prst="rect">
            <a:avLst/>
          </a:prstGeom>
          <a:noFill/>
          <a:ln/>
        </p:spPr>
        <p:txBody>
          <a:bodyPr wrap="square" lIns="0" tIns="0" rIns="0" bIns="0" rtlCol="0" anchor="ctr"/>
          <a:lstStyle/>
          <a:p>
            <a:pPr marL="0" indent="0">
              <a:buNone/>
            </a:pPr>
            <a:r>
              <a:rPr lang="en-US" sz="1360" dirty="0">
                <a:solidFill>
                  <a:srgbClr val="1F2D3D"/>
                </a:solidFill>
              </a:rPr>
              <a:t>Employer contribution is about 23.7% of pensionable pay; employee contributions range from 5.2% to 12.5%.</a:t>
            </a:r>
            <a:endParaRPr lang="en-US" sz="1360" dirty="0"/>
          </a:p>
        </p:txBody>
      </p:sp>
      <p:sp>
        <p:nvSpPr>
          <p:cNvPr id="18" name="Shape 16"/>
          <p:cNvSpPr/>
          <p:nvPr/>
        </p:nvSpPr>
        <p:spPr>
          <a:xfrm>
            <a:off x="822960" y="3200400"/>
            <a:ext cx="5212080" cy="1170432"/>
          </a:xfrm>
          <a:prstGeom prst="roundRect">
            <a:avLst>
              <a:gd name="adj" fmla="val 6250"/>
            </a:avLst>
          </a:prstGeom>
          <a:solidFill>
            <a:srgbClr val="FFFFFF"/>
          </a:solidFill>
          <a:ln w="12700">
            <a:solidFill>
              <a:srgbClr val="D7E3EF"/>
            </a:solidFill>
            <a:prstDash val="solid"/>
          </a:ln>
          <a:effectLst>
            <a:outerShdw blurRad="12700" dist="2540" dir="2700000" algn="bl" rotWithShape="0">
              <a:srgbClr val="44556B">
                <a:alpha val="8000"/>
              </a:srgbClr>
            </a:outerShdw>
          </a:effectLst>
        </p:spPr>
        <p:txBody>
          <a:bodyPr/>
          <a:lstStyle/>
          <a:p>
            <a:endParaRPr lang="en-US"/>
          </a:p>
        </p:txBody>
      </p:sp>
      <p:sp>
        <p:nvSpPr>
          <p:cNvPr id="19" name="Shape 17"/>
          <p:cNvSpPr/>
          <p:nvPr/>
        </p:nvSpPr>
        <p:spPr>
          <a:xfrm>
            <a:off x="987552" y="3364992"/>
            <a:ext cx="1188720" cy="292608"/>
          </a:xfrm>
          <a:prstGeom prst="roundRect">
            <a:avLst>
              <a:gd name="adj" fmla="val 18750"/>
            </a:avLst>
          </a:prstGeom>
          <a:solidFill>
            <a:srgbClr val="007C91"/>
          </a:solidFill>
          <a:ln w="12700">
            <a:solidFill>
              <a:srgbClr val="007C91"/>
            </a:solidFill>
            <a:prstDash val="solid"/>
          </a:ln>
        </p:spPr>
        <p:txBody>
          <a:bodyPr/>
          <a:lstStyle/>
          <a:p>
            <a:endParaRPr lang="en-US"/>
          </a:p>
        </p:txBody>
      </p:sp>
      <p:sp>
        <p:nvSpPr>
          <p:cNvPr id="20" name="Text 18"/>
          <p:cNvSpPr/>
          <p:nvPr/>
        </p:nvSpPr>
        <p:spPr>
          <a:xfrm>
            <a:off x="987552" y="3419856"/>
            <a:ext cx="1188720" cy="128016"/>
          </a:xfrm>
          <a:prstGeom prst="rect">
            <a:avLst/>
          </a:prstGeom>
          <a:noFill/>
          <a:ln/>
        </p:spPr>
        <p:txBody>
          <a:bodyPr wrap="square" lIns="0" tIns="0" rIns="0" bIns="0" rtlCol="0" anchor="ctr"/>
          <a:lstStyle/>
          <a:p>
            <a:pPr marL="0" indent="0" algn="ctr">
              <a:buNone/>
            </a:pPr>
            <a:r>
              <a:rPr lang="en-US" sz="1100" b="1" dirty="0">
                <a:solidFill>
                  <a:srgbClr val="FFFFFF"/>
                </a:solidFill>
              </a:rPr>
              <a:t>Flexible working</a:t>
            </a:r>
            <a:endParaRPr lang="en-US" sz="1100" dirty="0"/>
          </a:p>
        </p:txBody>
      </p:sp>
      <p:sp>
        <p:nvSpPr>
          <p:cNvPr id="21" name="Text 19"/>
          <p:cNvSpPr/>
          <p:nvPr/>
        </p:nvSpPr>
        <p:spPr>
          <a:xfrm>
            <a:off x="2377440" y="3364992"/>
            <a:ext cx="3383280" cy="201168"/>
          </a:xfrm>
          <a:prstGeom prst="rect">
            <a:avLst/>
          </a:prstGeom>
          <a:noFill/>
          <a:ln/>
        </p:spPr>
        <p:txBody>
          <a:bodyPr wrap="square" lIns="0" tIns="0" rIns="0" bIns="0" rtlCol="0" anchor="ctr"/>
          <a:lstStyle/>
          <a:p>
            <a:pPr marL="0" indent="0">
              <a:buNone/>
            </a:pPr>
            <a:r>
              <a:rPr lang="en-US" sz="1700" b="1" dirty="0">
                <a:solidFill>
                  <a:srgbClr val="007C91"/>
                </a:solidFill>
              </a:rPr>
              <a:t>Flexible working</a:t>
            </a:r>
            <a:endParaRPr lang="en-US" sz="1700" dirty="0"/>
          </a:p>
        </p:txBody>
      </p:sp>
      <p:sp>
        <p:nvSpPr>
          <p:cNvPr id="22" name="Text 20"/>
          <p:cNvSpPr/>
          <p:nvPr/>
        </p:nvSpPr>
        <p:spPr>
          <a:xfrm>
            <a:off x="2377440" y="3621024"/>
            <a:ext cx="3383280" cy="548640"/>
          </a:xfrm>
          <a:prstGeom prst="rect">
            <a:avLst/>
          </a:prstGeom>
          <a:noFill/>
          <a:ln/>
        </p:spPr>
        <p:txBody>
          <a:bodyPr wrap="square" lIns="0" tIns="0" rIns="0" bIns="0" rtlCol="0" anchor="ctr"/>
          <a:lstStyle/>
          <a:p>
            <a:pPr marL="0" indent="0">
              <a:buNone/>
            </a:pPr>
            <a:r>
              <a:rPr lang="en-US" sz="1360" dirty="0">
                <a:solidFill>
                  <a:srgbClr val="1F2D3D"/>
                </a:solidFill>
              </a:rPr>
              <a:t>57.66% of staff were satisfied with flexible working opportunities in 2025.</a:t>
            </a:r>
            <a:endParaRPr lang="en-US" sz="1360" dirty="0"/>
          </a:p>
        </p:txBody>
      </p:sp>
      <p:sp>
        <p:nvSpPr>
          <p:cNvPr id="23" name="Shape 21"/>
          <p:cNvSpPr/>
          <p:nvPr/>
        </p:nvSpPr>
        <p:spPr>
          <a:xfrm>
            <a:off x="6126480" y="3200400"/>
            <a:ext cx="5212080" cy="1170432"/>
          </a:xfrm>
          <a:prstGeom prst="roundRect">
            <a:avLst>
              <a:gd name="adj" fmla="val 6250"/>
            </a:avLst>
          </a:prstGeom>
          <a:solidFill>
            <a:srgbClr val="FFFFFF"/>
          </a:solidFill>
          <a:ln w="12700">
            <a:solidFill>
              <a:srgbClr val="D7E3EF"/>
            </a:solidFill>
            <a:prstDash val="solid"/>
          </a:ln>
          <a:effectLst>
            <a:outerShdw blurRad="12700" dist="2540" dir="2700000" algn="bl" rotWithShape="0">
              <a:srgbClr val="44556B">
                <a:alpha val="8000"/>
              </a:srgbClr>
            </a:outerShdw>
          </a:effectLst>
        </p:spPr>
        <p:txBody>
          <a:bodyPr/>
          <a:lstStyle/>
          <a:p>
            <a:endParaRPr lang="en-US"/>
          </a:p>
        </p:txBody>
      </p:sp>
      <p:sp>
        <p:nvSpPr>
          <p:cNvPr id="24" name="Shape 22"/>
          <p:cNvSpPr/>
          <p:nvPr/>
        </p:nvSpPr>
        <p:spPr>
          <a:xfrm>
            <a:off x="6291072" y="3364992"/>
            <a:ext cx="1188720" cy="292608"/>
          </a:xfrm>
          <a:prstGeom prst="roundRect">
            <a:avLst>
              <a:gd name="adj" fmla="val 18750"/>
            </a:avLst>
          </a:prstGeom>
          <a:solidFill>
            <a:srgbClr val="009639"/>
          </a:solidFill>
          <a:ln w="12700">
            <a:solidFill>
              <a:srgbClr val="009639"/>
            </a:solidFill>
            <a:prstDash val="solid"/>
          </a:ln>
        </p:spPr>
        <p:txBody>
          <a:bodyPr/>
          <a:lstStyle/>
          <a:p>
            <a:endParaRPr lang="en-US"/>
          </a:p>
        </p:txBody>
      </p:sp>
      <p:sp>
        <p:nvSpPr>
          <p:cNvPr id="25" name="Text 23"/>
          <p:cNvSpPr/>
          <p:nvPr/>
        </p:nvSpPr>
        <p:spPr>
          <a:xfrm>
            <a:off x="6291072" y="3419856"/>
            <a:ext cx="1188720" cy="128016"/>
          </a:xfrm>
          <a:prstGeom prst="rect">
            <a:avLst/>
          </a:prstGeom>
          <a:noFill/>
          <a:ln/>
        </p:spPr>
        <p:txBody>
          <a:bodyPr wrap="square" lIns="0" tIns="0" rIns="0" bIns="0" rtlCol="0" anchor="ctr"/>
          <a:lstStyle/>
          <a:p>
            <a:pPr marL="0" indent="0" algn="ctr">
              <a:buNone/>
            </a:pPr>
            <a:r>
              <a:rPr lang="en-US" sz="1100" b="1" dirty="0">
                <a:solidFill>
                  <a:srgbClr val="FFFFFF"/>
                </a:solidFill>
              </a:rPr>
              <a:t>Total Reward Statement</a:t>
            </a:r>
            <a:endParaRPr lang="en-US" sz="1100" dirty="0"/>
          </a:p>
        </p:txBody>
      </p:sp>
      <p:sp>
        <p:nvSpPr>
          <p:cNvPr id="26" name="Text 24"/>
          <p:cNvSpPr/>
          <p:nvPr/>
        </p:nvSpPr>
        <p:spPr>
          <a:xfrm>
            <a:off x="7680960" y="3364992"/>
            <a:ext cx="3383280" cy="201168"/>
          </a:xfrm>
          <a:prstGeom prst="rect">
            <a:avLst/>
          </a:prstGeom>
          <a:noFill/>
          <a:ln/>
        </p:spPr>
        <p:txBody>
          <a:bodyPr wrap="square" lIns="0" tIns="0" rIns="0" bIns="0" rtlCol="0" anchor="ctr"/>
          <a:lstStyle/>
          <a:p>
            <a:pPr marL="0" indent="0">
              <a:buNone/>
            </a:pPr>
            <a:r>
              <a:rPr lang="en-US" sz="1700" b="1" dirty="0">
                <a:solidFill>
                  <a:srgbClr val="009639"/>
                </a:solidFill>
              </a:rPr>
              <a:t>Total Reward Statement</a:t>
            </a:r>
            <a:endParaRPr lang="en-US" sz="1700" dirty="0"/>
          </a:p>
        </p:txBody>
      </p:sp>
      <p:sp>
        <p:nvSpPr>
          <p:cNvPr id="27" name="Text 25"/>
          <p:cNvSpPr/>
          <p:nvPr/>
        </p:nvSpPr>
        <p:spPr>
          <a:xfrm>
            <a:off x="7680960" y="3621024"/>
            <a:ext cx="3383280" cy="548640"/>
          </a:xfrm>
          <a:prstGeom prst="rect">
            <a:avLst/>
          </a:prstGeom>
          <a:noFill/>
          <a:ln/>
        </p:spPr>
        <p:txBody>
          <a:bodyPr wrap="square" lIns="0" tIns="0" rIns="0" bIns="0" rtlCol="0" anchor="ctr"/>
          <a:lstStyle/>
          <a:p>
            <a:pPr marL="0" indent="0">
              <a:buNone/>
            </a:pPr>
            <a:r>
              <a:rPr lang="en-US" sz="1360" dirty="0">
                <a:solidFill>
                  <a:srgbClr val="1F2D3D"/>
                </a:solidFill>
              </a:rPr>
              <a:t>TRS can show personalised pay, pension, leave and local benefits in one place.</a:t>
            </a:r>
            <a:endParaRPr lang="en-US" sz="1360" dirty="0"/>
          </a:p>
        </p:txBody>
      </p:sp>
      <p:sp>
        <p:nvSpPr>
          <p:cNvPr id="28" name="Text 26"/>
          <p:cNvSpPr/>
          <p:nvPr/>
        </p:nvSpPr>
        <p:spPr>
          <a:xfrm>
            <a:off x="914400" y="5989320"/>
            <a:ext cx="10058400" cy="201168"/>
          </a:xfrm>
          <a:prstGeom prst="rect">
            <a:avLst/>
          </a:prstGeom>
          <a:noFill/>
          <a:ln/>
        </p:spPr>
        <p:txBody>
          <a:bodyPr wrap="square" lIns="0" tIns="0" rIns="0" bIns="0" rtlCol="0" anchor="ctr"/>
          <a:lstStyle/>
          <a:p>
            <a:pPr marL="0" indent="0" algn="ctr">
              <a:buNone/>
            </a:pPr>
            <a:r>
              <a:rPr lang="en-US" sz="1800" b="1" dirty="0">
                <a:solidFill>
                  <a:srgbClr val="003087"/>
                </a:solidFill>
              </a:rPr>
              <a:t>Strategic implication: improving pay perception may partly depend on improving reward visibility.</a:t>
            </a:r>
            <a:endParaRPr lang="en-US" sz="1800" dirty="0"/>
          </a:p>
        </p:txBody>
      </p:sp>
      <p:sp>
        <p:nvSpPr>
          <p:cNvPr id="29" name="Slide Number Placeholder 0"/>
          <p:cNvSpPr>
            <a:spLocks noGrp="1"/>
          </p:cNvSpPr>
          <p:nvPr>
            <p:ph type="sldNum" sz="quarter" idx="4294967295"/>
          </p:nvPr>
        </p:nvSpPr>
        <p:spPr>
          <a:xfrm>
            <a:off x="11658600" y="6601968"/>
            <a:ext cx="320040" cy="164592"/>
          </a:xfrm>
          <a:prstGeom prst="rect">
            <a:avLst/>
          </a:prstGeom>
          <a:extLst>
            <a:ext uri="{C572A759-6A51-4108-AA02-DFA0A04FC94B}">
              <ma14:wrappingTextBoxFlag xmlns="" xmlns:ma14="http://schemas.microsoft.com/office/mac/drawingml/2011/main" val="0"/>
            </a:ext>
          </a:extLst>
        </p:spPr>
        <p:txBody>
          <a:bodyPr/>
          <a:lstStyle>
            <a:lvl1pPr>
              <a:defRPr sz="900">
                <a:solidFill>
                  <a:srgbClr val="FFFFFF"/>
                </a:solidFill>
                <a:latin typeface="Aptos"/>
                <a:ea typeface="Aptos"/>
                <a:cs typeface="Aptos"/>
              </a:defRPr>
            </a:lvl1pPr>
          </a:lstStyle>
          <a:p>
            <a:pPr algn="r"/>
            <a:fld id="{F7021451-1387-4CA6-816F-3879F97B5CBC}" type="slidenum">
              <a:rPr lang="en-US" b="0"/>
              <a:t>18</a:t>
            </a:fld>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sp>
        <p:nvSpPr>
          <p:cNvPr id="2" name="Text 0"/>
          <p:cNvSpPr/>
          <p:nvPr/>
        </p:nvSpPr>
        <p:spPr>
          <a:xfrm>
            <a:off x="502920" y="384048"/>
            <a:ext cx="7635240" cy="310896"/>
          </a:xfrm>
          <a:prstGeom prst="rect">
            <a:avLst/>
          </a:prstGeom>
          <a:noFill/>
          <a:ln/>
        </p:spPr>
        <p:txBody>
          <a:bodyPr wrap="square" lIns="0" tIns="0" rIns="0" bIns="0" rtlCol="0" anchor="ctr">
            <a:normAutofit lnSpcReduction="10000"/>
          </a:bodyPr>
          <a:lstStyle/>
          <a:p>
            <a:pPr marL="0" indent="0">
              <a:buNone/>
            </a:pPr>
            <a:r>
              <a:rPr lang="en-US" sz="2250" b="1" dirty="0">
                <a:solidFill>
                  <a:srgbClr val="003087"/>
                </a:solidFill>
                <a:latin typeface="Aptos Display" pitchFamily="34" charset="0"/>
                <a:ea typeface="Aptos Display" pitchFamily="34" charset="-122"/>
                <a:cs typeface="Aptos Display" pitchFamily="34" charset="-120"/>
              </a:rPr>
              <a:t>Why the reward offer still feels weak to many staff</a:t>
            </a:r>
            <a:endParaRPr lang="en-US" sz="2250" dirty="0"/>
          </a:p>
        </p:txBody>
      </p:sp>
      <p:sp>
        <p:nvSpPr>
          <p:cNvPr id="3" name="Text 1"/>
          <p:cNvSpPr/>
          <p:nvPr/>
        </p:nvSpPr>
        <p:spPr>
          <a:xfrm>
            <a:off x="8759952" y="429768"/>
            <a:ext cx="2423160" cy="201168"/>
          </a:xfrm>
          <a:prstGeom prst="rect">
            <a:avLst/>
          </a:prstGeom>
          <a:noFill/>
          <a:ln/>
        </p:spPr>
        <p:txBody>
          <a:bodyPr wrap="square" lIns="0" tIns="0" rIns="0" bIns="0" rtlCol="0" anchor="ctr">
            <a:normAutofit fontScale="92500"/>
          </a:bodyPr>
          <a:lstStyle/>
          <a:p>
            <a:pPr algn="r"/>
            <a:r>
              <a:rPr lang="en-US" sz="850" dirty="0">
                <a:solidFill>
                  <a:srgbClr val="51606F"/>
                </a:solidFill>
              </a:rPr>
              <a:t>Section C  •  Presenter: Dhruv Solanki  •  ID: 2519348</a:t>
            </a:r>
            <a:endParaRPr lang="en-US" sz="850" dirty="0"/>
          </a:p>
        </p:txBody>
      </p:sp>
      <p:sp>
        <p:nvSpPr>
          <p:cNvPr id="4" name="Text 2"/>
          <p:cNvSpPr/>
          <p:nvPr/>
        </p:nvSpPr>
        <p:spPr>
          <a:xfrm>
            <a:off x="594360" y="6473952"/>
            <a:ext cx="10607040" cy="73152"/>
          </a:xfrm>
          <a:prstGeom prst="rect">
            <a:avLst/>
          </a:prstGeom>
          <a:noFill/>
          <a:ln/>
        </p:spPr>
        <p:txBody>
          <a:bodyPr wrap="square" lIns="0" tIns="0" rIns="0" bIns="0" rtlCol="0" anchor="ctr">
            <a:normAutofit fontScale="70000" lnSpcReduction="20000"/>
          </a:bodyPr>
          <a:lstStyle/>
          <a:p>
            <a:pPr marL="0" indent="0">
              <a:buNone/>
            </a:pPr>
            <a:r>
              <a:rPr lang="en-US" sz="720" dirty="0">
                <a:solidFill>
                  <a:srgbClr val="F2F7FB"/>
                </a:solidFill>
              </a:rPr>
              <a:t>Sources: NHS Staff Survey 2025; NHS Providers / NHS Confederation commentary</a:t>
            </a:r>
            <a:endParaRPr lang="en-US" sz="720" dirty="0"/>
          </a:p>
        </p:txBody>
      </p:sp>
      <p:sp>
        <p:nvSpPr>
          <p:cNvPr id="5" name="Shape 3"/>
          <p:cNvSpPr/>
          <p:nvPr/>
        </p:nvSpPr>
        <p:spPr>
          <a:xfrm>
            <a:off x="530352" y="786384"/>
            <a:ext cx="1737360" cy="256032"/>
          </a:xfrm>
          <a:prstGeom prst="roundRect">
            <a:avLst>
              <a:gd name="adj" fmla="val 21429"/>
            </a:avLst>
          </a:prstGeom>
          <a:solidFill>
            <a:srgbClr val="007C91"/>
          </a:solidFill>
          <a:ln w="12700">
            <a:solidFill>
              <a:srgbClr val="007C91"/>
            </a:solidFill>
            <a:prstDash val="solid"/>
          </a:ln>
          <a:effectLst>
            <a:outerShdw blurRad="12700" dist="6350" dir="2700000" algn="bl" rotWithShape="0">
              <a:srgbClr val="000000">
                <a:alpha val="12000"/>
              </a:srgbClr>
            </a:outerShdw>
          </a:effectLst>
        </p:spPr>
        <p:txBody>
          <a:bodyPr/>
          <a:lstStyle/>
          <a:p>
            <a:endParaRPr lang="en-US"/>
          </a:p>
        </p:txBody>
      </p:sp>
      <p:sp>
        <p:nvSpPr>
          <p:cNvPr id="6" name="Text 4"/>
          <p:cNvSpPr/>
          <p:nvPr/>
        </p:nvSpPr>
        <p:spPr>
          <a:xfrm>
            <a:off x="685800" y="832104"/>
            <a:ext cx="1417320" cy="164592"/>
          </a:xfrm>
          <a:prstGeom prst="rect">
            <a:avLst/>
          </a:prstGeom>
          <a:noFill/>
          <a:ln/>
        </p:spPr>
        <p:txBody>
          <a:bodyPr wrap="square" lIns="0" tIns="0" rIns="0" bIns="0" rtlCol="0" anchor="ctr"/>
          <a:lstStyle/>
          <a:p>
            <a:pPr marL="0" indent="0" algn="ctr">
              <a:buNone/>
            </a:pPr>
            <a:r>
              <a:rPr lang="en-US" sz="900" b="1" dirty="0">
                <a:solidFill>
                  <a:srgbClr val="FFFFFF"/>
                </a:solidFill>
              </a:rPr>
              <a:t>FAIRNESS &amp; VALUE</a:t>
            </a:r>
            <a:endParaRPr lang="en-US" sz="900" dirty="0"/>
          </a:p>
        </p:txBody>
      </p:sp>
      <p:sp>
        <p:nvSpPr>
          <p:cNvPr id="7" name="Text 5"/>
          <p:cNvSpPr/>
          <p:nvPr/>
        </p:nvSpPr>
        <p:spPr>
          <a:xfrm>
            <a:off x="658368" y="1170432"/>
            <a:ext cx="10789920" cy="292608"/>
          </a:xfrm>
          <a:prstGeom prst="rect">
            <a:avLst/>
          </a:prstGeom>
          <a:noFill/>
          <a:ln/>
        </p:spPr>
        <p:txBody>
          <a:bodyPr wrap="square" lIns="0" tIns="0" rIns="0" bIns="0" rtlCol="0" anchor="ctr"/>
          <a:lstStyle/>
          <a:p>
            <a:pPr marL="0" indent="0">
              <a:buNone/>
            </a:pPr>
            <a:r>
              <a:rPr lang="en-US" sz="1700" dirty="0">
                <a:solidFill>
                  <a:srgbClr val="1F2D3D"/>
                </a:solidFill>
              </a:rPr>
              <a:t>One explanation is communication quality. Formal HR processes are happening, but they are not reliably translating into felt value.</a:t>
            </a:r>
            <a:endParaRPr lang="en-US" sz="1700" dirty="0"/>
          </a:p>
        </p:txBody>
      </p:sp>
      <p:sp>
        <p:nvSpPr>
          <p:cNvPr id="8" name="Shape 6"/>
          <p:cNvSpPr/>
          <p:nvPr/>
        </p:nvSpPr>
        <p:spPr>
          <a:xfrm>
            <a:off x="868680" y="1920240"/>
            <a:ext cx="2240280" cy="1325880"/>
          </a:xfrm>
          <a:prstGeom prst="roundRect">
            <a:avLst>
              <a:gd name="adj" fmla="val 5517"/>
            </a:avLst>
          </a:prstGeom>
          <a:solidFill>
            <a:srgbClr val="FFFFFF"/>
          </a:solidFill>
          <a:ln w="12700">
            <a:solidFill>
              <a:srgbClr val="D7E3EF"/>
            </a:solidFill>
            <a:prstDash val="solid"/>
          </a:ln>
          <a:effectLst>
            <a:outerShdw blurRad="12700" dist="2540" dir="2700000" algn="bl" rotWithShape="0">
              <a:srgbClr val="44556B">
                <a:alpha val="12000"/>
              </a:srgbClr>
            </a:outerShdw>
          </a:effectLst>
        </p:spPr>
        <p:txBody>
          <a:bodyPr/>
          <a:lstStyle/>
          <a:p>
            <a:endParaRPr lang="en-US"/>
          </a:p>
        </p:txBody>
      </p:sp>
      <p:sp>
        <p:nvSpPr>
          <p:cNvPr id="9" name="Text 7"/>
          <p:cNvSpPr/>
          <p:nvPr/>
        </p:nvSpPr>
        <p:spPr>
          <a:xfrm>
            <a:off x="1005840" y="2029968"/>
            <a:ext cx="1965960" cy="310896"/>
          </a:xfrm>
          <a:prstGeom prst="rect">
            <a:avLst/>
          </a:prstGeom>
          <a:noFill/>
          <a:ln/>
        </p:spPr>
        <p:txBody>
          <a:bodyPr wrap="square" lIns="0" tIns="0" rIns="0" bIns="0" rtlCol="0" anchor="ctr">
            <a:normAutofit/>
          </a:bodyPr>
          <a:lstStyle/>
          <a:p>
            <a:pPr marL="0" indent="0" algn="ctr">
              <a:buNone/>
            </a:pPr>
            <a:r>
              <a:rPr lang="en-US" sz="2000" b="1" dirty="0">
                <a:solidFill>
                  <a:srgbClr val="005EB8"/>
                </a:solidFill>
              </a:rPr>
              <a:t>86.42%</a:t>
            </a:r>
            <a:endParaRPr lang="en-US" sz="2000" dirty="0"/>
          </a:p>
        </p:txBody>
      </p:sp>
      <p:sp>
        <p:nvSpPr>
          <p:cNvPr id="10" name="Text 8"/>
          <p:cNvSpPr/>
          <p:nvPr/>
        </p:nvSpPr>
        <p:spPr>
          <a:xfrm>
            <a:off x="978408" y="2450592"/>
            <a:ext cx="2020824" cy="384048"/>
          </a:xfrm>
          <a:prstGeom prst="rect">
            <a:avLst/>
          </a:prstGeom>
          <a:noFill/>
          <a:ln/>
        </p:spPr>
        <p:txBody>
          <a:bodyPr wrap="square" lIns="0" tIns="0" rIns="0" bIns="0" rtlCol="0" anchor="ctr">
            <a:normAutofit/>
          </a:bodyPr>
          <a:lstStyle/>
          <a:p>
            <a:pPr marL="0" indent="0" algn="ctr">
              <a:buNone/>
            </a:pPr>
            <a:r>
              <a:rPr lang="en-US" sz="1050" dirty="0">
                <a:solidFill>
                  <a:srgbClr val="1F2D3D"/>
                </a:solidFill>
              </a:rPr>
              <a:t>completed an appraisal</a:t>
            </a:r>
            <a:endParaRPr lang="en-US" sz="1050" dirty="0"/>
          </a:p>
        </p:txBody>
      </p:sp>
      <p:sp>
        <p:nvSpPr>
          <p:cNvPr id="11" name="Text 9"/>
          <p:cNvSpPr/>
          <p:nvPr/>
        </p:nvSpPr>
        <p:spPr>
          <a:xfrm>
            <a:off x="1005840" y="3081528"/>
            <a:ext cx="1965960" cy="73152"/>
          </a:xfrm>
          <a:prstGeom prst="rect">
            <a:avLst/>
          </a:prstGeom>
          <a:noFill/>
          <a:ln/>
        </p:spPr>
        <p:txBody>
          <a:bodyPr wrap="square" lIns="0" tIns="0" rIns="0" bIns="0" rtlCol="0" anchor="ctr">
            <a:normAutofit fontScale="70000" lnSpcReduction="20000"/>
          </a:bodyPr>
          <a:lstStyle/>
          <a:p>
            <a:pPr marL="0" indent="0" algn="ctr">
              <a:buNone/>
            </a:pPr>
            <a:r>
              <a:rPr lang="en-US" sz="780" dirty="0">
                <a:solidFill>
                  <a:srgbClr val="51606F"/>
                </a:solidFill>
              </a:rPr>
              <a:t>2024: 85.42%</a:t>
            </a:r>
            <a:endParaRPr lang="en-US" sz="780" dirty="0"/>
          </a:p>
        </p:txBody>
      </p:sp>
      <p:sp>
        <p:nvSpPr>
          <p:cNvPr id="12" name="Shape 10"/>
          <p:cNvSpPr/>
          <p:nvPr/>
        </p:nvSpPr>
        <p:spPr>
          <a:xfrm>
            <a:off x="3337560" y="1920240"/>
            <a:ext cx="2240280" cy="1325880"/>
          </a:xfrm>
          <a:prstGeom prst="roundRect">
            <a:avLst>
              <a:gd name="adj" fmla="val 5517"/>
            </a:avLst>
          </a:prstGeom>
          <a:solidFill>
            <a:srgbClr val="FFFFFF"/>
          </a:solidFill>
          <a:ln w="12700">
            <a:solidFill>
              <a:srgbClr val="D7E3EF"/>
            </a:solidFill>
            <a:prstDash val="solid"/>
          </a:ln>
          <a:effectLst>
            <a:outerShdw blurRad="12700" dist="2540" dir="2700000" algn="bl" rotWithShape="0">
              <a:srgbClr val="44556B">
                <a:alpha val="12000"/>
              </a:srgbClr>
            </a:outerShdw>
          </a:effectLst>
        </p:spPr>
        <p:txBody>
          <a:bodyPr/>
          <a:lstStyle/>
          <a:p>
            <a:endParaRPr lang="en-US"/>
          </a:p>
        </p:txBody>
      </p:sp>
      <p:sp>
        <p:nvSpPr>
          <p:cNvPr id="13" name="Text 11"/>
          <p:cNvSpPr/>
          <p:nvPr/>
        </p:nvSpPr>
        <p:spPr>
          <a:xfrm>
            <a:off x="3474720" y="2029968"/>
            <a:ext cx="1965960" cy="310896"/>
          </a:xfrm>
          <a:prstGeom prst="rect">
            <a:avLst/>
          </a:prstGeom>
          <a:noFill/>
          <a:ln/>
        </p:spPr>
        <p:txBody>
          <a:bodyPr wrap="square" lIns="0" tIns="0" rIns="0" bIns="0" rtlCol="0" anchor="ctr">
            <a:normAutofit/>
          </a:bodyPr>
          <a:lstStyle/>
          <a:p>
            <a:pPr marL="0" indent="0" algn="ctr">
              <a:buNone/>
            </a:pPr>
            <a:r>
              <a:rPr lang="en-US" sz="2000" b="1" dirty="0">
                <a:solidFill>
                  <a:srgbClr val="DA291C"/>
                </a:solidFill>
              </a:rPr>
              <a:t>32.86%</a:t>
            </a:r>
            <a:endParaRPr lang="en-US" sz="2000" dirty="0"/>
          </a:p>
        </p:txBody>
      </p:sp>
      <p:sp>
        <p:nvSpPr>
          <p:cNvPr id="14" name="Text 12"/>
          <p:cNvSpPr/>
          <p:nvPr/>
        </p:nvSpPr>
        <p:spPr>
          <a:xfrm>
            <a:off x="3447288" y="2450592"/>
            <a:ext cx="2020824" cy="384048"/>
          </a:xfrm>
          <a:prstGeom prst="rect">
            <a:avLst/>
          </a:prstGeom>
          <a:noFill/>
          <a:ln/>
        </p:spPr>
        <p:txBody>
          <a:bodyPr wrap="square" lIns="0" tIns="0" rIns="0" bIns="0" rtlCol="0" anchor="ctr">
            <a:normAutofit/>
          </a:bodyPr>
          <a:lstStyle/>
          <a:p>
            <a:pPr marL="0" indent="0" algn="ctr">
              <a:buNone/>
            </a:pPr>
            <a:r>
              <a:rPr lang="en-US" sz="1050" dirty="0">
                <a:solidFill>
                  <a:srgbClr val="1F2D3D"/>
                </a:solidFill>
              </a:rPr>
              <a:t>said the appraisal made them feel valued</a:t>
            </a:r>
            <a:endParaRPr lang="en-US" sz="1050" dirty="0"/>
          </a:p>
        </p:txBody>
      </p:sp>
      <p:sp>
        <p:nvSpPr>
          <p:cNvPr id="15" name="Text 13"/>
          <p:cNvSpPr/>
          <p:nvPr/>
        </p:nvSpPr>
        <p:spPr>
          <a:xfrm>
            <a:off x="3474720" y="3081528"/>
            <a:ext cx="1965960" cy="73152"/>
          </a:xfrm>
          <a:prstGeom prst="rect">
            <a:avLst/>
          </a:prstGeom>
          <a:noFill/>
          <a:ln/>
        </p:spPr>
        <p:txBody>
          <a:bodyPr wrap="square" lIns="0" tIns="0" rIns="0" bIns="0" rtlCol="0" anchor="ctr">
            <a:normAutofit fontScale="70000" lnSpcReduction="20000"/>
          </a:bodyPr>
          <a:lstStyle/>
          <a:p>
            <a:pPr marL="0" indent="0" algn="ctr">
              <a:buNone/>
            </a:pPr>
            <a:r>
              <a:rPr lang="en-US" sz="780" dirty="0">
                <a:solidFill>
                  <a:srgbClr val="51606F"/>
                </a:solidFill>
              </a:rPr>
              <a:t>2024: 33.41%</a:t>
            </a:r>
            <a:endParaRPr lang="en-US" sz="780" dirty="0"/>
          </a:p>
        </p:txBody>
      </p:sp>
      <p:sp>
        <p:nvSpPr>
          <p:cNvPr id="16" name="Shape 14"/>
          <p:cNvSpPr/>
          <p:nvPr/>
        </p:nvSpPr>
        <p:spPr>
          <a:xfrm>
            <a:off x="5806440" y="1920240"/>
            <a:ext cx="2240280" cy="1325880"/>
          </a:xfrm>
          <a:prstGeom prst="roundRect">
            <a:avLst>
              <a:gd name="adj" fmla="val 5517"/>
            </a:avLst>
          </a:prstGeom>
          <a:solidFill>
            <a:srgbClr val="FFFFFF"/>
          </a:solidFill>
          <a:ln w="12700">
            <a:solidFill>
              <a:srgbClr val="D7E3EF"/>
            </a:solidFill>
            <a:prstDash val="solid"/>
          </a:ln>
          <a:effectLst>
            <a:outerShdw blurRad="12700" dist="2540" dir="2700000" algn="bl" rotWithShape="0">
              <a:srgbClr val="44556B">
                <a:alpha val="12000"/>
              </a:srgbClr>
            </a:outerShdw>
          </a:effectLst>
        </p:spPr>
        <p:txBody>
          <a:bodyPr/>
          <a:lstStyle/>
          <a:p>
            <a:endParaRPr lang="en-US"/>
          </a:p>
        </p:txBody>
      </p:sp>
      <p:sp>
        <p:nvSpPr>
          <p:cNvPr id="17" name="Text 15"/>
          <p:cNvSpPr/>
          <p:nvPr/>
        </p:nvSpPr>
        <p:spPr>
          <a:xfrm>
            <a:off x="5943600" y="2029968"/>
            <a:ext cx="1965960" cy="310896"/>
          </a:xfrm>
          <a:prstGeom prst="rect">
            <a:avLst/>
          </a:prstGeom>
          <a:noFill/>
          <a:ln/>
        </p:spPr>
        <p:txBody>
          <a:bodyPr wrap="square" lIns="0" tIns="0" rIns="0" bIns="0" rtlCol="0" anchor="ctr">
            <a:normAutofit/>
          </a:bodyPr>
          <a:lstStyle/>
          <a:p>
            <a:pPr marL="0" indent="0" algn="ctr">
              <a:buNone/>
            </a:pPr>
            <a:r>
              <a:rPr lang="en-US" sz="2000" b="1" dirty="0">
                <a:solidFill>
                  <a:srgbClr val="007C91"/>
                </a:solidFill>
              </a:rPr>
              <a:t>72.84%</a:t>
            </a:r>
            <a:endParaRPr lang="en-US" sz="2000" dirty="0"/>
          </a:p>
        </p:txBody>
      </p:sp>
      <p:sp>
        <p:nvSpPr>
          <p:cNvPr id="18" name="Text 16"/>
          <p:cNvSpPr/>
          <p:nvPr/>
        </p:nvSpPr>
        <p:spPr>
          <a:xfrm>
            <a:off x="5916168" y="2450592"/>
            <a:ext cx="2020824" cy="384048"/>
          </a:xfrm>
          <a:prstGeom prst="rect">
            <a:avLst/>
          </a:prstGeom>
          <a:noFill/>
          <a:ln/>
        </p:spPr>
        <p:txBody>
          <a:bodyPr wrap="square" lIns="0" tIns="0" rIns="0" bIns="0" rtlCol="0" anchor="ctr">
            <a:normAutofit/>
          </a:bodyPr>
          <a:lstStyle/>
          <a:p>
            <a:pPr marL="0" indent="0" algn="ctr">
              <a:buNone/>
            </a:pPr>
            <a:r>
              <a:rPr lang="en-US" sz="1050" dirty="0">
                <a:solidFill>
                  <a:srgbClr val="1F2D3D"/>
                </a:solidFill>
              </a:rPr>
              <a:t>say their immediate manager values their work</a:t>
            </a:r>
            <a:endParaRPr lang="en-US" sz="1050" dirty="0"/>
          </a:p>
        </p:txBody>
      </p:sp>
      <p:sp>
        <p:nvSpPr>
          <p:cNvPr id="19" name="Text 17"/>
          <p:cNvSpPr/>
          <p:nvPr/>
        </p:nvSpPr>
        <p:spPr>
          <a:xfrm>
            <a:off x="5943600" y="3081528"/>
            <a:ext cx="1965960" cy="73152"/>
          </a:xfrm>
          <a:prstGeom prst="rect">
            <a:avLst/>
          </a:prstGeom>
          <a:noFill/>
          <a:ln/>
        </p:spPr>
        <p:txBody>
          <a:bodyPr wrap="square" lIns="0" tIns="0" rIns="0" bIns="0" rtlCol="0" anchor="ctr">
            <a:normAutofit fontScale="70000" lnSpcReduction="20000"/>
          </a:bodyPr>
          <a:lstStyle/>
          <a:p>
            <a:pPr marL="0" indent="0" algn="ctr">
              <a:buNone/>
            </a:pPr>
            <a:r>
              <a:rPr lang="en-US" sz="780" dirty="0">
                <a:solidFill>
                  <a:srgbClr val="51606F"/>
                </a:solidFill>
              </a:rPr>
              <a:t>2024: 72.73%</a:t>
            </a:r>
            <a:endParaRPr lang="en-US" sz="780" dirty="0"/>
          </a:p>
        </p:txBody>
      </p:sp>
      <p:sp>
        <p:nvSpPr>
          <p:cNvPr id="20" name="Shape 18"/>
          <p:cNvSpPr/>
          <p:nvPr/>
        </p:nvSpPr>
        <p:spPr>
          <a:xfrm>
            <a:off x="841248" y="3703320"/>
            <a:ext cx="7086600" cy="1783080"/>
          </a:xfrm>
          <a:prstGeom prst="roundRect">
            <a:avLst>
              <a:gd name="adj" fmla="val 4103"/>
            </a:avLst>
          </a:prstGeom>
          <a:solidFill>
            <a:srgbClr val="FFFFFF"/>
          </a:solidFill>
          <a:ln w="12700">
            <a:solidFill>
              <a:srgbClr val="D7E3EF"/>
            </a:solidFill>
            <a:prstDash val="solid"/>
          </a:ln>
          <a:effectLst>
            <a:outerShdw blurRad="12700" dist="2540" dir="2700000" algn="bl" rotWithShape="0">
              <a:srgbClr val="44556B">
                <a:alpha val="8000"/>
              </a:srgbClr>
            </a:outerShdw>
          </a:effectLst>
        </p:spPr>
        <p:txBody>
          <a:bodyPr/>
          <a:lstStyle/>
          <a:p>
            <a:endParaRPr lang="en-US"/>
          </a:p>
        </p:txBody>
      </p:sp>
      <p:sp>
        <p:nvSpPr>
          <p:cNvPr id="21" name="Text 19"/>
          <p:cNvSpPr/>
          <p:nvPr/>
        </p:nvSpPr>
        <p:spPr>
          <a:xfrm>
            <a:off x="1097280" y="3931920"/>
            <a:ext cx="1554480" cy="182880"/>
          </a:xfrm>
          <a:prstGeom prst="rect">
            <a:avLst/>
          </a:prstGeom>
          <a:noFill/>
          <a:ln/>
        </p:spPr>
        <p:txBody>
          <a:bodyPr wrap="square" lIns="0" tIns="0" rIns="0" bIns="0" rtlCol="0" anchor="ctr"/>
          <a:lstStyle/>
          <a:p>
            <a:pPr marL="0" indent="0">
              <a:buNone/>
            </a:pPr>
            <a:r>
              <a:rPr lang="en-US" sz="1800" b="1" dirty="0">
                <a:solidFill>
                  <a:srgbClr val="003087"/>
                </a:solidFill>
              </a:rPr>
              <a:t>Interpretation</a:t>
            </a:r>
            <a:endParaRPr lang="en-US" sz="1800" dirty="0"/>
          </a:p>
        </p:txBody>
      </p:sp>
      <p:sp>
        <p:nvSpPr>
          <p:cNvPr id="22" name="Text 20"/>
          <p:cNvSpPr/>
          <p:nvPr/>
        </p:nvSpPr>
        <p:spPr>
          <a:xfrm>
            <a:off x="1097280" y="4279392"/>
            <a:ext cx="6400800" cy="804672"/>
          </a:xfrm>
          <a:prstGeom prst="rect">
            <a:avLst/>
          </a:prstGeom>
          <a:noFill/>
          <a:ln/>
        </p:spPr>
        <p:txBody>
          <a:bodyPr wrap="square" lIns="0" tIns="0" rIns="0" bIns="0" rtlCol="0" anchor="ctr"/>
          <a:lstStyle/>
          <a:p>
            <a:pPr marL="0" indent="0">
              <a:buNone/>
            </a:pPr>
            <a:r>
              <a:rPr lang="en-US" sz="1500" dirty="0">
                <a:solidFill>
                  <a:srgbClr val="1F2D3D"/>
                </a:solidFill>
              </a:rPr>
              <a:t>This gap suggests that HR processes are being delivered more consistently than they are being experienced. Reward communication is therefore a management capability issue, not only a policy issue.</a:t>
            </a:r>
            <a:endParaRPr lang="en-US" sz="1500" dirty="0"/>
          </a:p>
        </p:txBody>
      </p:sp>
      <p:sp>
        <p:nvSpPr>
          <p:cNvPr id="23" name="Shape 21"/>
          <p:cNvSpPr/>
          <p:nvPr/>
        </p:nvSpPr>
        <p:spPr>
          <a:xfrm>
            <a:off x="8275320" y="1901952"/>
            <a:ext cx="2834640" cy="3566160"/>
          </a:xfrm>
          <a:prstGeom prst="roundRect">
            <a:avLst>
              <a:gd name="adj" fmla="val 2581"/>
            </a:avLst>
          </a:prstGeom>
          <a:solidFill>
            <a:srgbClr val="EAF4FD"/>
          </a:solidFill>
          <a:ln w="12700">
            <a:solidFill>
              <a:srgbClr val="BCD7EE"/>
            </a:solidFill>
            <a:prstDash val="solid"/>
          </a:ln>
        </p:spPr>
        <p:txBody>
          <a:bodyPr/>
          <a:lstStyle/>
          <a:p>
            <a:endParaRPr lang="en-US"/>
          </a:p>
        </p:txBody>
      </p:sp>
      <p:sp>
        <p:nvSpPr>
          <p:cNvPr id="24" name="Text 22"/>
          <p:cNvSpPr/>
          <p:nvPr/>
        </p:nvSpPr>
        <p:spPr>
          <a:xfrm>
            <a:off x="8549640" y="2139696"/>
            <a:ext cx="2194560" cy="182880"/>
          </a:xfrm>
          <a:prstGeom prst="rect">
            <a:avLst/>
          </a:prstGeom>
          <a:noFill/>
          <a:ln/>
        </p:spPr>
        <p:txBody>
          <a:bodyPr wrap="square" lIns="0" tIns="0" rIns="0" bIns="0" rtlCol="0" anchor="ctr"/>
          <a:lstStyle/>
          <a:p>
            <a:pPr marL="0" indent="0">
              <a:buNone/>
            </a:pPr>
            <a:r>
              <a:rPr lang="en-US" sz="1800" b="1" dirty="0">
                <a:solidFill>
                  <a:srgbClr val="007C91"/>
                </a:solidFill>
              </a:rPr>
              <a:t>Managerial lesson</a:t>
            </a:r>
            <a:endParaRPr lang="en-US" sz="1800" dirty="0"/>
          </a:p>
        </p:txBody>
      </p:sp>
      <p:sp>
        <p:nvSpPr>
          <p:cNvPr id="25" name="Text 23"/>
          <p:cNvSpPr/>
          <p:nvPr/>
        </p:nvSpPr>
        <p:spPr>
          <a:xfrm>
            <a:off x="8549640" y="2505456"/>
            <a:ext cx="2240280" cy="1691640"/>
          </a:xfrm>
          <a:prstGeom prst="rect">
            <a:avLst/>
          </a:prstGeom>
          <a:noFill/>
          <a:ln/>
        </p:spPr>
        <p:txBody>
          <a:bodyPr wrap="square" lIns="0" tIns="0" rIns="0" bIns="0" rtlCol="0" anchor="ctr"/>
          <a:lstStyle/>
          <a:p>
            <a:pPr marL="0" indent="0">
              <a:buNone/>
            </a:pPr>
            <a:r>
              <a:rPr lang="en-US" sz="1420" dirty="0">
                <a:solidFill>
                  <a:srgbClr val="1F2D3D"/>
                </a:solidFill>
              </a:rPr>
              <a:t>When managers explain total reward, recognise effort and connect appraisal to progression, the same package can be perceived as more valuable and more fair.</a:t>
            </a:r>
            <a:endParaRPr lang="en-US" sz="1420" dirty="0"/>
          </a:p>
        </p:txBody>
      </p:sp>
      <p:sp>
        <p:nvSpPr>
          <p:cNvPr id="26" name="Slide Number Placeholder 0"/>
          <p:cNvSpPr>
            <a:spLocks noGrp="1"/>
          </p:cNvSpPr>
          <p:nvPr>
            <p:ph type="sldNum" sz="quarter" idx="4294967295"/>
          </p:nvPr>
        </p:nvSpPr>
        <p:spPr>
          <a:xfrm>
            <a:off x="11658600" y="6601968"/>
            <a:ext cx="320040" cy="164592"/>
          </a:xfrm>
          <a:prstGeom prst="rect">
            <a:avLst/>
          </a:prstGeom>
          <a:extLst>
            <a:ext uri="{C572A759-6A51-4108-AA02-DFA0A04FC94B}">
              <ma14:wrappingTextBoxFlag xmlns="" xmlns:ma14="http://schemas.microsoft.com/office/mac/drawingml/2011/main" val="0"/>
            </a:ext>
          </a:extLst>
        </p:spPr>
        <p:txBody>
          <a:bodyPr/>
          <a:lstStyle>
            <a:lvl1pPr>
              <a:defRPr sz="900">
                <a:solidFill>
                  <a:srgbClr val="FFFFFF"/>
                </a:solidFill>
                <a:latin typeface="Aptos"/>
                <a:ea typeface="Aptos"/>
                <a:cs typeface="Aptos"/>
              </a:defRPr>
            </a:lvl1pPr>
          </a:lstStyle>
          <a:p>
            <a:pPr algn="r"/>
            <a:fld id="{F7021451-1387-4CA6-816F-3879F97B5CBC}" type="slidenum">
              <a:rPr lang="en-US" b="0"/>
              <a:t>19</a:t>
            </a:fld>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sp>
        <p:nvSpPr>
          <p:cNvPr id="2" name="Text 0"/>
          <p:cNvSpPr/>
          <p:nvPr/>
        </p:nvSpPr>
        <p:spPr>
          <a:xfrm>
            <a:off x="502920" y="384048"/>
            <a:ext cx="7635240" cy="310896"/>
          </a:xfrm>
          <a:prstGeom prst="rect">
            <a:avLst/>
          </a:prstGeom>
          <a:noFill/>
          <a:ln/>
        </p:spPr>
        <p:txBody>
          <a:bodyPr wrap="square" lIns="0" tIns="0" rIns="0" bIns="0" rtlCol="0" anchor="ctr">
            <a:normAutofit lnSpcReduction="10000"/>
          </a:bodyPr>
          <a:lstStyle/>
          <a:p>
            <a:pPr marL="0" indent="0">
              <a:buNone/>
            </a:pPr>
            <a:r>
              <a:rPr lang="en-US" sz="2250" b="1" dirty="0">
                <a:solidFill>
                  <a:srgbClr val="003087"/>
                </a:solidFill>
                <a:latin typeface="Aptos Display" pitchFamily="34" charset="0"/>
                <a:ea typeface="Aptos Display" pitchFamily="34" charset="-122"/>
                <a:cs typeface="Aptos Display" pitchFamily="34" charset="-120"/>
              </a:rPr>
              <a:t>Reward fairness also includes distributional equity</a:t>
            </a:r>
            <a:endParaRPr lang="en-US" sz="2250" dirty="0"/>
          </a:p>
        </p:txBody>
      </p:sp>
      <p:sp>
        <p:nvSpPr>
          <p:cNvPr id="3" name="Text 1"/>
          <p:cNvSpPr/>
          <p:nvPr/>
        </p:nvSpPr>
        <p:spPr>
          <a:xfrm>
            <a:off x="8759952" y="429768"/>
            <a:ext cx="2423160" cy="201168"/>
          </a:xfrm>
          <a:prstGeom prst="rect">
            <a:avLst/>
          </a:prstGeom>
          <a:noFill/>
          <a:ln/>
        </p:spPr>
        <p:txBody>
          <a:bodyPr wrap="square" lIns="0" tIns="0" rIns="0" bIns="0" rtlCol="0" anchor="ctr">
            <a:normAutofit fontScale="92500"/>
          </a:bodyPr>
          <a:lstStyle/>
          <a:p>
            <a:pPr algn="r"/>
            <a:r>
              <a:rPr lang="en-US" sz="850" dirty="0">
                <a:solidFill>
                  <a:srgbClr val="51606F"/>
                </a:solidFill>
              </a:rPr>
              <a:t>Section C  •  Presenter: Dhruv Solanki  •  ID: 2519348</a:t>
            </a:r>
            <a:endParaRPr lang="en-US" sz="850" dirty="0"/>
          </a:p>
        </p:txBody>
      </p:sp>
      <p:sp>
        <p:nvSpPr>
          <p:cNvPr id="4" name="Text 2"/>
          <p:cNvSpPr/>
          <p:nvPr/>
        </p:nvSpPr>
        <p:spPr>
          <a:xfrm>
            <a:off x="594360" y="6473952"/>
            <a:ext cx="10607040" cy="73152"/>
          </a:xfrm>
          <a:prstGeom prst="rect">
            <a:avLst/>
          </a:prstGeom>
          <a:noFill/>
          <a:ln/>
        </p:spPr>
        <p:txBody>
          <a:bodyPr wrap="square" lIns="0" tIns="0" rIns="0" bIns="0" rtlCol="0" anchor="ctr">
            <a:normAutofit fontScale="70000" lnSpcReduction="20000"/>
          </a:bodyPr>
          <a:lstStyle/>
          <a:p>
            <a:pPr marL="0" indent="0">
              <a:buNone/>
            </a:pPr>
            <a:r>
              <a:rPr lang="en-US" sz="720" dirty="0">
                <a:solidFill>
                  <a:srgbClr val="F2F7FB"/>
                </a:solidFill>
              </a:rPr>
              <a:t>Sources: NHS England diversity pay gap report 2024/25; EDI improvement plan</a:t>
            </a:r>
            <a:endParaRPr lang="en-US" sz="720" dirty="0"/>
          </a:p>
        </p:txBody>
      </p:sp>
      <p:sp>
        <p:nvSpPr>
          <p:cNvPr id="5" name="Shape 3"/>
          <p:cNvSpPr/>
          <p:nvPr/>
        </p:nvSpPr>
        <p:spPr>
          <a:xfrm>
            <a:off x="525780" y="754753"/>
            <a:ext cx="1737360" cy="256032"/>
          </a:xfrm>
          <a:prstGeom prst="roundRect">
            <a:avLst>
              <a:gd name="adj" fmla="val 21429"/>
            </a:avLst>
          </a:prstGeom>
          <a:solidFill>
            <a:srgbClr val="007C91"/>
          </a:solidFill>
          <a:ln w="12700">
            <a:solidFill>
              <a:srgbClr val="007C91"/>
            </a:solidFill>
            <a:prstDash val="solid"/>
          </a:ln>
          <a:effectLst>
            <a:outerShdw blurRad="12700" dist="6350" dir="2700000" algn="bl" rotWithShape="0">
              <a:srgbClr val="000000">
                <a:alpha val="12000"/>
              </a:srgbClr>
            </a:outerShdw>
          </a:effectLst>
        </p:spPr>
        <p:txBody>
          <a:bodyPr/>
          <a:lstStyle/>
          <a:p>
            <a:endParaRPr lang="en-US"/>
          </a:p>
        </p:txBody>
      </p:sp>
      <p:sp>
        <p:nvSpPr>
          <p:cNvPr id="6" name="Text 4"/>
          <p:cNvSpPr/>
          <p:nvPr/>
        </p:nvSpPr>
        <p:spPr>
          <a:xfrm>
            <a:off x="685800" y="810830"/>
            <a:ext cx="1417320" cy="164592"/>
          </a:xfrm>
          <a:prstGeom prst="rect">
            <a:avLst/>
          </a:prstGeom>
          <a:noFill/>
          <a:ln/>
        </p:spPr>
        <p:txBody>
          <a:bodyPr wrap="square" lIns="0" tIns="0" rIns="0" bIns="0" rtlCol="0" anchor="ctr"/>
          <a:lstStyle/>
          <a:p>
            <a:pPr marL="0" indent="0" algn="ctr">
              <a:buNone/>
            </a:pPr>
            <a:r>
              <a:rPr lang="en-US" sz="900" b="1" dirty="0">
                <a:solidFill>
                  <a:srgbClr val="FFFFFF"/>
                </a:solidFill>
              </a:rPr>
              <a:t>FAIRNESS &amp; VALUE</a:t>
            </a:r>
            <a:endParaRPr lang="en-US" sz="900" dirty="0"/>
          </a:p>
        </p:txBody>
      </p:sp>
      <p:sp>
        <p:nvSpPr>
          <p:cNvPr id="7" name="Text 5"/>
          <p:cNvSpPr/>
          <p:nvPr/>
        </p:nvSpPr>
        <p:spPr>
          <a:xfrm>
            <a:off x="658368" y="1170432"/>
            <a:ext cx="10881360" cy="310896"/>
          </a:xfrm>
          <a:prstGeom prst="rect">
            <a:avLst/>
          </a:prstGeom>
          <a:noFill/>
          <a:ln/>
        </p:spPr>
        <p:txBody>
          <a:bodyPr wrap="square" lIns="0" tIns="0" rIns="0" bIns="0" rtlCol="0" anchor="ctr"/>
          <a:lstStyle/>
          <a:p>
            <a:pPr marL="0" indent="0">
              <a:buNone/>
            </a:pPr>
            <a:r>
              <a:rPr lang="en-US" sz="1700" dirty="0">
                <a:solidFill>
                  <a:srgbClr val="1F2D3D"/>
                </a:solidFill>
              </a:rPr>
              <a:t>Pay gaps are not the same as unequal pay for identical work, but they are a strategic signal about progression, representation and access to senior reward.</a:t>
            </a:r>
            <a:endParaRPr lang="en-US" sz="1700" dirty="0"/>
          </a:p>
        </p:txBody>
      </p:sp>
      <p:graphicFrame>
        <p:nvGraphicFramePr>
          <p:cNvPr id="8" name="Chart 0"/>
          <p:cNvGraphicFramePr/>
          <p:nvPr/>
        </p:nvGraphicFramePr>
        <p:xfrm>
          <a:off x="896112" y="1783080"/>
          <a:ext cx="5486400" cy="4297680"/>
        </p:xfrm>
        <a:graphic>
          <a:graphicData uri="http://schemas.openxmlformats.org/drawingml/2006/chart">
            <c:chart xmlns:c="http://schemas.openxmlformats.org/drawingml/2006/chart" xmlns:r="http://schemas.openxmlformats.org/officeDocument/2006/relationships" r:id="rId3"/>
          </a:graphicData>
        </a:graphic>
      </p:graphicFrame>
      <p:sp>
        <p:nvSpPr>
          <p:cNvPr id="9" name="Shape 6"/>
          <p:cNvSpPr/>
          <p:nvPr/>
        </p:nvSpPr>
        <p:spPr>
          <a:xfrm>
            <a:off x="6903720" y="1828800"/>
            <a:ext cx="4160520" cy="1325880"/>
          </a:xfrm>
          <a:prstGeom prst="roundRect">
            <a:avLst>
              <a:gd name="adj" fmla="val 5517"/>
            </a:avLst>
          </a:prstGeom>
          <a:solidFill>
            <a:srgbClr val="FFFFFF"/>
          </a:solidFill>
          <a:ln w="12700">
            <a:solidFill>
              <a:srgbClr val="D7E3EF"/>
            </a:solidFill>
            <a:prstDash val="solid"/>
          </a:ln>
          <a:effectLst>
            <a:outerShdw blurRad="12700" dist="2540" dir="2700000" algn="bl" rotWithShape="0">
              <a:srgbClr val="44556B">
                <a:alpha val="8000"/>
              </a:srgbClr>
            </a:outerShdw>
          </a:effectLst>
        </p:spPr>
        <p:txBody>
          <a:bodyPr/>
          <a:lstStyle/>
          <a:p>
            <a:endParaRPr lang="en-US"/>
          </a:p>
        </p:txBody>
      </p:sp>
      <p:sp>
        <p:nvSpPr>
          <p:cNvPr id="10" name="Text 7"/>
          <p:cNvSpPr/>
          <p:nvPr/>
        </p:nvSpPr>
        <p:spPr>
          <a:xfrm>
            <a:off x="7178040" y="2075688"/>
            <a:ext cx="3474720" cy="182880"/>
          </a:xfrm>
          <a:prstGeom prst="rect">
            <a:avLst/>
          </a:prstGeom>
          <a:noFill/>
          <a:ln/>
        </p:spPr>
        <p:txBody>
          <a:bodyPr wrap="square" lIns="0" tIns="0" rIns="0" bIns="0" rtlCol="0" anchor="ctr"/>
          <a:lstStyle/>
          <a:p>
            <a:pPr marL="0" indent="0">
              <a:buNone/>
            </a:pPr>
            <a:r>
              <a:rPr lang="en-US" sz="1800" b="1" dirty="0">
                <a:solidFill>
                  <a:srgbClr val="003087"/>
                </a:solidFill>
              </a:rPr>
              <a:t>NHS England 2024/25 snapshot</a:t>
            </a:r>
            <a:endParaRPr lang="en-US" sz="1800" dirty="0"/>
          </a:p>
        </p:txBody>
      </p:sp>
      <p:sp>
        <p:nvSpPr>
          <p:cNvPr id="11" name="Text 8"/>
          <p:cNvSpPr/>
          <p:nvPr/>
        </p:nvSpPr>
        <p:spPr>
          <a:xfrm>
            <a:off x="7178040" y="2395728"/>
            <a:ext cx="3566160" cy="548640"/>
          </a:xfrm>
          <a:prstGeom prst="rect">
            <a:avLst/>
          </a:prstGeom>
          <a:noFill/>
          <a:ln/>
        </p:spPr>
        <p:txBody>
          <a:bodyPr wrap="square" lIns="0" tIns="0" rIns="0" bIns="0" rtlCol="0" anchor="ctr"/>
          <a:lstStyle/>
          <a:p>
            <a:pPr marL="0" indent="0">
              <a:buNone/>
            </a:pPr>
            <a:r>
              <a:rPr lang="en-US" sz="1350" dirty="0">
                <a:solidFill>
                  <a:srgbClr val="1F2D3D"/>
                </a:solidFill>
              </a:rPr>
              <a:t>Women earned on average 10.58% less per hour than men; White staff earned 5.47% more than ethnic minority staff; non-disabled staff earned 8.12% more than disabled staff.</a:t>
            </a:r>
            <a:endParaRPr lang="en-US" sz="1350" dirty="0"/>
          </a:p>
        </p:txBody>
      </p:sp>
      <p:sp>
        <p:nvSpPr>
          <p:cNvPr id="12" name="Shape 9"/>
          <p:cNvSpPr/>
          <p:nvPr/>
        </p:nvSpPr>
        <p:spPr>
          <a:xfrm>
            <a:off x="6903720" y="3611880"/>
            <a:ext cx="4160520" cy="1691640"/>
          </a:xfrm>
          <a:prstGeom prst="roundRect">
            <a:avLst>
              <a:gd name="adj" fmla="val 4324"/>
            </a:avLst>
          </a:prstGeom>
          <a:solidFill>
            <a:srgbClr val="EAF4FD"/>
          </a:solidFill>
          <a:ln w="12700">
            <a:solidFill>
              <a:srgbClr val="BCD7EE"/>
            </a:solidFill>
            <a:prstDash val="solid"/>
          </a:ln>
        </p:spPr>
        <p:txBody>
          <a:bodyPr/>
          <a:lstStyle/>
          <a:p>
            <a:endParaRPr lang="en-US"/>
          </a:p>
        </p:txBody>
      </p:sp>
      <p:sp>
        <p:nvSpPr>
          <p:cNvPr id="13" name="Text 10"/>
          <p:cNvSpPr/>
          <p:nvPr/>
        </p:nvSpPr>
        <p:spPr>
          <a:xfrm>
            <a:off x="7178040" y="3877056"/>
            <a:ext cx="3108960" cy="182880"/>
          </a:xfrm>
          <a:prstGeom prst="rect">
            <a:avLst/>
          </a:prstGeom>
          <a:noFill/>
          <a:ln/>
        </p:spPr>
        <p:txBody>
          <a:bodyPr wrap="square" lIns="0" tIns="0" rIns="0" bIns="0" rtlCol="0" anchor="ctr"/>
          <a:lstStyle/>
          <a:p>
            <a:pPr marL="0" indent="0">
              <a:buNone/>
            </a:pPr>
            <a:r>
              <a:rPr lang="en-US" sz="1700" b="1" dirty="0">
                <a:solidFill>
                  <a:srgbClr val="007C91"/>
                </a:solidFill>
              </a:rPr>
              <a:t>National policy direction</a:t>
            </a:r>
            <a:endParaRPr lang="en-US" sz="1700" dirty="0"/>
          </a:p>
        </p:txBody>
      </p:sp>
      <p:sp>
        <p:nvSpPr>
          <p:cNvPr id="14" name="Text 11"/>
          <p:cNvSpPr/>
          <p:nvPr/>
        </p:nvSpPr>
        <p:spPr>
          <a:xfrm>
            <a:off x="7178040" y="4206240"/>
            <a:ext cx="3520440" cy="786384"/>
          </a:xfrm>
          <a:prstGeom prst="rect">
            <a:avLst/>
          </a:prstGeom>
          <a:noFill/>
          <a:ln/>
        </p:spPr>
        <p:txBody>
          <a:bodyPr wrap="square" lIns="0" tIns="0" rIns="0" bIns="0" rtlCol="0" anchor="ctr"/>
          <a:lstStyle/>
          <a:p>
            <a:pPr marL="0" indent="0">
              <a:buNone/>
            </a:pPr>
            <a:r>
              <a:rPr lang="en-US" sz="1350" dirty="0">
                <a:solidFill>
                  <a:srgbClr val="1F2D3D"/>
                </a:solidFill>
              </a:rPr>
              <a:t>The NHS EDI improvement plan requires organisations to put improvement plans in place and reduce gender, race and disability pay gaps year on year.</a:t>
            </a:r>
            <a:endParaRPr lang="en-US" sz="1350" dirty="0"/>
          </a:p>
        </p:txBody>
      </p:sp>
      <p:sp>
        <p:nvSpPr>
          <p:cNvPr id="25" name="Slide Number Placeholder 0"/>
          <p:cNvSpPr>
            <a:spLocks noGrp="1"/>
          </p:cNvSpPr>
          <p:nvPr>
            <p:ph type="sldNum" sz="quarter" idx="4294967295"/>
          </p:nvPr>
        </p:nvSpPr>
        <p:spPr>
          <a:xfrm>
            <a:off x="11658600" y="6601968"/>
            <a:ext cx="320040" cy="164592"/>
          </a:xfrm>
          <a:prstGeom prst="rect">
            <a:avLst/>
          </a:prstGeom>
          <a:extLst>
            <a:ext uri="{C572A759-6A51-4108-AA02-DFA0A04FC94B}">
              <ma14:wrappingTextBoxFlag xmlns="" xmlns:ma14="http://schemas.microsoft.com/office/mac/drawingml/2011/main" val="0"/>
            </a:ext>
          </a:extLst>
        </p:spPr>
        <p:txBody>
          <a:bodyPr/>
          <a:lstStyle>
            <a:lvl1pPr>
              <a:defRPr sz="900">
                <a:solidFill>
                  <a:srgbClr val="FFFFFF"/>
                </a:solidFill>
                <a:latin typeface="Aptos"/>
                <a:ea typeface="Aptos"/>
                <a:cs typeface="Aptos"/>
              </a:defRPr>
            </a:lvl1pPr>
          </a:lstStyle>
          <a:p>
            <a:pPr algn="r"/>
            <a:fld id="{F7021451-1387-4CA6-816F-3879F97B5CBC}" type="slidenum">
              <a:rPr lang="en-US" b="0"/>
              <a:t>20</a:t>
            </a:fld>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1">
    <p:spTree>
      <p:nvGrpSpPr>
        <p:cNvPr id="1" name=""/>
        <p:cNvGrpSpPr/>
        <p:nvPr/>
      </p:nvGrpSpPr>
      <p:grpSpPr>
        <a:xfrm>
          <a:off x="0" y="0"/>
          <a:ext cx="0" cy="0"/>
          <a:chOff x="0" y="0"/>
          <a:chExt cx="0" cy="0"/>
        </a:xfrm>
      </p:grpSpPr>
      <p:sp>
        <p:nvSpPr>
          <p:cNvPr id="2" name="Text 0"/>
          <p:cNvSpPr/>
          <p:nvPr/>
        </p:nvSpPr>
        <p:spPr>
          <a:xfrm>
            <a:off x="502920" y="384048"/>
            <a:ext cx="7635240" cy="310896"/>
          </a:xfrm>
          <a:prstGeom prst="rect">
            <a:avLst/>
          </a:prstGeom>
          <a:noFill/>
          <a:ln/>
        </p:spPr>
        <p:txBody>
          <a:bodyPr wrap="square" lIns="0" tIns="0" rIns="0" bIns="0" rtlCol="0" anchor="ctr">
            <a:normAutofit lnSpcReduction="10000"/>
          </a:bodyPr>
          <a:lstStyle/>
          <a:p>
            <a:pPr marL="0" indent="0">
              <a:buNone/>
            </a:pPr>
            <a:r>
              <a:rPr lang="en-US" sz="2250" b="1" dirty="0">
                <a:solidFill>
                  <a:srgbClr val="003087"/>
                </a:solidFill>
                <a:latin typeface="Aptos Display" pitchFamily="34" charset="0"/>
                <a:ea typeface="Aptos Display" pitchFamily="34" charset="-122"/>
                <a:cs typeface="Aptos Display" pitchFamily="34" charset="-120"/>
              </a:rPr>
              <a:t>2026 focus area: a fairer deal for nurses</a:t>
            </a:r>
            <a:endParaRPr lang="en-US" sz="2250" dirty="0"/>
          </a:p>
        </p:txBody>
      </p:sp>
      <p:sp>
        <p:nvSpPr>
          <p:cNvPr id="3" name="Text 1"/>
          <p:cNvSpPr/>
          <p:nvPr/>
        </p:nvSpPr>
        <p:spPr>
          <a:xfrm>
            <a:off x="8759952" y="429768"/>
            <a:ext cx="2423160" cy="201168"/>
          </a:xfrm>
          <a:prstGeom prst="rect">
            <a:avLst/>
          </a:prstGeom>
          <a:noFill/>
          <a:ln/>
        </p:spPr>
        <p:txBody>
          <a:bodyPr wrap="square" lIns="0" tIns="0" rIns="0" bIns="0" rtlCol="0" anchor="ctr">
            <a:normAutofit fontScale="92500"/>
          </a:bodyPr>
          <a:lstStyle/>
          <a:p>
            <a:pPr algn="r"/>
            <a:r>
              <a:rPr lang="en-US" sz="850" dirty="0">
                <a:solidFill>
                  <a:srgbClr val="51606F"/>
                </a:solidFill>
              </a:rPr>
              <a:t>Section C  •  Presenter: Dhruv Solanki  •  ID: 2519348</a:t>
            </a:r>
            <a:endParaRPr lang="en-US" sz="850" dirty="0"/>
          </a:p>
        </p:txBody>
      </p:sp>
      <p:sp>
        <p:nvSpPr>
          <p:cNvPr id="4" name="Text 2"/>
          <p:cNvSpPr/>
          <p:nvPr/>
        </p:nvSpPr>
        <p:spPr>
          <a:xfrm>
            <a:off x="594360" y="6473952"/>
            <a:ext cx="10607040" cy="73152"/>
          </a:xfrm>
          <a:prstGeom prst="rect">
            <a:avLst/>
          </a:prstGeom>
          <a:noFill/>
          <a:ln/>
        </p:spPr>
        <p:txBody>
          <a:bodyPr wrap="square" lIns="0" tIns="0" rIns="0" bIns="0" rtlCol="0" anchor="ctr">
            <a:normAutofit fontScale="70000" lnSpcReduction="20000"/>
          </a:bodyPr>
          <a:lstStyle/>
          <a:p>
            <a:pPr marL="0" indent="0">
              <a:buNone/>
            </a:pPr>
            <a:r>
              <a:rPr lang="en-US" sz="720" dirty="0">
                <a:solidFill>
                  <a:srgbClr val="F2F7FB"/>
                </a:solidFill>
              </a:rPr>
              <a:t>Source: NHS England (2026)</a:t>
            </a:r>
            <a:endParaRPr lang="en-US" sz="720" dirty="0"/>
          </a:p>
        </p:txBody>
      </p:sp>
      <p:sp>
        <p:nvSpPr>
          <p:cNvPr id="5" name="Shape 3"/>
          <p:cNvSpPr/>
          <p:nvPr/>
        </p:nvSpPr>
        <p:spPr>
          <a:xfrm>
            <a:off x="525780" y="758952"/>
            <a:ext cx="1737360" cy="256032"/>
          </a:xfrm>
          <a:prstGeom prst="roundRect">
            <a:avLst>
              <a:gd name="adj" fmla="val 21429"/>
            </a:avLst>
          </a:prstGeom>
          <a:solidFill>
            <a:srgbClr val="007C91"/>
          </a:solidFill>
          <a:ln w="12700">
            <a:solidFill>
              <a:srgbClr val="007C91"/>
            </a:solidFill>
            <a:prstDash val="solid"/>
          </a:ln>
          <a:effectLst>
            <a:outerShdw blurRad="12700" dist="6350" dir="2700000" algn="bl" rotWithShape="0">
              <a:srgbClr val="000000">
                <a:alpha val="12000"/>
              </a:srgbClr>
            </a:outerShdw>
          </a:effectLst>
        </p:spPr>
        <p:txBody>
          <a:bodyPr/>
          <a:lstStyle/>
          <a:p>
            <a:endParaRPr lang="en-US"/>
          </a:p>
        </p:txBody>
      </p:sp>
      <p:sp>
        <p:nvSpPr>
          <p:cNvPr id="6" name="Text 4"/>
          <p:cNvSpPr/>
          <p:nvPr/>
        </p:nvSpPr>
        <p:spPr>
          <a:xfrm>
            <a:off x="685800" y="813816"/>
            <a:ext cx="1417320" cy="164592"/>
          </a:xfrm>
          <a:prstGeom prst="rect">
            <a:avLst/>
          </a:prstGeom>
          <a:noFill/>
          <a:ln/>
        </p:spPr>
        <p:txBody>
          <a:bodyPr wrap="square" lIns="0" tIns="0" rIns="0" bIns="0" rtlCol="0" anchor="ctr"/>
          <a:lstStyle/>
          <a:p>
            <a:pPr marL="0" indent="0" algn="ctr">
              <a:buNone/>
            </a:pPr>
            <a:r>
              <a:rPr lang="en-US" sz="900" b="1" dirty="0">
                <a:solidFill>
                  <a:srgbClr val="FFFFFF"/>
                </a:solidFill>
              </a:rPr>
              <a:t>FAIRNESS &amp; VALUE</a:t>
            </a:r>
            <a:endParaRPr lang="en-US" sz="900" dirty="0"/>
          </a:p>
        </p:txBody>
      </p:sp>
      <p:sp>
        <p:nvSpPr>
          <p:cNvPr id="7" name="Text 5"/>
          <p:cNvSpPr/>
          <p:nvPr/>
        </p:nvSpPr>
        <p:spPr>
          <a:xfrm>
            <a:off x="658368" y="1170432"/>
            <a:ext cx="10789920" cy="310896"/>
          </a:xfrm>
          <a:prstGeom prst="rect">
            <a:avLst/>
          </a:prstGeom>
          <a:noFill/>
          <a:ln/>
        </p:spPr>
        <p:txBody>
          <a:bodyPr wrap="square" lIns="0" tIns="0" rIns="0" bIns="0" rtlCol="0" anchor="ctr"/>
          <a:lstStyle/>
          <a:p>
            <a:pPr marL="0" indent="0">
              <a:buNone/>
            </a:pPr>
            <a:r>
              <a:rPr lang="en-US" sz="1700" dirty="0">
                <a:solidFill>
                  <a:srgbClr val="1F2D3D"/>
                </a:solidFill>
              </a:rPr>
              <a:t>NHS England has already signalled that compensation reform for nurses cannot rely on annual uplift alone; it needs structural follow-through.</a:t>
            </a:r>
            <a:endParaRPr lang="en-US" sz="1700" dirty="0"/>
          </a:p>
        </p:txBody>
      </p:sp>
      <p:sp>
        <p:nvSpPr>
          <p:cNvPr id="8" name="Shape 6"/>
          <p:cNvSpPr/>
          <p:nvPr/>
        </p:nvSpPr>
        <p:spPr>
          <a:xfrm>
            <a:off x="1554480" y="3246120"/>
            <a:ext cx="1325880" cy="0"/>
          </a:xfrm>
          <a:prstGeom prst="line">
            <a:avLst/>
          </a:prstGeom>
          <a:noFill/>
          <a:ln w="12700">
            <a:solidFill>
              <a:srgbClr val="D7E3EF"/>
            </a:solidFill>
            <a:prstDash val="solid"/>
          </a:ln>
        </p:spPr>
        <p:txBody>
          <a:bodyPr/>
          <a:lstStyle/>
          <a:p>
            <a:endParaRPr lang="en-US"/>
          </a:p>
        </p:txBody>
      </p:sp>
      <p:sp>
        <p:nvSpPr>
          <p:cNvPr id="9" name="Shape 7"/>
          <p:cNvSpPr/>
          <p:nvPr/>
        </p:nvSpPr>
        <p:spPr>
          <a:xfrm>
            <a:off x="3520440" y="3246120"/>
            <a:ext cx="1325880" cy="0"/>
          </a:xfrm>
          <a:prstGeom prst="line">
            <a:avLst/>
          </a:prstGeom>
          <a:noFill/>
          <a:ln w="12700">
            <a:solidFill>
              <a:srgbClr val="D7E3EF"/>
            </a:solidFill>
            <a:prstDash val="solid"/>
          </a:ln>
        </p:spPr>
        <p:txBody>
          <a:bodyPr/>
          <a:lstStyle/>
          <a:p>
            <a:endParaRPr lang="en-US"/>
          </a:p>
        </p:txBody>
      </p:sp>
      <p:sp>
        <p:nvSpPr>
          <p:cNvPr id="10" name="Shape 8"/>
          <p:cNvSpPr/>
          <p:nvPr/>
        </p:nvSpPr>
        <p:spPr>
          <a:xfrm>
            <a:off x="5486400" y="3246120"/>
            <a:ext cx="1325880" cy="0"/>
          </a:xfrm>
          <a:prstGeom prst="line">
            <a:avLst/>
          </a:prstGeom>
          <a:noFill/>
          <a:ln w="12700">
            <a:solidFill>
              <a:srgbClr val="D7E3EF"/>
            </a:solidFill>
            <a:prstDash val="solid"/>
          </a:ln>
        </p:spPr>
        <p:txBody>
          <a:bodyPr/>
          <a:lstStyle/>
          <a:p>
            <a:endParaRPr lang="en-US"/>
          </a:p>
        </p:txBody>
      </p:sp>
      <p:sp>
        <p:nvSpPr>
          <p:cNvPr id="11" name="Shape 9"/>
          <p:cNvSpPr/>
          <p:nvPr/>
        </p:nvSpPr>
        <p:spPr>
          <a:xfrm>
            <a:off x="7452360" y="3246120"/>
            <a:ext cx="1325880" cy="0"/>
          </a:xfrm>
          <a:prstGeom prst="line">
            <a:avLst/>
          </a:prstGeom>
          <a:noFill/>
          <a:ln w="12700">
            <a:solidFill>
              <a:srgbClr val="D7E3EF"/>
            </a:solidFill>
            <a:prstDash val="solid"/>
          </a:ln>
        </p:spPr>
        <p:txBody>
          <a:bodyPr/>
          <a:lstStyle/>
          <a:p>
            <a:endParaRPr lang="en-US"/>
          </a:p>
        </p:txBody>
      </p:sp>
      <p:sp>
        <p:nvSpPr>
          <p:cNvPr id="12" name="Shape 10"/>
          <p:cNvSpPr/>
          <p:nvPr/>
        </p:nvSpPr>
        <p:spPr>
          <a:xfrm>
            <a:off x="822960" y="2971800"/>
            <a:ext cx="502920" cy="502920"/>
          </a:xfrm>
          <a:prstGeom prst="ellipse">
            <a:avLst/>
          </a:prstGeom>
          <a:solidFill>
            <a:srgbClr val="005EB8"/>
          </a:solidFill>
          <a:ln w="12700">
            <a:solidFill>
              <a:srgbClr val="005EB8"/>
            </a:solidFill>
            <a:prstDash val="solid"/>
          </a:ln>
        </p:spPr>
        <p:txBody>
          <a:bodyPr/>
          <a:lstStyle/>
          <a:p>
            <a:endParaRPr lang="en-US"/>
          </a:p>
        </p:txBody>
      </p:sp>
      <p:sp>
        <p:nvSpPr>
          <p:cNvPr id="13" name="Text 11"/>
          <p:cNvSpPr/>
          <p:nvPr/>
        </p:nvSpPr>
        <p:spPr>
          <a:xfrm>
            <a:off x="822960" y="3127248"/>
            <a:ext cx="502920" cy="128016"/>
          </a:xfrm>
          <a:prstGeom prst="rect">
            <a:avLst/>
          </a:prstGeom>
          <a:noFill/>
          <a:ln/>
        </p:spPr>
        <p:txBody>
          <a:bodyPr wrap="square" lIns="0" tIns="0" rIns="0" bIns="0" rtlCol="0" anchor="ctr"/>
          <a:lstStyle/>
          <a:p>
            <a:pPr marL="0" indent="0" algn="ctr">
              <a:buNone/>
            </a:pPr>
            <a:r>
              <a:rPr lang="en-US" sz="1100" b="1" dirty="0">
                <a:solidFill>
                  <a:srgbClr val="FFFFFF"/>
                </a:solidFill>
              </a:rPr>
              <a:t>1</a:t>
            </a:r>
            <a:endParaRPr lang="en-US" sz="1100" dirty="0"/>
          </a:p>
        </p:txBody>
      </p:sp>
      <p:sp>
        <p:nvSpPr>
          <p:cNvPr id="14" name="Shape 12"/>
          <p:cNvSpPr/>
          <p:nvPr/>
        </p:nvSpPr>
        <p:spPr>
          <a:xfrm>
            <a:off x="777240" y="1783080"/>
            <a:ext cx="1920240" cy="960120"/>
          </a:xfrm>
          <a:prstGeom prst="roundRect">
            <a:avLst>
              <a:gd name="adj" fmla="val 7619"/>
            </a:avLst>
          </a:prstGeom>
          <a:solidFill>
            <a:srgbClr val="FFFFFF"/>
          </a:solidFill>
          <a:ln w="12700">
            <a:solidFill>
              <a:srgbClr val="D7E3EF"/>
            </a:solidFill>
            <a:prstDash val="solid"/>
          </a:ln>
          <a:effectLst>
            <a:outerShdw blurRad="12700" dist="2286" dir="2700000" algn="bl" rotWithShape="0">
              <a:srgbClr val="44556B">
                <a:alpha val="6000"/>
              </a:srgbClr>
            </a:outerShdw>
          </a:effectLst>
        </p:spPr>
        <p:txBody>
          <a:bodyPr/>
          <a:lstStyle/>
          <a:p>
            <a:endParaRPr lang="en-US"/>
          </a:p>
        </p:txBody>
      </p:sp>
      <p:sp>
        <p:nvSpPr>
          <p:cNvPr id="15" name="Text 13"/>
          <p:cNvSpPr/>
          <p:nvPr/>
        </p:nvSpPr>
        <p:spPr>
          <a:xfrm>
            <a:off x="932688" y="1965960"/>
            <a:ext cx="1600200" cy="640080"/>
          </a:xfrm>
          <a:prstGeom prst="rect">
            <a:avLst/>
          </a:prstGeom>
          <a:noFill/>
          <a:ln/>
        </p:spPr>
        <p:txBody>
          <a:bodyPr wrap="square" lIns="0" tIns="0" rIns="0" bIns="0" rtlCol="0" anchor="ctr"/>
          <a:lstStyle/>
          <a:p>
            <a:pPr marL="0" indent="0" algn="ctr">
              <a:buNone/>
            </a:pPr>
            <a:r>
              <a:rPr lang="en-US" sz="1230" dirty="0">
                <a:solidFill>
                  <a:srgbClr val="1F2D3D"/>
                </a:solidFill>
              </a:rPr>
              <a:t>3.3% consolidated uplift for AfC staff in 2026/27 accepted by government.</a:t>
            </a:r>
            <a:endParaRPr lang="en-US" sz="1230" dirty="0"/>
          </a:p>
        </p:txBody>
      </p:sp>
      <p:sp>
        <p:nvSpPr>
          <p:cNvPr id="16" name="Shape 14"/>
          <p:cNvSpPr/>
          <p:nvPr/>
        </p:nvSpPr>
        <p:spPr>
          <a:xfrm>
            <a:off x="2880360" y="2971800"/>
            <a:ext cx="502920" cy="502920"/>
          </a:xfrm>
          <a:prstGeom prst="ellipse">
            <a:avLst/>
          </a:prstGeom>
          <a:solidFill>
            <a:srgbClr val="00A9CE"/>
          </a:solidFill>
          <a:ln w="12700">
            <a:solidFill>
              <a:srgbClr val="00A9CE"/>
            </a:solidFill>
            <a:prstDash val="solid"/>
          </a:ln>
        </p:spPr>
        <p:txBody>
          <a:bodyPr/>
          <a:lstStyle/>
          <a:p>
            <a:endParaRPr lang="en-US"/>
          </a:p>
        </p:txBody>
      </p:sp>
      <p:sp>
        <p:nvSpPr>
          <p:cNvPr id="17" name="Text 15"/>
          <p:cNvSpPr/>
          <p:nvPr/>
        </p:nvSpPr>
        <p:spPr>
          <a:xfrm>
            <a:off x="2880360" y="3127248"/>
            <a:ext cx="502920" cy="128016"/>
          </a:xfrm>
          <a:prstGeom prst="rect">
            <a:avLst/>
          </a:prstGeom>
          <a:noFill/>
          <a:ln/>
        </p:spPr>
        <p:txBody>
          <a:bodyPr wrap="square" lIns="0" tIns="0" rIns="0" bIns="0" rtlCol="0" anchor="ctr"/>
          <a:lstStyle/>
          <a:p>
            <a:pPr marL="0" indent="0" algn="ctr">
              <a:buNone/>
            </a:pPr>
            <a:r>
              <a:rPr lang="en-US" sz="1100" b="1" dirty="0">
                <a:solidFill>
                  <a:srgbClr val="FFFFFF"/>
                </a:solidFill>
              </a:rPr>
              <a:t>2</a:t>
            </a:r>
            <a:endParaRPr lang="en-US" sz="1100" dirty="0"/>
          </a:p>
        </p:txBody>
      </p:sp>
      <p:sp>
        <p:nvSpPr>
          <p:cNvPr id="18" name="Shape 16"/>
          <p:cNvSpPr/>
          <p:nvPr/>
        </p:nvSpPr>
        <p:spPr>
          <a:xfrm>
            <a:off x="2834640" y="1783080"/>
            <a:ext cx="1920240" cy="960120"/>
          </a:xfrm>
          <a:prstGeom prst="roundRect">
            <a:avLst>
              <a:gd name="adj" fmla="val 7619"/>
            </a:avLst>
          </a:prstGeom>
          <a:solidFill>
            <a:srgbClr val="FFFFFF"/>
          </a:solidFill>
          <a:ln w="12700">
            <a:solidFill>
              <a:srgbClr val="D7E3EF"/>
            </a:solidFill>
            <a:prstDash val="solid"/>
          </a:ln>
          <a:effectLst>
            <a:outerShdw blurRad="12700" dist="2286" dir="2700000" algn="bl" rotWithShape="0">
              <a:srgbClr val="44556B">
                <a:alpha val="6000"/>
              </a:srgbClr>
            </a:outerShdw>
          </a:effectLst>
        </p:spPr>
        <p:txBody>
          <a:bodyPr/>
          <a:lstStyle/>
          <a:p>
            <a:endParaRPr lang="en-US"/>
          </a:p>
        </p:txBody>
      </p:sp>
      <p:sp>
        <p:nvSpPr>
          <p:cNvPr id="19" name="Text 17"/>
          <p:cNvSpPr/>
          <p:nvPr/>
        </p:nvSpPr>
        <p:spPr>
          <a:xfrm>
            <a:off x="2990088" y="1965960"/>
            <a:ext cx="1600200" cy="640080"/>
          </a:xfrm>
          <a:prstGeom prst="rect">
            <a:avLst/>
          </a:prstGeom>
          <a:noFill/>
          <a:ln/>
        </p:spPr>
        <p:txBody>
          <a:bodyPr wrap="square" lIns="0" tIns="0" rIns="0" bIns="0" rtlCol="0" anchor="ctr"/>
          <a:lstStyle/>
          <a:p>
            <a:pPr marL="0" indent="0" algn="ctr">
              <a:buNone/>
            </a:pPr>
            <a:r>
              <a:rPr lang="en-US" sz="1230" dirty="0">
                <a:solidFill>
                  <a:srgbClr val="1F2D3D"/>
                </a:solidFill>
              </a:rPr>
              <a:t>All band 5 nurse job descriptions to be reviewed nationally.</a:t>
            </a:r>
            <a:endParaRPr lang="en-US" sz="1230" dirty="0"/>
          </a:p>
        </p:txBody>
      </p:sp>
      <p:sp>
        <p:nvSpPr>
          <p:cNvPr id="20" name="Shape 18"/>
          <p:cNvSpPr/>
          <p:nvPr/>
        </p:nvSpPr>
        <p:spPr>
          <a:xfrm>
            <a:off x="4937760" y="2971800"/>
            <a:ext cx="502920" cy="502920"/>
          </a:xfrm>
          <a:prstGeom prst="ellipse">
            <a:avLst/>
          </a:prstGeom>
          <a:solidFill>
            <a:srgbClr val="00A9CE"/>
          </a:solidFill>
          <a:ln w="12700">
            <a:solidFill>
              <a:srgbClr val="00A9CE"/>
            </a:solidFill>
            <a:prstDash val="solid"/>
          </a:ln>
        </p:spPr>
        <p:txBody>
          <a:bodyPr/>
          <a:lstStyle/>
          <a:p>
            <a:endParaRPr lang="en-US"/>
          </a:p>
        </p:txBody>
      </p:sp>
      <p:sp>
        <p:nvSpPr>
          <p:cNvPr id="21" name="Text 19"/>
          <p:cNvSpPr/>
          <p:nvPr/>
        </p:nvSpPr>
        <p:spPr>
          <a:xfrm>
            <a:off x="4937760" y="3127248"/>
            <a:ext cx="502920" cy="128016"/>
          </a:xfrm>
          <a:prstGeom prst="rect">
            <a:avLst/>
          </a:prstGeom>
          <a:noFill/>
          <a:ln/>
        </p:spPr>
        <p:txBody>
          <a:bodyPr wrap="square" lIns="0" tIns="0" rIns="0" bIns="0" rtlCol="0" anchor="ctr"/>
          <a:lstStyle/>
          <a:p>
            <a:pPr marL="0" indent="0" algn="ctr">
              <a:buNone/>
            </a:pPr>
            <a:r>
              <a:rPr lang="en-US" sz="1100" b="1" dirty="0">
                <a:solidFill>
                  <a:srgbClr val="FFFFFF"/>
                </a:solidFill>
              </a:rPr>
              <a:t>3</a:t>
            </a:r>
            <a:endParaRPr lang="en-US" sz="1100" dirty="0"/>
          </a:p>
        </p:txBody>
      </p:sp>
      <p:sp>
        <p:nvSpPr>
          <p:cNvPr id="22" name="Shape 20"/>
          <p:cNvSpPr/>
          <p:nvPr/>
        </p:nvSpPr>
        <p:spPr>
          <a:xfrm>
            <a:off x="4892040" y="1783080"/>
            <a:ext cx="1920240" cy="960120"/>
          </a:xfrm>
          <a:prstGeom prst="roundRect">
            <a:avLst>
              <a:gd name="adj" fmla="val 7619"/>
            </a:avLst>
          </a:prstGeom>
          <a:solidFill>
            <a:srgbClr val="FFFFFF"/>
          </a:solidFill>
          <a:ln w="12700">
            <a:solidFill>
              <a:srgbClr val="D7E3EF"/>
            </a:solidFill>
            <a:prstDash val="solid"/>
          </a:ln>
          <a:effectLst>
            <a:outerShdw blurRad="12700" dist="2286" dir="2700000" algn="bl" rotWithShape="0">
              <a:srgbClr val="44556B">
                <a:alpha val="6000"/>
              </a:srgbClr>
            </a:outerShdw>
          </a:effectLst>
        </p:spPr>
        <p:txBody>
          <a:bodyPr/>
          <a:lstStyle/>
          <a:p>
            <a:endParaRPr lang="en-US"/>
          </a:p>
        </p:txBody>
      </p:sp>
      <p:sp>
        <p:nvSpPr>
          <p:cNvPr id="23" name="Text 21"/>
          <p:cNvSpPr/>
          <p:nvPr/>
        </p:nvSpPr>
        <p:spPr>
          <a:xfrm>
            <a:off x="5047488" y="1965960"/>
            <a:ext cx="1600200" cy="640080"/>
          </a:xfrm>
          <a:prstGeom prst="rect">
            <a:avLst/>
          </a:prstGeom>
          <a:noFill/>
          <a:ln/>
        </p:spPr>
        <p:txBody>
          <a:bodyPr wrap="square" lIns="0" tIns="0" rIns="0" bIns="0" rtlCol="0" anchor="ctr"/>
          <a:lstStyle/>
          <a:p>
            <a:pPr marL="0" indent="0" algn="ctr">
              <a:buNone/>
            </a:pPr>
            <a:r>
              <a:rPr lang="en-US" sz="1230" dirty="0">
                <a:solidFill>
                  <a:srgbClr val="1F2D3D"/>
                </a:solidFill>
              </a:rPr>
              <a:t>Graduate pay identified as a priority issue.</a:t>
            </a:r>
            <a:endParaRPr lang="en-US" sz="1230" dirty="0"/>
          </a:p>
        </p:txBody>
      </p:sp>
      <p:sp>
        <p:nvSpPr>
          <p:cNvPr id="24" name="Shape 22"/>
          <p:cNvSpPr/>
          <p:nvPr/>
        </p:nvSpPr>
        <p:spPr>
          <a:xfrm>
            <a:off x="6995160" y="2971800"/>
            <a:ext cx="502920" cy="502920"/>
          </a:xfrm>
          <a:prstGeom prst="ellipse">
            <a:avLst/>
          </a:prstGeom>
          <a:solidFill>
            <a:srgbClr val="00A9CE"/>
          </a:solidFill>
          <a:ln w="12700">
            <a:solidFill>
              <a:srgbClr val="00A9CE"/>
            </a:solidFill>
            <a:prstDash val="solid"/>
          </a:ln>
        </p:spPr>
        <p:txBody>
          <a:bodyPr/>
          <a:lstStyle/>
          <a:p>
            <a:endParaRPr lang="en-US"/>
          </a:p>
        </p:txBody>
      </p:sp>
      <p:sp>
        <p:nvSpPr>
          <p:cNvPr id="25" name="Text 23"/>
          <p:cNvSpPr/>
          <p:nvPr/>
        </p:nvSpPr>
        <p:spPr>
          <a:xfrm>
            <a:off x="6995160" y="3127248"/>
            <a:ext cx="502920" cy="128016"/>
          </a:xfrm>
          <a:prstGeom prst="rect">
            <a:avLst/>
          </a:prstGeom>
          <a:noFill/>
          <a:ln/>
        </p:spPr>
        <p:txBody>
          <a:bodyPr wrap="square" lIns="0" tIns="0" rIns="0" bIns="0" rtlCol="0" anchor="ctr"/>
          <a:lstStyle/>
          <a:p>
            <a:pPr marL="0" indent="0" algn="ctr">
              <a:buNone/>
            </a:pPr>
            <a:r>
              <a:rPr lang="en-US" sz="1100" b="1" dirty="0">
                <a:solidFill>
                  <a:srgbClr val="FFFFFF"/>
                </a:solidFill>
              </a:rPr>
              <a:t>4</a:t>
            </a:r>
            <a:endParaRPr lang="en-US" sz="1100" dirty="0"/>
          </a:p>
        </p:txBody>
      </p:sp>
      <p:sp>
        <p:nvSpPr>
          <p:cNvPr id="26" name="Shape 24"/>
          <p:cNvSpPr/>
          <p:nvPr/>
        </p:nvSpPr>
        <p:spPr>
          <a:xfrm>
            <a:off x="6949440" y="1783080"/>
            <a:ext cx="1920240" cy="960120"/>
          </a:xfrm>
          <a:prstGeom prst="roundRect">
            <a:avLst>
              <a:gd name="adj" fmla="val 7619"/>
            </a:avLst>
          </a:prstGeom>
          <a:solidFill>
            <a:srgbClr val="FFFFFF"/>
          </a:solidFill>
          <a:ln w="12700">
            <a:solidFill>
              <a:srgbClr val="D7E3EF"/>
            </a:solidFill>
            <a:prstDash val="solid"/>
          </a:ln>
          <a:effectLst>
            <a:outerShdw blurRad="12700" dist="2286" dir="2700000" algn="bl" rotWithShape="0">
              <a:srgbClr val="44556B">
                <a:alpha val="6000"/>
              </a:srgbClr>
            </a:outerShdw>
          </a:effectLst>
        </p:spPr>
        <p:txBody>
          <a:bodyPr/>
          <a:lstStyle/>
          <a:p>
            <a:endParaRPr lang="en-US"/>
          </a:p>
        </p:txBody>
      </p:sp>
      <p:sp>
        <p:nvSpPr>
          <p:cNvPr id="27" name="Text 25"/>
          <p:cNvSpPr/>
          <p:nvPr/>
        </p:nvSpPr>
        <p:spPr>
          <a:xfrm>
            <a:off x="7104888" y="1965960"/>
            <a:ext cx="1600200" cy="640080"/>
          </a:xfrm>
          <a:prstGeom prst="rect">
            <a:avLst/>
          </a:prstGeom>
          <a:noFill/>
          <a:ln/>
        </p:spPr>
        <p:txBody>
          <a:bodyPr wrap="square" lIns="0" tIns="0" rIns="0" bIns="0" rtlCol="0" anchor="ctr"/>
          <a:lstStyle/>
          <a:p>
            <a:pPr marL="0" indent="0" algn="ctr">
              <a:buNone/>
            </a:pPr>
            <a:r>
              <a:rPr lang="en-US" sz="1230" dirty="0">
                <a:solidFill>
                  <a:srgbClr val="1F2D3D"/>
                </a:solidFill>
              </a:rPr>
              <a:t>National preceptorship programme to strengthen early-career support.</a:t>
            </a:r>
            <a:endParaRPr lang="en-US" sz="1230" dirty="0"/>
          </a:p>
        </p:txBody>
      </p:sp>
      <p:sp>
        <p:nvSpPr>
          <p:cNvPr id="28" name="Shape 26"/>
          <p:cNvSpPr/>
          <p:nvPr/>
        </p:nvSpPr>
        <p:spPr>
          <a:xfrm>
            <a:off x="9052560" y="2971800"/>
            <a:ext cx="502920" cy="502920"/>
          </a:xfrm>
          <a:prstGeom prst="ellipse">
            <a:avLst/>
          </a:prstGeom>
          <a:solidFill>
            <a:srgbClr val="00A9CE"/>
          </a:solidFill>
          <a:ln w="12700">
            <a:solidFill>
              <a:srgbClr val="00A9CE"/>
            </a:solidFill>
            <a:prstDash val="solid"/>
          </a:ln>
        </p:spPr>
        <p:txBody>
          <a:bodyPr/>
          <a:lstStyle/>
          <a:p>
            <a:endParaRPr lang="en-US"/>
          </a:p>
        </p:txBody>
      </p:sp>
      <p:sp>
        <p:nvSpPr>
          <p:cNvPr id="29" name="Text 27"/>
          <p:cNvSpPr/>
          <p:nvPr/>
        </p:nvSpPr>
        <p:spPr>
          <a:xfrm>
            <a:off x="9052560" y="3127248"/>
            <a:ext cx="502920" cy="128016"/>
          </a:xfrm>
          <a:prstGeom prst="rect">
            <a:avLst/>
          </a:prstGeom>
          <a:noFill/>
          <a:ln/>
        </p:spPr>
        <p:txBody>
          <a:bodyPr wrap="square" lIns="0" tIns="0" rIns="0" bIns="0" rtlCol="0" anchor="ctr"/>
          <a:lstStyle/>
          <a:p>
            <a:pPr marL="0" indent="0" algn="ctr">
              <a:buNone/>
            </a:pPr>
            <a:r>
              <a:rPr lang="en-US" sz="1100" b="1" dirty="0">
                <a:solidFill>
                  <a:srgbClr val="FFFFFF"/>
                </a:solidFill>
              </a:rPr>
              <a:t>5</a:t>
            </a:r>
            <a:endParaRPr lang="en-US" sz="1100" dirty="0"/>
          </a:p>
        </p:txBody>
      </p:sp>
      <p:sp>
        <p:nvSpPr>
          <p:cNvPr id="30" name="Shape 28"/>
          <p:cNvSpPr/>
          <p:nvPr/>
        </p:nvSpPr>
        <p:spPr>
          <a:xfrm>
            <a:off x="9006840" y="1783080"/>
            <a:ext cx="1920240" cy="960120"/>
          </a:xfrm>
          <a:prstGeom prst="roundRect">
            <a:avLst>
              <a:gd name="adj" fmla="val 7619"/>
            </a:avLst>
          </a:prstGeom>
          <a:solidFill>
            <a:srgbClr val="FFFFFF"/>
          </a:solidFill>
          <a:ln w="12700">
            <a:solidFill>
              <a:srgbClr val="D7E3EF"/>
            </a:solidFill>
            <a:prstDash val="solid"/>
          </a:ln>
          <a:effectLst>
            <a:outerShdw blurRad="12700" dist="2286" dir="2700000" algn="bl" rotWithShape="0">
              <a:srgbClr val="44556B">
                <a:alpha val="6000"/>
              </a:srgbClr>
            </a:outerShdw>
          </a:effectLst>
        </p:spPr>
        <p:txBody>
          <a:bodyPr/>
          <a:lstStyle/>
          <a:p>
            <a:endParaRPr lang="en-US"/>
          </a:p>
        </p:txBody>
      </p:sp>
      <p:sp>
        <p:nvSpPr>
          <p:cNvPr id="31" name="Text 29"/>
          <p:cNvSpPr/>
          <p:nvPr/>
        </p:nvSpPr>
        <p:spPr>
          <a:xfrm>
            <a:off x="9162288" y="1965960"/>
            <a:ext cx="1600200" cy="640080"/>
          </a:xfrm>
          <a:prstGeom prst="rect">
            <a:avLst/>
          </a:prstGeom>
          <a:noFill/>
          <a:ln/>
        </p:spPr>
        <p:txBody>
          <a:bodyPr wrap="square" lIns="0" tIns="0" rIns="0" bIns="0" rtlCol="0" anchor="ctr"/>
          <a:lstStyle/>
          <a:p>
            <a:pPr marL="0" indent="0" algn="ctr">
              <a:buNone/>
            </a:pPr>
            <a:r>
              <a:rPr lang="en-US" sz="1230" dirty="0">
                <a:solidFill>
                  <a:srgbClr val="1F2D3D"/>
                </a:solidFill>
              </a:rPr>
              <a:t>Further evidence review to consider additional band 5 action.</a:t>
            </a:r>
            <a:endParaRPr lang="en-US" sz="1230" dirty="0"/>
          </a:p>
        </p:txBody>
      </p:sp>
      <p:sp>
        <p:nvSpPr>
          <p:cNvPr id="32" name="Shape 30"/>
          <p:cNvSpPr/>
          <p:nvPr/>
        </p:nvSpPr>
        <p:spPr>
          <a:xfrm>
            <a:off x="1005840" y="4069080"/>
            <a:ext cx="10058400" cy="1143000"/>
          </a:xfrm>
          <a:prstGeom prst="roundRect">
            <a:avLst>
              <a:gd name="adj" fmla="val 6400"/>
            </a:avLst>
          </a:prstGeom>
          <a:solidFill>
            <a:srgbClr val="EAF4FD"/>
          </a:solidFill>
          <a:ln w="12700">
            <a:solidFill>
              <a:srgbClr val="BCD7EE"/>
            </a:solidFill>
            <a:prstDash val="solid"/>
          </a:ln>
        </p:spPr>
        <p:txBody>
          <a:bodyPr/>
          <a:lstStyle/>
          <a:p>
            <a:endParaRPr lang="en-US"/>
          </a:p>
        </p:txBody>
      </p:sp>
      <p:sp>
        <p:nvSpPr>
          <p:cNvPr id="33" name="Text 31"/>
          <p:cNvSpPr/>
          <p:nvPr/>
        </p:nvSpPr>
        <p:spPr>
          <a:xfrm>
            <a:off x="1325880" y="4407408"/>
            <a:ext cx="9418320" cy="347472"/>
          </a:xfrm>
          <a:prstGeom prst="rect">
            <a:avLst/>
          </a:prstGeom>
          <a:noFill/>
          <a:ln/>
        </p:spPr>
        <p:txBody>
          <a:bodyPr wrap="square" lIns="0" tIns="0" rIns="0" bIns="0" rtlCol="0" anchor="ctr"/>
          <a:lstStyle/>
          <a:p>
            <a:pPr marL="0" indent="0" algn="ctr">
              <a:buNone/>
            </a:pPr>
            <a:r>
              <a:rPr lang="en-US" sz="1800" b="1" dirty="0">
                <a:solidFill>
                  <a:srgbClr val="003087"/>
                </a:solidFill>
              </a:rPr>
              <a:t>Analytical point: policy is moving from general uplift to pay-structure redesign. That is exactly where HR recommendations should focus.</a:t>
            </a:r>
            <a:endParaRPr lang="en-US" sz="1800" dirty="0"/>
          </a:p>
        </p:txBody>
      </p:sp>
      <p:sp>
        <p:nvSpPr>
          <p:cNvPr id="34" name="Slide Number Placeholder 0"/>
          <p:cNvSpPr>
            <a:spLocks noGrp="1"/>
          </p:cNvSpPr>
          <p:nvPr>
            <p:ph type="sldNum" sz="quarter" idx="4294967295"/>
          </p:nvPr>
        </p:nvSpPr>
        <p:spPr>
          <a:xfrm>
            <a:off x="11658600" y="6601968"/>
            <a:ext cx="320040" cy="164592"/>
          </a:xfrm>
          <a:prstGeom prst="rect">
            <a:avLst/>
          </a:prstGeom>
          <a:extLst>
            <a:ext uri="{C572A759-6A51-4108-AA02-DFA0A04FC94B}">
              <ma14:wrappingTextBoxFlag xmlns="" xmlns:ma14="http://schemas.microsoft.com/office/mac/drawingml/2011/main" val="0"/>
            </a:ext>
          </a:extLst>
        </p:spPr>
        <p:txBody>
          <a:bodyPr/>
          <a:lstStyle>
            <a:lvl1pPr>
              <a:defRPr sz="900">
                <a:solidFill>
                  <a:srgbClr val="FFFFFF"/>
                </a:solidFill>
                <a:latin typeface="Aptos"/>
                <a:ea typeface="Aptos"/>
                <a:cs typeface="Aptos"/>
              </a:defRPr>
            </a:lvl1pPr>
          </a:lstStyle>
          <a:p>
            <a:pPr algn="r"/>
            <a:fld id="{F7021451-1387-4CA6-816F-3879F97B5CBC}" type="slidenum">
              <a:rPr lang="en-US" b="0"/>
              <a:t>21</a:t>
            </a:fld>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2">
    <p:spTree>
      <p:nvGrpSpPr>
        <p:cNvPr id="1" name=""/>
        <p:cNvGrpSpPr/>
        <p:nvPr/>
      </p:nvGrpSpPr>
      <p:grpSpPr>
        <a:xfrm>
          <a:off x="0" y="0"/>
          <a:ext cx="0" cy="0"/>
          <a:chOff x="0" y="0"/>
          <a:chExt cx="0" cy="0"/>
        </a:xfrm>
      </p:grpSpPr>
      <p:sp>
        <p:nvSpPr>
          <p:cNvPr id="2" name="Text 0"/>
          <p:cNvSpPr/>
          <p:nvPr/>
        </p:nvSpPr>
        <p:spPr>
          <a:xfrm>
            <a:off x="502920" y="384048"/>
            <a:ext cx="7635240" cy="310896"/>
          </a:xfrm>
          <a:prstGeom prst="rect">
            <a:avLst/>
          </a:prstGeom>
          <a:noFill/>
          <a:ln/>
        </p:spPr>
        <p:txBody>
          <a:bodyPr wrap="square" lIns="0" tIns="0" rIns="0" bIns="0" rtlCol="0" anchor="ctr">
            <a:normAutofit lnSpcReduction="10000"/>
          </a:bodyPr>
          <a:lstStyle/>
          <a:p>
            <a:pPr marL="0" indent="0">
              <a:buNone/>
            </a:pPr>
            <a:r>
              <a:rPr lang="en-US" sz="2250" b="1" dirty="0">
                <a:solidFill>
                  <a:srgbClr val="003087"/>
                </a:solidFill>
                <a:latin typeface="Aptos Display" pitchFamily="34" charset="0"/>
                <a:ea typeface="Aptos Display" pitchFamily="34" charset="-122"/>
                <a:cs typeface="Aptos Display" pitchFamily="34" charset="-120"/>
              </a:rPr>
              <a:t>What the evidence implies through motivation theory</a:t>
            </a:r>
            <a:endParaRPr lang="en-US" sz="2250" dirty="0"/>
          </a:p>
        </p:txBody>
      </p:sp>
      <p:sp>
        <p:nvSpPr>
          <p:cNvPr id="3" name="Text 1"/>
          <p:cNvSpPr/>
          <p:nvPr/>
        </p:nvSpPr>
        <p:spPr>
          <a:xfrm>
            <a:off x="8759952" y="429768"/>
            <a:ext cx="2423160" cy="201168"/>
          </a:xfrm>
          <a:prstGeom prst="rect">
            <a:avLst/>
          </a:prstGeom>
          <a:noFill/>
          <a:ln/>
        </p:spPr>
        <p:txBody>
          <a:bodyPr wrap="square" lIns="0" tIns="0" rIns="0" bIns="0" rtlCol="0" anchor="ctr">
            <a:normAutofit fontScale="92500"/>
          </a:bodyPr>
          <a:lstStyle/>
          <a:p>
            <a:pPr algn="r"/>
            <a:r>
              <a:rPr lang="en-US" sz="850" dirty="0">
                <a:solidFill>
                  <a:srgbClr val="51606F"/>
                </a:solidFill>
              </a:rPr>
              <a:t>Section C  •  Presenter: Dhruv Solanki  •  ID: 2519348</a:t>
            </a:r>
            <a:endParaRPr lang="en-US" sz="850" dirty="0"/>
          </a:p>
        </p:txBody>
      </p:sp>
      <p:sp>
        <p:nvSpPr>
          <p:cNvPr id="4" name="Text 2"/>
          <p:cNvSpPr/>
          <p:nvPr/>
        </p:nvSpPr>
        <p:spPr>
          <a:xfrm>
            <a:off x="594360" y="6473952"/>
            <a:ext cx="10607040" cy="73152"/>
          </a:xfrm>
          <a:prstGeom prst="rect">
            <a:avLst/>
          </a:prstGeom>
          <a:noFill/>
          <a:ln/>
        </p:spPr>
        <p:txBody>
          <a:bodyPr wrap="square" lIns="0" tIns="0" rIns="0" bIns="0" rtlCol="0" anchor="ctr">
            <a:normAutofit fontScale="70000" lnSpcReduction="20000"/>
          </a:bodyPr>
          <a:lstStyle/>
          <a:p>
            <a:pPr marL="0" indent="0">
              <a:buNone/>
            </a:pPr>
            <a:r>
              <a:rPr lang="en-US" sz="720" dirty="0">
                <a:solidFill>
                  <a:srgbClr val="F2F7FB"/>
                </a:solidFill>
              </a:rPr>
              <a:t>Theoretical synthesis using Herzberg and Expectancy Theory</a:t>
            </a:r>
            <a:endParaRPr lang="en-US" sz="720" dirty="0"/>
          </a:p>
        </p:txBody>
      </p:sp>
      <p:sp>
        <p:nvSpPr>
          <p:cNvPr id="5" name="Shape 3"/>
          <p:cNvSpPr/>
          <p:nvPr/>
        </p:nvSpPr>
        <p:spPr>
          <a:xfrm>
            <a:off x="530352" y="841248"/>
            <a:ext cx="1737360" cy="256032"/>
          </a:xfrm>
          <a:prstGeom prst="roundRect">
            <a:avLst>
              <a:gd name="adj" fmla="val 21429"/>
            </a:avLst>
          </a:prstGeom>
          <a:solidFill>
            <a:srgbClr val="007C91"/>
          </a:solidFill>
          <a:ln w="12700">
            <a:solidFill>
              <a:srgbClr val="007C91"/>
            </a:solidFill>
            <a:prstDash val="solid"/>
          </a:ln>
          <a:effectLst>
            <a:outerShdw blurRad="12700" dist="6350" dir="2700000" algn="bl" rotWithShape="0">
              <a:srgbClr val="000000">
                <a:alpha val="12000"/>
              </a:srgbClr>
            </a:outerShdw>
          </a:effectLst>
        </p:spPr>
        <p:txBody>
          <a:bodyPr/>
          <a:lstStyle/>
          <a:p>
            <a:endParaRPr lang="en-US"/>
          </a:p>
        </p:txBody>
      </p:sp>
      <p:sp>
        <p:nvSpPr>
          <p:cNvPr id="6" name="Text 4"/>
          <p:cNvSpPr/>
          <p:nvPr/>
        </p:nvSpPr>
        <p:spPr>
          <a:xfrm>
            <a:off x="685800" y="877824"/>
            <a:ext cx="1417320" cy="164592"/>
          </a:xfrm>
          <a:prstGeom prst="rect">
            <a:avLst/>
          </a:prstGeom>
          <a:noFill/>
          <a:ln/>
        </p:spPr>
        <p:txBody>
          <a:bodyPr wrap="square" lIns="0" tIns="0" rIns="0" bIns="0" rtlCol="0" anchor="ctr"/>
          <a:lstStyle/>
          <a:p>
            <a:pPr marL="0" indent="0" algn="ctr">
              <a:buNone/>
            </a:pPr>
            <a:r>
              <a:rPr lang="en-US" sz="900" b="1" dirty="0">
                <a:solidFill>
                  <a:srgbClr val="FFFFFF"/>
                </a:solidFill>
              </a:rPr>
              <a:t>FAIRNESS &amp; VALUE</a:t>
            </a:r>
            <a:endParaRPr lang="en-US" sz="900" dirty="0"/>
          </a:p>
        </p:txBody>
      </p:sp>
      <p:sp>
        <p:nvSpPr>
          <p:cNvPr id="7" name="Shape 5"/>
          <p:cNvSpPr/>
          <p:nvPr/>
        </p:nvSpPr>
        <p:spPr>
          <a:xfrm>
            <a:off x="566928" y="1225296"/>
            <a:ext cx="5440680" cy="4480560"/>
          </a:xfrm>
          <a:prstGeom prst="roundRect">
            <a:avLst/>
          </a:prstGeom>
          <a:solidFill>
            <a:srgbClr val="FFFFFF"/>
          </a:solidFill>
          <a:ln w="12700">
            <a:solidFill>
              <a:srgbClr val="D7E3EF"/>
            </a:solidFill>
            <a:prstDash val="solid"/>
          </a:ln>
          <a:effectLst>
            <a:outerShdw blurRad="12700" dist="3810" dir="2700000" algn="bl" rotWithShape="0">
              <a:srgbClr val="44556B">
                <a:alpha val="12000"/>
              </a:srgbClr>
            </a:outerShdw>
          </a:effectLst>
        </p:spPr>
        <p:txBody>
          <a:bodyPr/>
          <a:lstStyle/>
          <a:p>
            <a:endParaRPr lang="en-US"/>
          </a:p>
        </p:txBody>
      </p:sp>
      <p:sp>
        <p:nvSpPr>
          <p:cNvPr id="8" name="Shape 6"/>
          <p:cNvSpPr/>
          <p:nvPr/>
        </p:nvSpPr>
        <p:spPr>
          <a:xfrm>
            <a:off x="6236208" y="1225296"/>
            <a:ext cx="5349240" cy="4480560"/>
          </a:xfrm>
          <a:prstGeom prst="roundRect">
            <a:avLst/>
          </a:prstGeom>
          <a:solidFill>
            <a:srgbClr val="FFFFFF"/>
          </a:solidFill>
          <a:ln w="12700">
            <a:solidFill>
              <a:srgbClr val="D7E3EF"/>
            </a:solidFill>
            <a:prstDash val="solid"/>
          </a:ln>
          <a:effectLst>
            <a:outerShdw blurRad="161290000" dist="48387000" algn="bl" rotWithShape="0">
              <a:srgbClr val="44556B">
                <a:alpha val="0"/>
              </a:srgbClr>
            </a:outerShdw>
          </a:effectLst>
        </p:spPr>
        <p:txBody>
          <a:bodyPr/>
          <a:lstStyle/>
          <a:p>
            <a:endParaRPr lang="en-US"/>
          </a:p>
        </p:txBody>
      </p:sp>
      <p:sp>
        <p:nvSpPr>
          <p:cNvPr id="9" name="Text 7"/>
          <p:cNvSpPr/>
          <p:nvPr/>
        </p:nvSpPr>
        <p:spPr>
          <a:xfrm>
            <a:off x="822960" y="1481328"/>
            <a:ext cx="4754880" cy="274320"/>
          </a:xfrm>
          <a:prstGeom prst="rect">
            <a:avLst/>
          </a:prstGeom>
          <a:noFill/>
          <a:ln/>
        </p:spPr>
        <p:txBody>
          <a:bodyPr wrap="square" lIns="0" tIns="0" rIns="0" bIns="0" rtlCol="0" anchor="ctr"/>
          <a:lstStyle/>
          <a:p>
            <a:pPr marL="0" indent="0">
              <a:buNone/>
            </a:pPr>
            <a:r>
              <a:rPr lang="en-US" sz="1800" b="1" dirty="0">
                <a:solidFill>
                  <a:srgbClr val="007C91"/>
                </a:solidFill>
              </a:rPr>
              <a:t>Herzberg: hygiene factors</a:t>
            </a:r>
            <a:endParaRPr lang="en-US" sz="1800" dirty="0"/>
          </a:p>
        </p:txBody>
      </p:sp>
      <p:sp>
        <p:nvSpPr>
          <p:cNvPr id="10" name="Text 8"/>
          <p:cNvSpPr/>
          <p:nvPr/>
        </p:nvSpPr>
        <p:spPr>
          <a:xfrm>
            <a:off x="6437376" y="1481328"/>
            <a:ext cx="4754880" cy="274320"/>
          </a:xfrm>
          <a:prstGeom prst="rect">
            <a:avLst/>
          </a:prstGeom>
          <a:noFill/>
          <a:ln/>
        </p:spPr>
        <p:txBody>
          <a:bodyPr wrap="square" lIns="0" tIns="0" rIns="0" bIns="0" rtlCol="0" anchor="ctr"/>
          <a:lstStyle/>
          <a:p>
            <a:pPr marL="0" indent="0">
              <a:buNone/>
            </a:pPr>
            <a:r>
              <a:rPr lang="en-US" sz="1800" b="1" dirty="0">
                <a:solidFill>
                  <a:srgbClr val="007C91"/>
                </a:solidFill>
              </a:rPr>
              <a:t>Expectancy theory</a:t>
            </a:r>
            <a:endParaRPr lang="en-US" sz="1800" dirty="0"/>
          </a:p>
        </p:txBody>
      </p:sp>
      <p:sp>
        <p:nvSpPr>
          <p:cNvPr id="11" name="Text 9"/>
          <p:cNvSpPr/>
          <p:nvPr/>
        </p:nvSpPr>
        <p:spPr>
          <a:xfrm>
            <a:off x="804672" y="1847088"/>
            <a:ext cx="4663440" cy="3383280"/>
          </a:xfrm>
          <a:prstGeom prst="rect">
            <a:avLst/>
          </a:prstGeom>
          <a:noFill/>
          <a:ln/>
        </p:spPr>
        <p:txBody>
          <a:bodyPr wrap="square" rtlCol="0" anchor="t">
            <a:normAutofit/>
          </a:bodyPr>
          <a:lstStyle/>
          <a:p>
            <a:pPr marL="228600" indent="-228600">
              <a:buSzPct val="100000"/>
              <a:buChar char="•"/>
            </a:pPr>
            <a:r>
              <a:rPr lang="en-US" sz="1450" dirty="0">
                <a:solidFill>
                  <a:srgbClr val="1F2D3D"/>
                </a:solidFill>
              </a:rPr>
              <a:t>Base pay, working conditions and staffing levels reduce dissatisfaction when they are adequate.</a:t>
            </a:r>
            <a:endParaRPr lang="en-US" sz="1450" dirty="0"/>
          </a:p>
          <a:p>
            <a:pPr marL="228600" indent="-228600">
              <a:buSzPct val="100000"/>
              <a:buChar char="•"/>
            </a:pPr>
            <a:r>
              <a:rPr lang="en-US" sz="1450" dirty="0">
                <a:solidFill>
                  <a:srgbClr val="1F2D3D"/>
                </a:solidFill>
              </a:rPr>
              <a:t>In the NHS, unresolved pay fairness and workload issues act as hygiene failures that erode morale.</a:t>
            </a:r>
            <a:endParaRPr lang="en-US" sz="1450" dirty="0"/>
          </a:p>
          <a:p>
            <a:pPr marL="228600" indent="-228600">
              <a:buSzPct val="100000"/>
              <a:buChar char="•"/>
            </a:pPr>
            <a:r>
              <a:rPr lang="en-US" sz="1450" dirty="0">
                <a:solidFill>
                  <a:srgbClr val="1F2D3D"/>
                </a:solidFill>
              </a:rPr>
              <a:t>This explains why repeated pay awards may prevent deterioration without creating strong motivation.</a:t>
            </a:r>
            <a:endParaRPr lang="en-US" sz="1450" dirty="0"/>
          </a:p>
        </p:txBody>
      </p:sp>
      <p:sp>
        <p:nvSpPr>
          <p:cNvPr id="12" name="Text 10"/>
          <p:cNvSpPr/>
          <p:nvPr/>
        </p:nvSpPr>
        <p:spPr>
          <a:xfrm>
            <a:off x="6455664" y="1847088"/>
            <a:ext cx="4526280" cy="3383280"/>
          </a:xfrm>
          <a:prstGeom prst="rect">
            <a:avLst/>
          </a:prstGeom>
          <a:noFill/>
          <a:ln/>
        </p:spPr>
        <p:txBody>
          <a:bodyPr wrap="square" rtlCol="0" anchor="t">
            <a:normAutofit/>
          </a:bodyPr>
          <a:lstStyle/>
          <a:p>
            <a:pPr marL="228600" indent="-228600">
              <a:buSzPct val="100000"/>
              <a:buChar char="•"/>
            </a:pPr>
            <a:r>
              <a:rPr lang="en-US" sz="1450" dirty="0">
                <a:solidFill>
                  <a:srgbClr val="1F2D3D"/>
                </a:solidFill>
              </a:rPr>
              <a:t>Employees must believe effort leads to performance, performance leads to reward, and reward has value.</a:t>
            </a:r>
            <a:endParaRPr lang="en-US" sz="1450" dirty="0"/>
          </a:p>
          <a:p>
            <a:pPr marL="228600" indent="-228600">
              <a:buSzPct val="100000"/>
              <a:buChar char="•"/>
            </a:pPr>
            <a:r>
              <a:rPr lang="en-US" sz="1450" dirty="0">
                <a:solidFill>
                  <a:srgbClr val="1F2D3D"/>
                </a:solidFill>
              </a:rPr>
              <a:t>If appraisal, recognition and progression are weak, the effort–reward link becomes less credible.</a:t>
            </a:r>
            <a:endParaRPr lang="en-US" sz="1450" dirty="0"/>
          </a:p>
          <a:p>
            <a:pPr marL="228600" indent="-228600">
              <a:buSzPct val="100000"/>
              <a:buChar char="•"/>
            </a:pPr>
            <a:r>
              <a:rPr lang="en-US" sz="1450" dirty="0">
                <a:solidFill>
                  <a:srgbClr val="1F2D3D"/>
                </a:solidFill>
              </a:rPr>
              <a:t>This is why communication and managerial practice matter as much as the formal reward package.</a:t>
            </a:r>
            <a:endParaRPr lang="en-US" sz="1450" dirty="0"/>
          </a:p>
        </p:txBody>
      </p:sp>
      <p:sp>
        <p:nvSpPr>
          <p:cNvPr id="13" name="Text 11"/>
          <p:cNvSpPr/>
          <p:nvPr/>
        </p:nvSpPr>
        <p:spPr>
          <a:xfrm>
            <a:off x="1051560" y="5988558"/>
            <a:ext cx="10012680" cy="164592"/>
          </a:xfrm>
          <a:prstGeom prst="rect">
            <a:avLst/>
          </a:prstGeom>
          <a:noFill/>
          <a:ln/>
        </p:spPr>
        <p:txBody>
          <a:bodyPr wrap="square" lIns="0" tIns="0" rIns="0" bIns="0" rtlCol="0" anchor="ctr">
            <a:noAutofit/>
          </a:bodyPr>
          <a:lstStyle/>
          <a:p>
            <a:pPr marL="0" indent="0" algn="ctr">
              <a:buNone/>
            </a:pPr>
            <a:r>
              <a:rPr lang="en-US" sz="1400" b="1" dirty="0">
                <a:solidFill>
                  <a:srgbClr val="003087"/>
                </a:solidFill>
              </a:rPr>
              <a:t>Critical conclusion: the NHS needs both hygiene repair (fair pay and staffing) and motivator design (recognition, development and visible progression).</a:t>
            </a:r>
            <a:endParaRPr lang="en-US" sz="1400" dirty="0"/>
          </a:p>
        </p:txBody>
      </p:sp>
      <p:sp>
        <p:nvSpPr>
          <p:cNvPr id="25" name="Slide Number Placeholder 0"/>
          <p:cNvSpPr>
            <a:spLocks noGrp="1"/>
          </p:cNvSpPr>
          <p:nvPr>
            <p:ph type="sldNum" sz="quarter" idx="4294967295"/>
          </p:nvPr>
        </p:nvSpPr>
        <p:spPr>
          <a:xfrm>
            <a:off x="11658600" y="6601968"/>
            <a:ext cx="320040" cy="164592"/>
          </a:xfrm>
          <a:prstGeom prst="rect">
            <a:avLst/>
          </a:prstGeom>
          <a:extLst>
            <a:ext uri="{C572A759-6A51-4108-AA02-DFA0A04FC94B}">
              <ma14:wrappingTextBoxFlag xmlns="" xmlns:ma14="http://schemas.microsoft.com/office/mac/drawingml/2011/main" val="0"/>
            </a:ext>
          </a:extLst>
        </p:spPr>
        <p:txBody>
          <a:bodyPr/>
          <a:lstStyle>
            <a:lvl1pPr>
              <a:defRPr sz="900">
                <a:solidFill>
                  <a:srgbClr val="FFFFFF"/>
                </a:solidFill>
                <a:latin typeface="Aptos"/>
                <a:ea typeface="Aptos"/>
                <a:cs typeface="Aptos"/>
              </a:defRPr>
            </a:lvl1pPr>
          </a:lstStyle>
          <a:p>
            <a:pPr algn="r"/>
            <a:fld id="{F7021451-1387-4CA6-816F-3879F97B5CBC}" type="slidenum">
              <a:rPr lang="en-US" b="0"/>
              <a:t>22</a:t>
            </a:fld>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3">
    <p:spTree>
      <p:nvGrpSpPr>
        <p:cNvPr id="1" name=""/>
        <p:cNvGrpSpPr/>
        <p:nvPr/>
      </p:nvGrpSpPr>
      <p:grpSpPr>
        <a:xfrm>
          <a:off x="0" y="0"/>
          <a:ext cx="0" cy="0"/>
          <a:chOff x="0" y="0"/>
          <a:chExt cx="0" cy="0"/>
        </a:xfrm>
      </p:grpSpPr>
      <p:sp>
        <p:nvSpPr>
          <p:cNvPr id="2" name="Text 0"/>
          <p:cNvSpPr/>
          <p:nvPr/>
        </p:nvSpPr>
        <p:spPr>
          <a:xfrm>
            <a:off x="502920" y="384048"/>
            <a:ext cx="7635240" cy="310896"/>
          </a:xfrm>
          <a:prstGeom prst="rect">
            <a:avLst/>
          </a:prstGeom>
          <a:noFill/>
          <a:ln/>
        </p:spPr>
        <p:txBody>
          <a:bodyPr wrap="square" lIns="0" tIns="0" rIns="0" bIns="0" rtlCol="0" anchor="ctr">
            <a:normAutofit lnSpcReduction="10000"/>
          </a:bodyPr>
          <a:lstStyle/>
          <a:p>
            <a:pPr marL="0" indent="0">
              <a:buNone/>
            </a:pPr>
            <a:r>
              <a:rPr lang="en-US" sz="2250" b="1" dirty="0">
                <a:solidFill>
                  <a:srgbClr val="003087"/>
                </a:solidFill>
                <a:latin typeface="Aptos Display" pitchFamily="34" charset="0"/>
                <a:ea typeface="Aptos Display" pitchFamily="34" charset="-122"/>
                <a:cs typeface="Aptos Display" pitchFamily="34" charset="-120"/>
              </a:rPr>
              <a:t>Reference list – Dhruv Solanki</a:t>
            </a:r>
            <a:endParaRPr lang="en-US" sz="2250" dirty="0"/>
          </a:p>
        </p:txBody>
      </p:sp>
      <p:sp>
        <p:nvSpPr>
          <p:cNvPr id="3" name="Text 1"/>
          <p:cNvSpPr/>
          <p:nvPr/>
        </p:nvSpPr>
        <p:spPr>
          <a:xfrm>
            <a:off x="8759952" y="429768"/>
            <a:ext cx="2423160" cy="201168"/>
          </a:xfrm>
          <a:prstGeom prst="rect">
            <a:avLst/>
          </a:prstGeom>
          <a:noFill/>
          <a:ln/>
        </p:spPr>
        <p:txBody>
          <a:bodyPr wrap="square" lIns="0" tIns="0" rIns="0" bIns="0" rtlCol="0" anchor="ctr">
            <a:normAutofit fontScale="92500"/>
          </a:bodyPr>
          <a:lstStyle/>
          <a:p>
            <a:pPr marL="0" indent="0" algn="r">
              <a:buNone/>
            </a:pPr>
            <a:r>
              <a:rPr lang="en-US" sz="850" dirty="0">
                <a:solidFill>
                  <a:srgbClr val="51606F"/>
                </a:solidFill>
              </a:rPr>
              <a:t>References  •  Presenter: Dhruv Solanki  •  ID: 2519348</a:t>
            </a:r>
            <a:endParaRPr lang="en-US" sz="850" dirty="0"/>
          </a:p>
        </p:txBody>
      </p:sp>
      <p:sp>
        <p:nvSpPr>
          <p:cNvPr id="4" name="Text 2"/>
          <p:cNvSpPr/>
          <p:nvPr/>
        </p:nvSpPr>
        <p:spPr>
          <a:xfrm>
            <a:off x="594360" y="6473952"/>
            <a:ext cx="10607040" cy="73152"/>
          </a:xfrm>
          <a:prstGeom prst="rect">
            <a:avLst/>
          </a:prstGeom>
          <a:noFill/>
          <a:ln/>
        </p:spPr>
        <p:txBody>
          <a:bodyPr wrap="square" lIns="0" tIns="0" rIns="0" bIns="0" rtlCol="0" anchor="ctr">
            <a:normAutofit fontScale="70000" lnSpcReduction="20000"/>
          </a:bodyPr>
          <a:lstStyle/>
          <a:p>
            <a:pPr marL="0" indent="0">
              <a:buNone/>
            </a:pPr>
            <a:r>
              <a:rPr lang="en-US" sz="720" dirty="0">
                <a:solidFill>
                  <a:srgbClr val="F2F7FB"/>
                </a:solidFill>
              </a:rPr>
              <a:t>UWTSD Harvard-style reference list (editable draft)</a:t>
            </a:r>
            <a:endParaRPr lang="en-US" sz="720" dirty="0"/>
          </a:p>
        </p:txBody>
      </p:sp>
      <p:sp>
        <p:nvSpPr>
          <p:cNvPr id="5" name="Shape 3"/>
          <p:cNvSpPr/>
          <p:nvPr/>
        </p:nvSpPr>
        <p:spPr>
          <a:xfrm>
            <a:off x="530352" y="841248"/>
            <a:ext cx="1737360" cy="256032"/>
          </a:xfrm>
          <a:prstGeom prst="roundRect">
            <a:avLst>
              <a:gd name="adj" fmla="val 21429"/>
            </a:avLst>
          </a:prstGeom>
          <a:solidFill>
            <a:srgbClr val="003087"/>
          </a:solidFill>
          <a:ln w="12700">
            <a:solidFill>
              <a:srgbClr val="003087"/>
            </a:solidFill>
            <a:prstDash val="solid"/>
          </a:ln>
          <a:effectLst>
            <a:outerShdw blurRad="12700" dist="6350" dir="2700000" algn="bl" rotWithShape="0">
              <a:srgbClr val="000000">
                <a:alpha val="12000"/>
              </a:srgbClr>
            </a:outerShdw>
          </a:effectLst>
        </p:spPr>
        <p:txBody>
          <a:bodyPr/>
          <a:lstStyle/>
          <a:p>
            <a:endParaRPr lang="en-US"/>
          </a:p>
        </p:txBody>
      </p:sp>
      <p:sp>
        <p:nvSpPr>
          <p:cNvPr id="6" name="Text 4"/>
          <p:cNvSpPr/>
          <p:nvPr/>
        </p:nvSpPr>
        <p:spPr>
          <a:xfrm>
            <a:off x="685800" y="877824"/>
            <a:ext cx="1417320" cy="164592"/>
          </a:xfrm>
          <a:prstGeom prst="rect">
            <a:avLst/>
          </a:prstGeom>
          <a:noFill/>
          <a:ln/>
        </p:spPr>
        <p:txBody>
          <a:bodyPr wrap="square" lIns="0" tIns="0" rIns="0" bIns="0" rtlCol="0" anchor="ctr"/>
          <a:lstStyle/>
          <a:p>
            <a:pPr marL="0" indent="0" algn="ctr">
              <a:buNone/>
            </a:pPr>
            <a:r>
              <a:rPr lang="en-US" sz="900" b="1" dirty="0">
                <a:solidFill>
                  <a:srgbClr val="FFFFFF"/>
                </a:solidFill>
              </a:rPr>
              <a:t>REFERENCES</a:t>
            </a:r>
            <a:endParaRPr lang="en-US" sz="900" dirty="0"/>
          </a:p>
        </p:txBody>
      </p:sp>
      <p:sp>
        <p:nvSpPr>
          <p:cNvPr id="7" name="Shape 5"/>
          <p:cNvSpPr/>
          <p:nvPr/>
        </p:nvSpPr>
        <p:spPr>
          <a:xfrm>
            <a:off x="6089904" y="1234440"/>
            <a:ext cx="0" cy="5303520"/>
          </a:xfrm>
          <a:prstGeom prst="line">
            <a:avLst/>
          </a:prstGeom>
          <a:noFill/>
          <a:ln w="12700">
            <a:solidFill>
              <a:srgbClr val="D7E3EF"/>
            </a:solidFill>
            <a:prstDash val="solid"/>
          </a:ln>
        </p:spPr>
        <p:txBody>
          <a:bodyPr/>
          <a:lstStyle/>
          <a:p>
            <a:endParaRPr lang="en-US"/>
          </a:p>
        </p:txBody>
      </p:sp>
      <p:sp>
        <p:nvSpPr>
          <p:cNvPr id="8" name="Text 6"/>
          <p:cNvSpPr/>
          <p:nvPr/>
        </p:nvSpPr>
        <p:spPr>
          <a:xfrm>
            <a:off x="640080" y="1353312"/>
            <a:ext cx="5212080" cy="4892040"/>
          </a:xfrm>
          <a:prstGeom prst="rect">
            <a:avLst/>
          </a:prstGeom>
          <a:noFill/>
          <a:ln/>
        </p:spPr>
        <p:txBody>
          <a:bodyPr wrap="square" lIns="0" tIns="0" rIns="0" bIns="0" rtlCol="0" anchor="t">
            <a:normAutofit/>
          </a:bodyPr>
          <a:lstStyle/>
          <a:p>
            <a:pPr marL="0" indent="0">
              <a:buNone/>
            </a:pPr>
            <a:r>
              <a:rPr lang="en-US" sz="1030" dirty="0">
                <a:solidFill>
                  <a:srgbClr val="1F2D3D"/>
                </a:solidFill>
              </a:rPr>
              <a:t>NHS Staff Survey (2025) National Results Briefing 2025. Available at: nhsstaffsurveys.com.</a:t>
            </a:r>
            <a:endParaRPr lang="en-US" sz="1030" dirty="0"/>
          </a:p>
          <a:p>
            <a:pPr marL="0" indent="0">
              <a:buNone/>
            </a:pPr>
            <a:r>
              <a:rPr lang="en-US" sz="1030" dirty="0">
                <a:solidFill>
                  <a:srgbClr val="1F2D3D"/>
                </a:solidFill>
              </a:rPr>
              <a:t>NHS Employers (2025) Explaining the total reward offer across the employment journey. Available at: nhsemployers.org.</a:t>
            </a:r>
            <a:endParaRPr lang="en-US" sz="1030" dirty="0"/>
          </a:p>
          <a:p>
            <a:pPr marL="0" indent="0">
              <a:buNone/>
            </a:pPr>
            <a:r>
              <a:rPr lang="en-US" sz="1030" dirty="0">
                <a:solidFill>
                  <a:srgbClr val="1F2D3D"/>
                </a:solidFill>
              </a:rPr>
              <a:t>NHSBSA (2025) Your Total Reward Statement / pensions guidance. Available at: nhsbsa.nhs.uk.</a:t>
            </a:r>
            <a:endParaRPr lang="en-US" sz="1030" dirty="0"/>
          </a:p>
          <a:p>
            <a:pPr marL="0" indent="0">
              <a:buNone/>
            </a:pPr>
            <a:r>
              <a:rPr lang="en-US" sz="1030" dirty="0">
                <a:solidFill>
                  <a:srgbClr val="1F2D3D"/>
                </a:solidFill>
              </a:rPr>
              <a:t>NHS England (2026) Actions to deliver Agenda for Change uplift and a fairer deal for nurses. Available at: england.nhs.uk.</a:t>
            </a:r>
            <a:endParaRPr lang="en-US" sz="1030" dirty="0"/>
          </a:p>
          <a:p>
            <a:pPr marL="0" indent="0">
              <a:buNone/>
            </a:pPr>
            <a:r>
              <a:rPr lang="en-US" sz="1030" dirty="0">
                <a:solidFill>
                  <a:srgbClr val="1F2D3D"/>
                </a:solidFill>
              </a:rPr>
              <a:t>NHS England (2025) Diversity pay gap reporting 2024/25 for NHS England. Available at: england.nhs.uk.</a:t>
            </a:r>
            <a:endParaRPr lang="en-US" sz="1030" dirty="0"/>
          </a:p>
        </p:txBody>
      </p:sp>
      <p:sp>
        <p:nvSpPr>
          <p:cNvPr id="9" name="Text 7"/>
          <p:cNvSpPr/>
          <p:nvPr/>
        </p:nvSpPr>
        <p:spPr>
          <a:xfrm>
            <a:off x="6327648" y="1353312"/>
            <a:ext cx="5212080" cy="4892040"/>
          </a:xfrm>
          <a:prstGeom prst="rect">
            <a:avLst/>
          </a:prstGeom>
          <a:noFill/>
          <a:ln/>
        </p:spPr>
        <p:txBody>
          <a:bodyPr wrap="square" lIns="0" tIns="0" rIns="0" bIns="0" rtlCol="0" anchor="t">
            <a:normAutofit/>
          </a:bodyPr>
          <a:lstStyle/>
          <a:p>
            <a:pPr marL="0" indent="0">
              <a:buNone/>
            </a:pPr>
            <a:r>
              <a:rPr lang="en-US" sz="1030" dirty="0">
                <a:solidFill>
                  <a:srgbClr val="1F2D3D"/>
                </a:solidFill>
              </a:rPr>
              <a:t>NHS England (2023) NHS equality, diversity and inclusion improvement plan. Available at: england.nhs.uk.</a:t>
            </a:r>
            <a:endParaRPr lang="en-US" sz="1030" dirty="0"/>
          </a:p>
          <a:p>
            <a:pPr marL="0" indent="0">
              <a:buNone/>
            </a:pPr>
            <a:r>
              <a:rPr lang="en-US" sz="1030" dirty="0">
                <a:solidFill>
                  <a:srgbClr val="1F2D3D"/>
                </a:solidFill>
              </a:rPr>
              <a:t>NHS Providers (2026) NHS Staff Survey results 2025: what you need to know. Available at: nhsproviders.org.</a:t>
            </a:r>
            <a:endParaRPr lang="en-US" sz="1030" dirty="0"/>
          </a:p>
          <a:p>
            <a:pPr marL="0" indent="0">
              <a:buNone/>
            </a:pPr>
            <a:r>
              <a:rPr lang="en-US" sz="1030" dirty="0">
                <a:solidFill>
                  <a:srgbClr val="1F2D3D"/>
                </a:solidFill>
              </a:rPr>
              <a:t>Herzberg, F. (1968) One more time: how do you motivate employees? Harvard Business Review.</a:t>
            </a:r>
            <a:endParaRPr lang="en-US" sz="1030" dirty="0"/>
          </a:p>
          <a:p>
            <a:pPr marL="0" indent="0">
              <a:buNone/>
            </a:pPr>
            <a:r>
              <a:rPr lang="en-US" sz="1030" dirty="0">
                <a:solidFill>
                  <a:srgbClr val="1F2D3D"/>
                </a:solidFill>
              </a:rPr>
              <a:t>Vroom, V.H. (1964) Work and Motivation. New York: Wiley.</a:t>
            </a:r>
            <a:endParaRPr lang="en-US" sz="1030" dirty="0"/>
          </a:p>
          <a:p>
            <a:pPr marL="0" indent="0">
              <a:buNone/>
            </a:pPr>
            <a:r>
              <a:rPr lang="en-US" sz="1030" dirty="0">
                <a:solidFill>
                  <a:srgbClr val="1F2D3D"/>
                </a:solidFill>
              </a:rPr>
              <a:t>Adams, J.S. (1965) Inequity in social exchange.</a:t>
            </a:r>
            <a:endParaRPr lang="en-US" sz="1030" dirty="0"/>
          </a:p>
        </p:txBody>
      </p:sp>
      <p:sp>
        <p:nvSpPr>
          <p:cNvPr id="25" name="Slide Number Placeholder 0"/>
          <p:cNvSpPr>
            <a:spLocks noGrp="1"/>
          </p:cNvSpPr>
          <p:nvPr>
            <p:ph type="sldNum" sz="quarter" idx="4294967295"/>
          </p:nvPr>
        </p:nvSpPr>
        <p:spPr>
          <a:xfrm>
            <a:off x="11658600" y="6601968"/>
            <a:ext cx="320040" cy="164592"/>
          </a:xfrm>
          <a:prstGeom prst="rect">
            <a:avLst/>
          </a:prstGeom>
          <a:extLst>
            <a:ext uri="{C572A759-6A51-4108-AA02-DFA0A04FC94B}">
              <ma14:wrappingTextBoxFlag xmlns="" xmlns:ma14="http://schemas.microsoft.com/office/mac/drawingml/2011/main" val="0"/>
            </a:ext>
          </a:extLst>
        </p:spPr>
        <p:txBody>
          <a:bodyPr/>
          <a:lstStyle>
            <a:lvl1pPr>
              <a:defRPr sz="900">
                <a:solidFill>
                  <a:srgbClr val="FFFFFF"/>
                </a:solidFill>
                <a:latin typeface="Aptos"/>
                <a:ea typeface="Aptos"/>
                <a:cs typeface="Aptos"/>
              </a:defRPr>
            </a:lvl1pPr>
          </a:lstStyle>
          <a:p>
            <a:pPr algn="r"/>
            <a:fld id="{F7021451-1387-4CA6-816F-3879F97B5CBC}" type="slidenum">
              <a:rPr lang="en-US" b="0"/>
              <a:t>23</a:t>
            </a:fld>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4">
    <p:spTree>
      <p:nvGrpSpPr>
        <p:cNvPr id="1" name=""/>
        <p:cNvGrpSpPr/>
        <p:nvPr/>
      </p:nvGrpSpPr>
      <p:grpSpPr>
        <a:xfrm>
          <a:off x="0" y="0"/>
          <a:ext cx="0" cy="0"/>
          <a:chOff x="0" y="0"/>
          <a:chExt cx="0" cy="0"/>
        </a:xfrm>
      </p:grpSpPr>
      <p:sp>
        <p:nvSpPr>
          <p:cNvPr id="2" name="Text 0"/>
          <p:cNvSpPr/>
          <p:nvPr/>
        </p:nvSpPr>
        <p:spPr>
          <a:xfrm>
            <a:off x="502920" y="384048"/>
            <a:ext cx="7863840" cy="310896"/>
          </a:xfrm>
          <a:prstGeom prst="rect">
            <a:avLst/>
          </a:prstGeom>
          <a:noFill/>
          <a:ln/>
        </p:spPr>
        <p:txBody>
          <a:bodyPr wrap="square" lIns="0" tIns="0" rIns="0" bIns="0" rtlCol="0" anchor="ctr">
            <a:normAutofit fontScale="92500" lnSpcReduction="10000"/>
          </a:bodyPr>
          <a:lstStyle/>
          <a:p>
            <a:pPr marL="0" indent="0">
              <a:buNone/>
            </a:pPr>
            <a:r>
              <a:rPr lang="en-US" sz="2250" b="1" dirty="0">
                <a:solidFill>
                  <a:srgbClr val="003087"/>
                </a:solidFill>
                <a:latin typeface="Aptos Display" pitchFamily="34" charset="0"/>
                <a:ea typeface="Aptos Display" pitchFamily="34" charset="-122"/>
                <a:cs typeface="Aptos Display" pitchFamily="34" charset="-120"/>
              </a:rPr>
              <a:t>Recommendation 1: rebuild pay structure where pressure is greatest</a:t>
            </a:r>
            <a:endParaRPr lang="en-US" sz="2250" dirty="0"/>
          </a:p>
        </p:txBody>
      </p:sp>
      <p:sp>
        <p:nvSpPr>
          <p:cNvPr id="3" name="Text 1"/>
          <p:cNvSpPr/>
          <p:nvPr/>
        </p:nvSpPr>
        <p:spPr>
          <a:xfrm>
            <a:off x="8759952" y="429768"/>
            <a:ext cx="2423160" cy="201168"/>
          </a:xfrm>
          <a:prstGeom prst="rect">
            <a:avLst/>
          </a:prstGeom>
          <a:noFill/>
          <a:ln/>
        </p:spPr>
        <p:txBody>
          <a:bodyPr wrap="square" lIns="0" tIns="0" rIns="0" bIns="0" rtlCol="0" anchor="ctr">
            <a:normAutofit/>
          </a:bodyPr>
          <a:lstStyle/>
          <a:p>
            <a:pPr algn="r"/>
            <a:r>
              <a:rPr lang="en-US" sz="850" dirty="0">
                <a:solidFill>
                  <a:srgbClr val="51606F"/>
                </a:solidFill>
              </a:rPr>
              <a:t>Section D  •  Presenter: Raj Patel  •  ID: 2518465</a:t>
            </a:r>
            <a:endParaRPr lang="en-US" sz="850" dirty="0"/>
          </a:p>
        </p:txBody>
      </p:sp>
      <p:sp>
        <p:nvSpPr>
          <p:cNvPr id="4" name="Text 2"/>
          <p:cNvSpPr/>
          <p:nvPr/>
        </p:nvSpPr>
        <p:spPr>
          <a:xfrm>
            <a:off x="594360" y="6473952"/>
            <a:ext cx="10607040" cy="73152"/>
          </a:xfrm>
          <a:prstGeom prst="rect">
            <a:avLst/>
          </a:prstGeom>
          <a:noFill/>
          <a:ln/>
        </p:spPr>
        <p:txBody>
          <a:bodyPr wrap="square" lIns="0" tIns="0" rIns="0" bIns="0" rtlCol="0" anchor="ctr">
            <a:normAutofit fontScale="70000" lnSpcReduction="20000"/>
          </a:bodyPr>
          <a:lstStyle/>
          <a:p>
            <a:pPr marL="0" indent="0">
              <a:buNone/>
            </a:pPr>
            <a:r>
              <a:rPr lang="en-US" sz="720" dirty="0">
                <a:solidFill>
                  <a:srgbClr val="F2F7FB"/>
                </a:solidFill>
              </a:rPr>
              <a:t>Recommendation grounded in NHS pay data and 2026 nursing reform signals</a:t>
            </a:r>
            <a:endParaRPr lang="en-US" sz="720" dirty="0"/>
          </a:p>
        </p:txBody>
      </p:sp>
      <p:sp>
        <p:nvSpPr>
          <p:cNvPr id="5" name="Shape 3"/>
          <p:cNvSpPr/>
          <p:nvPr/>
        </p:nvSpPr>
        <p:spPr>
          <a:xfrm>
            <a:off x="530352" y="841248"/>
            <a:ext cx="1737360" cy="256032"/>
          </a:xfrm>
          <a:prstGeom prst="roundRect">
            <a:avLst>
              <a:gd name="adj" fmla="val 21429"/>
            </a:avLst>
          </a:prstGeom>
          <a:solidFill>
            <a:srgbClr val="009639"/>
          </a:solidFill>
          <a:ln w="12700">
            <a:solidFill>
              <a:srgbClr val="009639"/>
            </a:solidFill>
            <a:prstDash val="solid"/>
          </a:ln>
          <a:effectLst>
            <a:outerShdw blurRad="12700" dist="6350" dir="2700000" algn="bl" rotWithShape="0">
              <a:srgbClr val="000000">
                <a:alpha val="12000"/>
              </a:srgbClr>
            </a:outerShdw>
          </a:effectLst>
        </p:spPr>
        <p:txBody>
          <a:bodyPr/>
          <a:lstStyle/>
          <a:p>
            <a:endParaRPr lang="en-US"/>
          </a:p>
        </p:txBody>
      </p:sp>
      <p:sp>
        <p:nvSpPr>
          <p:cNvPr id="6" name="Text 4"/>
          <p:cNvSpPr/>
          <p:nvPr/>
        </p:nvSpPr>
        <p:spPr>
          <a:xfrm>
            <a:off x="685800" y="877824"/>
            <a:ext cx="1417320" cy="164592"/>
          </a:xfrm>
          <a:prstGeom prst="rect">
            <a:avLst/>
          </a:prstGeom>
          <a:noFill/>
          <a:ln/>
        </p:spPr>
        <p:txBody>
          <a:bodyPr wrap="square" lIns="0" tIns="0" rIns="0" bIns="0" rtlCol="0" anchor="ctr"/>
          <a:lstStyle/>
          <a:p>
            <a:pPr marL="0" indent="0" algn="ctr">
              <a:buNone/>
            </a:pPr>
            <a:r>
              <a:rPr lang="en-US" sz="900" b="1" dirty="0">
                <a:solidFill>
                  <a:srgbClr val="FFFFFF"/>
                </a:solidFill>
              </a:rPr>
              <a:t>RECOMMENDATIONS</a:t>
            </a:r>
            <a:endParaRPr lang="en-US" sz="900" dirty="0"/>
          </a:p>
        </p:txBody>
      </p:sp>
      <p:sp>
        <p:nvSpPr>
          <p:cNvPr id="7" name="Text 5"/>
          <p:cNvSpPr/>
          <p:nvPr/>
        </p:nvSpPr>
        <p:spPr>
          <a:xfrm>
            <a:off x="662940" y="1481328"/>
            <a:ext cx="10789920" cy="310896"/>
          </a:xfrm>
          <a:prstGeom prst="rect">
            <a:avLst/>
          </a:prstGeom>
          <a:noFill/>
          <a:ln/>
        </p:spPr>
        <p:txBody>
          <a:bodyPr wrap="square" lIns="0" tIns="0" rIns="0" bIns="0" rtlCol="0" anchor="ctr"/>
          <a:lstStyle/>
          <a:p>
            <a:pPr marL="0" indent="0">
              <a:buNone/>
            </a:pPr>
            <a:r>
              <a:rPr lang="en-US" sz="1700" dirty="0">
                <a:solidFill>
                  <a:srgbClr val="1F2D3D"/>
                </a:solidFill>
              </a:rPr>
              <a:t>The first lever is structural. The NHS should target parts of the pay system where reward fairness and labour market sensitivity are most visible.</a:t>
            </a:r>
            <a:endParaRPr lang="en-US" sz="1700" dirty="0"/>
          </a:p>
        </p:txBody>
      </p:sp>
      <p:sp>
        <p:nvSpPr>
          <p:cNvPr id="8" name="Shape 6"/>
          <p:cNvSpPr/>
          <p:nvPr/>
        </p:nvSpPr>
        <p:spPr>
          <a:xfrm>
            <a:off x="3017520" y="3246120"/>
            <a:ext cx="1143000" cy="0"/>
          </a:xfrm>
          <a:prstGeom prst="line">
            <a:avLst/>
          </a:prstGeom>
          <a:noFill/>
          <a:ln w="12700">
            <a:solidFill>
              <a:srgbClr val="D7E3EF"/>
            </a:solidFill>
            <a:prstDash val="solid"/>
            <a:headEnd type="none"/>
            <a:tailEnd type="triangle"/>
          </a:ln>
        </p:spPr>
        <p:txBody>
          <a:bodyPr/>
          <a:lstStyle/>
          <a:p>
            <a:endParaRPr lang="en-US"/>
          </a:p>
        </p:txBody>
      </p:sp>
      <p:sp>
        <p:nvSpPr>
          <p:cNvPr id="9" name="Shape 7"/>
          <p:cNvSpPr/>
          <p:nvPr/>
        </p:nvSpPr>
        <p:spPr>
          <a:xfrm>
            <a:off x="5486400" y="3246120"/>
            <a:ext cx="1143000" cy="0"/>
          </a:xfrm>
          <a:prstGeom prst="line">
            <a:avLst/>
          </a:prstGeom>
          <a:noFill/>
          <a:ln w="12700">
            <a:solidFill>
              <a:srgbClr val="D7E3EF"/>
            </a:solidFill>
            <a:prstDash val="solid"/>
            <a:headEnd type="none"/>
            <a:tailEnd type="triangle"/>
          </a:ln>
        </p:spPr>
        <p:txBody>
          <a:bodyPr/>
          <a:lstStyle/>
          <a:p>
            <a:endParaRPr lang="en-US"/>
          </a:p>
        </p:txBody>
      </p:sp>
      <p:sp>
        <p:nvSpPr>
          <p:cNvPr id="10" name="Shape 8"/>
          <p:cNvSpPr/>
          <p:nvPr/>
        </p:nvSpPr>
        <p:spPr>
          <a:xfrm>
            <a:off x="868680" y="2148840"/>
            <a:ext cx="2057400" cy="2103120"/>
          </a:xfrm>
          <a:prstGeom prst="roundRect">
            <a:avLst>
              <a:gd name="adj" fmla="val 3556"/>
            </a:avLst>
          </a:prstGeom>
          <a:solidFill>
            <a:srgbClr val="FFFFFF"/>
          </a:solidFill>
          <a:ln w="12700">
            <a:solidFill>
              <a:srgbClr val="D7E3EF"/>
            </a:solidFill>
            <a:prstDash val="solid"/>
          </a:ln>
          <a:effectLst>
            <a:outerShdw blurRad="12700" dist="2540" dir="2700000" algn="bl" rotWithShape="0">
              <a:srgbClr val="44556B">
                <a:alpha val="8000"/>
              </a:srgbClr>
            </a:outerShdw>
          </a:effectLst>
        </p:spPr>
        <p:txBody>
          <a:bodyPr/>
          <a:lstStyle/>
          <a:p>
            <a:endParaRPr lang="en-US"/>
          </a:p>
        </p:txBody>
      </p:sp>
      <p:sp>
        <p:nvSpPr>
          <p:cNvPr id="11" name="Text 9"/>
          <p:cNvSpPr/>
          <p:nvPr/>
        </p:nvSpPr>
        <p:spPr>
          <a:xfrm>
            <a:off x="1051560" y="2377440"/>
            <a:ext cx="1691640" cy="365760"/>
          </a:xfrm>
          <a:prstGeom prst="rect">
            <a:avLst/>
          </a:prstGeom>
          <a:noFill/>
          <a:ln/>
        </p:spPr>
        <p:txBody>
          <a:bodyPr wrap="square" lIns="0" tIns="0" rIns="0" bIns="0" rtlCol="0" anchor="ctr"/>
          <a:lstStyle/>
          <a:p>
            <a:pPr marL="0" indent="0" algn="ctr">
              <a:buNone/>
            </a:pPr>
            <a:r>
              <a:rPr lang="en-US" sz="1600" b="1" dirty="0">
                <a:solidFill>
                  <a:srgbClr val="005EB8"/>
                </a:solidFill>
              </a:rPr>
              <a:t>1. Correct low-band pressure</a:t>
            </a:r>
            <a:endParaRPr lang="en-US" sz="1600" dirty="0"/>
          </a:p>
        </p:txBody>
      </p:sp>
      <p:sp>
        <p:nvSpPr>
          <p:cNvPr id="12" name="Text 10"/>
          <p:cNvSpPr/>
          <p:nvPr/>
        </p:nvSpPr>
        <p:spPr>
          <a:xfrm>
            <a:off x="1051560" y="2816352"/>
            <a:ext cx="1691640" cy="1097280"/>
          </a:xfrm>
          <a:prstGeom prst="rect">
            <a:avLst/>
          </a:prstGeom>
          <a:noFill/>
          <a:ln/>
        </p:spPr>
        <p:txBody>
          <a:bodyPr wrap="square" lIns="0" tIns="0" rIns="0" bIns="0" rtlCol="0" anchor="ctr"/>
          <a:lstStyle/>
          <a:p>
            <a:pPr marL="0" indent="0" algn="ctr">
              <a:buNone/>
            </a:pPr>
            <a:r>
              <a:rPr lang="en-US" sz="1310" dirty="0">
                <a:solidFill>
                  <a:srgbClr val="1F2D3D"/>
                </a:solidFill>
              </a:rPr>
              <a:t>Protect Bands 2–4 against pay compression and local market pressure, using evidence from vacancy and turnover hotspots.</a:t>
            </a:r>
            <a:endParaRPr lang="en-US" sz="1310" dirty="0"/>
          </a:p>
        </p:txBody>
      </p:sp>
      <p:sp>
        <p:nvSpPr>
          <p:cNvPr id="13" name="Shape 11"/>
          <p:cNvSpPr/>
          <p:nvPr/>
        </p:nvSpPr>
        <p:spPr>
          <a:xfrm>
            <a:off x="3337560" y="2148840"/>
            <a:ext cx="2057400" cy="2103120"/>
          </a:xfrm>
          <a:prstGeom prst="roundRect">
            <a:avLst>
              <a:gd name="adj" fmla="val 3556"/>
            </a:avLst>
          </a:prstGeom>
          <a:solidFill>
            <a:srgbClr val="FFFFFF"/>
          </a:solidFill>
          <a:ln w="12700">
            <a:solidFill>
              <a:srgbClr val="D7E3EF"/>
            </a:solidFill>
            <a:prstDash val="solid"/>
          </a:ln>
          <a:effectLst>
            <a:outerShdw blurRad="12700" dist="2540" dir="2700000" algn="bl" rotWithShape="0">
              <a:srgbClr val="44556B">
                <a:alpha val="8000"/>
              </a:srgbClr>
            </a:outerShdw>
          </a:effectLst>
        </p:spPr>
        <p:txBody>
          <a:bodyPr/>
          <a:lstStyle/>
          <a:p>
            <a:endParaRPr lang="en-US"/>
          </a:p>
        </p:txBody>
      </p:sp>
      <p:sp>
        <p:nvSpPr>
          <p:cNvPr id="14" name="Text 12"/>
          <p:cNvSpPr/>
          <p:nvPr/>
        </p:nvSpPr>
        <p:spPr>
          <a:xfrm>
            <a:off x="3520440" y="2377440"/>
            <a:ext cx="1691640" cy="365760"/>
          </a:xfrm>
          <a:prstGeom prst="rect">
            <a:avLst/>
          </a:prstGeom>
          <a:noFill/>
          <a:ln/>
        </p:spPr>
        <p:txBody>
          <a:bodyPr wrap="square" lIns="0" tIns="0" rIns="0" bIns="0" rtlCol="0" anchor="ctr"/>
          <a:lstStyle/>
          <a:p>
            <a:pPr marL="0" indent="0" algn="ctr">
              <a:buNone/>
            </a:pPr>
            <a:r>
              <a:rPr lang="en-US" sz="1600" b="1" dirty="0">
                <a:solidFill>
                  <a:srgbClr val="00A9CE"/>
                </a:solidFill>
              </a:rPr>
              <a:t>2. Accelerate band review</a:t>
            </a:r>
            <a:endParaRPr lang="en-US" sz="1600" dirty="0"/>
          </a:p>
        </p:txBody>
      </p:sp>
      <p:sp>
        <p:nvSpPr>
          <p:cNvPr id="15" name="Text 13"/>
          <p:cNvSpPr/>
          <p:nvPr/>
        </p:nvSpPr>
        <p:spPr>
          <a:xfrm>
            <a:off x="3520440" y="2816352"/>
            <a:ext cx="1691640" cy="1097280"/>
          </a:xfrm>
          <a:prstGeom prst="rect">
            <a:avLst/>
          </a:prstGeom>
          <a:noFill/>
          <a:ln/>
        </p:spPr>
        <p:txBody>
          <a:bodyPr wrap="square" lIns="0" tIns="0" rIns="0" bIns="0" rtlCol="0" anchor="ctr"/>
          <a:lstStyle/>
          <a:p>
            <a:pPr marL="0" indent="0" algn="ctr">
              <a:buNone/>
            </a:pPr>
            <a:r>
              <a:rPr lang="en-US" sz="1310" dirty="0">
                <a:solidFill>
                  <a:srgbClr val="1F2D3D"/>
                </a:solidFill>
              </a:rPr>
              <a:t>Move quickly on band 5 nursing role review and apply consistent job evaluation where roles have drifted.</a:t>
            </a:r>
            <a:endParaRPr lang="en-US" sz="1310" dirty="0"/>
          </a:p>
        </p:txBody>
      </p:sp>
      <p:sp>
        <p:nvSpPr>
          <p:cNvPr id="16" name="Shape 14"/>
          <p:cNvSpPr/>
          <p:nvPr/>
        </p:nvSpPr>
        <p:spPr>
          <a:xfrm>
            <a:off x="5806440" y="2148840"/>
            <a:ext cx="2057400" cy="2103120"/>
          </a:xfrm>
          <a:prstGeom prst="roundRect">
            <a:avLst>
              <a:gd name="adj" fmla="val 3556"/>
            </a:avLst>
          </a:prstGeom>
          <a:solidFill>
            <a:srgbClr val="FFFFFF"/>
          </a:solidFill>
          <a:ln w="12700">
            <a:solidFill>
              <a:srgbClr val="D7E3EF"/>
            </a:solidFill>
            <a:prstDash val="solid"/>
          </a:ln>
          <a:effectLst>
            <a:outerShdw blurRad="12700" dist="2540" dir="2700000" algn="bl" rotWithShape="0">
              <a:srgbClr val="44556B">
                <a:alpha val="8000"/>
              </a:srgbClr>
            </a:outerShdw>
          </a:effectLst>
        </p:spPr>
        <p:txBody>
          <a:bodyPr/>
          <a:lstStyle/>
          <a:p>
            <a:endParaRPr lang="en-US"/>
          </a:p>
        </p:txBody>
      </p:sp>
      <p:sp>
        <p:nvSpPr>
          <p:cNvPr id="17" name="Text 15"/>
          <p:cNvSpPr/>
          <p:nvPr/>
        </p:nvSpPr>
        <p:spPr>
          <a:xfrm>
            <a:off x="5989320" y="2377440"/>
            <a:ext cx="1691640" cy="365760"/>
          </a:xfrm>
          <a:prstGeom prst="rect">
            <a:avLst/>
          </a:prstGeom>
          <a:noFill/>
          <a:ln/>
        </p:spPr>
        <p:txBody>
          <a:bodyPr wrap="square" lIns="0" tIns="0" rIns="0" bIns="0" rtlCol="0" anchor="ctr"/>
          <a:lstStyle/>
          <a:p>
            <a:pPr marL="0" indent="0" algn="ctr">
              <a:buNone/>
            </a:pPr>
            <a:r>
              <a:rPr lang="en-US" sz="1600" b="1" dirty="0">
                <a:solidFill>
                  <a:srgbClr val="009639"/>
                </a:solidFill>
              </a:rPr>
              <a:t>3. Fund the redesign</a:t>
            </a:r>
            <a:endParaRPr lang="en-US" sz="1600" dirty="0"/>
          </a:p>
        </p:txBody>
      </p:sp>
      <p:sp>
        <p:nvSpPr>
          <p:cNvPr id="18" name="Text 16"/>
          <p:cNvSpPr/>
          <p:nvPr/>
        </p:nvSpPr>
        <p:spPr>
          <a:xfrm>
            <a:off x="5989320" y="2816352"/>
            <a:ext cx="1691640" cy="1097280"/>
          </a:xfrm>
          <a:prstGeom prst="rect">
            <a:avLst/>
          </a:prstGeom>
          <a:noFill/>
          <a:ln/>
        </p:spPr>
        <p:txBody>
          <a:bodyPr wrap="square" lIns="0" tIns="0" rIns="0" bIns="0" rtlCol="0" anchor="ctr"/>
          <a:lstStyle/>
          <a:p>
            <a:pPr marL="0" indent="0" algn="ctr">
              <a:buNone/>
            </a:pPr>
            <a:r>
              <a:rPr lang="en-US" sz="1310" dirty="0">
                <a:solidFill>
                  <a:srgbClr val="1F2D3D"/>
                </a:solidFill>
              </a:rPr>
              <a:t>Link reward reform to agency reduction and productivity gains so affordability is part of the case for change.</a:t>
            </a:r>
            <a:endParaRPr lang="en-US" sz="1310" dirty="0"/>
          </a:p>
        </p:txBody>
      </p:sp>
      <p:sp>
        <p:nvSpPr>
          <p:cNvPr id="19" name="Shape 17"/>
          <p:cNvSpPr/>
          <p:nvPr/>
        </p:nvSpPr>
        <p:spPr>
          <a:xfrm>
            <a:off x="8366760" y="1910653"/>
            <a:ext cx="2788920" cy="2579493"/>
          </a:xfrm>
          <a:prstGeom prst="roundRect">
            <a:avLst>
              <a:gd name="adj" fmla="val 2623"/>
            </a:avLst>
          </a:prstGeom>
          <a:solidFill>
            <a:srgbClr val="EAF4FD"/>
          </a:solidFill>
          <a:ln w="12700">
            <a:solidFill>
              <a:srgbClr val="BCD7EE"/>
            </a:solidFill>
            <a:prstDash val="solid"/>
          </a:ln>
        </p:spPr>
        <p:txBody>
          <a:bodyPr/>
          <a:lstStyle/>
          <a:p>
            <a:endParaRPr lang="en-US"/>
          </a:p>
        </p:txBody>
      </p:sp>
      <p:sp>
        <p:nvSpPr>
          <p:cNvPr id="20" name="Text 18"/>
          <p:cNvSpPr/>
          <p:nvPr/>
        </p:nvSpPr>
        <p:spPr>
          <a:xfrm>
            <a:off x="8641080" y="2189841"/>
            <a:ext cx="2240280" cy="201168"/>
          </a:xfrm>
          <a:prstGeom prst="rect">
            <a:avLst/>
          </a:prstGeom>
          <a:noFill/>
          <a:ln/>
        </p:spPr>
        <p:txBody>
          <a:bodyPr wrap="square" lIns="0" tIns="0" rIns="0" bIns="0" rtlCol="0" anchor="ctr"/>
          <a:lstStyle/>
          <a:p>
            <a:pPr marL="0" indent="0">
              <a:buNone/>
            </a:pPr>
            <a:r>
              <a:rPr lang="en-US" sz="1700" b="1" dirty="0">
                <a:solidFill>
                  <a:srgbClr val="003087"/>
                </a:solidFill>
              </a:rPr>
              <a:t>Why this is evidence-based</a:t>
            </a:r>
            <a:endParaRPr lang="en-US" sz="1700" dirty="0"/>
          </a:p>
        </p:txBody>
      </p:sp>
      <p:sp>
        <p:nvSpPr>
          <p:cNvPr id="21" name="Text 19"/>
          <p:cNvSpPr/>
          <p:nvPr/>
        </p:nvSpPr>
        <p:spPr>
          <a:xfrm>
            <a:off x="8641080" y="2761488"/>
            <a:ext cx="2103120" cy="1417320"/>
          </a:xfrm>
          <a:prstGeom prst="rect">
            <a:avLst/>
          </a:prstGeom>
          <a:noFill/>
          <a:ln/>
        </p:spPr>
        <p:txBody>
          <a:bodyPr wrap="square" lIns="0" tIns="0" rIns="0" bIns="0" rtlCol="0" anchor="ctr"/>
          <a:lstStyle/>
          <a:p>
            <a:pPr marL="0" indent="0">
              <a:buNone/>
            </a:pPr>
            <a:r>
              <a:rPr lang="en-US" sz="1350" dirty="0">
                <a:solidFill>
                  <a:srgbClr val="1F2D3D"/>
                </a:solidFill>
              </a:rPr>
              <a:t>• Pay satisfaction is low and flat.</a:t>
            </a:r>
            <a:endParaRPr lang="en-US" sz="1350" dirty="0"/>
          </a:p>
          <a:p>
            <a:pPr marL="0" indent="0">
              <a:buNone/>
            </a:pPr>
            <a:r>
              <a:rPr lang="en-US" sz="1350" dirty="0">
                <a:solidFill>
                  <a:srgbClr val="1F2D3D"/>
                </a:solidFill>
              </a:rPr>
              <a:t>• Nursing vacancies remain high.</a:t>
            </a:r>
            <a:endParaRPr lang="en-US" sz="1350" dirty="0"/>
          </a:p>
          <a:p>
            <a:pPr marL="0" indent="0">
              <a:buNone/>
            </a:pPr>
            <a:r>
              <a:rPr lang="en-US" sz="1350" dirty="0">
                <a:solidFill>
                  <a:srgbClr val="1F2D3D"/>
                </a:solidFill>
              </a:rPr>
              <a:t>• NHS England has already opened the door to structural reform, especially around band 5 and graduate pay.</a:t>
            </a:r>
            <a:endParaRPr lang="en-US" sz="1350" dirty="0"/>
          </a:p>
        </p:txBody>
      </p:sp>
      <p:sp>
        <p:nvSpPr>
          <p:cNvPr id="22" name="Text 20"/>
          <p:cNvSpPr/>
          <p:nvPr/>
        </p:nvSpPr>
        <p:spPr>
          <a:xfrm>
            <a:off x="1234440" y="5760720"/>
            <a:ext cx="9601200" cy="201168"/>
          </a:xfrm>
          <a:prstGeom prst="rect">
            <a:avLst/>
          </a:prstGeom>
          <a:noFill/>
          <a:ln/>
        </p:spPr>
        <p:txBody>
          <a:bodyPr wrap="square" lIns="0" tIns="0" rIns="0" bIns="0" rtlCol="0" anchor="ctr"/>
          <a:lstStyle/>
          <a:p>
            <a:pPr marL="0" indent="0" algn="ctr">
              <a:buNone/>
            </a:pPr>
            <a:r>
              <a:rPr lang="en-US" sz="1800" b="1" dirty="0">
                <a:solidFill>
                  <a:srgbClr val="003087"/>
                </a:solidFill>
              </a:rPr>
              <a:t>Expected HR outcome: better fairness, lower quit intent, lower reliance on premium temporary cover.</a:t>
            </a:r>
            <a:endParaRPr lang="en-US" sz="1800" dirty="0"/>
          </a:p>
        </p:txBody>
      </p:sp>
      <p:sp>
        <p:nvSpPr>
          <p:cNvPr id="25" name="Slide Number Placeholder 0"/>
          <p:cNvSpPr>
            <a:spLocks noGrp="1"/>
          </p:cNvSpPr>
          <p:nvPr>
            <p:ph type="sldNum" sz="quarter" idx="4294967295"/>
          </p:nvPr>
        </p:nvSpPr>
        <p:spPr>
          <a:xfrm>
            <a:off x="11658600" y="6601968"/>
            <a:ext cx="320040" cy="164592"/>
          </a:xfrm>
          <a:prstGeom prst="rect">
            <a:avLst/>
          </a:prstGeom>
          <a:extLst>
            <a:ext uri="{C572A759-6A51-4108-AA02-DFA0A04FC94B}">
              <ma14:wrappingTextBoxFlag xmlns="" xmlns:ma14="http://schemas.microsoft.com/office/mac/drawingml/2011/main" val="0"/>
            </a:ext>
          </a:extLst>
        </p:spPr>
        <p:txBody>
          <a:bodyPr/>
          <a:lstStyle>
            <a:lvl1pPr>
              <a:defRPr sz="900">
                <a:solidFill>
                  <a:srgbClr val="FFFFFF"/>
                </a:solidFill>
                <a:latin typeface="Aptos"/>
                <a:ea typeface="Aptos"/>
                <a:cs typeface="Aptos"/>
              </a:defRPr>
            </a:lvl1pPr>
          </a:lstStyle>
          <a:p>
            <a:pPr algn="r"/>
            <a:fld id="{F7021451-1387-4CA6-816F-3879F97B5CBC}" type="slidenum">
              <a:rPr lang="en-US" b="0"/>
              <a:t>24</a:t>
            </a:fld>
            <a:endParaRPr 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5">
    <p:spTree>
      <p:nvGrpSpPr>
        <p:cNvPr id="1" name=""/>
        <p:cNvGrpSpPr/>
        <p:nvPr/>
      </p:nvGrpSpPr>
      <p:grpSpPr>
        <a:xfrm>
          <a:off x="0" y="0"/>
          <a:ext cx="0" cy="0"/>
          <a:chOff x="0" y="0"/>
          <a:chExt cx="0" cy="0"/>
        </a:xfrm>
      </p:grpSpPr>
      <p:sp>
        <p:nvSpPr>
          <p:cNvPr id="2" name="Text 0"/>
          <p:cNvSpPr/>
          <p:nvPr/>
        </p:nvSpPr>
        <p:spPr>
          <a:xfrm>
            <a:off x="502919" y="384048"/>
            <a:ext cx="7959945" cy="310896"/>
          </a:xfrm>
          <a:prstGeom prst="rect">
            <a:avLst/>
          </a:prstGeom>
          <a:noFill/>
          <a:ln/>
        </p:spPr>
        <p:txBody>
          <a:bodyPr wrap="square" lIns="0" tIns="0" rIns="0" bIns="0" rtlCol="0" anchor="ctr">
            <a:normAutofit lnSpcReduction="10000"/>
          </a:bodyPr>
          <a:lstStyle/>
          <a:p>
            <a:pPr marL="0" indent="0">
              <a:buNone/>
            </a:pPr>
            <a:r>
              <a:rPr lang="en-US" sz="2250" b="1" dirty="0">
                <a:solidFill>
                  <a:srgbClr val="003087"/>
                </a:solidFill>
                <a:latin typeface="Aptos Display" pitchFamily="34" charset="0"/>
                <a:ea typeface="Aptos Display" pitchFamily="34" charset="-122"/>
                <a:cs typeface="Aptos Display" pitchFamily="34" charset="-120"/>
              </a:rPr>
              <a:t>Recommendation 2: make total reward visible and personalised</a:t>
            </a:r>
            <a:endParaRPr lang="en-US" sz="2250" dirty="0"/>
          </a:p>
        </p:txBody>
      </p:sp>
      <p:sp>
        <p:nvSpPr>
          <p:cNvPr id="3" name="Text 1"/>
          <p:cNvSpPr/>
          <p:nvPr/>
        </p:nvSpPr>
        <p:spPr>
          <a:xfrm>
            <a:off x="8759952" y="429768"/>
            <a:ext cx="2423160" cy="201168"/>
          </a:xfrm>
          <a:prstGeom prst="rect">
            <a:avLst/>
          </a:prstGeom>
          <a:noFill/>
          <a:ln/>
        </p:spPr>
        <p:txBody>
          <a:bodyPr wrap="square" lIns="0" tIns="0" rIns="0" bIns="0" rtlCol="0" anchor="ctr">
            <a:normAutofit/>
          </a:bodyPr>
          <a:lstStyle/>
          <a:p>
            <a:pPr algn="r"/>
            <a:r>
              <a:rPr lang="en-US" sz="850" dirty="0">
                <a:solidFill>
                  <a:srgbClr val="51606F"/>
                </a:solidFill>
              </a:rPr>
              <a:t>Section D  •  Presenter: Raj Patel  •  ID: 2518465</a:t>
            </a:r>
            <a:endParaRPr lang="en-US" sz="850" dirty="0"/>
          </a:p>
        </p:txBody>
      </p:sp>
      <p:sp>
        <p:nvSpPr>
          <p:cNvPr id="4" name="Text 2"/>
          <p:cNvSpPr/>
          <p:nvPr/>
        </p:nvSpPr>
        <p:spPr>
          <a:xfrm>
            <a:off x="594360" y="6473952"/>
            <a:ext cx="10607040" cy="73152"/>
          </a:xfrm>
          <a:prstGeom prst="rect">
            <a:avLst/>
          </a:prstGeom>
          <a:noFill/>
          <a:ln/>
        </p:spPr>
        <p:txBody>
          <a:bodyPr wrap="square" lIns="0" tIns="0" rIns="0" bIns="0" rtlCol="0" anchor="ctr">
            <a:normAutofit fontScale="70000" lnSpcReduction="20000"/>
          </a:bodyPr>
          <a:lstStyle/>
          <a:p>
            <a:pPr marL="0" indent="0">
              <a:buNone/>
            </a:pPr>
            <a:r>
              <a:rPr lang="en-US" sz="720" dirty="0">
                <a:solidFill>
                  <a:srgbClr val="F2F7FB"/>
                </a:solidFill>
              </a:rPr>
              <a:t>Recommendation grounded in total reward and appraisal evidence</a:t>
            </a:r>
            <a:endParaRPr lang="en-US" sz="720" dirty="0"/>
          </a:p>
        </p:txBody>
      </p:sp>
      <p:sp>
        <p:nvSpPr>
          <p:cNvPr id="5" name="Shape 3"/>
          <p:cNvSpPr/>
          <p:nvPr/>
        </p:nvSpPr>
        <p:spPr>
          <a:xfrm>
            <a:off x="530352" y="841248"/>
            <a:ext cx="1737360" cy="256032"/>
          </a:xfrm>
          <a:prstGeom prst="roundRect">
            <a:avLst>
              <a:gd name="adj" fmla="val 21429"/>
            </a:avLst>
          </a:prstGeom>
          <a:solidFill>
            <a:srgbClr val="009639"/>
          </a:solidFill>
          <a:ln w="12700">
            <a:solidFill>
              <a:srgbClr val="009639"/>
            </a:solidFill>
            <a:prstDash val="solid"/>
          </a:ln>
          <a:effectLst>
            <a:outerShdw blurRad="12700" dist="6350" dir="2700000" algn="bl" rotWithShape="0">
              <a:srgbClr val="000000">
                <a:alpha val="12000"/>
              </a:srgbClr>
            </a:outerShdw>
          </a:effectLst>
        </p:spPr>
        <p:txBody>
          <a:bodyPr/>
          <a:lstStyle/>
          <a:p>
            <a:endParaRPr lang="en-US"/>
          </a:p>
        </p:txBody>
      </p:sp>
      <p:sp>
        <p:nvSpPr>
          <p:cNvPr id="6" name="Text 4"/>
          <p:cNvSpPr/>
          <p:nvPr/>
        </p:nvSpPr>
        <p:spPr>
          <a:xfrm>
            <a:off x="685800" y="877824"/>
            <a:ext cx="1417320" cy="164592"/>
          </a:xfrm>
          <a:prstGeom prst="rect">
            <a:avLst/>
          </a:prstGeom>
          <a:noFill/>
          <a:ln/>
        </p:spPr>
        <p:txBody>
          <a:bodyPr wrap="square" lIns="0" tIns="0" rIns="0" bIns="0" rtlCol="0" anchor="ctr"/>
          <a:lstStyle/>
          <a:p>
            <a:pPr marL="0" indent="0" algn="ctr">
              <a:buNone/>
            </a:pPr>
            <a:r>
              <a:rPr lang="en-US" sz="900" b="1" dirty="0">
                <a:solidFill>
                  <a:srgbClr val="FFFFFF"/>
                </a:solidFill>
              </a:rPr>
              <a:t>RECOMMENDATIONS</a:t>
            </a:r>
            <a:endParaRPr lang="en-US" sz="900" dirty="0"/>
          </a:p>
        </p:txBody>
      </p:sp>
      <p:sp>
        <p:nvSpPr>
          <p:cNvPr id="7" name="Text 5"/>
          <p:cNvSpPr/>
          <p:nvPr/>
        </p:nvSpPr>
        <p:spPr>
          <a:xfrm>
            <a:off x="658368" y="1170432"/>
            <a:ext cx="10789920" cy="292608"/>
          </a:xfrm>
          <a:prstGeom prst="rect">
            <a:avLst/>
          </a:prstGeom>
          <a:noFill/>
          <a:ln/>
        </p:spPr>
        <p:txBody>
          <a:bodyPr wrap="square" lIns="0" tIns="0" rIns="0" bIns="0" rtlCol="0" anchor="ctr"/>
          <a:lstStyle/>
          <a:p>
            <a:pPr marL="0" indent="0">
              <a:buNone/>
            </a:pPr>
            <a:r>
              <a:rPr lang="en-US" sz="1700" dirty="0">
                <a:solidFill>
                  <a:srgbClr val="1F2D3D"/>
                </a:solidFill>
              </a:rPr>
              <a:t>The second lever is communication. If staff only notice salary, the organisation undersells its own reward package.</a:t>
            </a:r>
            <a:endParaRPr lang="en-US" sz="1700" dirty="0"/>
          </a:p>
        </p:txBody>
      </p:sp>
      <p:sp>
        <p:nvSpPr>
          <p:cNvPr id="8" name="Shape 6"/>
          <p:cNvSpPr/>
          <p:nvPr/>
        </p:nvSpPr>
        <p:spPr>
          <a:xfrm>
            <a:off x="914400" y="1828800"/>
            <a:ext cx="10241280" cy="3474720"/>
          </a:xfrm>
          <a:prstGeom prst="roundRect">
            <a:avLst>
              <a:gd name="adj" fmla="val 2105"/>
            </a:avLst>
          </a:prstGeom>
          <a:solidFill>
            <a:srgbClr val="FFFFFF"/>
          </a:solidFill>
          <a:ln w="12700">
            <a:solidFill>
              <a:srgbClr val="D7E3EF"/>
            </a:solidFill>
            <a:prstDash val="solid"/>
          </a:ln>
          <a:effectLst>
            <a:outerShdw blurRad="12700" dist="2540" dir="2700000" algn="bl" rotWithShape="0">
              <a:srgbClr val="44556B">
                <a:alpha val="8000"/>
              </a:srgbClr>
            </a:outerShdw>
          </a:effectLst>
        </p:spPr>
        <p:txBody>
          <a:bodyPr/>
          <a:lstStyle/>
          <a:p>
            <a:endParaRPr lang="en-US"/>
          </a:p>
        </p:txBody>
      </p:sp>
      <p:sp>
        <p:nvSpPr>
          <p:cNvPr id="9" name="Shape 7"/>
          <p:cNvSpPr/>
          <p:nvPr/>
        </p:nvSpPr>
        <p:spPr>
          <a:xfrm>
            <a:off x="2816352" y="3566160"/>
            <a:ext cx="1097280" cy="0"/>
          </a:xfrm>
          <a:prstGeom prst="line">
            <a:avLst/>
          </a:prstGeom>
          <a:noFill/>
          <a:ln w="12700">
            <a:solidFill>
              <a:srgbClr val="D7E3EF"/>
            </a:solidFill>
            <a:prstDash val="solid"/>
            <a:tailEnd type="triangle"/>
          </a:ln>
        </p:spPr>
        <p:txBody>
          <a:bodyPr/>
          <a:lstStyle/>
          <a:p>
            <a:endParaRPr lang="en-US"/>
          </a:p>
        </p:txBody>
      </p:sp>
      <p:sp>
        <p:nvSpPr>
          <p:cNvPr id="10" name="Shape 8"/>
          <p:cNvSpPr/>
          <p:nvPr/>
        </p:nvSpPr>
        <p:spPr>
          <a:xfrm>
            <a:off x="5486400" y="3566160"/>
            <a:ext cx="1097280" cy="0"/>
          </a:xfrm>
          <a:prstGeom prst="line">
            <a:avLst/>
          </a:prstGeom>
          <a:noFill/>
          <a:ln w="12700">
            <a:solidFill>
              <a:srgbClr val="D7E3EF"/>
            </a:solidFill>
            <a:prstDash val="solid"/>
            <a:tailEnd type="triangle"/>
          </a:ln>
        </p:spPr>
        <p:txBody>
          <a:bodyPr/>
          <a:lstStyle/>
          <a:p>
            <a:endParaRPr lang="en-US"/>
          </a:p>
        </p:txBody>
      </p:sp>
      <p:sp>
        <p:nvSpPr>
          <p:cNvPr id="11" name="Shape 9"/>
          <p:cNvSpPr/>
          <p:nvPr/>
        </p:nvSpPr>
        <p:spPr>
          <a:xfrm>
            <a:off x="8138160" y="3566160"/>
            <a:ext cx="1097280" cy="0"/>
          </a:xfrm>
          <a:prstGeom prst="line">
            <a:avLst/>
          </a:prstGeom>
          <a:noFill/>
          <a:ln w="12700">
            <a:solidFill>
              <a:srgbClr val="D7E3EF"/>
            </a:solidFill>
            <a:prstDash val="solid"/>
            <a:tailEnd type="triangle"/>
          </a:ln>
        </p:spPr>
        <p:txBody>
          <a:bodyPr/>
          <a:lstStyle/>
          <a:p>
            <a:endParaRPr lang="en-US"/>
          </a:p>
        </p:txBody>
      </p:sp>
      <p:sp>
        <p:nvSpPr>
          <p:cNvPr id="12" name="Shape 10"/>
          <p:cNvSpPr/>
          <p:nvPr/>
        </p:nvSpPr>
        <p:spPr>
          <a:xfrm>
            <a:off x="1234440" y="2880360"/>
            <a:ext cx="1417320" cy="1325880"/>
          </a:xfrm>
          <a:prstGeom prst="roundRect">
            <a:avLst>
              <a:gd name="adj" fmla="val 5517"/>
            </a:avLst>
          </a:prstGeom>
          <a:solidFill>
            <a:srgbClr val="EAF4FD"/>
          </a:solidFill>
          <a:ln w="12700">
            <a:solidFill>
              <a:srgbClr val="BCD7EE"/>
            </a:solidFill>
            <a:prstDash val="solid"/>
          </a:ln>
        </p:spPr>
        <p:txBody>
          <a:bodyPr/>
          <a:lstStyle/>
          <a:p>
            <a:endParaRPr lang="en-US"/>
          </a:p>
        </p:txBody>
      </p:sp>
      <p:sp>
        <p:nvSpPr>
          <p:cNvPr id="13" name="Text 11"/>
          <p:cNvSpPr/>
          <p:nvPr/>
        </p:nvSpPr>
        <p:spPr>
          <a:xfrm>
            <a:off x="1344168" y="3127248"/>
            <a:ext cx="1188720" cy="749808"/>
          </a:xfrm>
          <a:prstGeom prst="rect">
            <a:avLst/>
          </a:prstGeom>
          <a:noFill/>
          <a:ln/>
        </p:spPr>
        <p:txBody>
          <a:bodyPr wrap="square" lIns="0" tIns="0" rIns="0" bIns="0" rtlCol="0" anchor="ctr"/>
          <a:lstStyle/>
          <a:p>
            <a:pPr marL="0" indent="0" algn="ctr">
              <a:buNone/>
            </a:pPr>
            <a:r>
              <a:rPr lang="en-US" sz="1220" b="1" dirty="0">
                <a:solidFill>
                  <a:srgbClr val="003087"/>
                </a:solidFill>
              </a:rPr>
              <a:t>1. Total Reward Statement</a:t>
            </a:r>
            <a:endParaRPr lang="en-US" sz="1220" dirty="0"/>
          </a:p>
        </p:txBody>
      </p:sp>
      <p:sp>
        <p:nvSpPr>
          <p:cNvPr id="14" name="Shape 12"/>
          <p:cNvSpPr/>
          <p:nvPr/>
        </p:nvSpPr>
        <p:spPr>
          <a:xfrm>
            <a:off x="3931920" y="2880360"/>
            <a:ext cx="1417320" cy="1325880"/>
          </a:xfrm>
          <a:prstGeom prst="roundRect">
            <a:avLst>
              <a:gd name="adj" fmla="val 5517"/>
            </a:avLst>
          </a:prstGeom>
          <a:solidFill>
            <a:srgbClr val="EAF4FD"/>
          </a:solidFill>
          <a:ln w="12700">
            <a:solidFill>
              <a:srgbClr val="BCD7EE"/>
            </a:solidFill>
            <a:prstDash val="solid"/>
          </a:ln>
        </p:spPr>
        <p:txBody>
          <a:bodyPr/>
          <a:lstStyle/>
          <a:p>
            <a:endParaRPr lang="en-US"/>
          </a:p>
        </p:txBody>
      </p:sp>
      <p:sp>
        <p:nvSpPr>
          <p:cNvPr id="15" name="Text 13"/>
          <p:cNvSpPr/>
          <p:nvPr/>
        </p:nvSpPr>
        <p:spPr>
          <a:xfrm>
            <a:off x="4041648" y="3127248"/>
            <a:ext cx="1188720" cy="749808"/>
          </a:xfrm>
          <a:prstGeom prst="rect">
            <a:avLst/>
          </a:prstGeom>
          <a:noFill/>
          <a:ln/>
        </p:spPr>
        <p:txBody>
          <a:bodyPr wrap="square" lIns="0" tIns="0" rIns="0" bIns="0" rtlCol="0" anchor="ctr"/>
          <a:lstStyle/>
          <a:p>
            <a:pPr marL="0" indent="0" algn="ctr">
              <a:buNone/>
            </a:pPr>
            <a:r>
              <a:rPr lang="en-US" sz="1220" b="1" dirty="0">
                <a:solidFill>
                  <a:srgbClr val="003087"/>
                </a:solidFill>
              </a:rPr>
              <a:t>2. Reward conversation</a:t>
            </a:r>
            <a:endParaRPr lang="en-US" sz="1220" dirty="0"/>
          </a:p>
        </p:txBody>
      </p:sp>
      <p:sp>
        <p:nvSpPr>
          <p:cNvPr id="16" name="Shape 14"/>
          <p:cNvSpPr/>
          <p:nvPr/>
        </p:nvSpPr>
        <p:spPr>
          <a:xfrm>
            <a:off x="6583680" y="2880360"/>
            <a:ext cx="1417320" cy="1325880"/>
          </a:xfrm>
          <a:prstGeom prst="roundRect">
            <a:avLst>
              <a:gd name="adj" fmla="val 5517"/>
            </a:avLst>
          </a:prstGeom>
          <a:solidFill>
            <a:srgbClr val="EAF4FD"/>
          </a:solidFill>
          <a:ln w="12700">
            <a:solidFill>
              <a:srgbClr val="BCD7EE"/>
            </a:solidFill>
            <a:prstDash val="solid"/>
          </a:ln>
        </p:spPr>
        <p:txBody>
          <a:bodyPr/>
          <a:lstStyle/>
          <a:p>
            <a:endParaRPr lang="en-US"/>
          </a:p>
        </p:txBody>
      </p:sp>
      <p:sp>
        <p:nvSpPr>
          <p:cNvPr id="17" name="Text 15"/>
          <p:cNvSpPr/>
          <p:nvPr/>
        </p:nvSpPr>
        <p:spPr>
          <a:xfrm>
            <a:off x="6693408" y="3127248"/>
            <a:ext cx="1188720" cy="749808"/>
          </a:xfrm>
          <a:prstGeom prst="rect">
            <a:avLst/>
          </a:prstGeom>
          <a:noFill/>
          <a:ln/>
        </p:spPr>
        <p:txBody>
          <a:bodyPr wrap="square" lIns="0" tIns="0" rIns="0" bIns="0" rtlCol="0" anchor="ctr"/>
          <a:lstStyle/>
          <a:p>
            <a:pPr marL="0" indent="0" algn="ctr">
              <a:buNone/>
            </a:pPr>
            <a:r>
              <a:rPr lang="en-US" sz="1220" b="1" dirty="0">
                <a:solidFill>
                  <a:srgbClr val="003087"/>
                </a:solidFill>
              </a:rPr>
              <a:t>3. Local signposting</a:t>
            </a:r>
            <a:endParaRPr lang="en-US" sz="1220" dirty="0"/>
          </a:p>
        </p:txBody>
      </p:sp>
      <p:sp>
        <p:nvSpPr>
          <p:cNvPr id="18" name="Shape 16"/>
          <p:cNvSpPr/>
          <p:nvPr/>
        </p:nvSpPr>
        <p:spPr>
          <a:xfrm>
            <a:off x="9235440" y="2880360"/>
            <a:ext cx="1417320" cy="1325880"/>
          </a:xfrm>
          <a:prstGeom prst="roundRect">
            <a:avLst>
              <a:gd name="adj" fmla="val 5517"/>
            </a:avLst>
          </a:prstGeom>
          <a:solidFill>
            <a:srgbClr val="EAF4FD"/>
          </a:solidFill>
          <a:ln w="12700">
            <a:solidFill>
              <a:srgbClr val="BCD7EE"/>
            </a:solidFill>
            <a:prstDash val="solid"/>
          </a:ln>
        </p:spPr>
        <p:txBody>
          <a:bodyPr/>
          <a:lstStyle/>
          <a:p>
            <a:endParaRPr lang="en-US"/>
          </a:p>
        </p:txBody>
      </p:sp>
      <p:sp>
        <p:nvSpPr>
          <p:cNvPr id="19" name="Text 17"/>
          <p:cNvSpPr/>
          <p:nvPr/>
        </p:nvSpPr>
        <p:spPr>
          <a:xfrm>
            <a:off x="9345168" y="3127248"/>
            <a:ext cx="1188720" cy="749808"/>
          </a:xfrm>
          <a:prstGeom prst="rect">
            <a:avLst/>
          </a:prstGeom>
          <a:noFill/>
          <a:ln/>
        </p:spPr>
        <p:txBody>
          <a:bodyPr wrap="square" lIns="0" tIns="0" rIns="0" bIns="0" rtlCol="0" anchor="ctr"/>
          <a:lstStyle/>
          <a:p>
            <a:pPr marL="0" indent="0" algn="ctr">
              <a:buNone/>
            </a:pPr>
            <a:r>
              <a:rPr lang="en-US" sz="1220" b="1" dirty="0">
                <a:solidFill>
                  <a:srgbClr val="003087"/>
                </a:solidFill>
              </a:rPr>
              <a:t>4. Measure awareness</a:t>
            </a:r>
            <a:endParaRPr lang="en-US" sz="1220" dirty="0"/>
          </a:p>
        </p:txBody>
      </p:sp>
      <p:sp>
        <p:nvSpPr>
          <p:cNvPr id="20" name="Text 18"/>
          <p:cNvSpPr/>
          <p:nvPr/>
        </p:nvSpPr>
        <p:spPr>
          <a:xfrm>
            <a:off x="1234440" y="2176272"/>
            <a:ext cx="9509760" cy="411480"/>
          </a:xfrm>
          <a:prstGeom prst="rect">
            <a:avLst/>
          </a:prstGeom>
          <a:noFill/>
          <a:ln/>
        </p:spPr>
        <p:txBody>
          <a:bodyPr wrap="square" lIns="0" tIns="0" rIns="0" bIns="0" rtlCol="0" anchor="ctr"/>
          <a:lstStyle/>
          <a:p>
            <a:pPr marL="0" indent="0" algn="ctr">
              <a:buNone/>
            </a:pPr>
            <a:r>
              <a:rPr lang="en-US" sz="1600" dirty="0">
                <a:solidFill>
                  <a:srgbClr val="1F2D3D"/>
                </a:solidFill>
              </a:rPr>
              <a:t>This recommendation directly addresses the gap between 86.42% appraisal completion and only 32.86% saying the appraisal left them feeling valued.</a:t>
            </a:r>
            <a:endParaRPr lang="en-US" sz="1600" dirty="0"/>
          </a:p>
        </p:txBody>
      </p:sp>
      <p:sp>
        <p:nvSpPr>
          <p:cNvPr id="21" name="Text 19"/>
          <p:cNvSpPr/>
          <p:nvPr/>
        </p:nvSpPr>
        <p:spPr>
          <a:xfrm>
            <a:off x="1234440" y="4800600"/>
            <a:ext cx="9509760" cy="201168"/>
          </a:xfrm>
          <a:prstGeom prst="rect">
            <a:avLst/>
          </a:prstGeom>
          <a:noFill/>
          <a:ln/>
        </p:spPr>
        <p:txBody>
          <a:bodyPr wrap="square" lIns="0" tIns="0" rIns="0" bIns="0" rtlCol="0" anchor="ctr"/>
          <a:lstStyle/>
          <a:p>
            <a:pPr marL="0" indent="0" algn="ctr">
              <a:buNone/>
            </a:pPr>
            <a:r>
              <a:rPr lang="en-US" sz="1750" b="1" dirty="0">
                <a:solidFill>
                  <a:srgbClr val="009639"/>
                </a:solidFill>
              </a:rPr>
              <a:t>Expected HR outcome: higher perceived value, better manager credibility and stronger reward literacy.</a:t>
            </a:r>
            <a:endParaRPr lang="en-US" sz="1750" dirty="0"/>
          </a:p>
        </p:txBody>
      </p:sp>
      <p:sp>
        <p:nvSpPr>
          <p:cNvPr id="25" name="Slide Number Placeholder 0"/>
          <p:cNvSpPr>
            <a:spLocks noGrp="1"/>
          </p:cNvSpPr>
          <p:nvPr>
            <p:ph type="sldNum" sz="quarter" idx="4294967295"/>
          </p:nvPr>
        </p:nvSpPr>
        <p:spPr>
          <a:xfrm>
            <a:off x="11658600" y="6601968"/>
            <a:ext cx="320040" cy="164592"/>
          </a:xfrm>
          <a:prstGeom prst="rect">
            <a:avLst/>
          </a:prstGeom>
          <a:extLst>
            <a:ext uri="{C572A759-6A51-4108-AA02-DFA0A04FC94B}">
              <ma14:wrappingTextBoxFlag xmlns="" xmlns:ma14="http://schemas.microsoft.com/office/mac/drawingml/2011/main" val="0"/>
            </a:ext>
          </a:extLst>
        </p:spPr>
        <p:txBody>
          <a:bodyPr/>
          <a:lstStyle>
            <a:lvl1pPr>
              <a:defRPr sz="900">
                <a:solidFill>
                  <a:srgbClr val="FFFFFF"/>
                </a:solidFill>
                <a:latin typeface="Aptos"/>
                <a:ea typeface="Aptos"/>
                <a:cs typeface="Aptos"/>
              </a:defRPr>
            </a:lvl1pPr>
          </a:lstStyle>
          <a:p>
            <a:pPr algn="r"/>
            <a:fld id="{F7021451-1387-4CA6-816F-3879F97B5CBC}" type="slidenum">
              <a:rPr lang="en-US" b="0"/>
              <a:t>25</a:t>
            </a:fld>
            <a:endParaRPr 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6">
    <p:spTree>
      <p:nvGrpSpPr>
        <p:cNvPr id="1" name=""/>
        <p:cNvGrpSpPr/>
        <p:nvPr/>
      </p:nvGrpSpPr>
      <p:grpSpPr>
        <a:xfrm>
          <a:off x="0" y="0"/>
          <a:ext cx="0" cy="0"/>
          <a:chOff x="0" y="0"/>
          <a:chExt cx="0" cy="0"/>
        </a:xfrm>
      </p:grpSpPr>
      <p:sp>
        <p:nvSpPr>
          <p:cNvPr id="2" name="Text 0"/>
          <p:cNvSpPr/>
          <p:nvPr/>
        </p:nvSpPr>
        <p:spPr>
          <a:xfrm>
            <a:off x="502920" y="384048"/>
            <a:ext cx="7819986" cy="310896"/>
          </a:xfrm>
          <a:prstGeom prst="rect">
            <a:avLst/>
          </a:prstGeom>
          <a:noFill/>
          <a:ln/>
        </p:spPr>
        <p:txBody>
          <a:bodyPr wrap="square" lIns="0" tIns="0" rIns="0" bIns="0" rtlCol="0" anchor="ctr">
            <a:normAutofit fontScale="92500" lnSpcReduction="10000"/>
          </a:bodyPr>
          <a:lstStyle/>
          <a:p>
            <a:pPr marL="0" indent="0">
              <a:buNone/>
            </a:pPr>
            <a:r>
              <a:rPr lang="en-US" sz="2250" b="1" dirty="0">
                <a:solidFill>
                  <a:srgbClr val="003087"/>
                </a:solidFill>
                <a:latin typeface="Aptos Display" pitchFamily="34" charset="0"/>
                <a:ea typeface="Aptos Display" pitchFamily="34" charset="-122"/>
                <a:cs typeface="Aptos Display" pitchFamily="34" charset="-120"/>
              </a:rPr>
              <a:t>Recommendation 3: scale low-cost recognition that staff can feel</a:t>
            </a:r>
            <a:endParaRPr lang="en-US" sz="2250" dirty="0"/>
          </a:p>
        </p:txBody>
      </p:sp>
      <p:sp>
        <p:nvSpPr>
          <p:cNvPr id="3" name="Text 1"/>
          <p:cNvSpPr/>
          <p:nvPr/>
        </p:nvSpPr>
        <p:spPr>
          <a:xfrm>
            <a:off x="8759952" y="429768"/>
            <a:ext cx="2423160" cy="201168"/>
          </a:xfrm>
          <a:prstGeom prst="rect">
            <a:avLst/>
          </a:prstGeom>
          <a:noFill/>
          <a:ln/>
        </p:spPr>
        <p:txBody>
          <a:bodyPr wrap="square" lIns="0" tIns="0" rIns="0" bIns="0" rtlCol="0" anchor="ctr">
            <a:normAutofit/>
          </a:bodyPr>
          <a:lstStyle/>
          <a:p>
            <a:pPr algn="r"/>
            <a:r>
              <a:rPr lang="en-US" sz="850" dirty="0">
                <a:solidFill>
                  <a:srgbClr val="51606F"/>
                </a:solidFill>
              </a:rPr>
              <a:t>Section D  •  Presenter: Raj Patel  •  ID: 2518465</a:t>
            </a:r>
            <a:endParaRPr lang="en-US" sz="850" dirty="0"/>
          </a:p>
        </p:txBody>
      </p:sp>
      <p:sp>
        <p:nvSpPr>
          <p:cNvPr id="4" name="Text 2"/>
          <p:cNvSpPr/>
          <p:nvPr/>
        </p:nvSpPr>
        <p:spPr>
          <a:xfrm>
            <a:off x="594360" y="6473952"/>
            <a:ext cx="10607040" cy="73152"/>
          </a:xfrm>
          <a:prstGeom prst="rect">
            <a:avLst/>
          </a:prstGeom>
          <a:noFill/>
          <a:ln/>
        </p:spPr>
        <p:txBody>
          <a:bodyPr wrap="square" lIns="0" tIns="0" rIns="0" bIns="0" rtlCol="0" anchor="ctr">
            <a:normAutofit fontScale="70000" lnSpcReduction="20000"/>
          </a:bodyPr>
          <a:lstStyle/>
          <a:p>
            <a:pPr marL="0" indent="0">
              <a:buNone/>
            </a:pPr>
            <a:r>
              <a:rPr lang="en-US" sz="720" dirty="0">
                <a:solidFill>
                  <a:srgbClr val="F2F7FB"/>
                </a:solidFill>
              </a:rPr>
              <a:t>Recommendation grounded in staff-survey recognition findings and NHS practice examples</a:t>
            </a:r>
            <a:endParaRPr lang="en-US" sz="720" dirty="0"/>
          </a:p>
        </p:txBody>
      </p:sp>
      <p:sp>
        <p:nvSpPr>
          <p:cNvPr id="5" name="Shape 3"/>
          <p:cNvSpPr/>
          <p:nvPr/>
        </p:nvSpPr>
        <p:spPr>
          <a:xfrm>
            <a:off x="530352" y="841248"/>
            <a:ext cx="1737360" cy="256032"/>
          </a:xfrm>
          <a:prstGeom prst="roundRect">
            <a:avLst>
              <a:gd name="adj" fmla="val 21429"/>
            </a:avLst>
          </a:prstGeom>
          <a:solidFill>
            <a:srgbClr val="009639"/>
          </a:solidFill>
          <a:ln w="12700">
            <a:solidFill>
              <a:srgbClr val="009639"/>
            </a:solidFill>
            <a:prstDash val="solid"/>
          </a:ln>
          <a:effectLst>
            <a:outerShdw blurRad="12700" dist="6350" dir="2700000" algn="bl" rotWithShape="0">
              <a:srgbClr val="000000">
                <a:alpha val="12000"/>
              </a:srgbClr>
            </a:outerShdw>
          </a:effectLst>
        </p:spPr>
        <p:txBody>
          <a:bodyPr/>
          <a:lstStyle/>
          <a:p>
            <a:endParaRPr lang="en-US"/>
          </a:p>
        </p:txBody>
      </p:sp>
      <p:sp>
        <p:nvSpPr>
          <p:cNvPr id="6" name="Text 4"/>
          <p:cNvSpPr/>
          <p:nvPr/>
        </p:nvSpPr>
        <p:spPr>
          <a:xfrm>
            <a:off x="685800" y="877824"/>
            <a:ext cx="1417320" cy="164592"/>
          </a:xfrm>
          <a:prstGeom prst="rect">
            <a:avLst/>
          </a:prstGeom>
          <a:noFill/>
          <a:ln/>
        </p:spPr>
        <p:txBody>
          <a:bodyPr wrap="square" lIns="0" tIns="0" rIns="0" bIns="0" rtlCol="0" anchor="ctr"/>
          <a:lstStyle/>
          <a:p>
            <a:pPr marL="0" indent="0" algn="ctr">
              <a:buNone/>
            </a:pPr>
            <a:r>
              <a:rPr lang="en-US" sz="900" b="1" dirty="0">
                <a:solidFill>
                  <a:srgbClr val="FFFFFF"/>
                </a:solidFill>
              </a:rPr>
              <a:t>RECOMMENDATIONS</a:t>
            </a:r>
            <a:endParaRPr lang="en-US" sz="900" dirty="0"/>
          </a:p>
        </p:txBody>
      </p:sp>
      <p:sp>
        <p:nvSpPr>
          <p:cNvPr id="7" name="Text 5"/>
          <p:cNvSpPr/>
          <p:nvPr/>
        </p:nvSpPr>
        <p:spPr>
          <a:xfrm>
            <a:off x="685800" y="1289304"/>
            <a:ext cx="10789920" cy="310896"/>
          </a:xfrm>
          <a:prstGeom prst="rect">
            <a:avLst/>
          </a:prstGeom>
          <a:noFill/>
          <a:ln/>
        </p:spPr>
        <p:txBody>
          <a:bodyPr wrap="square" lIns="0" tIns="0" rIns="0" bIns="0" rtlCol="0" anchor="ctr"/>
          <a:lstStyle/>
          <a:p>
            <a:pPr marL="0" indent="0">
              <a:buNone/>
            </a:pPr>
            <a:r>
              <a:rPr lang="en-US" sz="1700" dirty="0">
                <a:solidFill>
                  <a:srgbClr val="1F2D3D"/>
                </a:solidFill>
              </a:rPr>
              <a:t>Recognition matters because reward is social as well as financial. The NHS can strengthen felt value without waiting for national pay reform.</a:t>
            </a:r>
            <a:endParaRPr lang="en-US" sz="1700" dirty="0"/>
          </a:p>
        </p:txBody>
      </p:sp>
      <p:sp>
        <p:nvSpPr>
          <p:cNvPr id="8" name="Shape 6"/>
          <p:cNvSpPr/>
          <p:nvPr/>
        </p:nvSpPr>
        <p:spPr>
          <a:xfrm>
            <a:off x="868680" y="1828800"/>
            <a:ext cx="4754880" cy="3611880"/>
          </a:xfrm>
          <a:prstGeom prst="roundRect">
            <a:avLst>
              <a:gd name="adj" fmla="val 2025"/>
            </a:avLst>
          </a:prstGeom>
          <a:solidFill>
            <a:srgbClr val="FFFFFF"/>
          </a:solidFill>
          <a:ln w="12700">
            <a:solidFill>
              <a:srgbClr val="D7E3EF"/>
            </a:solidFill>
            <a:prstDash val="solid"/>
          </a:ln>
          <a:effectLst>
            <a:outerShdw blurRad="12700" dist="2540" dir="2700000" algn="bl" rotWithShape="0">
              <a:srgbClr val="44556B">
                <a:alpha val="8000"/>
              </a:srgbClr>
            </a:outerShdw>
          </a:effectLst>
        </p:spPr>
        <p:txBody>
          <a:bodyPr/>
          <a:lstStyle/>
          <a:p>
            <a:endParaRPr lang="en-US"/>
          </a:p>
        </p:txBody>
      </p:sp>
      <p:sp>
        <p:nvSpPr>
          <p:cNvPr id="9" name="Text 7"/>
          <p:cNvSpPr/>
          <p:nvPr/>
        </p:nvSpPr>
        <p:spPr>
          <a:xfrm>
            <a:off x="1143000" y="2103120"/>
            <a:ext cx="2011680" cy="201168"/>
          </a:xfrm>
          <a:prstGeom prst="rect">
            <a:avLst/>
          </a:prstGeom>
          <a:noFill/>
          <a:ln/>
        </p:spPr>
        <p:txBody>
          <a:bodyPr wrap="square" lIns="0" tIns="0" rIns="0" bIns="0" rtlCol="0" anchor="ctr"/>
          <a:lstStyle/>
          <a:p>
            <a:pPr marL="0" indent="0">
              <a:buNone/>
            </a:pPr>
            <a:r>
              <a:rPr lang="en-US" sz="1800" b="1" dirty="0">
                <a:solidFill>
                  <a:srgbClr val="009639"/>
                </a:solidFill>
              </a:rPr>
              <a:t>Recognition model</a:t>
            </a:r>
            <a:endParaRPr lang="en-US" sz="1800" dirty="0"/>
          </a:p>
        </p:txBody>
      </p:sp>
      <p:sp>
        <p:nvSpPr>
          <p:cNvPr id="10" name="Text 8"/>
          <p:cNvSpPr/>
          <p:nvPr/>
        </p:nvSpPr>
        <p:spPr>
          <a:xfrm>
            <a:off x="1143000" y="2514600"/>
            <a:ext cx="3931920" cy="2011680"/>
          </a:xfrm>
          <a:prstGeom prst="rect">
            <a:avLst/>
          </a:prstGeom>
          <a:noFill/>
          <a:ln/>
        </p:spPr>
        <p:txBody>
          <a:bodyPr wrap="square" lIns="0" tIns="0" rIns="0" bIns="0" rtlCol="0" anchor="ctr"/>
          <a:lstStyle/>
          <a:p>
            <a:pPr marL="0" indent="0">
              <a:buNone/>
            </a:pPr>
            <a:r>
              <a:rPr lang="en-US" sz="1420" dirty="0">
                <a:solidFill>
                  <a:srgbClr val="1F2D3D"/>
                </a:solidFill>
              </a:rPr>
              <a:t>• Peer-to-peer “values in action” cards</a:t>
            </a:r>
            <a:endParaRPr lang="en-US" sz="1420" dirty="0"/>
          </a:p>
          <a:p>
            <a:pPr marL="0" indent="0">
              <a:buNone/>
            </a:pPr>
            <a:r>
              <a:rPr lang="en-US" sz="1420" dirty="0">
                <a:solidFill>
                  <a:srgbClr val="1F2D3D"/>
                </a:solidFill>
              </a:rPr>
              <a:t>• Quarterly team awards tied to patient care and improvement</a:t>
            </a:r>
            <a:endParaRPr lang="en-US" sz="1420" dirty="0"/>
          </a:p>
          <a:p>
            <a:pPr marL="0" indent="0">
              <a:buNone/>
            </a:pPr>
            <a:r>
              <a:rPr lang="en-US" sz="1420" dirty="0">
                <a:solidFill>
                  <a:srgbClr val="1F2D3D"/>
                </a:solidFill>
              </a:rPr>
              <a:t>• Long-service recognition and small vouchers</a:t>
            </a:r>
            <a:endParaRPr lang="en-US" sz="1420" dirty="0"/>
          </a:p>
          <a:p>
            <a:pPr marL="0" indent="0">
              <a:buNone/>
            </a:pPr>
            <a:r>
              <a:rPr lang="en-US" sz="1420" dirty="0">
                <a:solidFill>
                  <a:srgbClr val="1F2D3D"/>
                </a:solidFill>
              </a:rPr>
              <a:t>• Manager training on specific, timely praise</a:t>
            </a:r>
            <a:endParaRPr lang="en-US" sz="1420" dirty="0"/>
          </a:p>
        </p:txBody>
      </p:sp>
      <p:sp>
        <p:nvSpPr>
          <p:cNvPr id="11" name="Shape 9"/>
          <p:cNvSpPr/>
          <p:nvPr/>
        </p:nvSpPr>
        <p:spPr>
          <a:xfrm>
            <a:off x="5897880" y="1828800"/>
            <a:ext cx="5166360" cy="3611880"/>
          </a:xfrm>
          <a:prstGeom prst="roundRect">
            <a:avLst>
              <a:gd name="adj" fmla="val 2025"/>
            </a:avLst>
          </a:prstGeom>
          <a:solidFill>
            <a:srgbClr val="EAF4FD"/>
          </a:solidFill>
          <a:ln w="12700">
            <a:solidFill>
              <a:srgbClr val="BCD7EE"/>
            </a:solidFill>
            <a:prstDash val="solid"/>
          </a:ln>
        </p:spPr>
        <p:txBody>
          <a:bodyPr/>
          <a:lstStyle/>
          <a:p>
            <a:endParaRPr lang="en-US"/>
          </a:p>
        </p:txBody>
      </p:sp>
      <p:sp>
        <p:nvSpPr>
          <p:cNvPr id="12" name="Text 10"/>
          <p:cNvSpPr/>
          <p:nvPr/>
        </p:nvSpPr>
        <p:spPr>
          <a:xfrm>
            <a:off x="6172200" y="2075688"/>
            <a:ext cx="4572000" cy="201168"/>
          </a:xfrm>
          <a:prstGeom prst="rect">
            <a:avLst/>
          </a:prstGeom>
          <a:noFill/>
          <a:ln/>
        </p:spPr>
        <p:txBody>
          <a:bodyPr wrap="square" lIns="0" tIns="0" rIns="0" bIns="0" rtlCol="0" anchor="ctr"/>
          <a:lstStyle/>
          <a:p>
            <a:pPr marL="0" indent="0">
              <a:buNone/>
            </a:pPr>
            <a:r>
              <a:rPr lang="en-US" sz="1700" b="1" dirty="0">
                <a:solidFill>
                  <a:srgbClr val="003087"/>
                </a:solidFill>
              </a:rPr>
              <a:t>NHS example: Coventry and Warwickshire Partnership Trust</a:t>
            </a:r>
            <a:endParaRPr lang="en-US" sz="1700" dirty="0"/>
          </a:p>
        </p:txBody>
      </p:sp>
      <p:sp>
        <p:nvSpPr>
          <p:cNvPr id="13" name="Text 11"/>
          <p:cNvSpPr/>
          <p:nvPr/>
        </p:nvSpPr>
        <p:spPr>
          <a:xfrm>
            <a:off x="6172200" y="2487168"/>
            <a:ext cx="4526280" cy="1325880"/>
          </a:xfrm>
          <a:prstGeom prst="rect">
            <a:avLst/>
          </a:prstGeom>
          <a:noFill/>
          <a:ln/>
        </p:spPr>
        <p:txBody>
          <a:bodyPr wrap="square" lIns="0" tIns="0" rIns="0" bIns="0" rtlCol="0" anchor="ctr"/>
          <a:lstStyle/>
          <a:p>
            <a:pPr marL="0" indent="0">
              <a:buNone/>
            </a:pPr>
            <a:r>
              <a:rPr lang="en-US" sz="1400" dirty="0">
                <a:solidFill>
                  <a:srgbClr val="1F2D3D"/>
                </a:solidFill>
              </a:rPr>
              <a:t>The trust uses annual quality awards, “Values in Action” recognition cards, badges and long-service vouchers of £100 after 20 years, £200 after 30, £300 after 40 and £400 after 50 years of service.</a:t>
            </a:r>
            <a:endParaRPr lang="en-US" sz="1400" dirty="0"/>
          </a:p>
        </p:txBody>
      </p:sp>
      <p:sp>
        <p:nvSpPr>
          <p:cNvPr id="14" name="Text 12"/>
          <p:cNvSpPr/>
          <p:nvPr/>
        </p:nvSpPr>
        <p:spPr>
          <a:xfrm>
            <a:off x="6172200" y="4069080"/>
            <a:ext cx="4434840" cy="731520"/>
          </a:xfrm>
          <a:prstGeom prst="rect">
            <a:avLst/>
          </a:prstGeom>
          <a:noFill/>
          <a:ln/>
        </p:spPr>
        <p:txBody>
          <a:bodyPr wrap="square" lIns="0" tIns="0" rIns="0" bIns="0" rtlCol="0" anchor="ctr"/>
          <a:lstStyle/>
          <a:p>
            <a:pPr marL="0" indent="0">
              <a:buNone/>
            </a:pPr>
            <a:r>
              <a:rPr lang="en-US" sz="1420" b="1" dirty="0">
                <a:solidFill>
                  <a:srgbClr val="003087"/>
                </a:solidFill>
              </a:rPr>
              <a:t>HR rationale: visible recognition improves morale and retention because it makes organisational appreciation concrete.</a:t>
            </a:r>
            <a:endParaRPr lang="en-US" sz="1420" dirty="0"/>
          </a:p>
        </p:txBody>
      </p:sp>
      <p:sp>
        <p:nvSpPr>
          <p:cNvPr id="25" name="Slide Number Placeholder 0"/>
          <p:cNvSpPr>
            <a:spLocks noGrp="1"/>
          </p:cNvSpPr>
          <p:nvPr>
            <p:ph type="sldNum" sz="quarter" idx="4294967295"/>
          </p:nvPr>
        </p:nvSpPr>
        <p:spPr>
          <a:xfrm>
            <a:off x="11658600" y="6601968"/>
            <a:ext cx="320040" cy="164592"/>
          </a:xfrm>
          <a:prstGeom prst="rect">
            <a:avLst/>
          </a:prstGeom>
          <a:extLst>
            <a:ext uri="{C572A759-6A51-4108-AA02-DFA0A04FC94B}">
              <ma14:wrappingTextBoxFlag xmlns="" xmlns:ma14="http://schemas.microsoft.com/office/mac/drawingml/2011/main" val="0"/>
            </a:ext>
          </a:extLst>
        </p:spPr>
        <p:txBody>
          <a:bodyPr/>
          <a:lstStyle>
            <a:lvl1pPr>
              <a:defRPr sz="900">
                <a:solidFill>
                  <a:srgbClr val="FFFFFF"/>
                </a:solidFill>
                <a:latin typeface="Aptos"/>
                <a:ea typeface="Aptos"/>
                <a:cs typeface="Aptos"/>
              </a:defRPr>
            </a:lvl1pPr>
          </a:lstStyle>
          <a:p>
            <a:pPr algn="r"/>
            <a:fld id="{F7021451-1387-4CA6-816F-3879F97B5CBC}" type="slidenum">
              <a:rPr lang="en-US" b="0"/>
              <a:t>26</a:t>
            </a:fld>
            <a:endParaRPr 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27">
    <p:spTree>
      <p:nvGrpSpPr>
        <p:cNvPr id="1" name=""/>
        <p:cNvGrpSpPr/>
        <p:nvPr/>
      </p:nvGrpSpPr>
      <p:grpSpPr>
        <a:xfrm>
          <a:off x="0" y="0"/>
          <a:ext cx="0" cy="0"/>
          <a:chOff x="0" y="0"/>
          <a:chExt cx="0" cy="0"/>
        </a:xfrm>
      </p:grpSpPr>
      <p:sp>
        <p:nvSpPr>
          <p:cNvPr id="2" name="Text 0"/>
          <p:cNvSpPr/>
          <p:nvPr/>
        </p:nvSpPr>
        <p:spPr>
          <a:xfrm>
            <a:off x="502919" y="384048"/>
            <a:ext cx="8631749" cy="310896"/>
          </a:xfrm>
          <a:prstGeom prst="rect">
            <a:avLst/>
          </a:prstGeom>
          <a:noFill/>
          <a:ln/>
        </p:spPr>
        <p:txBody>
          <a:bodyPr wrap="square" lIns="0" tIns="0" rIns="0" bIns="0" rtlCol="0" anchor="ctr">
            <a:normAutofit fontScale="85000" lnSpcReduction="10000"/>
          </a:bodyPr>
          <a:lstStyle/>
          <a:p>
            <a:pPr marL="0" indent="0">
              <a:buNone/>
            </a:pPr>
            <a:r>
              <a:rPr lang="en-US" sz="2250" b="1" dirty="0">
                <a:solidFill>
                  <a:srgbClr val="003087"/>
                </a:solidFill>
                <a:latin typeface="Aptos Display" pitchFamily="34" charset="0"/>
                <a:ea typeface="Aptos Display" pitchFamily="34" charset="-122"/>
                <a:cs typeface="Aptos Display" pitchFamily="34" charset="-120"/>
              </a:rPr>
              <a:t>Recommendation 4: use flexibility and partial retirement to retain experience</a:t>
            </a:r>
            <a:endParaRPr lang="en-US" sz="2250" dirty="0"/>
          </a:p>
        </p:txBody>
      </p:sp>
      <p:sp>
        <p:nvSpPr>
          <p:cNvPr id="3" name="Text 1"/>
          <p:cNvSpPr/>
          <p:nvPr/>
        </p:nvSpPr>
        <p:spPr>
          <a:xfrm>
            <a:off x="8759952" y="429768"/>
            <a:ext cx="2423160" cy="201168"/>
          </a:xfrm>
          <a:prstGeom prst="rect">
            <a:avLst/>
          </a:prstGeom>
          <a:noFill/>
          <a:ln/>
        </p:spPr>
        <p:txBody>
          <a:bodyPr wrap="square" lIns="0" tIns="0" rIns="0" bIns="0" rtlCol="0" anchor="ctr">
            <a:normAutofit/>
          </a:bodyPr>
          <a:lstStyle/>
          <a:p>
            <a:pPr algn="r"/>
            <a:r>
              <a:rPr lang="en-US" sz="850" dirty="0">
                <a:solidFill>
                  <a:srgbClr val="51606F"/>
                </a:solidFill>
              </a:rPr>
              <a:t>Section D  •  Presenter: Raj Patel  •  ID: 2518465</a:t>
            </a:r>
            <a:endParaRPr lang="en-US" sz="850" dirty="0"/>
          </a:p>
        </p:txBody>
      </p:sp>
      <p:sp>
        <p:nvSpPr>
          <p:cNvPr id="4" name="Text 2"/>
          <p:cNvSpPr/>
          <p:nvPr/>
        </p:nvSpPr>
        <p:spPr>
          <a:xfrm>
            <a:off x="594360" y="6473952"/>
            <a:ext cx="10607040" cy="73152"/>
          </a:xfrm>
          <a:prstGeom prst="rect">
            <a:avLst/>
          </a:prstGeom>
          <a:noFill/>
          <a:ln/>
        </p:spPr>
        <p:txBody>
          <a:bodyPr wrap="square" lIns="0" tIns="0" rIns="0" bIns="0" rtlCol="0" anchor="ctr">
            <a:normAutofit fontScale="70000" lnSpcReduction="20000"/>
          </a:bodyPr>
          <a:lstStyle/>
          <a:p>
            <a:pPr marL="0" indent="0">
              <a:buNone/>
            </a:pPr>
            <a:r>
              <a:rPr lang="en-US" sz="720" dirty="0">
                <a:solidFill>
                  <a:srgbClr val="F2F7FB"/>
                </a:solidFill>
              </a:rPr>
              <a:t>Sources: NHSBSA partial retirement; NHS long term workforce plan</a:t>
            </a:r>
            <a:endParaRPr lang="en-US" sz="720" dirty="0"/>
          </a:p>
        </p:txBody>
      </p:sp>
      <p:sp>
        <p:nvSpPr>
          <p:cNvPr id="5" name="Shape 3"/>
          <p:cNvSpPr/>
          <p:nvPr/>
        </p:nvSpPr>
        <p:spPr>
          <a:xfrm>
            <a:off x="530352" y="841248"/>
            <a:ext cx="1737360" cy="256032"/>
          </a:xfrm>
          <a:prstGeom prst="roundRect">
            <a:avLst>
              <a:gd name="adj" fmla="val 21429"/>
            </a:avLst>
          </a:prstGeom>
          <a:solidFill>
            <a:srgbClr val="009639"/>
          </a:solidFill>
          <a:ln w="12700">
            <a:solidFill>
              <a:srgbClr val="009639"/>
            </a:solidFill>
            <a:prstDash val="solid"/>
          </a:ln>
          <a:effectLst>
            <a:outerShdw blurRad="12700" dist="6350" dir="2700000" algn="bl" rotWithShape="0">
              <a:srgbClr val="000000">
                <a:alpha val="12000"/>
              </a:srgbClr>
            </a:outerShdw>
          </a:effectLst>
        </p:spPr>
        <p:txBody>
          <a:bodyPr/>
          <a:lstStyle/>
          <a:p>
            <a:endParaRPr lang="en-US"/>
          </a:p>
        </p:txBody>
      </p:sp>
      <p:sp>
        <p:nvSpPr>
          <p:cNvPr id="6" name="Text 4"/>
          <p:cNvSpPr/>
          <p:nvPr/>
        </p:nvSpPr>
        <p:spPr>
          <a:xfrm>
            <a:off x="685800" y="877824"/>
            <a:ext cx="1417320" cy="164592"/>
          </a:xfrm>
          <a:prstGeom prst="rect">
            <a:avLst/>
          </a:prstGeom>
          <a:noFill/>
          <a:ln/>
        </p:spPr>
        <p:txBody>
          <a:bodyPr wrap="square" lIns="0" tIns="0" rIns="0" bIns="0" rtlCol="0" anchor="ctr"/>
          <a:lstStyle/>
          <a:p>
            <a:pPr marL="0" indent="0" algn="ctr">
              <a:buNone/>
            </a:pPr>
            <a:r>
              <a:rPr lang="en-US" sz="900" b="1" dirty="0">
                <a:solidFill>
                  <a:srgbClr val="FFFFFF"/>
                </a:solidFill>
              </a:rPr>
              <a:t>RECOMMENDATIONS</a:t>
            </a:r>
            <a:endParaRPr lang="en-US" sz="900" dirty="0"/>
          </a:p>
        </p:txBody>
      </p:sp>
      <p:sp>
        <p:nvSpPr>
          <p:cNvPr id="7" name="Text 5"/>
          <p:cNvSpPr/>
          <p:nvPr/>
        </p:nvSpPr>
        <p:spPr>
          <a:xfrm>
            <a:off x="701040" y="1318882"/>
            <a:ext cx="10789920" cy="310896"/>
          </a:xfrm>
          <a:prstGeom prst="rect">
            <a:avLst/>
          </a:prstGeom>
          <a:noFill/>
          <a:ln/>
        </p:spPr>
        <p:txBody>
          <a:bodyPr wrap="square" lIns="0" tIns="0" rIns="0" bIns="0" rtlCol="0" anchor="ctr"/>
          <a:lstStyle/>
          <a:p>
            <a:pPr marL="0" indent="0">
              <a:buNone/>
            </a:pPr>
            <a:r>
              <a:rPr lang="en-US" sz="1700" dirty="0">
                <a:solidFill>
                  <a:srgbClr val="1F2D3D"/>
                </a:solidFill>
              </a:rPr>
              <a:t>Retention is a reward issue. The NHS can hold onto experienced staff by widening flexible exit-and-stay options, not just by replacing leavers.</a:t>
            </a:r>
            <a:endParaRPr lang="en-US" sz="1700" dirty="0"/>
          </a:p>
        </p:txBody>
      </p:sp>
      <p:sp>
        <p:nvSpPr>
          <p:cNvPr id="8" name="Shape 6"/>
          <p:cNvSpPr/>
          <p:nvPr/>
        </p:nvSpPr>
        <p:spPr>
          <a:xfrm>
            <a:off x="868680" y="1874520"/>
            <a:ext cx="3154680" cy="3429000"/>
          </a:xfrm>
          <a:prstGeom prst="roundRect">
            <a:avLst>
              <a:gd name="adj" fmla="val 2319"/>
            </a:avLst>
          </a:prstGeom>
          <a:solidFill>
            <a:srgbClr val="EAF4FD"/>
          </a:solidFill>
          <a:ln w="12700">
            <a:solidFill>
              <a:srgbClr val="BCD7EE"/>
            </a:solidFill>
            <a:prstDash val="solid"/>
          </a:ln>
        </p:spPr>
        <p:txBody>
          <a:bodyPr/>
          <a:lstStyle/>
          <a:p>
            <a:endParaRPr lang="en-US"/>
          </a:p>
        </p:txBody>
      </p:sp>
      <p:sp>
        <p:nvSpPr>
          <p:cNvPr id="9" name="Text 7"/>
          <p:cNvSpPr/>
          <p:nvPr/>
        </p:nvSpPr>
        <p:spPr>
          <a:xfrm>
            <a:off x="1143000" y="2148840"/>
            <a:ext cx="2651760" cy="201168"/>
          </a:xfrm>
          <a:prstGeom prst="rect">
            <a:avLst/>
          </a:prstGeom>
          <a:noFill/>
          <a:ln/>
        </p:spPr>
        <p:txBody>
          <a:bodyPr wrap="square" lIns="0" tIns="0" rIns="0" bIns="0" rtlCol="0" anchor="ctr"/>
          <a:lstStyle/>
          <a:p>
            <a:pPr marL="0" indent="0">
              <a:buNone/>
            </a:pPr>
            <a:r>
              <a:rPr lang="en-US" sz="1800" b="1" dirty="0">
                <a:solidFill>
                  <a:srgbClr val="003087"/>
                </a:solidFill>
              </a:rPr>
              <a:t>Partial retirement now allows:</a:t>
            </a:r>
            <a:endParaRPr lang="en-US" sz="1800" dirty="0"/>
          </a:p>
        </p:txBody>
      </p:sp>
      <p:sp>
        <p:nvSpPr>
          <p:cNvPr id="10" name="Text 8"/>
          <p:cNvSpPr/>
          <p:nvPr/>
        </p:nvSpPr>
        <p:spPr>
          <a:xfrm>
            <a:off x="1143000" y="2542032"/>
            <a:ext cx="2560320" cy="2011680"/>
          </a:xfrm>
          <a:prstGeom prst="rect">
            <a:avLst/>
          </a:prstGeom>
          <a:noFill/>
          <a:ln/>
        </p:spPr>
        <p:txBody>
          <a:bodyPr wrap="square" lIns="0" tIns="0" rIns="0" bIns="0" rtlCol="0" anchor="ctr"/>
          <a:lstStyle/>
          <a:p>
            <a:pPr marL="0" indent="0">
              <a:buNone/>
            </a:pPr>
            <a:r>
              <a:rPr lang="en-US" sz="1420" dirty="0">
                <a:solidFill>
                  <a:srgbClr val="1F2D3D"/>
                </a:solidFill>
              </a:rPr>
              <a:t>• taking 20%–100% of pension benefits</a:t>
            </a:r>
            <a:endParaRPr lang="en-US" sz="1420" dirty="0"/>
          </a:p>
          <a:p>
            <a:pPr marL="0" indent="0">
              <a:buNone/>
            </a:pPr>
            <a:r>
              <a:rPr lang="en-US" sz="1420" dirty="0">
                <a:solidFill>
                  <a:srgbClr val="1F2D3D"/>
                </a:solidFill>
              </a:rPr>
              <a:t>• staying in the current job</a:t>
            </a:r>
            <a:endParaRPr lang="en-US" sz="1420" dirty="0"/>
          </a:p>
          <a:p>
            <a:pPr marL="0" indent="0">
              <a:buNone/>
            </a:pPr>
            <a:r>
              <a:rPr lang="en-US" sz="1420" dirty="0">
                <a:solidFill>
                  <a:srgbClr val="1F2D3D"/>
                </a:solidFill>
              </a:rPr>
              <a:t>• continuing to build 2015 Scheme benefits</a:t>
            </a:r>
            <a:endParaRPr lang="en-US" sz="1420" dirty="0"/>
          </a:p>
          <a:p>
            <a:pPr marL="0" indent="0">
              <a:buNone/>
            </a:pPr>
            <a:r>
              <a:rPr lang="en-US" sz="1420" dirty="0">
                <a:solidFill>
                  <a:srgbClr val="1F2D3D"/>
                </a:solidFill>
              </a:rPr>
              <a:t>• no break in service required</a:t>
            </a:r>
            <a:endParaRPr lang="en-US" sz="1420" dirty="0"/>
          </a:p>
          <a:p>
            <a:pPr marL="0" indent="0">
              <a:buNone/>
            </a:pPr>
            <a:r>
              <a:rPr lang="en-US" sz="1420" dirty="0">
                <a:solidFill>
                  <a:srgbClr val="1F2D3D"/>
                </a:solidFill>
              </a:rPr>
              <a:t>• only a 10% pensionable pay reduction</a:t>
            </a:r>
            <a:endParaRPr lang="en-US" sz="1420" dirty="0"/>
          </a:p>
        </p:txBody>
      </p:sp>
      <p:sp>
        <p:nvSpPr>
          <p:cNvPr id="11" name="Shape 9"/>
          <p:cNvSpPr/>
          <p:nvPr/>
        </p:nvSpPr>
        <p:spPr>
          <a:xfrm>
            <a:off x="4297680" y="1874520"/>
            <a:ext cx="3154680" cy="3429000"/>
          </a:xfrm>
          <a:prstGeom prst="roundRect">
            <a:avLst>
              <a:gd name="adj" fmla="val 2319"/>
            </a:avLst>
          </a:prstGeom>
          <a:solidFill>
            <a:srgbClr val="FFFFFF"/>
          </a:solidFill>
          <a:ln w="12700">
            <a:solidFill>
              <a:srgbClr val="D7E3EF"/>
            </a:solidFill>
            <a:prstDash val="solid"/>
          </a:ln>
          <a:effectLst>
            <a:outerShdw blurRad="12700" dist="2540" dir="2700000" algn="bl" rotWithShape="0">
              <a:srgbClr val="44556B">
                <a:alpha val="8000"/>
              </a:srgbClr>
            </a:outerShdw>
          </a:effectLst>
        </p:spPr>
        <p:txBody>
          <a:bodyPr/>
          <a:lstStyle/>
          <a:p>
            <a:endParaRPr lang="en-US"/>
          </a:p>
        </p:txBody>
      </p:sp>
      <p:sp>
        <p:nvSpPr>
          <p:cNvPr id="12" name="Text 10"/>
          <p:cNvSpPr/>
          <p:nvPr/>
        </p:nvSpPr>
        <p:spPr>
          <a:xfrm>
            <a:off x="4572000" y="2148840"/>
            <a:ext cx="2560320" cy="201168"/>
          </a:xfrm>
          <a:prstGeom prst="rect">
            <a:avLst/>
          </a:prstGeom>
          <a:noFill/>
          <a:ln/>
        </p:spPr>
        <p:txBody>
          <a:bodyPr wrap="square" lIns="0" tIns="0" rIns="0" bIns="0" rtlCol="0" anchor="ctr"/>
          <a:lstStyle/>
          <a:p>
            <a:pPr marL="0" indent="0">
              <a:buNone/>
            </a:pPr>
            <a:r>
              <a:rPr lang="en-US" sz="1800" b="1" dirty="0">
                <a:solidFill>
                  <a:srgbClr val="009639"/>
                </a:solidFill>
              </a:rPr>
              <a:t>What trusts should do</a:t>
            </a:r>
            <a:endParaRPr lang="en-US" sz="1800" dirty="0"/>
          </a:p>
        </p:txBody>
      </p:sp>
      <p:sp>
        <p:nvSpPr>
          <p:cNvPr id="13" name="Text 11"/>
          <p:cNvSpPr/>
          <p:nvPr/>
        </p:nvSpPr>
        <p:spPr>
          <a:xfrm>
            <a:off x="4572000" y="2542032"/>
            <a:ext cx="2560320" cy="1920240"/>
          </a:xfrm>
          <a:prstGeom prst="rect">
            <a:avLst/>
          </a:prstGeom>
          <a:noFill/>
          <a:ln/>
        </p:spPr>
        <p:txBody>
          <a:bodyPr wrap="square" lIns="0" tIns="0" rIns="0" bIns="0" rtlCol="0" anchor="ctr"/>
          <a:lstStyle/>
          <a:p>
            <a:pPr marL="0" indent="0">
              <a:buNone/>
            </a:pPr>
            <a:r>
              <a:rPr lang="en-US" sz="1420" dirty="0">
                <a:solidFill>
                  <a:srgbClr val="1F2D3D"/>
                </a:solidFill>
              </a:rPr>
              <a:t>• identify late-career risk groups</a:t>
            </a:r>
            <a:endParaRPr lang="en-US" sz="1420" dirty="0"/>
          </a:p>
          <a:p>
            <a:pPr marL="0" indent="0">
              <a:buNone/>
            </a:pPr>
            <a:r>
              <a:rPr lang="en-US" sz="1420" dirty="0">
                <a:solidFill>
                  <a:srgbClr val="1F2D3D"/>
                </a:solidFill>
              </a:rPr>
              <a:t>• design “stay interviews” before retirement decisions</a:t>
            </a:r>
            <a:endParaRPr lang="en-US" sz="1420" dirty="0"/>
          </a:p>
          <a:p>
            <a:pPr marL="0" indent="0">
              <a:buNone/>
            </a:pPr>
            <a:r>
              <a:rPr lang="en-US" sz="1420" dirty="0">
                <a:solidFill>
                  <a:srgbClr val="1F2D3D"/>
                </a:solidFill>
              </a:rPr>
              <a:t>• align flexible retirement with mentoring / preceptorship</a:t>
            </a:r>
            <a:endParaRPr lang="en-US" sz="1420" dirty="0"/>
          </a:p>
          <a:p>
            <a:pPr marL="0" indent="0">
              <a:buNone/>
            </a:pPr>
            <a:r>
              <a:rPr lang="en-US" sz="1420" dirty="0">
                <a:solidFill>
                  <a:srgbClr val="1F2D3D"/>
                </a:solidFill>
              </a:rPr>
              <a:t>• allow portfolio and bank options for scarce expertise</a:t>
            </a:r>
            <a:endParaRPr lang="en-US" sz="1420" dirty="0"/>
          </a:p>
        </p:txBody>
      </p:sp>
      <p:sp>
        <p:nvSpPr>
          <p:cNvPr id="14" name="Shape 12"/>
          <p:cNvSpPr/>
          <p:nvPr/>
        </p:nvSpPr>
        <p:spPr>
          <a:xfrm>
            <a:off x="7726680" y="1874520"/>
            <a:ext cx="3337560" cy="3429000"/>
          </a:xfrm>
          <a:prstGeom prst="roundRect">
            <a:avLst>
              <a:gd name="adj" fmla="val 2192"/>
            </a:avLst>
          </a:prstGeom>
          <a:solidFill>
            <a:srgbClr val="FFF8E8"/>
          </a:solidFill>
          <a:ln w="12700">
            <a:solidFill>
              <a:srgbClr val="F2D48B"/>
            </a:solidFill>
            <a:prstDash val="solid"/>
          </a:ln>
        </p:spPr>
        <p:txBody>
          <a:bodyPr/>
          <a:lstStyle/>
          <a:p>
            <a:endParaRPr lang="en-US"/>
          </a:p>
        </p:txBody>
      </p:sp>
      <p:sp>
        <p:nvSpPr>
          <p:cNvPr id="15" name="Text 13"/>
          <p:cNvSpPr/>
          <p:nvPr/>
        </p:nvSpPr>
        <p:spPr>
          <a:xfrm>
            <a:off x="8001000" y="2148840"/>
            <a:ext cx="2560320" cy="201168"/>
          </a:xfrm>
          <a:prstGeom prst="rect">
            <a:avLst/>
          </a:prstGeom>
          <a:noFill/>
          <a:ln/>
        </p:spPr>
        <p:txBody>
          <a:bodyPr wrap="square" lIns="0" tIns="0" rIns="0" bIns="0" rtlCol="0" anchor="ctr"/>
          <a:lstStyle/>
          <a:p>
            <a:pPr marL="0" indent="0">
              <a:buNone/>
            </a:pPr>
            <a:r>
              <a:rPr lang="en-US" sz="1800" b="1" dirty="0">
                <a:solidFill>
                  <a:srgbClr val="A96E00"/>
                </a:solidFill>
              </a:rPr>
              <a:t>Expected payoff</a:t>
            </a:r>
            <a:endParaRPr lang="en-US" sz="1800" dirty="0"/>
          </a:p>
        </p:txBody>
      </p:sp>
      <p:sp>
        <p:nvSpPr>
          <p:cNvPr id="16" name="Text 14"/>
          <p:cNvSpPr/>
          <p:nvPr/>
        </p:nvSpPr>
        <p:spPr>
          <a:xfrm>
            <a:off x="8001000" y="2542032"/>
            <a:ext cx="2560320" cy="1554480"/>
          </a:xfrm>
          <a:prstGeom prst="rect">
            <a:avLst/>
          </a:prstGeom>
          <a:noFill/>
          <a:ln/>
        </p:spPr>
        <p:txBody>
          <a:bodyPr wrap="square" lIns="0" tIns="0" rIns="0" bIns="0" rtlCol="0" anchor="ctr"/>
          <a:lstStyle/>
          <a:p>
            <a:pPr marL="0" indent="0">
              <a:buNone/>
            </a:pPr>
            <a:r>
              <a:rPr lang="en-US" sz="1410" dirty="0">
                <a:solidFill>
                  <a:srgbClr val="1F2D3D"/>
                </a:solidFill>
              </a:rPr>
              <a:t>This retains tacit knowledge, eases vacancy pressure and improves the reward offer for older workers without relying purely on permanent pay escalation.</a:t>
            </a:r>
            <a:endParaRPr lang="en-US" sz="1410" dirty="0"/>
          </a:p>
        </p:txBody>
      </p:sp>
      <p:sp>
        <p:nvSpPr>
          <p:cNvPr id="17" name="Text 15"/>
          <p:cNvSpPr/>
          <p:nvPr/>
        </p:nvSpPr>
        <p:spPr>
          <a:xfrm>
            <a:off x="960120" y="5760720"/>
            <a:ext cx="10149840" cy="256032"/>
          </a:xfrm>
          <a:prstGeom prst="rect">
            <a:avLst/>
          </a:prstGeom>
          <a:noFill/>
          <a:ln/>
        </p:spPr>
        <p:txBody>
          <a:bodyPr wrap="square" lIns="0" tIns="0" rIns="0" bIns="0" rtlCol="0" anchor="ctr"/>
          <a:lstStyle/>
          <a:p>
            <a:pPr marL="0" indent="0" algn="ctr">
              <a:buNone/>
            </a:pPr>
            <a:r>
              <a:rPr lang="en-US" sz="1650" b="1" dirty="0">
                <a:solidFill>
                  <a:srgbClr val="003087"/>
                </a:solidFill>
              </a:rPr>
              <a:t>Strategic fit: the NHS Long Term Workforce Plan explicitly supports flexible opportunities for prospective retirees and pension modernisation.</a:t>
            </a:r>
            <a:endParaRPr lang="en-US" sz="1650" dirty="0"/>
          </a:p>
        </p:txBody>
      </p:sp>
      <p:sp>
        <p:nvSpPr>
          <p:cNvPr id="25" name="Slide Number Placeholder 0"/>
          <p:cNvSpPr>
            <a:spLocks noGrp="1"/>
          </p:cNvSpPr>
          <p:nvPr>
            <p:ph type="sldNum" sz="quarter" idx="4294967295"/>
          </p:nvPr>
        </p:nvSpPr>
        <p:spPr>
          <a:xfrm>
            <a:off x="11658600" y="6601968"/>
            <a:ext cx="320040" cy="164592"/>
          </a:xfrm>
          <a:prstGeom prst="rect">
            <a:avLst/>
          </a:prstGeom>
          <a:extLst>
            <a:ext uri="{C572A759-6A51-4108-AA02-DFA0A04FC94B}">
              <ma14:wrappingTextBoxFlag xmlns="" xmlns:ma14="http://schemas.microsoft.com/office/mac/drawingml/2011/main" val="0"/>
            </a:ext>
          </a:extLst>
        </p:spPr>
        <p:txBody>
          <a:bodyPr/>
          <a:lstStyle>
            <a:lvl1pPr>
              <a:defRPr sz="900">
                <a:solidFill>
                  <a:srgbClr val="FFFFFF"/>
                </a:solidFill>
                <a:latin typeface="Aptos"/>
                <a:ea typeface="Aptos"/>
                <a:cs typeface="Aptos"/>
              </a:defRPr>
            </a:lvl1pPr>
          </a:lstStyle>
          <a:p>
            <a:pPr algn="r"/>
            <a:fld id="{F7021451-1387-4CA6-816F-3879F97B5CBC}" type="slidenum">
              <a:rPr lang="en-US" b="0"/>
              <a:t>27</a:t>
            </a:fld>
            <a:endParaRPr lang="en-US"/>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28">
    <p:spTree>
      <p:nvGrpSpPr>
        <p:cNvPr id="1" name=""/>
        <p:cNvGrpSpPr/>
        <p:nvPr/>
      </p:nvGrpSpPr>
      <p:grpSpPr>
        <a:xfrm>
          <a:off x="0" y="0"/>
          <a:ext cx="0" cy="0"/>
          <a:chOff x="0" y="0"/>
          <a:chExt cx="0" cy="0"/>
        </a:xfrm>
      </p:grpSpPr>
      <p:sp>
        <p:nvSpPr>
          <p:cNvPr id="2" name="Text 0"/>
          <p:cNvSpPr/>
          <p:nvPr/>
        </p:nvSpPr>
        <p:spPr>
          <a:xfrm>
            <a:off x="502920" y="384048"/>
            <a:ext cx="8407816" cy="310896"/>
          </a:xfrm>
          <a:prstGeom prst="rect">
            <a:avLst/>
          </a:prstGeom>
          <a:noFill/>
          <a:ln/>
        </p:spPr>
        <p:txBody>
          <a:bodyPr wrap="square" lIns="0" tIns="0" rIns="0" bIns="0" rtlCol="0" anchor="ctr">
            <a:normAutofit/>
          </a:bodyPr>
          <a:lstStyle/>
          <a:p>
            <a:pPr marL="0" indent="0">
              <a:buNone/>
            </a:pPr>
            <a:r>
              <a:rPr lang="en-US" sz="2000" b="1" dirty="0">
                <a:solidFill>
                  <a:srgbClr val="003087"/>
                </a:solidFill>
                <a:latin typeface="Aptos Display" pitchFamily="34" charset="0"/>
                <a:ea typeface="Aptos Display" pitchFamily="34" charset="-122"/>
                <a:cs typeface="Aptos Display" pitchFamily="34" charset="-120"/>
              </a:rPr>
              <a:t>Case example: smarter staffing flexibility can support reward strategy</a:t>
            </a:r>
            <a:endParaRPr lang="en-US" sz="2000" dirty="0"/>
          </a:p>
        </p:txBody>
      </p:sp>
      <p:sp>
        <p:nvSpPr>
          <p:cNvPr id="3" name="Text 1"/>
          <p:cNvSpPr/>
          <p:nvPr/>
        </p:nvSpPr>
        <p:spPr>
          <a:xfrm>
            <a:off x="8759952" y="429768"/>
            <a:ext cx="2423160" cy="201168"/>
          </a:xfrm>
          <a:prstGeom prst="rect">
            <a:avLst/>
          </a:prstGeom>
          <a:noFill/>
          <a:ln/>
        </p:spPr>
        <p:txBody>
          <a:bodyPr wrap="square" lIns="0" tIns="0" rIns="0" bIns="0" rtlCol="0" anchor="ctr">
            <a:normAutofit/>
          </a:bodyPr>
          <a:lstStyle/>
          <a:p>
            <a:pPr algn="r"/>
            <a:r>
              <a:rPr lang="en-US" sz="850" dirty="0">
                <a:solidFill>
                  <a:srgbClr val="51606F"/>
                </a:solidFill>
              </a:rPr>
              <a:t>Section D  •  Presenter: Raj Patel  •  ID: 2518465</a:t>
            </a:r>
            <a:endParaRPr lang="en-US" sz="850" dirty="0"/>
          </a:p>
        </p:txBody>
      </p:sp>
      <p:sp>
        <p:nvSpPr>
          <p:cNvPr id="4" name="Text 2"/>
          <p:cNvSpPr/>
          <p:nvPr/>
        </p:nvSpPr>
        <p:spPr>
          <a:xfrm>
            <a:off x="594360" y="6473952"/>
            <a:ext cx="10607040" cy="73152"/>
          </a:xfrm>
          <a:prstGeom prst="rect">
            <a:avLst/>
          </a:prstGeom>
          <a:noFill/>
          <a:ln/>
        </p:spPr>
        <p:txBody>
          <a:bodyPr wrap="square" lIns="0" tIns="0" rIns="0" bIns="0" rtlCol="0" anchor="ctr">
            <a:normAutofit fontScale="70000" lnSpcReduction="20000"/>
          </a:bodyPr>
          <a:lstStyle/>
          <a:p>
            <a:pPr marL="0" indent="0">
              <a:buNone/>
            </a:pPr>
            <a:r>
              <a:rPr lang="en-US" sz="720" dirty="0">
                <a:solidFill>
                  <a:srgbClr val="F2F7FB"/>
                </a:solidFill>
              </a:rPr>
              <a:t>Source: Northumbria Healthcare case study</a:t>
            </a:r>
            <a:endParaRPr lang="en-US" sz="720" dirty="0"/>
          </a:p>
        </p:txBody>
      </p:sp>
      <p:sp>
        <p:nvSpPr>
          <p:cNvPr id="5" name="Shape 3"/>
          <p:cNvSpPr/>
          <p:nvPr/>
        </p:nvSpPr>
        <p:spPr>
          <a:xfrm>
            <a:off x="530352" y="841248"/>
            <a:ext cx="1737360" cy="256032"/>
          </a:xfrm>
          <a:prstGeom prst="roundRect">
            <a:avLst>
              <a:gd name="adj" fmla="val 21429"/>
            </a:avLst>
          </a:prstGeom>
          <a:solidFill>
            <a:srgbClr val="009639"/>
          </a:solidFill>
          <a:ln w="12700">
            <a:solidFill>
              <a:srgbClr val="009639"/>
            </a:solidFill>
            <a:prstDash val="solid"/>
          </a:ln>
          <a:effectLst>
            <a:outerShdw blurRad="12700" dist="6350" dir="2700000" algn="bl" rotWithShape="0">
              <a:srgbClr val="000000">
                <a:alpha val="12000"/>
              </a:srgbClr>
            </a:outerShdw>
          </a:effectLst>
        </p:spPr>
        <p:txBody>
          <a:bodyPr/>
          <a:lstStyle/>
          <a:p>
            <a:endParaRPr lang="en-US"/>
          </a:p>
        </p:txBody>
      </p:sp>
      <p:sp>
        <p:nvSpPr>
          <p:cNvPr id="6" name="Text 4"/>
          <p:cNvSpPr/>
          <p:nvPr/>
        </p:nvSpPr>
        <p:spPr>
          <a:xfrm>
            <a:off x="685800" y="877824"/>
            <a:ext cx="1417320" cy="164592"/>
          </a:xfrm>
          <a:prstGeom prst="rect">
            <a:avLst/>
          </a:prstGeom>
          <a:noFill/>
          <a:ln/>
        </p:spPr>
        <p:txBody>
          <a:bodyPr wrap="square" lIns="0" tIns="0" rIns="0" bIns="0" rtlCol="0" anchor="ctr"/>
          <a:lstStyle/>
          <a:p>
            <a:pPr marL="0" indent="0" algn="ctr">
              <a:buNone/>
            </a:pPr>
            <a:r>
              <a:rPr lang="en-US" sz="900" b="1" dirty="0">
                <a:solidFill>
                  <a:srgbClr val="FFFFFF"/>
                </a:solidFill>
              </a:rPr>
              <a:t>RECOMMENDATIONS</a:t>
            </a:r>
            <a:endParaRPr lang="en-US" sz="900" dirty="0"/>
          </a:p>
        </p:txBody>
      </p:sp>
      <p:sp>
        <p:nvSpPr>
          <p:cNvPr id="7" name="Text 5"/>
          <p:cNvSpPr/>
          <p:nvPr/>
        </p:nvSpPr>
        <p:spPr>
          <a:xfrm>
            <a:off x="685800" y="1293876"/>
            <a:ext cx="10881360" cy="310896"/>
          </a:xfrm>
          <a:prstGeom prst="rect">
            <a:avLst/>
          </a:prstGeom>
          <a:noFill/>
          <a:ln/>
        </p:spPr>
        <p:txBody>
          <a:bodyPr wrap="square" lIns="0" tIns="0" rIns="0" bIns="0" rtlCol="0" anchor="ctr"/>
          <a:lstStyle/>
          <a:p>
            <a:pPr marL="0" indent="0">
              <a:buNone/>
            </a:pPr>
            <a:r>
              <a:rPr lang="en-US" sz="1700" dirty="0">
                <a:solidFill>
                  <a:srgbClr val="1F2D3D"/>
                </a:solidFill>
              </a:rPr>
              <a:t>Northumbria Healthcare shows that operational flexibility and staff-bank optimisation can improve fill rates and reduce agency dependence — which strengthens the total reward case.</a:t>
            </a:r>
            <a:endParaRPr lang="en-US" sz="1700" dirty="0"/>
          </a:p>
        </p:txBody>
      </p:sp>
      <p:graphicFrame>
        <p:nvGraphicFramePr>
          <p:cNvPr id="8" name="Chart 0"/>
          <p:cNvGraphicFramePr/>
          <p:nvPr/>
        </p:nvGraphicFramePr>
        <p:xfrm>
          <a:off x="914400" y="1783080"/>
          <a:ext cx="5212080" cy="4389120"/>
        </p:xfrm>
        <a:graphic>
          <a:graphicData uri="http://schemas.openxmlformats.org/drawingml/2006/chart">
            <c:chart xmlns:c="http://schemas.openxmlformats.org/drawingml/2006/chart" xmlns:r="http://schemas.openxmlformats.org/officeDocument/2006/relationships" r:id="rId3"/>
          </a:graphicData>
        </a:graphic>
      </p:graphicFrame>
      <p:sp>
        <p:nvSpPr>
          <p:cNvPr id="9" name="Shape 6"/>
          <p:cNvSpPr/>
          <p:nvPr/>
        </p:nvSpPr>
        <p:spPr>
          <a:xfrm>
            <a:off x="6629400" y="1783080"/>
            <a:ext cx="4389120" cy="4389120"/>
          </a:xfrm>
          <a:prstGeom prst="roundRect">
            <a:avLst>
              <a:gd name="adj" fmla="val 1667"/>
            </a:avLst>
          </a:prstGeom>
          <a:solidFill>
            <a:srgbClr val="FFFFFF"/>
          </a:solidFill>
          <a:ln w="12700">
            <a:solidFill>
              <a:srgbClr val="D7E3EF"/>
            </a:solidFill>
            <a:prstDash val="solid"/>
          </a:ln>
          <a:effectLst>
            <a:outerShdw blurRad="12700" dist="2540" dir="2700000" algn="bl" rotWithShape="0">
              <a:srgbClr val="44556B">
                <a:alpha val="8000"/>
              </a:srgbClr>
            </a:outerShdw>
          </a:effectLst>
        </p:spPr>
        <p:txBody>
          <a:bodyPr/>
          <a:lstStyle/>
          <a:p>
            <a:endParaRPr lang="en-US"/>
          </a:p>
        </p:txBody>
      </p:sp>
      <p:sp>
        <p:nvSpPr>
          <p:cNvPr id="10" name="Text 7"/>
          <p:cNvSpPr/>
          <p:nvPr/>
        </p:nvSpPr>
        <p:spPr>
          <a:xfrm>
            <a:off x="6903720" y="2048256"/>
            <a:ext cx="2194560" cy="201168"/>
          </a:xfrm>
          <a:prstGeom prst="rect">
            <a:avLst/>
          </a:prstGeom>
          <a:noFill/>
          <a:ln/>
        </p:spPr>
        <p:txBody>
          <a:bodyPr wrap="square" lIns="0" tIns="0" rIns="0" bIns="0" rtlCol="0" anchor="ctr"/>
          <a:lstStyle/>
          <a:p>
            <a:pPr marL="0" indent="0">
              <a:buNone/>
            </a:pPr>
            <a:r>
              <a:rPr lang="en-US" sz="1800" b="1" dirty="0">
                <a:solidFill>
                  <a:srgbClr val="009639"/>
                </a:solidFill>
              </a:rPr>
              <a:t>Reported outcomes</a:t>
            </a:r>
            <a:endParaRPr lang="en-US" sz="1800" dirty="0"/>
          </a:p>
        </p:txBody>
      </p:sp>
      <p:sp>
        <p:nvSpPr>
          <p:cNvPr id="11" name="Text 8"/>
          <p:cNvSpPr/>
          <p:nvPr/>
        </p:nvSpPr>
        <p:spPr>
          <a:xfrm>
            <a:off x="6903720" y="2450592"/>
            <a:ext cx="3657600" cy="1874520"/>
          </a:xfrm>
          <a:prstGeom prst="rect">
            <a:avLst/>
          </a:prstGeom>
          <a:noFill/>
          <a:ln/>
        </p:spPr>
        <p:txBody>
          <a:bodyPr wrap="square" lIns="0" tIns="0" rIns="0" bIns="0" rtlCol="0" anchor="ctr"/>
          <a:lstStyle/>
          <a:p>
            <a:pPr marL="0" indent="0">
              <a:buNone/>
            </a:pPr>
            <a:r>
              <a:rPr lang="en-US" sz="1420" dirty="0">
                <a:solidFill>
                  <a:srgbClr val="1F2D3D"/>
                </a:solidFill>
              </a:rPr>
              <a:t>• fill rate improved from 58% to 82%</a:t>
            </a:r>
            <a:endParaRPr lang="en-US" sz="1420" dirty="0"/>
          </a:p>
          <a:p>
            <a:pPr marL="0" indent="0">
              <a:buNone/>
            </a:pPr>
            <a:r>
              <a:rPr lang="en-US" sz="1420" dirty="0">
                <a:solidFill>
                  <a:srgbClr val="1F2D3D"/>
                </a:solidFill>
              </a:rPr>
              <a:t>• training compliance above 90%</a:t>
            </a:r>
            <a:endParaRPr lang="en-US" sz="1420" dirty="0"/>
          </a:p>
          <a:p>
            <a:pPr marL="0" indent="0">
              <a:buNone/>
            </a:pPr>
            <a:r>
              <a:rPr lang="en-US" sz="1420" dirty="0">
                <a:solidFill>
                  <a:srgbClr val="1F2D3D"/>
                </a:solidFill>
              </a:rPr>
              <a:t>• appraisal rate reached 97%</a:t>
            </a:r>
            <a:endParaRPr lang="en-US" sz="1420" dirty="0"/>
          </a:p>
          <a:p>
            <a:pPr marL="0" indent="0">
              <a:buNone/>
            </a:pPr>
            <a:r>
              <a:rPr lang="en-US" sz="1420" dirty="0">
                <a:solidFill>
                  <a:srgbClr val="1F2D3D"/>
                </a:solidFill>
              </a:rPr>
              <a:t>• reduced agency usage and spend</a:t>
            </a:r>
            <a:endParaRPr lang="en-US" sz="1420" dirty="0"/>
          </a:p>
          <a:p>
            <a:pPr marL="0" indent="0">
              <a:buNone/>
            </a:pPr>
            <a:r>
              <a:rPr lang="en-US" sz="1420" dirty="0">
                <a:solidFill>
                  <a:srgbClr val="1F2D3D"/>
                </a:solidFill>
              </a:rPr>
              <a:t>• morale and satisfaction improved</a:t>
            </a:r>
            <a:endParaRPr lang="en-US" sz="1420" dirty="0"/>
          </a:p>
        </p:txBody>
      </p:sp>
      <p:sp>
        <p:nvSpPr>
          <p:cNvPr id="12" name="Text 9"/>
          <p:cNvSpPr/>
          <p:nvPr/>
        </p:nvSpPr>
        <p:spPr>
          <a:xfrm>
            <a:off x="6903720" y="4736592"/>
            <a:ext cx="3703320" cy="960120"/>
          </a:xfrm>
          <a:prstGeom prst="rect">
            <a:avLst/>
          </a:prstGeom>
          <a:noFill/>
          <a:ln/>
        </p:spPr>
        <p:txBody>
          <a:bodyPr wrap="square" lIns="0" tIns="0" rIns="0" bIns="0" rtlCol="0" anchor="ctr"/>
          <a:lstStyle/>
          <a:p>
            <a:pPr marL="0" indent="0">
              <a:buNone/>
            </a:pPr>
            <a:r>
              <a:rPr lang="en-US" sz="1410" b="1" dirty="0">
                <a:solidFill>
                  <a:srgbClr val="003087"/>
                </a:solidFill>
              </a:rPr>
              <a:t>Lesson for compensation and rewards: better internal flexibility improves the lived reward experience and creates headroom for strategic reinvestment.</a:t>
            </a:r>
            <a:endParaRPr lang="en-US" sz="1410" dirty="0"/>
          </a:p>
        </p:txBody>
      </p:sp>
      <p:sp>
        <p:nvSpPr>
          <p:cNvPr id="25" name="Slide Number Placeholder 0"/>
          <p:cNvSpPr>
            <a:spLocks noGrp="1"/>
          </p:cNvSpPr>
          <p:nvPr>
            <p:ph type="sldNum" sz="quarter" idx="4294967295"/>
          </p:nvPr>
        </p:nvSpPr>
        <p:spPr>
          <a:xfrm>
            <a:off x="11658600" y="6601968"/>
            <a:ext cx="320040" cy="164592"/>
          </a:xfrm>
          <a:prstGeom prst="rect">
            <a:avLst/>
          </a:prstGeom>
          <a:extLst>
            <a:ext uri="{C572A759-6A51-4108-AA02-DFA0A04FC94B}">
              <ma14:wrappingTextBoxFlag xmlns="" xmlns:ma14="http://schemas.microsoft.com/office/mac/drawingml/2011/main" val="0"/>
            </a:ext>
          </a:extLst>
        </p:spPr>
        <p:txBody>
          <a:bodyPr/>
          <a:lstStyle>
            <a:lvl1pPr>
              <a:defRPr sz="900">
                <a:solidFill>
                  <a:srgbClr val="FFFFFF"/>
                </a:solidFill>
                <a:latin typeface="Aptos"/>
                <a:ea typeface="Aptos"/>
                <a:cs typeface="Aptos"/>
              </a:defRPr>
            </a:lvl1pPr>
          </a:lstStyle>
          <a:p>
            <a:pPr algn="r"/>
            <a:fld id="{F7021451-1387-4CA6-816F-3879F97B5CBC}" type="slidenum">
              <a:rPr lang="en-US" b="0"/>
              <a:t>28</a:t>
            </a:fld>
            <a:endParaRPr 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29">
    <p:spTree>
      <p:nvGrpSpPr>
        <p:cNvPr id="1" name=""/>
        <p:cNvGrpSpPr/>
        <p:nvPr/>
      </p:nvGrpSpPr>
      <p:grpSpPr>
        <a:xfrm>
          <a:off x="0" y="0"/>
          <a:ext cx="0" cy="0"/>
          <a:chOff x="0" y="0"/>
          <a:chExt cx="0" cy="0"/>
        </a:xfrm>
      </p:grpSpPr>
      <p:sp>
        <p:nvSpPr>
          <p:cNvPr id="2" name="Text 0"/>
          <p:cNvSpPr/>
          <p:nvPr/>
        </p:nvSpPr>
        <p:spPr>
          <a:xfrm>
            <a:off x="502920" y="384048"/>
            <a:ext cx="7635240" cy="310896"/>
          </a:xfrm>
          <a:prstGeom prst="rect">
            <a:avLst/>
          </a:prstGeom>
          <a:noFill/>
          <a:ln/>
        </p:spPr>
        <p:txBody>
          <a:bodyPr wrap="square" lIns="0" tIns="0" rIns="0" bIns="0" rtlCol="0" anchor="ctr">
            <a:normAutofit lnSpcReduction="10000"/>
          </a:bodyPr>
          <a:lstStyle/>
          <a:p>
            <a:pPr marL="0" indent="0">
              <a:buNone/>
            </a:pPr>
            <a:r>
              <a:rPr lang="en-US" sz="2250" b="1" dirty="0">
                <a:solidFill>
                  <a:srgbClr val="003087"/>
                </a:solidFill>
                <a:latin typeface="Aptos Display" pitchFamily="34" charset="0"/>
                <a:ea typeface="Aptos Display" pitchFamily="34" charset="-122"/>
                <a:cs typeface="Aptos Display" pitchFamily="34" charset="-120"/>
              </a:rPr>
              <a:t>12-month implementation roadmap and KPIs</a:t>
            </a:r>
            <a:endParaRPr lang="en-US" sz="2250" dirty="0"/>
          </a:p>
        </p:txBody>
      </p:sp>
      <p:sp>
        <p:nvSpPr>
          <p:cNvPr id="3" name="Text 1"/>
          <p:cNvSpPr/>
          <p:nvPr/>
        </p:nvSpPr>
        <p:spPr>
          <a:xfrm>
            <a:off x="8759952" y="429768"/>
            <a:ext cx="2423160" cy="201168"/>
          </a:xfrm>
          <a:prstGeom prst="rect">
            <a:avLst/>
          </a:prstGeom>
          <a:noFill/>
          <a:ln/>
        </p:spPr>
        <p:txBody>
          <a:bodyPr wrap="square" lIns="0" tIns="0" rIns="0" bIns="0" rtlCol="0" anchor="ctr">
            <a:normAutofit/>
          </a:bodyPr>
          <a:lstStyle/>
          <a:p>
            <a:pPr algn="r"/>
            <a:r>
              <a:rPr lang="en-US" sz="850" dirty="0">
                <a:solidFill>
                  <a:srgbClr val="51606F"/>
                </a:solidFill>
              </a:rPr>
              <a:t>Section D  •  Presenter: Raj Patel  •  ID: 2518465</a:t>
            </a:r>
            <a:endParaRPr lang="en-US" sz="850" dirty="0"/>
          </a:p>
        </p:txBody>
      </p:sp>
      <p:sp>
        <p:nvSpPr>
          <p:cNvPr id="4" name="Text 2"/>
          <p:cNvSpPr/>
          <p:nvPr/>
        </p:nvSpPr>
        <p:spPr>
          <a:xfrm>
            <a:off x="594360" y="6473952"/>
            <a:ext cx="10607040" cy="73152"/>
          </a:xfrm>
          <a:prstGeom prst="rect">
            <a:avLst/>
          </a:prstGeom>
          <a:noFill/>
          <a:ln/>
        </p:spPr>
        <p:txBody>
          <a:bodyPr wrap="square" lIns="0" tIns="0" rIns="0" bIns="0" rtlCol="0" anchor="ctr">
            <a:normAutofit fontScale="70000" lnSpcReduction="20000"/>
          </a:bodyPr>
          <a:lstStyle/>
          <a:p>
            <a:pPr marL="0" indent="0">
              <a:buNone/>
            </a:pPr>
            <a:r>
              <a:rPr lang="en-US" sz="720" dirty="0">
                <a:solidFill>
                  <a:srgbClr val="F2F7FB"/>
                </a:solidFill>
              </a:rPr>
              <a:t>Implementation slide: proposed actions and KPIs</a:t>
            </a:r>
            <a:endParaRPr lang="en-US" sz="720" dirty="0"/>
          </a:p>
        </p:txBody>
      </p:sp>
      <p:sp>
        <p:nvSpPr>
          <p:cNvPr id="5" name="Shape 3"/>
          <p:cNvSpPr/>
          <p:nvPr/>
        </p:nvSpPr>
        <p:spPr>
          <a:xfrm>
            <a:off x="530352" y="841248"/>
            <a:ext cx="1737360" cy="256032"/>
          </a:xfrm>
          <a:prstGeom prst="roundRect">
            <a:avLst>
              <a:gd name="adj" fmla="val 21429"/>
            </a:avLst>
          </a:prstGeom>
          <a:solidFill>
            <a:srgbClr val="009639"/>
          </a:solidFill>
          <a:ln w="12700">
            <a:solidFill>
              <a:srgbClr val="009639"/>
            </a:solidFill>
            <a:prstDash val="solid"/>
          </a:ln>
          <a:effectLst>
            <a:outerShdw blurRad="12700" dist="6350" dir="2700000" algn="bl" rotWithShape="0">
              <a:srgbClr val="000000">
                <a:alpha val="12000"/>
              </a:srgbClr>
            </a:outerShdw>
          </a:effectLst>
        </p:spPr>
        <p:txBody>
          <a:bodyPr/>
          <a:lstStyle/>
          <a:p>
            <a:endParaRPr lang="en-US"/>
          </a:p>
        </p:txBody>
      </p:sp>
      <p:sp>
        <p:nvSpPr>
          <p:cNvPr id="6" name="Text 4"/>
          <p:cNvSpPr/>
          <p:nvPr/>
        </p:nvSpPr>
        <p:spPr>
          <a:xfrm>
            <a:off x="685800" y="877824"/>
            <a:ext cx="1417320" cy="164592"/>
          </a:xfrm>
          <a:prstGeom prst="rect">
            <a:avLst/>
          </a:prstGeom>
          <a:noFill/>
          <a:ln/>
        </p:spPr>
        <p:txBody>
          <a:bodyPr wrap="square" lIns="0" tIns="0" rIns="0" bIns="0" rtlCol="0" anchor="ctr"/>
          <a:lstStyle/>
          <a:p>
            <a:pPr marL="0" indent="0" algn="ctr">
              <a:buNone/>
            </a:pPr>
            <a:r>
              <a:rPr lang="en-US" sz="900" b="1" dirty="0">
                <a:solidFill>
                  <a:srgbClr val="FFFFFF"/>
                </a:solidFill>
              </a:rPr>
              <a:t>RECOMMENDATIONS</a:t>
            </a:r>
            <a:endParaRPr lang="en-US" sz="900" dirty="0"/>
          </a:p>
        </p:txBody>
      </p:sp>
      <p:sp>
        <p:nvSpPr>
          <p:cNvPr id="7" name="Text 5"/>
          <p:cNvSpPr/>
          <p:nvPr/>
        </p:nvSpPr>
        <p:spPr>
          <a:xfrm>
            <a:off x="658368" y="1252728"/>
            <a:ext cx="10835640" cy="292608"/>
          </a:xfrm>
          <a:prstGeom prst="rect">
            <a:avLst/>
          </a:prstGeom>
          <a:noFill/>
          <a:ln/>
        </p:spPr>
        <p:txBody>
          <a:bodyPr wrap="square" lIns="0" tIns="0" rIns="0" bIns="0" rtlCol="0" anchor="ctr"/>
          <a:lstStyle/>
          <a:p>
            <a:pPr marL="0" indent="0">
              <a:buNone/>
            </a:pPr>
            <a:r>
              <a:rPr lang="en-US" sz="1700" dirty="0">
                <a:solidFill>
                  <a:srgbClr val="1F2D3D"/>
                </a:solidFill>
              </a:rPr>
              <a:t>The reward strategy should be piloted, measured and scaled. The roadmap below translates recommendations into manageable HR actions.</a:t>
            </a:r>
            <a:endParaRPr lang="en-US" sz="1700" dirty="0"/>
          </a:p>
        </p:txBody>
      </p:sp>
      <p:sp>
        <p:nvSpPr>
          <p:cNvPr id="8" name="Shape 6"/>
          <p:cNvSpPr/>
          <p:nvPr/>
        </p:nvSpPr>
        <p:spPr>
          <a:xfrm>
            <a:off x="868680" y="1691640"/>
            <a:ext cx="7040880" cy="274320"/>
          </a:xfrm>
          <a:prstGeom prst="rect">
            <a:avLst/>
          </a:prstGeom>
          <a:solidFill>
            <a:srgbClr val="003087"/>
          </a:solidFill>
          <a:ln w="12700">
            <a:solidFill>
              <a:srgbClr val="003087"/>
            </a:solidFill>
            <a:prstDash val="solid"/>
          </a:ln>
        </p:spPr>
        <p:txBody>
          <a:bodyPr/>
          <a:lstStyle/>
          <a:p>
            <a:endParaRPr lang="en-US"/>
          </a:p>
        </p:txBody>
      </p:sp>
      <p:sp>
        <p:nvSpPr>
          <p:cNvPr id="9" name="Text 7"/>
          <p:cNvSpPr/>
          <p:nvPr/>
        </p:nvSpPr>
        <p:spPr>
          <a:xfrm>
            <a:off x="987552" y="1755648"/>
            <a:ext cx="822960" cy="109728"/>
          </a:xfrm>
          <a:prstGeom prst="rect">
            <a:avLst/>
          </a:prstGeom>
          <a:noFill/>
          <a:ln/>
        </p:spPr>
        <p:txBody>
          <a:bodyPr wrap="square" lIns="0" tIns="0" rIns="0" bIns="0" rtlCol="0" anchor="ctr"/>
          <a:lstStyle/>
          <a:p>
            <a:pPr marL="0" indent="0">
              <a:buNone/>
            </a:pPr>
            <a:r>
              <a:rPr lang="en-US" sz="1220" b="1" dirty="0">
                <a:solidFill>
                  <a:srgbClr val="FFFFFF"/>
                </a:solidFill>
              </a:rPr>
              <a:t>Phase</a:t>
            </a:r>
            <a:endParaRPr lang="en-US" sz="1220" dirty="0"/>
          </a:p>
        </p:txBody>
      </p:sp>
      <p:sp>
        <p:nvSpPr>
          <p:cNvPr id="10" name="Text 8"/>
          <p:cNvSpPr/>
          <p:nvPr/>
        </p:nvSpPr>
        <p:spPr>
          <a:xfrm>
            <a:off x="2029968" y="1755648"/>
            <a:ext cx="1371600" cy="109728"/>
          </a:xfrm>
          <a:prstGeom prst="rect">
            <a:avLst/>
          </a:prstGeom>
          <a:noFill/>
          <a:ln/>
        </p:spPr>
        <p:txBody>
          <a:bodyPr wrap="square" lIns="0" tIns="0" rIns="0" bIns="0" rtlCol="0" anchor="ctr"/>
          <a:lstStyle/>
          <a:p>
            <a:pPr marL="0" indent="0">
              <a:buNone/>
            </a:pPr>
            <a:r>
              <a:rPr lang="en-US" sz="1220" b="1" dirty="0">
                <a:solidFill>
                  <a:srgbClr val="FFFFFF"/>
                </a:solidFill>
              </a:rPr>
              <a:t>Focus</a:t>
            </a:r>
            <a:endParaRPr lang="en-US" sz="1220" dirty="0"/>
          </a:p>
        </p:txBody>
      </p:sp>
      <p:sp>
        <p:nvSpPr>
          <p:cNvPr id="11" name="Text 9"/>
          <p:cNvSpPr/>
          <p:nvPr/>
        </p:nvSpPr>
        <p:spPr>
          <a:xfrm>
            <a:off x="3611880" y="1755648"/>
            <a:ext cx="2286000" cy="109728"/>
          </a:xfrm>
          <a:prstGeom prst="rect">
            <a:avLst/>
          </a:prstGeom>
          <a:noFill/>
          <a:ln/>
        </p:spPr>
        <p:txBody>
          <a:bodyPr wrap="square" lIns="0" tIns="0" rIns="0" bIns="0" rtlCol="0" anchor="ctr"/>
          <a:lstStyle/>
          <a:p>
            <a:pPr marL="0" indent="0">
              <a:buNone/>
            </a:pPr>
            <a:r>
              <a:rPr lang="en-US" sz="1220" b="1" dirty="0">
                <a:solidFill>
                  <a:srgbClr val="FFFFFF"/>
                </a:solidFill>
              </a:rPr>
              <a:t>Key deliverables</a:t>
            </a:r>
            <a:endParaRPr lang="en-US" sz="1220" dirty="0"/>
          </a:p>
        </p:txBody>
      </p:sp>
      <p:sp>
        <p:nvSpPr>
          <p:cNvPr id="12" name="Shape 10"/>
          <p:cNvSpPr/>
          <p:nvPr/>
        </p:nvSpPr>
        <p:spPr>
          <a:xfrm>
            <a:off x="868680" y="1993392"/>
            <a:ext cx="7040880" cy="914400"/>
          </a:xfrm>
          <a:prstGeom prst="rect">
            <a:avLst/>
          </a:prstGeom>
          <a:solidFill>
            <a:srgbClr val="F8FBFE"/>
          </a:solidFill>
          <a:ln w="12700">
            <a:solidFill>
              <a:srgbClr val="D7E3EF"/>
            </a:solidFill>
            <a:prstDash val="solid"/>
          </a:ln>
        </p:spPr>
        <p:txBody>
          <a:bodyPr/>
          <a:lstStyle/>
          <a:p>
            <a:endParaRPr lang="en-US"/>
          </a:p>
        </p:txBody>
      </p:sp>
      <p:sp>
        <p:nvSpPr>
          <p:cNvPr id="13" name="Text 11"/>
          <p:cNvSpPr/>
          <p:nvPr/>
        </p:nvSpPr>
        <p:spPr>
          <a:xfrm>
            <a:off x="1005840" y="2157984"/>
            <a:ext cx="868680" cy="182880"/>
          </a:xfrm>
          <a:prstGeom prst="rect">
            <a:avLst/>
          </a:prstGeom>
          <a:noFill/>
          <a:ln/>
        </p:spPr>
        <p:txBody>
          <a:bodyPr wrap="square" lIns="0" tIns="0" rIns="0" bIns="0" rtlCol="0" anchor="ctr"/>
          <a:lstStyle/>
          <a:p>
            <a:pPr marL="0" indent="0">
              <a:buNone/>
            </a:pPr>
            <a:r>
              <a:rPr lang="en-US" sz="1400" b="1" dirty="0">
                <a:solidFill>
                  <a:srgbClr val="003087"/>
                </a:solidFill>
              </a:rPr>
              <a:t>0–3 months</a:t>
            </a:r>
            <a:endParaRPr lang="en-US" sz="1400" dirty="0"/>
          </a:p>
        </p:txBody>
      </p:sp>
      <p:sp>
        <p:nvSpPr>
          <p:cNvPr id="14" name="Text 12"/>
          <p:cNvSpPr/>
          <p:nvPr/>
        </p:nvSpPr>
        <p:spPr>
          <a:xfrm>
            <a:off x="2011680" y="2157984"/>
            <a:ext cx="1463040" cy="182880"/>
          </a:xfrm>
          <a:prstGeom prst="rect">
            <a:avLst/>
          </a:prstGeom>
          <a:noFill/>
          <a:ln/>
        </p:spPr>
        <p:txBody>
          <a:bodyPr wrap="square" lIns="0" tIns="0" rIns="0" bIns="0" rtlCol="0" anchor="ctr"/>
          <a:lstStyle/>
          <a:p>
            <a:pPr marL="0" indent="0">
              <a:buNone/>
            </a:pPr>
            <a:r>
              <a:rPr lang="en-US" sz="1400" dirty="0">
                <a:solidFill>
                  <a:srgbClr val="1F2D3D"/>
                </a:solidFill>
              </a:rPr>
              <a:t>Diagnostic review</a:t>
            </a:r>
            <a:endParaRPr lang="en-US" sz="1400" dirty="0"/>
          </a:p>
        </p:txBody>
      </p:sp>
      <p:sp>
        <p:nvSpPr>
          <p:cNvPr id="15" name="Text 13"/>
          <p:cNvSpPr/>
          <p:nvPr/>
        </p:nvSpPr>
        <p:spPr>
          <a:xfrm>
            <a:off x="3611880" y="2121408"/>
            <a:ext cx="4023360" cy="512064"/>
          </a:xfrm>
          <a:prstGeom prst="rect">
            <a:avLst/>
          </a:prstGeom>
          <a:noFill/>
          <a:ln/>
        </p:spPr>
        <p:txBody>
          <a:bodyPr wrap="square" lIns="0" tIns="0" rIns="0" bIns="0" rtlCol="0" anchor="ctr"/>
          <a:lstStyle/>
          <a:p>
            <a:pPr marL="0" indent="0">
              <a:buNone/>
            </a:pPr>
            <a:r>
              <a:rPr lang="en-US" sz="1260" dirty="0">
                <a:solidFill>
                  <a:srgbClr val="1F2D3D"/>
                </a:solidFill>
              </a:rPr>
              <a:t>Banding hotspots, pay sentiment, bank usage, total reward awareness</a:t>
            </a:r>
            <a:endParaRPr lang="en-US" sz="1260" dirty="0"/>
          </a:p>
        </p:txBody>
      </p:sp>
      <p:sp>
        <p:nvSpPr>
          <p:cNvPr id="16" name="Shape 14"/>
          <p:cNvSpPr/>
          <p:nvPr/>
        </p:nvSpPr>
        <p:spPr>
          <a:xfrm>
            <a:off x="868680" y="2907792"/>
            <a:ext cx="7040880" cy="914400"/>
          </a:xfrm>
          <a:prstGeom prst="rect">
            <a:avLst/>
          </a:prstGeom>
          <a:solidFill>
            <a:srgbClr val="EEF5FB"/>
          </a:solidFill>
          <a:ln w="12700">
            <a:solidFill>
              <a:srgbClr val="D7E3EF"/>
            </a:solidFill>
            <a:prstDash val="solid"/>
          </a:ln>
        </p:spPr>
        <p:txBody>
          <a:bodyPr/>
          <a:lstStyle/>
          <a:p>
            <a:endParaRPr lang="en-US"/>
          </a:p>
        </p:txBody>
      </p:sp>
      <p:sp>
        <p:nvSpPr>
          <p:cNvPr id="17" name="Text 15"/>
          <p:cNvSpPr/>
          <p:nvPr/>
        </p:nvSpPr>
        <p:spPr>
          <a:xfrm>
            <a:off x="1005840" y="3072384"/>
            <a:ext cx="868680" cy="182880"/>
          </a:xfrm>
          <a:prstGeom prst="rect">
            <a:avLst/>
          </a:prstGeom>
          <a:noFill/>
          <a:ln/>
        </p:spPr>
        <p:txBody>
          <a:bodyPr wrap="square" lIns="0" tIns="0" rIns="0" bIns="0" rtlCol="0" anchor="ctr"/>
          <a:lstStyle/>
          <a:p>
            <a:pPr marL="0" indent="0">
              <a:buNone/>
            </a:pPr>
            <a:r>
              <a:rPr lang="en-US" sz="1400" b="1" dirty="0">
                <a:solidFill>
                  <a:srgbClr val="003087"/>
                </a:solidFill>
              </a:rPr>
              <a:t>3–6 months</a:t>
            </a:r>
            <a:endParaRPr lang="en-US" sz="1400" dirty="0"/>
          </a:p>
        </p:txBody>
      </p:sp>
      <p:sp>
        <p:nvSpPr>
          <p:cNvPr id="18" name="Text 16"/>
          <p:cNvSpPr/>
          <p:nvPr/>
        </p:nvSpPr>
        <p:spPr>
          <a:xfrm>
            <a:off x="2011680" y="3072384"/>
            <a:ext cx="1463040" cy="182880"/>
          </a:xfrm>
          <a:prstGeom prst="rect">
            <a:avLst/>
          </a:prstGeom>
          <a:noFill/>
          <a:ln/>
        </p:spPr>
        <p:txBody>
          <a:bodyPr wrap="square" lIns="0" tIns="0" rIns="0" bIns="0" rtlCol="0" anchor="ctr"/>
          <a:lstStyle/>
          <a:p>
            <a:pPr marL="0" indent="0">
              <a:buNone/>
            </a:pPr>
            <a:r>
              <a:rPr lang="en-US" sz="1400" dirty="0">
                <a:solidFill>
                  <a:srgbClr val="1F2D3D"/>
                </a:solidFill>
              </a:rPr>
              <a:t>Pilot changes</a:t>
            </a:r>
            <a:endParaRPr lang="en-US" sz="1400" dirty="0"/>
          </a:p>
        </p:txBody>
      </p:sp>
      <p:sp>
        <p:nvSpPr>
          <p:cNvPr id="19" name="Text 17"/>
          <p:cNvSpPr/>
          <p:nvPr/>
        </p:nvSpPr>
        <p:spPr>
          <a:xfrm>
            <a:off x="3611880" y="3035808"/>
            <a:ext cx="4023360" cy="512064"/>
          </a:xfrm>
          <a:prstGeom prst="rect">
            <a:avLst/>
          </a:prstGeom>
          <a:noFill/>
          <a:ln/>
        </p:spPr>
        <p:txBody>
          <a:bodyPr wrap="square" lIns="0" tIns="0" rIns="0" bIns="0" rtlCol="0" anchor="ctr"/>
          <a:lstStyle/>
          <a:p>
            <a:pPr marL="0" indent="0">
              <a:buNone/>
            </a:pPr>
            <a:r>
              <a:rPr lang="en-US" sz="1260" dirty="0">
                <a:solidFill>
                  <a:srgbClr val="1F2D3D"/>
                </a:solidFill>
              </a:rPr>
              <a:t>Reward conversations, recognition pilots, partial-retirement pathway, nursing band review</a:t>
            </a:r>
            <a:endParaRPr lang="en-US" sz="1260" dirty="0"/>
          </a:p>
        </p:txBody>
      </p:sp>
      <p:sp>
        <p:nvSpPr>
          <p:cNvPr id="20" name="Shape 18"/>
          <p:cNvSpPr/>
          <p:nvPr/>
        </p:nvSpPr>
        <p:spPr>
          <a:xfrm>
            <a:off x="868680" y="3822192"/>
            <a:ext cx="7040880" cy="914400"/>
          </a:xfrm>
          <a:prstGeom prst="rect">
            <a:avLst/>
          </a:prstGeom>
          <a:solidFill>
            <a:srgbClr val="F8FBFE"/>
          </a:solidFill>
          <a:ln w="12700">
            <a:solidFill>
              <a:srgbClr val="D7E3EF"/>
            </a:solidFill>
            <a:prstDash val="solid"/>
          </a:ln>
        </p:spPr>
        <p:txBody>
          <a:bodyPr/>
          <a:lstStyle/>
          <a:p>
            <a:endParaRPr lang="en-US"/>
          </a:p>
        </p:txBody>
      </p:sp>
      <p:sp>
        <p:nvSpPr>
          <p:cNvPr id="21" name="Text 19"/>
          <p:cNvSpPr/>
          <p:nvPr/>
        </p:nvSpPr>
        <p:spPr>
          <a:xfrm>
            <a:off x="1005840" y="3986784"/>
            <a:ext cx="868680" cy="182880"/>
          </a:xfrm>
          <a:prstGeom prst="rect">
            <a:avLst/>
          </a:prstGeom>
          <a:noFill/>
          <a:ln/>
        </p:spPr>
        <p:txBody>
          <a:bodyPr wrap="square" lIns="0" tIns="0" rIns="0" bIns="0" rtlCol="0" anchor="ctr"/>
          <a:lstStyle/>
          <a:p>
            <a:pPr marL="0" indent="0">
              <a:buNone/>
            </a:pPr>
            <a:r>
              <a:rPr lang="en-US" sz="1400" b="1" dirty="0">
                <a:solidFill>
                  <a:srgbClr val="003087"/>
                </a:solidFill>
              </a:rPr>
              <a:t>6–12 months</a:t>
            </a:r>
            <a:endParaRPr lang="en-US" sz="1400" dirty="0"/>
          </a:p>
        </p:txBody>
      </p:sp>
      <p:sp>
        <p:nvSpPr>
          <p:cNvPr id="22" name="Text 20"/>
          <p:cNvSpPr/>
          <p:nvPr/>
        </p:nvSpPr>
        <p:spPr>
          <a:xfrm>
            <a:off x="2011680" y="3986784"/>
            <a:ext cx="1463040" cy="182880"/>
          </a:xfrm>
          <a:prstGeom prst="rect">
            <a:avLst/>
          </a:prstGeom>
          <a:noFill/>
          <a:ln/>
        </p:spPr>
        <p:txBody>
          <a:bodyPr wrap="square" lIns="0" tIns="0" rIns="0" bIns="0" rtlCol="0" anchor="ctr"/>
          <a:lstStyle/>
          <a:p>
            <a:pPr marL="0" indent="0">
              <a:buNone/>
            </a:pPr>
            <a:r>
              <a:rPr lang="en-US" sz="1400" dirty="0">
                <a:solidFill>
                  <a:srgbClr val="1F2D3D"/>
                </a:solidFill>
              </a:rPr>
              <a:t>Scale and evaluate</a:t>
            </a:r>
            <a:endParaRPr lang="en-US" sz="1400" dirty="0"/>
          </a:p>
        </p:txBody>
      </p:sp>
      <p:sp>
        <p:nvSpPr>
          <p:cNvPr id="23" name="Text 21"/>
          <p:cNvSpPr/>
          <p:nvPr/>
        </p:nvSpPr>
        <p:spPr>
          <a:xfrm>
            <a:off x="3611880" y="3950208"/>
            <a:ext cx="4023360" cy="512064"/>
          </a:xfrm>
          <a:prstGeom prst="rect">
            <a:avLst/>
          </a:prstGeom>
          <a:noFill/>
          <a:ln/>
        </p:spPr>
        <p:txBody>
          <a:bodyPr wrap="square" lIns="0" tIns="0" rIns="0" bIns="0" rtlCol="0" anchor="ctr"/>
          <a:lstStyle/>
          <a:p>
            <a:pPr marL="0" indent="0">
              <a:buNone/>
            </a:pPr>
            <a:r>
              <a:rPr lang="en-US" sz="1260" dirty="0">
                <a:solidFill>
                  <a:srgbClr val="1F2D3D"/>
                </a:solidFill>
              </a:rPr>
              <a:t>Track staff-survey movement, vacancy hot spots, agency spend, retention and appraisal quality</a:t>
            </a:r>
            <a:endParaRPr lang="en-US" sz="1260" dirty="0"/>
          </a:p>
        </p:txBody>
      </p:sp>
      <p:sp>
        <p:nvSpPr>
          <p:cNvPr id="24" name="Shape 22"/>
          <p:cNvSpPr/>
          <p:nvPr/>
        </p:nvSpPr>
        <p:spPr>
          <a:xfrm>
            <a:off x="8183880" y="1691640"/>
            <a:ext cx="2926080" cy="4023360"/>
          </a:xfrm>
          <a:prstGeom prst="roundRect">
            <a:avLst>
              <a:gd name="adj" fmla="val 2500"/>
            </a:avLst>
          </a:prstGeom>
          <a:solidFill>
            <a:srgbClr val="FFFFFF"/>
          </a:solidFill>
          <a:ln w="12700">
            <a:solidFill>
              <a:srgbClr val="D7E3EF"/>
            </a:solidFill>
            <a:prstDash val="solid"/>
          </a:ln>
          <a:effectLst>
            <a:outerShdw blurRad="12700" dist="2540" dir="2700000" algn="bl" rotWithShape="0">
              <a:srgbClr val="44556B">
                <a:alpha val="8000"/>
              </a:srgbClr>
            </a:outerShdw>
          </a:effectLst>
        </p:spPr>
        <p:txBody>
          <a:bodyPr/>
          <a:lstStyle/>
          <a:p>
            <a:endParaRPr lang="en-US"/>
          </a:p>
        </p:txBody>
      </p:sp>
      <p:sp>
        <p:nvSpPr>
          <p:cNvPr id="25" name="Text 23"/>
          <p:cNvSpPr/>
          <p:nvPr/>
        </p:nvSpPr>
        <p:spPr>
          <a:xfrm>
            <a:off x="8458200" y="1938528"/>
            <a:ext cx="2377440" cy="201168"/>
          </a:xfrm>
          <a:prstGeom prst="rect">
            <a:avLst/>
          </a:prstGeom>
          <a:noFill/>
          <a:ln/>
        </p:spPr>
        <p:txBody>
          <a:bodyPr wrap="square" lIns="0" tIns="0" rIns="0" bIns="0" rtlCol="0" anchor="ctr"/>
          <a:lstStyle/>
          <a:p>
            <a:pPr marL="0" indent="0">
              <a:buNone/>
            </a:pPr>
            <a:r>
              <a:rPr lang="en-US" sz="1800" b="1" dirty="0">
                <a:solidFill>
                  <a:srgbClr val="009639"/>
                </a:solidFill>
              </a:rPr>
              <a:t>Suggested KPIs</a:t>
            </a:r>
            <a:endParaRPr lang="en-US" sz="1800" dirty="0"/>
          </a:p>
        </p:txBody>
      </p:sp>
      <p:sp>
        <p:nvSpPr>
          <p:cNvPr id="26" name="Text 24"/>
          <p:cNvSpPr/>
          <p:nvPr/>
        </p:nvSpPr>
        <p:spPr>
          <a:xfrm>
            <a:off x="8458200" y="2331720"/>
            <a:ext cx="2240280" cy="2377440"/>
          </a:xfrm>
          <a:prstGeom prst="rect">
            <a:avLst/>
          </a:prstGeom>
          <a:noFill/>
          <a:ln/>
        </p:spPr>
        <p:txBody>
          <a:bodyPr wrap="square" lIns="0" tIns="0" rIns="0" bIns="0" rtlCol="0" anchor="ctr"/>
          <a:lstStyle/>
          <a:p>
            <a:pPr marL="0" indent="0">
              <a:buNone/>
            </a:pPr>
            <a:r>
              <a:rPr lang="en-US" sz="1360" dirty="0">
                <a:solidFill>
                  <a:srgbClr val="1F2D3D"/>
                </a:solidFill>
              </a:rPr>
              <a:t>• +2pp pay satisfaction</a:t>
            </a:r>
            <a:endParaRPr lang="en-US" sz="1360" dirty="0"/>
          </a:p>
          <a:p>
            <a:pPr marL="0" indent="0">
              <a:buNone/>
            </a:pPr>
            <a:r>
              <a:rPr lang="en-US" sz="1360" dirty="0">
                <a:solidFill>
                  <a:srgbClr val="1F2D3D"/>
                </a:solidFill>
              </a:rPr>
              <a:t>• +3pp “organisation values my work”</a:t>
            </a:r>
            <a:endParaRPr lang="en-US" sz="1360" dirty="0"/>
          </a:p>
          <a:p>
            <a:pPr marL="0" indent="0">
              <a:buNone/>
            </a:pPr>
            <a:r>
              <a:rPr lang="en-US" sz="1360" dirty="0">
                <a:solidFill>
                  <a:srgbClr val="1F2D3D"/>
                </a:solidFill>
              </a:rPr>
              <a:t>• -10% agency spend</a:t>
            </a:r>
            <a:endParaRPr lang="en-US" sz="1360" dirty="0"/>
          </a:p>
          <a:p>
            <a:pPr marL="0" indent="0">
              <a:buNone/>
            </a:pPr>
            <a:r>
              <a:rPr lang="en-US" sz="1360" dirty="0">
                <a:solidFill>
                  <a:srgbClr val="1F2D3D"/>
                </a:solidFill>
              </a:rPr>
              <a:t>• +10pp bank fill rate in pilot areas</a:t>
            </a:r>
            <a:endParaRPr lang="en-US" sz="1360" dirty="0"/>
          </a:p>
          <a:p>
            <a:pPr marL="0" indent="0">
              <a:buNone/>
            </a:pPr>
            <a:r>
              <a:rPr lang="en-US" sz="1360" dirty="0">
                <a:solidFill>
                  <a:srgbClr val="1F2D3D"/>
                </a:solidFill>
              </a:rPr>
              <a:t>• +5pp reward-awareness score</a:t>
            </a:r>
            <a:endParaRPr lang="en-US" sz="1360" dirty="0"/>
          </a:p>
          <a:p>
            <a:pPr marL="0" indent="0">
              <a:buNone/>
            </a:pPr>
            <a:r>
              <a:rPr lang="en-US" sz="1360" dirty="0">
                <a:solidFill>
                  <a:srgbClr val="1F2D3D"/>
                </a:solidFill>
              </a:rPr>
              <a:t>• improved retention in high-pressure bands</a:t>
            </a:r>
            <a:endParaRPr lang="en-US" sz="1360" dirty="0"/>
          </a:p>
        </p:txBody>
      </p:sp>
      <p:sp>
        <p:nvSpPr>
          <p:cNvPr id="27" name="Text 25"/>
          <p:cNvSpPr/>
          <p:nvPr/>
        </p:nvSpPr>
        <p:spPr>
          <a:xfrm>
            <a:off x="8458200" y="4956048"/>
            <a:ext cx="2286000" cy="548640"/>
          </a:xfrm>
          <a:prstGeom prst="rect">
            <a:avLst/>
          </a:prstGeom>
          <a:noFill/>
          <a:ln/>
        </p:spPr>
        <p:txBody>
          <a:bodyPr wrap="square" lIns="0" tIns="0" rIns="0" bIns="0" rtlCol="0" anchor="ctr"/>
          <a:lstStyle/>
          <a:p>
            <a:pPr marL="0" indent="0">
              <a:buNone/>
            </a:pPr>
            <a:r>
              <a:rPr lang="en-US" sz="1330" b="1" dirty="0">
                <a:solidFill>
                  <a:srgbClr val="003087"/>
                </a:solidFill>
              </a:rPr>
              <a:t>Governance: monthly HR dashboard; quarterly review by executive team and staff-side partners.</a:t>
            </a:r>
            <a:endParaRPr lang="en-US" sz="1330" dirty="0"/>
          </a:p>
        </p:txBody>
      </p:sp>
      <p:sp>
        <p:nvSpPr>
          <p:cNvPr id="28" name="Slide Number Placeholder 0"/>
          <p:cNvSpPr>
            <a:spLocks noGrp="1"/>
          </p:cNvSpPr>
          <p:nvPr>
            <p:ph type="sldNum" sz="quarter" idx="4294967295"/>
          </p:nvPr>
        </p:nvSpPr>
        <p:spPr>
          <a:xfrm>
            <a:off x="11658600" y="6601968"/>
            <a:ext cx="320040" cy="164592"/>
          </a:xfrm>
          <a:prstGeom prst="rect">
            <a:avLst/>
          </a:prstGeom>
          <a:extLst>
            <a:ext uri="{C572A759-6A51-4108-AA02-DFA0A04FC94B}">
              <ma14:wrappingTextBoxFlag xmlns="" xmlns:ma14="http://schemas.microsoft.com/office/mac/drawingml/2011/main" val="0"/>
            </a:ext>
          </a:extLst>
        </p:spPr>
        <p:txBody>
          <a:bodyPr/>
          <a:lstStyle>
            <a:lvl1pPr>
              <a:defRPr sz="900">
                <a:solidFill>
                  <a:srgbClr val="FFFFFF"/>
                </a:solidFill>
                <a:latin typeface="Aptos"/>
                <a:ea typeface="Aptos"/>
                <a:cs typeface="Aptos"/>
              </a:defRPr>
            </a:lvl1pPr>
          </a:lstStyle>
          <a:p>
            <a:pPr algn="r"/>
            <a:fld id="{F7021451-1387-4CA6-816F-3879F97B5CBC}" type="slidenum">
              <a:rPr lang="en-US" b="0"/>
              <a:t>29</a:t>
            </a:fld>
            <a:endParaRPr lang="en-US"/>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 30">
    <p:spTree>
      <p:nvGrpSpPr>
        <p:cNvPr id="1" name=""/>
        <p:cNvGrpSpPr/>
        <p:nvPr/>
      </p:nvGrpSpPr>
      <p:grpSpPr>
        <a:xfrm>
          <a:off x="0" y="0"/>
          <a:ext cx="0" cy="0"/>
          <a:chOff x="0" y="0"/>
          <a:chExt cx="0" cy="0"/>
        </a:xfrm>
      </p:grpSpPr>
      <p:sp>
        <p:nvSpPr>
          <p:cNvPr id="2" name="Text 0"/>
          <p:cNvSpPr/>
          <p:nvPr/>
        </p:nvSpPr>
        <p:spPr>
          <a:xfrm>
            <a:off x="502920" y="384048"/>
            <a:ext cx="7635240" cy="310896"/>
          </a:xfrm>
          <a:prstGeom prst="rect">
            <a:avLst/>
          </a:prstGeom>
          <a:noFill/>
          <a:ln/>
        </p:spPr>
        <p:txBody>
          <a:bodyPr wrap="square" lIns="0" tIns="0" rIns="0" bIns="0" rtlCol="0" anchor="ctr">
            <a:normAutofit lnSpcReduction="10000"/>
          </a:bodyPr>
          <a:lstStyle/>
          <a:p>
            <a:pPr marL="0" indent="0">
              <a:buNone/>
            </a:pPr>
            <a:r>
              <a:rPr lang="en-US" sz="2250" b="1" dirty="0">
                <a:solidFill>
                  <a:srgbClr val="003087"/>
                </a:solidFill>
                <a:latin typeface="Aptos Display" pitchFamily="34" charset="0"/>
                <a:ea typeface="Aptos Display" pitchFamily="34" charset="-122"/>
                <a:cs typeface="Aptos Display" pitchFamily="34" charset="-120"/>
              </a:rPr>
              <a:t>Reference list – Raj Patel</a:t>
            </a:r>
            <a:endParaRPr lang="en-US" sz="2250" dirty="0"/>
          </a:p>
        </p:txBody>
      </p:sp>
      <p:sp>
        <p:nvSpPr>
          <p:cNvPr id="3" name="Text 1"/>
          <p:cNvSpPr/>
          <p:nvPr/>
        </p:nvSpPr>
        <p:spPr>
          <a:xfrm>
            <a:off x="8759952" y="429768"/>
            <a:ext cx="2423160" cy="201168"/>
          </a:xfrm>
          <a:prstGeom prst="rect">
            <a:avLst/>
          </a:prstGeom>
          <a:noFill/>
          <a:ln/>
        </p:spPr>
        <p:txBody>
          <a:bodyPr wrap="square" lIns="0" tIns="0" rIns="0" bIns="0" rtlCol="0" anchor="ctr">
            <a:normAutofit/>
          </a:bodyPr>
          <a:lstStyle/>
          <a:p>
            <a:pPr marL="0" indent="0" algn="r">
              <a:buNone/>
            </a:pPr>
            <a:r>
              <a:rPr lang="en-US" sz="850" dirty="0">
                <a:solidFill>
                  <a:srgbClr val="51606F"/>
                </a:solidFill>
              </a:rPr>
              <a:t>References  •  Presenter: Raj Patel  •  ID: 2518465</a:t>
            </a:r>
            <a:endParaRPr lang="en-US" sz="850" dirty="0"/>
          </a:p>
        </p:txBody>
      </p:sp>
      <p:sp>
        <p:nvSpPr>
          <p:cNvPr id="4" name="Text 2"/>
          <p:cNvSpPr/>
          <p:nvPr/>
        </p:nvSpPr>
        <p:spPr>
          <a:xfrm>
            <a:off x="594360" y="6473952"/>
            <a:ext cx="10607040" cy="73152"/>
          </a:xfrm>
          <a:prstGeom prst="rect">
            <a:avLst/>
          </a:prstGeom>
          <a:noFill/>
          <a:ln/>
        </p:spPr>
        <p:txBody>
          <a:bodyPr wrap="square" lIns="0" tIns="0" rIns="0" bIns="0" rtlCol="0" anchor="ctr">
            <a:normAutofit fontScale="70000" lnSpcReduction="20000"/>
          </a:bodyPr>
          <a:lstStyle/>
          <a:p>
            <a:pPr marL="0" indent="0">
              <a:buNone/>
            </a:pPr>
            <a:r>
              <a:rPr lang="en-US" sz="720" dirty="0">
                <a:solidFill>
                  <a:srgbClr val="F2F7FB"/>
                </a:solidFill>
              </a:rPr>
              <a:t>UWTSD Harvard-style reference list (editable draft)</a:t>
            </a:r>
            <a:endParaRPr lang="en-US" sz="720" dirty="0"/>
          </a:p>
        </p:txBody>
      </p:sp>
      <p:sp>
        <p:nvSpPr>
          <p:cNvPr id="5" name="Shape 3"/>
          <p:cNvSpPr/>
          <p:nvPr/>
        </p:nvSpPr>
        <p:spPr>
          <a:xfrm>
            <a:off x="530352" y="841248"/>
            <a:ext cx="1737360" cy="256032"/>
          </a:xfrm>
          <a:prstGeom prst="roundRect">
            <a:avLst>
              <a:gd name="adj" fmla="val 21429"/>
            </a:avLst>
          </a:prstGeom>
          <a:solidFill>
            <a:srgbClr val="003087"/>
          </a:solidFill>
          <a:ln w="12700">
            <a:solidFill>
              <a:srgbClr val="003087"/>
            </a:solidFill>
            <a:prstDash val="solid"/>
          </a:ln>
          <a:effectLst>
            <a:outerShdw blurRad="12700" dist="6350" dir="2700000" algn="bl" rotWithShape="0">
              <a:srgbClr val="000000">
                <a:alpha val="12000"/>
              </a:srgbClr>
            </a:outerShdw>
          </a:effectLst>
        </p:spPr>
        <p:txBody>
          <a:bodyPr/>
          <a:lstStyle/>
          <a:p>
            <a:endParaRPr lang="en-US"/>
          </a:p>
        </p:txBody>
      </p:sp>
      <p:sp>
        <p:nvSpPr>
          <p:cNvPr id="6" name="Text 4"/>
          <p:cNvSpPr/>
          <p:nvPr/>
        </p:nvSpPr>
        <p:spPr>
          <a:xfrm>
            <a:off x="685800" y="877824"/>
            <a:ext cx="1417320" cy="164592"/>
          </a:xfrm>
          <a:prstGeom prst="rect">
            <a:avLst/>
          </a:prstGeom>
          <a:noFill/>
          <a:ln/>
        </p:spPr>
        <p:txBody>
          <a:bodyPr wrap="square" lIns="0" tIns="0" rIns="0" bIns="0" rtlCol="0" anchor="ctr"/>
          <a:lstStyle/>
          <a:p>
            <a:pPr marL="0" indent="0" algn="ctr">
              <a:buNone/>
            </a:pPr>
            <a:r>
              <a:rPr lang="en-US" sz="900" b="1" dirty="0">
                <a:solidFill>
                  <a:srgbClr val="FFFFFF"/>
                </a:solidFill>
              </a:rPr>
              <a:t>REFERENCES</a:t>
            </a:r>
            <a:endParaRPr lang="en-US" sz="900" dirty="0"/>
          </a:p>
        </p:txBody>
      </p:sp>
      <p:sp>
        <p:nvSpPr>
          <p:cNvPr id="7" name="Shape 5"/>
          <p:cNvSpPr/>
          <p:nvPr/>
        </p:nvSpPr>
        <p:spPr>
          <a:xfrm>
            <a:off x="6089904" y="1234440"/>
            <a:ext cx="0" cy="5303520"/>
          </a:xfrm>
          <a:prstGeom prst="line">
            <a:avLst/>
          </a:prstGeom>
          <a:noFill/>
          <a:ln w="12700">
            <a:solidFill>
              <a:srgbClr val="D7E3EF"/>
            </a:solidFill>
            <a:prstDash val="solid"/>
          </a:ln>
        </p:spPr>
        <p:txBody>
          <a:bodyPr/>
          <a:lstStyle/>
          <a:p>
            <a:endParaRPr lang="en-US"/>
          </a:p>
        </p:txBody>
      </p:sp>
      <p:sp>
        <p:nvSpPr>
          <p:cNvPr id="8" name="Text 6"/>
          <p:cNvSpPr/>
          <p:nvPr/>
        </p:nvSpPr>
        <p:spPr>
          <a:xfrm>
            <a:off x="640080" y="1353312"/>
            <a:ext cx="5212080" cy="4892040"/>
          </a:xfrm>
          <a:prstGeom prst="rect">
            <a:avLst/>
          </a:prstGeom>
          <a:noFill/>
          <a:ln/>
        </p:spPr>
        <p:txBody>
          <a:bodyPr wrap="square" lIns="0" tIns="0" rIns="0" bIns="0" rtlCol="0" anchor="t">
            <a:normAutofit/>
          </a:bodyPr>
          <a:lstStyle/>
          <a:p>
            <a:pPr marL="0" indent="0">
              <a:buNone/>
            </a:pPr>
            <a:r>
              <a:rPr lang="en-US" sz="1030" dirty="0">
                <a:solidFill>
                  <a:srgbClr val="1F2D3D"/>
                </a:solidFill>
              </a:rPr>
              <a:t>NHSBSA (2025) Partial retirement. Available at: nhsbsa.nhs.uk.</a:t>
            </a:r>
            <a:endParaRPr lang="en-US" sz="1030" dirty="0"/>
          </a:p>
          <a:p>
            <a:pPr marL="0" indent="0">
              <a:buNone/>
            </a:pPr>
            <a:r>
              <a:rPr lang="en-US" sz="1030" dirty="0">
                <a:solidFill>
                  <a:srgbClr val="1F2D3D"/>
                </a:solidFill>
              </a:rPr>
              <a:t>NHS Employers (2025) Partial retirement employment guidance. Available at: nhsemployers.org.</a:t>
            </a:r>
            <a:endParaRPr lang="en-US" sz="1030" dirty="0"/>
          </a:p>
          <a:p>
            <a:pPr marL="0" indent="0">
              <a:buNone/>
            </a:pPr>
            <a:r>
              <a:rPr lang="en-US" sz="1030" dirty="0">
                <a:solidFill>
                  <a:srgbClr val="1F2D3D"/>
                </a:solidFill>
              </a:rPr>
              <a:t>NHS Employers (2025) Northumbria Healthcare NHS Foundation Trust staff bank automation case study. Available at: nhsemployers.org.</a:t>
            </a:r>
            <a:endParaRPr lang="en-US" sz="1030" dirty="0"/>
          </a:p>
          <a:p>
            <a:pPr marL="0" indent="0">
              <a:buNone/>
            </a:pPr>
            <a:r>
              <a:rPr lang="en-US" sz="1030" dirty="0">
                <a:solidFill>
                  <a:srgbClr val="1F2D3D"/>
                </a:solidFill>
              </a:rPr>
              <a:t>Coventry and Warwickshire Partnership NHS Trust (2025) Recognition and reward. Available at: covwarkpt.nhs.uk.</a:t>
            </a:r>
            <a:endParaRPr lang="en-US" sz="1030" dirty="0"/>
          </a:p>
          <a:p>
            <a:pPr marL="0" indent="0">
              <a:buNone/>
            </a:pPr>
            <a:r>
              <a:rPr lang="en-US" sz="1030" dirty="0">
                <a:solidFill>
                  <a:srgbClr val="1F2D3D"/>
                </a:solidFill>
              </a:rPr>
              <a:t>NHS England (2023) NHS Long Term Workforce Plan. Available at: england.nhs.uk.</a:t>
            </a:r>
            <a:endParaRPr lang="en-US" sz="1030" dirty="0"/>
          </a:p>
        </p:txBody>
      </p:sp>
      <p:sp>
        <p:nvSpPr>
          <p:cNvPr id="9" name="Text 7"/>
          <p:cNvSpPr/>
          <p:nvPr/>
        </p:nvSpPr>
        <p:spPr>
          <a:xfrm>
            <a:off x="6327648" y="1353312"/>
            <a:ext cx="5212080" cy="4892040"/>
          </a:xfrm>
          <a:prstGeom prst="rect">
            <a:avLst/>
          </a:prstGeom>
          <a:noFill/>
          <a:ln/>
        </p:spPr>
        <p:txBody>
          <a:bodyPr wrap="square" lIns="0" tIns="0" rIns="0" bIns="0" rtlCol="0" anchor="t">
            <a:normAutofit/>
          </a:bodyPr>
          <a:lstStyle/>
          <a:p>
            <a:pPr marL="0" indent="0">
              <a:buNone/>
            </a:pPr>
            <a:r>
              <a:rPr lang="en-US" sz="1030" dirty="0">
                <a:solidFill>
                  <a:srgbClr val="1F2D3D"/>
                </a:solidFill>
              </a:rPr>
              <a:t>NHS England (2026) Actions to deliver Agenda for Change uplift and a fairer deal for nurses. Available at: england.nhs.uk.</a:t>
            </a:r>
            <a:endParaRPr lang="en-US" sz="1030" dirty="0"/>
          </a:p>
          <a:p>
            <a:pPr marL="0" indent="0">
              <a:buNone/>
            </a:pPr>
            <a:r>
              <a:rPr lang="en-US" sz="1030" dirty="0">
                <a:solidFill>
                  <a:srgbClr val="1F2D3D"/>
                </a:solidFill>
              </a:rPr>
              <a:t>Armstrong, M. and Taylor, S. (2023) Armstrong’s Handbook of Human Resource Management Practice. 16th edn. London: Kogan Page.</a:t>
            </a:r>
            <a:endParaRPr lang="en-US" sz="1030" dirty="0"/>
          </a:p>
          <a:p>
            <a:pPr marL="0" indent="0">
              <a:buNone/>
            </a:pPr>
            <a:r>
              <a:rPr lang="en-US" sz="1030" dirty="0">
                <a:solidFill>
                  <a:srgbClr val="1F2D3D"/>
                </a:solidFill>
              </a:rPr>
              <a:t>CIPD (2024) Reward management factsheet. London: CIPD.</a:t>
            </a:r>
            <a:endParaRPr lang="en-US" sz="1030" dirty="0"/>
          </a:p>
          <a:p>
            <a:pPr marL="0" indent="0">
              <a:buNone/>
            </a:pPr>
            <a:r>
              <a:rPr lang="en-US" sz="1030" dirty="0">
                <a:solidFill>
                  <a:srgbClr val="1F2D3D"/>
                </a:solidFill>
              </a:rPr>
              <a:t>WorldatWork (2015) The Total Rewards Model. Scottsdale: WorldatWork.</a:t>
            </a:r>
            <a:endParaRPr lang="en-US" sz="1030" dirty="0"/>
          </a:p>
        </p:txBody>
      </p:sp>
      <p:sp>
        <p:nvSpPr>
          <p:cNvPr id="25" name="Slide Number Placeholder 0"/>
          <p:cNvSpPr>
            <a:spLocks noGrp="1"/>
          </p:cNvSpPr>
          <p:nvPr>
            <p:ph type="sldNum" sz="quarter" idx="4294967295"/>
          </p:nvPr>
        </p:nvSpPr>
        <p:spPr>
          <a:xfrm>
            <a:off x="11658600" y="6601968"/>
            <a:ext cx="320040" cy="164592"/>
          </a:xfrm>
          <a:prstGeom prst="rect">
            <a:avLst/>
          </a:prstGeom>
          <a:extLst>
            <a:ext uri="{C572A759-6A51-4108-AA02-DFA0A04FC94B}">
              <ma14:wrappingTextBoxFlag xmlns="" xmlns:ma14="http://schemas.microsoft.com/office/mac/drawingml/2011/main" val="0"/>
            </a:ext>
          </a:extLst>
        </p:spPr>
        <p:txBody>
          <a:bodyPr/>
          <a:lstStyle>
            <a:lvl1pPr>
              <a:defRPr sz="900">
                <a:solidFill>
                  <a:srgbClr val="FFFFFF"/>
                </a:solidFill>
                <a:latin typeface="Aptos"/>
                <a:ea typeface="Aptos"/>
                <a:cs typeface="Aptos"/>
              </a:defRPr>
            </a:lvl1pPr>
          </a:lstStyle>
          <a:p>
            <a:pPr algn="r"/>
            <a:fld id="{F7021451-1387-4CA6-816F-3879F97B5CBC}" type="slidenum">
              <a:rPr lang="en-US" b="0"/>
              <a:t>30</a:t>
            </a:fld>
            <a:endParaRPr lang="en-US"/>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 31">
    <p:spTree>
      <p:nvGrpSpPr>
        <p:cNvPr id="1" name=""/>
        <p:cNvGrpSpPr/>
        <p:nvPr/>
      </p:nvGrpSpPr>
      <p:grpSpPr>
        <a:xfrm>
          <a:off x="0" y="0"/>
          <a:ext cx="0" cy="0"/>
          <a:chOff x="0" y="0"/>
          <a:chExt cx="0" cy="0"/>
        </a:xfrm>
      </p:grpSpPr>
      <p:sp>
        <p:nvSpPr>
          <p:cNvPr id="2" name="Text 0"/>
          <p:cNvSpPr/>
          <p:nvPr/>
        </p:nvSpPr>
        <p:spPr>
          <a:xfrm>
            <a:off x="502920" y="384048"/>
            <a:ext cx="8321040" cy="310896"/>
          </a:xfrm>
          <a:prstGeom prst="rect">
            <a:avLst/>
          </a:prstGeom>
          <a:noFill/>
          <a:ln/>
        </p:spPr>
        <p:txBody>
          <a:bodyPr wrap="square" lIns="0" tIns="0" rIns="0" bIns="0" rtlCol="0" anchor="ctr">
            <a:normAutofit/>
          </a:bodyPr>
          <a:lstStyle/>
          <a:p>
            <a:pPr marL="0" indent="0">
              <a:buNone/>
            </a:pPr>
            <a:r>
              <a:rPr lang="en-US" b="1" dirty="0">
                <a:solidFill>
                  <a:srgbClr val="003087"/>
                </a:solidFill>
                <a:latin typeface="Aptos Display" pitchFamily="34" charset="0"/>
                <a:ea typeface="Aptos Display" pitchFamily="34" charset="-122"/>
                <a:cs typeface="Aptos Display" pitchFamily="34" charset="-120"/>
              </a:rPr>
              <a:t>Group conclusion: an integrated HRM strategy for NHS compensation and rewards</a:t>
            </a:r>
            <a:endParaRPr lang="en-US" dirty="0"/>
          </a:p>
        </p:txBody>
      </p:sp>
      <p:sp>
        <p:nvSpPr>
          <p:cNvPr id="3" name="Text 1"/>
          <p:cNvSpPr/>
          <p:nvPr/>
        </p:nvSpPr>
        <p:spPr>
          <a:xfrm>
            <a:off x="8485239" y="429768"/>
            <a:ext cx="3054489" cy="201168"/>
          </a:xfrm>
          <a:prstGeom prst="rect">
            <a:avLst/>
          </a:prstGeom>
          <a:noFill/>
          <a:ln/>
        </p:spPr>
        <p:txBody>
          <a:bodyPr wrap="square" lIns="0" tIns="0" rIns="0" bIns="0" rtlCol="0" anchor="ctr">
            <a:normAutofit/>
          </a:bodyPr>
          <a:lstStyle/>
          <a:p>
            <a:pPr marL="0" indent="0" algn="r">
              <a:buNone/>
            </a:pPr>
            <a:r>
              <a:rPr lang="en-US" sz="850" dirty="0">
                <a:solidFill>
                  <a:srgbClr val="51606F"/>
                </a:solidFill>
              </a:rPr>
              <a:t>Group synthesis  •  Presenter: Darshil Rana  •  ID: 2529562</a:t>
            </a:r>
            <a:endParaRPr lang="en-US" sz="850" dirty="0"/>
          </a:p>
        </p:txBody>
      </p:sp>
      <p:sp>
        <p:nvSpPr>
          <p:cNvPr id="4" name="Text 2"/>
          <p:cNvSpPr/>
          <p:nvPr/>
        </p:nvSpPr>
        <p:spPr>
          <a:xfrm>
            <a:off x="594360" y="6473952"/>
            <a:ext cx="10607040" cy="73152"/>
          </a:xfrm>
          <a:prstGeom prst="rect">
            <a:avLst/>
          </a:prstGeom>
          <a:noFill/>
          <a:ln/>
        </p:spPr>
        <p:txBody>
          <a:bodyPr wrap="square" lIns="0" tIns="0" rIns="0" bIns="0" rtlCol="0" anchor="ctr">
            <a:normAutofit fontScale="70000" lnSpcReduction="20000"/>
          </a:bodyPr>
          <a:lstStyle/>
          <a:p>
            <a:pPr marL="0" indent="0">
              <a:buNone/>
            </a:pPr>
            <a:r>
              <a:rPr lang="en-US" sz="720" dirty="0">
                <a:solidFill>
                  <a:srgbClr val="F2F7FB"/>
                </a:solidFill>
              </a:rPr>
              <a:t>Integrated conclusion based on analysis presented in slides 3–29</a:t>
            </a:r>
            <a:endParaRPr lang="en-US" sz="720" dirty="0"/>
          </a:p>
        </p:txBody>
      </p:sp>
      <p:sp>
        <p:nvSpPr>
          <p:cNvPr id="5" name="Shape 3"/>
          <p:cNvSpPr/>
          <p:nvPr/>
        </p:nvSpPr>
        <p:spPr>
          <a:xfrm>
            <a:off x="530352" y="916919"/>
            <a:ext cx="1737360" cy="256032"/>
          </a:xfrm>
          <a:prstGeom prst="roundRect">
            <a:avLst>
              <a:gd name="adj" fmla="val 21429"/>
            </a:avLst>
          </a:prstGeom>
          <a:solidFill>
            <a:srgbClr val="003087"/>
          </a:solidFill>
          <a:ln w="12700">
            <a:solidFill>
              <a:srgbClr val="003087"/>
            </a:solidFill>
            <a:prstDash val="solid"/>
          </a:ln>
          <a:effectLst>
            <a:outerShdw blurRad="12700" dist="6350" dir="2700000" algn="bl" rotWithShape="0">
              <a:srgbClr val="000000">
                <a:alpha val="12000"/>
              </a:srgbClr>
            </a:outerShdw>
          </a:effectLst>
        </p:spPr>
        <p:txBody>
          <a:bodyPr/>
          <a:lstStyle/>
          <a:p>
            <a:endParaRPr lang="en-US"/>
          </a:p>
        </p:txBody>
      </p:sp>
      <p:sp>
        <p:nvSpPr>
          <p:cNvPr id="6" name="Text 4"/>
          <p:cNvSpPr/>
          <p:nvPr/>
        </p:nvSpPr>
        <p:spPr>
          <a:xfrm>
            <a:off x="690372" y="978408"/>
            <a:ext cx="1417320" cy="164592"/>
          </a:xfrm>
          <a:prstGeom prst="rect">
            <a:avLst/>
          </a:prstGeom>
          <a:noFill/>
          <a:ln/>
        </p:spPr>
        <p:txBody>
          <a:bodyPr wrap="square" lIns="0" tIns="0" rIns="0" bIns="0" rtlCol="0" anchor="ctr"/>
          <a:lstStyle/>
          <a:p>
            <a:pPr marL="0" indent="0" algn="ctr">
              <a:buNone/>
            </a:pPr>
            <a:r>
              <a:rPr lang="en-US" sz="900" b="1" dirty="0">
                <a:solidFill>
                  <a:srgbClr val="FFFFFF"/>
                </a:solidFill>
              </a:rPr>
              <a:t>CONCLUSION</a:t>
            </a:r>
            <a:endParaRPr lang="en-US" sz="900" dirty="0"/>
          </a:p>
        </p:txBody>
      </p:sp>
      <p:sp>
        <p:nvSpPr>
          <p:cNvPr id="7" name="Text 5"/>
          <p:cNvSpPr/>
          <p:nvPr/>
        </p:nvSpPr>
        <p:spPr>
          <a:xfrm>
            <a:off x="658368" y="1316736"/>
            <a:ext cx="10881360" cy="310896"/>
          </a:xfrm>
          <a:prstGeom prst="rect">
            <a:avLst/>
          </a:prstGeom>
          <a:noFill/>
          <a:ln/>
        </p:spPr>
        <p:txBody>
          <a:bodyPr wrap="square" lIns="0" tIns="0" rIns="0" bIns="0" rtlCol="0" anchor="ctr"/>
          <a:lstStyle/>
          <a:p>
            <a:pPr marL="0" indent="0">
              <a:buNone/>
            </a:pPr>
            <a:r>
              <a:rPr lang="en-US" sz="1900" b="1" dirty="0">
                <a:solidFill>
                  <a:srgbClr val="003087"/>
                </a:solidFill>
              </a:rPr>
              <a:t>Compensation and reward in the NHS should be treated as a strategic workforce system, not a narrow annual pay-settlement problem.</a:t>
            </a:r>
            <a:endParaRPr lang="en-US" sz="1900" dirty="0"/>
          </a:p>
        </p:txBody>
      </p:sp>
      <p:sp>
        <p:nvSpPr>
          <p:cNvPr id="8" name="Shape 6"/>
          <p:cNvSpPr/>
          <p:nvPr/>
        </p:nvSpPr>
        <p:spPr>
          <a:xfrm>
            <a:off x="822960" y="1965960"/>
            <a:ext cx="2240280" cy="2331720"/>
          </a:xfrm>
          <a:prstGeom prst="roundRect">
            <a:avLst>
              <a:gd name="adj" fmla="val 3265"/>
            </a:avLst>
          </a:prstGeom>
          <a:solidFill>
            <a:srgbClr val="FFFFFF"/>
          </a:solidFill>
          <a:ln w="12700">
            <a:solidFill>
              <a:srgbClr val="D7E3EF"/>
            </a:solidFill>
            <a:prstDash val="solid"/>
          </a:ln>
          <a:effectLst>
            <a:outerShdw blurRad="12700" dist="2540" dir="2700000" algn="bl" rotWithShape="0">
              <a:srgbClr val="44556B">
                <a:alpha val="8000"/>
              </a:srgbClr>
            </a:outerShdw>
          </a:effectLst>
        </p:spPr>
        <p:txBody>
          <a:bodyPr/>
          <a:lstStyle/>
          <a:p>
            <a:endParaRPr lang="en-US"/>
          </a:p>
        </p:txBody>
      </p:sp>
      <p:sp>
        <p:nvSpPr>
          <p:cNvPr id="9" name="Shape 7"/>
          <p:cNvSpPr/>
          <p:nvPr/>
        </p:nvSpPr>
        <p:spPr>
          <a:xfrm>
            <a:off x="1005840" y="2148840"/>
            <a:ext cx="1874520" cy="310896"/>
          </a:xfrm>
          <a:prstGeom prst="roundRect">
            <a:avLst>
              <a:gd name="adj" fmla="val 17647"/>
            </a:avLst>
          </a:prstGeom>
          <a:solidFill>
            <a:srgbClr val="005EB8"/>
          </a:solidFill>
          <a:ln w="12700">
            <a:solidFill>
              <a:srgbClr val="005EB8"/>
            </a:solidFill>
            <a:prstDash val="solid"/>
          </a:ln>
        </p:spPr>
        <p:txBody>
          <a:bodyPr/>
          <a:lstStyle/>
          <a:p>
            <a:endParaRPr lang="en-US"/>
          </a:p>
        </p:txBody>
      </p:sp>
      <p:sp>
        <p:nvSpPr>
          <p:cNvPr id="10" name="Text 8"/>
          <p:cNvSpPr/>
          <p:nvPr/>
        </p:nvSpPr>
        <p:spPr>
          <a:xfrm>
            <a:off x="1005840" y="2212848"/>
            <a:ext cx="1874520" cy="128016"/>
          </a:xfrm>
          <a:prstGeom prst="rect">
            <a:avLst/>
          </a:prstGeom>
          <a:noFill/>
          <a:ln/>
        </p:spPr>
        <p:txBody>
          <a:bodyPr wrap="square" lIns="0" tIns="0" rIns="0" bIns="0" rtlCol="0" anchor="ctr"/>
          <a:lstStyle/>
          <a:p>
            <a:pPr marL="0" indent="0" algn="ctr">
              <a:buNone/>
            </a:pPr>
            <a:r>
              <a:rPr lang="en-US" sz="1120" b="1" dirty="0">
                <a:solidFill>
                  <a:srgbClr val="FFFFFF"/>
                </a:solidFill>
              </a:rPr>
              <a:t>1. Fair pay structure</a:t>
            </a:r>
            <a:endParaRPr lang="en-US" sz="1120" dirty="0"/>
          </a:p>
        </p:txBody>
      </p:sp>
      <p:sp>
        <p:nvSpPr>
          <p:cNvPr id="11" name="Text 9"/>
          <p:cNvSpPr/>
          <p:nvPr/>
        </p:nvSpPr>
        <p:spPr>
          <a:xfrm>
            <a:off x="1005840" y="2697480"/>
            <a:ext cx="1874520" cy="1143000"/>
          </a:xfrm>
          <a:prstGeom prst="rect">
            <a:avLst/>
          </a:prstGeom>
          <a:noFill/>
          <a:ln/>
        </p:spPr>
        <p:txBody>
          <a:bodyPr wrap="square" lIns="0" tIns="0" rIns="0" bIns="0" rtlCol="0" anchor="ctr"/>
          <a:lstStyle/>
          <a:p>
            <a:pPr marL="0" indent="0" algn="ctr">
              <a:buNone/>
            </a:pPr>
            <a:r>
              <a:rPr lang="en-US" sz="1360" dirty="0">
                <a:solidFill>
                  <a:srgbClr val="1F2D3D"/>
                </a:solidFill>
              </a:rPr>
              <a:t>Target pay compression, banding hotspots and nursing pay-path issues.</a:t>
            </a:r>
            <a:endParaRPr lang="en-US" sz="1360" dirty="0"/>
          </a:p>
        </p:txBody>
      </p:sp>
      <p:sp>
        <p:nvSpPr>
          <p:cNvPr id="12" name="Shape 10"/>
          <p:cNvSpPr/>
          <p:nvPr/>
        </p:nvSpPr>
        <p:spPr>
          <a:xfrm>
            <a:off x="3429000" y="1965960"/>
            <a:ext cx="2240280" cy="2331720"/>
          </a:xfrm>
          <a:prstGeom prst="roundRect">
            <a:avLst>
              <a:gd name="adj" fmla="val 3265"/>
            </a:avLst>
          </a:prstGeom>
          <a:solidFill>
            <a:srgbClr val="FFFFFF"/>
          </a:solidFill>
          <a:ln w="12700">
            <a:solidFill>
              <a:srgbClr val="D7E3EF"/>
            </a:solidFill>
            <a:prstDash val="solid"/>
          </a:ln>
          <a:effectLst>
            <a:outerShdw blurRad="12700" dist="2540" dir="2700000" algn="bl" rotWithShape="0">
              <a:srgbClr val="44556B">
                <a:alpha val="8000"/>
              </a:srgbClr>
            </a:outerShdw>
          </a:effectLst>
        </p:spPr>
        <p:txBody>
          <a:bodyPr/>
          <a:lstStyle/>
          <a:p>
            <a:endParaRPr lang="en-US"/>
          </a:p>
        </p:txBody>
      </p:sp>
      <p:sp>
        <p:nvSpPr>
          <p:cNvPr id="13" name="Shape 11"/>
          <p:cNvSpPr/>
          <p:nvPr/>
        </p:nvSpPr>
        <p:spPr>
          <a:xfrm>
            <a:off x="3611880" y="2148840"/>
            <a:ext cx="1874520" cy="310896"/>
          </a:xfrm>
          <a:prstGeom prst="roundRect">
            <a:avLst>
              <a:gd name="adj" fmla="val 17647"/>
            </a:avLst>
          </a:prstGeom>
          <a:solidFill>
            <a:srgbClr val="00A9CE"/>
          </a:solidFill>
          <a:ln w="12700">
            <a:solidFill>
              <a:srgbClr val="00A9CE"/>
            </a:solidFill>
            <a:prstDash val="solid"/>
          </a:ln>
        </p:spPr>
        <p:txBody>
          <a:bodyPr/>
          <a:lstStyle/>
          <a:p>
            <a:endParaRPr lang="en-US"/>
          </a:p>
        </p:txBody>
      </p:sp>
      <p:sp>
        <p:nvSpPr>
          <p:cNvPr id="14" name="Text 12"/>
          <p:cNvSpPr/>
          <p:nvPr/>
        </p:nvSpPr>
        <p:spPr>
          <a:xfrm>
            <a:off x="3611880" y="2212848"/>
            <a:ext cx="1874520" cy="128016"/>
          </a:xfrm>
          <a:prstGeom prst="rect">
            <a:avLst/>
          </a:prstGeom>
          <a:noFill/>
          <a:ln/>
        </p:spPr>
        <p:txBody>
          <a:bodyPr wrap="square" lIns="0" tIns="0" rIns="0" bIns="0" rtlCol="0" anchor="ctr"/>
          <a:lstStyle/>
          <a:p>
            <a:pPr marL="0" indent="0" algn="ctr">
              <a:buNone/>
            </a:pPr>
            <a:r>
              <a:rPr lang="en-US" sz="1120" b="1" dirty="0">
                <a:solidFill>
                  <a:srgbClr val="FFFFFF"/>
                </a:solidFill>
              </a:rPr>
              <a:t>2. Visible total reward</a:t>
            </a:r>
            <a:endParaRPr lang="en-US" sz="1120" dirty="0"/>
          </a:p>
        </p:txBody>
      </p:sp>
      <p:sp>
        <p:nvSpPr>
          <p:cNvPr id="15" name="Text 13"/>
          <p:cNvSpPr/>
          <p:nvPr/>
        </p:nvSpPr>
        <p:spPr>
          <a:xfrm>
            <a:off x="3611880" y="2697480"/>
            <a:ext cx="1874520" cy="1143000"/>
          </a:xfrm>
          <a:prstGeom prst="rect">
            <a:avLst/>
          </a:prstGeom>
          <a:noFill/>
          <a:ln/>
        </p:spPr>
        <p:txBody>
          <a:bodyPr wrap="square" lIns="0" tIns="0" rIns="0" bIns="0" rtlCol="0" anchor="ctr"/>
          <a:lstStyle/>
          <a:p>
            <a:pPr marL="0" indent="0" algn="ctr">
              <a:buNone/>
            </a:pPr>
            <a:r>
              <a:rPr lang="en-US" sz="1360" dirty="0">
                <a:solidFill>
                  <a:srgbClr val="1F2D3D"/>
                </a:solidFill>
              </a:rPr>
              <a:t>Turn TRS, appraisal and line management into real reward communication.</a:t>
            </a:r>
            <a:endParaRPr lang="en-US" sz="1360" dirty="0"/>
          </a:p>
        </p:txBody>
      </p:sp>
      <p:sp>
        <p:nvSpPr>
          <p:cNvPr id="16" name="Shape 14"/>
          <p:cNvSpPr/>
          <p:nvPr/>
        </p:nvSpPr>
        <p:spPr>
          <a:xfrm>
            <a:off x="6035040" y="1965960"/>
            <a:ext cx="2240280" cy="2331720"/>
          </a:xfrm>
          <a:prstGeom prst="roundRect">
            <a:avLst>
              <a:gd name="adj" fmla="val 3265"/>
            </a:avLst>
          </a:prstGeom>
          <a:solidFill>
            <a:srgbClr val="FFFFFF"/>
          </a:solidFill>
          <a:ln w="12700">
            <a:solidFill>
              <a:srgbClr val="D7E3EF"/>
            </a:solidFill>
            <a:prstDash val="solid"/>
          </a:ln>
          <a:effectLst>
            <a:outerShdw blurRad="12700" dist="2540" dir="2700000" algn="bl" rotWithShape="0">
              <a:srgbClr val="44556B">
                <a:alpha val="8000"/>
              </a:srgbClr>
            </a:outerShdw>
          </a:effectLst>
        </p:spPr>
        <p:txBody>
          <a:bodyPr/>
          <a:lstStyle/>
          <a:p>
            <a:endParaRPr lang="en-US"/>
          </a:p>
        </p:txBody>
      </p:sp>
      <p:sp>
        <p:nvSpPr>
          <p:cNvPr id="17" name="Shape 15"/>
          <p:cNvSpPr/>
          <p:nvPr/>
        </p:nvSpPr>
        <p:spPr>
          <a:xfrm>
            <a:off x="6217920" y="2148840"/>
            <a:ext cx="1874520" cy="310896"/>
          </a:xfrm>
          <a:prstGeom prst="roundRect">
            <a:avLst>
              <a:gd name="adj" fmla="val 17647"/>
            </a:avLst>
          </a:prstGeom>
          <a:solidFill>
            <a:srgbClr val="007C91"/>
          </a:solidFill>
          <a:ln w="12700">
            <a:solidFill>
              <a:srgbClr val="007C91"/>
            </a:solidFill>
            <a:prstDash val="solid"/>
          </a:ln>
        </p:spPr>
        <p:txBody>
          <a:bodyPr/>
          <a:lstStyle/>
          <a:p>
            <a:endParaRPr lang="en-US"/>
          </a:p>
        </p:txBody>
      </p:sp>
      <p:sp>
        <p:nvSpPr>
          <p:cNvPr id="18" name="Text 16"/>
          <p:cNvSpPr/>
          <p:nvPr/>
        </p:nvSpPr>
        <p:spPr>
          <a:xfrm>
            <a:off x="6217920" y="2212848"/>
            <a:ext cx="1874520" cy="128016"/>
          </a:xfrm>
          <a:prstGeom prst="rect">
            <a:avLst/>
          </a:prstGeom>
          <a:noFill/>
          <a:ln/>
        </p:spPr>
        <p:txBody>
          <a:bodyPr wrap="square" lIns="0" tIns="0" rIns="0" bIns="0" rtlCol="0" anchor="ctr"/>
          <a:lstStyle/>
          <a:p>
            <a:pPr marL="0" indent="0" algn="ctr">
              <a:buNone/>
            </a:pPr>
            <a:r>
              <a:rPr lang="en-US" sz="1120" b="1" dirty="0">
                <a:solidFill>
                  <a:srgbClr val="FFFFFF"/>
                </a:solidFill>
              </a:rPr>
              <a:t>3. Recognition and fairness</a:t>
            </a:r>
            <a:endParaRPr lang="en-US" sz="1120" dirty="0"/>
          </a:p>
        </p:txBody>
      </p:sp>
      <p:sp>
        <p:nvSpPr>
          <p:cNvPr id="19" name="Text 17"/>
          <p:cNvSpPr/>
          <p:nvPr/>
        </p:nvSpPr>
        <p:spPr>
          <a:xfrm>
            <a:off x="6217920" y="2697480"/>
            <a:ext cx="1874520" cy="1143000"/>
          </a:xfrm>
          <a:prstGeom prst="rect">
            <a:avLst/>
          </a:prstGeom>
          <a:noFill/>
          <a:ln/>
        </p:spPr>
        <p:txBody>
          <a:bodyPr wrap="square" lIns="0" tIns="0" rIns="0" bIns="0" rtlCol="0" anchor="ctr"/>
          <a:lstStyle/>
          <a:p>
            <a:pPr marL="0" indent="0" algn="ctr">
              <a:buNone/>
            </a:pPr>
            <a:r>
              <a:rPr lang="en-US" sz="1360" dirty="0">
                <a:solidFill>
                  <a:srgbClr val="1F2D3D"/>
                </a:solidFill>
              </a:rPr>
              <a:t>Strengthen everyday appreciation and track pay gaps and progression equity.</a:t>
            </a:r>
            <a:endParaRPr lang="en-US" sz="1360" dirty="0"/>
          </a:p>
        </p:txBody>
      </p:sp>
      <p:sp>
        <p:nvSpPr>
          <p:cNvPr id="20" name="Shape 18"/>
          <p:cNvSpPr/>
          <p:nvPr/>
        </p:nvSpPr>
        <p:spPr>
          <a:xfrm>
            <a:off x="8641080" y="1965960"/>
            <a:ext cx="2240280" cy="2331720"/>
          </a:xfrm>
          <a:prstGeom prst="roundRect">
            <a:avLst>
              <a:gd name="adj" fmla="val 3265"/>
            </a:avLst>
          </a:prstGeom>
          <a:solidFill>
            <a:srgbClr val="FFFFFF"/>
          </a:solidFill>
          <a:ln w="12700">
            <a:solidFill>
              <a:srgbClr val="D7E3EF"/>
            </a:solidFill>
            <a:prstDash val="solid"/>
          </a:ln>
          <a:effectLst>
            <a:outerShdw blurRad="12700" dist="2540" dir="2700000" algn="bl" rotWithShape="0">
              <a:srgbClr val="44556B">
                <a:alpha val="8000"/>
              </a:srgbClr>
            </a:outerShdw>
          </a:effectLst>
        </p:spPr>
        <p:txBody>
          <a:bodyPr/>
          <a:lstStyle/>
          <a:p>
            <a:endParaRPr lang="en-US"/>
          </a:p>
        </p:txBody>
      </p:sp>
      <p:sp>
        <p:nvSpPr>
          <p:cNvPr id="21" name="Shape 19"/>
          <p:cNvSpPr/>
          <p:nvPr/>
        </p:nvSpPr>
        <p:spPr>
          <a:xfrm>
            <a:off x="8823960" y="2148840"/>
            <a:ext cx="1874520" cy="310896"/>
          </a:xfrm>
          <a:prstGeom prst="roundRect">
            <a:avLst>
              <a:gd name="adj" fmla="val 17647"/>
            </a:avLst>
          </a:prstGeom>
          <a:solidFill>
            <a:srgbClr val="009639"/>
          </a:solidFill>
          <a:ln w="12700">
            <a:solidFill>
              <a:srgbClr val="009639"/>
            </a:solidFill>
            <a:prstDash val="solid"/>
          </a:ln>
        </p:spPr>
        <p:txBody>
          <a:bodyPr/>
          <a:lstStyle/>
          <a:p>
            <a:endParaRPr lang="en-US"/>
          </a:p>
        </p:txBody>
      </p:sp>
      <p:sp>
        <p:nvSpPr>
          <p:cNvPr id="22" name="Text 20"/>
          <p:cNvSpPr/>
          <p:nvPr/>
        </p:nvSpPr>
        <p:spPr>
          <a:xfrm>
            <a:off x="8823960" y="2212848"/>
            <a:ext cx="1874520" cy="128016"/>
          </a:xfrm>
          <a:prstGeom prst="rect">
            <a:avLst/>
          </a:prstGeom>
          <a:noFill/>
          <a:ln/>
        </p:spPr>
        <p:txBody>
          <a:bodyPr wrap="square" lIns="0" tIns="0" rIns="0" bIns="0" rtlCol="0" anchor="ctr"/>
          <a:lstStyle/>
          <a:p>
            <a:pPr marL="0" indent="0" algn="ctr">
              <a:buNone/>
            </a:pPr>
            <a:r>
              <a:rPr lang="en-US" sz="1120" b="1" dirty="0">
                <a:solidFill>
                  <a:srgbClr val="FFFFFF"/>
                </a:solidFill>
              </a:rPr>
              <a:t>4. Flexible retention</a:t>
            </a:r>
            <a:endParaRPr lang="en-US" sz="1120" dirty="0"/>
          </a:p>
        </p:txBody>
      </p:sp>
      <p:sp>
        <p:nvSpPr>
          <p:cNvPr id="23" name="Text 21"/>
          <p:cNvSpPr/>
          <p:nvPr/>
        </p:nvSpPr>
        <p:spPr>
          <a:xfrm>
            <a:off x="8823960" y="2697480"/>
            <a:ext cx="1874520" cy="1143000"/>
          </a:xfrm>
          <a:prstGeom prst="rect">
            <a:avLst/>
          </a:prstGeom>
          <a:noFill/>
          <a:ln/>
        </p:spPr>
        <p:txBody>
          <a:bodyPr wrap="square" lIns="0" tIns="0" rIns="0" bIns="0" rtlCol="0" anchor="ctr"/>
          <a:lstStyle/>
          <a:p>
            <a:pPr marL="0" indent="0" algn="ctr">
              <a:buNone/>
            </a:pPr>
            <a:r>
              <a:rPr lang="en-US" sz="1360" dirty="0">
                <a:solidFill>
                  <a:srgbClr val="1F2D3D"/>
                </a:solidFill>
              </a:rPr>
              <a:t>Use partial retirement, bank optimisation and flexible pathways to retain expertise.</a:t>
            </a:r>
            <a:endParaRPr lang="en-US" sz="1360" dirty="0"/>
          </a:p>
        </p:txBody>
      </p:sp>
      <p:sp>
        <p:nvSpPr>
          <p:cNvPr id="24" name="Shape 22"/>
          <p:cNvSpPr/>
          <p:nvPr/>
        </p:nvSpPr>
        <p:spPr>
          <a:xfrm>
            <a:off x="1097280" y="4892040"/>
            <a:ext cx="9921240" cy="960120"/>
          </a:xfrm>
          <a:prstGeom prst="roundRect">
            <a:avLst>
              <a:gd name="adj" fmla="val 7619"/>
            </a:avLst>
          </a:prstGeom>
          <a:solidFill>
            <a:srgbClr val="EAF4FD"/>
          </a:solidFill>
          <a:ln w="12700">
            <a:solidFill>
              <a:srgbClr val="BCD7EE"/>
            </a:solidFill>
            <a:prstDash val="solid"/>
          </a:ln>
        </p:spPr>
        <p:txBody>
          <a:bodyPr/>
          <a:lstStyle/>
          <a:p>
            <a:endParaRPr lang="en-US"/>
          </a:p>
        </p:txBody>
      </p:sp>
      <p:sp>
        <p:nvSpPr>
          <p:cNvPr id="25" name="Text 23"/>
          <p:cNvSpPr/>
          <p:nvPr/>
        </p:nvSpPr>
        <p:spPr>
          <a:xfrm>
            <a:off x="1325880" y="5166360"/>
            <a:ext cx="9464040" cy="475488"/>
          </a:xfrm>
          <a:prstGeom prst="rect">
            <a:avLst/>
          </a:prstGeom>
          <a:noFill/>
          <a:ln/>
        </p:spPr>
        <p:txBody>
          <a:bodyPr wrap="square" lIns="0" tIns="0" rIns="0" bIns="0" rtlCol="0" anchor="ctr"/>
          <a:lstStyle/>
          <a:p>
            <a:pPr marL="0" indent="0" algn="ctr">
              <a:buNone/>
            </a:pPr>
            <a:r>
              <a:rPr lang="en-US" sz="1620" b="1" dirty="0">
                <a:solidFill>
                  <a:srgbClr val="003087"/>
                </a:solidFill>
              </a:rPr>
              <a:t>Final judgement: the NHS can improve reward outcomes by combining national pay reform with local HR execution. If these four levers move together, the likely results are better retention, stronger advocacy, lower temporary staffing dependence and a more credible people offer.</a:t>
            </a:r>
            <a:endParaRPr lang="en-US" sz="1620" dirty="0"/>
          </a:p>
        </p:txBody>
      </p:sp>
      <p:sp>
        <p:nvSpPr>
          <p:cNvPr id="26" name="Slide Number Placeholder 0"/>
          <p:cNvSpPr>
            <a:spLocks noGrp="1"/>
          </p:cNvSpPr>
          <p:nvPr>
            <p:ph type="sldNum" sz="quarter" idx="4294967295"/>
          </p:nvPr>
        </p:nvSpPr>
        <p:spPr>
          <a:xfrm>
            <a:off x="11658600" y="6601968"/>
            <a:ext cx="320040" cy="164592"/>
          </a:xfrm>
          <a:prstGeom prst="rect">
            <a:avLst/>
          </a:prstGeom>
          <a:extLst>
            <a:ext uri="{C572A759-6A51-4108-AA02-DFA0A04FC94B}">
              <ma14:wrappingTextBoxFlag xmlns="" xmlns:ma14="http://schemas.microsoft.com/office/mac/drawingml/2011/main" val="0"/>
            </a:ext>
          </a:extLst>
        </p:spPr>
        <p:txBody>
          <a:bodyPr/>
          <a:lstStyle>
            <a:lvl1pPr>
              <a:defRPr sz="900">
                <a:solidFill>
                  <a:srgbClr val="FFFFFF"/>
                </a:solidFill>
                <a:latin typeface="Aptos"/>
                <a:ea typeface="Aptos"/>
                <a:cs typeface="Aptos"/>
              </a:defRPr>
            </a:lvl1pPr>
          </a:lstStyle>
          <a:p>
            <a:pPr algn="r"/>
            <a:fld id="{F7021451-1387-4CA6-816F-3879F97B5CBC}" type="slidenum">
              <a:rPr lang="en-US" b="0"/>
              <a:t>31</a:t>
            </a:fld>
            <a:endParaRPr lang="en-US"/>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 32">
    <p:bg>
      <p:bgPr>
        <a:solidFill>
          <a:srgbClr val="F7FAFD"/>
        </a:solidFill>
        <a:effectLst/>
      </p:bgPr>
    </p:bg>
    <p:spTree>
      <p:nvGrpSpPr>
        <p:cNvPr id="1" name=""/>
        <p:cNvGrpSpPr/>
        <p:nvPr/>
      </p:nvGrpSpPr>
      <p:grpSpPr>
        <a:xfrm>
          <a:off x="0" y="0"/>
          <a:ext cx="0" cy="0"/>
          <a:chOff x="0" y="0"/>
          <a:chExt cx="0" cy="0"/>
        </a:xfrm>
      </p:grpSpPr>
      <p:pic>
        <p:nvPicPr>
          <p:cNvPr id="2" name="Image 0" descr="/mnt/data/nhs_comp_rewards/assets/nhs-team1.jpeg"/>
          <p:cNvPicPr>
            <a:picLocks noChangeAspect="1"/>
          </p:cNvPicPr>
          <p:nvPr/>
        </p:nvPicPr>
        <p:blipFill>
          <a:blip r:embed="rId3"/>
          <a:srcRect l="665" r="665"/>
          <a:stretch/>
        </p:blipFill>
        <p:spPr>
          <a:xfrm>
            <a:off x="0" y="256032"/>
            <a:ext cx="12191695" cy="6327648"/>
          </a:xfrm>
          <a:prstGeom prst="rect">
            <a:avLst/>
          </a:prstGeom>
        </p:spPr>
      </p:pic>
      <p:sp>
        <p:nvSpPr>
          <p:cNvPr id="3" name="Shape 0"/>
          <p:cNvSpPr/>
          <p:nvPr/>
        </p:nvSpPr>
        <p:spPr>
          <a:xfrm>
            <a:off x="0" y="256032"/>
            <a:ext cx="12191695" cy="6327648"/>
          </a:xfrm>
          <a:prstGeom prst="rect">
            <a:avLst/>
          </a:prstGeom>
          <a:solidFill>
            <a:srgbClr val="003087">
              <a:alpha val="42000"/>
            </a:srgbClr>
          </a:solidFill>
          <a:ln w="12700">
            <a:solidFill>
              <a:srgbClr val="003087">
                <a:alpha val="0"/>
              </a:srgbClr>
            </a:solidFill>
            <a:prstDash val="solid"/>
          </a:ln>
        </p:spPr>
        <p:txBody>
          <a:bodyPr/>
          <a:lstStyle/>
          <a:p>
            <a:endParaRPr lang="en-US"/>
          </a:p>
        </p:txBody>
      </p:sp>
      <p:sp>
        <p:nvSpPr>
          <p:cNvPr id="4" name="Text 1"/>
          <p:cNvSpPr/>
          <p:nvPr/>
        </p:nvSpPr>
        <p:spPr>
          <a:xfrm>
            <a:off x="914400" y="2148840"/>
            <a:ext cx="10058400" cy="548640"/>
          </a:xfrm>
          <a:prstGeom prst="rect">
            <a:avLst/>
          </a:prstGeom>
          <a:noFill/>
          <a:ln/>
        </p:spPr>
        <p:txBody>
          <a:bodyPr wrap="square" lIns="0" tIns="0" rIns="0" bIns="0" rtlCol="0" anchor="ctr"/>
          <a:lstStyle/>
          <a:p>
            <a:pPr marL="0" indent="0" algn="ctr">
              <a:buNone/>
            </a:pPr>
            <a:r>
              <a:rPr lang="en-US" sz="3000" b="1" dirty="0">
                <a:solidFill>
                  <a:srgbClr val="FFFFFF"/>
                </a:solidFill>
              </a:rPr>
              <a:t>Questions and discussion</a:t>
            </a:r>
            <a:endParaRPr lang="en-US" sz="3000" dirty="0"/>
          </a:p>
        </p:txBody>
      </p:sp>
      <p:sp>
        <p:nvSpPr>
          <p:cNvPr id="5" name="Text 2"/>
          <p:cNvSpPr/>
          <p:nvPr/>
        </p:nvSpPr>
        <p:spPr>
          <a:xfrm>
            <a:off x="914400" y="2788920"/>
            <a:ext cx="10058400" cy="365760"/>
          </a:xfrm>
          <a:prstGeom prst="rect">
            <a:avLst/>
          </a:prstGeom>
          <a:noFill/>
          <a:ln/>
        </p:spPr>
        <p:txBody>
          <a:bodyPr wrap="square" lIns="0" tIns="0" rIns="0" bIns="0" rtlCol="0" anchor="ctr"/>
          <a:lstStyle/>
          <a:p>
            <a:pPr marL="0" indent="0" algn="ctr">
              <a:buNone/>
            </a:pPr>
            <a:r>
              <a:rPr lang="en-US" sz="2400" dirty="0">
                <a:solidFill>
                  <a:srgbClr val="FFFFFF"/>
                </a:solidFill>
              </a:rPr>
              <a:t>Thank you</a:t>
            </a:r>
            <a:endParaRPr lang="en-US" sz="2400" dirty="0"/>
          </a:p>
        </p:txBody>
      </p:sp>
      <p:sp>
        <p:nvSpPr>
          <p:cNvPr id="6" name="Text 3"/>
          <p:cNvSpPr/>
          <p:nvPr/>
        </p:nvSpPr>
        <p:spPr>
          <a:xfrm>
            <a:off x="914400" y="5440680"/>
            <a:ext cx="10058400" cy="201168"/>
          </a:xfrm>
          <a:prstGeom prst="rect">
            <a:avLst/>
          </a:prstGeom>
          <a:noFill/>
          <a:ln/>
        </p:spPr>
        <p:txBody>
          <a:bodyPr wrap="square" lIns="0" tIns="0" rIns="0" bIns="0" rtlCol="0" anchor="ctr"/>
          <a:lstStyle/>
          <a:p>
            <a:pPr marL="0" indent="0" algn="ctr">
              <a:buNone/>
            </a:pPr>
            <a:r>
              <a:rPr lang="en-US" sz="1450" b="1" dirty="0">
                <a:solidFill>
                  <a:srgbClr val="FFFFFF"/>
                </a:solidFill>
                <a:highlight>
                  <a:srgbClr val="000080"/>
                </a:highlight>
              </a:rPr>
              <a:t>Group members: Darshil Rana • Rutvik Patel • Dhruv Solanki • Raj Patel</a:t>
            </a:r>
            <a:endParaRPr lang="en-US" sz="1450" b="1" dirty="0">
              <a:highlight>
                <a:srgbClr val="000080"/>
              </a:highlight>
            </a:endParaRPr>
          </a:p>
        </p:txBody>
      </p:sp>
      <p:sp>
        <p:nvSpPr>
          <p:cNvPr id="25" name="Slide Number Placeholder 0"/>
          <p:cNvSpPr>
            <a:spLocks noGrp="1"/>
          </p:cNvSpPr>
          <p:nvPr>
            <p:ph type="sldNum" sz="quarter" idx="4294967295"/>
          </p:nvPr>
        </p:nvSpPr>
        <p:spPr>
          <a:xfrm>
            <a:off x="11658600" y="6601968"/>
            <a:ext cx="320040" cy="164592"/>
          </a:xfrm>
          <a:prstGeom prst="rect">
            <a:avLst/>
          </a:prstGeom>
          <a:extLst>
            <a:ext uri="{C572A759-6A51-4108-AA02-DFA0A04FC94B}">
              <ma14:wrappingTextBoxFlag xmlns="" xmlns:ma14="http://schemas.microsoft.com/office/mac/drawingml/2011/main" val="0"/>
            </a:ext>
          </a:extLst>
        </p:spPr>
        <p:txBody>
          <a:bodyPr/>
          <a:lstStyle>
            <a:lvl1pPr>
              <a:defRPr sz="900">
                <a:solidFill>
                  <a:srgbClr val="FFFFFF"/>
                </a:solidFill>
                <a:latin typeface="Aptos"/>
                <a:ea typeface="Aptos"/>
                <a:cs typeface="Aptos"/>
              </a:defRPr>
            </a:lvl1pPr>
          </a:lstStyle>
          <a:p>
            <a:pPr algn="r"/>
            <a:fld id="{F7021451-1387-4CA6-816F-3879F97B5CBC}" type="slidenum">
              <a:rPr lang="en-US" b="0"/>
              <a:t>32</a:t>
            </a:fld>
            <a:endParaRPr lang="en-US"/>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6026</Words>
  <Application>Microsoft Office PowerPoint</Application>
  <PresentationFormat>Widescreen</PresentationFormat>
  <Paragraphs>561</Paragraphs>
  <Slides>32</Slides>
  <Notes>32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32</vt:i4>
      </vt:variant>
    </vt:vector>
  </HeadingPairs>
  <TitlesOfParts>
    <vt:vector size="36" baseType="lpstr">
      <vt:lpstr>Aptos</vt:lpstr>
      <vt:lpstr>Aptos Display</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lastModifiedBy/>
  <cp:revision>1</cp:revision>
  <dcterms:created xsi:type="dcterms:W3CDTF">2026-04-01T20:58:23Z</dcterms:created>
  <dcterms:modified xsi:type="dcterms:W3CDTF">2026-04-04T23:53:11Z</dcterms:modified>
</cp:coreProperties>
</file>