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62" r:id="rId6"/>
    <p:sldId id="259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00AD4-99F1-6AD0-FFF3-900696AC8E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7EF215-5ED7-F53A-2CB9-5487CFEDD2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E00D72-EE2C-A013-F926-71F16F30A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88E73-591C-4D46-ADAF-4BDD70BC08F4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74775A-0A44-1282-40E6-316AFC1C1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5D385F-4DAD-C52E-BBA5-600EC635B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977EB-EEB3-614E-8885-966C63677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078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6200A-6194-7297-322F-E1BC65FB3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FAEA6-DAD9-6C20-8194-FDCF6419A2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1213F4-1E17-6EAC-3433-AD34D83EBE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88E73-591C-4D46-ADAF-4BDD70BC08F4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C9C1D7-1232-ACF4-34DE-9D0A5F3D8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892411-41F5-0CCB-AC13-CCC1D8731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977EB-EEB3-614E-8885-966C63677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462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6C2A5-3283-96CB-381F-748F1E91A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CA265A-381B-40FD-C766-F7B9B4EEA7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36B59D-51C3-81B2-99FF-160706A124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88E73-591C-4D46-ADAF-4BDD70BC08F4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86F3D7-6D95-B7E2-8761-53AFEF73F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2EAB6-8427-F24E-D1C2-B181F7852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977EB-EEB3-614E-8885-966C63677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9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8D664-4EDA-44AC-04E6-83ACAC7A5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24CF7-B577-430A-9266-71169BE0F9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C584F9-9F8D-E9E3-BAFE-C5851B5EFC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4E5627-4E3D-9869-AB64-42C3CDFC33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88E73-591C-4D46-ADAF-4BDD70BC08F4}" type="datetimeFigureOut">
              <a:rPr lang="en-US" smtClean="0"/>
              <a:t>8/9/26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5DD03E-4A8F-47D6-A489-F34345AB8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90B83-F0A5-23B6-C880-BA1C5F33D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977EB-EEB3-614E-8885-966C63677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882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CF738-2CA8-1BF9-F374-64C52D705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5F4514-60BC-1BEA-CD0C-1CDF79D405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578818-DBA0-C7DE-F6D5-E4B58B5E04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6BE834-AE0F-ED8B-BCB9-AD90FB4980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3FCB8D-6DA3-046F-4755-097806EA04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2BE601-2077-310F-08EB-239731841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88E73-591C-4D46-ADAF-4BDD70BC08F4}" type="datetimeFigureOut">
              <a:rPr lang="en-US" smtClean="0"/>
              <a:t>8/9/26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54642D-E6A0-93E4-9E93-8D90D79C3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5A1892-C2DE-AA23-4758-8CD558011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977EB-EEB3-614E-8885-966C63677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8526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DE5E4-9F4C-3683-50A9-3CB556A11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F34167-FA9F-42A1-3C7E-C1D178C37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88E73-591C-4D46-ADAF-4BDD70BC08F4}" type="datetimeFigureOut">
              <a:rPr lang="en-US" smtClean="0"/>
              <a:t>8/9/26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2D94B4-E070-22D8-57CE-D78618B8A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92201E-A983-BED6-9345-C8A470971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977EB-EEB3-614E-8885-966C63677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226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657B9D-F3AA-5924-AF38-8819C8E43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88E73-591C-4D46-ADAF-4BDD70BC08F4}" type="datetimeFigureOut">
              <a:rPr lang="en-US" smtClean="0"/>
              <a:t>8/9/26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E085C5-B889-5BCB-4D00-350BC79406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0C8F98-054C-95DC-A31E-A7377D0F3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977EB-EEB3-614E-8885-966C63677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745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29E36-FA67-9D50-3993-8213FF647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89287-3A19-6560-8443-3999750AC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B0D708-3366-0F8F-C557-82D4D23DAC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679253-3F34-F4E9-A269-22D391BCD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88E73-591C-4D46-ADAF-4BDD70BC08F4}" type="datetimeFigureOut">
              <a:rPr lang="en-US" smtClean="0"/>
              <a:t>8/9/26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7891DA-9ADA-611E-D27C-1C0F42D4D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FB4BF0-FCD5-3677-2B2A-1C5A813EB0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977EB-EEB3-614E-8885-966C63677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821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9B977-E47D-A346-087B-E3E1C552F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4891D0-8010-1EC4-716D-6E7174BDC8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EFD133-7CF3-01A9-7461-2D057786AC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1DB34A-FD86-E3ED-29DC-1C0D64A071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88E73-591C-4D46-ADAF-4BDD70BC08F4}" type="datetimeFigureOut">
              <a:rPr lang="en-US" smtClean="0"/>
              <a:t>8/9/26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5C390A-BE49-EA28-21A5-B88DA38F4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1B3823-F6B9-CDB6-B146-C0DBDF27F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977EB-EEB3-614E-8885-966C63677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786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569A1-42D9-7ACC-6F2B-504A57790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8B6120-5B79-8A18-0092-F892A70FB2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290403-F29D-5846-5E3E-B1DE643E2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88E73-591C-4D46-ADAF-4BDD70BC08F4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C454B6-9260-DFFE-22A1-0B04A7C0FA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6C4E00-4B82-27CE-EC5B-662CB99E6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977EB-EEB3-614E-8885-966C63677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657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3B4536-0E47-4307-0DDD-4C1D62D620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D08CED-A8B6-2B6C-37E6-8CE4D8E102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A33F6A-B80F-642B-D1D0-E9F35A2C9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88E73-591C-4D46-ADAF-4BDD70BC08F4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ED161-3088-4B17-CFF9-F4AF698E9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AE5380-1F61-C227-57C6-7094151B1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7977EB-EEB3-614E-8885-966C63677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700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5D039F-8A3E-9419-7A6F-F471EAD22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AD34BC-DE28-DD81-40E0-DC7731718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E31DA6-270B-CDBC-7C27-4595625D77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6688E73-591C-4D46-ADAF-4BDD70BC08F4}" type="datetimeFigureOut">
              <a:rPr lang="en-US" smtClean="0"/>
              <a:t>8/9/26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C4525F-D39A-4950-0ABB-20E130DEFE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20A245-09F5-E5AE-BC93-F9D103FF2A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B7977EB-EEB3-614E-8885-966C63677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3532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AD9922C-E647-2156-EEF5-79A41C403D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0" y="1383528"/>
            <a:ext cx="7166429" cy="2045472"/>
          </a:xfrm>
        </p:spPr>
        <p:txBody>
          <a:bodyPr anchor="b">
            <a:normAutofit fontScale="90000"/>
          </a:bodyPr>
          <a:lstStyle/>
          <a:p>
            <a:pPr algn="r"/>
            <a:r>
              <a:rPr lang="en-US" sz="9600" dirty="0">
                <a:solidFill>
                  <a:srgbClr val="00B050"/>
                </a:solidFill>
              </a:rPr>
              <a:t>Business</a:t>
            </a:r>
            <a:br>
              <a:rPr lang="en-US" sz="9600" dirty="0">
                <a:solidFill>
                  <a:srgbClr val="00B050"/>
                </a:solidFill>
              </a:rPr>
            </a:br>
            <a:r>
              <a:rPr lang="en-US" sz="9600" dirty="0">
                <a:solidFill>
                  <a:srgbClr val="00B050"/>
                </a:solidFill>
              </a:rPr>
              <a:t>plan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ACD3FD-EF69-894E-7F7E-3D8FE898C5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1" y="4582814"/>
            <a:ext cx="5925987" cy="1312657"/>
          </a:xfrm>
        </p:spPr>
        <p:txBody>
          <a:bodyPr anchor="t">
            <a:normAutofit/>
          </a:bodyPr>
          <a:lstStyle/>
          <a:p>
            <a:pPr algn="r"/>
            <a:r>
              <a:rPr lang="en-US" sz="2200" dirty="0"/>
              <a:t>Managing Enterprise in 21</a:t>
            </a:r>
            <a:r>
              <a:rPr lang="en-US" sz="2200" baseline="30000" dirty="0"/>
              <a:t>st</a:t>
            </a:r>
            <a:r>
              <a:rPr lang="en-US" sz="2200" dirty="0"/>
              <a:t> century </a:t>
            </a:r>
          </a:p>
          <a:p>
            <a:pPr algn="r"/>
            <a:r>
              <a:rPr lang="en-US" sz="2200" dirty="0"/>
              <a:t>Business plan</a:t>
            </a:r>
          </a:p>
          <a:p>
            <a:pPr algn="r"/>
            <a:r>
              <a:rPr lang="en-US" sz="2200" dirty="0"/>
              <a:t>Skyethiopiatours.com</a:t>
            </a:r>
          </a:p>
        </p:txBody>
      </p:sp>
      <p:pic>
        <p:nvPicPr>
          <p:cNvPr id="11" name="drawing">
            <a:extLst>
              <a:ext uri="{FF2B5EF4-FFF2-40B4-BE49-F238E27FC236}">
                <a16:creationId xmlns:a16="http://schemas.microsoft.com/office/drawing/2014/main" id="{AC3DD7C9-D853-A972-C1CD-C20EDA5599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76720" y="775415"/>
            <a:ext cx="2621772" cy="1456155"/>
          </a:xfrm>
          <a:prstGeom prst="rect">
            <a:avLst/>
          </a:prstGeom>
        </p:spPr>
      </p:pic>
      <p:pic>
        <p:nvPicPr>
          <p:cNvPr id="2" name="Image 2" descr="Discover University of Wales Trinity Saint David">
            <a:extLst>
              <a:ext uri="{FF2B5EF4-FFF2-40B4-BE49-F238E27FC236}">
                <a16:creationId xmlns:a16="http://schemas.microsoft.com/office/drawing/2014/main" id="{2AFB658B-D03B-E674-0289-5F369B89BFD7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993508" y="1197429"/>
            <a:ext cx="1809750" cy="1034141"/>
          </a:xfrm>
          <a:prstGeom prst="rect">
            <a:avLst/>
          </a:prstGeom>
          <a:noFill/>
          <a:ln>
            <a:noFill/>
            <a:prstDash/>
          </a:ln>
        </p:spPr>
      </p:pic>
    </p:spTree>
    <p:extLst>
      <p:ext uri="{BB962C8B-B14F-4D97-AF65-F5344CB8AC3E}">
        <p14:creationId xmlns:p14="http://schemas.microsoft.com/office/powerpoint/2010/main" val="42259726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110E8-3C4F-D8C3-CF6C-A03AC592C6C4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b="1" dirty="0">
                <a:highlight>
                  <a:srgbClr val="FF00FF"/>
                </a:highlight>
              </a:rPr>
              <a:t>Business introduction </a:t>
            </a:r>
            <a:br>
              <a:rPr lang="en-US" b="1" dirty="0">
                <a:highlight>
                  <a:srgbClr val="FF00FF"/>
                </a:highlight>
              </a:rPr>
            </a:br>
            <a:endParaRPr lang="en-US" b="1" dirty="0">
              <a:highlight>
                <a:srgbClr val="FF00FF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7A200-C314-4599-31E7-FCC8E2119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highlight>
                  <a:srgbClr val="008000"/>
                </a:highlight>
              </a:rPr>
              <a:t>Founder: Asnakew Nega Bizuneh</a:t>
            </a:r>
          </a:p>
          <a:p>
            <a:r>
              <a:rPr lang="en-US" dirty="0">
                <a:highlight>
                  <a:srgbClr val="008000"/>
                </a:highlight>
              </a:rPr>
              <a:t>Locations: Addis Ababa (Head Office), London (UK Hub)</a:t>
            </a:r>
          </a:p>
          <a:p>
            <a:pPr marL="0" indent="0">
              <a:buNone/>
            </a:pPr>
            <a:r>
              <a:rPr lang="en-US" dirty="0">
                <a:highlight>
                  <a:srgbClr val="008000"/>
                </a:highlight>
              </a:rPr>
              <a:t>• Type: Private tour operator</a:t>
            </a:r>
          </a:p>
          <a:p>
            <a:pPr marL="0" indent="0">
              <a:buNone/>
            </a:pPr>
            <a:r>
              <a:rPr lang="en-US" dirty="0">
                <a:highlight>
                  <a:srgbClr val="008000"/>
                </a:highlight>
              </a:rPr>
              <a:t>• Speciality: Custom tours – culture, heritage, adventure across Ethiopia</a:t>
            </a:r>
          </a:p>
          <a:p>
            <a:r>
              <a:rPr lang="en-US" dirty="0">
                <a:highlight>
                  <a:srgbClr val="008000"/>
                </a:highlight>
              </a:rPr>
              <a:t>Key Destinations: </a:t>
            </a:r>
            <a:r>
              <a:rPr lang="en-US" dirty="0" err="1">
                <a:highlight>
                  <a:srgbClr val="008000"/>
                </a:highlight>
              </a:rPr>
              <a:t>Simien</a:t>
            </a:r>
            <a:r>
              <a:rPr lang="en-US" dirty="0">
                <a:highlight>
                  <a:srgbClr val="008000"/>
                </a:highlight>
              </a:rPr>
              <a:t> Mountains, Lalibela, Gondar, </a:t>
            </a:r>
            <a:r>
              <a:rPr lang="en-US" dirty="0" err="1">
                <a:highlight>
                  <a:srgbClr val="008000"/>
                </a:highlight>
              </a:rPr>
              <a:t>Danakil</a:t>
            </a:r>
            <a:r>
              <a:rPr lang="en-US" dirty="0">
                <a:highlight>
                  <a:srgbClr val="008000"/>
                </a:highlight>
              </a:rPr>
              <a:t>, </a:t>
            </a:r>
            <a:r>
              <a:rPr lang="en-US" dirty="0" err="1">
                <a:highlight>
                  <a:srgbClr val="008000"/>
                </a:highlight>
              </a:rPr>
              <a:t>Omo</a:t>
            </a:r>
            <a:r>
              <a:rPr lang="en-US" dirty="0">
                <a:highlight>
                  <a:srgbClr val="008000"/>
                </a:highlight>
              </a:rPr>
              <a:t> Valley</a:t>
            </a:r>
          </a:p>
          <a:p>
            <a:pPr marL="0" indent="0">
              <a:buNone/>
            </a:pPr>
            <a:r>
              <a:rPr lang="en-US" dirty="0">
                <a:highlight>
                  <a:srgbClr val="008000"/>
                </a:highlight>
              </a:rPr>
              <a:t>• Mission: Safe, authentic, responsible travel experiences that showcase </a:t>
            </a:r>
            <a:r>
              <a:rPr lang="en-US" dirty="0" err="1">
                <a:highlight>
                  <a:srgbClr val="008000"/>
                </a:highlight>
              </a:rPr>
              <a:t>Ehiopia</a:t>
            </a:r>
            <a:r>
              <a:rPr lang="en-US" dirty="0">
                <a:highlight>
                  <a:srgbClr val="008000"/>
                </a:highlight>
              </a:rPr>
              <a:t> heritage –while ensuring fair pay for local staff and direct income for community business .</a:t>
            </a:r>
          </a:p>
          <a:p>
            <a:pPr marL="0" indent="0">
              <a:buNone/>
            </a:pPr>
            <a:r>
              <a:rPr lang="en-US" dirty="0">
                <a:highlight>
                  <a:srgbClr val="008000"/>
                </a:highlight>
              </a:rPr>
              <a:t>• Vision: One of Ethiopia’s most trusted, highly-rated tour operators</a:t>
            </a:r>
          </a:p>
        </p:txBody>
      </p:sp>
    </p:spTree>
    <p:extLst>
      <p:ext uri="{BB962C8B-B14F-4D97-AF65-F5344CB8AC3E}">
        <p14:creationId xmlns:p14="http://schemas.microsoft.com/office/powerpoint/2010/main" val="347748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89F0E-5CDC-01BB-8DFB-7CB05B731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Organizational chart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07EF235-F266-D0D7-8C45-4F46055A06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1000" y="2032794"/>
            <a:ext cx="6350000" cy="393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0700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24FE1-C557-CE7D-81AD-349849E07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highlight>
                  <a:srgbClr val="0000FF"/>
                </a:highlight>
              </a:rPr>
              <a:t>Pestel</a:t>
            </a:r>
            <a:r>
              <a:rPr lang="en-US" b="1" dirty="0">
                <a:highlight>
                  <a:srgbClr val="0000FF"/>
                </a:highlight>
              </a:rPr>
              <a:t>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85933-1A9A-D9F2-E051-12C2C161EF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5BE7AC4-7BCF-5DAF-1E17-C850B294EA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1922005"/>
              </p:ext>
            </p:extLst>
          </p:nvPr>
        </p:nvGraphicFramePr>
        <p:xfrm>
          <a:off x="236279" y="1299535"/>
          <a:ext cx="11117522" cy="487742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558761">
                  <a:extLst>
                    <a:ext uri="{9D8B030D-6E8A-4147-A177-3AD203B41FA5}">
                      <a16:colId xmlns:a16="http://schemas.microsoft.com/office/drawing/2014/main" val="541563580"/>
                    </a:ext>
                  </a:extLst>
                </a:gridCol>
                <a:gridCol w="5558761">
                  <a:extLst>
                    <a:ext uri="{9D8B030D-6E8A-4147-A177-3AD203B41FA5}">
                      <a16:colId xmlns:a16="http://schemas.microsoft.com/office/drawing/2014/main" val="246899118"/>
                    </a:ext>
                  </a:extLst>
                </a:gridCol>
              </a:tblGrid>
              <a:tr h="41702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Factor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Key Points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754551139"/>
                  </a:ext>
                </a:extLst>
              </a:tr>
              <a:tr h="7434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Political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Government support for tourism; occasional regional stability risks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106808865"/>
                  </a:ext>
                </a:extLst>
              </a:tr>
              <a:tr h="7434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Economic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Rising tourism revenue; fluctuating exchange rates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3047693079"/>
                  </a:ext>
                </a:extLst>
              </a:tr>
              <a:tr h="7434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Social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Global trend for authentic cultural &amp; adventure travel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579630785"/>
                  </a:ext>
                </a:extLst>
              </a:tr>
              <a:tr h="7434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Technological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Shift to online booking &amp; digital marketing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2641806899"/>
                  </a:ext>
                </a:extLst>
              </a:tr>
              <a:tr h="7434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Environmental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Need for sustainable, eco-friendly tourism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715141890"/>
                  </a:ext>
                </a:extLst>
              </a:tr>
              <a:tr h="7434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Legal</a:t>
                      </a:r>
                    </a:p>
                  </a:txBody>
                  <a:tcPr marL="38100" marR="38100" marT="38100" marB="381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Strict licensing, insurance &amp; safety regulations</a:t>
                      </a:r>
                    </a:p>
                  </a:txBody>
                  <a:tcPr marL="38100" marR="38100" marT="38100" marB="38100" anchor="ctr"/>
                </a:tc>
                <a:extLst>
                  <a:ext uri="{0D108BD9-81ED-4DB2-BD59-A6C34878D82A}">
                    <a16:rowId xmlns:a16="http://schemas.microsoft.com/office/drawing/2014/main" val="18706289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92810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C32CF-59FC-81FB-5FC1-7A47B9BF3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Key Marketing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31320-3317-08E2-E177-B0B3E04FB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US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1 Digital &amp; Visual Marketing - Utilize a strong online presence across social media platforms such as Instagram, Facebook, and LinkedIn.  - Share engaging high-quality images, videos from tours, stories from guides, and testimonials from clients.     - Establish credibility, target international travelers, and boost direct reservations.2. Diaspora &amp; Partnership Marketing -Focus on the Ethiopian diaspora located in the UK and Europe, capitalizing on their emotional ties to home.     - Collaborate with travel agencies in the UK, universities, and cultural organizations.     - Leverage low-cost, highly trusted referrals to build brand credibility. </a:t>
            </a:r>
          </a:p>
        </p:txBody>
      </p:sp>
    </p:spTree>
    <p:extLst>
      <p:ext uri="{BB962C8B-B14F-4D97-AF65-F5344CB8AC3E}">
        <p14:creationId xmlns:p14="http://schemas.microsoft.com/office/powerpoint/2010/main" val="19730547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E8683-1DA3-D924-8456-81EF4CA105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743" y="1338943"/>
            <a:ext cx="10602010" cy="4040301"/>
          </a:xfrm>
        </p:spPr>
        <p:txBody>
          <a:bodyPr>
            <a:normAutofit fontScale="77500" lnSpcReduction="20000"/>
          </a:bodyPr>
          <a:lstStyle/>
          <a:p>
            <a:r>
              <a:rPr lang="en-US" b="1" dirty="0"/>
              <a:t>SWOT ANALYSIS</a:t>
            </a:r>
            <a:r>
              <a:rPr lang="en-US" dirty="0"/>
              <a:t>• </a:t>
            </a:r>
            <a:r>
              <a:rPr lang="en-US" b="1" dirty="0">
                <a:solidFill>
                  <a:srgbClr val="00B050"/>
                </a:solidFill>
              </a:rPr>
              <a:t>Strengths</a:t>
            </a:r>
            <a:r>
              <a:rPr lang="en-US" dirty="0"/>
              <a:t>: Strong digital presence; fully custom</a:t>
            </a:r>
          </a:p>
          <a:p>
            <a:r>
              <a:rPr lang="en-US" dirty="0" err="1"/>
              <a:t>isable</a:t>
            </a:r>
            <a:r>
              <a:rPr lang="en-US" dirty="0"/>
              <a:t> tours; expert local guides</a:t>
            </a:r>
          </a:p>
          <a:p>
            <a:pPr marL="0" indent="0">
              <a:buNone/>
            </a:pPr>
            <a:r>
              <a:rPr lang="en-US" dirty="0"/>
              <a:t>• </a:t>
            </a:r>
            <a:r>
              <a:rPr lang="en-US" b="1" dirty="0">
                <a:solidFill>
                  <a:srgbClr val="7030A0"/>
                </a:solidFill>
              </a:rPr>
              <a:t>Weaknesses</a:t>
            </a:r>
            <a:r>
              <a:rPr lang="en-US" dirty="0"/>
              <a:t>: New brand; small initial fleet; limited marketing budget</a:t>
            </a:r>
          </a:p>
          <a:p>
            <a:pPr marL="0" indent="0">
              <a:buNone/>
            </a:pPr>
            <a:r>
              <a:rPr lang="en-US" dirty="0"/>
              <a:t>• </a:t>
            </a:r>
            <a:r>
              <a:rPr lang="en-US" b="1" dirty="0">
                <a:solidFill>
                  <a:srgbClr val="00B0F0"/>
                </a:solidFill>
              </a:rPr>
              <a:t>Opportunities</a:t>
            </a:r>
            <a:r>
              <a:rPr lang="en-US" dirty="0"/>
              <a:t>: Growing tourism sector demand for unique off-the-beaten-path trips</a:t>
            </a:r>
          </a:p>
          <a:p>
            <a:pPr marL="0" indent="0">
              <a:buNone/>
            </a:pPr>
            <a:r>
              <a:rPr lang="en-US" dirty="0"/>
              <a:t>• </a:t>
            </a:r>
            <a:r>
              <a:rPr lang="en-US" b="1" dirty="0"/>
              <a:t>Threats</a:t>
            </a:r>
            <a:r>
              <a:rPr lang="en-US" dirty="0"/>
              <a:t>: -there are instances of Political instability; travel disruptions; intense competition; potential global economic downturns and larger international tour operators with more substantial budgets.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b="1" dirty="0"/>
              <a:t>STP ANALYSIS</a:t>
            </a:r>
            <a:r>
              <a:rPr lang="en-US" dirty="0"/>
              <a:t>• </a:t>
            </a:r>
            <a:r>
              <a:rPr lang="en-US" b="1" dirty="0">
                <a:solidFill>
                  <a:srgbClr val="FF0000"/>
                </a:solidFill>
              </a:rPr>
              <a:t>Segment</a:t>
            </a:r>
            <a:r>
              <a:rPr lang="en-US" dirty="0"/>
              <a:t>: Adventure seekers, cultural tourists, families, diaspora, corporate groups</a:t>
            </a:r>
          </a:p>
          <a:p>
            <a:pPr marL="0" indent="0">
              <a:buNone/>
            </a:pPr>
            <a:r>
              <a:rPr lang="en-US" dirty="0"/>
              <a:t>• </a:t>
            </a:r>
            <a:r>
              <a:rPr lang="en-US" dirty="0">
                <a:solidFill>
                  <a:srgbClr val="00B050"/>
                </a:solidFill>
              </a:rPr>
              <a:t>Target</a:t>
            </a:r>
            <a:r>
              <a:rPr lang="en-US" dirty="0"/>
              <a:t>: International &amp; domestic </a:t>
            </a:r>
            <a:r>
              <a:rPr lang="en-US" dirty="0" err="1"/>
              <a:t>travellers</a:t>
            </a:r>
            <a:r>
              <a:rPr lang="en-US" dirty="0"/>
              <a:t> wanting genuine Ethiopian experiences</a:t>
            </a:r>
          </a:p>
          <a:p>
            <a:pPr marL="0" indent="0">
              <a:buNone/>
            </a:pPr>
            <a:r>
              <a:rPr lang="en-US" dirty="0"/>
              <a:t>• </a:t>
            </a:r>
            <a:r>
              <a:rPr lang="en-US" b="1" dirty="0">
                <a:solidFill>
                  <a:srgbClr val="FF0000"/>
                </a:solidFill>
              </a:rPr>
              <a:t>Positioning</a:t>
            </a:r>
            <a:r>
              <a:rPr lang="en-US" dirty="0"/>
              <a:t>: Personal, safe, truly local – your gateway to real Ethiopia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A13E37C-D2AD-2D4F-BD82-BB99BEEC1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2" y="87087"/>
            <a:ext cx="10842171" cy="109945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Swot analysis and </a:t>
            </a:r>
            <a:r>
              <a:rPr lang="en-US" dirty="0" err="1">
                <a:solidFill>
                  <a:schemeClr val="accent2">
                    <a:lumMod val="75000"/>
                  </a:schemeClr>
                </a:solidFill>
              </a:rPr>
              <a:t>stp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 analysis </a:t>
            </a:r>
          </a:p>
        </p:txBody>
      </p:sp>
    </p:spTree>
    <p:extLst>
      <p:ext uri="{BB962C8B-B14F-4D97-AF65-F5344CB8AC3E}">
        <p14:creationId xmlns:p14="http://schemas.microsoft.com/office/powerpoint/2010/main" val="3560505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890FA-B34A-0622-C714-7C53E6CC8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b="1" dirty="0">
                <a:solidFill>
                  <a:srgbClr val="00B050"/>
                </a:solidFill>
              </a:rPr>
              <a:t>FINANCIAL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B42FD-9810-5C3A-5C9C-C932A62CA4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Bank Loan £ 5000</a:t>
            </a:r>
          </a:p>
          <a:p>
            <a:r>
              <a:rPr lang="en-US" dirty="0"/>
              <a:t>Year 1 Objectives:Over 300 bookings, aiming for approximately £66,000 in revenue  - **Total Costs:- £42,000, forecasted net profit of £14,000  - Break-even Point:-Approximately 190 bookings within the 7th to 8th month  - Reinvestment Plan:-Expand vehicle fleet, introduce new routes, and enhance marketing efforts.</a:t>
            </a:r>
          </a:p>
        </p:txBody>
      </p:sp>
    </p:spTree>
    <p:extLst>
      <p:ext uri="{BB962C8B-B14F-4D97-AF65-F5344CB8AC3E}">
        <p14:creationId xmlns:p14="http://schemas.microsoft.com/office/powerpoint/2010/main" val="34317140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F7204-D927-8267-57F7-E353721CA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80727-4ADB-2BDB-18F1-93886AAA65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Differentiated by personal service, local expertise &amp; responsible tourism.</a:t>
            </a:r>
          </a:p>
          <a:p>
            <a:pPr marL="0" indent="0">
              <a:buNone/>
            </a:pPr>
            <a:r>
              <a:rPr lang="en-US" dirty="0"/>
              <a:t>• Short-term: Hit booking targets, build partnerships, earn 4.5+ star ratings</a:t>
            </a:r>
          </a:p>
          <a:p>
            <a:pPr marL="0" indent="0">
              <a:buNone/>
            </a:pPr>
            <a:r>
              <a:rPr lang="en-US" dirty="0"/>
              <a:t>• Long-term: Expand international reach, grow fleet, become top-rated operator.</a:t>
            </a:r>
          </a:p>
          <a:p>
            <a:r>
              <a:rPr lang="en-US" dirty="0"/>
              <a:t> Sky Ethiopia Tours – creating meaningful journeys that last. We have a clear, realistic plan built on strong market demand and solid ethical values we are not selling holidays –we are building a business that benefits both our customers and the people of Ethiopia.</a:t>
            </a:r>
          </a:p>
        </p:txBody>
      </p:sp>
    </p:spTree>
    <p:extLst>
      <p:ext uri="{BB962C8B-B14F-4D97-AF65-F5344CB8AC3E}">
        <p14:creationId xmlns:p14="http://schemas.microsoft.com/office/powerpoint/2010/main" val="11452195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4332</TotalTime>
  <Words>433</Words>
  <Application>Microsoft Office PowerPoint</Application>
  <PresentationFormat>Widescreen</PresentationFormat>
  <Paragraphs>49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Business plan </vt:lpstr>
      <vt:lpstr>Business introduction  </vt:lpstr>
      <vt:lpstr>Organizational chart </vt:lpstr>
      <vt:lpstr>Pestel analysis </vt:lpstr>
      <vt:lpstr>Key Marketing strategy </vt:lpstr>
      <vt:lpstr>Swot analysis and stp analysis </vt:lpstr>
      <vt:lpstr> FINANCIAL ANALYSIS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Asnakew Nega Bizuneh (2517637)</dc:creator>
  <cp:lastModifiedBy>Asnakew Nega Bizuneh (2517637)</cp:lastModifiedBy>
  <cp:revision>10</cp:revision>
  <dcterms:created xsi:type="dcterms:W3CDTF">2026-07-28T08:30:33Z</dcterms:created>
  <dcterms:modified xsi:type="dcterms:W3CDTF">2026-08-09T22:30:18Z</dcterms:modified>
</cp:coreProperties>
</file>