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5" r:id="rId1"/>
  </p:sldMasterIdLst>
  <p:notesMasterIdLst>
    <p:notesMasterId r:id="rId13"/>
  </p:notesMasterIdLst>
  <p:handoutMasterIdLst>
    <p:handoutMasterId r:id="rId14"/>
  </p:handoutMasterIdLst>
  <p:sldIdLst>
    <p:sldId id="979" r:id="rId2"/>
    <p:sldId id="1049" r:id="rId3"/>
    <p:sldId id="1050" r:id="rId4"/>
    <p:sldId id="1051" r:id="rId5"/>
    <p:sldId id="1052" r:id="rId6"/>
    <p:sldId id="1054" r:id="rId7"/>
    <p:sldId id="1055" r:id="rId8"/>
    <p:sldId id="1056" r:id="rId9"/>
    <p:sldId id="1057" r:id="rId10"/>
    <p:sldId id="1053" r:id="rId11"/>
    <p:sldId id="1048" r:id="rId12"/>
  </p:sldIdLst>
  <p:sldSz cx="9144000" cy="6858000" type="screen4x3"/>
  <p:notesSz cx="6797675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65">
          <p15:clr>
            <a:srgbClr val="A4A3A4"/>
          </p15:clr>
        </p15:guide>
        <p15:guide id="2" pos="278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86"/>
    <p:restoredTop sz="60798" autoAdjust="0"/>
  </p:normalViewPr>
  <p:slideViewPr>
    <p:cSldViewPr snapToObjects="1">
      <p:cViewPr varScale="1">
        <p:scale>
          <a:sx n="64" d="100"/>
          <a:sy n="64" d="100"/>
        </p:scale>
        <p:origin x="3080" y="176"/>
      </p:cViewPr>
      <p:guideLst>
        <p:guide orient="horz" pos="2265"/>
        <p:guide pos="278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6908"/>
    </p:cViewPr>
  </p:sorterViewPr>
  <p:notesViewPr>
    <p:cSldViewPr snapToObjects="1">
      <p:cViewPr>
        <p:scale>
          <a:sx n="100" d="100"/>
          <a:sy n="100" d="100"/>
        </p:scale>
        <p:origin x="3568" y="-504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8834" name="Rectangle 2">
            <a:extLst>
              <a:ext uri="{FF2B5EF4-FFF2-40B4-BE49-F238E27FC236}">
                <a16:creationId xmlns:a16="http://schemas.microsoft.com/office/drawing/2014/main" id="{4A36E485-0DCD-6591-82B0-E1936FF5EF4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5334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5" name="Rectangle 3">
            <a:extLst>
              <a:ext uri="{FF2B5EF4-FFF2-40B4-BE49-F238E27FC236}">
                <a16:creationId xmlns:a16="http://schemas.microsoft.com/office/drawing/2014/main" id="{6D8369B0-42E2-94A3-4260-66DF890AEB9F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895600" cy="5334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6" name="Rectangle 4">
            <a:extLst>
              <a:ext uri="{FF2B5EF4-FFF2-40B4-BE49-F238E27FC236}">
                <a16:creationId xmlns:a16="http://schemas.microsoft.com/office/drawing/2014/main" id="{07F96040-E661-3EFD-8EDF-C2A3E9607E5E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4880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8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7" name="Rectangle 5">
            <a:extLst>
              <a:ext uri="{FF2B5EF4-FFF2-40B4-BE49-F238E27FC236}">
                <a16:creationId xmlns:a16="http://schemas.microsoft.com/office/drawing/2014/main" id="{2BF5AC8A-341C-77D1-CD93-3B5A152F50B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9448800"/>
            <a:ext cx="28956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 smtClean="0"/>
            </a:lvl1pPr>
          </a:lstStyle>
          <a:p>
            <a:pPr>
              <a:defRPr/>
            </a:pPr>
            <a:fld id="{6981B5B5-DF55-BE43-9D20-C629C431DC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C7DD12B5-01E5-E5D6-D42D-0D1B50305B3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>
            <a:lvl1pPr algn="l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DD487FAA-BC25-51CF-B80E-6786065C6D39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275" y="0"/>
            <a:ext cx="2946400" cy="49688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>
            <a:lvl1pPr algn="r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CA1846F1-1A79-979C-F614-48778B244901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4113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7173" name="Rectangle 5">
            <a:extLst>
              <a:ext uri="{FF2B5EF4-FFF2-40B4-BE49-F238E27FC236}">
                <a16:creationId xmlns:a16="http://schemas.microsoft.com/office/drawing/2014/main" id="{1F0FA37C-6786-327D-1CB2-D8478D2AC73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4875"/>
            <a:ext cx="4984750" cy="44672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7174" name="Rectangle 6">
            <a:extLst>
              <a:ext uri="{FF2B5EF4-FFF2-40B4-BE49-F238E27FC236}">
                <a16:creationId xmlns:a16="http://schemas.microsoft.com/office/drawing/2014/main" id="{FA73432C-148F-3321-B999-DCBE69BF244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6400" cy="49688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2894" tIns="46447" rIns="92894" bIns="46447" numCol="1" anchor="b" anchorCtr="0" compatLnSpc="1">
            <a:prstTxWarp prst="textNoShape">
              <a:avLst/>
            </a:prstTxWarp>
          </a:bodyPr>
          <a:lstStyle>
            <a:lvl1pPr algn="l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5" name="Rectangle 7">
            <a:extLst>
              <a:ext uri="{FF2B5EF4-FFF2-40B4-BE49-F238E27FC236}">
                <a16:creationId xmlns:a16="http://schemas.microsoft.com/office/drawing/2014/main" id="{EA59C12B-9BA8-7089-87EE-0EA640D810E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275" y="9429750"/>
            <a:ext cx="2946400" cy="49688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2894" tIns="46447" rIns="92894" bIns="46447" numCol="1" anchor="b" anchorCtr="0" compatLnSpc="1">
            <a:prstTxWarp prst="textNoShape">
              <a:avLst/>
            </a:prstTxWarp>
          </a:bodyPr>
          <a:lstStyle>
            <a:lvl1pPr algn="r" defTabSz="928688">
              <a:defRPr sz="1200"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A9FE8647-AFEE-4141-BD40-0C81360B3C5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7">
            <a:extLst>
              <a:ext uri="{FF2B5EF4-FFF2-40B4-BE49-F238E27FC236}">
                <a16:creationId xmlns:a16="http://schemas.microsoft.com/office/drawing/2014/main" id="{947F8814-B6AE-78F1-CFA5-BA5F871E61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fld id="{46E8B0EF-DFEB-D244-9233-2235C28B7C35}" type="slidenum">
              <a:rPr lang="en-GB" altLang="en-US" smtClean="0">
                <a:solidFill>
                  <a:schemeClr val="tx1"/>
                </a:solidFill>
              </a:rPr>
              <a:pPr/>
              <a:t>1</a:t>
            </a:fld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B47FC20F-EC3B-EDEC-1AFA-38C259D0C29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AD5A207E-54CE-C8B7-EF7A-E31029755D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GB" alt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9FE8647-AFEE-4141-BD40-0C81360B3C56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565718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ine 4">
            <a:extLst>
              <a:ext uri="{FF2B5EF4-FFF2-40B4-BE49-F238E27FC236}">
                <a16:creationId xmlns:a16="http://schemas.microsoft.com/office/drawing/2014/main" id="{FA0BC306-2C74-9491-F734-DB2E50865F64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6583363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" name="Line 5">
            <a:extLst>
              <a:ext uri="{FF2B5EF4-FFF2-40B4-BE49-F238E27FC236}">
                <a16:creationId xmlns:a16="http://schemas.microsoft.com/office/drawing/2014/main" id="{215D2558-36E7-7DCC-D072-655714362CA3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706438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165319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130425"/>
            <a:ext cx="7772400" cy="1470025"/>
          </a:xfrm>
          <a:effectLst/>
        </p:spPr>
        <p:txBody>
          <a:bodyPr lIns="91440" tIns="45720" rIns="91440" bIns="45720"/>
          <a:lstStyle>
            <a:lvl1pPr algn="r">
              <a:defRPr sz="3600"/>
            </a:lvl1pPr>
          </a:lstStyle>
          <a:p>
            <a:pPr lvl="0"/>
            <a:r>
              <a:rPr lang="en-GB" altLang="en-US" noProof="0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11946106"/>
      </p:ext>
    </p:extLst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623025"/>
      </p:ext>
    </p:extLst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02764900"/>
      </p:ext>
    </p:extLst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239838"/>
            <a:ext cx="3810000" cy="43751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39838"/>
            <a:ext cx="3810000" cy="43751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776541"/>
      </p:ext>
    </p:extLst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794739"/>
      </p:ext>
    </p:extLst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104067"/>
      </p:ext>
    </p:extLst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89430640"/>
      </p:ext>
    </p:extLst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54352244"/>
      </p:ext>
    </p:extLst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19841872"/>
      </p:ext>
    </p:extLst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902152"/>
      </p:ext>
    </p:extLst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40488" y="93663"/>
            <a:ext cx="2017712" cy="55213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7350" y="93663"/>
            <a:ext cx="5900738" cy="55213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195330"/>
      </p:ext>
    </p:extLst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ltGray">
      <p:bgPr>
        <a:gradFill rotWithShape="1">
          <a:gsLst>
            <a:gs pos="0">
              <a:srgbClr val="597589"/>
            </a:gs>
            <a:gs pos="55000">
              <a:srgbClr val="597589"/>
            </a:gs>
            <a:gs pos="100000">
              <a:srgbClr val="426277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>
            <a:extLst>
              <a:ext uri="{FF2B5EF4-FFF2-40B4-BE49-F238E27FC236}">
                <a16:creationId xmlns:a16="http://schemas.microsoft.com/office/drawing/2014/main" id="{EEF20D4D-12E3-7D80-8ECB-29B16961142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87350" y="93663"/>
            <a:ext cx="6435725" cy="522287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4">
            <a:extLst>
              <a:ext uri="{FF2B5EF4-FFF2-40B4-BE49-F238E27FC236}">
                <a16:creationId xmlns:a16="http://schemas.microsoft.com/office/drawing/2014/main" id="{D39189F6-B2B8-DE1B-6243-5A527A99C6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239838"/>
            <a:ext cx="7772400" cy="437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2" r:id="rId1"/>
    <p:sldLayoutId id="2147483851" r:id="rId2"/>
    <p:sldLayoutId id="2147483852" r:id="rId3"/>
    <p:sldLayoutId id="2147483853" r:id="rId4"/>
    <p:sldLayoutId id="2147483854" r:id="rId5"/>
    <p:sldLayoutId id="2147483855" r:id="rId6"/>
    <p:sldLayoutId id="2147483856" r:id="rId7"/>
    <p:sldLayoutId id="2147483857" r:id="rId8"/>
    <p:sldLayoutId id="2147483858" r:id="rId9"/>
    <p:sldLayoutId id="2147483859" r:id="rId10"/>
    <p:sldLayoutId id="2147483860" r:id="rId11"/>
  </p:sldLayoutIdLst>
  <p:transition>
    <p:wipe dir="r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9pPr>
    </p:titleStyle>
    <p:bodyStyle>
      <a:lvl1pPr marL="388938" indent="-388938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n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947738" indent="-368300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519238" indent="-373063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n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2095500" indent="-385763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674938" indent="-388938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2">
            <a:extLst>
              <a:ext uri="{FF2B5EF4-FFF2-40B4-BE49-F238E27FC236}">
                <a16:creationId xmlns:a16="http://schemas.microsoft.com/office/drawing/2014/main" id="{AE58240C-BC5C-54A7-50B1-B27F57CF7F50}"/>
              </a:ext>
            </a:extLst>
          </p:cNvPr>
          <p:cNvSpPr>
            <a:spLocks noGrp="1" noChangeArrowheads="1"/>
          </p:cNvSpPr>
          <p:nvPr>
            <p:ph type="ctrTitle" sz="quarter"/>
          </p:nvPr>
        </p:nvSpPr>
        <p:spPr>
          <a:xfrm>
            <a:off x="247650" y="2060575"/>
            <a:ext cx="7492702" cy="11430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 eaLnBrk="1" hangingPunct="1"/>
            <a:r>
              <a:rPr lang="en-US" altLang="en-US" dirty="0"/>
              <a:t>Human Factors in High Hazard Environments</a:t>
            </a:r>
            <a:br>
              <a:rPr lang="en-US" altLang="en-US" dirty="0"/>
            </a:br>
            <a:r>
              <a:rPr lang="en-US" altLang="en-US" dirty="0"/>
              <a:t>Level 4</a:t>
            </a:r>
            <a:br>
              <a:rPr lang="en-US" altLang="en-US" dirty="0"/>
            </a:br>
            <a:r>
              <a:rPr lang="en-US" altLang="en-US" dirty="0"/>
              <a:t>ACDA 4020</a:t>
            </a:r>
            <a:br>
              <a:rPr lang="en-US" altLang="en-US" dirty="0"/>
            </a:br>
            <a:br>
              <a:rPr lang="en-US" altLang="en-US" dirty="0"/>
            </a:br>
            <a:r>
              <a:rPr lang="en-US" altLang="en-US" dirty="0"/>
              <a:t>Hazards in the Work Place</a:t>
            </a:r>
          </a:p>
        </p:txBody>
      </p:sp>
    </p:spTree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D21BCC-AB88-8BA3-0F7C-749838C3F9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Potential Hazards in the OME Profession</a:t>
            </a:r>
          </a:p>
          <a:p>
            <a:pPr lvl="1"/>
            <a:r>
              <a:rPr lang="en-US" dirty="0"/>
              <a:t>Explosion</a:t>
            </a:r>
          </a:p>
          <a:p>
            <a:pPr lvl="1"/>
            <a:r>
              <a:rPr lang="en-US" dirty="0"/>
              <a:t>Toxicity</a:t>
            </a:r>
          </a:p>
          <a:p>
            <a:pPr lvl="1"/>
            <a:r>
              <a:rPr lang="en-US" dirty="0"/>
              <a:t>Heat</a:t>
            </a:r>
          </a:p>
          <a:p>
            <a:pPr lvl="1"/>
            <a:r>
              <a:rPr lang="en-US" dirty="0"/>
              <a:t>Radiation</a:t>
            </a:r>
          </a:p>
          <a:p>
            <a:pPr lvl="1"/>
            <a:r>
              <a:rPr lang="en-US" dirty="0"/>
              <a:t>Confined and enclosed areas</a:t>
            </a:r>
          </a:p>
          <a:p>
            <a:pPr lvl="1"/>
            <a:r>
              <a:rPr lang="en-US" dirty="0"/>
              <a:t>Moving equipment and machinery</a:t>
            </a:r>
          </a:p>
          <a:p>
            <a:pPr lvl="1"/>
            <a:r>
              <a:rPr lang="en-US" dirty="0"/>
              <a:t>Heavy objects</a:t>
            </a:r>
          </a:p>
          <a:p>
            <a:pPr lvl="1"/>
            <a:r>
              <a:rPr lang="en-US" dirty="0"/>
              <a:t>Primary to Quaternary blast injuries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0EB35BE-6BA4-DC59-17A7-4F51C65F4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Recognising</a:t>
            </a:r>
            <a:r>
              <a:rPr lang="en-US" dirty="0"/>
              <a:t> and Avoiding Hazards</a:t>
            </a:r>
          </a:p>
        </p:txBody>
      </p:sp>
    </p:spTree>
    <p:extLst>
      <p:ext uri="{BB962C8B-B14F-4D97-AF65-F5344CB8AC3E}">
        <p14:creationId xmlns:p14="http://schemas.microsoft.com/office/powerpoint/2010/main" val="2112676218"/>
      </p:ext>
    </p:extLst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8836A-151F-E90D-8F23-32521A078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60648"/>
            <a:ext cx="6435725" cy="522287"/>
          </a:xfrm>
        </p:spPr>
        <p:txBody>
          <a:bodyPr/>
          <a:lstStyle/>
          <a:p>
            <a:r>
              <a:rPr lang="en-US" dirty="0"/>
              <a:t>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B6FD-83AD-315A-17A7-DA966882D7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This is covered in greater detail in:</a:t>
            </a:r>
          </a:p>
          <a:p>
            <a:pPr lvl="1"/>
            <a:r>
              <a:rPr lang="en-US" dirty="0"/>
              <a:t>Technical Authoring</a:t>
            </a:r>
          </a:p>
          <a:p>
            <a:pPr lvl="1"/>
            <a:r>
              <a:rPr lang="en-US" dirty="0"/>
              <a:t>Safety &amp; Hazard</a:t>
            </a:r>
          </a:p>
          <a:p>
            <a:pPr lvl="1"/>
            <a:r>
              <a:rPr lang="en-US" dirty="0"/>
              <a:t>OME Safety Management and Legislation</a:t>
            </a:r>
          </a:p>
          <a:p>
            <a:pPr marL="579438" lvl="1" indent="0">
              <a:buNone/>
            </a:pPr>
            <a:endParaRPr lang="en-US" dirty="0"/>
          </a:p>
          <a:p>
            <a:pPr marL="20638" indent="0">
              <a:buNone/>
            </a:pPr>
            <a:r>
              <a:rPr lang="en-US" dirty="0"/>
              <a:t>BUT WHAT CAN YOU DO?</a:t>
            </a:r>
          </a:p>
        </p:txBody>
      </p:sp>
    </p:spTree>
    <p:extLst>
      <p:ext uri="{BB962C8B-B14F-4D97-AF65-F5344CB8AC3E}">
        <p14:creationId xmlns:p14="http://schemas.microsoft.com/office/powerpoint/2010/main" val="2240154392"/>
      </p:ext>
    </p:extLst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B33EA-C0C3-F38F-3181-3232242DD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60648"/>
            <a:ext cx="8062664" cy="522287"/>
          </a:xfrm>
        </p:spPr>
        <p:txBody>
          <a:bodyPr/>
          <a:lstStyle/>
          <a:p>
            <a:r>
              <a:rPr lang="en-US" dirty="0"/>
              <a:t>The OME Professional’s 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B0DA7-AED9-130D-F402-C3FA1F2D40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284" y="1124744"/>
            <a:ext cx="8394187" cy="4375150"/>
          </a:xfrm>
        </p:spPr>
        <p:txBody>
          <a:bodyPr/>
          <a:lstStyle/>
          <a:p>
            <a:r>
              <a:rPr lang="en-US" dirty="0"/>
              <a:t>Take reasonable care of H&amp;S of yourself and others who may work around you</a:t>
            </a:r>
          </a:p>
          <a:p>
            <a:r>
              <a:rPr lang="en-US" dirty="0"/>
              <a:t>Cooperate with maintenance </a:t>
            </a:r>
            <a:r>
              <a:rPr lang="en-US" dirty="0" err="1"/>
              <a:t>organisations</a:t>
            </a:r>
            <a:r>
              <a:rPr lang="en-US" dirty="0"/>
              <a:t> to ensure you are meeting statutory requirements for H&amp;S</a:t>
            </a:r>
          </a:p>
          <a:p>
            <a:r>
              <a:rPr lang="en-US" dirty="0"/>
              <a:t>Work in accordance with your safety instructions and training received</a:t>
            </a:r>
          </a:p>
          <a:p>
            <a:r>
              <a:rPr lang="en-US" dirty="0"/>
              <a:t>Inform your supervisor or manager of work situations that represent an immediate or potential danger to H&amp;S, or shortcomings in protection – THIS IS STRAIGHT AWAY, NOT LATER</a:t>
            </a:r>
          </a:p>
        </p:txBody>
      </p:sp>
    </p:spTree>
    <p:extLst>
      <p:ext uri="{BB962C8B-B14F-4D97-AF65-F5344CB8AC3E}">
        <p14:creationId xmlns:p14="http://schemas.microsoft.com/office/powerpoint/2010/main" val="1153085206"/>
      </p:ext>
    </p:extLst>
  </p:cSld>
  <p:clrMapOvr>
    <a:masterClrMapping/>
  </p:clrMapOvr>
  <p:transition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0174D-73C8-7766-96B8-A9652AA54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60648"/>
            <a:ext cx="8062664" cy="522287"/>
          </a:xfrm>
        </p:spPr>
        <p:txBody>
          <a:bodyPr/>
          <a:lstStyle/>
          <a:p>
            <a:r>
              <a:rPr lang="en-US" dirty="0"/>
              <a:t>The </a:t>
            </a:r>
            <a:r>
              <a:rPr lang="en-US" dirty="0" err="1"/>
              <a:t>Organisation’s</a:t>
            </a:r>
            <a:r>
              <a:rPr lang="en-US" dirty="0"/>
              <a:t> (DNO) 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61E2B-E3C0-562D-AFA3-952C13853A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Identify hazards in the workplace</a:t>
            </a:r>
          </a:p>
          <a:p>
            <a:r>
              <a:rPr lang="en-US" dirty="0"/>
              <a:t>Remove them whenever possible</a:t>
            </a:r>
          </a:p>
          <a:p>
            <a:r>
              <a:rPr lang="en-US" dirty="0"/>
              <a:t>If not removable, ALARP</a:t>
            </a:r>
          </a:p>
          <a:p>
            <a:r>
              <a:rPr lang="en-US" dirty="0"/>
              <a:t>Communicate the risks to employees</a:t>
            </a:r>
          </a:p>
        </p:txBody>
      </p:sp>
    </p:spTree>
    <p:extLst>
      <p:ext uri="{BB962C8B-B14F-4D97-AF65-F5344CB8AC3E}">
        <p14:creationId xmlns:p14="http://schemas.microsoft.com/office/powerpoint/2010/main" val="2460433750"/>
      </p:ext>
    </p:extLst>
  </p:cSld>
  <p:clrMapOvr>
    <a:masterClrMapping/>
  </p:clrMapOvr>
  <p:transition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10E4E-12A1-32B4-DAD5-C847C7A09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332656"/>
            <a:ext cx="6435725" cy="522287"/>
          </a:xfrm>
        </p:spPr>
        <p:txBody>
          <a:bodyPr/>
          <a:lstStyle/>
          <a:p>
            <a:r>
              <a:rPr lang="en-US" dirty="0" err="1"/>
              <a:t>Behavioural</a:t>
            </a:r>
            <a:r>
              <a:rPr lang="en-US" dirty="0"/>
              <a:t> Safety </a:t>
            </a:r>
            <a:r>
              <a:rPr lang="en-US" dirty="0" err="1"/>
              <a:t>Programme</a:t>
            </a:r>
            <a:endParaRPr lang="en-US" dirty="0"/>
          </a:p>
        </p:txBody>
      </p:sp>
      <p:pic>
        <p:nvPicPr>
          <p:cNvPr id="5" name="Content Placeholder 4" descr="Diagram of a survey&#10;&#10;Description automatically generated with medium confidence">
            <a:extLst>
              <a:ext uri="{FF2B5EF4-FFF2-40B4-BE49-F238E27FC236}">
                <a16:creationId xmlns:a16="http://schemas.microsoft.com/office/drawing/2014/main" id="{BAF0A45A-6A3E-EDB2-3EE0-22F3864595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5993" y="1239838"/>
            <a:ext cx="6692014" cy="4375150"/>
          </a:xfrm>
        </p:spPr>
      </p:pic>
    </p:spTree>
    <p:extLst>
      <p:ext uri="{BB962C8B-B14F-4D97-AF65-F5344CB8AC3E}">
        <p14:creationId xmlns:p14="http://schemas.microsoft.com/office/powerpoint/2010/main" val="1375064731"/>
      </p:ext>
    </p:extLst>
  </p:cSld>
  <p:clrMapOvr>
    <a:masterClrMapping/>
  </p:clrMapOvr>
  <p:transition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0120C-4DE6-F8F8-93F3-FC10148E4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827" y="332656"/>
            <a:ext cx="8865170" cy="522287"/>
          </a:xfrm>
        </p:spPr>
        <p:txBody>
          <a:bodyPr/>
          <a:lstStyle/>
          <a:p>
            <a:r>
              <a:rPr lang="en-US" dirty="0"/>
              <a:t>Categories of Critical Health &amp; Safety </a:t>
            </a:r>
            <a:r>
              <a:rPr lang="en-US" dirty="0" err="1"/>
              <a:t>Behaviours</a:t>
            </a:r>
            <a:endParaRPr lang="en-US" dirty="0"/>
          </a:p>
        </p:txBody>
      </p:sp>
      <p:pic>
        <p:nvPicPr>
          <p:cNvPr id="5" name="Content Placeholder 4" descr="A diagram of health and safety behaviour&#10;&#10;Description automatically generated">
            <a:extLst>
              <a:ext uri="{FF2B5EF4-FFF2-40B4-BE49-F238E27FC236}">
                <a16:creationId xmlns:a16="http://schemas.microsoft.com/office/drawing/2014/main" id="{8E593D17-DC93-9381-1F3F-B9F72F8BBC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00"/>
          <a:stretch/>
        </p:blipFill>
        <p:spPr>
          <a:xfrm>
            <a:off x="255827" y="1124744"/>
            <a:ext cx="8721714" cy="5256584"/>
          </a:xfrm>
        </p:spPr>
      </p:pic>
    </p:spTree>
    <p:extLst>
      <p:ext uri="{BB962C8B-B14F-4D97-AF65-F5344CB8AC3E}">
        <p14:creationId xmlns:p14="http://schemas.microsoft.com/office/powerpoint/2010/main" val="2198652729"/>
      </p:ext>
    </p:extLst>
  </p:cSld>
  <p:clrMapOvr>
    <a:masterClrMapping/>
  </p:clrMapOvr>
  <p:transition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965FC-4041-B289-53CB-0246528F3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Behaviour</a:t>
            </a:r>
            <a:r>
              <a:rPr lang="en-US" dirty="0"/>
              <a:t> Modification </a:t>
            </a:r>
            <a:r>
              <a:rPr lang="en-US" dirty="0" err="1"/>
              <a:t>Programme</a:t>
            </a:r>
            <a:endParaRPr lang="en-US" dirty="0"/>
          </a:p>
        </p:txBody>
      </p:sp>
      <p:pic>
        <p:nvPicPr>
          <p:cNvPr id="5" name="Content Placeholder 4" descr="A diagram of a group&#10;&#10;Description automatically generated">
            <a:extLst>
              <a:ext uri="{FF2B5EF4-FFF2-40B4-BE49-F238E27FC236}">
                <a16:creationId xmlns:a16="http://schemas.microsoft.com/office/drawing/2014/main" id="{9EE73A0E-3F9D-04E4-C6E7-36726AAEC1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997" y="908720"/>
            <a:ext cx="7940005" cy="5462625"/>
          </a:xfrm>
        </p:spPr>
      </p:pic>
    </p:spTree>
    <p:extLst>
      <p:ext uri="{BB962C8B-B14F-4D97-AF65-F5344CB8AC3E}">
        <p14:creationId xmlns:p14="http://schemas.microsoft.com/office/powerpoint/2010/main" val="3520517748"/>
      </p:ext>
    </p:extLst>
  </p:cSld>
  <p:clrMapOvr>
    <a:masterClrMapping/>
  </p:clrMapOvr>
  <p:transition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508B5-7DA9-1417-CCFF-BD82EEA85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60648"/>
            <a:ext cx="7772400" cy="522287"/>
          </a:xfrm>
        </p:spPr>
        <p:txBody>
          <a:bodyPr/>
          <a:lstStyle/>
          <a:p>
            <a:r>
              <a:rPr lang="en-US" dirty="0"/>
              <a:t>Integrated </a:t>
            </a:r>
            <a:r>
              <a:rPr lang="en-US" dirty="0" err="1"/>
              <a:t>Behavioural</a:t>
            </a:r>
            <a:r>
              <a:rPr lang="en-US" dirty="0"/>
              <a:t> Safety Framework</a:t>
            </a:r>
          </a:p>
        </p:txBody>
      </p:sp>
      <p:pic>
        <p:nvPicPr>
          <p:cNvPr id="5" name="Content Placeholder 4" descr="Diagram of a process&#10;&#10;Description automatically generated">
            <a:extLst>
              <a:ext uri="{FF2B5EF4-FFF2-40B4-BE49-F238E27FC236}">
                <a16:creationId xmlns:a16="http://schemas.microsoft.com/office/drawing/2014/main" id="{77B5F5C4-4387-91C6-4935-9580A8646E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886320"/>
            <a:ext cx="7772400" cy="5725096"/>
          </a:xfrm>
        </p:spPr>
      </p:pic>
    </p:spTree>
    <p:extLst>
      <p:ext uri="{BB962C8B-B14F-4D97-AF65-F5344CB8AC3E}">
        <p14:creationId xmlns:p14="http://schemas.microsoft.com/office/powerpoint/2010/main" val="3973585996"/>
      </p:ext>
    </p:extLst>
  </p:cSld>
  <p:clrMapOvr>
    <a:masterClrMapping/>
  </p:clrMapOvr>
  <p:transition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D9DF9-2CE5-2CEB-ED7D-DEB8C9B4C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350" y="93663"/>
            <a:ext cx="7857058" cy="522287"/>
          </a:xfrm>
        </p:spPr>
        <p:txBody>
          <a:bodyPr/>
          <a:lstStyle/>
          <a:p>
            <a:r>
              <a:rPr lang="en-US" dirty="0"/>
              <a:t>Worst case scenario – it happens to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72A784-0101-6963-33C4-5587669143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008" y="980728"/>
            <a:ext cx="7772400" cy="4375150"/>
          </a:xfrm>
        </p:spPr>
        <p:txBody>
          <a:bodyPr/>
          <a:lstStyle/>
          <a:p>
            <a:r>
              <a:rPr lang="en-US" dirty="0"/>
              <a:t>Training saves life and dilutes fear -  </a:t>
            </a:r>
          </a:p>
          <a:p>
            <a:pPr lvl="1"/>
            <a:r>
              <a:rPr lang="en-US" dirty="0"/>
              <a:t>Fight or flight…………….</a:t>
            </a:r>
          </a:p>
          <a:p>
            <a:pPr lvl="1"/>
            <a:r>
              <a:rPr lang="en-US" dirty="0"/>
              <a:t>Stay calm and assess the situation</a:t>
            </a:r>
          </a:p>
          <a:p>
            <a:pPr lvl="1"/>
            <a:r>
              <a:rPr lang="en-US" dirty="0"/>
              <a:t>Observe what has happened</a:t>
            </a:r>
          </a:p>
          <a:p>
            <a:pPr lvl="1"/>
            <a:r>
              <a:rPr lang="en-US" dirty="0"/>
              <a:t>Danger to self/others (in that priority)</a:t>
            </a:r>
          </a:p>
          <a:p>
            <a:pPr lvl="1"/>
            <a:r>
              <a:rPr lang="en-US" dirty="0"/>
              <a:t>Make the area safe</a:t>
            </a:r>
          </a:p>
          <a:p>
            <a:pPr lvl="1"/>
            <a:r>
              <a:rPr lang="en-US" dirty="0"/>
              <a:t>Remove the danger if safe to do so (SQEP)</a:t>
            </a:r>
          </a:p>
          <a:p>
            <a:pPr lvl="1"/>
            <a:r>
              <a:rPr lang="en-US" dirty="0"/>
              <a:t>Be aware of your limitations</a:t>
            </a:r>
          </a:p>
          <a:p>
            <a:pPr lvl="1"/>
            <a:r>
              <a:rPr lang="en-US" dirty="0"/>
              <a:t>Triage to the best of your ability (BBBB)</a:t>
            </a:r>
          </a:p>
          <a:p>
            <a:pPr lvl="1"/>
            <a:r>
              <a:rPr lang="en-US" dirty="0"/>
              <a:t>Summon help</a:t>
            </a:r>
          </a:p>
          <a:p>
            <a:pPr lvl="1"/>
            <a:r>
              <a:rPr lang="en-US" dirty="0"/>
              <a:t>Assist as best able until emergency services arrive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4812997"/>
      </p:ext>
    </p:extLst>
  </p:cSld>
  <p:clrMapOvr>
    <a:masterClrMapping/>
  </p:clrMapOvr>
  <p:transition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AD3EF-A6CE-15BE-940E-BBA454869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60648"/>
            <a:ext cx="6435725" cy="522287"/>
          </a:xfrm>
        </p:spPr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79AA4-5182-59B1-9399-C7AE4ECCE1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There are special physical hazards surrounding us all in the OME industry. </a:t>
            </a:r>
          </a:p>
          <a:p>
            <a:r>
              <a:rPr lang="en-US" dirty="0"/>
              <a:t>Most of these hazards are outside the experience of most people. </a:t>
            </a:r>
          </a:p>
          <a:p>
            <a:r>
              <a:rPr lang="en-US" dirty="0"/>
              <a:t>Bringing them to attention and outlining their risks and protective measures greatly reduces the probability of accidents.</a:t>
            </a:r>
          </a:p>
        </p:txBody>
      </p:sp>
    </p:spTree>
    <p:extLst>
      <p:ext uri="{BB962C8B-B14F-4D97-AF65-F5344CB8AC3E}">
        <p14:creationId xmlns:p14="http://schemas.microsoft.com/office/powerpoint/2010/main" val="402471937"/>
      </p:ext>
    </p:extLst>
  </p:cSld>
  <p:clrMapOvr>
    <a:masterClrMapping/>
  </p:clrMapOvr>
  <p:transition>
    <p:wipe dir="r"/>
  </p:transition>
</p:sld>
</file>

<file path=ppt/theme/theme1.xml><?xml version="1.0" encoding="utf-8"?>
<a:theme xmlns:a="http://schemas.openxmlformats.org/drawingml/2006/main" name="2008 Background">
  <a:themeElements>
    <a:clrScheme name="">
      <a:dk1>
        <a:srgbClr val="5F5F5F"/>
      </a:dk1>
      <a:lt1>
        <a:srgbClr val="FFFFFF"/>
      </a:lt1>
      <a:dk2>
        <a:srgbClr val="3F5C6E"/>
      </a:dk2>
      <a:lt2>
        <a:srgbClr val="FFFFFF"/>
      </a:lt2>
      <a:accent1>
        <a:srgbClr val="E60000"/>
      </a:accent1>
      <a:accent2>
        <a:srgbClr val="FFCC00"/>
      </a:accent2>
      <a:accent3>
        <a:srgbClr val="AFB5BA"/>
      </a:accent3>
      <a:accent4>
        <a:srgbClr val="DADADA"/>
      </a:accent4>
      <a:accent5>
        <a:srgbClr val="F0AAAA"/>
      </a:accent5>
      <a:accent6>
        <a:srgbClr val="E7B900"/>
      </a:accent6>
      <a:hlink>
        <a:srgbClr val="00B366"/>
      </a:hlink>
      <a:folHlink>
        <a:srgbClr val="7FD9FF"/>
      </a:folHlink>
    </a:clrScheme>
    <a:fontScheme name="2008 Background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rgbClr val="FF66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rgbClr val="FF66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2008 Background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008 Background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17237</TotalTime>
  <Words>318</Words>
  <Application>Microsoft Macintosh PowerPoint</Application>
  <PresentationFormat>On-screen Show (4:3)</PresentationFormat>
  <Paragraphs>50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Wingdings</vt:lpstr>
      <vt:lpstr>2008 Background</vt:lpstr>
      <vt:lpstr>Human Factors in High Hazard Environments Level 4 ACDA 4020  Hazards in the Work Place</vt:lpstr>
      <vt:lpstr>Recognising and Avoiding Hazards</vt:lpstr>
      <vt:lpstr>Legislation</vt:lpstr>
      <vt:lpstr>The OME Professional’s Responsibilities</vt:lpstr>
      <vt:lpstr>The Organisation’s (DNO) Responsibilities</vt:lpstr>
      <vt:lpstr>Behavioural Safety Programme</vt:lpstr>
      <vt:lpstr>Categories of Critical Health &amp; Safety Behaviours</vt:lpstr>
      <vt:lpstr>Behaviour Modification Programme</vt:lpstr>
      <vt:lpstr>Integrated Behavioural Safety Framework</vt:lpstr>
      <vt:lpstr>Worst case scenario – it happens to you!</vt:lpstr>
      <vt:lpstr>Summary</vt:lpstr>
    </vt:vector>
  </TitlesOfParts>
  <Company>CSC Computer Sciences Ltd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Room4-4</dc:creator>
  <cp:lastModifiedBy>Gareth Collett</cp:lastModifiedBy>
  <cp:revision>838</cp:revision>
  <cp:lastPrinted>2002-11-08T08:36:02Z</cp:lastPrinted>
  <dcterms:created xsi:type="dcterms:W3CDTF">1999-11-24T16:34:17Z</dcterms:created>
  <dcterms:modified xsi:type="dcterms:W3CDTF">2024-04-30T08:54:22Z</dcterms:modified>
</cp:coreProperties>
</file>