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omments/comment1.xml" ContentType="application/vnd.openxmlformats-officedocument.presentationml.comments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75" r:id="rId3"/>
    <p:sldId id="257" r:id="rId4"/>
    <p:sldId id="258" r:id="rId5"/>
    <p:sldId id="259" r:id="rId6"/>
    <p:sldId id="276" r:id="rId7"/>
    <p:sldId id="260" r:id="rId8"/>
    <p:sldId id="261" r:id="rId9"/>
    <p:sldId id="262" r:id="rId10"/>
    <p:sldId id="273" r:id="rId11"/>
    <p:sldId id="277" r:id="rId12"/>
    <p:sldId id="265" r:id="rId13"/>
    <p:sldId id="278" r:id="rId14"/>
    <p:sldId id="264" r:id="rId15"/>
    <p:sldId id="266" r:id="rId16"/>
    <p:sldId id="267" r:id="rId17"/>
    <p:sldId id="268" r:id="rId18"/>
    <p:sldId id="280" r:id="rId19"/>
    <p:sldId id="269" r:id="rId20"/>
    <p:sldId id="270" r:id="rId21"/>
    <p:sldId id="279" r:id="rId22"/>
    <p:sldId id="281" r:id="rId23"/>
    <p:sldId id="282" r:id="rId24"/>
    <p:sldId id="283" r:id="rId25"/>
    <p:sldId id="284" r:id="rId26"/>
    <p:sldId id="285" r:id="rId27"/>
    <p:sldId id="286" r:id="rId28"/>
    <p:sldId id="287" r:id="rId2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Donna Morgan" initials="DM" lastIdx="18" clrIdx="0">
    <p:extLst/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944" y="-22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commentAuthors" Target="commentAuthor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9-03-07T19:13:35.004" idx="14">
    <p:pos x="10" y="10"/>
    <p:text>when you are discussing this part, you should definately be evaluating so you need more citations than this to support what you are saying by presenting evidence</p:text>
    <p:extLst>
      <p:ext uri="{C676402C-5697-4E1C-873F-D02D1690AC5C}">
        <p15:threadingInfo xmlns:p15="http://schemas.microsoft.com/office/powerpoint/2012/main" timeZoneBias="0"/>
      </p:ext>
    </p:extLst>
  </p:cm>
</p:cmLst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E7B05D1-3F68-4B17-98EC-CE43BAAE953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8391E3D-A59B-4897-B595-F1CE9C6A7DF8}">
      <dgm:prSet/>
      <dgm:spPr/>
      <dgm:t>
        <a:bodyPr/>
        <a:lstStyle/>
        <a:p>
          <a:r>
            <a:rPr lang="en-GB"/>
            <a:t>When diagnosed with HIV patients would usually take a combination of drugs depending on how severe and what type of HIV they have.</a:t>
          </a:r>
          <a:endParaRPr lang="en-US"/>
        </a:p>
      </dgm:t>
    </dgm:pt>
    <dgm:pt modelId="{004A7BA9-48ED-4D66-80A2-FAC82ABDA9B4}" type="parTrans" cxnId="{8C359EC5-6B97-41EE-99B6-9684EB37047D}">
      <dgm:prSet/>
      <dgm:spPr/>
      <dgm:t>
        <a:bodyPr/>
        <a:lstStyle/>
        <a:p>
          <a:endParaRPr lang="en-US"/>
        </a:p>
      </dgm:t>
    </dgm:pt>
    <dgm:pt modelId="{65DD6994-3BBC-4852-8B0E-F17994B2D8B6}" type="sibTrans" cxnId="{8C359EC5-6B97-41EE-99B6-9684EB37047D}">
      <dgm:prSet/>
      <dgm:spPr/>
      <dgm:t>
        <a:bodyPr/>
        <a:lstStyle/>
        <a:p>
          <a:endParaRPr lang="en-US"/>
        </a:p>
      </dgm:t>
    </dgm:pt>
    <dgm:pt modelId="{7AE1DAF5-B0DE-48BB-B495-75F020928BCE}">
      <dgm:prSet/>
      <dgm:spPr/>
      <dgm:t>
        <a:bodyPr/>
        <a:lstStyle/>
        <a:p>
          <a:r>
            <a:rPr lang="en-GB"/>
            <a:t>Some short term side effects: insomnia, fever, headaches, vomiting and diarrhoea.</a:t>
          </a:r>
          <a:endParaRPr lang="en-US"/>
        </a:p>
      </dgm:t>
    </dgm:pt>
    <dgm:pt modelId="{3CD10680-AAEB-48D8-9D2A-F3FDBBBC9089}" type="parTrans" cxnId="{9D665D32-1EC5-4103-94C5-04DCB9382C05}">
      <dgm:prSet/>
      <dgm:spPr/>
      <dgm:t>
        <a:bodyPr/>
        <a:lstStyle/>
        <a:p>
          <a:endParaRPr lang="en-US"/>
        </a:p>
      </dgm:t>
    </dgm:pt>
    <dgm:pt modelId="{446B1F53-C4FC-497A-B779-7BF55E462DB0}" type="sibTrans" cxnId="{9D665D32-1EC5-4103-94C5-04DCB9382C05}">
      <dgm:prSet/>
      <dgm:spPr/>
      <dgm:t>
        <a:bodyPr/>
        <a:lstStyle/>
        <a:p>
          <a:endParaRPr lang="en-US"/>
        </a:p>
      </dgm:t>
    </dgm:pt>
    <dgm:pt modelId="{516E212A-152D-4E90-A483-73A23CDC9347}">
      <dgm:prSet/>
      <dgm:spPr/>
      <dgm:t>
        <a:bodyPr/>
        <a:lstStyle/>
        <a:p>
          <a:r>
            <a:rPr lang="en-GB"/>
            <a:t>Some long term side effects: kidney/liver problems, mental health problems, heart disease, weakening of the bones and nerve damage.  </a:t>
          </a:r>
          <a:endParaRPr lang="en-US"/>
        </a:p>
      </dgm:t>
    </dgm:pt>
    <dgm:pt modelId="{96645C73-996B-4888-87B5-356FBFF07008}" type="parTrans" cxnId="{47ACE9BF-55CE-48AA-8E51-102C4578F2CD}">
      <dgm:prSet/>
      <dgm:spPr/>
      <dgm:t>
        <a:bodyPr/>
        <a:lstStyle/>
        <a:p>
          <a:endParaRPr lang="en-US"/>
        </a:p>
      </dgm:t>
    </dgm:pt>
    <dgm:pt modelId="{188B7550-8021-40D1-966C-94060886BFC1}" type="sibTrans" cxnId="{47ACE9BF-55CE-48AA-8E51-102C4578F2CD}">
      <dgm:prSet/>
      <dgm:spPr/>
      <dgm:t>
        <a:bodyPr/>
        <a:lstStyle/>
        <a:p>
          <a:endParaRPr lang="en-US"/>
        </a:p>
      </dgm:t>
    </dgm:pt>
    <dgm:pt modelId="{1CE6603C-A917-40A0-8771-F21A5FB8E781}" type="pres">
      <dgm:prSet presAssocID="{2E7B05D1-3F68-4B17-98EC-CE43BAAE953D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0A90C550-CE01-4A8A-9FE1-F0A724FE10D4}" type="pres">
      <dgm:prSet presAssocID="{68391E3D-A59B-4897-B595-F1CE9C6A7DF8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25162D1-7A85-47F6-9D72-0433152482E6}" type="pres">
      <dgm:prSet presAssocID="{65DD6994-3BBC-4852-8B0E-F17994B2D8B6}" presName="spacer" presStyleCnt="0"/>
      <dgm:spPr/>
    </dgm:pt>
    <dgm:pt modelId="{8FF83696-286E-4773-85E7-0C021535AC6A}" type="pres">
      <dgm:prSet presAssocID="{7AE1DAF5-B0DE-48BB-B495-75F020928BCE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AF41C51-6028-405B-82E7-4645CAE7A248}" type="pres">
      <dgm:prSet presAssocID="{446B1F53-C4FC-497A-B779-7BF55E462DB0}" presName="spacer" presStyleCnt="0"/>
      <dgm:spPr/>
    </dgm:pt>
    <dgm:pt modelId="{518E4DB8-3872-460E-B84D-DB5B00141C12}" type="pres">
      <dgm:prSet presAssocID="{516E212A-152D-4E90-A483-73A23CDC9347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8A95E60A-2173-48BF-B6A8-9D1B2151806E}" type="presOf" srcId="{2E7B05D1-3F68-4B17-98EC-CE43BAAE953D}" destId="{1CE6603C-A917-40A0-8771-F21A5FB8E781}" srcOrd="0" destOrd="0" presId="urn:microsoft.com/office/officeart/2005/8/layout/vList2"/>
    <dgm:cxn modelId="{2C7FAD83-8F9B-4191-8B05-606D16BBFA61}" type="presOf" srcId="{7AE1DAF5-B0DE-48BB-B495-75F020928BCE}" destId="{8FF83696-286E-4773-85E7-0C021535AC6A}" srcOrd="0" destOrd="0" presId="urn:microsoft.com/office/officeart/2005/8/layout/vList2"/>
    <dgm:cxn modelId="{B065DE5D-7A95-46AD-8A42-DF1132D96B69}" type="presOf" srcId="{68391E3D-A59B-4897-B595-F1CE9C6A7DF8}" destId="{0A90C550-CE01-4A8A-9FE1-F0A724FE10D4}" srcOrd="0" destOrd="0" presId="urn:microsoft.com/office/officeart/2005/8/layout/vList2"/>
    <dgm:cxn modelId="{A1C71D99-1FD6-45CA-AA22-D8632753CFB9}" type="presOf" srcId="{516E212A-152D-4E90-A483-73A23CDC9347}" destId="{518E4DB8-3872-460E-B84D-DB5B00141C12}" srcOrd="0" destOrd="0" presId="urn:microsoft.com/office/officeart/2005/8/layout/vList2"/>
    <dgm:cxn modelId="{8C359EC5-6B97-41EE-99B6-9684EB37047D}" srcId="{2E7B05D1-3F68-4B17-98EC-CE43BAAE953D}" destId="{68391E3D-A59B-4897-B595-F1CE9C6A7DF8}" srcOrd="0" destOrd="0" parTransId="{004A7BA9-48ED-4D66-80A2-FAC82ABDA9B4}" sibTransId="{65DD6994-3BBC-4852-8B0E-F17994B2D8B6}"/>
    <dgm:cxn modelId="{47ACE9BF-55CE-48AA-8E51-102C4578F2CD}" srcId="{2E7B05D1-3F68-4B17-98EC-CE43BAAE953D}" destId="{516E212A-152D-4E90-A483-73A23CDC9347}" srcOrd="2" destOrd="0" parTransId="{96645C73-996B-4888-87B5-356FBFF07008}" sibTransId="{188B7550-8021-40D1-966C-94060886BFC1}"/>
    <dgm:cxn modelId="{9D665D32-1EC5-4103-94C5-04DCB9382C05}" srcId="{2E7B05D1-3F68-4B17-98EC-CE43BAAE953D}" destId="{7AE1DAF5-B0DE-48BB-B495-75F020928BCE}" srcOrd="1" destOrd="0" parTransId="{3CD10680-AAEB-48D8-9D2A-F3FDBBBC9089}" sibTransId="{446B1F53-C4FC-497A-B779-7BF55E462DB0}"/>
    <dgm:cxn modelId="{91BB398E-A815-4A07-8466-BF557236F9A2}" type="presParOf" srcId="{1CE6603C-A917-40A0-8771-F21A5FB8E781}" destId="{0A90C550-CE01-4A8A-9FE1-F0A724FE10D4}" srcOrd="0" destOrd="0" presId="urn:microsoft.com/office/officeart/2005/8/layout/vList2"/>
    <dgm:cxn modelId="{9E75077C-DF02-4E53-9242-78B5B42E1518}" type="presParOf" srcId="{1CE6603C-A917-40A0-8771-F21A5FB8E781}" destId="{425162D1-7A85-47F6-9D72-0433152482E6}" srcOrd="1" destOrd="0" presId="urn:microsoft.com/office/officeart/2005/8/layout/vList2"/>
    <dgm:cxn modelId="{53E70DE8-E03B-4F2C-84DC-5CC4D43FCD9B}" type="presParOf" srcId="{1CE6603C-A917-40A0-8771-F21A5FB8E781}" destId="{8FF83696-286E-4773-85E7-0C021535AC6A}" srcOrd="2" destOrd="0" presId="urn:microsoft.com/office/officeart/2005/8/layout/vList2"/>
    <dgm:cxn modelId="{1BC0AFBE-8239-4540-9380-1E6E0671725F}" type="presParOf" srcId="{1CE6603C-A917-40A0-8771-F21A5FB8E781}" destId="{7AF41C51-6028-405B-82E7-4645CAE7A248}" srcOrd="3" destOrd="0" presId="urn:microsoft.com/office/officeart/2005/8/layout/vList2"/>
    <dgm:cxn modelId="{1AEE1224-0BB7-4FBE-95BC-1C1AFB821995}" type="presParOf" srcId="{1CE6603C-A917-40A0-8771-F21A5FB8E781}" destId="{518E4DB8-3872-460E-B84D-DB5B00141C12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CF375FA-E3D9-4866-B9DF-FD7BB0803BB2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24C7E77-A234-49CF-85E0-B025A7DE8430}">
      <dgm:prSet/>
      <dgm:spPr/>
      <dgm:t>
        <a:bodyPr/>
        <a:lstStyle/>
        <a:p>
          <a:r>
            <a:rPr lang="en-GB"/>
            <a:t>Public Health Wales’s Sexual Health Programme should be able to identify the areas most in need of services.</a:t>
          </a:r>
          <a:endParaRPr lang="en-US"/>
        </a:p>
      </dgm:t>
    </dgm:pt>
    <dgm:pt modelId="{DB84ABCC-0570-41BD-94C5-87F9E8C6794C}" type="parTrans" cxnId="{F018E435-A6D2-4AAD-A14E-60E0266A2BFC}">
      <dgm:prSet/>
      <dgm:spPr/>
      <dgm:t>
        <a:bodyPr/>
        <a:lstStyle/>
        <a:p>
          <a:endParaRPr lang="en-US"/>
        </a:p>
      </dgm:t>
    </dgm:pt>
    <dgm:pt modelId="{95DA0E0D-D268-4213-8236-A0BDC254B09E}" type="sibTrans" cxnId="{F018E435-A6D2-4AAD-A14E-60E0266A2BFC}">
      <dgm:prSet/>
      <dgm:spPr/>
      <dgm:t>
        <a:bodyPr/>
        <a:lstStyle/>
        <a:p>
          <a:endParaRPr lang="en-US"/>
        </a:p>
      </dgm:t>
    </dgm:pt>
    <dgm:pt modelId="{1FC41BD3-3311-4D5D-BCB9-71D5278DB0AA}">
      <dgm:prSet/>
      <dgm:spPr/>
      <dgm:t>
        <a:bodyPr/>
        <a:lstStyle/>
        <a:p>
          <a:r>
            <a:rPr lang="en-GB"/>
            <a:t>Campaign advertisements.</a:t>
          </a:r>
          <a:endParaRPr lang="en-US"/>
        </a:p>
      </dgm:t>
    </dgm:pt>
    <dgm:pt modelId="{493C2B15-EDA0-4B42-A05E-CCDBC29DE170}" type="parTrans" cxnId="{4C42511A-C0FF-487C-A3BC-456E7E87C4C5}">
      <dgm:prSet/>
      <dgm:spPr/>
      <dgm:t>
        <a:bodyPr/>
        <a:lstStyle/>
        <a:p>
          <a:endParaRPr lang="en-US"/>
        </a:p>
      </dgm:t>
    </dgm:pt>
    <dgm:pt modelId="{074DB729-5909-4D78-AE84-D3CAABCD256F}" type="sibTrans" cxnId="{4C42511A-C0FF-487C-A3BC-456E7E87C4C5}">
      <dgm:prSet/>
      <dgm:spPr/>
      <dgm:t>
        <a:bodyPr/>
        <a:lstStyle/>
        <a:p>
          <a:endParaRPr lang="en-US"/>
        </a:p>
      </dgm:t>
    </dgm:pt>
    <dgm:pt modelId="{E99EC3A0-757B-4CC4-AB4A-7B984E67B85B}">
      <dgm:prSet/>
      <dgm:spPr/>
      <dgm:t>
        <a:bodyPr/>
        <a:lstStyle/>
        <a:p>
          <a:r>
            <a:rPr lang="en-GB"/>
            <a:t>Websites </a:t>
          </a:r>
          <a:endParaRPr lang="en-US"/>
        </a:p>
      </dgm:t>
    </dgm:pt>
    <dgm:pt modelId="{3816BBFF-19B3-4E40-9FBC-B06E6DE794E6}" type="parTrans" cxnId="{229AC0F7-A4B4-49E3-9A25-FC9C04692A26}">
      <dgm:prSet/>
      <dgm:spPr/>
      <dgm:t>
        <a:bodyPr/>
        <a:lstStyle/>
        <a:p>
          <a:endParaRPr lang="en-US"/>
        </a:p>
      </dgm:t>
    </dgm:pt>
    <dgm:pt modelId="{A13154C1-41BD-494C-A113-55D7C81DDE1A}" type="sibTrans" cxnId="{229AC0F7-A4B4-49E3-9A25-FC9C04692A26}">
      <dgm:prSet/>
      <dgm:spPr/>
      <dgm:t>
        <a:bodyPr/>
        <a:lstStyle/>
        <a:p>
          <a:endParaRPr lang="en-US"/>
        </a:p>
      </dgm:t>
    </dgm:pt>
    <dgm:pt modelId="{45C17FA6-82CA-4C17-963E-396429C68059}">
      <dgm:prSet/>
      <dgm:spPr/>
      <dgm:t>
        <a:bodyPr/>
        <a:lstStyle/>
        <a:p>
          <a:r>
            <a:rPr lang="en-GB"/>
            <a:t>Discussion forums</a:t>
          </a:r>
          <a:endParaRPr lang="en-US"/>
        </a:p>
      </dgm:t>
    </dgm:pt>
    <dgm:pt modelId="{CFFCD94D-B7C1-489A-A43A-71E646C0C5BF}" type="parTrans" cxnId="{3A2E72AF-F1A2-402C-AA8F-F857DC6344A0}">
      <dgm:prSet/>
      <dgm:spPr/>
      <dgm:t>
        <a:bodyPr/>
        <a:lstStyle/>
        <a:p>
          <a:endParaRPr lang="en-US"/>
        </a:p>
      </dgm:t>
    </dgm:pt>
    <dgm:pt modelId="{5371D00B-2B3E-4F62-880C-851D04621613}" type="sibTrans" cxnId="{3A2E72AF-F1A2-402C-AA8F-F857DC6344A0}">
      <dgm:prSet/>
      <dgm:spPr/>
      <dgm:t>
        <a:bodyPr/>
        <a:lstStyle/>
        <a:p>
          <a:endParaRPr lang="en-US"/>
        </a:p>
      </dgm:t>
    </dgm:pt>
    <dgm:pt modelId="{D0F6FBCF-92A5-4F60-B146-FD418B27D6AD}">
      <dgm:prSet/>
      <dgm:spPr/>
      <dgm:t>
        <a:bodyPr/>
        <a:lstStyle/>
        <a:p>
          <a:r>
            <a:rPr lang="en-GB"/>
            <a:t>Promoting best practice and raising public awareness</a:t>
          </a:r>
          <a:endParaRPr lang="en-US"/>
        </a:p>
      </dgm:t>
    </dgm:pt>
    <dgm:pt modelId="{85FF672B-4E49-4919-96D9-3654E719FD12}" type="parTrans" cxnId="{1A0EE371-F43A-44D8-94E2-B2280B871FC4}">
      <dgm:prSet/>
      <dgm:spPr/>
      <dgm:t>
        <a:bodyPr/>
        <a:lstStyle/>
        <a:p>
          <a:endParaRPr lang="en-US"/>
        </a:p>
      </dgm:t>
    </dgm:pt>
    <dgm:pt modelId="{2DC2F3C2-7BF5-4BB4-9402-258851D6274C}" type="sibTrans" cxnId="{1A0EE371-F43A-44D8-94E2-B2280B871FC4}">
      <dgm:prSet/>
      <dgm:spPr/>
      <dgm:t>
        <a:bodyPr/>
        <a:lstStyle/>
        <a:p>
          <a:endParaRPr lang="en-US"/>
        </a:p>
      </dgm:t>
    </dgm:pt>
    <dgm:pt modelId="{FC282525-89FC-4DCF-92C0-F79FDCDE3BCD}">
      <dgm:prSet/>
      <dgm:spPr/>
      <dgm:t>
        <a:bodyPr/>
        <a:lstStyle/>
        <a:p>
          <a:r>
            <a:rPr lang="en-GB"/>
            <a:t>HIV networks for practitioners and patients </a:t>
          </a:r>
          <a:endParaRPr lang="en-US"/>
        </a:p>
      </dgm:t>
    </dgm:pt>
    <dgm:pt modelId="{A3F6EDA9-8223-4FF9-8317-7D8FB7133A1C}" type="parTrans" cxnId="{BE6D23DA-7C4E-4B8D-8F2B-11CB006A8AE9}">
      <dgm:prSet/>
      <dgm:spPr/>
      <dgm:t>
        <a:bodyPr/>
        <a:lstStyle/>
        <a:p>
          <a:endParaRPr lang="en-US"/>
        </a:p>
      </dgm:t>
    </dgm:pt>
    <dgm:pt modelId="{C4760D4B-AE34-456B-8D44-EEC4FADEA953}" type="sibTrans" cxnId="{BE6D23DA-7C4E-4B8D-8F2B-11CB006A8AE9}">
      <dgm:prSet/>
      <dgm:spPr/>
      <dgm:t>
        <a:bodyPr/>
        <a:lstStyle/>
        <a:p>
          <a:endParaRPr lang="en-US"/>
        </a:p>
      </dgm:t>
    </dgm:pt>
    <dgm:pt modelId="{BBE44667-6FA1-4C67-9FA6-228CFAA086D5}">
      <dgm:prSet/>
      <dgm:spPr/>
      <dgm:t>
        <a:bodyPr/>
        <a:lstStyle/>
        <a:p>
          <a:r>
            <a:rPr lang="en-GB"/>
            <a:t>(C-card scheme, 2019) </a:t>
          </a:r>
          <a:endParaRPr lang="en-US"/>
        </a:p>
      </dgm:t>
    </dgm:pt>
    <dgm:pt modelId="{24B1D87B-F47D-4A13-B60F-C7B16B7F3958}" type="parTrans" cxnId="{AE34DC90-1A9A-4E93-9AB3-5FC01A85F398}">
      <dgm:prSet/>
      <dgm:spPr/>
      <dgm:t>
        <a:bodyPr/>
        <a:lstStyle/>
        <a:p>
          <a:endParaRPr lang="en-US"/>
        </a:p>
      </dgm:t>
    </dgm:pt>
    <dgm:pt modelId="{0075D95B-77D1-4719-8DF4-DFE948F07044}" type="sibTrans" cxnId="{AE34DC90-1A9A-4E93-9AB3-5FC01A85F398}">
      <dgm:prSet/>
      <dgm:spPr/>
      <dgm:t>
        <a:bodyPr/>
        <a:lstStyle/>
        <a:p>
          <a:endParaRPr lang="en-US"/>
        </a:p>
      </dgm:t>
    </dgm:pt>
    <dgm:pt modelId="{3820A798-3555-4E73-AE93-9D8E431F7743}" type="pres">
      <dgm:prSet presAssocID="{9CF375FA-E3D9-4866-B9DF-FD7BB0803BB2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A45937C4-E55C-43FE-8B68-C9EF838D85CF}" type="pres">
      <dgm:prSet presAssocID="{824C7E77-A234-49CF-85E0-B025A7DE8430}" presName="parentText" presStyleLbl="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BFF5B87-56A1-4C14-B78F-FB9F61053178}" type="pres">
      <dgm:prSet presAssocID="{95DA0E0D-D268-4213-8236-A0BDC254B09E}" presName="spacer" presStyleCnt="0"/>
      <dgm:spPr/>
    </dgm:pt>
    <dgm:pt modelId="{35906636-81C3-48F8-9447-92237BB49FC9}" type="pres">
      <dgm:prSet presAssocID="{1FC41BD3-3311-4D5D-BCB9-71D5278DB0AA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F99074D-61B1-4FDD-81E7-056B65F9BB11}" type="pres">
      <dgm:prSet presAssocID="{074DB729-5909-4D78-AE84-D3CAABCD256F}" presName="spacer" presStyleCnt="0"/>
      <dgm:spPr/>
    </dgm:pt>
    <dgm:pt modelId="{A21AB468-1522-447D-8031-3587880035E0}" type="pres">
      <dgm:prSet presAssocID="{E99EC3A0-757B-4CC4-AB4A-7B984E67B85B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A14848F-5C6B-4640-872F-395416527EEC}" type="pres">
      <dgm:prSet presAssocID="{A13154C1-41BD-494C-A113-55D7C81DDE1A}" presName="spacer" presStyleCnt="0"/>
      <dgm:spPr/>
    </dgm:pt>
    <dgm:pt modelId="{F508DAF9-2196-45DC-B10D-A0D7575DD7A1}" type="pres">
      <dgm:prSet presAssocID="{45C17FA6-82CA-4C17-963E-396429C68059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6CDFC16-3808-4F0A-908E-C69362FC3D70}" type="pres">
      <dgm:prSet presAssocID="{5371D00B-2B3E-4F62-880C-851D04621613}" presName="spacer" presStyleCnt="0"/>
      <dgm:spPr/>
    </dgm:pt>
    <dgm:pt modelId="{F240A57D-ECA2-4916-9B6D-A5058D196AFE}" type="pres">
      <dgm:prSet presAssocID="{D0F6FBCF-92A5-4F60-B146-FD418B27D6AD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DDD085E-E56B-497F-9E37-E2828A907B42}" type="pres">
      <dgm:prSet presAssocID="{2DC2F3C2-7BF5-4BB4-9402-258851D6274C}" presName="spacer" presStyleCnt="0"/>
      <dgm:spPr/>
    </dgm:pt>
    <dgm:pt modelId="{EA906A02-E19C-4DAB-AC5D-4E2615E66F0D}" type="pres">
      <dgm:prSet presAssocID="{FC282525-89FC-4DCF-92C0-F79FDCDE3BCD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6147B69-E24D-41F1-92A8-9F9060070328}" type="pres">
      <dgm:prSet presAssocID="{FC282525-89FC-4DCF-92C0-F79FDCDE3BCD}" presName="childText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C3FEBC39-C677-486F-8B1C-46C9A2356A32}" type="presOf" srcId="{D0F6FBCF-92A5-4F60-B146-FD418B27D6AD}" destId="{F240A57D-ECA2-4916-9B6D-A5058D196AFE}" srcOrd="0" destOrd="0" presId="urn:microsoft.com/office/officeart/2005/8/layout/vList2"/>
    <dgm:cxn modelId="{4C42511A-C0FF-487C-A3BC-456E7E87C4C5}" srcId="{9CF375FA-E3D9-4866-B9DF-FD7BB0803BB2}" destId="{1FC41BD3-3311-4D5D-BCB9-71D5278DB0AA}" srcOrd="1" destOrd="0" parTransId="{493C2B15-EDA0-4B42-A05E-CCDBC29DE170}" sibTransId="{074DB729-5909-4D78-AE84-D3CAABCD256F}"/>
    <dgm:cxn modelId="{7AA6AF80-A9EA-48FD-B271-88B90A087B48}" type="presOf" srcId="{1FC41BD3-3311-4D5D-BCB9-71D5278DB0AA}" destId="{35906636-81C3-48F8-9447-92237BB49FC9}" srcOrd="0" destOrd="0" presId="urn:microsoft.com/office/officeart/2005/8/layout/vList2"/>
    <dgm:cxn modelId="{BE6D23DA-7C4E-4B8D-8F2B-11CB006A8AE9}" srcId="{9CF375FA-E3D9-4866-B9DF-FD7BB0803BB2}" destId="{FC282525-89FC-4DCF-92C0-F79FDCDE3BCD}" srcOrd="5" destOrd="0" parTransId="{A3F6EDA9-8223-4FF9-8317-7D8FB7133A1C}" sibTransId="{C4760D4B-AE34-456B-8D44-EEC4FADEA953}"/>
    <dgm:cxn modelId="{2A463928-6C5C-46C6-B738-BC1163434A32}" type="presOf" srcId="{9CF375FA-E3D9-4866-B9DF-FD7BB0803BB2}" destId="{3820A798-3555-4E73-AE93-9D8E431F7743}" srcOrd="0" destOrd="0" presId="urn:microsoft.com/office/officeart/2005/8/layout/vList2"/>
    <dgm:cxn modelId="{1A0EE371-F43A-44D8-94E2-B2280B871FC4}" srcId="{9CF375FA-E3D9-4866-B9DF-FD7BB0803BB2}" destId="{D0F6FBCF-92A5-4F60-B146-FD418B27D6AD}" srcOrd="4" destOrd="0" parTransId="{85FF672B-4E49-4919-96D9-3654E719FD12}" sibTransId="{2DC2F3C2-7BF5-4BB4-9402-258851D6274C}"/>
    <dgm:cxn modelId="{AB234C66-DA40-442B-9D51-5BF44076602E}" type="presOf" srcId="{824C7E77-A234-49CF-85E0-B025A7DE8430}" destId="{A45937C4-E55C-43FE-8B68-C9EF838D85CF}" srcOrd="0" destOrd="0" presId="urn:microsoft.com/office/officeart/2005/8/layout/vList2"/>
    <dgm:cxn modelId="{3A2E72AF-F1A2-402C-AA8F-F857DC6344A0}" srcId="{9CF375FA-E3D9-4866-B9DF-FD7BB0803BB2}" destId="{45C17FA6-82CA-4C17-963E-396429C68059}" srcOrd="3" destOrd="0" parTransId="{CFFCD94D-B7C1-489A-A43A-71E646C0C5BF}" sibTransId="{5371D00B-2B3E-4F62-880C-851D04621613}"/>
    <dgm:cxn modelId="{AE34DC90-1A9A-4E93-9AB3-5FC01A85F398}" srcId="{FC282525-89FC-4DCF-92C0-F79FDCDE3BCD}" destId="{BBE44667-6FA1-4C67-9FA6-228CFAA086D5}" srcOrd="0" destOrd="0" parTransId="{24B1D87B-F47D-4A13-B60F-C7B16B7F3958}" sibTransId="{0075D95B-77D1-4719-8DF4-DFE948F07044}"/>
    <dgm:cxn modelId="{3DEDE3DA-F221-4EA7-8AA1-3E633FA9239D}" type="presOf" srcId="{BBE44667-6FA1-4C67-9FA6-228CFAA086D5}" destId="{86147B69-E24D-41F1-92A8-9F9060070328}" srcOrd="0" destOrd="0" presId="urn:microsoft.com/office/officeart/2005/8/layout/vList2"/>
    <dgm:cxn modelId="{16EF9D28-D0DE-4E63-B928-7407ACBB71F7}" type="presOf" srcId="{FC282525-89FC-4DCF-92C0-F79FDCDE3BCD}" destId="{EA906A02-E19C-4DAB-AC5D-4E2615E66F0D}" srcOrd="0" destOrd="0" presId="urn:microsoft.com/office/officeart/2005/8/layout/vList2"/>
    <dgm:cxn modelId="{229AC0F7-A4B4-49E3-9A25-FC9C04692A26}" srcId="{9CF375FA-E3D9-4866-B9DF-FD7BB0803BB2}" destId="{E99EC3A0-757B-4CC4-AB4A-7B984E67B85B}" srcOrd="2" destOrd="0" parTransId="{3816BBFF-19B3-4E40-9FBC-B06E6DE794E6}" sibTransId="{A13154C1-41BD-494C-A113-55D7C81DDE1A}"/>
    <dgm:cxn modelId="{3FB57203-6DE8-47DE-BED7-D6F07E75F013}" type="presOf" srcId="{45C17FA6-82CA-4C17-963E-396429C68059}" destId="{F508DAF9-2196-45DC-B10D-A0D7575DD7A1}" srcOrd="0" destOrd="0" presId="urn:microsoft.com/office/officeart/2005/8/layout/vList2"/>
    <dgm:cxn modelId="{2882CD06-F5F2-4A0E-8F16-064E45248AA1}" type="presOf" srcId="{E99EC3A0-757B-4CC4-AB4A-7B984E67B85B}" destId="{A21AB468-1522-447D-8031-3587880035E0}" srcOrd="0" destOrd="0" presId="urn:microsoft.com/office/officeart/2005/8/layout/vList2"/>
    <dgm:cxn modelId="{F018E435-A6D2-4AAD-A14E-60E0266A2BFC}" srcId="{9CF375FA-E3D9-4866-B9DF-FD7BB0803BB2}" destId="{824C7E77-A234-49CF-85E0-B025A7DE8430}" srcOrd="0" destOrd="0" parTransId="{DB84ABCC-0570-41BD-94C5-87F9E8C6794C}" sibTransId="{95DA0E0D-D268-4213-8236-A0BDC254B09E}"/>
    <dgm:cxn modelId="{0DA2CF21-6983-4E22-996D-CEBEDB71E6F7}" type="presParOf" srcId="{3820A798-3555-4E73-AE93-9D8E431F7743}" destId="{A45937C4-E55C-43FE-8B68-C9EF838D85CF}" srcOrd="0" destOrd="0" presId="urn:microsoft.com/office/officeart/2005/8/layout/vList2"/>
    <dgm:cxn modelId="{1FE6A0E7-B50F-49B5-AB88-9FB874FB9CAA}" type="presParOf" srcId="{3820A798-3555-4E73-AE93-9D8E431F7743}" destId="{8BFF5B87-56A1-4C14-B78F-FB9F61053178}" srcOrd="1" destOrd="0" presId="urn:microsoft.com/office/officeart/2005/8/layout/vList2"/>
    <dgm:cxn modelId="{B38CF278-A464-4E7B-9E15-D6C456EBB654}" type="presParOf" srcId="{3820A798-3555-4E73-AE93-9D8E431F7743}" destId="{35906636-81C3-48F8-9447-92237BB49FC9}" srcOrd="2" destOrd="0" presId="urn:microsoft.com/office/officeart/2005/8/layout/vList2"/>
    <dgm:cxn modelId="{D9EB54D6-F68D-4B2E-9AC2-46F9A430C13B}" type="presParOf" srcId="{3820A798-3555-4E73-AE93-9D8E431F7743}" destId="{AF99074D-61B1-4FDD-81E7-056B65F9BB11}" srcOrd="3" destOrd="0" presId="urn:microsoft.com/office/officeart/2005/8/layout/vList2"/>
    <dgm:cxn modelId="{2F03DC2B-1602-4214-AC7E-2DBD103205B7}" type="presParOf" srcId="{3820A798-3555-4E73-AE93-9D8E431F7743}" destId="{A21AB468-1522-447D-8031-3587880035E0}" srcOrd="4" destOrd="0" presId="urn:microsoft.com/office/officeart/2005/8/layout/vList2"/>
    <dgm:cxn modelId="{E2055705-3A4C-4F2F-AA31-AFD2D803CD8A}" type="presParOf" srcId="{3820A798-3555-4E73-AE93-9D8E431F7743}" destId="{7A14848F-5C6B-4640-872F-395416527EEC}" srcOrd="5" destOrd="0" presId="urn:microsoft.com/office/officeart/2005/8/layout/vList2"/>
    <dgm:cxn modelId="{0AA96160-F561-496A-85F6-DF39D3F07BDA}" type="presParOf" srcId="{3820A798-3555-4E73-AE93-9D8E431F7743}" destId="{F508DAF9-2196-45DC-B10D-A0D7575DD7A1}" srcOrd="6" destOrd="0" presId="urn:microsoft.com/office/officeart/2005/8/layout/vList2"/>
    <dgm:cxn modelId="{1E7C7800-5695-43ED-834C-347C07D9CD63}" type="presParOf" srcId="{3820A798-3555-4E73-AE93-9D8E431F7743}" destId="{56CDFC16-3808-4F0A-908E-C69362FC3D70}" srcOrd="7" destOrd="0" presId="urn:microsoft.com/office/officeart/2005/8/layout/vList2"/>
    <dgm:cxn modelId="{3FB0DC83-BB97-4F4C-B214-54B4B999D6D5}" type="presParOf" srcId="{3820A798-3555-4E73-AE93-9D8E431F7743}" destId="{F240A57D-ECA2-4916-9B6D-A5058D196AFE}" srcOrd="8" destOrd="0" presId="urn:microsoft.com/office/officeart/2005/8/layout/vList2"/>
    <dgm:cxn modelId="{A5EA45D3-FE8D-493D-A150-DE77A68ECC97}" type="presParOf" srcId="{3820A798-3555-4E73-AE93-9D8E431F7743}" destId="{1DDD085E-E56B-497F-9E37-E2828A907B42}" srcOrd="9" destOrd="0" presId="urn:microsoft.com/office/officeart/2005/8/layout/vList2"/>
    <dgm:cxn modelId="{1CEA50D3-3D41-4D2D-99B5-70788B7508C9}" type="presParOf" srcId="{3820A798-3555-4E73-AE93-9D8E431F7743}" destId="{EA906A02-E19C-4DAB-AC5D-4E2615E66F0D}" srcOrd="10" destOrd="0" presId="urn:microsoft.com/office/officeart/2005/8/layout/vList2"/>
    <dgm:cxn modelId="{601E487C-9720-4E77-A87B-E31E8B4A7F2D}" type="presParOf" srcId="{3820A798-3555-4E73-AE93-9D8E431F7743}" destId="{86147B69-E24D-41F1-92A8-9F9060070328}" srcOrd="1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4EECCA2-FF23-43C0-B10F-D31FEE9885B3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15DA567-F7B6-4B3C-9637-2BC5DCC7E2A7}">
      <dgm:prSet/>
      <dgm:spPr/>
      <dgm:t>
        <a:bodyPr/>
        <a:lstStyle/>
        <a:p>
          <a:r>
            <a:rPr lang="en-GB"/>
            <a:t>Public health Wales should publish surveillance data in order to facilitate local needs.</a:t>
          </a:r>
          <a:endParaRPr lang="en-US"/>
        </a:p>
      </dgm:t>
    </dgm:pt>
    <dgm:pt modelId="{603B4AA9-CE7E-43B5-917E-32C780B2BCE8}" type="parTrans" cxnId="{6FEEE724-09B1-465B-9ACA-E07FD9497AF5}">
      <dgm:prSet/>
      <dgm:spPr/>
      <dgm:t>
        <a:bodyPr/>
        <a:lstStyle/>
        <a:p>
          <a:endParaRPr lang="en-US"/>
        </a:p>
      </dgm:t>
    </dgm:pt>
    <dgm:pt modelId="{31533436-EBD3-46F1-9CD8-035C67EEB547}" type="sibTrans" cxnId="{6FEEE724-09B1-465B-9ACA-E07FD9497AF5}">
      <dgm:prSet/>
      <dgm:spPr/>
      <dgm:t>
        <a:bodyPr/>
        <a:lstStyle/>
        <a:p>
          <a:endParaRPr lang="en-US"/>
        </a:p>
      </dgm:t>
    </dgm:pt>
    <dgm:pt modelId="{68FD49AC-3230-43B6-97C7-5D623D156247}">
      <dgm:prSet/>
      <dgm:spPr/>
      <dgm:t>
        <a:bodyPr/>
        <a:lstStyle/>
        <a:p>
          <a:r>
            <a:rPr lang="en-GB"/>
            <a:t>Care providers must have the expertise.</a:t>
          </a:r>
          <a:endParaRPr lang="en-US"/>
        </a:p>
      </dgm:t>
    </dgm:pt>
    <dgm:pt modelId="{7F3698AD-6CB4-41B0-BAC6-32D61D44C5C8}" type="parTrans" cxnId="{8337B039-C1A0-4309-A23C-465A57C54604}">
      <dgm:prSet/>
      <dgm:spPr/>
      <dgm:t>
        <a:bodyPr/>
        <a:lstStyle/>
        <a:p>
          <a:endParaRPr lang="en-US"/>
        </a:p>
      </dgm:t>
    </dgm:pt>
    <dgm:pt modelId="{051E2ABB-3B11-4DA4-BA49-8E00473FB707}" type="sibTrans" cxnId="{8337B039-C1A0-4309-A23C-465A57C54604}">
      <dgm:prSet/>
      <dgm:spPr/>
      <dgm:t>
        <a:bodyPr/>
        <a:lstStyle/>
        <a:p>
          <a:endParaRPr lang="en-US"/>
        </a:p>
      </dgm:t>
    </dgm:pt>
    <dgm:pt modelId="{7AC28DE4-378E-4350-B733-3AFD90ABD068}">
      <dgm:prSet/>
      <dgm:spPr/>
      <dgm:t>
        <a:bodyPr/>
        <a:lstStyle/>
        <a:p>
          <a:r>
            <a:rPr lang="en-GB"/>
            <a:t>HIV services should not be an add on to wider sexual health services but more an entirely independent service.</a:t>
          </a:r>
          <a:endParaRPr lang="en-US"/>
        </a:p>
      </dgm:t>
    </dgm:pt>
    <dgm:pt modelId="{1C2CBE6C-3028-4005-89F4-6C04062E5DC7}" type="parTrans" cxnId="{830E8C68-5231-431A-A14E-6BF86D66E7AA}">
      <dgm:prSet/>
      <dgm:spPr/>
      <dgm:t>
        <a:bodyPr/>
        <a:lstStyle/>
        <a:p>
          <a:endParaRPr lang="en-US"/>
        </a:p>
      </dgm:t>
    </dgm:pt>
    <dgm:pt modelId="{1E04A037-207E-4188-B3E2-0D32B7390F40}" type="sibTrans" cxnId="{830E8C68-5231-431A-A14E-6BF86D66E7AA}">
      <dgm:prSet/>
      <dgm:spPr/>
      <dgm:t>
        <a:bodyPr/>
        <a:lstStyle/>
        <a:p>
          <a:endParaRPr lang="en-US"/>
        </a:p>
      </dgm:t>
    </dgm:pt>
    <dgm:pt modelId="{38232DB4-4D9C-44AC-846C-07BDFC4AFBE2}">
      <dgm:prSet/>
      <dgm:spPr/>
      <dgm:t>
        <a:bodyPr/>
        <a:lstStyle/>
        <a:p>
          <a:r>
            <a:rPr lang="en-GB"/>
            <a:t>(National Aids Trust, 2017)</a:t>
          </a:r>
          <a:endParaRPr lang="en-US"/>
        </a:p>
      </dgm:t>
    </dgm:pt>
    <dgm:pt modelId="{5799C47B-4FB1-4C24-B934-CB804A637272}" type="parTrans" cxnId="{48C24885-BA01-4240-9D70-4A9DDF4D5A97}">
      <dgm:prSet/>
      <dgm:spPr/>
      <dgm:t>
        <a:bodyPr/>
        <a:lstStyle/>
        <a:p>
          <a:endParaRPr lang="en-US"/>
        </a:p>
      </dgm:t>
    </dgm:pt>
    <dgm:pt modelId="{180BA335-BB53-4748-AFF4-A593C9D2705E}" type="sibTrans" cxnId="{48C24885-BA01-4240-9D70-4A9DDF4D5A97}">
      <dgm:prSet/>
      <dgm:spPr/>
      <dgm:t>
        <a:bodyPr/>
        <a:lstStyle/>
        <a:p>
          <a:endParaRPr lang="en-US"/>
        </a:p>
      </dgm:t>
    </dgm:pt>
    <dgm:pt modelId="{9385AC1A-5AB7-4854-AD61-177A59104E08}" type="pres">
      <dgm:prSet presAssocID="{14EECCA2-FF23-43C0-B10F-D31FEE9885B3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672D10EF-2653-4782-B60F-5E833BFA67F7}" type="pres">
      <dgm:prSet presAssocID="{315DA567-F7B6-4B3C-9637-2BC5DCC7E2A7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F9CA405-85A5-4FCB-A0F3-3E268BD677F6}" type="pres">
      <dgm:prSet presAssocID="{31533436-EBD3-46F1-9CD8-035C67EEB547}" presName="spacer" presStyleCnt="0"/>
      <dgm:spPr/>
    </dgm:pt>
    <dgm:pt modelId="{BD63234D-0239-418A-89B2-DF7ACC55D307}" type="pres">
      <dgm:prSet presAssocID="{68FD49AC-3230-43B6-97C7-5D623D156247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0446444-117B-43CE-9902-7B4C675C6229}" type="pres">
      <dgm:prSet presAssocID="{051E2ABB-3B11-4DA4-BA49-8E00473FB707}" presName="spacer" presStyleCnt="0"/>
      <dgm:spPr/>
    </dgm:pt>
    <dgm:pt modelId="{735F0F79-2AAC-441B-8C79-52E964472C88}" type="pres">
      <dgm:prSet presAssocID="{7AC28DE4-378E-4350-B733-3AFD90ABD068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003948A-3CE3-4784-A8F9-EEF5B8DA0D25}" type="pres">
      <dgm:prSet presAssocID="{7AC28DE4-378E-4350-B733-3AFD90ABD068}" presName="childText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48C24885-BA01-4240-9D70-4A9DDF4D5A97}" srcId="{7AC28DE4-378E-4350-B733-3AFD90ABD068}" destId="{38232DB4-4D9C-44AC-846C-07BDFC4AFBE2}" srcOrd="0" destOrd="0" parTransId="{5799C47B-4FB1-4C24-B934-CB804A637272}" sibTransId="{180BA335-BB53-4748-AFF4-A593C9D2705E}"/>
    <dgm:cxn modelId="{31089F35-C080-4AB4-8B4D-116CC0BC02A7}" type="presOf" srcId="{38232DB4-4D9C-44AC-846C-07BDFC4AFBE2}" destId="{9003948A-3CE3-4784-A8F9-EEF5B8DA0D25}" srcOrd="0" destOrd="0" presId="urn:microsoft.com/office/officeart/2005/8/layout/vList2"/>
    <dgm:cxn modelId="{6FEEE724-09B1-465B-9ACA-E07FD9497AF5}" srcId="{14EECCA2-FF23-43C0-B10F-D31FEE9885B3}" destId="{315DA567-F7B6-4B3C-9637-2BC5DCC7E2A7}" srcOrd="0" destOrd="0" parTransId="{603B4AA9-CE7E-43B5-917E-32C780B2BCE8}" sibTransId="{31533436-EBD3-46F1-9CD8-035C67EEB547}"/>
    <dgm:cxn modelId="{D800812B-B95A-4C78-93E3-BA91F07190EE}" type="presOf" srcId="{14EECCA2-FF23-43C0-B10F-D31FEE9885B3}" destId="{9385AC1A-5AB7-4854-AD61-177A59104E08}" srcOrd="0" destOrd="0" presId="urn:microsoft.com/office/officeart/2005/8/layout/vList2"/>
    <dgm:cxn modelId="{8337B039-C1A0-4309-A23C-465A57C54604}" srcId="{14EECCA2-FF23-43C0-B10F-D31FEE9885B3}" destId="{68FD49AC-3230-43B6-97C7-5D623D156247}" srcOrd="1" destOrd="0" parTransId="{7F3698AD-6CB4-41B0-BAC6-32D61D44C5C8}" sibTransId="{051E2ABB-3B11-4DA4-BA49-8E00473FB707}"/>
    <dgm:cxn modelId="{00087B6C-54C2-4178-B981-9585E293B9AB}" type="presOf" srcId="{68FD49AC-3230-43B6-97C7-5D623D156247}" destId="{BD63234D-0239-418A-89B2-DF7ACC55D307}" srcOrd="0" destOrd="0" presId="urn:microsoft.com/office/officeart/2005/8/layout/vList2"/>
    <dgm:cxn modelId="{96BF9336-800D-4822-A70F-AB75420E9321}" type="presOf" srcId="{315DA567-F7B6-4B3C-9637-2BC5DCC7E2A7}" destId="{672D10EF-2653-4782-B60F-5E833BFA67F7}" srcOrd="0" destOrd="0" presId="urn:microsoft.com/office/officeart/2005/8/layout/vList2"/>
    <dgm:cxn modelId="{FE26116A-30A2-4F68-A9E6-02991471DDC6}" type="presOf" srcId="{7AC28DE4-378E-4350-B733-3AFD90ABD068}" destId="{735F0F79-2AAC-441B-8C79-52E964472C88}" srcOrd="0" destOrd="0" presId="urn:microsoft.com/office/officeart/2005/8/layout/vList2"/>
    <dgm:cxn modelId="{830E8C68-5231-431A-A14E-6BF86D66E7AA}" srcId="{14EECCA2-FF23-43C0-B10F-D31FEE9885B3}" destId="{7AC28DE4-378E-4350-B733-3AFD90ABD068}" srcOrd="2" destOrd="0" parTransId="{1C2CBE6C-3028-4005-89F4-6C04062E5DC7}" sibTransId="{1E04A037-207E-4188-B3E2-0D32B7390F40}"/>
    <dgm:cxn modelId="{FDDA4B3C-95D3-47F1-A98E-B39DC9DEC697}" type="presParOf" srcId="{9385AC1A-5AB7-4854-AD61-177A59104E08}" destId="{672D10EF-2653-4782-B60F-5E833BFA67F7}" srcOrd="0" destOrd="0" presId="urn:microsoft.com/office/officeart/2005/8/layout/vList2"/>
    <dgm:cxn modelId="{1279530B-8E61-49C2-A967-35E13AF06F13}" type="presParOf" srcId="{9385AC1A-5AB7-4854-AD61-177A59104E08}" destId="{3F9CA405-85A5-4FCB-A0F3-3E268BD677F6}" srcOrd="1" destOrd="0" presId="urn:microsoft.com/office/officeart/2005/8/layout/vList2"/>
    <dgm:cxn modelId="{0435ACCB-68E5-4773-8710-B0C177E19A3E}" type="presParOf" srcId="{9385AC1A-5AB7-4854-AD61-177A59104E08}" destId="{BD63234D-0239-418A-89B2-DF7ACC55D307}" srcOrd="2" destOrd="0" presId="urn:microsoft.com/office/officeart/2005/8/layout/vList2"/>
    <dgm:cxn modelId="{E0246323-E8E3-4FA8-BB36-DA14202E1925}" type="presParOf" srcId="{9385AC1A-5AB7-4854-AD61-177A59104E08}" destId="{60446444-117B-43CE-9902-7B4C675C6229}" srcOrd="3" destOrd="0" presId="urn:microsoft.com/office/officeart/2005/8/layout/vList2"/>
    <dgm:cxn modelId="{ABF24CCC-16E3-46D9-AB9E-B0CB941D68F5}" type="presParOf" srcId="{9385AC1A-5AB7-4854-AD61-177A59104E08}" destId="{735F0F79-2AAC-441B-8C79-52E964472C88}" srcOrd="4" destOrd="0" presId="urn:microsoft.com/office/officeart/2005/8/layout/vList2"/>
    <dgm:cxn modelId="{13CAA669-1800-49B1-917F-2A54BC51BCE2}" type="presParOf" srcId="{9385AC1A-5AB7-4854-AD61-177A59104E08}" destId="{9003948A-3CE3-4784-A8F9-EEF5B8DA0D25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789ED4A-E589-48D5-A44A-CEB256D9895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C9A8BA3-B262-4425-BB2D-2E7309155111}">
      <dgm:prSet/>
      <dgm:spPr/>
      <dgm:t>
        <a:bodyPr/>
        <a:lstStyle/>
        <a:p>
          <a:r>
            <a:rPr lang="en-US"/>
            <a:t>Cases of HIV in Wales have fluctuated over the years. </a:t>
          </a:r>
        </a:p>
      </dgm:t>
    </dgm:pt>
    <dgm:pt modelId="{5B98A275-DA05-4D03-A5BF-9E9072ED7C24}" type="parTrans" cxnId="{0173AED6-C3BF-4D1D-9632-F29B66625CF0}">
      <dgm:prSet/>
      <dgm:spPr/>
      <dgm:t>
        <a:bodyPr/>
        <a:lstStyle/>
        <a:p>
          <a:endParaRPr lang="en-US"/>
        </a:p>
      </dgm:t>
    </dgm:pt>
    <dgm:pt modelId="{8A0D0DDB-4D79-403E-AC2A-8463DFA86057}" type="sibTrans" cxnId="{0173AED6-C3BF-4D1D-9632-F29B66625CF0}">
      <dgm:prSet/>
      <dgm:spPr/>
      <dgm:t>
        <a:bodyPr/>
        <a:lstStyle/>
        <a:p>
          <a:endParaRPr lang="en-US"/>
        </a:p>
      </dgm:t>
    </dgm:pt>
    <dgm:pt modelId="{F4B200A9-66B6-4D2D-A4B5-467D483F5405}">
      <dgm:prSet/>
      <dgm:spPr/>
      <dgm:t>
        <a:bodyPr/>
        <a:lstStyle/>
        <a:p>
          <a:r>
            <a:rPr lang="en-US"/>
            <a:t>When cases rise it is normally due to people travelling, immigration, lack of education and people not know they are HIV positive.</a:t>
          </a:r>
        </a:p>
      </dgm:t>
    </dgm:pt>
    <dgm:pt modelId="{D3C3FB53-75E9-48BA-95A0-5A554D6531A0}" type="parTrans" cxnId="{0B0032ED-CD9F-4465-A459-807214D10AB0}">
      <dgm:prSet/>
      <dgm:spPr/>
      <dgm:t>
        <a:bodyPr/>
        <a:lstStyle/>
        <a:p>
          <a:endParaRPr lang="en-US"/>
        </a:p>
      </dgm:t>
    </dgm:pt>
    <dgm:pt modelId="{0D962EA2-4A88-4D4C-AA45-0C544DB11C23}" type="sibTrans" cxnId="{0B0032ED-CD9F-4465-A459-807214D10AB0}">
      <dgm:prSet/>
      <dgm:spPr/>
      <dgm:t>
        <a:bodyPr/>
        <a:lstStyle/>
        <a:p>
          <a:endParaRPr lang="en-US"/>
        </a:p>
      </dgm:t>
    </dgm:pt>
    <dgm:pt modelId="{FAC0FD2A-19F5-4E51-9FE7-9458C5DDECCE}">
      <dgm:prSet/>
      <dgm:spPr/>
      <dgm:t>
        <a:bodyPr/>
        <a:lstStyle/>
        <a:p>
          <a:r>
            <a:rPr lang="en-US"/>
            <a:t>When cases fall it is due to new medication, more education, contraception schemes and awareness. </a:t>
          </a:r>
        </a:p>
      </dgm:t>
    </dgm:pt>
    <dgm:pt modelId="{9E5B670E-9355-4A68-9AE6-B0AE606CDD3A}" type="parTrans" cxnId="{EB33C8BA-0608-41C9-9EF1-57BD54690D38}">
      <dgm:prSet/>
      <dgm:spPr/>
      <dgm:t>
        <a:bodyPr/>
        <a:lstStyle/>
        <a:p>
          <a:endParaRPr lang="en-US"/>
        </a:p>
      </dgm:t>
    </dgm:pt>
    <dgm:pt modelId="{A90CEC0E-EEF8-4383-9B0C-7CEA69EF9998}" type="sibTrans" cxnId="{EB33C8BA-0608-41C9-9EF1-57BD54690D38}">
      <dgm:prSet/>
      <dgm:spPr/>
      <dgm:t>
        <a:bodyPr/>
        <a:lstStyle/>
        <a:p>
          <a:endParaRPr lang="en-US"/>
        </a:p>
      </dgm:t>
    </dgm:pt>
    <dgm:pt modelId="{0E2A8D06-7927-4B95-88BC-961E974DB37B}" type="pres">
      <dgm:prSet presAssocID="{9789ED4A-E589-48D5-A44A-CEB256D98956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31811B83-4A19-4A18-98C9-A73488D8A7EF}" type="pres">
      <dgm:prSet presAssocID="{2C9A8BA3-B262-4425-BB2D-2E7309155111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42DCE5F-60CA-4C52-B32D-8CE35220C072}" type="pres">
      <dgm:prSet presAssocID="{8A0D0DDB-4D79-403E-AC2A-8463DFA86057}" presName="spacer" presStyleCnt="0"/>
      <dgm:spPr/>
    </dgm:pt>
    <dgm:pt modelId="{E9690DCE-A786-417B-B30B-A8B597500B7F}" type="pres">
      <dgm:prSet presAssocID="{F4B200A9-66B6-4D2D-A4B5-467D483F5405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9D4C5D3-083E-4D71-879C-C6C0492F8C32}" type="pres">
      <dgm:prSet presAssocID="{0D962EA2-4A88-4D4C-AA45-0C544DB11C23}" presName="spacer" presStyleCnt="0"/>
      <dgm:spPr/>
    </dgm:pt>
    <dgm:pt modelId="{0AFD86F5-7227-4305-9F8F-AE7B58E87253}" type="pres">
      <dgm:prSet presAssocID="{FAC0FD2A-19F5-4E51-9FE7-9458C5DDECCE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0B0032ED-CD9F-4465-A459-807214D10AB0}" srcId="{9789ED4A-E589-48D5-A44A-CEB256D98956}" destId="{F4B200A9-66B6-4D2D-A4B5-467D483F5405}" srcOrd="1" destOrd="0" parTransId="{D3C3FB53-75E9-48BA-95A0-5A554D6531A0}" sibTransId="{0D962EA2-4A88-4D4C-AA45-0C544DB11C23}"/>
    <dgm:cxn modelId="{0173AED6-C3BF-4D1D-9632-F29B66625CF0}" srcId="{9789ED4A-E589-48D5-A44A-CEB256D98956}" destId="{2C9A8BA3-B262-4425-BB2D-2E7309155111}" srcOrd="0" destOrd="0" parTransId="{5B98A275-DA05-4D03-A5BF-9E9072ED7C24}" sibTransId="{8A0D0DDB-4D79-403E-AC2A-8463DFA86057}"/>
    <dgm:cxn modelId="{D16E4AE9-0F58-4A43-9BB8-0630F68F4D42}" type="presOf" srcId="{FAC0FD2A-19F5-4E51-9FE7-9458C5DDECCE}" destId="{0AFD86F5-7227-4305-9F8F-AE7B58E87253}" srcOrd="0" destOrd="0" presId="urn:microsoft.com/office/officeart/2005/8/layout/vList2"/>
    <dgm:cxn modelId="{6D56D656-E641-47E7-818D-67755EC67852}" type="presOf" srcId="{F4B200A9-66B6-4D2D-A4B5-467D483F5405}" destId="{E9690DCE-A786-417B-B30B-A8B597500B7F}" srcOrd="0" destOrd="0" presId="urn:microsoft.com/office/officeart/2005/8/layout/vList2"/>
    <dgm:cxn modelId="{ED62D251-EFF4-4E97-BE02-A701B406DADA}" type="presOf" srcId="{9789ED4A-E589-48D5-A44A-CEB256D98956}" destId="{0E2A8D06-7927-4B95-88BC-961E974DB37B}" srcOrd="0" destOrd="0" presId="urn:microsoft.com/office/officeart/2005/8/layout/vList2"/>
    <dgm:cxn modelId="{1413653E-2C7A-4E47-90D5-53015F3CD879}" type="presOf" srcId="{2C9A8BA3-B262-4425-BB2D-2E7309155111}" destId="{31811B83-4A19-4A18-98C9-A73488D8A7EF}" srcOrd="0" destOrd="0" presId="urn:microsoft.com/office/officeart/2005/8/layout/vList2"/>
    <dgm:cxn modelId="{EB33C8BA-0608-41C9-9EF1-57BD54690D38}" srcId="{9789ED4A-E589-48D5-A44A-CEB256D98956}" destId="{FAC0FD2A-19F5-4E51-9FE7-9458C5DDECCE}" srcOrd="2" destOrd="0" parTransId="{9E5B670E-9355-4A68-9AE6-B0AE606CDD3A}" sibTransId="{A90CEC0E-EEF8-4383-9B0C-7CEA69EF9998}"/>
    <dgm:cxn modelId="{474F1BD7-A2BB-4649-A6ED-C88DC31A86B8}" type="presParOf" srcId="{0E2A8D06-7927-4B95-88BC-961E974DB37B}" destId="{31811B83-4A19-4A18-98C9-A73488D8A7EF}" srcOrd="0" destOrd="0" presId="urn:microsoft.com/office/officeart/2005/8/layout/vList2"/>
    <dgm:cxn modelId="{2A0D7EF7-18CB-400A-BEED-BF1E435E3D2B}" type="presParOf" srcId="{0E2A8D06-7927-4B95-88BC-961E974DB37B}" destId="{E42DCE5F-60CA-4C52-B32D-8CE35220C072}" srcOrd="1" destOrd="0" presId="urn:microsoft.com/office/officeart/2005/8/layout/vList2"/>
    <dgm:cxn modelId="{92832125-5AEE-4D05-9C2B-96C5BFA8484F}" type="presParOf" srcId="{0E2A8D06-7927-4B95-88BC-961E974DB37B}" destId="{E9690DCE-A786-417B-B30B-A8B597500B7F}" srcOrd="2" destOrd="0" presId="urn:microsoft.com/office/officeart/2005/8/layout/vList2"/>
    <dgm:cxn modelId="{C32D1BEF-DE3E-401F-8B15-4B566D7C75C7}" type="presParOf" srcId="{0E2A8D06-7927-4B95-88BC-961E974DB37B}" destId="{09D4C5D3-083E-4D71-879C-C6C0492F8C32}" srcOrd="3" destOrd="0" presId="urn:microsoft.com/office/officeart/2005/8/layout/vList2"/>
    <dgm:cxn modelId="{7E12EC64-5461-43B9-B52A-2A7083794ED5}" type="presParOf" srcId="{0E2A8D06-7927-4B95-88BC-961E974DB37B}" destId="{0AFD86F5-7227-4305-9F8F-AE7B58E8725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dirty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C0EF9-E9AB-4991-8076-60CF8BDEF890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6F8158-994D-46DD-BE8B-12FCB92B86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92072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C0EF9-E9AB-4991-8076-60CF8BDEF890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6F8158-994D-46DD-BE8B-12FCB92B86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33632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C0EF9-E9AB-4991-8076-60CF8BDEF890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6F8158-994D-46DD-BE8B-12FCB92B86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8344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C0EF9-E9AB-4991-8076-60CF8BDEF890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6F8158-994D-46DD-BE8B-12FCB92B86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73758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C0EF9-E9AB-4991-8076-60CF8BDEF890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6F8158-994D-46DD-BE8B-12FCB92B86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3866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C0EF9-E9AB-4991-8076-60CF8BDEF890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6F8158-994D-46DD-BE8B-12FCB92B86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86994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C0EF9-E9AB-4991-8076-60CF8BDEF890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6F8158-994D-46DD-BE8B-12FCB92B86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47309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C0EF9-E9AB-4991-8076-60CF8BDEF890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6F8158-994D-46DD-BE8B-12FCB92B86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98821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C0EF9-E9AB-4991-8076-60CF8BDEF890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6F8158-994D-46DD-BE8B-12FCB92B86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71060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C0EF9-E9AB-4991-8076-60CF8BDEF890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6F8158-994D-46DD-BE8B-12FCB92B86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68835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C0EF9-E9AB-4991-8076-60CF8BDEF890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6F8158-994D-46DD-BE8B-12FCB92B86AE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043772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C0EF9-E9AB-4991-8076-60CF8BDEF890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6F8158-994D-46DD-BE8B-12FCB92B86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480244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C0EF9-E9AB-4991-8076-60CF8BDEF890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6F8158-994D-46DD-BE8B-12FCB92B86AE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412672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C0EF9-E9AB-4991-8076-60CF8BDEF890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6F8158-994D-46DD-BE8B-12FCB92B86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802351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C0EF9-E9AB-4991-8076-60CF8BDEF890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6F8158-994D-46DD-BE8B-12FCB92B86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373257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C0EF9-E9AB-4991-8076-60CF8BDEF890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6F8158-994D-46DD-BE8B-12FCB92B86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08994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DC0EF9-E9AB-4991-8076-60CF8BDEF890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9A6F8158-994D-46DD-BE8B-12FCB92B86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70030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  <p:sldLayoutId id="2147483722" r:id="rId14"/>
    <p:sldLayoutId id="2147483723" r:id="rId15"/>
    <p:sldLayoutId id="214748372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o5MLEauaUtM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vert.org/about-hiv-aids/symptoms-stages" TargetMode="External"/><Relationship Id="rId2" Type="http://schemas.openxmlformats.org/officeDocument/2006/relationships/hyperlink" Target="https://aidsinfo.nih.gov/understanding-hiv-aids/fact-sheets/22/63/hiv-medicines-and-side-effect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bbc.co.uk/news/uk-wales-43484106" TargetMode="External"/><Relationship Id="rId5" Type="http://schemas.openxmlformats.org/officeDocument/2006/relationships/hyperlink" Target="https://www.avert.org/professionals/hiv-around-world/western-central-europe-north-america-uk" TargetMode="External"/><Relationship Id="rId4" Type="http://schemas.openxmlformats.org/officeDocument/2006/relationships/hyperlink" Target="https://www.avert.org/global-hiv-and-aids-statistics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dc.gov/parasites/az/index.html" TargetMode="External"/><Relationship Id="rId7" Type="http://schemas.openxmlformats.org/officeDocument/2006/relationships/hyperlink" Target="https://sti.bmj.com/content/93/8/590" TargetMode="External"/><Relationship Id="rId2" Type="http://schemas.openxmlformats.org/officeDocument/2006/relationships/hyperlink" Target="https://www.carersworldwide.org/caring-for-people-living-with-hiv-aid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youtu.be/o5MLEauaUtM" TargetMode="External"/><Relationship Id="rId5" Type="http://schemas.openxmlformats.org/officeDocument/2006/relationships/hyperlink" Target="https://www.chelwest.nhs.uk/services/hiv-sexual-health/hiv-symptoms" TargetMode="External"/><Relationship Id="rId4" Type="http://schemas.openxmlformats.org/officeDocument/2006/relationships/hyperlink" Target="https://www.cdc.gov/hiv/risk/analsex.html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endinghiv.org.all/blog/7-symptoms-of-hiv-early-stages/" TargetMode="External"/><Relationship Id="rId2" Type="http://schemas.openxmlformats.org/officeDocument/2006/relationships/hyperlink" Target="https://endinghiv.org.nz/blog-events/gay-men-hiv-risk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nhshistory.net/aidsdata.pdf" TargetMode="External"/><Relationship Id="rId5" Type="http://schemas.openxmlformats.org/officeDocument/2006/relationships/hyperlink" Target="http://www.hiv-aids-carers.org.uk" TargetMode="External"/><Relationship Id="rId4" Type="http://schemas.openxmlformats.org/officeDocument/2006/relationships/hyperlink" Target="https://sti.bmj.com/content/80/6/443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mperial.ac.uk/school-public-health/infections-disease-epidemiology/disease-areas/bacterial-infections/" TargetMode="External"/><Relationship Id="rId2" Type="http://schemas.openxmlformats.org/officeDocument/2006/relationships/hyperlink" Target="https://www.niinfectioncontrolmanuel.net/communicable-disease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at.org.uk/sites/default/files/publications/NAT_Res_Dom_Care_Report_July_2015.pdf" TargetMode="External"/><Relationship Id="rId5" Type="http://schemas.openxmlformats.org/officeDocument/2006/relationships/hyperlink" Target="https://www.nat.org.uk/sites/default/files/publications/Jan-2014-HIV-Patient-Confidentiality-NHS.pdf" TargetMode="External"/><Relationship Id="rId4" Type="http://schemas.openxmlformats.org/officeDocument/2006/relationships/hyperlink" Target="https://medicalnewstoday.com/articles/158179.php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rugabuse.gov/publications/research-reports/hivaids/who-risk-hiv-infection-which-populations-are-most-affected" TargetMode="External"/><Relationship Id="rId2" Type="http://schemas.openxmlformats.org/officeDocument/2006/relationships/hyperlink" Target="https://www.nat.org.uk/sites/default/files/publications/NAT_HIV_Support_Services_The_state_of_the%20nations%20_2017_Full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wales.nhs.uk/sitesplus/888/page/88730" TargetMode="External"/><Relationship Id="rId5" Type="http://schemas.openxmlformats.org/officeDocument/2006/relationships/hyperlink" Target="http://www.rdash.nhs.uk/uk/wp-content/uploads/2014/04/HIVAIDS-Policy-v4.pdf" TargetMode="External"/><Relationship Id="rId4" Type="http://schemas.openxmlformats.org/officeDocument/2006/relationships/hyperlink" Target="https://www.nhs.uk/conditions/antifungal-medicines/" TargetMode="Externa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journals.lww.com/stdjournal/Fulltext/2014/04000/Trends_in_HIV_Diagnoses,_HIV_Care,_and_Uptake_of.8.aspx" TargetMode="External"/><Relationship Id="rId7" Type="http://schemas.openxmlformats.org/officeDocument/2006/relationships/hyperlink" Target="https://www.childrenssociety.org.uk/youngcarer/changetoolkit/disclosure-and-confidentiality" TargetMode="External"/><Relationship Id="rId2" Type="http://schemas.openxmlformats.org/officeDocument/2006/relationships/hyperlink" Target="https://www.nhs.uk/conditions/hiv-and-aid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ht.org.uk/hiv-and-sexual-health/about-hiv/how-hiv-transmitted" TargetMode="External"/><Relationship Id="rId5" Type="http://schemas.openxmlformats.org/officeDocument/2006/relationships/hyperlink" Target="https://www.tht.org.uk/hiv-and-sexual-health/living-well-hiv/hiv-treatment/how-hiv/treatment-works" TargetMode="External"/><Relationship Id="rId4" Type="http://schemas.openxmlformats.org/officeDocument/2006/relationships/hyperlink" Target="https://sexwise.fpa.org.uk/stis/hiv" TargetMode="Externa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erywellhealth.com/why-do-gay-men-have-an-increased-risk-of-hiv-3132782" TargetMode="External"/><Relationship Id="rId2" Type="http://schemas.openxmlformats.org/officeDocument/2006/relationships/hyperlink" Target="https://www.hiv.gov/hiv-basics/staying-in-hiv-care/other-related-health-issues/other-health-issues-of-special-concern-for-people-living-with-hiv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afro.who.int/health-topics/communicable-diseases" TargetMode="External"/><Relationship Id="rId5" Type="http://schemas.openxmlformats.org/officeDocument/2006/relationships/hyperlink" Target="http://www.theworkfoundation.com/wp-content/uploads/2016/10/417_WorkingWithHIV.pdf" TargetMode="External"/><Relationship Id="rId4" Type="http://schemas.openxmlformats.org/officeDocument/2006/relationships/hyperlink" Target="https://www.walesonline.co.uk/news/wales-news/fears-second-wave-hiv-wales-202694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HIV in Wales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communicable disease</a:t>
            </a:r>
          </a:p>
        </p:txBody>
      </p:sp>
    </p:spTree>
    <p:extLst>
      <p:ext uri="{BB962C8B-B14F-4D97-AF65-F5344CB8AC3E}">
        <p14:creationId xmlns:p14="http://schemas.microsoft.com/office/powerpoint/2010/main" val="21443463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A65AC7D1-EAA9-48F5-B509-60A7F50BF70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xmlns="" id="{D6320AF9-619A-4175-865B-5663E1AEF4C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xmlns="" id="{063B6EC6-D752-4EE7-908B-F8F19E8C7FE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3833484" y="0"/>
            <a:ext cx="9144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xmlns="" id="{EFECD4E8-AD3E-4228-82A2-9461958EA94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 flipH="1">
            <a:off x="2468234" y="3681413"/>
            <a:ext cx="357266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Rectangle 23">
            <a:extLst>
              <a:ext uri="{FF2B5EF4-FFF2-40B4-BE49-F238E27FC236}">
                <a16:creationId xmlns:a16="http://schemas.microsoft.com/office/drawing/2014/main" xmlns="" id="{7E018740-5C2B-4A41-AC1A-7E68D1EC195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361926" y="-8467"/>
            <a:ext cx="2255511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25">
            <a:extLst>
              <a:ext uri="{FF2B5EF4-FFF2-40B4-BE49-F238E27FC236}">
                <a16:creationId xmlns:a16="http://schemas.microsoft.com/office/drawing/2014/main" xmlns="" id="{166F75A4-C475-4941-8EE2-B80A06A2C1B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678400" y="-8467"/>
            <a:ext cx="1941419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xmlns="" id="{A032553A-72E8-4B0D-8405-FF9771C9AF0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175068" y="3048000"/>
            <a:ext cx="2444751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7">
            <a:extLst>
              <a:ext uri="{FF2B5EF4-FFF2-40B4-BE49-F238E27FC236}">
                <a16:creationId xmlns:a16="http://schemas.microsoft.com/office/drawing/2014/main" xmlns="" id="{765800AC-C3B9-498E-87BC-29FAE4C76B2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476694" y="-8467"/>
            <a:ext cx="2140744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Isosceles Triangle 24">
            <a:extLst>
              <a:ext uri="{FF2B5EF4-FFF2-40B4-BE49-F238E27FC236}">
                <a16:creationId xmlns:a16="http://schemas.microsoft.com/office/drawing/2014/main" xmlns="" id="{1F9D6ACB-2FF4-49F9-978A-E0D5327FC63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254568" y="3589867"/>
            <a:ext cx="136286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xmlns="" id="{A5EC319D-0FEA-4B95-A3EA-01E35672C95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648223" y="-8467"/>
            <a:ext cx="4495777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86292" y="609600"/>
            <a:ext cx="3384742" cy="2227730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F7FD6120-40A4-41BF-B705-DE27D93F05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7938" y="2027159"/>
            <a:ext cx="2892580" cy="289258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86293" y="2837329"/>
            <a:ext cx="3384741" cy="3317938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This presentation will explain what a communicable disease is and also evaluate the trends of HIV in Wales. </a:t>
            </a:r>
          </a:p>
          <a:p>
            <a:endParaRPr lang="en-GB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00949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is a communicable disease?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273761"/>
            <a:ext cx="7583389" cy="52991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>
                <a:latin typeface="Times New Roman"/>
                <a:cs typeface="Times New Roman"/>
              </a:rPr>
              <a:t>Bacteria: 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096374C5-7E8C-44BA-8110-44A5DF86B19E}"/>
              </a:ext>
            </a:extLst>
          </p:cNvPr>
          <p:cNvSpPr txBox="1"/>
          <p:nvPr/>
        </p:nvSpPr>
        <p:spPr>
          <a:xfrm>
            <a:off x="655064" y="5995466"/>
            <a:ext cx="2743200" cy="60016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dirty="0"/>
              <a:t>(Health and Social Care Public Health Agency, 2019. The World Health </a:t>
            </a:r>
            <a:r>
              <a:rPr lang="en-US" sz="1100" dirty="0" err="1"/>
              <a:t>Organisation</a:t>
            </a:r>
            <a:r>
              <a:rPr lang="en-US" sz="1100" dirty="0"/>
              <a:t>, 2017).</a:t>
            </a:r>
          </a:p>
        </p:txBody>
      </p:sp>
      <p:pic>
        <p:nvPicPr>
          <p:cNvPr id="10" name="Picture 10" descr="A picture containing invertebrate, animal, coelenterate&#10;&#10;Description generated with very high confidence">
            <a:extLst>
              <a:ext uri="{FF2B5EF4-FFF2-40B4-BE49-F238E27FC236}">
                <a16:creationId xmlns:a16="http://schemas.microsoft.com/office/drawing/2014/main" xmlns="" id="{D7E18891-2A3C-437D-9452-54A01BC788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7408" y="1137702"/>
            <a:ext cx="1920963" cy="1444079"/>
          </a:xfrm>
          <a:prstGeom prst="rect">
            <a:avLst/>
          </a:prstGeo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xmlns="" id="{318E1869-EB1D-4EA4-A2B7-1B241A761C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51475" y="2161381"/>
            <a:ext cx="2192031" cy="1460005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xmlns="" id="{FBDBAD19-715E-4EB3-9A98-5A61A32A6B9D}"/>
              </a:ext>
            </a:extLst>
          </p:cNvPr>
          <p:cNvSpPr txBox="1">
            <a:spLocks/>
          </p:cNvSpPr>
          <p:nvPr/>
        </p:nvSpPr>
        <p:spPr>
          <a:xfrm>
            <a:off x="608394" y="2627893"/>
            <a:ext cx="7583389" cy="52991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>
                <a:latin typeface="Times New Roman"/>
                <a:cs typeface="Times New Roman"/>
              </a:rPr>
              <a:t>Virus: 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xmlns="" id="{A4C7A28A-AF12-4828-8545-E503A413733F}"/>
              </a:ext>
            </a:extLst>
          </p:cNvPr>
          <p:cNvSpPr txBox="1">
            <a:spLocks/>
          </p:cNvSpPr>
          <p:nvPr/>
        </p:nvSpPr>
        <p:spPr>
          <a:xfrm>
            <a:off x="616225" y="3792277"/>
            <a:ext cx="7583389" cy="52991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>
                <a:latin typeface="Times New Roman"/>
                <a:cs typeface="Times New Roman"/>
              </a:rPr>
              <a:t>Parasite: 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3" name="Picture 13" descr="A picture containing animal, reptile&#10;&#10;Description generated with high confidence">
            <a:extLst>
              <a:ext uri="{FF2B5EF4-FFF2-40B4-BE49-F238E27FC236}">
                <a16:creationId xmlns:a16="http://schemas.microsoft.com/office/drawing/2014/main" xmlns="" id="{882122EB-FC4E-4A14-A8FC-DAFF442429F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74511" y="3520484"/>
            <a:ext cx="2092639" cy="1307900"/>
          </a:xfrm>
          <a:prstGeom prst="rect">
            <a:avLst/>
          </a:prstGeom>
        </p:spPr>
      </p:pic>
      <p:sp>
        <p:nvSpPr>
          <p:cNvPr id="16" name="Content Placeholder 2">
            <a:extLst>
              <a:ext uri="{FF2B5EF4-FFF2-40B4-BE49-F238E27FC236}">
                <a16:creationId xmlns:a16="http://schemas.microsoft.com/office/drawing/2014/main" xmlns="" id="{AB14ABB4-DE08-4F3E-A293-6B86443A17E0}"/>
              </a:ext>
            </a:extLst>
          </p:cNvPr>
          <p:cNvSpPr txBox="1">
            <a:spLocks/>
          </p:cNvSpPr>
          <p:nvPr/>
        </p:nvSpPr>
        <p:spPr>
          <a:xfrm>
            <a:off x="615020" y="4821128"/>
            <a:ext cx="7583389" cy="52991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>
                <a:latin typeface="Times New Roman"/>
                <a:cs typeface="Times New Roman"/>
              </a:rPr>
              <a:t>Fungus: 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7" name="Picture 17" descr="A close up of a flower&#10;&#10;Description generated with high confidence">
            <a:extLst>
              <a:ext uri="{FF2B5EF4-FFF2-40B4-BE49-F238E27FC236}">
                <a16:creationId xmlns:a16="http://schemas.microsoft.com/office/drawing/2014/main" xmlns="" id="{63CD6A93-2C21-4CB1-B8EB-CD462B21D53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51475" y="4745511"/>
            <a:ext cx="2327564" cy="1405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2663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  <p:bldP spid="12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Examples of communicable diseases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GB" sz="2400" dirty="0">
                <a:latin typeface="Times New Roman"/>
                <a:cs typeface="Times New Roman"/>
              </a:rPr>
              <a:t>Bacteria: pneumonia, meningitis, chlamydia and  E.coli etc. </a:t>
            </a:r>
            <a:endParaRPr lang="en-GB" sz="24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dirty="0">
                <a:latin typeface="Times New Roman"/>
                <a:cs typeface="Times New Roman"/>
              </a:rPr>
              <a:t>Viruses: common cold, measles, chicken pox and HIV etc. 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Fungi: Ringworm, athletes foot and vaginal thrush etc.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Parasites: Bed bugs, lice and scabies etc. </a:t>
            </a: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09220" indent="0">
              <a:buNone/>
            </a:pPr>
            <a:r>
              <a:rPr lang="en-GB" sz="1600" dirty="0">
                <a:latin typeface="Times New Roman"/>
                <a:cs typeface="Times New Roman"/>
              </a:rPr>
              <a:t>(Imperial College London, 2019. Medical News Today, 2017. NHS, 2017. Centers for Disease Control and Prevention, 2018.)</a:t>
            </a: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60411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HIV – What is it?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9852" y="1211855"/>
            <a:ext cx="6347714" cy="2398940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HIV (human immunodeficiency virus) is a disease caused by virus.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Damages cells in the immune system so the body can no longer fight off everyday infections or diseases.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Contagious.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is no cure. </a:t>
            </a:r>
          </a:p>
          <a:p>
            <a:r>
              <a:rPr lang="en-GB" sz="2400" dirty="0">
                <a:latin typeface="Times New Roman"/>
                <a:cs typeface="Times New Roman"/>
              </a:rPr>
              <a:t>Once a person has HIV it is in their body for the rest of their lives.</a:t>
            </a: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09220" indent="0">
              <a:buNone/>
            </a:pP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1C374E5A-E2D0-4013-AF1F-DB6E9CF58B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977" y="3384938"/>
            <a:ext cx="5715903" cy="289818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5E00552E-3E73-4523-8E50-9FDCEF0F82E7}"/>
              </a:ext>
            </a:extLst>
          </p:cNvPr>
          <p:cNvSpPr txBox="1"/>
          <p:nvPr/>
        </p:nvSpPr>
        <p:spPr>
          <a:xfrm>
            <a:off x="6588740" y="5974321"/>
            <a:ext cx="2743200" cy="430887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dirty="0"/>
              <a:t>(NHS, 2018. Sexwise, 2019. Terrence Higgins Trust, 2019.)</a:t>
            </a:r>
            <a:endParaRPr lang="en-US" sz="1100" dirty="0"/>
          </a:p>
        </p:txBody>
      </p:sp>
    </p:spTree>
    <p:extLst>
      <p:ext uri="{BB962C8B-B14F-4D97-AF65-F5344CB8AC3E}">
        <p14:creationId xmlns:p14="http://schemas.microsoft.com/office/powerpoint/2010/main" val="59737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5MLEauaUtM"/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86000" y="2143125"/>
            <a:ext cx="4572000" cy="257175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FF1F30CA-47FE-4000-B681-B7C624B0F089}"/>
              </a:ext>
            </a:extLst>
          </p:cNvPr>
          <p:cNvSpPr txBox="1"/>
          <p:nvPr/>
        </p:nvSpPr>
        <p:spPr>
          <a:xfrm>
            <a:off x="597434" y="6312433"/>
            <a:ext cx="2743200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(Daily RX, 2016.)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BB4904EB-1DEB-4931-82BE-BD4D9B7D3E75}"/>
              </a:ext>
            </a:extLst>
          </p:cNvPr>
          <p:cNvSpPr txBox="1"/>
          <p:nvPr/>
        </p:nvSpPr>
        <p:spPr>
          <a:xfrm>
            <a:off x="3343275" y="3343274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>
                <a:latin typeface="Times New Roman"/>
                <a:cs typeface="Times New Roman"/>
              </a:rPr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41304746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HIV – Early signs and symptoms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52A460D5-29D3-43B9-A878-17B701F3CA7A}"/>
              </a:ext>
            </a:extLst>
          </p:cNvPr>
          <p:cNvSpPr txBox="1"/>
          <p:nvPr/>
        </p:nvSpPr>
        <p:spPr>
          <a:xfrm>
            <a:off x="6030184" y="6154788"/>
            <a:ext cx="2743200" cy="276999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latin typeface="Times New Roman"/>
                <a:cs typeface="Times New Roman"/>
              </a:rPr>
              <a:t>(Ending HIV, 2019.)</a:t>
            </a:r>
            <a:endParaRPr lang="en-US" dirty="0"/>
          </a:p>
        </p:txBody>
      </p:sp>
      <p:pic>
        <p:nvPicPr>
          <p:cNvPr id="5" name="Picture 5" descr="A screenshot of a cell phone screen with text&#10;&#10;Description generated with very high confidence">
            <a:extLst>
              <a:ext uri="{FF2B5EF4-FFF2-40B4-BE49-F238E27FC236}">
                <a16:creationId xmlns:a16="http://schemas.microsoft.com/office/drawing/2014/main" xmlns="" id="{E56ECF17-A2E3-4102-96B9-BC8CAEFCAD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9008" y="1155479"/>
            <a:ext cx="5262964" cy="52112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24798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HIV – Mid symptoms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934701"/>
            <a:ext cx="2182315" cy="44725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200" dirty="0">
                <a:latin typeface="Times New Roman"/>
                <a:cs typeface="Times New Roman"/>
              </a:rPr>
              <a:t>Oral thrush</a:t>
            </a:r>
          </a:p>
        </p:txBody>
      </p:sp>
      <p:pic>
        <p:nvPicPr>
          <p:cNvPr id="4" name="Picture 4" descr="A picture containing indoor, person&#10;&#10;Description generated with high confidence">
            <a:extLst>
              <a:ext uri="{FF2B5EF4-FFF2-40B4-BE49-F238E27FC236}">
                <a16:creationId xmlns:a16="http://schemas.microsoft.com/office/drawing/2014/main" xmlns="" id="{ADD58A1F-2246-4D7B-8EAF-8C42A38399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22736" y="294259"/>
            <a:ext cx="1641501" cy="2149262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xmlns="" id="{AA94ED5D-848A-473C-9E4A-B576A2ECFA7E}"/>
              </a:ext>
            </a:extLst>
          </p:cNvPr>
          <p:cNvSpPr txBox="1">
            <a:spLocks/>
          </p:cNvSpPr>
          <p:nvPr/>
        </p:nvSpPr>
        <p:spPr>
          <a:xfrm>
            <a:off x="608394" y="2755733"/>
            <a:ext cx="2182315" cy="44725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dirty="0">
                <a:latin typeface="Times New Roman"/>
                <a:cs typeface="Times New Roman"/>
              </a:rPr>
              <a:t>Weight Loss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xmlns="" id="{A3D9645F-3155-4FE5-AF8C-DEE391B087CF}"/>
              </a:ext>
            </a:extLst>
          </p:cNvPr>
          <p:cNvSpPr txBox="1">
            <a:spLocks/>
          </p:cNvSpPr>
          <p:nvPr/>
        </p:nvSpPr>
        <p:spPr>
          <a:xfrm>
            <a:off x="608394" y="3641219"/>
            <a:ext cx="2182315" cy="447256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77500" lnSpcReduction="2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dirty="0">
                <a:latin typeface="Times New Roman"/>
                <a:cs typeface="Times New Roman"/>
              </a:rPr>
              <a:t>Dry/red/scaly skin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xmlns="" id="{0A61BDEF-89CE-4A65-BCE8-28EC15A44560}"/>
              </a:ext>
            </a:extLst>
          </p:cNvPr>
          <p:cNvSpPr txBox="1">
            <a:spLocks/>
          </p:cNvSpPr>
          <p:nvPr/>
        </p:nvSpPr>
        <p:spPr>
          <a:xfrm>
            <a:off x="608394" y="4418278"/>
            <a:ext cx="2182315" cy="447256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77500" lnSpcReduction="2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dirty="0">
                <a:latin typeface="Times New Roman"/>
                <a:cs typeface="Times New Roman"/>
              </a:rPr>
              <a:t>Oral/genital ulcers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xmlns="" id="{7129A69A-3D0D-4B57-9BF7-70480AFE7236}"/>
              </a:ext>
            </a:extLst>
          </p:cNvPr>
          <p:cNvSpPr txBox="1">
            <a:spLocks/>
          </p:cNvSpPr>
          <p:nvPr/>
        </p:nvSpPr>
        <p:spPr>
          <a:xfrm>
            <a:off x="608394" y="6116966"/>
            <a:ext cx="2182315" cy="44725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100" dirty="0">
                <a:latin typeface="Times New Roman"/>
                <a:cs typeface="Times New Roman"/>
              </a:rPr>
              <a:t>(Chelsea and Westminster Hospital, 2019.)</a:t>
            </a:r>
          </a:p>
        </p:txBody>
      </p:sp>
      <p:pic>
        <p:nvPicPr>
          <p:cNvPr id="12" name="Picture 12" descr="A close up of a logo&#10;&#10;Description generated with high confidence">
            <a:extLst>
              <a:ext uri="{FF2B5EF4-FFF2-40B4-BE49-F238E27FC236}">
                <a16:creationId xmlns:a16="http://schemas.microsoft.com/office/drawing/2014/main" xmlns="" id="{BBE53B2C-0628-4100-9E8C-904D3B56FD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6393" y="2092635"/>
            <a:ext cx="2743200" cy="1552318"/>
          </a:xfrm>
          <a:prstGeom prst="rect">
            <a:avLst/>
          </a:prstGeom>
        </p:spPr>
      </p:pic>
      <p:pic>
        <p:nvPicPr>
          <p:cNvPr id="14" name="Picture 14">
            <a:extLst>
              <a:ext uri="{FF2B5EF4-FFF2-40B4-BE49-F238E27FC236}">
                <a16:creationId xmlns:a16="http://schemas.microsoft.com/office/drawing/2014/main" xmlns="" id="{0B82BEBD-0EC9-4815-B7CC-BE04BDE3F81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81530" y="3636746"/>
            <a:ext cx="2743200" cy="1536192"/>
          </a:xfrm>
          <a:prstGeom prst="rect">
            <a:avLst/>
          </a:prstGeom>
        </p:spPr>
      </p:pic>
      <p:pic>
        <p:nvPicPr>
          <p:cNvPr id="16" name="Picture 16" descr="A picture containing food&#10;&#10;Description generated with high confidence">
            <a:extLst>
              <a:ext uri="{FF2B5EF4-FFF2-40B4-BE49-F238E27FC236}">
                <a16:creationId xmlns:a16="http://schemas.microsoft.com/office/drawing/2014/main" xmlns="" id="{A038F3F7-7D94-445F-B82A-CC01E832FE5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6909" y="4901234"/>
            <a:ext cx="2381250" cy="1428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781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  <p:bldP spid="9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9F4444CE-BC8D-4D61-B303-4C05614E62A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62423CA5-E2E1-4789-B759-9906C1C9406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-3"/>
            <a:ext cx="3495094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xmlns="" id="{73772B81-181F-48B7-8826-4D9686D15DF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0800000">
            <a:off x="3495095" y="-3"/>
            <a:ext cx="792559" cy="6858001"/>
          </a:xfrm>
          <a:prstGeom prst="triangle">
            <a:avLst>
              <a:gd name="adj" fmla="val 100000"/>
            </a:avLst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5315" y="643467"/>
            <a:ext cx="3152284" cy="1375608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HIV – late symptoms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5315" y="2160590"/>
            <a:ext cx="2980457" cy="3440110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>
              <a:lnSpc>
                <a:spcPct val="90000"/>
              </a:lnSpc>
            </a:pPr>
            <a:r>
              <a:rPr lang="en-GB" sz="2400" dirty="0">
                <a:solidFill>
                  <a:schemeClr val="bg1"/>
                </a:solidFill>
                <a:latin typeface="Times New Roman"/>
                <a:cs typeface="Times New Roman"/>
              </a:rPr>
              <a:t>Chronic diarrhoea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chemeClr val="bg1"/>
                </a:solidFill>
                <a:latin typeface="Times New Roman"/>
                <a:cs typeface="Times New Roman"/>
              </a:rPr>
              <a:t>Persistent cough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chemeClr val="bg1"/>
                </a:solidFill>
                <a:latin typeface="Times New Roman"/>
                <a:cs typeface="Times New Roman"/>
              </a:rPr>
              <a:t>Mouth and skin problems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chemeClr val="bg1"/>
                </a:solidFill>
                <a:latin typeface="Times New Roman"/>
                <a:cs typeface="Times New Roman"/>
              </a:rPr>
              <a:t>Regular infections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chemeClr val="bg1"/>
                </a:solidFill>
                <a:latin typeface="Times New Roman"/>
                <a:cs typeface="Times New Roman"/>
              </a:rPr>
              <a:t>Serious illnesses and diseases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chemeClr val="bg1"/>
                </a:solidFill>
                <a:latin typeface="Times New Roman"/>
                <a:cs typeface="Times New Roman"/>
              </a:rPr>
              <a:t>Aids</a:t>
            </a:r>
          </a:p>
          <a:p>
            <a:pPr>
              <a:lnSpc>
                <a:spcPct val="90000"/>
              </a:lnSpc>
            </a:pPr>
            <a:endParaRPr lang="en-GB" sz="100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endParaRPr lang="en-GB" sz="100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endParaRPr lang="en-GB" sz="100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endParaRPr lang="en-GB" sz="100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endParaRPr lang="en-GB" sz="100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endParaRPr lang="en-GB" sz="100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09220" indent="0">
              <a:lnSpc>
                <a:spcPct val="90000"/>
              </a:lnSpc>
              <a:buNone/>
            </a:pPr>
            <a:r>
              <a:rPr lang="en-GB" sz="1000" dirty="0">
                <a:solidFill>
                  <a:schemeClr val="bg1"/>
                </a:solidFill>
                <a:latin typeface="Times New Roman"/>
                <a:cs typeface="Times New Roman"/>
              </a:rPr>
              <a:t>(Avert, 2017.) </a:t>
            </a:r>
            <a:endParaRPr lang="en-GB" sz="1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00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69EB4B8C-B1A9-4373-9644-BE701B05CB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092737"/>
            <a:ext cx="3857625" cy="4660011"/>
          </a:xfrm>
          <a:prstGeom prst="rect">
            <a:avLst/>
          </a:prstGeom>
        </p:spPr>
      </p:pic>
      <p:sp>
        <p:nvSpPr>
          <p:cNvPr id="15" name="Isosceles Triangle 14">
            <a:extLst>
              <a:ext uri="{FF2B5EF4-FFF2-40B4-BE49-F238E27FC236}">
                <a16:creationId xmlns:a16="http://schemas.microsoft.com/office/drawing/2014/main" xmlns="" id="{B2205F6E-03C6-4E92-877C-E2482F6599A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8816772" y="4013200"/>
            <a:ext cx="336549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91240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476672"/>
            <a:ext cx="8229600" cy="806152"/>
          </a:xfrm>
        </p:spPr>
        <p:txBody>
          <a:bodyPr>
            <a:normAutofit/>
          </a:bodyPr>
          <a:lstStyle/>
          <a:p>
            <a:r>
              <a:rPr lang="en-GB" sz="3200">
                <a:latin typeface="Times New Roman"/>
                <a:cs typeface="Times New Roman"/>
              </a:rPr>
              <a:t>HIV – who is likely to be effected?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254249"/>
            <a:ext cx="8069062" cy="4344880"/>
          </a:xfrm>
        </p:spPr>
      </p:pic>
      <p:sp>
        <p:nvSpPr>
          <p:cNvPr id="6" name="TextBox 5"/>
          <p:cNvSpPr txBox="1"/>
          <p:nvPr/>
        </p:nvSpPr>
        <p:spPr>
          <a:xfrm>
            <a:off x="611560" y="5949280"/>
            <a:ext cx="6624736" cy="307777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GB" sz="1400" dirty="0">
                <a:latin typeface="Times New Roman"/>
                <a:cs typeface="Times New Roman"/>
              </a:rPr>
              <a:t>(National Institutes of Health, 2019.) </a:t>
            </a: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276550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DE766F6-A14B-4D1C-BAB5-01B4D66CD3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Times New Roman"/>
                <a:cs typeface="Times New Roman"/>
              </a:rPr>
              <a:t>HIV – male to male sexual contact</a:t>
            </a:r>
          </a:p>
        </p:txBody>
      </p:sp>
      <p:pic>
        <p:nvPicPr>
          <p:cNvPr id="4" name="Picture 4" descr="A picture containing room, gambling house, pool ball&#10;&#10;Description generated with high confidence">
            <a:extLst>
              <a:ext uri="{FF2B5EF4-FFF2-40B4-BE49-F238E27FC236}">
                <a16:creationId xmlns:a16="http://schemas.microsoft.com/office/drawing/2014/main" xmlns="" id="{9B7226AB-0FF6-48AB-8E52-1CC70ABFD34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46743" y="1729020"/>
            <a:ext cx="5351698" cy="426177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728D1D17-B86E-463A-80D5-EFD318221EA7}"/>
              </a:ext>
            </a:extLst>
          </p:cNvPr>
          <p:cNvSpPr txBox="1"/>
          <p:nvPr/>
        </p:nvSpPr>
        <p:spPr>
          <a:xfrm>
            <a:off x="226497" y="6194035"/>
            <a:ext cx="2138084" cy="64633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latin typeface="Times New Roman"/>
                <a:cs typeface="Times New Roman"/>
              </a:rPr>
              <a:t>(ENDING HIV, 2019. Very well health, 2018. </a:t>
            </a:r>
            <a:r>
              <a:rPr lang="en-US" sz="1200" dirty="0" err="1">
                <a:latin typeface="Times New Roman"/>
                <a:cs typeface="Times New Roman"/>
              </a:rPr>
              <a:t>Daskalopoulou</a:t>
            </a:r>
            <a:r>
              <a:rPr lang="en-US" sz="1200" dirty="0">
                <a:latin typeface="Times New Roman"/>
                <a:cs typeface="Times New Roman"/>
              </a:rPr>
              <a:t>, M. et al 2018. )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20577039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172" y="2008"/>
            <a:ext cx="6347713" cy="347134"/>
          </a:xfrm>
        </p:spPr>
        <p:txBody>
          <a:bodyPr>
            <a:normAutofit fontScale="90000"/>
          </a:bodyPr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HIV – ethnicity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366" y="467367"/>
            <a:ext cx="8876502" cy="6221056"/>
          </a:xfrm>
        </p:spPr>
      </p:pic>
      <p:sp>
        <p:nvSpPr>
          <p:cNvPr id="5" name="TextBox 4"/>
          <p:cNvSpPr txBox="1"/>
          <p:nvPr/>
        </p:nvSpPr>
        <p:spPr>
          <a:xfrm>
            <a:off x="2961951" y="6258520"/>
            <a:ext cx="3044694" cy="4616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GB" sz="1200" dirty="0">
                <a:latin typeface="Times New Roman"/>
                <a:cs typeface="Times New Roman"/>
              </a:rPr>
              <a:t>(Avert, 2018. Hickson, F. et al 2004. House of Commons Library, 2010.)</a:t>
            </a: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06244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CB51BFB-4993-4B50-AC72-750074A7CC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332" y="228600"/>
            <a:ext cx="6347714" cy="626534"/>
          </a:xfrm>
        </p:spPr>
        <p:txBody>
          <a:bodyPr>
            <a:normAutofit fontScale="90000"/>
          </a:bodyPr>
          <a:lstStyle/>
          <a:p>
            <a:r>
              <a:rPr lang="en-US" sz="3200">
                <a:latin typeface="Times new roman"/>
                <a:cs typeface="Times new roman"/>
              </a:rPr>
              <a:t>HIV – How many are effected in Wales</a:t>
            </a:r>
            <a:endParaRPr lang="en-US"/>
          </a:p>
        </p:txBody>
      </p:sp>
      <p:pic>
        <p:nvPicPr>
          <p:cNvPr id="4" name="Content Placeholder 2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xmlns="" id="{9F5515C6-3133-4244-A802-EF4FA19D056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0635"/>
          <a:stretch/>
        </p:blipFill>
        <p:spPr>
          <a:xfrm>
            <a:off x="301321" y="1188388"/>
            <a:ext cx="7979673" cy="536848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3FA8D75E-D2E5-4960-B59C-C7CA5A7A48E6}"/>
              </a:ext>
            </a:extLst>
          </p:cNvPr>
          <p:cNvSpPr txBox="1"/>
          <p:nvPr/>
        </p:nvSpPr>
        <p:spPr>
          <a:xfrm>
            <a:off x="355600" y="6341533"/>
            <a:ext cx="2743200" cy="261610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dirty="0">
                <a:latin typeface="Times New Roman"/>
                <a:cs typeface="Times New Roman"/>
              </a:rPr>
              <a:t>(NHS Wales, 2017.)</a:t>
            </a:r>
            <a:endParaRPr lang="en-US" sz="1100" dirty="0"/>
          </a:p>
        </p:txBody>
      </p:sp>
    </p:spTree>
    <p:extLst>
      <p:ext uri="{BB962C8B-B14F-4D97-AF65-F5344CB8AC3E}">
        <p14:creationId xmlns:p14="http://schemas.microsoft.com/office/powerpoint/2010/main" val="24053994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xmlns="" id="{0B5F7E3B-C5F1-40E0-A491-558BAFBC112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3181353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600" y="816638"/>
            <a:ext cx="2525519" cy="52247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HIV – Why are </a:t>
            </a:r>
            <a:r>
              <a:rPr lang="en-US"/>
              <a:t>people effected in </a:t>
            </a:r>
            <a:r>
              <a:rPr lang="en-US" dirty="0"/>
              <a:t>Wales?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490721" y="816638"/>
            <a:ext cx="3464779" cy="52247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342900" indent="-342900"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Increase in HIV overall due to travelling and immigration.</a:t>
            </a:r>
          </a:p>
          <a:p>
            <a:pPr marL="342900" indent="-342900"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Access to ART and other HIV treatments.</a:t>
            </a:r>
          </a:p>
          <a:p>
            <a:pPr marL="342900" indent="-342900"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Only 45% of the UK could identify how HIV is passed on. 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23528" y="6100773"/>
            <a:ext cx="2088232" cy="276999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>
              <a:spcAft>
                <a:spcPts val="600"/>
              </a:spcAft>
            </a:pPr>
            <a:r>
              <a:rPr lang="en-GB" sz="1200" dirty="0">
                <a:latin typeface="Times New Roman"/>
                <a:cs typeface="Times New Roman"/>
              </a:rPr>
              <a:t>(Avert, 2019.)</a:t>
            </a:r>
            <a:endParaRPr lang="en-GB" sz="120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0682870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HIV – treatments and side effects</a:t>
            </a:r>
          </a:p>
        </p:txBody>
      </p:sp>
      <p:graphicFrame>
        <p:nvGraphicFramePr>
          <p:cNvPr id="5" name="Diagram 5">
            <a:extLst>
              <a:ext uri="{FF2B5EF4-FFF2-40B4-BE49-F238E27FC236}">
                <a16:creationId xmlns:a16="http://schemas.microsoft.com/office/drawing/2014/main" xmlns="" id="{0EA542F6-EE85-4634-886E-B19A7A9A0049}"/>
              </a:ext>
            </a:extLst>
          </p:cNvPr>
          <p:cNvGraphicFramePr/>
          <p:nvPr/>
        </p:nvGraphicFramePr>
        <p:xfrm>
          <a:off x="465666" y="1517123"/>
          <a:ext cx="6347714" cy="3880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xmlns="" id="{16F5F99E-F74E-4B22-933B-BB2C64A11461}"/>
              </a:ext>
            </a:extLst>
          </p:cNvPr>
          <p:cNvSpPr txBox="1"/>
          <p:nvPr/>
        </p:nvSpPr>
        <p:spPr>
          <a:xfrm>
            <a:off x="423333" y="6248400"/>
            <a:ext cx="2743200" cy="461665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latin typeface="Times New Roman"/>
                <a:cs typeface="Times New Roman"/>
              </a:rPr>
              <a:t>(Terrence Higgins Trust, 2017. </a:t>
            </a:r>
            <a:r>
              <a:rPr lang="en-US" sz="1200" dirty="0" err="1">
                <a:latin typeface="Times New Roman"/>
                <a:cs typeface="Times New Roman"/>
              </a:rPr>
              <a:t>Aidsinfo</a:t>
            </a:r>
            <a:r>
              <a:rPr lang="en-US" sz="1200" dirty="0">
                <a:latin typeface="Times New Roman"/>
                <a:cs typeface="Times New Roman"/>
              </a:rPr>
              <a:t>, 2019.)</a:t>
            </a:r>
          </a:p>
        </p:txBody>
      </p:sp>
    </p:spTree>
    <p:extLst>
      <p:ext uri="{BB962C8B-B14F-4D97-AF65-F5344CB8AC3E}">
        <p14:creationId xmlns:p14="http://schemas.microsoft.com/office/powerpoint/2010/main" val="15151995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HIV – what does it cost Wales?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1799" y="1407057"/>
            <a:ext cx="6347714" cy="3880773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GB" sz="3600" dirty="0">
                <a:latin typeface="Times New Roman"/>
                <a:cs typeface="Times New Roman"/>
              </a:rPr>
              <a:t>An estimated cost per year for HIV treatment in Wales is £2.5 million.</a:t>
            </a:r>
          </a:p>
          <a:p>
            <a:r>
              <a:rPr lang="en-GB" sz="3600" dirty="0">
                <a:latin typeface="Times New Roman"/>
                <a:cs typeface="Times New Roman"/>
              </a:rPr>
              <a:t>Wales online (2012) said that new diagnoses of HIV in 2011 would cost them £56 million in lifetime treatment costs. </a:t>
            </a:r>
            <a:endParaRPr lang="en-GB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3600" dirty="0">
                <a:latin typeface="Times New Roman"/>
                <a:cs typeface="Times New Roman"/>
              </a:rPr>
              <a:t>HIV can also lead to other long term illnesses such as tuberculosis, lymphoma, cervical cancer as well as other cancers, cardiovascular disease and nervous system problems.  </a:t>
            </a:r>
            <a:endParaRPr lang="en-GB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FFE3BDB9-EA56-45B1-849E-A7CF87065C99}"/>
              </a:ext>
            </a:extLst>
          </p:cNvPr>
          <p:cNvSpPr txBox="1"/>
          <p:nvPr/>
        </p:nvSpPr>
        <p:spPr>
          <a:xfrm>
            <a:off x="643467" y="6002867"/>
            <a:ext cx="2743200" cy="461665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latin typeface="Times New Roman"/>
                <a:cs typeface="Times New Roman"/>
              </a:rPr>
              <a:t>(BBC, 2018. US GOVERNMENT, 2017.)</a:t>
            </a:r>
          </a:p>
        </p:txBody>
      </p:sp>
    </p:spTree>
    <p:extLst>
      <p:ext uri="{BB962C8B-B14F-4D97-AF65-F5344CB8AC3E}">
        <p14:creationId xmlns:p14="http://schemas.microsoft.com/office/powerpoint/2010/main" val="12750436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HIV – effects on social care</a:t>
            </a:r>
          </a:p>
        </p:txBody>
      </p:sp>
      <p:pic>
        <p:nvPicPr>
          <p:cNvPr id="8" name="Picture 8" descr="A close up of a logo&#10;&#10;Description generated with high confidence">
            <a:extLst>
              <a:ext uri="{FF2B5EF4-FFF2-40B4-BE49-F238E27FC236}">
                <a16:creationId xmlns:a16="http://schemas.microsoft.com/office/drawing/2014/main" xmlns="" id="{DE7754EA-6930-4631-9C1F-B8FC287AEC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972" y="1195989"/>
            <a:ext cx="7447459" cy="480787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0F2AD809-1E4A-4D27-B958-E8E5347F8FF8}"/>
              </a:ext>
            </a:extLst>
          </p:cNvPr>
          <p:cNvSpPr txBox="1"/>
          <p:nvPr/>
        </p:nvSpPr>
        <p:spPr>
          <a:xfrm>
            <a:off x="3200400" y="3200400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C22C9762-03B3-4588-94E2-F366F6BCF7BF}"/>
              </a:ext>
            </a:extLst>
          </p:cNvPr>
          <p:cNvSpPr txBox="1"/>
          <p:nvPr/>
        </p:nvSpPr>
        <p:spPr>
          <a:xfrm>
            <a:off x="453425" y="5724166"/>
            <a:ext cx="2743200" cy="1005403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109220" algn="l">
              <a:spcBef>
                <a:spcPts val="1000"/>
              </a:spcBef>
            </a:pPr>
            <a:endParaRPr lang="en-GB" dirty="0"/>
          </a:p>
          <a:p>
            <a:pPr marL="109220">
              <a:spcBef>
                <a:spcPts val="1000"/>
              </a:spcBef>
            </a:pPr>
            <a:r>
              <a:rPr lang="en-GB" sz="1100">
                <a:latin typeface="Times New Roman"/>
                <a:cs typeface="Times New Roman"/>
              </a:rPr>
              <a:t>(National Aids Trust, 2015. HIV-AIDS Carers &amp; Family Service Provider Scotland, 2019. Carers worldwide, 2017.)</a:t>
            </a:r>
            <a:endParaRPr lang="en-US" sz="110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5972447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E177F65-7A1A-4E4B-BD0F-A7DCD401D2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times new roman"/>
                <a:cs typeface="times new roman"/>
              </a:rPr>
              <a:t>HIV – and social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58D49EBA-74B6-43B5-8972-562FDBA29A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latin typeface="times new roman"/>
                <a:cs typeface="times new roman"/>
              </a:rPr>
              <a:t>A patient has the right to refuse their HIV status with care staff. </a:t>
            </a:r>
            <a:endParaRPr lang="en-US">
              <a:latin typeface="times new roman"/>
              <a:cs typeface="times new roman"/>
            </a:endParaRPr>
          </a:p>
          <a:p>
            <a:r>
              <a:rPr lang="en-US" dirty="0">
                <a:latin typeface="times new roman"/>
                <a:cs typeface="times new roman"/>
              </a:rPr>
              <a:t>A patient must be aware of who knows their positive HIV status. </a:t>
            </a:r>
          </a:p>
          <a:p>
            <a:r>
              <a:rPr lang="en-US" dirty="0">
                <a:latin typeface="times new roman"/>
                <a:cs typeface="times new roman"/>
              </a:rPr>
              <a:t>Practitioners and organisations may need to know in order to offer the best support. </a:t>
            </a:r>
          </a:p>
          <a:p>
            <a:r>
              <a:rPr lang="en-US" dirty="0">
                <a:latin typeface="times new roman"/>
                <a:cs typeface="times new roman"/>
              </a:rPr>
              <a:t>Healthcare workers have a right to confidentiality but must not practice exposure prone procedures.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C9DC1F49-203A-4F70-8583-C3399E8B26C2}"/>
              </a:ext>
            </a:extLst>
          </p:cNvPr>
          <p:cNvSpPr txBox="1"/>
          <p:nvPr/>
        </p:nvSpPr>
        <p:spPr>
          <a:xfrm>
            <a:off x="575733" y="6392333"/>
            <a:ext cx="2743200" cy="430887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dirty="0">
                <a:latin typeface="Times New Roman"/>
                <a:cs typeface="Times New Roman"/>
              </a:rPr>
              <a:t>(NAT, 2014. The Children's Society, 2019. NHS, 2014.)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411183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xmlns="" id="{655AE6B0-AC9E-4167-806F-E9DB135FC46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9360" y="1382486"/>
            <a:ext cx="2660686" cy="4093028"/>
          </a:xfrm>
        </p:spPr>
        <p:txBody>
          <a:bodyPr anchor="ctr">
            <a:normAutofit/>
          </a:bodyPr>
          <a:lstStyle/>
          <a:p>
            <a:r>
              <a:rPr lang="en-GB" sz="3800">
                <a:latin typeface="Times New Roman" panose="02020603050405020304" pitchFamily="18" charset="0"/>
                <a:cs typeface="Times New Roman" panose="02020603050405020304" pitchFamily="18" charset="0"/>
              </a:rPr>
              <a:t>HIV – Services in Wales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xmlns="" id="{3523416A-383B-4FDC-B4C9-D8EDDFE9C04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996950" y="-8467"/>
            <a:ext cx="3575050" cy="6866467"/>
            <a:chOff x="7425267" y="-8467"/>
            <a:chExt cx="4766733" cy="6866467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xmlns="" id="{CB0D29D5-3F7C-4197-821B-6D60A66CC04B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xmlns="" id="{347FB49A-3541-428A-AADE-682A3C50563D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Rectangle 23">
              <a:extLst>
                <a:ext uri="{FF2B5EF4-FFF2-40B4-BE49-F238E27FC236}">
                  <a16:creationId xmlns:a16="http://schemas.microsoft.com/office/drawing/2014/main" xmlns="" id="{D96F53DC-08F1-42C6-B558-B83D54B2766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5">
              <a:extLst>
                <a:ext uri="{FF2B5EF4-FFF2-40B4-BE49-F238E27FC236}">
                  <a16:creationId xmlns:a16="http://schemas.microsoft.com/office/drawing/2014/main" xmlns="" id="{AFE48CAF-A51C-463F-A570-ED99439A5CA3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xmlns="" id="{01F0C48B-50FF-4351-8207-16D096048311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7">
              <a:extLst>
                <a:ext uri="{FF2B5EF4-FFF2-40B4-BE49-F238E27FC236}">
                  <a16:creationId xmlns:a16="http://schemas.microsoft.com/office/drawing/2014/main" xmlns="" id="{300384B6-5ED6-4F91-A548-B706D837513E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8">
              <a:extLst>
                <a:ext uri="{FF2B5EF4-FFF2-40B4-BE49-F238E27FC236}">
                  <a16:creationId xmlns:a16="http://schemas.microsoft.com/office/drawing/2014/main" xmlns="" id="{337AFFAE-C182-463C-9459-8AB3C69D9A29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Rectangle 29">
              <a:extLst>
                <a:ext uri="{FF2B5EF4-FFF2-40B4-BE49-F238E27FC236}">
                  <a16:creationId xmlns:a16="http://schemas.microsoft.com/office/drawing/2014/main" xmlns="" id="{510ACF17-C3F0-42BF-BDEB-D079277121E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xmlns="" id="{E804EFD0-B84E-476F-9FC6-6C4A42EA005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xmlns="" id="{87BD1F4E-A66D-4C06-86DA-8D56CA7A3B4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483289" y="0"/>
            <a:ext cx="466071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xmlns="" id="{C4C88CA7-8969-41EA-BD1A-B3D65E3D43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26094081"/>
              </p:ext>
            </p:extLst>
          </p:nvPr>
        </p:nvGraphicFramePr>
        <p:xfrm>
          <a:off x="3687414" y="944563"/>
          <a:ext cx="4971603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3798588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xmlns="" id="{655AE6B0-AC9E-4167-806F-E9DB135FC46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9360" y="1382486"/>
            <a:ext cx="2660686" cy="4093028"/>
          </a:xfrm>
        </p:spPr>
        <p:txBody>
          <a:bodyPr anchor="ctr">
            <a:normAutofit/>
          </a:bodyPr>
          <a:lstStyle/>
          <a:p>
            <a:r>
              <a:rPr lang="en-GB" sz="2700">
                <a:latin typeface="Times New Roman" panose="02020603050405020304" pitchFamily="18" charset="0"/>
                <a:cs typeface="Times New Roman" panose="02020603050405020304" pitchFamily="18" charset="0"/>
              </a:rPr>
              <a:t>HIV – recommendations for Wales 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xmlns="" id="{3523416A-383B-4FDC-B4C9-D8EDDFE9C04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996950" y="-8467"/>
            <a:ext cx="3575050" cy="6866467"/>
            <a:chOff x="7425267" y="-8467"/>
            <a:chExt cx="4766733" cy="6866467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xmlns="" id="{CB0D29D5-3F7C-4197-821B-6D60A66CC04B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xmlns="" id="{347FB49A-3541-428A-AADE-682A3C50563D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Rectangle 23">
              <a:extLst>
                <a:ext uri="{FF2B5EF4-FFF2-40B4-BE49-F238E27FC236}">
                  <a16:creationId xmlns:a16="http://schemas.microsoft.com/office/drawing/2014/main" xmlns="" id="{D96F53DC-08F1-42C6-B558-B83D54B2766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5">
              <a:extLst>
                <a:ext uri="{FF2B5EF4-FFF2-40B4-BE49-F238E27FC236}">
                  <a16:creationId xmlns:a16="http://schemas.microsoft.com/office/drawing/2014/main" xmlns="" id="{AFE48CAF-A51C-463F-A570-ED99439A5CA3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xmlns="" id="{01F0C48B-50FF-4351-8207-16D096048311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7">
              <a:extLst>
                <a:ext uri="{FF2B5EF4-FFF2-40B4-BE49-F238E27FC236}">
                  <a16:creationId xmlns:a16="http://schemas.microsoft.com/office/drawing/2014/main" xmlns="" id="{300384B6-5ED6-4F91-A548-B706D837513E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8">
              <a:extLst>
                <a:ext uri="{FF2B5EF4-FFF2-40B4-BE49-F238E27FC236}">
                  <a16:creationId xmlns:a16="http://schemas.microsoft.com/office/drawing/2014/main" xmlns="" id="{337AFFAE-C182-463C-9459-8AB3C69D9A29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Rectangle 29">
              <a:extLst>
                <a:ext uri="{FF2B5EF4-FFF2-40B4-BE49-F238E27FC236}">
                  <a16:creationId xmlns:a16="http://schemas.microsoft.com/office/drawing/2014/main" xmlns="" id="{510ACF17-C3F0-42BF-BDEB-D079277121E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xmlns="" id="{E804EFD0-B84E-476F-9FC6-6C4A42EA005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xmlns="" id="{87BD1F4E-A66D-4C06-86DA-8D56CA7A3B4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483289" y="0"/>
            <a:ext cx="466071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xmlns="" id="{1DB1FE9C-E8F4-4655-9995-0492EBE1EDE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97276493"/>
              </p:ext>
            </p:extLst>
          </p:nvPr>
        </p:nvGraphicFramePr>
        <p:xfrm>
          <a:off x="3687414" y="944563"/>
          <a:ext cx="4971603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9449678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962B5E8-AAD1-4BDE-9A1F-90FD44F388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685800"/>
          </a:xfrm>
        </p:spPr>
        <p:txBody>
          <a:bodyPr/>
          <a:lstStyle/>
          <a:p>
            <a:r>
              <a:rPr lang="en-US" sz="3200" dirty="0">
                <a:latin typeface="Times New Roman"/>
                <a:cs typeface="Times New Roman"/>
              </a:rPr>
              <a:t>HIV - Conclusion</a:t>
            </a:r>
            <a:endParaRPr lang="en-US" dirty="0"/>
          </a:p>
        </p:txBody>
      </p:sp>
      <p:graphicFrame>
        <p:nvGraphicFramePr>
          <p:cNvPr id="5" name="Diagram 5">
            <a:extLst>
              <a:ext uri="{FF2B5EF4-FFF2-40B4-BE49-F238E27FC236}">
                <a16:creationId xmlns:a16="http://schemas.microsoft.com/office/drawing/2014/main" xmlns="" id="{4566E6EB-088D-41B9-B906-0757AFA39B43}"/>
              </a:ext>
            </a:extLst>
          </p:cNvPr>
          <p:cNvGraphicFramePr/>
          <p:nvPr/>
        </p:nvGraphicFramePr>
        <p:xfrm>
          <a:off x="541866" y="1584857"/>
          <a:ext cx="6347714" cy="3880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5606809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261858A-057F-486D-AC74-0C3880108C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643467"/>
          </a:xfrm>
        </p:spPr>
        <p:txBody>
          <a:bodyPr/>
          <a:lstStyle/>
          <a:p>
            <a:r>
              <a:rPr lang="en-US" sz="3200" dirty="0">
                <a:latin typeface="times new roman"/>
                <a:cs typeface="times new roman"/>
              </a:rPr>
              <a:t>References 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984500D-7329-4010-90E7-82DA30DFDE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1711857"/>
            <a:ext cx="6347714" cy="3880773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r>
              <a:rPr lang="en-US">
                <a:latin typeface="times new roman"/>
                <a:cs typeface="times new roman"/>
              </a:rPr>
              <a:t>Aidsinfo (2019) </a:t>
            </a:r>
            <a:r>
              <a:rPr lang="en-US" i="1">
                <a:latin typeface="times new roman"/>
                <a:cs typeface="times new roman"/>
              </a:rPr>
              <a:t>HIV Medicines and Side Effects. </a:t>
            </a:r>
            <a:r>
              <a:rPr lang="en-US">
                <a:latin typeface="times new roman"/>
                <a:cs typeface="times new roman"/>
              </a:rPr>
              <a:t>Available at: </a:t>
            </a:r>
            <a:r>
              <a:rPr lang="en-US" dirty="0">
                <a:latin typeface="times new roman"/>
                <a:cs typeface="times new roman"/>
                <a:hlinkClick r:id="rId2"/>
              </a:rPr>
              <a:t>https://aidsinfo.nih.gov/understanding-hiv-aids/fact-sheets/22/63/hiv-medicines-and-side-effects</a:t>
            </a:r>
            <a:r>
              <a:rPr lang="en-US">
                <a:latin typeface="times new roman"/>
                <a:cs typeface="times new roman"/>
              </a:rPr>
              <a:t> [Accessed 5th March 2019]</a:t>
            </a:r>
          </a:p>
          <a:p>
            <a:r>
              <a:rPr lang="en-US">
                <a:latin typeface="times new roman"/>
                <a:cs typeface="times new roman"/>
              </a:rPr>
              <a:t>Avert (2017) </a:t>
            </a:r>
            <a:r>
              <a:rPr lang="en-US" i="1">
                <a:latin typeface="times new roman"/>
                <a:cs typeface="times new roman"/>
              </a:rPr>
              <a:t>Symptoms and stages of HIV Infection. </a:t>
            </a:r>
            <a:r>
              <a:rPr lang="en-US">
                <a:latin typeface="times new roman"/>
                <a:cs typeface="times new roman"/>
              </a:rPr>
              <a:t>Available at: </a:t>
            </a:r>
            <a:r>
              <a:rPr lang="en-US" dirty="0">
                <a:latin typeface="times new roman"/>
                <a:cs typeface="times new roman"/>
                <a:hlinkClick r:id="rId3"/>
              </a:rPr>
              <a:t>https://www.avert.org/about-hiv-aids/symptoms-stages</a:t>
            </a:r>
            <a:r>
              <a:rPr lang="en-US">
                <a:latin typeface="times new roman"/>
                <a:cs typeface="times new roman"/>
              </a:rPr>
              <a:t> [Accessed 4th March 2019]</a:t>
            </a:r>
          </a:p>
          <a:p>
            <a:r>
              <a:rPr lang="en-US">
                <a:latin typeface="times new roman"/>
                <a:cs typeface="times new roman"/>
              </a:rPr>
              <a:t>Avert (2018) </a:t>
            </a:r>
            <a:r>
              <a:rPr lang="en-US" i="1">
                <a:latin typeface="times new roman"/>
                <a:cs typeface="times new roman"/>
              </a:rPr>
              <a:t>GLOBAL HIV AND AIDS STATISTICS. </a:t>
            </a:r>
            <a:r>
              <a:rPr lang="en-US">
                <a:latin typeface="times new roman"/>
                <a:cs typeface="times new roman"/>
              </a:rPr>
              <a:t>Available at: </a:t>
            </a:r>
            <a:r>
              <a:rPr lang="en-US" dirty="0">
                <a:latin typeface="times new roman"/>
                <a:cs typeface="times new roman"/>
                <a:hlinkClick r:id="rId4"/>
              </a:rPr>
              <a:t>https://www.avert.org/global-hiv-and-aids-statistics</a:t>
            </a:r>
            <a:r>
              <a:rPr lang="en-US">
                <a:latin typeface="times new roman"/>
                <a:cs typeface="times new roman"/>
              </a:rPr>
              <a:t> [Accessed 5th March 2019]</a:t>
            </a:r>
          </a:p>
          <a:p>
            <a:r>
              <a:rPr lang="en-US">
                <a:latin typeface="times new roman"/>
                <a:cs typeface="times new roman"/>
              </a:rPr>
              <a:t>Avert (2019) </a:t>
            </a:r>
            <a:r>
              <a:rPr lang="en-US" i="1">
                <a:latin typeface="times new roman"/>
                <a:cs typeface="times new roman"/>
              </a:rPr>
              <a:t>HIV AND AIDS IN THE UNITED KINGDOM (UK). </a:t>
            </a:r>
            <a:r>
              <a:rPr lang="en-US">
                <a:latin typeface="times new roman"/>
                <a:cs typeface="times new roman"/>
              </a:rPr>
              <a:t>Available at: </a:t>
            </a:r>
            <a:r>
              <a:rPr lang="en-US" dirty="0">
                <a:latin typeface="times new roman"/>
                <a:cs typeface="times new roman"/>
                <a:hlinkClick r:id="rId5"/>
              </a:rPr>
              <a:t>https://www.avert.org/professionals/hiv-around-world/western-central-europe-north-america-uk</a:t>
            </a:r>
            <a:r>
              <a:rPr lang="en-US">
                <a:latin typeface="times new roman"/>
                <a:cs typeface="times new roman"/>
              </a:rPr>
              <a:t> [Accessed 5th March 2019]</a:t>
            </a:r>
          </a:p>
          <a:p>
            <a:r>
              <a:rPr lang="en-US">
                <a:latin typeface="times new roman"/>
                <a:cs typeface="times new roman"/>
              </a:rPr>
              <a:t>BBC News (2018) </a:t>
            </a:r>
            <a:r>
              <a:rPr lang="en-US" i="1">
                <a:latin typeface="times new roman"/>
                <a:cs typeface="times new roman"/>
              </a:rPr>
              <a:t>HIV drug Prep given to 390 people during Wales trial.</a:t>
            </a:r>
            <a:r>
              <a:rPr lang="en-US">
                <a:latin typeface="times new roman"/>
                <a:cs typeface="times new roman"/>
              </a:rPr>
              <a:t>Available at: </a:t>
            </a:r>
            <a:r>
              <a:rPr lang="en-US" dirty="0">
                <a:latin typeface="times new roman"/>
                <a:cs typeface="times new roman"/>
                <a:hlinkClick r:id="rId6"/>
              </a:rPr>
              <a:t>https://www.bbc.co.uk/news/uk-wales-43484106</a:t>
            </a:r>
            <a:r>
              <a:rPr lang="en-US">
                <a:latin typeface="times new roman"/>
                <a:cs typeface="times new roman"/>
              </a:rPr>
              <a:t> [Accessed 5th March 2019] </a:t>
            </a:r>
            <a:endParaRPr lang="en-US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04627644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0189133-9851-4539-8A24-700461879F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665193"/>
          </a:xfrm>
        </p:spPr>
        <p:txBody>
          <a:bodyPr/>
          <a:lstStyle/>
          <a:p>
            <a:r>
              <a:rPr lang="en-US" sz="3200">
                <a:latin typeface="Times New Roman"/>
                <a:cs typeface="Times New Roman"/>
              </a:rPr>
              <a:t>References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E2C0122-5C38-4235-8D94-7BE3324329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1686138"/>
            <a:ext cx="6347714" cy="4355225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US" err="1">
                <a:latin typeface="times new roman"/>
                <a:cs typeface="times new roman"/>
              </a:rPr>
              <a:t>Carers</a:t>
            </a:r>
            <a:r>
              <a:rPr lang="en-US">
                <a:latin typeface="times new roman"/>
                <a:cs typeface="times new roman"/>
              </a:rPr>
              <a:t> worldwide (2017)</a:t>
            </a:r>
            <a:r>
              <a:rPr lang="en-US" dirty="0"/>
              <a:t> </a:t>
            </a:r>
            <a:r>
              <a:rPr lang="en-US" i="1">
                <a:latin typeface="times new roman"/>
                <a:cs typeface="times new roman"/>
              </a:rPr>
              <a:t>Caring for People Living with HIV/AIDS. </a:t>
            </a:r>
            <a:r>
              <a:rPr lang="en-US">
                <a:latin typeface="times new roman"/>
                <a:cs typeface="times new roman"/>
              </a:rPr>
              <a:t>Available at: </a:t>
            </a:r>
            <a:r>
              <a:rPr lang="en-US" dirty="0">
                <a:latin typeface="times new roman"/>
                <a:cs typeface="times new roman"/>
                <a:hlinkClick r:id="rId2"/>
              </a:rPr>
              <a:t>https://www.carersworldwide.org/caring-for-people-living-with-hiv-aids/</a:t>
            </a:r>
            <a:r>
              <a:rPr lang="en-US">
                <a:latin typeface="times new roman"/>
                <a:cs typeface="times new roman"/>
              </a:rPr>
              <a:t> [Accessed 10th March 2019]</a:t>
            </a:r>
          </a:p>
          <a:p>
            <a:r>
              <a:rPr lang="en-US">
                <a:latin typeface="times new roman"/>
                <a:cs typeface="times new roman"/>
              </a:rPr>
              <a:t>C-card scheme (2019) </a:t>
            </a:r>
            <a:r>
              <a:rPr lang="en-US" i="1">
                <a:latin typeface="times new roman"/>
                <a:cs typeface="times new roman"/>
              </a:rPr>
              <a:t>HIV/AIDS. </a:t>
            </a:r>
            <a:r>
              <a:rPr lang="en-US">
                <a:latin typeface="times new roman"/>
                <a:cs typeface="times new roman"/>
              </a:rPr>
              <a:t>Available at: cccymru.co.uk/</a:t>
            </a:r>
            <a:r>
              <a:rPr lang="en-US" err="1">
                <a:latin typeface="times new roman"/>
                <a:cs typeface="times new roman"/>
              </a:rPr>
              <a:t>hiv</a:t>
            </a:r>
            <a:r>
              <a:rPr lang="en-US">
                <a:latin typeface="times new roman"/>
                <a:cs typeface="times new roman"/>
              </a:rPr>
              <a:t>-aids/ [Accessed 5th March 2019]</a:t>
            </a:r>
          </a:p>
          <a:p>
            <a:r>
              <a:rPr lang="en-US" dirty="0">
                <a:latin typeface="times new roman"/>
                <a:cs typeface="times new roman"/>
              </a:rPr>
              <a:t>Centers for Disease Control and Prevention (2018) </a:t>
            </a:r>
            <a:r>
              <a:rPr lang="en-US" i="1" dirty="0">
                <a:latin typeface="times new roman"/>
                <a:cs typeface="times new roman"/>
              </a:rPr>
              <a:t>Alphabetical Index of  Parasitic Diseases. </a:t>
            </a:r>
            <a:r>
              <a:rPr lang="en-US" dirty="0">
                <a:latin typeface="times new roman"/>
                <a:cs typeface="times new roman"/>
              </a:rPr>
              <a:t>Available at: </a:t>
            </a:r>
            <a:r>
              <a:rPr lang="en-US" dirty="0">
                <a:latin typeface="times new roman"/>
                <a:cs typeface="times new roman"/>
                <a:hlinkClick r:id="rId3"/>
              </a:rPr>
              <a:t>https://www.cdc.gov/parasites/az/index.html</a:t>
            </a:r>
            <a:r>
              <a:rPr lang="en-US" dirty="0">
                <a:latin typeface="times new roman"/>
                <a:cs typeface="times new roman"/>
              </a:rPr>
              <a:t> [Accessed 4th March 2019]</a:t>
            </a:r>
          </a:p>
          <a:p>
            <a:r>
              <a:rPr lang="en-US">
                <a:latin typeface="times new roman"/>
                <a:cs typeface="times new roman"/>
              </a:rPr>
              <a:t>Centers for Disease Control and Prevention (2018) </a:t>
            </a:r>
            <a:r>
              <a:rPr lang="en-US" i="1">
                <a:latin typeface="times new roman"/>
                <a:cs typeface="times new roman"/>
              </a:rPr>
              <a:t>Anal Sex and HIV Risk. </a:t>
            </a:r>
            <a:r>
              <a:rPr lang="en-US">
                <a:latin typeface="times new roman"/>
                <a:cs typeface="times new roman"/>
              </a:rPr>
              <a:t>Available at: </a:t>
            </a:r>
            <a:r>
              <a:rPr lang="en-US" dirty="0">
                <a:latin typeface="times new roman"/>
                <a:cs typeface="times new roman"/>
                <a:hlinkClick r:id="rId4"/>
              </a:rPr>
              <a:t>https://www.cdc.gov/hiv/risk/analsex.html</a:t>
            </a:r>
            <a:r>
              <a:rPr lang="en-US">
                <a:latin typeface="times new roman"/>
                <a:cs typeface="times new roman"/>
              </a:rPr>
              <a:t> [Accessed 14th March 2019]</a:t>
            </a:r>
            <a:endParaRPr lang="en-US" dirty="0">
              <a:latin typeface="times new roman"/>
              <a:cs typeface="times new roman"/>
            </a:endParaRPr>
          </a:p>
          <a:p>
            <a:r>
              <a:rPr lang="en-US">
                <a:latin typeface="times new roman"/>
                <a:cs typeface="times new roman"/>
              </a:rPr>
              <a:t>Chelsea and Westminster Hospital (2019) </a:t>
            </a:r>
            <a:r>
              <a:rPr lang="en-US" i="1">
                <a:latin typeface="times new roman"/>
                <a:cs typeface="times new roman"/>
              </a:rPr>
              <a:t>HIV symptoms. </a:t>
            </a:r>
            <a:r>
              <a:rPr lang="en-US">
                <a:latin typeface="times new roman"/>
                <a:cs typeface="times new roman"/>
              </a:rPr>
              <a:t>Available at: </a:t>
            </a:r>
            <a:r>
              <a:rPr lang="en-US" dirty="0">
                <a:latin typeface="times new roman"/>
                <a:cs typeface="times new roman"/>
                <a:hlinkClick r:id="rId5"/>
              </a:rPr>
              <a:t>https://www.chelwest.nhs.uk/services/hiv-sexual-health/hiv-symptoms</a:t>
            </a:r>
            <a:r>
              <a:rPr lang="en-US">
                <a:latin typeface="times new roman"/>
                <a:cs typeface="times new roman"/>
              </a:rPr>
              <a:t> [Accessed 4th March 2019]</a:t>
            </a:r>
          </a:p>
          <a:p>
            <a:r>
              <a:rPr lang="en-US">
                <a:latin typeface="times new roman"/>
                <a:cs typeface="times new roman"/>
              </a:rPr>
              <a:t>Daily RX (2016) </a:t>
            </a:r>
            <a:r>
              <a:rPr lang="en-US" i="1">
                <a:latin typeface="times new roman"/>
                <a:cs typeface="times new roman"/>
              </a:rPr>
              <a:t>What is HIV? </a:t>
            </a:r>
            <a:r>
              <a:rPr lang="en-US">
                <a:latin typeface="times new roman"/>
                <a:cs typeface="times new roman"/>
              </a:rPr>
              <a:t>Available at: </a:t>
            </a:r>
            <a:r>
              <a:rPr lang="en-US" dirty="0">
                <a:latin typeface="times new roman"/>
                <a:cs typeface="times new roman"/>
                <a:hlinkClick r:id="rId6"/>
              </a:rPr>
              <a:t>https://youtu.be/o5MLEauaUtM</a:t>
            </a:r>
            <a:r>
              <a:rPr lang="en-US">
                <a:latin typeface="times new roman"/>
                <a:cs typeface="times new roman"/>
              </a:rPr>
              <a:t> [Accessed 5th March 2019]</a:t>
            </a:r>
            <a:endParaRPr lang="en-US" dirty="0">
              <a:latin typeface="times new roman"/>
              <a:cs typeface="times new roman"/>
            </a:endParaRPr>
          </a:p>
          <a:p>
            <a:r>
              <a:rPr lang="en-US" err="1">
                <a:latin typeface="times new roman"/>
                <a:cs typeface="times new roman"/>
              </a:rPr>
              <a:t>Daskalopoulou</a:t>
            </a:r>
            <a:r>
              <a:rPr lang="en-US">
                <a:latin typeface="times new roman"/>
                <a:cs typeface="times new roman"/>
              </a:rPr>
              <a:t>, M. et al. (2018) Sexually Transmitted Infections. </a:t>
            </a:r>
            <a:r>
              <a:rPr lang="en-US" i="1" err="1">
                <a:latin typeface="times new roman"/>
                <a:cs typeface="times new roman"/>
              </a:rPr>
              <a:t>Condomless</a:t>
            </a:r>
            <a:r>
              <a:rPr lang="en-US" i="1">
                <a:latin typeface="times new roman"/>
                <a:cs typeface="times new roman"/>
              </a:rPr>
              <a:t> sex in HIV – diagnosed men who have sex with men in the UK: </a:t>
            </a:r>
            <a:r>
              <a:rPr lang="en-US" i="1" err="1">
                <a:latin typeface="times new roman"/>
                <a:cs typeface="times new roman"/>
              </a:rPr>
              <a:t>Prevelance</a:t>
            </a:r>
            <a:r>
              <a:rPr lang="en-US" i="1">
                <a:latin typeface="times new roman"/>
                <a:cs typeface="times new roman"/>
              </a:rPr>
              <a:t>, correlates, and complications for HIV transmission. </a:t>
            </a:r>
            <a:r>
              <a:rPr lang="en-US">
                <a:latin typeface="times new roman"/>
                <a:cs typeface="times new roman"/>
              </a:rPr>
              <a:t>93 (8). Available at: </a:t>
            </a:r>
            <a:r>
              <a:rPr lang="en-US" dirty="0">
                <a:latin typeface="times new roman"/>
                <a:cs typeface="times new roman"/>
                <a:hlinkClick r:id="rId7"/>
              </a:rPr>
              <a:t>https://sti.bmj.com/content/93/8/590</a:t>
            </a:r>
            <a:r>
              <a:rPr lang="en-US">
                <a:latin typeface="times new roman"/>
                <a:cs typeface="times new roman"/>
              </a:rPr>
              <a:t> [Accessed 10th March 2019]</a:t>
            </a:r>
          </a:p>
        </p:txBody>
      </p:sp>
    </p:spTree>
    <p:extLst>
      <p:ext uri="{BB962C8B-B14F-4D97-AF65-F5344CB8AC3E}">
        <p14:creationId xmlns:p14="http://schemas.microsoft.com/office/powerpoint/2010/main" val="410515026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24FC993-BDEB-4CF0-BC1A-1E46C8AAD6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665193"/>
          </a:xfrm>
        </p:spPr>
        <p:txBody>
          <a:bodyPr/>
          <a:lstStyle/>
          <a:p>
            <a:r>
              <a:rPr lang="en-US" sz="3200">
                <a:latin typeface="Times New Roman"/>
                <a:cs typeface="Times New Roman"/>
              </a:rPr>
              <a:t>References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6EF292CF-45FC-4253-9BE3-E2A925F79E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3720" y="1677511"/>
            <a:ext cx="6347714" cy="3880773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r>
              <a:rPr lang="en-US">
                <a:latin typeface="times new roman"/>
                <a:cs typeface="times new roman"/>
              </a:rPr>
              <a:t>Ending HIV (2019) </a:t>
            </a:r>
            <a:r>
              <a:rPr lang="en-US" i="1">
                <a:latin typeface="times new roman"/>
                <a:cs typeface="times new roman"/>
              </a:rPr>
              <a:t>Three Reasons Gay Guys Are More Likely To Get HIV. </a:t>
            </a:r>
            <a:r>
              <a:rPr lang="en-US">
                <a:latin typeface="times new roman"/>
                <a:cs typeface="times new roman"/>
              </a:rPr>
              <a:t>Available at: </a:t>
            </a:r>
            <a:r>
              <a:rPr lang="en-US" dirty="0">
                <a:latin typeface="times new roman"/>
                <a:cs typeface="times new roman"/>
                <a:hlinkClick r:id="rId2"/>
              </a:rPr>
              <a:t>https://endinghiv.org.nz/blog-events/gay-men-hiv-risk</a:t>
            </a:r>
            <a:r>
              <a:rPr lang="en-US">
                <a:latin typeface="times new roman"/>
                <a:cs typeface="times new roman"/>
              </a:rPr>
              <a:t> [Accessed 10th March 2019]</a:t>
            </a:r>
            <a:endParaRPr lang="en-US">
              <a:latin typeface="Trebuchet MS" panose="020B0603020202020204"/>
              <a:cs typeface="times new roman"/>
            </a:endParaRPr>
          </a:p>
          <a:p>
            <a:r>
              <a:rPr lang="en-US">
                <a:latin typeface="times new roman"/>
                <a:cs typeface="times new roman"/>
              </a:rPr>
              <a:t>Ending HIV (2019) </a:t>
            </a:r>
            <a:r>
              <a:rPr lang="en-US" i="1">
                <a:latin typeface="times new roman"/>
                <a:cs typeface="times new roman"/>
              </a:rPr>
              <a:t>7 Symptoms Of The Early Stages Of HIV. </a:t>
            </a:r>
            <a:r>
              <a:rPr lang="en-US">
                <a:latin typeface="times new roman"/>
                <a:cs typeface="times new roman"/>
              </a:rPr>
              <a:t>Available at: </a:t>
            </a:r>
            <a:r>
              <a:rPr lang="en-US" dirty="0">
                <a:latin typeface="times new roman"/>
                <a:cs typeface="times new roman"/>
                <a:hlinkClick r:id="rId3"/>
              </a:rPr>
              <a:t>https://endinghiv.org.all/blog/7-symptoms-of-hiv-early-stages/</a:t>
            </a:r>
            <a:r>
              <a:rPr lang="en-US">
                <a:latin typeface="times new roman"/>
                <a:cs typeface="times new roman"/>
              </a:rPr>
              <a:t># [Accessed 4th March 2019]</a:t>
            </a:r>
            <a:endParaRPr lang="en-US" dirty="0">
              <a:latin typeface="times new roman"/>
              <a:cs typeface="times new roman"/>
            </a:endParaRPr>
          </a:p>
          <a:p>
            <a:r>
              <a:rPr lang="en-US">
                <a:latin typeface="times new roman"/>
                <a:cs typeface="times new roman"/>
              </a:rPr>
              <a:t>Hickson, F. et al. (2004) Sexually Transmitted Infections. </a:t>
            </a:r>
            <a:r>
              <a:rPr lang="en-US" i="1">
                <a:latin typeface="times new roman"/>
                <a:cs typeface="times new roman"/>
              </a:rPr>
              <a:t>HIV, sexual risk, and ethnicity among men in England who have sex with men. </a:t>
            </a:r>
            <a:r>
              <a:rPr lang="en-US">
                <a:latin typeface="times new roman"/>
                <a:cs typeface="times new roman"/>
              </a:rPr>
              <a:t>80 (6). Available at: </a:t>
            </a:r>
            <a:r>
              <a:rPr lang="en-US" dirty="0">
                <a:latin typeface="times new roman"/>
                <a:cs typeface="times new roman"/>
                <a:hlinkClick r:id="rId4"/>
              </a:rPr>
              <a:t>https://sti.bmj.com/content/80/6/443</a:t>
            </a:r>
            <a:r>
              <a:rPr lang="en-US">
                <a:latin typeface="times new roman"/>
                <a:cs typeface="times new roman"/>
              </a:rPr>
              <a:t> [Accessed 10th March 2019]</a:t>
            </a:r>
          </a:p>
          <a:p>
            <a:r>
              <a:rPr lang="en-US">
                <a:latin typeface="times new roman"/>
                <a:cs typeface="times new roman"/>
              </a:rPr>
              <a:t>HIV-AIDS Carers &amp; Family Service Provider Scotland (2019) </a:t>
            </a:r>
            <a:r>
              <a:rPr lang="en-US" i="1">
                <a:latin typeface="times new roman"/>
                <a:cs typeface="times new roman"/>
              </a:rPr>
              <a:t>Who are we? </a:t>
            </a:r>
            <a:r>
              <a:rPr lang="en-US">
                <a:latin typeface="times new roman"/>
                <a:cs typeface="times new roman"/>
              </a:rPr>
              <a:t>Available at: </a:t>
            </a:r>
            <a:r>
              <a:rPr lang="en-US" dirty="0">
                <a:latin typeface="times new roman"/>
                <a:cs typeface="times new roman"/>
                <a:hlinkClick r:id="rId5"/>
              </a:rPr>
              <a:t>www.hiv-aids-carers.org.uk</a:t>
            </a:r>
            <a:r>
              <a:rPr lang="en-US">
                <a:latin typeface="times new roman"/>
                <a:cs typeface="times new roman"/>
              </a:rPr>
              <a:t> [Accessed 10th March 2019]</a:t>
            </a:r>
          </a:p>
          <a:p>
            <a:r>
              <a:rPr lang="en-US">
                <a:latin typeface="times new roman"/>
                <a:cs typeface="times new roman"/>
              </a:rPr>
              <a:t>House of Commons Library (2010) </a:t>
            </a:r>
            <a:r>
              <a:rPr lang="en-US" i="1">
                <a:latin typeface="times new roman"/>
                <a:cs typeface="times new roman"/>
              </a:rPr>
              <a:t>HIV and AIDS statistics. </a:t>
            </a:r>
            <a:r>
              <a:rPr lang="en-US">
                <a:latin typeface="times new roman"/>
                <a:cs typeface="times new roman"/>
              </a:rPr>
              <a:t>Available at: </a:t>
            </a:r>
            <a:r>
              <a:rPr lang="en-US" dirty="0">
                <a:latin typeface="times new roman"/>
                <a:cs typeface="times new roman"/>
                <a:hlinkClick r:id="rId6"/>
              </a:rPr>
              <a:t>www.nhshistory.net/aidsdata.pdf</a:t>
            </a:r>
            <a:r>
              <a:rPr lang="en-US">
                <a:latin typeface="times new roman"/>
                <a:cs typeface="times new roman"/>
              </a:rPr>
              <a:t> [Accessed 10th March 2019]</a:t>
            </a:r>
            <a:endParaRPr lang="en-US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4725154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1FA6D64-5A88-4595-892C-D767B00027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488830"/>
            <a:ext cx="6347713" cy="604808"/>
          </a:xfrm>
        </p:spPr>
        <p:txBody>
          <a:bodyPr/>
          <a:lstStyle/>
          <a:p>
            <a:r>
              <a:rPr lang="en-US" sz="3200">
                <a:latin typeface="Times New Roman"/>
                <a:cs typeface="Times New Roman"/>
              </a:rPr>
              <a:t>References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F3EA1167-0FA0-46C0-9ED7-604D8D09B5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7841" y="1634379"/>
            <a:ext cx="6347714" cy="3880773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US">
                <a:latin typeface="times new roman"/>
                <a:cs typeface="times new roman"/>
              </a:rPr>
              <a:t>HSC Public Health Agency (2019) </a:t>
            </a:r>
            <a:r>
              <a:rPr lang="en-US" i="1">
                <a:latin typeface="times new roman"/>
                <a:cs typeface="times new roman"/>
              </a:rPr>
              <a:t>Communicable Diseases. </a:t>
            </a:r>
            <a:r>
              <a:rPr lang="en-US">
                <a:latin typeface="times new roman"/>
                <a:cs typeface="times new roman"/>
              </a:rPr>
              <a:t>Available at: </a:t>
            </a:r>
            <a:r>
              <a:rPr lang="en-US" dirty="0">
                <a:latin typeface="times new roman"/>
                <a:cs typeface="times new roman"/>
                <a:hlinkClick r:id="rId2"/>
              </a:rPr>
              <a:t>https://www.niinfectioncontrolmanuel.net/communicable-diseases</a:t>
            </a:r>
            <a:r>
              <a:rPr lang="en-US">
                <a:latin typeface="times new roman"/>
                <a:cs typeface="times new roman"/>
              </a:rPr>
              <a:t> [Accessed 11th February 2019]</a:t>
            </a:r>
          </a:p>
          <a:p>
            <a:r>
              <a:rPr lang="en-US">
                <a:latin typeface="times new roman"/>
                <a:cs typeface="times new roman"/>
              </a:rPr>
              <a:t>Imperial College London (2019)</a:t>
            </a:r>
            <a:r>
              <a:rPr lang="en-US" i="1">
                <a:latin typeface="times new roman"/>
                <a:cs typeface="times new roman"/>
              </a:rPr>
              <a:t> Bacterial Infections. </a:t>
            </a:r>
            <a:r>
              <a:rPr lang="en-US">
                <a:latin typeface="times new roman"/>
                <a:cs typeface="times new roman"/>
              </a:rPr>
              <a:t>Available at: </a:t>
            </a:r>
            <a:r>
              <a:rPr lang="en-US" dirty="0">
                <a:latin typeface="times new roman"/>
                <a:cs typeface="times new roman"/>
                <a:hlinkClick r:id="rId3"/>
              </a:rPr>
              <a:t>https://www.imperial.ac.uk/school-public-health/infections-disease-epidemiology/disease-areas/bacterial-infections/</a:t>
            </a:r>
            <a:r>
              <a:rPr lang="en-US">
                <a:latin typeface="times new roman"/>
                <a:cs typeface="times new roman"/>
              </a:rPr>
              <a:t> [Accessed 4th March 2019]</a:t>
            </a:r>
          </a:p>
          <a:p>
            <a:r>
              <a:rPr lang="en-US">
                <a:latin typeface="times new roman"/>
                <a:cs typeface="times new roman"/>
              </a:rPr>
              <a:t>Medical News Today (2017) </a:t>
            </a:r>
            <a:r>
              <a:rPr lang="en-US" i="1">
                <a:latin typeface="times new roman"/>
                <a:cs typeface="times new roman"/>
              </a:rPr>
              <a:t>Viruses: what are they and what do they do? </a:t>
            </a:r>
            <a:r>
              <a:rPr lang="en-US">
                <a:latin typeface="times new roman"/>
                <a:cs typeface="times new roman"/>
              </a:rPr>
              <a:t>Available at: </a:t>
            </a:r>
            <a:r>
              <a:rPr lang="en-US" dirty="0">
                <a:latin typeface="times new roman"/>
                <a:cs typeface="times new roman"/>
                <a:hlinkClick r:id="rId4"/>
              </a:rPr>
              <a:t>https://medicalnewstoday.com/articles/158179.php</a:t>
            </a:r>
            <a:r>
              <a:rPr lang="en-US">
                <a:latin typeface="times new roman"/>
                <a:cs typeface="times new roman"/>
              </a:rPr>
              <a:t> [Accessed 4th March 2019] </a:t>
            </a:r>
          </a:p>
          <a:p>
            <a:r>
              <a:rPr lang="en-US">
                <a:latin typeface="times new roman"/>
                <a:cs typeface="times new roman"/>
              </a:rPr>
              <a:t>NAT (2014) </a:t>
            </a:r>
            <a:r>
              <a:rPr lang="en-US" i="1">
                <a:latin typeface="times new roman"/>
                <a:cs typeface="times new roman"/>
              </a:rPr>
              <a:t>HIV Patient Information and NHS Confidentiality in England. </a:t>
            </a:r>
            <a:r>
              <a:rPr lang="en-US">
                <a:latin typeface="times new roman"/>
                <a:cs typeface="times new roman"/>
              </a:rPr>
              <a:t>Available at: </a:t>
            </a:r>
            <a:r>
              <a:rPr lang="en-US" dirty="0">
                <a:latin typeface="times new roman"/>
                <a:cs typeface="times new roman"/>
                <a:hlinkClick r:id="rId5"/>
              </a:rPr>
              <a:t>https://www.nat.org.uk/sites/default/files/publications/Jan-2014-HIV-Patient-Confidentiality-NHS.pdf</a:t>
            </a:r>
            <a:r>
              <a:rPr lang="en-US">
                <a:latin typeface="times new roman"/>
                <a:cs typeface="times new roman"/>
              </a:rPr>
              <a:t> [Accessed 13th March 2019]</a:t>
            </a:r>
          </a:p>
          <a:p>
            <a:r>
              <a:rPr lang="en-US">
                <a:latin typeface="times new roman"/>
                <a:cs typeface="times new roman"/>
              </a:rPr>
              <a:t>NAT (2015) </a:t>
            </a:r>
            <a:r>
              <a:rPr lang="en-US" i="1">
                <a:latin typeface="times new roman"/>
                <a:cs typeface="times new roman"/>
              </a:rPr>
              <a:t>HIV: A guide for care providers. </a:t>
            </a:r>
            <a:r>
              <a:rPr lang="en-US">
                <a:latin typeface="times new roman"/>
                <a:cs typeface="times new roman"/>
              </a:rPr>
              <a:t>Available at: </a:t>
            </a:r>
            <a:r>
              <a:rPr lang="en-US" dirty="0">
                <a:latin typeface="times new roman"/>
                <a:cs typeface="times new roman"/>
                <a:hlinkClick r:id="rId6"/>
              </a:rPr>
              <a:t>https://www.nat.org.uk/sites/default/files/publications/NAT_Res_Dom_Care_Report_July_2015.pdf</a:t>
            </a:r>
            <a:r>
              <a:rPr lang="en-US">
                <a:latin typeface="times new roman"/>
                <a:cs typeface="times new roman"/>
              </a:rPr>
              <a:t> [Accessed 5th March 2019]</a:t>
            </a:r>
            <a:endParaRPr lang="en-US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63565025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5500669-8042-4291-A739-5C1068E690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622061"/>
          </a:xfrm>
        </p:spPr>
        <p:txBody>
          <a:bodyPr/>
          <a:lstStyle/>
          <a:p>
            <a:r>
              <a:rPr lang="en-US" sz="3200">
                <a:latin typeface="Times New Roman"/>
                <a:cs typeface="Times New Roman"/>
              </a:rPr>
              <a:t>References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2941D054-5E0C-4DBD-961A-57A8822CDC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9214" y="1556741"/>
            <a:ext cx="6347714" cy="3880773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US">
                <a:latin typeface="times new roman"/>
                <a:cs typeface="times new roman"/>
              </a:rPr>
              <a:t>NAT (2017) </a:t>
            </a:r>
            <a:r>
              <a:rPr lang="en-US" i="1">
                <a:latin typeface="times new roman"/>
                <a:cs typeface="times new roman"/>
              </a:rPr>
              <a:t>HIV support services – the state of the nations. </a:t>
            </a:r>
            <a:r>
              <a:rPr lang="en-US">
                <a:latin typeface="times new roman"/>
                <a:cs typeface="times new roman"/>
              </a:rPr>
              <a:t>Available at: </a:t>
            </a:r>
            <a:r>
              <a:rPr lang="en-US" dirty="0">
                <a:latin typeface="times new roman"/>
                <a:cs typeface="times new roman"/>
                <a:hlinkClick r:id="rId2"/>
              </a:rPr>
              <a:t>https://www.nat.org.uk/sites/default/files/publications/NAT_HIV_Support_Services_The_state_of_the%20nations%20_2017_Full.pdf</a:t>
            </a:r>
            <a:r>
              <a:rPr lang="en-US">
                <a:latin typeface="times new roman"/>
                <a:cs typeface="times new roman"/>
              </a:rPr>
              <a:t> [Accessed 5th March 2019]</a:t>
            </a:r>
            <a:endParaRPr lang="en-US"/>
          </a:p>
          <a:p>
            <a:r>
              <a:rPr lang="en-US">
                <a:latin typeface="times new roman"/>
                <a:cs typeface="times new roman"/>
              </a:rPr>
              <a:t>National Institute on Drug Abuse (2019) </a:t>
            </a:r>
            <a:r>
              <a:rPr lang="en-US" i="1">
                <a:latin typeface="times new roman"/>
                <a:cs typeface="times new roman"/>
              </a:rPr>
              <a:t>HIV/AIDS. </a:t>
            </a:r>
            <a:r>
              <a:rPr lang="en-US">
                <a:latin typeface="times new roman"/>
                <a:cs typeface="times new roman"/>
              </a:rPr>
              <a:t>Available at: </a:t>
            </a:r>
            <a:r>
              <a:rPr lang="en-US" dirty="0">
                <a:latin typeface="times new roman"/>
                <a:cs typeface="times new roman"/>
                <a:hlinkClick r:id="rId3"/>
              </a:rPr>
              <a:t>https://www.drugabuse.gov/publications/research-reports/hivaids/who-risk-hiv-infection-which-populations-are-most-affected</a:t>
            </a:r>
            <a:r>
              <a:rPr lang="en-US">
                <a:latin typeface="times new roman"/>
                <a:cs typeface="times new roman"/>
              </a:rPr>
              <a:t> [Accessed 4th March 2019]</a:t>
            </a:r>
          </a:p>
          <a:p>
            <a:r>
              <a:rPr lang="en-US">
                <a:latin typeface="times new roman"/>
                <a:cs typeface="times new roman"/>
              </a:rPr>
              <a:t>NHS (2017) </a:t>
            </a:r>
            <a:r>
              <a:rPr lang="en-US" i="1">
                <a:latin typeface="times new roman"/>
                <a:cs typeface="times new roman"/>
              </a:rPr>
              <a:t>Antifungal Medicines. </a:t>
            </a:r>
            <a:r>
              <a:rPr lang="en-US">
                <a:latin typeface="times new roman"/>
                <a:cs typeface="times new roman"/>
              </a:rPr>
              <a:t>Available at: </a:t>
            </a:r>
            <a:r>
              <a:rPr lang="en-US" dirty="0">
                <a:latin typeface="times new roman"/>
                <a:cs typeface="times new roman"/>
                <a:hlinkClick r:id="rId4"/>
              </a:rPr>
              <a:t>https://www.nhs.uk/conditions/antifungal-medicines/</a:t>
            </a:r>
            <a:r>
              <a:rPr lang="en-US">
                <a:latin typeface="times new roman"/>
                <a:cs typeface="times new roman"/>
              </a:rPr>
              <a:t> [Accessed 4th March 2019]</a:t>
            </a:r>
          </a:p>
          <a:p>
            <a:r>
              <a:rPr lang="en-US">
                <a:latin typeface="times new roman"/>
                <a:cs typeface="times new roman"/>
              </a:rPr>
              <a:t>NHS (2014) </a:t>
            </a:r>
            <a:r>
              <a:rPr lang="en-US" i="1">
                <a:latin typeface="times new roman"/>
                <a:cs typeface="times new roman"/>
              </a:rPr>
              <a:t>Management of AIDS/HIV Infected Healthcare Workers. </a:t>
            </a:r>
            <a:r>
              <a:rPr lang="en-US">
                <a:latin typeface="times new roman"/>
                <a:cs typeface="times new roman"/>
              </a:rPr>
              <a:t>Available at: </a:t>
            </a:r>
            <a:r>
              <a:rPr lang="en-US" dirty="0">
                <a:latin typeface="times new roman"/>
                <a:cs typeface="times new roman"/>
                <a:hlinkClick r:id="rId5"/>
              </a:rPr>
              <a:t>www.rdash.nhs.uk/uk/wp-content/uploads/2014/04/HIVAIDS-Policy-v4.pdf</a:t>
            </a:r>
            <a:r>
              <a:rPr lang="en-US">
                <a:latin typeface="times new roman"/>
                <a:cs typeface="times new roman"/>
              </a:rPr>
              <a:t> [Accessed 13th March 2019]</a:t>
            </a:r>
          </a:p>
          <a:p>
            <a:r>
              <a:rPr lang="en-US">
                <a:latin typeface="times new roman"/>
                <a:cs typeface="times new roman"/>
              </a:rPr>
              <a:t>NHS Wales (2017) </a:t>
            </a:r>
            <a:r>
              <a:rPr lang="en-US" i="1">
                <a:latin typeface="times new roman"/>
                <a:cs typeface="times new roman"/>
              </a:rPr>
              <a:t>HIV in Wales. </a:t>
            </a:r>
            <a:r>
              <a:rPr lang="en-US">
                <a:latin typeface="times new roman"/>
                <a:cs typeface="times new roman"/>
              </a:rPr>
              <a:t>Available at: </a:t>
            </a:r>
            <a:r>
              <a:rPr lang="en-US" dirty="0">
                <a:latin typeface="times new roman"/>
                <a:cs typeface="times new roman"/>
                <a:hlinkClick r:id="rId6"/>
              </a:rPr>
              <a:t>www.wales.nhs.uk/sitesplus/888/page/88730</a:t>
            </a:r>
            <a:r>
              <a:rPr lang="en-US">
                <a:latin typeface="times new roman"/>
                <a:cs typeface="times new roman"/>
              </a:rPr>
              <a:t> [Accessed 5th March 2019]</a:t>
            </a:r>
            <a:endParaRPr lang="en-US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9051065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2DEE2B5-F778-45FC-A1D6-969C40A366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604808"/>
          </a:xfrm>
        </p:spPr>
        <p:txBody>
          <a:bodyPr/>
          <a:lstStyle/>
          <a:p>
            <a:r>
              <a:rPr lang="en-US" sz="3200">
                <a:latin typeface="Times New Roman"/>
                <a:cs typeface="Times New Roman"/>
              </a:rPr>
              <a:t>References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F8B78699-EA10-4F8E-BC7B-12A55EA18F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8829" y="1487730"/>
            <a:ext cx="6347714" cy="3880773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US">
                <a:latin typeface="times new roman"/>
                <a:cs typeface="times new roman"/>
              </a:rPr>
              <a:t>NHS (2018) </a:t>
            </a:r>
            <a:r>
              <a:rPr lang="en-US" i="1">
                <a:latin typeface="times new roman"/>
                <a:cs typeface="times new roman"/>
              </a:rPr>
              <a:t>HIV and AIDS. </a:t>
            </a:r>
            <a:r>
              <a:rPr lang="en-US">
                <a:latin typeface="times new roman"/>
                <a:cs typeface="times new roman"/>
              </a:rPr>
              <a:t>Available at: </a:t>
            </a:r>
            <a:r>
              <a:rPr lang="en-US" dirty="0">
                <a:latin typeface="times new roman"/>
                <a:cs typeface="times new roman"/>
                <a:hlinkClick r:id="rId2"/>
              </a:rPr>
              <a:t>https://www.nhs.uk/conditions/hiv-and-aids/</a:t>
            </a:r>
            <a:r>
              <a:rPr lang="en-US">
                <a:latin typeface="times new roman"/>
                <a:cs typeface="times new roman"/>
              </a:rPr>
              <a:t> [Accessed 4th March 2019]</a:t>
            </a:r>
            <a:endParaRPr lang="en-US" i="1">
              <a:latin typeface="times new roman"/>
              <a:cs typeface="times new roman"/>
            </a:endParaRPr>
          </a:p>
          <a:p>
            <a:r>
              <a:rPr lang="en-US">
                <a:latin typeface="times new roman"/>
                <a:cs typeface="times new roman"/>
              </a:rPr>
              <a:t>Rice, B. et al (2014) Sexually Transmitted Diseases. </a:t>
            </a:r>
            <a:r>
              <a:rPr lang="en-US" i="1">
                <a:latin typeface="times new roman"/>
                <a:cs typeface="times new roman"/>
              </a:rPr>
              <a:t>Trends in HIV Diagnoses, HIV Care, and Uptake of Antiretroviral Therpay Among Heterosexual Adults in England, Wales and Northen Ireland. </a:t>
            </a:r>
            <a:r>
              <a:rPr lang="en-US">
                <a:latin typeface="times new roman"/>
                <a:cs typeface="times new roman"/>
              </a:rPr>
              <a:t>41 (4) p 257-265. Available at: </a:t>
            </a:r>
            <a:r>
              <a:rPr lang="en-US" dirty="0">
                <a:latin typeface="times new roman"/>
                <a:cs typeface="times new roman"/>
                <a:hlinkClick r:id="rId3"/>
              </a:rPr>
              <a:t>https://journals.lww.com/stdjournal/Fulltext/2014/04000/Trends_in_HIV_Diagnoses,_HIV_Care,_and_Uptake_of.8.aspx</a:t>
            </a:r>
            <a:r>
              <a:rPr lang="en-US">
                <a:latin typeface="times new roman"/>
                <a:cs typeface="times new roman"/>
              </a:rPr>
              <a:t> [Accessed 14th March 2019]</a:t>
            </a:r>
            <a:endParaRPr lang="en-US" dirty="0">
              <a:latin typeface="times new roman"/>
              <a:cs typeface="times new roman"/>
            </a:endParaRPr>
          </a:p>
          <a:p>
            <a:r>
              <a:rPr lang="en-US">
                <a:latin typeface="times new roman"/>
                <a:cs typeface="times new roman"/>
              </a:rPr>
              <a:t>Sexwise (2019) </a:t>
            </a:r>
            <a:r>
              <a:rPr lang="en-US" i="1">
                <a:latin typeface="times new roman"/>
                <a:cs typeface="times new roman"/>
              </a:rPr>
              <a:t>HIV. </a:t>
            </a:r>
            <a:r>
              <a:rPr lang="en-US">
                <a:latin typeface="times new roman"/>
                <a:cs typeface="times new roman"/>
              </a:rPr>
              <a:t>Available at: </a:t>
            </a:r>
            <a:r>
              <a:rPr lang="en-US" dirty="0">
                <a:latin typeface="times new roman"/>
                <a:cs typeface="times new roman"/>
                <a:hlinkClick r:id="rId4"/>
              </a:rPr>
              <a:t>https://sexwise.fpa.org.uk/stis/hiv</a:t>
            </a:r>
            <a:r>
              <a:rPr lang="en-US">
                <a:latin typeface="times new roman"/>
                <a:cs typeface="times new roman"/>
              </a:rPr>
              <a:t> [Accessed 4th March 2019]</a:t>
            </a:r>
            <a:endParaRPr lang="en-US" dirty="0">
              <a:latin typeface="times new roman"/>
              <a:cs typeface="times new roman"/>
            </a:endParaRPr>
          </a:p>
          <a:p>
            <a:r>
              <a:rPr lang="en-US">
                <a:latin typeface="times new roman"/>
                <a:cs typeface="times new roman"/>
              </a:rPr>
              <a:t>Terrence Higgins Trust (2017) </a:t>
            </a:r>
            <a:r>
              <a:rPr lang="en-US" i="1">
                <a:latin typeface="times new roman"/>
                <a:cs typeface="times new roman"/>
              </a:rPr>
              <a:t>How HIV treatment works. </a:t>
            </a:r>
            <a:r>
              <a:rPr lang="en-US">
                <a:latin typeface="times new roman"/>
                <a:cs typeface="times new roman"/>
              </a:rPr>
              <a:t>Available at: </a:t>
            </a:r>
            <a:r>
              <a:rPr lang="en-US" dirty="0">
                <a:latin typeface="times new roman"/>
                <a:cs typeface="times new roman"/>
                <a:hlinkClick r:id="rId5"/>
              </a:rPr>
              <a:t>https://www.tht.org.uk/hiv-and-sexual-health/living-well-hiv/hiv-treatment/how-hiv/treatment-works</a:t>
            </a:r>
            <a:r>
              <a:rPr lang="en-US">
                <a:latin typeface="times new roman"/>
                <a:cs typeface="times new roman"/>
              </a:rPr>
              <a:t> [Accessed 5th March 2019]</a:t>
            </a:r>
            <a:endParaRPr lang="en-US" dirty="0">
              <a:latin typeface="times new roman"/>
              <a:cs typeface="times new roman"/>
            </a:endParaRPr>
          </a:p>
          <a:p>
            <a:r>
              <a:rPr lang="en-US">
                <a:latin typeface="times new roman"/>
                <a:cs typeface="times new roman"/>
              </a:rPr>
              <a:t>Terrence Higgins Trust (2019) </a:t>
            </a:r>
            <a:r>
              <a:rPr lang="en-US" i="1">
                <a:latin typeface="times new roman"/>
                <a:cs typeface="times new roman"/>
              </a:rPr>
              <a:t>How is HIV transmitted? </a:t>
            </a:r>
            <a:r>
              <a:rPr lang="en-US">
                <a:latin typeface="times new roman"/>
                <a:cs typeface="times new roman"/>
              </a:rPr>
              <a:t>Available at: </a:t>
            </a:r>
            <a:r>
              <a:rPr lang="en-US" dirty="0">
                <a:latin typeface="times new roman"/>
                <a:cs typeface="times new roman"/>
                <a:hlinkClick r:id="rId6"/>
              </a:rPr>
              <a:t>https://www.tht.org.uk/hiv-and-sexual-health/about-hiv/how-hiv-transmitted</a:t>
            </a:r>
            <a:r>
              <a:rPr lang="en-US">
                <a:latin typeface="times new roman"/>
                <a:cs typeface="times new roman"/>
              </a:rPr>
              <a:t> [Accessed 4th March 2019]</a:t>
            </a:r>
          </a:p>
          <a:p>
            <a:r>
              <a:rPr lang="en-US">
                <a:latin typeface="times new roman"/>
                <a:cs typeface="times new roman"/>
              </a:rPr>
              <a:t>The Children's Society (2019) </a:t>
            </a:r>
            <a:r>
              <a:rPr lang="en-US" i="1">
                <a:latin typeface="times new roman"/>
                <a:cs typeface="times new roman"/>
              </a:rPr>
              <a:t>Disclosure and Confidentiality. </a:t>
            </a:r>
            <a:r>
              <a:rPr lang="en-US">
                <a:latin typeface="times new roman"/>
                <a:cs typeface="times new roman"/>
              </a:rPr>
              <a:t>Available at: </a:t>
            </a:r>
            <a:r>
              <a:rPr lang="en-US" dirty="0">
                <a:latin typeface="times new roman"/>
                <a:cs typeface="times new roman"/>
                <a:hlinkClick r:id="rId7"/>
              </a:rPr>
              <a:t>https://www.childrenssociety.org.uk/youngcarer/changetoolkit/disclosure-and-confidentiality</a:t>
            </a:r>
            <a:r>
              <a:rPr lang="en-US">
                <a:latin typeface="times new roman"/>
                <a:cs typeface="times new roman"/>
              </a:rPr>
              <a:t> [Accessed 13th March 2019]</a:t>
            </a:r>
            <a:endParaRPr lang="en-US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64631134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71828F1-F3B1-40DD-AC1D-5DC851F194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656567"/>
          </a:xfrm>
        </p:spPr>
        <p:txBody>
          <a:bodyPr/>
          <a:lstStyle/>
          <a:p>
            <a:r>
              <a:rPr lang="en-US" sz="3200">
                <a:latin typeface="Times New Roman"/>
                <a:cs typeface="Times New Roman"/>
              </a:rPr>
              <a:t>References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9B95FE08-3787-4F1D-AE66-A4FAD66CDE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1556741"/>
            <a:ext cx="6347714" cy="3880773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US"/>
              <a:t>US Government (2017) </a:t>
            </a:r>
            <a:r>
              <a:rPr lang="en-US" i="1">
                <a:latin typeface="times new roman"/>
                <a:cs typeface="times new roman"/>
              </a:rPr>
              <a:t>Other Health Issues of Special Concern for People Living with HIV. </a:t>
            </a:r>
            <a:r>
              <a:rPr lang="en-US">
                <a:latin typeface="times new roman"/>
                <a:cs typeface="times new roman"/>
              </a:rPr>
              <a:t>HIV.gov. Available at: </a:t>
            </a:r>
            <a:r>
              <a:rPr lang="en-US" dirty="0">
                <a:latin typeface="times new roman"/>
                <a:cs typeface="times new roman"/>
                <a:hlinkClick r:id="rId2"/>
              </a:rPr>
              <a:t>https://www.hiv.gov/hiv-basics/staying-in-hiv-care/other-related-health-issues/other-health-issues-of-special-concern-for-people-living-with-hiv</a:t>
            </a:r>
            <a:r>
              <a:rPr lang="en-US">
                <a:latin typeface="times new roman"/>
                <a:cs typeface="times new roman"/>
              </a:rPr>
              <a:t> [Accessed 5th March 2019]</a:t>
            </a:r>
          </a:p>
          <a:p>
            <a:r>
              <a:rPr lang="en-US">
                <a:latin typeface="times new roman"/>
                <a:cs typeface="times new roman"/>
              </a:rPr>
              <a:t>Very well health (2018) </a:t>
            </a:r>
            <a:r>
              <a:rPr lang="en-US" i="1">
                <a:latin typeface="times new roman"/>
                <a:cs typeface="times new roman"/>
              </a:rPr>
              <a:t>Why Do Gay Men Have An Increased Risk of HIV? </a:t>
            </a:r>
            <a:r>
              <a:rPr lang="en-US">
                <a:latin typeface="times new roman"/>
                <a:cs typeface="times new roman"/>
              </a:rPr>
              <a:t>Available at: </a:t>
            </a:r>
            <a:r>
              <a:rPr lang="en-US" dirty="0">
                <a:latin typeface="times new roman"/>
                <a:cs typeface="times new roman"/>
                <a:hlinkClick r:id="rId3"/>
              </a:rPr>
              <a:t>https://www.verywellhealth.com/why-do-gay-men-have-an-increased-risk-of-hiv-3132782</a:t>
            </a:r>
            <a:r>
              <a:rPr lang="en-US">
                <a:latin typeface="times new roman"/>
                <a:cs typeface="times new roman"/>
              </a:rPr>
              <a:t> [Accessed 10th March 2019]</a:t>
            </a:r>
          </a:p>
          <a:p>
            <a:r>
              <a:rPr lang="en-US">
                <a:latin typeface="times new roman"/>
                <a:cs typeface="times new roman"/>
              </a:rPr>
              <a:t>Wales online (2013) </a:t>
            </a:r>
            <a:r>
              <a:rPr lang="en-US" i="1">
                <a:latin typeface="times new roman"/>
                <a:cs typeface="times new roman"/>
              </a:rPr>
              <a:t>Fears for "second wave" of HIV in Wales. </a:t>
            </a:r>
            <a:r>
              <a:rPr lang="en-US">
                <a:latin typeface="times new roman"/>
                <a:cs typeface="times new roman"/>
              </a:rPr>
              <a:t>Available at: </a:t>
            </a:r>
            <a:r>
              <a:rPr lang="en-US" dirty="0">
                <a:latin typeface="times new roman"/>
                <a:cs typeface="times new roman"/>
                <a:hlinkClick r:id="rId4"/>
              </a:rPr>
              <a:t>https://www.walesonline.co.uk/news/wales-news/fears-second-wave-hiv-wales-2026942</a:t>
            </a:r>
            <a:r>
              <a:rPr lang="en-US">
                <a:latin typeface="times new roman"/>
                <a:cs typeface="times new roman"/>
              </a:rPr>
              <a:t> [Accessed 5th March 2019]</a:t>
            </a:r>
          </a:p>
          <a:p>
            <a:r>
              <a:rPr lang="en-US">
                <a:latin typeface="times new roman"/>
                <a:cs typeface="times new roman"/>
              </a:rPr>
              <a:t>The Work Foundation (2016) </a:t>
            </a:r>
            <a:r>
              <a:rPr lang="en-US" i="1">
                <a:latin typeface="times new roman"/>
                <a:cs typeface="times new roman"/>
              </a:rPr>
              <a:t>WORKING WITH HIV. </a:t>
            </a:r>
            <a:r>
              <a:rPr lang="en-US">
                <a:latin typeface="times new roman"/>
                <a:cs typeface="times new roman"/>
              </a:rPr>
              <a:t>Available at: </a:t>
            </a:r>
            <a:r>
              <a:rPr lang="en-US" dirty="0">
                <a:latin typeface="times new roman"/>
                <a:cs typeface="times new roman"/>
                <a:hlinkClick r:id="rId5"/>
              </a:rPr>
              <a:t>www.theworkfoundation.com/wp-content/uploads/2016/10/417_WorkingWithHIV.pdf</a:t>
            </a:r>
            <a:r>
              <a:rPr lang="en-US">
                <a:latin typeface="times new roman"/>
                <a:cs typeface="times new roman"/>
              </a:rPr>
              <a:t> [Accessed 14th March 2019] </a:t>
            </a:r>
            <a:endParaRPr lang="en-US" dirty="0">
              <a:latin typeface="times new roman"/>
              <a:cs typeface="times new roman"/>
            </a:endParaRPr>
          </a:p>
          <a:p>
            <a:r>
              <a:rPr lang="en-US">
                <a:latin typeface="times new roman"/>
                <a:cs typeface="times new roman"/>
              </a:rPr>
              <a:t>World Health Organisation (2017) </a:t>
            </a:r>
            <a:r>
              <a:rPr lang="en-US" i="1">
                <a:latin typeface="times new roman"/>
                <a:cs typeface="times new roman"/>
              </a:rPr>
              <a:t>Communicable Diseases. </a:t>
            </a:r>
            <a:r>
              <a:rPr lang="en-US">
                <a:latin typeface="times new roman"/>
                <a:cs typeface="times new roman"/>
              </a:rPr>
              <a:t>Available at: </a:t>
            </a:r>
            <a:r>
              <a:rPr lang="en-US" dirty="0">
                <a:latin typeface="times new roman"/>
                <a:cs typeface="times new roman"/>
                <a:hlinkClick r:id="rId6"/>
              </a:rPr>
              <a:t>https://www.afro.who.int/health-topics/communicable-diseases</a:t>
            </a:r>
            <a:r>
              <a:rPr lang="en-US">
                <a:latin typeface="times new roman"/>
                <a:cs typeface="times new roman"/>
              </a:rPr>
              <a:t> [Accessed 4th March 2019] </a:t>
            </a:r>
          </a:p>
        </p:txBody>
      </p:sp>
    </p:spTree>
    <p:extLst>
      <p:ext uri="{BB962C8B-B14F-4D97-AF65-F5344CB8AC3E}">
        <p14:creationId xmlns:p14="http://schemas.microsoft.com/office/powerpoint/2010/main" val="18595278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1168</TotalTime>
  <Words>787</Words>
  <Application>Microsoft Office PowerPoint</Application>
  <PresentationFormat>On-screen Show (4:3)</PresentationFormat>
  <Paragraphs>174</Paragraphs>
  <Slides>28</Slides>
  <Notes>0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29" baseType="lpstr">
      <vt:lpstr>Facet</vt:lpstr>
      <vt:lpstr>HIV in Wales </vt:lpstr>
      <vt:lpstr>Introduction</vt:lpstr>
      <vt:lpstr>What is a communicable disease?</vt:lpstr>
      <vt:lpstr>Examples of communicable diseases</vt:lpstr>
      <vt:lpstr>HIV – What is it?</vt:lpstr>
      <vt:lpstr>PowerPoint Presentation</vt:lpstr>
      <vt:lpstr>HIV – Early signs and symptoms</vt:lpstr>
      <vt:lpstr>HIV – Mid symptoms</vt:lpstr>
      <vt:lpstr>HIV – late symptoms</vt:lpstr>
      <vt:lpstr>HIV – who is likely to be effected?</vt:lpstr>
      <vt:lpstr>HIV – male to male sexual contact</vt:lpstr>
      <vt:lpstr>HIV – ethnicity </vt:lpstr>
      <vt:lpstr>HIV – How many are effected in Wales</vt:lpstr>
      <vt:lpstr>HIV – Why are people effected in Wales?</vt:lpstr>
      <vt:lpstr>HIV – treatments and side effects</vt:lpstr>
      <vt:lpstr>HIV – what does it cost Wales?</vt:lpstr>
      <vt:lpstr>HIV – effects on social care</vt:lpstr>
      <vt:lpstr>HIV – and social care</vt:lpstr>
      <vt:lpstr>HIV – Services in Wales</vt:lpstr>
      <vt:lpstr>HIV – recommendations for Wales </vt:lpstr>
      <vt:lpstr>HIV - Conclusion</vt:lpstr>
      <vt:lpstr>References </vt:lpstr>
      <vt:lpstr>References</vt:lpstr>
      <vt:lpstr>References </vt:lpstr>
      <vt:lpstr>References</vt:lpstr>
      <vt:lpstr>References </vt:lpstr>
      <vt:lpstr>References</vt:lpstr>
      <vt:lpstr>References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HIV in Wales</dc:title>
  <dc:creator>user</dc:creator>
  <cp:lastModifiedBy>user</cp:lastModifiedBy>
  <cp:revision>1668</cp:revision>
  <dcterms:created xsi:type="dcterms:W3CDTF">2019-02-11T19:41:42Z</dcterms:created>
  <dcterms:modified xsi:type="dcterms:W3CDTF">2019-03-14T14:19:44Z</dcterms:modified>
</cp:coreProperties>
</file>