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57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1" r:id="rId14"/>
    <p:sldId id="268" r:id="rId15"/>
    <p:sldId id="269" r:id="rId16"/>
  </p:sldIdLst>
  <p:sldSz cx="18288000" cy="10287000"/>
  <p:notesSz cx="6858000" cy="9144000"/>
  <p:embeddedFontLst>
    <p:embeddedFont>
      <p:font typeface="Calibri (MS)" panose="020B0604020202020204" charset="0"/>
      <p:regular r:id="rId17"/>
    </p:embeddedFont>
    <p:embeddedFont>
      <p:font typeface="Calibri (MS) Bold" panose="020B0604020202020204" charset="0"/>
      <p:regular r:id="rId18"/>
    </p:embeddedFont>
    <p:embeddedFont>
      <p:font typeface="Calibri (MS) Italics" panose="020B0604020202020204" charset="0"/>
      <p:regular r:id="rId19"/>
    </p:embeddedFont>
    <p:embeddedFont>
      <p:font typeface="Canva Sans" panose="020B0604020202020204" charset="0"/>
      <p:regular r:id="rId20"/>
    </p:embeddedFont>
    <p:embeddedFont>
      <p:font typeface="Canva Sans Bold" panose="020B0604020202020204" charset="0"/>
      <p:regular r:id="rId21"/>
    </p:embeddedFont>
    <p:embeddedFont>
      <p:font typeface="Canva Sans Bold Italics" panose="020B0604020202020204" charset="0"/>
      <p:regular r:id="rId22"/>
    </p:embeddedFont>
    <p:embeddedFont>
      <p:font typeface="Canva Sans Italics" panose="020B0604020202020204" charset="0"/>
      <p:regular r:id="rId23"/>
    </p:embeddedFont>
    <p:embeddedFont>
      <p:font typeface="Montserrat" panose="00000500000000000000" pitchFamily="2" charset="0"/>
      <p:regular r:id="rId24"/>
      <p:bold r:id="rId25"/>
      <p:italic r:id="rId26"/>
      <p:boldItalic r:id="rId27"/>
    </p:embeddedFont>
    <p:embeddedFont>
      <p:font typeface="Montserrat Bold" panose="00000800000000000000" charset="0"/>
      <p:regular r:id="rId28"/>
    </p:embeddedFont>
    <p:embeddedFont>
      <p:font typeface="Montserrat Bold Italics" panose="020B0604020202020204" charset="0"/>
      <p:regular r:id="rId29"/>
    </p:embeddedFont>
    <p:embeddedFont>
      <p:font typeface="Poppins" panose="00000500000000000000" pitchFamily="2" charset="0"/>
      <p:regular r:id="rId30"/>
      <p:bold r:id="rId31"/>
      <p:italic r:id="rId32"/>
      <p:boldItalic r:id="rId33"/>
    </p:embeddedFont>
    <p:embeddedFont>
      <p:font typeface="TAN Pearl" panose="020B0604020202020204" charset="0"/>
      <p:regular r:id="rId3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3315"/>
    <a:srgbClr val="404F21"/>
    <a:srgbClr val="3B4A1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B5A5D91-B1BD-40E4-B9B8-F18868D81700}" v="94" dt="2026-05-08T18:44:59.5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500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9" Type="http://schemas.microsoft.com/office/2016/11/relationships/changesInfo" Target="changesInfos/changesInfo1.xml"/><Relationship Id="rId21" Type="http://schemas.openxmlformats.org/officeDocument/2006/relationships/font" Target="fonts/font5.fntdata"/><Relationship Id="rId34" Type="http://schemas.openxmlformats.org/officeDocument/2006/relationships/font" Target="fonts/font18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font" Target="fonts/font17.fntdata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Medina Barcenilla (2334177)" userId="c275b020-bf26-4a9f-abc3-2d3ea3b9fc37" providerId="ADAL" clId="{88044AD2-52A0-4F73-8ADC-63B0CA8BC1EA}"/>
    <pc:docChg chg="undo custSel addSld delSld modSld sldOrd modMainMaster">
      <pc:chgData name="Lara Medina Barcenilla (2334177)" userId="c275b020-bf26-4a9f-abc3-2d3ea3b9fc37" providerId="ADAL" clId="{88044AD2-52A0-4F73-8ADC-63B0CA8BC1EA}" dt="2026-05-09T17:38:30.626" v="1178" actId="2696"/>
      <pc:docMkLst>
        <pc:docMk/>
      </pc:docMkLst>
      <pc:sldChg chg="modSp mod ord modTransition">
        <pc:chgData name="Lara Medina Barcenilla (2334177)" userId="c275b020-bf26-4a9f-abc3-2d3ea3b9fc37" providerId="ADAL" clId="{88044AD2-52A0-4F73-8ADC-63B0CA8BC1EA}" dt="2026-05-08T18:45:01.644" v="1148" actId="6549"/>
        <pc:sldMkLst>
          <pc:docMk/>
          <pc:sldMk cId="0" sldId="257"/>
        </pc:sldMkLst>
        <pc:spChg chg="mod">
          <ac:chgData name="Lara Medina Barcenilla (2334177)" userId="c275b020-bf26-4a9f-abc3-2d3ea3b9fc37" providerId="ADAL" clId="{88044AD2-52A0-4F73-8ADC-63B0CA8BC1EA}" dt="2026-05-07T20:14:25.691" v="1053" actId="1076"/>
          <ac:spMkLst>
            <pc:docMk/>
            <pc:sldMk cId="0" sldId="257"/>
            <ac:spMk id="4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8T18:45:01.644" v="1148" actId="6549"/>
          <ac:spMkLst>
            <pc:docMk/>
            <pc:sldMk cId="0" sldId="257"/>
            <ac:spMk id="7" creationId="{00000000-0000-0000-0000-000000000000}"/>
          </ac:spMkLst>
        </pc:spChg>
      </pc:sldChg>
      <pc:sldChg chg="modSp mod modTransition modAnim">
        <pc:chgData name="Lara Medina Barcenilla (2334177)" userId="c275b020-bf26-4a9f-abc3-2d3ea3b9fc37" providerId="ADAL" clId="{88044AD2-52A0-4F73-8ADC-63B0CA8BC1EA}" dt="2026-04-29T19:10:39.013" v="87"/>
        <pc:sldMkLst>
          <pc:docMk/>
          <pc:sldMk cId="0" sldId="258"/>
        </pc:sldMkLst>
        <pc:spChg chg="mod">
          <ac:chgData name="Lara Medina Barcenilla (2334177)" userId="c275b020-bf26-4a9f-abc3-2d3ea3b9fc37" providerId="ADAL" clId="{88044AD2-52A0-4F73-8ADC-63B0CA8BC1EA}" dt="2026-04-29T19:05:53.154" v="36" actId="1076"/>
          <ac:spMkLst>
            <pc:docMk/>
            <pc:sldMk cId="0" sldId="258"/>
            <ac:spMk id="6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9T19:06:50.747" v="56" actId="1076"/>
          <ac:spMkLst>
            <pc:docMk/>
            <pc:sldMk cId="0" sldId="258"/>
            <ac:spMk id="7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9T19:07:48.571" v="61" actId="1076"/>
          <ac:spMkLst>
            <pc:docMk/>
            <pc:sldMk cId="0" sldId="258"/>
            <ac:spMk id="10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4-29T19:01:54.973" v="1" actId="14100"/>
          <ac:spMkLst>
            <pc:docMk/>
            <pc:sldMk cId="0" sldId="258"/>
            <ac:spMk id="11" creationId="{00000000-0000-0000-0000-000000000000}"/>
          </ac:spMkLst>
        </pc:spChg>
      </pc:sldChg>
      <pc:sldChg chg="modTransition">
        <pc:chgData name="Lara Medina Barcenilla (2334177)" userId="c275b020-bf26-4a9f-abc3-2d3ea3b9fc37" providerId="ADAL" clId="{88044AD2-52A0-4F73-8ADC-63B0CA8BC1EA}" dt="2026-04-29T19:08:23.061" v="67"/>
        <pc:sldMkLst>
          <pc:docMk/>
          <pc:sldMk cId="0" sldId="259"/>
        </pc:sldMkLst>
      </pc:sldChg>
      <pc:sldChg chg="addSp modSp mod modTransition">
        <pc:chgData name="Lara Medina Barcenilla (2334177)" userId="c275b020-bf26-4a9f-abc3-2d3ea3b9fc37" providerId="ADAL" clId="{88044AD2-52A0-4F73-8ADC-63B0CA8BC1EA}" dt="2026-05-08T18:44:14.440" v="1143" actId="14100"/>
        <pc:sldMkLst>
          <pc:docMk/>
          <pc:sldMk cId="0" sldId="260"/>
        </pc:sldMkLst>
        <pc:spChg chg="mod">
          <ac:chgData name="Lara Medina Barcenilla (2334177)" userId="c275b020-bf26-4a9f-abc3-2d3ea3b9fc37" providerId="ADAL" clId="{88044AD2-52A0-4F73-8ADC-63B0CA8BC1EA}" dt="2026-05-08T18:44:11.508" v="1142" actId="14100"/>
          <ac:spMkLst>
            <pc:docMk/>
            <pc:sldMk cId="0" sldId="260"/>
            <ac:spMk id="6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8T18:44:14.440" v="1143" actId="14100"/>
          <ac:spMkLst>
            <pc:docMk/>
            <pc:sldMk cId="0" sldId="260"/>
            <ac:spMk id="7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52.390" v="1050" actId="14100"/>
          <ac:spMkLst>
            <pc:docMk/>
            <pc:sldMk cId="0" sldId="260"/>
            <ac:spMk id="8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34.680" v="1044" actId="1076"/>
          <ac:spMkLst>
            <pc:docMk/>
            <pc:sldMk cId="0" sldId="260"/>
            <ac:spMk id="9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29.657" v="1042" actId="1076"/>
          <ac:spMkLst>
            <pc:docMk/>
            <pc:sldMk cId="0" sldId="260"/>
            <ac:spMk id="10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31.749" v="1043" actId="1076"/>
          <ac:spMkLst>
            <pc:docMk/>
            <pc:sldMk cId="0" sldId="260"/>
            <ac:spMk id="11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06.424" v="1040" actId="1076"/>
          <ac:spMkLst>
            <pc:docMk/>
            <pc:sldMk cId="0" sldId="260"/>
            <ac:spMk id="12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3:39.695" v="1045" actId="14100"/>
          <ac:spMkLst>
            <pc:docMk/>
            <pc:sldMk cId="0" sldId="260"/>
            <ac:spMk id="13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2:28.209" v="1034" actId="404"/>
          <ac:spMkLst>
            <pc:docMk/>
            <pc:sldMk cId="0" sldId="260"/>
            <ac:spMk id="14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5-08T18:44:09.008" v="1141" actId="14100"/>
          <ac:grpSpMkLst>
            <pc:docMk/>
            <pc:sldMk cId="0" sldId="260"/>
            <ac:grpSpMk id="2" creationId="{00000000-0000-0000-0000-000000000000}"/>
          </ac:grpSpMkLst>
        </pc:grpChg>
      </pc:sldChg>
      <pc:sldChg chg="modSp mod modTransition">
        <pc:chgData name="Lara Medina Barcenilla (2334177)" userId="c275b020-bf26-4a9f-abc3-2d3ea3b9fc37" providerId="ADAL" clId="{88044AD2-52A0-4F73-8ADC-63B0CA8BC1EA}" dt="2026-05-08T19:04:50.109" v="1173" actId="20577"/>
        <pc:sldMkLst>
          <pc:docMk/>
          <pc:sldMk cId="0" sldId="261"/>
        </pc:sldMkLst>
        <pc:spChg chg="mod">
          <ac:chgData name="Lara Medina Barcenilla (2334177)" userId="c275b020-bf26-4a9f-abc3-2d3ea3b9fc37" providerId="ADAL" clId="{88044AD2-52A0-4F73-8ADC-63B0CA8BC1EA}" dt="2026-05-08T19:02:56.488" v="1160" actId="14100"/>
          <ac:spMkLst>
            <pc:docMk/>
            <pc:sldMk cId="0" sldId="261"/>
            <ac:spMk id="9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8T19:04:50.109" v="1173" actId="20577"/>
          <ac:spMkLst>
            <pc:docMk/>
            <pc:sldMk cId="0" sldId="261"/>
            <ac:spMk id="11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8T19:03:06.543" v="1161" actId="404"/>
          <ac:spMkLst>
            <pc:docMk/>
            <pc:sldMk cId="0" sldId="261"/>
            <ac:spMk id="13" creationId="{00000000-0000-0000-0000-000000000000}"/>
          </ac:spMkLst>
        </pc:spChg>
      </pc:sldChg>
      <pc:sldChg chg="modSp mod modTransition">
        <pc:chgData name="Lara Medina Barcenilla (2334177)" userId="c275b020-bf26-4a9f-abc3-2d3ea3b9fc37" providerId="ADAL" clId="{88044AD2-52A0-4F73-8ADC-63B0CA8BC1EA}" dt="2026-05-08T19:08:13.350" v="1174" actId="14100"/>
        <pc:sldMkLst>
          <pc:docMk/>
          <pc:sldMk cId="0" sldId="262"/>
        </pc:sldMkLst>
        <pc:spChg chg="mod">
          <ac:chgData name="Lara Medina Barcenilla (2334177)" userId="c275b020-bf26-4a9f-abc3-2d3ea3b9fc37" providerId="ADAL" clId="{88044AD2-52A0-4F73-8ADC-63B0CA8BC1EA}" dt="2026-05-08T19:08:13.350" v="1174" actId="14100"/>
          <ac:spMkLst>
            <pc:docMk/>
            <pc:sldMk cId="0" sldId="262"/>
            <ac:spMk id="11" creationId="{00000000-0000-0000-0000-000000000000}"/>
          </ac:spMkLst>
        </pc:spChg>
      </pc:sldChg>
      <pc:sldChg chg="delSp modSp mod modTransition">
        <pc:chgData name="Lara Medina Barcenilla (2334177)" userId="c275b020-bf26-4a9f-abc3-2d3ea3b9fc37" providerId="ADAL" clId="{88044AD2-52A0-4F73-8ADC-63B0CA8BC1EA}" dt="2026-05-07T20:21:22.585" v="1120" actId="403"/>
        <pc:sldMkLst>
          <pc:docMk/>
          <pc:sldMk cId="0" sldId="263"/>
        </pc:sldMkLst>
        <pc:spChg chg="mod">
          <ac:chgData name="Lara Medina Barcenilla (2334177)" userId="c275b020-bf26-4a9f-abc3-2d3ea3b9fc37" providerId="ADAL" clId="{88044AD2-52A0-4F73-8ADC-63B0CA8BC1EA}" dt="2026-05-07T20:21:22.585" v="1120" actId="403"/>
          <ac:spMkLst>
            <pc:docMk/>
            <pc:sldMk cId="0" sldId="263"/>
            <ac:spMk id="5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41:19.582" v="725" actId="1076"/>
          <ac:spMkLst>
            <pc:docMk/>
            <pc:sldMk cId="0" sldId="263"/>
            <ac:spMk id="7" creationId="{00000000-0000-0000-0000-000000000000}"/>
          </ac:spMkLst>
        </pc:spChg>
      </pc:sldChg>
      <pc:sldChg chg="addSp modSp mod modTransition">
        <pc:chgData name="Lara Medina Barcenilla (2334177)" userId="c275b020-bf26-4a9f-abc3-2d3ea3b9fc37" providerId="ADAL" clId="{88044AD2-52A0-4F73-8ADC-63B0CA8BC1EA}" dt="2026-05-08T19:27:03.793" v="1176" actId="14100"/>
        <pc:sldMkLst>
          <pc:docMk/>
          <pc:sldMk cId="0" sldId="264"/>
        </pc:sldMkLst>
        <pc:spChg chg="mod">
          <ac:chgData name="Lara Medina Barcenilla (2334177)" userId="c275b020-bf26-4a9f-abc3-2d3ea3b9fc37" providerId="ADAL" clId="{88044AD2-52A0-4F73-8ADC-63B0CA8BC1EA}" dt="2026-05-07T17:45:12.461" v="816" actId="1076"/>
          <ac:spMkLst>
            <pc:docMk/>
            <pc:sldMk cId="0" sldId="264"/>
            <ac:spMk id="3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39:24.650" v="697" actId="1076"/>
          <ac:spMkLst>
            <pc:docMk/>
            <pc:sldMk cId="0" sldId="264"/>
            <ac:spMk id="4" creationId="{00000000-0000-0000-0000-000000000000}"/>
          </ac:spMkLst>
        </pc:spChg>
        <pc:spChg chg="add mod">
          <ac:chgData name="Lara Medina Barcenilla (2334177)" userId="c275b020-bf26-4a9f-abc3-2d3ea3b9fc37" providerId="ADAL" clId="{88044AD2-52A0-4F73-8ADC-63B0CA8BC1EA}" dt="2026-05-07T17:45:31.955" v="823" actId="1076"/>
          <ac:spMkLst>
            <pc:docMk/>
            <pc:sldMk cId="0" sldId="264"/>
            <ac:spMk id="6" creationId="{07743FC8-739D-B6C8-CF68-8EC68E16748F}"/>
          </ac:spMkLst>
        </pc:spChg>
        <pc:spChg chg="add mod">
          <ac:chgData name="Lara Medina Barcenilla (2334177)" userId="c275b020-bf26-4a9f-abc3-2d3ea3b9fc37" providerId="ADAL" clId="{88044AD2-52A0-4F73-8ADC-63B0CA8BC1EA}" dt="2026-05-07T20:21:36.814" v="1124" actId="1076"/>
          <ac:spMkLst>
            <pc:docMk/>
            <pc:sldMk cId="0" sldId="264"/>
            <ac:spMk id="7" creationId="{4BB2F62A-5171-630F-7F43-B9F551E0402D}"/>
          </ac:spMkLst>
        </pc:spChg>
        <pc:spChg chg="mod">
          <ac:chgData name="Lara Medina Barcenilla (2334177)" userId="c275b020-bf26-4a9f-abc3-2d3ea3b9fc37" providerId="ADAL" clId="{88044AD2-52A0-4F73-8ADC-63B0CA8BC1EA}" dt="2026-05-07T17:39:35.689" v="699"/>
          <ac:spMkLst>
            <pc:docMk/>
            <pc:sldMk cId="0" sldId="264"/>
            <ac:spMk id="10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5-08T19:27:03.793" v="1176" actId="14100"/>
          <ac:grpSpMkLst>
            <pc:docMk/>
            <pc:sldMk cId="0" sldId="264"/>
            <ac:grpSpMk id="2" creationId="{00000000-0000-0000-0000-000000000000}"/>
          </ac:grpSpMkLst>
        </pc:grpChg>
        <pc:grpChg chg="add mod">
          <ac:chgData name="Lara Medina Barcenilla (2334177)" userId="c275b020-bf26-4a9f-abc3-2d3ea3b9fc37" providerId="ADAL" clId="{88044AD2-52A0-4F73-8ADC-63B0CA8BC1EA}" dt="2026-05-08T19:24:50.922" v="1175" actId="14100"/>
          <ac:grpSpMkLst>
            <pc:docMk/>
            <pc:sldMk cId="0" sldId="264"/>
            <ac:grpSpMk id="9" creationId="{00000000-0000-0000-0000-000000000000}"/>
          </ac:grpSpMkLst>
        </pc:grpChg>
      </pc:sldChg>
      <pc:sldChg chg="modSp mod modTransition">
        <pc:chgData name="Lara Medina Barcenilla (2334177)" userId="c275b020-bf26-4a9f-abc3-2d3ea3b9fc37" providerId="ADAL" clId="{88044AD2-52A0-4F73-8ADC-63B0CA8BC1EA}" dt="2026-05-07T20:21:57.041" v="1128" actId="1076"/>
        <pc:sldMkLst>
          <pc:docMk/>
          <pc:sldMk cId="0" sldId="265"/>
        </pc:sldMkLst>
        <pc:spChg chg="mod">
          <ac:chgData name="Lara Medina Barcenilla (2334177)" userId="c275b020-bf26-4a9f-abc3-2d3ea3b9fc37" providerId="ADAL" clId="{88044AD2-52A0-4F73-8ADC-63B0CA8BC1EA}" dt="2026-05-07T20:21:48.145" v="1126" actId="113"/>
          <ac:spMkLst>
            <pc:docMk/>
            <pc:sldMk cId="0" sldId="265"/>
            <ac:spMk id="7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42:11.998" v="762" actId="20577"/>
          <ac:spMkLst>
            <pc:docMk/>
            <pc:sldMk cId="0" sldId="265"/>
            <ac:spMk id="8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21:57.041" v="1128" actId="1076"/>
          <ac:spMkLst>
            <pc:docMk/>
            <pc:sldMk cId="0" sldId="265"/>
            <ac:spMk id="10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42:04.044" v="759" actId="20577"/>
          <ac:spMkLst>
            <pc:docMk/>
            <pc:sldMk cId="0" sldId="265"/>
            <ac:spMk id="12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5-07T20:20:50.988" v="1112" actId="14100"/>
          <ac:grpSpMkLst>
            <pc:docMk/>
            <pc:sldMk cId="0" sldId="265"/>
            <ac:grpSpMk id="4" creationId="{00000000-0000-0000-0000-000000000000}"/>
          </ac:grpSpMkLst>
        </pc:grpChg>
      </pc:sldChg>
      <pc:sldChg chg="addSp delSp modSp mod modTransition">
        <pc:chgData name="Lara Medina Barcenilla (2334177)" userId="c275b020-bf26-4a9f-abc3-2d3ea3b9fc37" providerId="ADAL" clId="{88044AD2-52A0-4F73-8ADC-63B0CA8BC1EA}" dt="2026-05-07T20:22:13.139" v="1132" actId="403"/>
        <pc:sldMkLst>
          <pc:docMk/>
          <pc:sldMk cId="0" sldId="266"/>
        </pc:sldMkLst>
        <pc:spChg chg="mod">
          <ac:chgData name="Lara Medina Barcenilla (2334177)" userId="c275b020-bf26-4a9f-abc3-2d3ea3b9fc37" providerId="ADAL" clId="{88044AD2-52A0-4F73-8ADC-63B0CA8BC1EA}" dt="2026-05-07T20:22:07.094" v="1129" actId="1076"/>
          <ac:spMkLst>
            <pc:docMk/>
            <pc:sldMk cId="0" sldId="266"/>
            <ac:spMk id="4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43:31.307" v="777" actId="1076"/>
          <ac:spMkLst>
            <pc:docMk/>
            <pc:sldMk cId="0" sldId="266"/>
            <ac:spMk id="12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22:13.139" v="1132" actId="403"/>
          <ac:spMkLst>
            <pc:docMk/>
            <pc:sldMk cId="0" sldId="266"/>
            <ac:spMk id="14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51:06.181" v="875" actId="20577"/>
          <ac:spMkLst>
            <pc:docMk/>
            <pc:sldMk cId="0" sldId="266"/>
            <ac:spMk id="15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17:43:45.978" v="783" actId="1076"/>
          <ac:spMkLst>
            <pc:docMk/>
            <pc:sldMk cId="0" sldId="266"/>
            <ac:spMk id="16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5-07T17:43:33.413" v="778" actId="1076"/>
          <ac:grpSpMkLst>
            <pc:docMk/>
            <pc:sldMk cId="0" sldId="266"/>
            <ac:grpSpMk id="9" creationId="{00000000-0000-0000-0000-000000000000}"/>
          </ac:grpSpMkLst>
        </pc:grpChg>
        <pc:grpChg chg="mod">
          <ac:chgData name="Lara Medina Barcenilla (2334177)" userId="c275b020-bf26-4a9f-abc3-2d3ea3b9fc37" providerId="ADAL" clId="{88044AD2-52A0-4F73-8ADC-63B0CA8BC1EA}" dt="2026-05-07T17:43:35.618" v="779" actId="1076"/>
          <ac:grpSpMkLst>
            <pc:docMk/>
            <pc:sldMk cId="0" sldId="266"/>
            <ac:grpSpMk id="11" creationId="{00000000-0000-0000-0000-000000000000}"/>
          </ac:grpSpMkLst>
        </pc:grpChg>
        <pc:picChg chg="add mod">
          <ac:chgData name="Lara Medina Barcenilla (2334177)" userId="c275b020-bf26-4a9f-abc3-2d3ea3b9fc37" providerId="ADAL" clId="{88044AD2-52A0-4F73-8ADC-63B0CA8BC1EA}" dt="2026-05-07T20:20:43.954" v="1111" actId="14100"/>
          <ac:picMkLst>
            <pc:docMk/>
            <pc:sldMk cId="0" sldId="266"/>
            <ac:picMk id="19" creationId="{2982E49B-E7E1-CDA5-84DA-AF110371CBD5}"/>
          </ac:picMkLst>
        </pc:picChg>
      </pc:sldChg>
      <pc:sldChg chg="addSp delSp modSp mod modTransition">
        <pc:chgData name="Lara Medina Barcenilla (2334177)" userId="c275b020-bf26-4a9f-abc3-2d3ea3b9fc37" providerId="ADAL" clId="{88044AD2-52A0-4F73-8ADC-63B0CA8BC1EA}" dt="2026-05-07T20:22:28.484" v="1137" actId="14100"/>
        <pc:sldMkLst>
          <pc:docMk/>
          <pc:sldMk cId="0" sldId="267"/>
        </pc:sldMkLst>
        <pc:spChg chg="mod">
          <ac:chgData name="Lara Medina Barcenilla (2334177)" userId="c275b020-bf26-4a9f-abc3-2d3ea3b9fc37" providerId="ADAL" clId="{88044AD2-52A0-4F73-8ADC-63B0CA8BC1EA}" dt="2026-05-07T19:57:23.057" v="925" actId="1076"/>
          <ac:spMkLst>
            <pc:docMk/>
            <pc:sldMk cId="0" sldId="267"/>
            <ac:spMk id="4" creationId="{00000000-0000-0000-0000-000000000000}"/>
          </ac:spMkLst>
        </pc:spChg>
        <pc:spChg chg="add del mod topLvl">
          <ac:chgData name="Lara Medina Barcenilla (2334177)" userId="c275b020-bf26-4a9f-abc3-2d3ea3b9fc37" providerId="ADAL" clId="{88044AD2-52A0-4F73-8ADC-63B0CA8BC1EA}" dt="2026-05-07T20:20:24.005" v="1109" actId="14100"/>
          <ac:spMkLst>
            <pc:docMk/>
            <pc:sldMk cId="0" sldId="267"/>
            <ac:spMk id="12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22:28.484" v="1137" actId="14100"/>
          <ac:spMkLst>
            <pc:docMk/>
            <pc:sldMk cId="0" sldId="267"/>
            <ac:spMk id="14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00:44.604" v="990" actId="20577"/>
          <ac:spMkLst>
            <pc:docMk/>
            <pc:sldMk cId="0" sldId="267"/>
            <ac:spMk id="15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9:54.316" v="1103" actId="1076"/>
          <ac:spMkLst>
            <pc:docMk/>
            <pc:sldMk cId="0" sldId="267"/>
            <ac:spMk id="16" creationId="{00000000-0000-0000-0000-000000000000}"/>
          </ac:spMkLst>
        </pc:spChg>
        <pc:spChg chg="mod">
          <ac:chgData name="Lara Medina Barcenilla (2334177)" userId="c275b020-bf26-4a9f-abc3-2d3ea3b9fc37" providerId="ADAL" clId="{88044AD2-52A0-4F73-8ADC-63B0CA8BC1EA}" dt="2026-05-07T20:19:57.966" v="1104" actId="1076"/>
          <ac:spMkLst>
            <pc:docMk/>
            <pc:sldMk cId="0" sldId="267"/>
            <ac:spMk id="18" creationId="{00000000-0000-0000-0000-000000000000}"/>
          </ac:spMkLst>
        </pc:spChg>
        <pc:grpChg chg="mod">
          <ac:chgData name="Lara Medina Barcenilla (2334177)" userId="c275b020-bf26-4a9f-abc3-2d3ea3b9fc37" providerId="ADAL" clId="{88044AD2-52A0-4F73-8ADC-63B0CA8BC1EA}" dt="2026-05-07T20:19:07.738" v="1081" actId="14100"/>
          <ac:grpSpMkLst>
            <pc:docMk/>
            <pc:sldMk cId="0" sldId="267"/>
            <ac:grpSpMk id="7" creationId="{00000000-0000-0000-0000-000000000000}"/>
          </ac:grpSpMkLst>
        </pc:grpChg>
        <pc:picChg chg="add mod">
          <ac:chgData name="Lara Medina Barcenilla (2334177)" userId="c275b020-bf26-4a9f-abc3-2d3ea3b9fc37" providerId="ADAL" clId="{88044AD2-52A0-4F73-8ADC-63B0CA8BC1EA}" dt="2026-05-07T20:20:29.643" v="1110" actId="1076"/>
          <ac:picMkLst>
            <pc:docMk/>
            <pc:sldMk cId="0" sldId="267"/>
            <ac:picMk id="20" creationId="{A24C047E-48A1-9B4F-5335-09D47CF84D17}"/>
          </ac:picMkLst>
        </pc:picChg>
        <pc:picChg chg="add mod">
          <ac:chgData name="Lara Medina Barcenilla (2334177)" userId="c275b020-bf26-4a9f-abc3-2d3ea3b9fc37" providerId="ADAL" clId="{88044AD2-52A0-4F73-8ADC-63B0CA8BC1EA}" dt="2026-05-07T20:20:19.777" v="1108" actId="1076"/>
          <ac:picMkLst>
            <pc:docMk/>
            <pc:sldMk cId="0" sldId="267"/>
            <ac:picMk id="22" creationId="{EEAB6A62-5584-C8DC-C23C-8E8DF21F5FC3}"/>
          </ac:picMkLst>
        </pc:picChg>
        <pc:picChg chg="add mod">
          <ac:chgData name="Lara Medina Barcenilla (2334177)" userId="c275b020-bf26-4a9f-abc3-2d3ea3b9fc37" providerId="ADAL" clId="{88044AD2-52A0-4F73-8ADC-63B0CA8BC1EA}" dt="2026-05-07T20:18:50.527" v="1077" actId="1076"/>
          <ac:picMkLst>
            <pc:docMk/>
            <pc:sldMk cId="0" sldId="267"/>
            <ac:picMk id="24" creationId="{742B57A7-D4A7-A033-A9BF-191E65C9762C}"/>
          </ac:picMkLst>
        </pc:picChg>
      </pc:sldChg>
      <pc:sldChg chg="modTransition">
        <pc:chgData name="Lara Medina Barcenilla (2334177)" userId="c275b020-bf26-4a9f-abc3-2d3ea3b9fc37" providerId="ADAL" clId="{88044AD2-52A0-4F73-8ADC-63B0CA8BC1EA}" dt="2026-04-29T19:09:30.426" v="79"/>
        <pc:sldMkLst>
          <pc:docMk/>
          <pc:sldMk cId="0" sldId="268"/>
        </pc:sldMkLst>
      </pc:sldChg>
      <pc:sldChg chg="modTransition">
        <pc:chgData name="Lara Medina Barcenilla (2334177)" userId="c275b020-bf26-4a9f-abc3-2d3ea3b9fc37" providerId="ADAL" clId="{88044AD2-52A0-4F73-8ADC-63B0CA8BC1EA}" dt="2026-04-29T19:09:42.346" v="81"/>
        <pc:sldMkLst>
          <pc:docMk/>
          <pc:sldMk cId="0" sldId="269"/>
        </pc:sldMkLst>
      </pc:sldChg>
      <pc:sldChg chg="modSp del mod">
        <pc:chgData name="Lara Medina Barcenilla (2334177)" userId="c275b020-bf26-4a9f-abc3-2d3ea3b9fc37" providerId="ADAL" clId="{88044AD2-52A0-4F73-8ADC-63B0CA8BC1EA}" dt="2026-05-09T17:38:30.626" v="1178" actId="2696"/>
        <pc:sldMkLst>
          <pc:docMk/>
          <pc:sldMk cId="0" sldId="270"/>
        </pc:sldMkLst>
        <pc:spChg chg="mod">
          <ac:chgData name="Lara Medina Barcenilla (2334177)" userId="c275b020-bf26-4a9f-abc3-2d3ea3b9fc37" providerId="ADAL" clId="{88044AD2-52A0-4F73-8ADC-63B0CA8BC1EA}" dt="2026-05-09T17:38:26.535" v="1177" actId="20577"/>
          <ac:spMkLst>
            <pc:docMk/>
            <pc:sldMk cId="0" sldId="270"/>
            <ac:spMk id="2" creationId="{00000000-0000-0000-0000-000000000000}"/>
          </ac:spMkLst>
        </pc:spChg>
      </pc:sldChg>
      <pc:sldChg chg="addSp delSp modSp add mod">
        <pc:chgData name="Lara Medina Barcenilla (2334177)" userId="c275b020-bf26-4a9f-abc3-2d3ea3b9fc37" providerId="ADAL" clId="{88044AD2-52A0-4F73-8ADC-63B0CA8BC1EA}" dt="2026-05-07T20:14:58.340" v="1054" actId="207"/>
        <pc:sldMkLst>
          <pc:docMk/>
          <pc:sldMk cId="820379119" sldId="271"/>
        </pc:sldMkLst>
        <pc:spChg chg="mod">
          <ac:chgData name="Lara Medina Barcenilla (2334177)" userId="c275b020-bf26-4a9f-abc3-2d3ea3b9fc37" providerId="ADAL" clId="{88044AD2-52A0-4F73-8ADC-63B0CA8BC1EA}" dt="2026-05-07T20:08:31.933" v="1024" actId="1076"/>
          <ac:spMkLst>
            <pc:docMk/>
            <pc:sldMk cId="820379119" sldId="271"/>
            <ac:spMk id="4" creationId="{F324682A-FA9B-5DD9-0EC3-7FEAD0E1766D}"/>
          </ac:spMkLst>
        </pc:spChg>
        <pc:spChg chg="mod">
          <ac:chgData name="Lara Medina Barcenilla (2334177)" userId="c275b020-bf26-4a9f-abc3-2d3ea3b9fc37" providerId="ADAL" clId="{88044AD2-52A0-4F73-8ADC-63B0CA8BC1EA}" dt="2026-05-07T20:00:26.141" v="982" actId="1076"/>
          <ac:spMkLst>
            <pc:docMk/>
            <pc:sldMk cId="820379119" sldId="271"/>
            <ac:spMk id="14" creationId="{882D5A00-BE66-CDA8-5DF6-9C11C9A5B185}"/>
          </ac:spMkLst>
        </pc:spChg>
        <pc:spChg chg="mod">
          <ac:chgData name="Lara Medina Barcenilla (2334177)" userId="c275b020-bf26-4a9f-abc3-2d3ea3b9fc37" providerId="ADAL" clId="{88044AD2-52A0-4F73-8ADC-63B0CA8BC1EA}" dt="2026-05-07T20:08:55.030" v="1028" actId="1076"/>
          <ac:spMkLst>
            <pc:docMk/>
            <pc:sldMk cId="820379119" sldId="271"/>
            <ac:spMk id="15" creationId="{FDBB0DCC-DD51-2DAC-C169-A2A2BE908662}"/>
          </ac:spMkLst>
        </pc:spChg>
        <pc:spChg chg="mod ord">
          <ac:chgData name="Lara Medina Barcenilla (2334177)" userId="c275b020-bf26-4a9f-abc3-2d3ea3b9fc37" providerId="ADAL" clId="{88044AD2-52A0-4F73-8ADC-63B0CA8BC1EA}" dt="2026-05-07T20:08:45.501" v="1027" actId="1076"/>
          <ac:spMkLst>
            <pc:docMk/>
            <pc:sldMk cId="820379119" sldId="271"/>
            <ac:spMk id="16" creationId="{0B76ACA9-A73A-C802-30DA-5FF805152FBD}"/>
          </ac:spMkLst>
        </pc:spChg>
        <pc:spChg chg="add mod">
          <ac:chgData name="Lara Medina Barcenilla (2334177)" userId="c275b020-bf26-4a9f-abc3-2d3ea3b9fc37" providerId="ADAL" clId="{88044AD2-52A0-4F73-8ADC-63B0CA8BC1EA}" dt="2026-05-07T20:14:58.340" v="1054" actId="207"/>
          <ac:spMkLst>
            <pc:docMk/>
            <pc:sldMk cId="820379119" sldId="271"/>
            <ac:spMk id="21" creationId="{9F293625-982F-110E-5921-B836915BABF6}"/>
          </ac:spMkLst>
        </pc:spChg>
        <pc:picChg chg="add mod">
          <ac:chgData name="Lara Medina Barcenilla (2334177)" userId="c275b020-bf26-4a9f-abc3-2d3ea3b9fc37" providerId="ADAL" clId="{88044AD2-52A0-4F73-8ADC-63B0CA8BC1EA}" dt="2026-05-07T20:04:50.742" v="1003" actId="1076"/>
          <ac:picMkLst>
            <pc:docMk/>
            <pc:sldMk cId="820379119" sldId="271"/>
            <ac:picMk id="20" creationId="{50FAC318-B08A-5035-BF3C-B78194F05674}"/>
          </ac:picMkLst>
        </pc:picChg>
      </pc:sldChg>
      <pc:sldMasterChg chg="setBg">
        <pc:chgData name="Lara Medina Barcenilla (2334177)" userId="c275b020-bf26-4a9f-abc3-2d3ea3b9fc37" providerId="ADAL" clId="{88044AD2-52A0-4F73-8ADC-63B0CA8BC1EA}" dt="2026-05-07T20:14:21.747" v="1052"/>
        <pc:sldMasterMkLst>
          <pc:docMk/>
          <pc:sldMasterMk cId="0" sldId="2147483648"/>
        </pc:sldMasterMkLst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‹Nº›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png"/><Relationship Id="rId7" Type="http://schemas.openxmlformats.org/officeDocument/2006/relationships/image" Target="../media/image17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svg"/><Relationship Id="rId4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sv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2.svg"/><Relationship Id="rId4" Type="http://schemas.openxmlformats.org/officeDocument/2006/relationships/image" Target="../media/image41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g"/><Relationship Id="rId5" Type="http://schemas.openxmlformats.org/officeDocument/2006/relationships/image" Target="../media/image45.png"/><Relationship Id="rId4" Type="http://schemas.openxmlformats.org/officeDocument/2006/relationships/image" Target="../media/image44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image" Target="../media/image47.svg"/><Relationship Id="rId7" Type="http://schemas.openxmlformats.org/officeDocument/2006/relationships/image" Target="../media/image50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jpg"/><Relationship Id="rId5" Type="http://schemas.openxmlformats.org/officeDocument/2006/relationships/image" Target="../media/image45.png"/><Relationship Id="rId4" Type="http://schemas.openxmlformats.org/officeDocument/2006/relationships/image" Target="../media/image4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16658" b="-1665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2436600" y="1911220"/>
            <a:ext cx="13414791" cy="6247571"/>
          </a:xfrm>
          <a:custGeom>
            <a:avLst/>
            <a:gdLst/>
            <a:ahLst/>
            <a:cxnLst/>
            <a:rect l="l" t="t" r="r" b="b"/>
            <a:pathLst>
              <a:path w="13414791" h="6247571">
                <a:moveTo>
                  <a:pt x="0" y="0"/>
                </a:moveTo>
                <a:lnTo>
                  <a:pt x="13414791" y="0"/>
                </a:lnTo>
                <a:lnTo>
                  <a:pt x="13414791" y="6247571"/>
                </a:lnTo>
                <a:lnTo>
                  <a:pt x="0" y="624757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3829688" y="3714493"/>
            <a:ext cx="10628624" cy="1581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00"/>
              </a:lnSpc>
            </a:pPr>
            <a:r>
              <a:rPr lang="en-US" sz="7500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La Senda Verde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829688" y="5395303"/>
            <a:ext cx="10628624" cy="7391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59"/>
              </a:lnSpc>
            </a:pPr>
            <a:r>
              <a:rPr lang="en-US" sz="3900" spc="1298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ECO HOTEL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829688" y="7380818"/>
            <a:ext cx="10628624" cy="450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LARA MEDINA BARCENILLA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829688" y="2377859"/>
            <a:ext cx="10628624" cy="4508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</a:pPr>
            <a:r>
              <a:rPr lang="en-US" sz="249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Sustainable Hospitality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087742" y="2578785"/>
            <a:ext cx="6251855" cy="4868632"/>
          </a:xfrm>
          <a:custGeom>
            <a:avLst/>
            <a:gdLst/>
            <a:ahLst/>
            <a:cxnLst/>
            <a:rect l="l" t="t" r="r" b="b"/>
            <a:pathLst>
              <a:path w="6251855" h="4868632">
                <a:moveTo>
                  <a:pt x="0" y="0"/>
                </a:moveTo>
                <a:lnTo>
                  <a:pt x="6251855" y="0"/>
                </a:lnTo>
                <a:lnTo>
                  <a:pt x="6251855" y="4868632"/>
                </a:lnTo>
                <a:lnTo>
                  <a:pt x="0" y="486863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 rot="-5400000">
            <a:off x="4000500" y="-4000500"/>
            <a:ext cx="10287000" cy="18288000"/>
          </a:xfrm>
          <a:custGeom>
            <a:avLst/>
            <a:gdLst/>
            <a:ahLst/>
            <a:cxnLst/>
            <a:rect l="l" t="t" r="r" b="b"/>
            <a:pathLst>
              <a:path w="10287000" h="18288000">
                <a:moveTo>
                  <a:pt x="0" y="0"/>
                </a:moveTo>
                <a:lnTo>
                  <a:pt x="10287000" y="0"/>
                </a:lnTo>
                <a:lnTo>
                  <a:pt x="10287000" y="18288000"/>
                </a:lnTo>
                <a:lnTo>
                  <a:pt x="0" y="18288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40530" r="-28580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 rot="-1017859">
            <a:off x="1456670" y="61694"/>
            <a:ext cx="4048313" cy="4048313"/>
          </a:xfrm>
          <a:custGeom>
            <a:avLst/>
            <a:gdLst/>
            <a:ahLst/>
            <a:cxnLst/>
            <a:rect l="l" t="t" r="r" b="b"/>
            <a:pathLst>
              <a:path w="4048313" h="4048313">
                <a:moveTo>
                  <a:pt x="0" y="0"/>
                </a:moveTo>
                <a:lnTo>
                  <a:pt x="4048313" y="0"/>
                </a:lnTo>
                <a:lnTo>
                  <a:pt x="4048313" y="4048313"/>
                </a:lnTo>
                <a:lnTo>
                  <a:pt x="0" y="40483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 rot="954975">
            <a:off x="11094271" y="677861"/>
            <a:ext cx="7078993" cy="3975127"/>
          </a:xfrm>
          <a:custGeom>
            <a:avLst/>
            <a:gdLst/>
            <a:ahLst/>
            <a:cxnLst/>
            <a:rect l="l" t="t" r="r" b="b"/>
            <a:pathLst>
              <a:path w="7078993" h="3975127">
                <a:moveTo>
                  <a:pt x="0" y="0"/>
                </a:moveTo>
                <a:lnTo>
                  <a:pt x="7078993" y="0"/>
                </a:lnTo>
                <a:lnTo>
                  <a:pt x="7078993" y="3975127"/>
                </a:lnTo>
                <a:lnTo>
                  <a:pt x="0" y="39751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 rot="780721">
            <a:off x="1436362" y="4368228"/>
            <a:ext cx="4088927" cy="5106073"/>
          </a:xfrm>
          <a:custGeom>
            <a:avLst/>
            <a:gdLst/>
            <a:ahLst/>
            <a:cxnLst/>
            <a:rect l="l" t="t" r="r" b="b"/>
            <a:pathLst>
              <a:path w="4088927" h="5106073">
                <a:moveTo>
                  <a:pt x="0" y="0"/>
                </a:moveTo>
                <a:lnTo>
                  <a:pt x="4088927" y="0"/>
                </a:lnTo>
                <a:lnTo>
                  <a:pt x="4088927" y="5106073"/>
                </a:lnTo>
                <a:lnTo>
                  <a:pt x="0" y="510607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4337023" y="3436458"/>
            <a:ext cx="8318861" cy="5545907"/>
          </a:xfrm>
          <a:custGeom>
            <a:avLst/>
            <a:gdLst/>
            <a:ahLst/>
            <a:cxnLst/>
            <a:rect l="l" t="t" r="r" b="b"/>
            <a:pathLst>
              <a:path w="8318861" h="5545907">
                <a:moveTo>
                  <a:pt x="0" y="0"/>
                </a:moveTo>
                <a:lnTo>
                  <a:pt x="8318861" y="0"/>
                </a:lnTo>
                <a:lnTo>
                  <a:pt x="8318861" y="5545907"/>
                </a:lnTo>
                <a:lnTo>
                  <a:pt x="0" y="5545907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 rot="-858459">
            <a:off x="11716838" y="4305138"/>
            <a:ext cx="5202983" cy="5232254"/>
          </a:xfrm>
          <a:custGeom>
            <a:avLst/>
            <a:gdLst/>
            <a:ahLst/>
            <a:cxnLst/>
            <a:rect l="l" t="t" r="r" b="b"/>
            <a:pathLst>
              <a:path w="5202983" h="5232254">
                <a:moveTo>
                  <a:pt x="0" y="0"/>
                </a:moveTo>
                <a:lnTo>
                  <a:pt x="5202983" y="0"/>
                </a:lnTo>
                <a:lnTo>
                  <a:pt x="5202983" y="5232254"/>
                </a:lnTo>
                <a:lnTo>
                  <a:pt x="0" y="523225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4940812" y="190245"/>
            <a:ext cx="3743230" cy="3453129"/>
          </a:xfrm>
          <a:custGeom>
            <a:avLst/>
            <a:gdLst/>
            <a:ahLst/>
            <a:cxnLst/>
            <a:rect l="l" t="t" r="r" b="b"/>
            <a:pathLst>
              <a:path w="3743230" h="3453129">
                <a:moveTo>
                  <a:pt x="0" y="0"/>
                </a:moveTo>
                <a:lnTo>
                  <a:pt x="3743230" y="0"/>
                </a:lnTo>
                <a:lnTo>
                  <a:pt x="3743230" y="3453129"/>
                </a:lnTo>
                <a:lnTo>
                  <a:pt x="0" y="3453129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Freeform 10"/>
          <p:cNvSpPr/>
          <p:nvPr/>
        </p:nvSpPr>
        <p:spPr>
          <a:xfrm>
            <a:off x="4053202" y="-37799"/>
            <a:ext cx="11049000" cy="10362598"/>
          </a:xfrm>
          <a:custGeom>
            <a:avLst/>
            <a:gdLst/>
            <a:ahLst/>
            <a:cxnLst/>
            <a:rect l="l" t="t" r="r" b="b"/>
            <a:pathLst>
              <a:path w="8345493" h="10362598">
                <a:moveTo>
                  <a:pt x="0" y="0"/>
                </a:moveTo>
                <a:lnTo>
                  <a:pt x="8345493" y="0"/>
                </a:lnTo>
                <a:lnTo>
                  <a:pt x="8345493" y="10362598"/>
                </a:lnTo>
                <a:lnTo>
                  <a:pt x="0" y="10362598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1" name="TextBox 11"/>
          <p:cNvSpPr txBox="1"/>
          <p:nvPr/>
        </p:nvSpPr>
        <p:spPr>
          <a:xfrm>
            <a:off x="7154607" y="350265"/>
            <a:ext cx="5053359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i="1" dirty="0">
                <a:solidFill>
                  <a:srgbClr val="000000"/>
                </a:solidFill>
                <a:latin typeface="Canva Sans Bold Italics"/>
                <a:ea typeface="Canva Sans Bold Italics"/>
                <a:cs typeface="Canva Sans Bold Italics"/>
                <a:sym typeface="Canva Sans Bold Italics"/>
              </a:rPr>
              <a:t>SPAIN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012015" y="1452897"/>
            <a:ext cx="4044185" cy="5105310"/>
          </a:xfrm>
          <a:custGeom>
            <a:avLst/>
            <a:gdLst/>
            <a:ahLst/>
            <a:cxnLst/>
            <a:rect l="l" t="t" r="r" b="b"/>
            <a:pathLst>
              <a:path w="4044185" h="5105310">
                <a:moveTo>
                  <a:pt x="0" y="0"/>
                </a:moveTo>
                <a:lnTo>
                  <a:pt x="4044186" y="0"/>
                </a:lnTo>
                <a:lnTo>
                  <a:pt x="4044186" y="5105311"/>
                </a:lnTo>
                <a:lnTo>
                  <a:pt x="0" y="510531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3" name="Freeform 3"/>
          <p:cNvSpPr/>
          <p:nvPr/>
        </p:nvSpPr>
        <p:spPr>
          <a:xfrm>
            <a:off x="531116" y="1452897"/>
            <a:ext cx="4121024" cy="5105310"/>
          </a:xfrm>
          <a:custGeom>
            <a:avLst/>
            <a:gdLst/>
            <a:ahLst/>
            <a:cxnLst/>
            <a:rect l="l" t="t" r="r" b="b"/>
            <a:pathLst>
              <a:path w="4121024" h="5105310">
                <a:moveTo>
                  <a:pt x="0" y="0"/>
                </a:moveTo>
                <a:lnTo>
                  <a:pt x="4121024" y="0"/>
                </a:lnTo>
                <a:lnTo>
                  <a:pt x="4121024" y="5105311"/>
                </a:lnTo>
                <a:lnTo>
                  <a:pt x="0" y="51053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4" name="Freeform 4"/>
          <p:cNvSpPr/>
          <p:nvPr/>
        </p:nvSpPr>
        <p:spPr>
          <a:xfrm>
            <a:off x="9596014" y="1452897"/>
            <a:ext cx="4061413" cy="5105310"/>
          </a:xfrm>
          <a:custGeom>
            <a:avLst/>
            <a:gdLst/>
            <a:ahLst/>
            <a:cxnLst/>
            <a:rect l="l" t="t" r="r" b="b"/>
            <a:pathLst>
              <a:path w="4061413" h="5105310">
                <a:moveTo>
                  <a:pt x="0" y="0"/>
                </a:moveTo>
                <a:lnTo>
                  <a:pt x="4061414" y="0"/>
                </a:lnTo>
                <a:lnTo>
                  <a:pt x="4061414" y="5105311"/>
                </a:lnTo>
                <a:lnTo>
                  <a:pt x="0" y="510531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Freeform 5"/>
          <p:cNvSpPr/>
          <p:nvPr/>
        </p:nvSpPr>
        <p:spPr>
          <a:xfrm>
            <a:off x="14197241" y="1452897"/>
            <a:ext cx="4090759" cy="5105310"/>
          </a:xfrm>
          <a:custGeom>
            <a:avLst/>
            <a:gdLst/>
            <a:ahLst/>
            <a:cxnLst/>
            <a:rect l="l" t="t" r="r" b="b"/>
            <a:pathLst>
              <a:path w="4090759" h="5105310">
                <a:moveTo>
                  <a:pt x="0" y="0"/>
                </a:moveTo>
                <a:lnTo>
                  <a:pt x="4090759" y="0"/>
                </a:lnTo>
                <a:lnTo>
                  <a:pt x="4090759" y="5105311"/>
                </a:lnTo>
                <a:lnTo>
                  <a:pt x="0" y="51053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6" name="Freeform 6"/>
          <p:cNvSpPr/>
          <p:nvPr/>
        </p:nvSpPr>
        <p:spPr>
          <a:xfrm>
            <a:off x="531116" y="6796333"/>
            <a:ext cx="4704777" cy="3528583"/>
          </a:xfrm>
          <a:custGeom>
            <a:avLst/>
            <a:gdLst/>
            <a:ahLst/>
            <a:cxnLst/>
            <a:rect l="l" t="t" r="r" b="b"/>
            <a:pathLst>
              <a:path w="4704777" h="3528583">
                <a:moveTo>
                  <a:pt x="0" y="0"/>
                </a:moveTo>
                <a:lnTo>
                  <a:pt x="4704777" y="0"/>
                </a:lnTo>
                <a:lnTo>
                  <a:pt x="4704777" y="3528582"/>
                </a:lnTo>
                <a:lnTo>
                  <a:pt x="0" y="352858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5903018" y="6796333"/>
            <a:ext cx="4704777" cy="3528583"/>
          </a:xfrm>
          <a:custGeom>
            <a:avLst/>
            <a:gdLst/>
            <a:ahLst/>
            <a:cxnLst/>
            <a:rect l="l" t="t" r="r" b="b"/>
            <a:pathLst>
              <a:path w="4704777" h="3528583">
                <a:moveTo>
                  <a:pt x="0" y="0"/>
                </a:moveTo>
                <a:lnTo>
                  <a:pt x="4704777" y="0"/>
                </a:lnTo>
                <a:lnTo>
                  <a:pt x="4704777" y="3528582"/>
                </a:lnTo>
                <a:lnTo>
                  <a:pt x="0" y="352858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Freeform 8"/>
          <p:cNvSpPr/>
          <p:nvPr/>
        </p:nvSpPr>
        <p:spPr>
          <a:xfrm>
            <a:off x="11274545" y="6875555"/>
            <a:ext cx="5991355" cy="3370137"/>
          </a:xfrm>
          <a:custGeom>
            <a:avLst/>
            <a:gdLst/>
            <a:ahLst/>
            <a:cxnLst/>
            <a:rect l="l" t="t" r="r" b="b"/>
            <a:pathLst>
              <a:path w="5991355" h="3370137">
                <a:moveTo>
                  <a:pt x="0" y="0"/>
                </a:moveTo>
                <a:lnTo>
                  <a:pt x="5991355" y="0"/>
                </a:lnTo>
                <a:lnTo>
                  <a:pt x="5991355" y="3370138"/>
                </a:lnTo>
                <a:lnTo>
                  <a:pt x="0" y="3370138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TextBox 9"/>
          <p:cNvSpPr txBox="1"/>
          <p:nvPr/>
        </p:nvSpPr>
        <p:spPr>
          <a:xfrm>
            <a:off x="229116" y="312049"/>
            <a:ext cx="16262582" cy="8987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126"/>
              </a:lnSpc>
            </a:pPr>
            <a:r>
              <a:rPr lang="en-US" sz="4399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Beyond the Stereotype: Another Side of Spain</a:t>
            </a: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1200384"/>
            <a:ext cx="18288000" cy="5175328"/>
            <a:chOff x="0" y="0"/>
            <a:chExt cx="24384000" cy="7810956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/>
            <a:srcRect t="20077" b="20077"/>
            <a:stretch>
              <a:fillRect/>
            </a:stretch>
          </p:blipFill>
          <p:spPr>
            <a:xfrm>
              <a:off x="0" y="0"/>
              <a:ext cx="8043333" cy="7810956"/>
            </a:xfrm>
            <a:prstGeom prst="rect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rcRect t="20077" b="20077"/>
            <a:stretch>
              <a:fillRect/>
            </a:stretch>
          </p:blipFill>
          <p:spPr>
            <a:xfrm>
              <a:off x="8170333" y="0"/>
              <a:ext cx="8043333" cy="7810956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2"/>
            <a:srcRect t="20077" b="20077"/>
            <a:stretch>
              <a:fillRect/>
            </a:stretch>
          </p:blipFill>
          <p:spPr>
            <a:xfrm>
              <a:off x="16340667" y="0"/>
              <a:ext cx="8043333" cy="7810956"/>
            </a:xfrm>
            <a:prstGeom prst="rect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2602765" y="6750888"/>
            <a:ext cx="5548305" cy="3536112"/>
          </a:xfrm>
          <a:custGeom>
            <a:avLst/>
            <a:gdLst/>
            <a:ahLst/>
            <a:cxnLst/>
            <a:rect l="l" t="t" r="r" b="b"/>
            <a:pathLst>
              <a:path w="5175370" h="3105222">
                <a:moveTo>
                  <a:pt x="0" y="0"/>
                </a:moveTo>
                <a:lnTo>
                  <a:pt x="5175369" y="0"/>
                </a:lnTo>
                <a:lnTo>
                  <a:pt x="5175369" y="3105222"/>
                </a:lnTo>
                <a:lnTo>
                  <a:pt x="0" y="31052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Freeform 7"/>
          <p:cNvSpPr/>
          <p:nvPr/>
        </p:nvSpPr>
        <p:spPr>
          <a:xfrm>
            <a:off x="9829800" y="6750889"/>
            <a:ext cx="5841735" cy="3536112"/>
          </a:xfrm>
          <a:custGeom>
            <a:avLst/>
            <a:gdLst/>
            <a:ahLst/>
            <a:cxnLst/>
            <a:rect l="l" t="t" r="r" b="b"/>
            <a:pathLst>
              <a:path w="5548305" h="3120921">
                <a:moveTo>
                  <a:pt x="0" y="0"/>
                </a:moveTo>
                <a:lnTo>
                  <a:pt x="5548305" y="0"/>
                </a:lnTo>
                <a:lnTo>
                  <a:pt x="5548305" y="3120921"/>
                </a:lnTo>
                <a:lnTo>
                  <a:pt x="0" y="312092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8" name="TextBox 8"/>
          <p:cNvSpPr txBox="1"/>
          <p:nvPr/>
        </p:nvSpPr>
        <p:spPr>
          <a:xfrm>
            <a:off x="2743200" y="222479"/>
            <a:ext cx="12649200" cy="6027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731"/>
              </a:lnSpc>
            </a:pPr>
            <a:r>
              <a:rPr lang="en-US" sz="4000" b="1" spc="1125" dirty="0">
                <a:solidFill>
                  <a:srgbClr val="2A39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THE IMPACT OF MASS TOURISM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32414" y="1347166"/>
            <a:ext cx="3686572" cy="7385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19"/>
              </a:lnSpc>
            </a:pPr>
            <a:r>
              <a:rPr lang="en-US" sz="4299" b="1" dirty="0">
                <a:solidFill>
                  <a:srgbClr val="2A39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ECONOMIC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020800" y="1385876"/>
            <a:ext cx="2137172" cy="7384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20"/>
              </a:lnSpc>
            </a:pPr>
            <a:r>
              <a:rPr lang="en-US" sz="4300" b="1" dirty="0">
                <a:solidFill>
                  <a:srgbClr val="2A39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SOCIAL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6901" y="1371608"/>
            <a:ext cx="5402636" cy="73849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020"/>
              </a:lnSpc>
            </a:pPr>
            <a:r>
              <a:rPr lang="en-US" sz="4300" b="1" dirty="0">
                <a:solidFill>
                  <a:srgbClr val="2A3923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ENVIRONMENTAL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57663" y="2381881"/>
            <a:ext cx="5141874" cy="4571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Water shortages</a:t>
            </a:r>
          </a:p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Pollution</a:t>
            </a:r>
          </a:p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Waste generation</a:t>
            </a:r>
          </a:p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Beach degradation</a:t>
            </a:r>
          </a:p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Pressure on marine ecosystems</a:t>
            </a:r>
          </a:p>
          <a:p>
            <a:pPr marL="690890" lvl="1" indent="-345445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Increased carbon emissions</a:t>
            </a:r>
          </a:p>
          <a:p>
            <a:pPr algn="l">
              <a:lnSpc>
                <a:spcPts val="4900"/>
              </a:lnSpc>
            </a:pPr>
            <a:endParaRPr lang="en-US" sz="32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l">
              <a:lnSpc>
                <a:spcPts val="4060"/>
              </a:lnSpc>
            </a:pPr>
            <a:endParaRPr lang="en-US" sz="32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2471593" y="2336345"/>
            <a:ext cx="5172102" cy="5175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Housing shortages</a:t>
            </a:r>
          </a:p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Short-term rentals (Airbnb pressure)</a:t>
            </a:r>
          </a:p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Overcrowding</a:t>
            </a:r>
          </a:p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Pressure on healthcare and public services</a:t>
            </a:r>
          </a:p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Traffic congestion</a:t>
            </a:r>
          </a:p>
          <a:p>
            <a:pPr marL="626122" lvl="1" indent="-313061" algn="l">
              <a:buFont typeface="Arial"/>
              <a:buChar char="•"/>
            </a:pPr>
            <a:r>
              <a:rPr lang="en-US" sz="2800" b="1" dirty="0">
                <a:solidFill>
                  <a:srgbClr val="29331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Loss of community identity</a:t>
            </a:r>
          </a:p>
          <a:p>
            <a:pPr algn="l">
              <a:lnSpc>
                <a:spcPts val="4620"/>
              </a:lnSpc>
            </a:pPr>
            <a:endParaRPr lang="en-US" sz="29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6440"/>
              </a:lnSpc>
            </a:pPr>
            <a:endParaRPr lang="en-US" sz="29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776638" y="2435245"/>
            <a:ext cx="4848956" cy="48276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Short-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term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profit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Dependence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on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mass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tourism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Seasonal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income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Profits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for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large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companies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</a:p>
          <a:p>
            <a:pPr marL="285750" lvl="0" indent="-285750">
              <a:buFont typeface="Wingdings" panose="05000000000000000000" pitchFamily="2" charset="2"/>
              <a:buChar char="§"/>
            </a:pP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Low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economic</a:t>
            </a:r>
            <a:r>
              <a:rPr lang="es-ES" sz="2800" dirty="0">
                <a:solidFill>
                  <a:srgbClr val="293315"/>
                </a:solidFill>
                <a:latin typeface="Montserrat Bold" panose="00000800000000000000" charset="0"/>
              </a:rPr>
              <a:t> </a:t>
            </a:r>
            <a:r>
              <a:rPr lang="es-ES" sz="2800" dirty="0" err="1">
                <a:solidFill>
                  <a:srgbClr val="293315"/>
                </a:solidFill>
                <a:latin typeface="Montserrat Bold" panose="00000800000000000000" charset="0"/>
              </a:rPr>
              <a:t>resilience</a:t>
            </a:r>
            <a:endParaRPr lang="es-ES" sz="2800" dirty="0">
              <a:solidFill>
                <a:srgbClr val="293315"/>
              </a:solidFill>
              <a:latin typeface="Montserrat Bold" panose="00000800000000000000" charset="0"/>
            </a:endParaRPr>
          </a:p>
          <a:p>
            <a:pPr marL="345445" lvl="1" algn="l">
              <a:lnSpc>
                <a:spcPts val="4480"/>
              </a:lnSpc>
            </a:pPr>
            <a:endParaRPr lang="en-US" sz="32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  <a:p>
            <a:pPr algn="ctr">
              <a:lnSpc>
                <a:spcPts val="7279"/>
              </a:lnSpc>
            </a:pPr>
            <a:endParaRPr lang="en-US" sz="3200" b="1" dirty="0">
              <a:solidFill>
                <a:srgbClr val="2A3923"/>
              </a:solidFill>
              <a:latin typeface="Montserrat Bold"/>
              <a:ea typeface="Montserrat Bold"/>
              <a:cs typeface="Montserrat Bold"/>
              <a:sym typeface="Montserrat Bold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13033" y="1136627"/>
            <a:ext cx="7692921" cy="2568735"/>
            <a:chOff x="-572896" y="-8497"/>
            <a:chExt cx="10257227" cy="342498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9684331" cy="3416484"/>
            </a:xfrm>
            <a:custGeom>
              <a:avLst/>
              <a:gdLst/>
              <a:ahLst/>
              <a:cxnLst/>
              <a:rect l="l" t="t" r="r" b="b"/>
              <a:pathLst>
                <a:path w="9684331" h="3416484">
                  <a:moveTo>
                    <a:pt x="0" y="0"/>
                  </a:moveTo>
                  <a:lnTo>
                    <a:pt x="9684331" y="0"/>
                  </a:lnTo>
                  <a:lnTo>
                    <a:pt x="9684331" y="3416484"/>
                  </a:lnTo>
                  <a:lnTo>
                    <a:pt x="0" y="3416484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t="-5232" b="-5232"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-572896" y="-8497"/>
              <a:ext cx="9684334" cy="340695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l">
                <a:lnSpc>
                  <a:spcPts val="6480"/>
                </a:lnSpc>
              </a:pPr>
              <a:r>
                <a:rPr lang="en-US" sz="6000" b="1" spc="1725" dirty="0">
                  <a:solidFill>
                    <a:srgbClr val="000000"/>
                  </a:solidFill>
                  <a:latin typeface="TAN Pearl"/>
                  <a:ea typeface="TAN Pearl"/>
                  <a:cs typeface="TAN Pearl"/>
                  <a:sym typeface="TAN Pearl"/>
                </a:rPr>
                <a:t>CONTENTS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142705" y="3705368"/>
            <a:ext cx="6120546" cy="5654751"/>
            <a:chOff x="0" y="0"/>
            <a:chExt cx="8160728" cy="753966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60723" cy="7539663"/>
            </a:xfrm>
            <a:custGeom>
              <a:avLst/>
              <a:gdLst/>
              <a:ahLst/>
              <a:cxnLst/>
              <a:rect l="l" t="t" r="r" b="b"/>
              <a:pathLst>
                <a:path w="8160723" h="7539663">
                  <a:moveTo>
                    <a:pt x="0" y="0"/>
                  </a:moveTo>
                  <a:lnTo>
                    <a:pt x="8160723" y="0"/>
                  </a:lnTo>
                  <a:lnTo>
                    <a:pt x="8160723" y="7539663"/>
                  </a:lnTo>
                  <a:lnTo>
                    <a:pt x="0" y="7539663"/>
                  </a:lnTo>
                  <a:close/>
                </a:path>
              </a:pathLst>
            </a:custGeom>
            <a:blipFill>
              <a:blip r:embed="rId2">
                <a:alphaModFix amt="0"/>
              </a:blip>
              <a:stretch>
                <a:fillRect l="-68539" r="-68539"/>
              </a:stretch>
            </a:blipFill>
          </p:spPr>
          <p:txBody>
            <a:bodyPr/>
            <a:lstStyle/>
            <a:p>
              <a:endParaRPr lang="es-ES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8160728" cy="7568243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ea typeface="Calibri (MS)"/>
                  <a:cs typeface="Calibri (MS)"/>
                  <a:sym typeface="Calibri (MS)"/>
                </a:rPr>
                <a:t>La Senda Verde: a sustainable alternative</a:t>
              </a: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cs typeface="Calibri (MS)"/>
                  <a:sym typeface="Calibri (MS)"/>
                </a:rPr>
                <a:t>Sustainability Vision</a:t>
              </a: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cs typeface="Calibri (MS)"/>
                  <a:sym typeface="Calibri (MS)"/>
                </a:rPr>
                <a:t>Environmental Sustainability</a:t>
              </a: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cs typeface="Calibri (MS)"/>
                  <a:sym typeface="Calibri (MS)"/>
                </a:rPr>
                <a:t>Social </a:t>
              </a:r>
              <a:r>
                <a:rPr lang="en-US" sz="3000" dirty="0" err="1">
                  <a:solidFill>
                    <a:srgbClr val="000000"/>
                  </a:solidFill>
                  <a:cs typeface="Calibri (MS)"/>
                  <a:sym typeface="Calibri (MS)"/>
                </a:rPr>
                <a:t>Sustainaility</a:t>
              </a:r>
              <a:endParaRPr lang="en-US" sz="3000" dirty="0">
                <a:solidFill>
                  <a:srgbClr val="000000"/>
                </a:solidFill>
                <a:cs typeface="Calibri (MS)"/>
                <a:sym typeface="Calibri (MS)"/>
              </a:endParaRP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cs typeface="Calibri (MS)"/>
                  <a:sym typeface="Calibri (MS)"/>
                </a:rPr>
                <a:t>Economic Sustainability</a:t>
              </a: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cs typeface="Calibri (MS)"/>
                  <a:sym typeface="Calibri (MS)"/>
                </a:rPr>
                <a:t>Conclusion</a:t>
              </a:r>
              <a:endParaRPr lang="es-ES" dirty="0">
                <a:latin typeface="+mj-lt"/>
              </a:endParaRPr>
            </a:p>
            <a:p>
              <a:pPr marL="1021076" lvl="2" indent="-457200">
                <a:lnSpc>
                  <a:spcPts val="3240"/>
                </a:lnSpc>
                <a:buFont typeface="Wingdings" panose="05000000000000000000" pitchFamily="2" charset="2"/>
                <a:buChar char="q"/>
              </a:pPr>
              <a:r>
                <a:rPr lang="en-US" sz="3000" dirty="0">
                  <a:solidFill>
                    <a:srgbClr val="000000"/>
                  </a:solidFill>
                  <a:latin typeface="+mj-lt"/>
                  <a:ea typeface="Calibri (MS)"/>
                  <a:cs typeface="Calibri (MS)"/>
                  <a:sym typeface="Calibri (MS)"/>
                </a:rPr>
                <a:t>References</a:t>
              </a:r>
            </a:p>
            <a:p>
              <a:pPr marL="845814" lvl="2" indent="-281938"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  <a:p>
              <a:pPr marL="845814" lvl="2" indent="-281938" algn="l">
                <a:lnSpc>
                  <a:spcPts val="3240"/>
                </a:lnSpc>
              </a:pPr>
              <a:endParaRPr lang="en-US" sz="3000" dirty="0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endParaRP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115300" y="0"/>
            <a:ext cx="10172700" cy="10287000"/>
            <a:chOff x="0" y="0"/>
            <a:chExt cx="13563600" cy="13716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3563600" cy="13716000"/>
            </a:xfrm>
            <a:custGeom>
              <a:avLst/>
              <a:gdLst/>
              <a:ahLst/>
              <a:cxnLst/>
              <a:rect l="l" t="t" r="r" b="b"/>
              <a:pathLst>
                <a:path w="13563600" h="13716000">
                  <a:moveTo>
                    <a:pt x="0" y="0"/>
                  </a:moveTo>
                  <a:lnTo>
                    <a:pt x="13563600" y="0"/>
                  </a:lnTo>
                  <a:lnTo>
                    <a:pt x="13563600" y="13716000"/>
                  </a:lnTo>
                  <a:lnTo>
                    <a:pt x="0" y="1371600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351331" y="1106234"/>
            <a:ext cx="3747792" cy="8074533"/>
            <a:chOff x="0" y="0"/>
            <a:chExt cx="4997056" cy="1076604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997069" cy="10766044"/>
            </a:xfrm>
            <a:custGeom>
              <a:avLst/>
              <a:gdLst/>
              <a:ahLst/>
              <a:cxnLst/>
              <a:rect l="l" t="t" r="r" b="b"/>
              <a:pathLst>
                <a:path w="4997069" h="10766044">
                  <a:moveTo>
                    <a:pt x="0" y="0"/>
                  </a:moveTo>
                  <a:lnTo>
                    <a:pt x="4997069" y="0"/>
                  </a:lnTo>
                  <a:lnTo>
                    <a:pt x="4997069" y="10766044"/>
                  </a:lnTo>
                  <a:lnTo>
                    <a:pt x="0" y="107660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21814" r="-21813" b="-32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3190172" y="1106234"/>
            <a:ext cx="3747792" cy="3991747"/>
            <a:chOff x="0" y="0"/>
            <a:chExt cx="4997056" cy="532232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997069" cy="5322316"/>
            </a:xfrm>
            <a:custGeom>
              <a:avLst/>
              <a:gdLst/>
              <a:ahLst/>
              <a:cxnLst/>
              <a:rect l="l" t="t" r="r" b="b"/>
              <a:pathLst>
                <a:path w="4997069" h="5322316">
                  <a:moveTo>
                    <a:pt x="0" y="0"/>
                  </a:moveTo>
                  <a:lnTo>
                    <a:pt x="4997069" y="0"/>
                  </a:lnTo>
                  <a:lnTo>
                    <a:pt x="4997069" y="5322316"/>
                  </a:lnTo>
                  <a:lnTo>
                    <a:pt x="0" y="53223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20460" r="-62" b="-20460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3190172" y="5189030"/>
            <a:ext cx="3747792" cy="3991747"/>
            <a:chOff x="0" y="0"/>
            <a:chExt cx="4997056" cy="5322329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997069" cy="5322316"/>
            </a:xfrm>
            <a:custGeom>
              <a:avLst/>
              <a:gdLst/>
              <a:ahLst/>
              <a:cxnLst/>
              <a:rect l="l" t="t" r="r" b="b"/>
              <a:pathLst>
                <a:path w="4997069" h="5322316">
                  <a:moveTo>
                    <a:pt x="0" y="0"/>
                  </a:moveTo>
                  <a:lnTo>
                    <a:pt x="4997069" y="0"/>
                  </a:lnTo>
                  <a:lnTo>
                    <a:pt x="4997069" y="5322316"/>
                  </a:lnTo>
                  <a:lnTo>
                    <a:pt x="0" y="5322316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29930" r="-29930" b="-61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868983" y="2497624"/>
            <a:ext cx="6390317" cy="4189278"/>
            <a:chOff x="0" y="0"/>
            <a:chExt cx="10371988" cy="6799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71963" cy="6799580"/>
            </a:xfrm>
            <a:custGeom>
              <a:avLst/>
              <a:gdLst/>
              <a:ahLst/>
              <a:cxnLst/>
              <a:rect l="l" t="t" r="r" b="b"/>
              <a:pathLst>
                <a:path w="10371963" h="6799580">
                  <a:moveTo>
                    <a:pt x="0" y="0"/>
                  </a:moveTo>
                  <a:lnTo>
                    <a:pt x="10371963" y="0"/>
                  </a:lnTo>
                  <a:lnTo>
                    <a:pt x="10371963" y="6799580"/>
                  </a:lnTo>
                  <a:lnTo>
                    <a:pt x="0" y="679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14783" b="-14951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7658341" y="6801202"/>
            <a:ext cx="3841871" cy="2549823"/>
            <a:chOff x="0" y="0"/>
            <a:chExt cx="5122494" cy="339976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122545" cy="3399790"/>
            </a:xfrm>
            <a:custGeom>
              <a:avLst/>
              <a:gdLst/>
              <a:ahLst/>
              <a:cxnLst/>
              <a:rect l="l" t="t" r="r" b="b"/>
              <a:pathLst>
                <a:path w="5122545" h="3399790">
                  <a:moveTo>
                    <a:pt x="0" y="0"/>
                  </a:moveTo>
                  <a:lnTo>
                    <a:pt x="5122545" y="0"/>
                  </a:lnTo>
                  <a:lnTo>
                    <a:pt x="5122545" y="3399790"/>
                  </a:lnTo>
                  <a:lnTo>
                    <a:pt x="0" y="33997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3998" r="-3997" b="-134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3417429" y="6782162"/>
            <a:ext cx="3841871" cy="2549823"/>
            <a:chOff x="0" y="0"/>
            <a:chExt cx="5122494" cy="339976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5122545" cy="3399790"/>
            </a:xfrm>
            <a:custGeom>
              <a:avLst/>
              <a:gdLst/>
              <a:ahLst/>
              <a:cxnLst/>
              <a:rect l="l" t="t" r="r" b="b"/>
              <a:pathLst>
                <a:path w="5122545" h="3399790">
                  <a:moveTo>
                    <a:pt x="0" y="0"/>
                  </a:moveTo>
                  <a:lnTo>
                    <a:pt x="5122545" y="0"/>
                  </a:lnTo>
                  <a:lnTo>
                    <a:pt x="5122545" y="3399790"/>
                  </a:lnTo>
                  <a:lnTo>
                    <a:pt x="0" y="33997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32" b="-132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8" name="Freeform 8"/>
          <p:cNvSpPr/>
          <p:nvPr/>
        </p:nvSpPr>
        <p:spPr>
          <a:xfrm>
            <a:off x="807965" y="3262427"/>
            <a:ext cx="6306033" cy="6242677"/>
          </a:xfrm>
          <a:custGeom>
            <a:avLst/>
            <a:gdLst/>
            <a:ahLst/>
            <a:cxnLst/>
            <a:rect l="l" t="t" r="r" b="b"/>
            <a:pathLst>
              <a:path w="6306033" h="6242677">
                <a:moveTo>
                  <a:pt x="0" y="0"/>
                </a:moveTo>
                <a:lnTo>
                  <a:pt x="6306034" y="0"/>
                </a:lnTo>
                <a:lnTo>
                  <a:pt x="6306034" y="6242677"/>
                </a:lnTo>
                <a:lnTo>
                  <a:pt x="0" y="624267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9" name="Freeform 9"/>
          <p:cNvSpPr/>
          <p:nvPr/>
        </p:nvSpPr>
        <p:spPr>
          <a:xfrm>
            <a:off x="10210800" y="201625"/>
            <a:ext cx="7384864" cy="2178774"/>
          </a:xfrm>
          <a:custGeom>
            <a:avLst/>
            <a:gdLst/>
            <a:ahLst/>
            <a:cxnLst/>
            <a:rect l="l" t="t" r="r" b="b"/>
            <a:pathLst>
              <a:path w="6966518" h="1911299">
                <a:moveTo>
                  <a:pt x="0" y="0"/>
                </a:moveTo>
                <a:lnTo>
                  <a:pt x="6966517" y="0"/>
                </a:lnTo>
                <a:lnTo>
                  <a:pt x="6966517" y="1911299"/>
                </a:lnTo>
                <a:lnTo>
                  <a:pt x="0" y="191129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43556" b="-4355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0" name="TextBox 10"/>
          <p:cNvSpPr txBox="1"/>
          <p:nvPr/>
        </p:nvSpPr>
        <p:spPr>
          <a:xfrm>
            <a:off x="1797975" y="211300"/>
            <a:ext cx="6698632" cy="12134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19"/>
              </a:lnSpc>
            </a:pPr>
            <a:r>
              <a:rPr lang="en-US" sz="5998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Hotel concept 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56" y="3697084"/>
            <a:ext cx="6525843" cy="63803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Rural eco-hotel in Asturias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Inspired by La Senda del Oso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Mountains and coastline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20-room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Slow tourism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High value, low impact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endParaRPr lang="en-US" sz="2778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Target Market: Eco </a:t>
            </a:r>
            <a:r>
              <a:rPr lang="en-US" sz="2778" dirty="0" err="1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travellers</a:t>
            </a:r>
            <a:r>
              <a:rPr lang="en-US" sz="2778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, couples, cultural explorers, visitors seeking authentic experiences.</a:t>
            </a:r>
          </a:p>
          <a:p>
            <a:pPr marL="635212" lvl="2" indent="-211737" algn="l">
              <a:lnSpc>
                <a:spcPts val="3890"/>
              </a:lnSpc>
              <a:buFont typeface="Arial"/>
              <a:buChar char="⚬"/>
            </a:pPr>
            <a:endParaRPr lang="en-US" sz="2778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37433" lvl="2" indent="-179144" algn="ctr">
              <a:lnSpc>
                <a:spcPts val="2858"/>
              </a:lnSpc>
            </a:pPr>
            <a:endParaRPr lang="en-US" sz="2778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181508" y="9704375"/>
            <a:ext cx="16414155" cy="381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39"/>
              </a:lnSpc>
            </a:pPr>
            <a:r>
              <a:rPr lang="en-US" sz="2199">
                <a:solidFill>
                  <a:srgbClr val="000000"/>
                </a:solidFill>
                <a:latin typeface="Calibri (MS)"/>
                <a:ea typeface="Calibri (MS)"/>
                <a:cs typeface="Calibri (MS)"/>
                <a:sym typeface="Calibri (MS)"/>
              </a:rPr>
              <a:t>Slow tourism encourages travellers to spend more time in one place and experience the destination more deeply (Lumsdon and McGrath, 2011).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7965" y="1644448"/>
            <a:ext cx="9120121" cy="13131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20"/>
              </a:lnSpc>
            </a:pPr>
            <a:r>
              <a:rPr lang="en-US" sz="3600" b="1" i="1" dirty="0">
                <a:solidFill>
                  <a:srgbClr val="335446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A more sustainable, high-value and low-impact model is possible</a:t>
            </a:r>
            <a:r>
              <a:rPr lang="en-US" sz="3800" b="1" i="1" dirty="0">
                <a:solidFill>
                  <a:srgbClr val="000000"/>
                </a:solidFill>
                <a:latin typeface="Montserrat Bold Italics"/>
                <a:ea typeface="Montserrat Bold Italics"/>
                <a:cs typeface="Montserrat Bold Italics"/>
                <a:sym typeface="Montserrat Bold Italics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83333" b="-833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679685" y="7029"/>
            <a:ext cx="16705697" cy="6102325"/>
          </a:xfrm>
          <a:custGeom>
            <a:avLst/>
            <a:gdLst/>
            <a:ahLst/>
            <a:cxnLst/>
            <a:rect l="l" t="t" r="r" b="b"/>
            <a:pathLst>
              <a:path w="16705697" h="6102325">
                <a:moveTo>
                  <a:pt x="0" y="0"/>
                </a:moveTo>
                <a:lnTo>
                  <a:pt x="16705697" y="0"/>
                </a:lnTo>
                <a:lnTo>
                  <a:pt x="16705697" y="6102325"/>
                </a:lnTo>
                <a:lnTo>
                  <a:pt x="0" y="61023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5" name="Group 5"/>
          <p:cNvGrpSpPr/>
          <p:nvPr/>
        </p:nvGrpSpPr>
        <p:grpSpPr>
          <a:xfrm>
            <a:off x="679685" y="6109354"/>
            <a:ext cx="8376237" cy="4177646"/>
            <a:chOff x="0" y="0"/>
            <a:chExt cx="11168316" cy="557019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1168253" cy="5570220"/>
            </a:xfrm>
            <a:custGeom>
              <a:avLst/>
              <a:gdLst/>
              <a:ahLst/>
              <a:cxnLst/>
              <a:rect l="l" t="t" r="r" b="b"/>
              <a:pathLst>
                <a:path w="11168253" h="5570220">
                  <a:moveTo>
                    <a:pt x="0" y="0"/>
                  </a:moveTo>
                  <a:lnTo>
                    <a:pt x="11168253" y="0"/>
                  </a:lnTo>
                  <a:lnTo>
                    <a:pt x="11168253" y="5570220"/>
                  </a:lnTo>
                  <a:lnTo>
                    <a:pt x="0" y="55702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46" b="-46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0569216" y="6109354"/>
            <a:ext cx="6816166" cy="4177646"/>
            <a:chOff x="0" y="0"/>
            <a:chExt cx="9088222" cy="557019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9088247" cy="5570220"/>
            </a:xfrm>
            <a:custGeom>
              <a:avLst/>
              <a:gdLst/>
              <a:ahLst/>
              <a:cxnLst/>
              <a:rect l="l" t="t" r="r" b="b"/>
              <a:pathLst>
                <a:path w="9088247" h="5570220">
                  <a:moveTo>
                    <a:pt x="0" y="0"/>
                  </a:moveTo>
                  <a:lnTo>
                    <a:pt x="9088247" y="0"/>
                  </a:lnTo>
                  <a:lnTo>
                    <a:pt x="9088247" y="5570220"/>
                  </a:lnTo>
                  <a:lnTo>
                    <a:pt x="0" y="557022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911008" y="650948"/>
            <a:ext cx="1348292" cy="377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2A3923"/>
                </a:solidFill>
                <a:latin typeface="Montserrat"/>
                <a:ea typeface="Montserrat"/>
                <a:cs typeface="Montserrat"/>
                <a:sym typeface="Montserrat"/>
              </a:rPr>
              <a:t>Contact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62794" y="439779"/>
            <a:ext cx="7562412" cy="11216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93"/>
              </a:lnSpc>
            </a:pPr>
            <a:r>
              <a:rPr lang="en-US" sz="4502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Sustainability Vision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02618" y="1674209"/>
            <a:ext cx="16482764" cy="27895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848"/>
              </a:lnSpc>
            </a:pPr>
            <a:r>
              <a:rPr lang="en-US" sz="2034" spc="677" dirty="0" err="1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MISSION:To</a:t>
            </a:r>
            <a:r>
              <a:rPr lang="en-US" sz="2034" spc="677" dirty="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 provide high-quality rural tourism while protecting the environment, supporting local communities and promoting responsible travel</a:t>
            </a:r>
          </a:p>
          <a:p>
            <a:pPr algn="l">
              <a:lnSpc>
                <a:spcPts val="3786"/>
              </a:lnSpc>
            </a:pPr>
            <a:endParaRPr lang="en-US" sz="2034" spc="677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2380"/>
              </a:lnSpc>
            </a:pPr>
            <a:endParaRPr lang="en-US" sz="2034" spc="677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786"/>
              </a:lnSpc>
            </a:pPr>
            <a:endParaRPr lang="en-US" sz="2034" spc="677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786"/>
              </a:lnSpc>
            </a:pPr>
            <a:endParaRPr lang="en-US" sz="2034" spc="677" dirty="0">
              <a:solidFill>
                <a:srgbClr val="FFFFFF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411214" y="3206134"/>
            <a:ext cx="7899587" cy="2903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80"/>
              </a:lnSpc>
            </a:pPr>
            <a:r>
              <a:rPr lang="en-US" sz="27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Aligned with United Nations Sustainable Development Goals</a:t>
            </a:r>
          </a:p>
          <a:p>
            <a:pPr marL="617227" lvl="2" indent="-205742" algn="l">
              <a:lnSpc>
                <a:spcPts val="3780"/>
              </a:lnSpc>
              <a:buFont typeface="Arial"/>
              <a:buChar char="⚬"/>
            </a:pPr>
            <a:r>
              <a:rPr lang="en-US" sz="27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SDG 8 – Decent work</a:t>
            </a:r>
          </a:p>
          <a:p>
            <a:pPr marL="617227" lvl="2" indent="-205742" algn="l">
              <a:lnSpc>
                <a:spcPts val="3780"/>
              </a:lnSpc>
              <a:buFont typeface="Arial"/>
              <a:buChar char="⚬"/>
            </a:pPr>
            <a:r>
              <a:rPr lang="en-US" sz="27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SDG 12 – Responsible consumption</a:t>
            </a:r>
          </a:p>
          <a:p>
            <a:pPr marL="617227" lvl="2" indent="-205742" algn="l">
              <a:lnSpc>
                <a:spcPts val="3780"/>
              </a:lnSpc>
              <a:buFont typeface="Arial"/>
              <a:buChar char="⚬"/>
            </a:pPr>
            <a:r>
              <a:rPr lang="en-US" sz="2700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SDG 13 – Climate action</a:t>
            </a:r>
          </a:p>
          <a:p>
            <a:pPr marL="617227" lvl="2" indent="-205742" algn="l">
              <a:lnSpc>
                <a:spcPts val="3780"/>
              </a:lnSpc>
            </a:pPr>
            <a:endParaRPr lang="en-US" sz="2700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69216" y="3001042"/>
            <a:ext cx="6690084" cy="2693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339"/>
              </a:lnSpc>
            </a:pPr>
            <a:r>
              <a:rPr lang="en-US" sz="30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Key principles</a:t>
            </a:r>
          </a:p>
          <a:p>
            <a:pPr marL="708666" lvl="2" indent="-236222" algn="just">
              <a:lnSpc>
                <a:spcPts val="4339"/>
              </a:lnSpc>
              <a:buFont typeface="Arial"/>
              <a:buChar char="⚬"/>
            </a:pPr>
            <a:r>
              <a:rPr lang="en-US" sz="30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Environmental protection</a:t>
            </a:r>
          </a:p>
          <a:p>
            <a:pPr marL="708666" lvl="2" indent="-236222" algn="just">
              <a:lnSpc>
                <a:spcPts val="4339"/>
              </a:lnSpc>
              <a:buFont typeface="Arial"/>
              <a:buChar char="⚬"/>
            </a:pPr>
            <a:r>
              <a:rPr lang="en-US" sz="30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Economic sustainability</a:t>
            </a:r>
          </a:p>
          <a:p>
            <a:pPr marL="708666" lvl="2" indent="-236222" algn="just">
              <a:lnSpc>
                <a:spcPts val="4339"/>
              </a:lnSpc>
              <a:buFont typeface="Arial"/>
              <a:buChar char="⚬"/>
            </a:pPr>
            <a:r>
              <a:rPr lang="en-US" sz="3099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Social responsibility</a:t>
            </a:r>
          </a:p>
          <a:p>
            <a:pPr marL="708666" lvl="2" indent="-236222" algn="just">
              <a:lnSpc>
                <a:spcPts val="4339"/>
              </a:lnSpc>
            </a:pPr>
            <a:endParaRPr lang="en-US" sz="3099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71758" y="1971665"/>
            <a:ext cx="10556684" cy="6990526"/>
          </a:xfrm>
          <a:custGeom>
            <a:avLst/>
            <a:gdLst/>
            <a:ahLst/>
            <a:cxnLst/>
            <a:rect l="l" t="t" r="r" b="b"/>
            <a:pathLst>
              <a:path w="10556684" h="6990526">
                <a:moveTo>
                  <a:pt x="0" y="0"/>
                </a:moveTo>
                <a:lnTo>
                  <a:pt x="10556684" y="0"/>
                </a:lnTo>
                <a:lnTo>
                  <a:pt x="10556684" y="6990527"/>
                </a:lnTo>
                <a:lnTo>
                  <a:pt x="0" y="699052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3" name="Group 3"/>
          <p:cNvGrpSpPr/>
          <p:nvPr/>
        </p:nvGrpSpPr>
        <p:grpSpPr>
          <a:xfrm>
            <a:off x="828123" y="2775442"/>
            <a:ext cx="9054424" cy="5093113"/>
            <a:chOff x="0" y="0"/>
            <a:chExt cx="14005471" cy="787807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4005433" cy="7878064"/>
            </a:xfrm>
            <a:custGeom>
              <a:avLst/>
              <a:gdLst/>
              <a:ahLst/>
              <a:cxnLst/>
              <a:rect l="l" t="t" r="r" b="b"/>
              <a:pathLst>
                <a:path w="14005433" h="7878064">
                  <a:moveTo>
                    <a:pt x="0" y="0"/>
                  </a:moveTo>
                  <a:lnTo>
                    <a:pt x="14005433" y="0"/>
                  </a:lnTo>
                  <a:lnTo>
                    <a:pt x="14005433" y="7878064"/>
                  </a:lnTo>
                  <a:lnTo>
                    <a:pt x="0" y="78780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3657600" y="546487"/>
            <a:ext cx="6537151" cy="10232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265"/>
              </a:lnSpc>
            </a:pPr>
            <a:r>
              <a:rPr lang="en-US" sz="6000" b="1" dirty="0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Energy</a:t>
            </a:r>
            <a:r>
              <a:rPr lang="en-US" sz="5102" dirty="0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935564" y="8072523"/>
            <a:ext cx="6839541" cy="3778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https://nativesolar.com/maximizing-energy-efficiency/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327867" y="2628900"/>
            <a:ext cx="6132010" cy="61741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27394" lvl="2" indent="-175798" algn="l">
              <a:buFont typeface="Arial"/>
              <a:buChar char="⚬"/>
            </a:pPr>
            <a:r>
              <a:rPr lang="en-US" sz="36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Solar panels for renewable electricity</a:t>
            </a:r>
          </a:p>
          <a:p>
            <a:pPr marL="527394" lvl="2" indent="-175798" algn="l">
              <a:buFont typeface="Arial"/>
              <a:buChar char="⚬"/>
            </a:pPr>
            <a:r>
              <a:rPr lang="en-US" sz="36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Solar thermal system for hot water and heating</a:t>
            </a:r>
          </a:p>
          <a:p>
            <a:pPr marL="527394" lvl="2" indent="-175798" algn="l">
              <a:buFont typeface="Arial"/>
              <a:buChar char="⚬"/>
            </a:pPr>
            <a:r>
              <a:rPr lang="en-US" sz="36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LED lighting in all rooms and public areas</a:t>
            </a:r>
          </a:p>
          <a:p>
            <a:pPr marL="527394" lvl="2" indent="-175798" algn="l">
              <a:buFont typeface="Arial"/>
              <a:buChar char="⚬"/>
            </a:pPr>
            <a:r>
              <a:rPr lang="en-US" sz="36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Smart heating and cooling systems</a:t>
            </a:r>
          </a:p>
          <a:p>
            <a:pPr marL="527380" lvl="2" indent="-175793" algn="l">
              <a:buFont typeface="Arial"/>
              <a:buChar char="⚬"/>
            </a:pPr>
            <a:r>
              <a:rPr lang="en-US" sz="36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A+ energy-efficient appliances</a:t>
            </a:r>
          </a:p>
          <a:p>
            <a:pPr marL="527394" lvl="2" indent="-175798" algn="ctr">
              <a:lnSpc>
                <a:spcPts val="5767"/>
              </a:lnSpc>
            </a:pPr>
            <a:endParaRPr lang="en-US" sz="2307" b="1" dirty="0">
              <a:solidFill>
                <a:srgbClr val="2A3923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11370488" y="8412251"/>
            <a:ext cx="6399400" cy="14859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79"/>
              </a:lnSpc>
            </a:pPr>
            <a:r>
              <a:rPr lang="en-US" sz="2400" i="1">
                <a:solidFill>
                  <a:srgbClr val="000000"/>
                </a:solidFill>
                <a:latin typeface="Calibri (MS) Italics"/>
                <a:ea typeface="Calibri (MS) Italics"/>
                <a:cs typeface="Calibri (MS) Italics"/>
                <a:sym typeface="Calibri (MS) Italics"/>
              </a:rPr>
              <a:t>Using renewable energy and sustainable practices can help hotels reduce their environmental impact, lower operating costs, and operate in a more sustainable way (Appiah, Adongo and Safo, 2023).</a:t>
            </a:r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458200" y="2171700"/>
            <a:ext cx="8357277" cy="7833733"/>
            <a:chOff x="109545" y="523001"/>
            <a:chExt cx="6025896" cy="6163310"/>
          </a:xfrm>
        </p:grpSpPr>
        <p:sp>
          <p:nvSpPr>
            <p:cNvPr id="3" name="Freeform 3"/>
            <p:cNvSpPr/>
            <p:nvPr/>
          </p:nvSpPr>
          <p:spPr>
            <a:xfrm>
              <a:off x="109545" y="523001"/>
              <a:ext cx="6025896" cy="6163310"/>
            </a:xfrm>
            <a:custGeom>
              <a:avLst/>
              <a:gdLst/>
              <a:ahLst/>
              <a:cxnLst/>
              <a:rect l="l" t="t" r="r" b="b"/>
              <a:pathLst>
                <a:path w="6025896" h="6163310">
                  <a:moveTo>
                    <a:pt x="0" y="0"/>
                  </a:moveTo>
                  <a:lnTo>
                    <a:pt x="6025896" y="0"/>
                  </a:lnTo>
                  <a:lnTo>
                    <a:pt x="6025896" y="6163310"/>
                  </a:lnTo>
                  <a:lnTo>
                    <a:pt x="0" y="61633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1139" r="-1140"/>
              </a:stretch>
            </a:blipFill>
          </p:spPr>
          <p:txBody>
            <a:bodyPr/>
            <a:lstStyle/>
            <a:p>
              <a:endParaRPr lang="es-ES" dirty="0"/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2039600" y="10005433"/>
            <a:ext cx="3533394" cy="1198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"/>
              </a:lnSpc>
            </a:pPr>
            <a:r>
              <a:rPr lang="en-US" sz="699" dirty="0">
                <a:solidFill>
                  <a:srgbClr val="2A3923"/>
                </a:solidFill>
                <a:latin typeface="Canva Sans"/>
                <a:ea typeface="Canva Sans"/>
                <a:cs typeface="Canva Sans"/>
                <a:sym typeface="Canva Sans"/>
              </a:rPr>
              <a:t>https://www.checkatrade.com/blog/cost-guides/rainwater-harvesting-system-cost/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2362200" y="7124700"/>
            <a:ext cx="3129789" cy="3000548"/>
            <a:chOff x="0" y="0"/>
            <a:chExt cx="6025947" cy="6163272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025896" cy="6163310"/>
            </a:xfrm>
            <a:custGeom>
              <a:avLst/>
              <a:gdLst/>
              <a:ahLst/>
              <a:cxnLst/>
              <a:rect l="l" t="t" r="r" b="b"/>
              <a:pathLst>
                <a:path w="6025896" h="6163310">
                  <a:moveTo>
                    <a:pt x="0" y="0"/>
                  </a:moveTo>
                  <a:lnTo>
                    <a:pt x="6025896" y="0"/>
                  </a:lnTo>
                  <a:lnTo>
                    <a:pt x="6025896" y="6163310"/>
                  </a:lnTo>
                  <a:lnTo>
                    <a:pt x="0" y="616331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1139" r="-1140"/>
              </a:stretch>
            </a:blipFill>
          </p:spPr>
          <p:txBody>
            <a:bodyPr/>
            <a:lstStyle/>
            <a:p>
              <a:endParaRPr lang="es-ES" dirty="0"/>
            </a:p>
          </p:txBody>
        </p:sp>
      </p:grpSp>
      <p:sp>
        <p:nvSpPr>
          <p:cNvPr id="6" name="CuadroTexto 5">
            <a:extLst>
              <a:ext uri="{FF2B5EF4-FFF2-40B4-BE49-F238E27FC236}">
                <a16:creationId xmlns:a16="http://schemas.microsoft.com/office/drawing/2014/main" id="{07743FC8-739D-B6C8-CF68-8EC68E16748F}"/>
              </a:ext>
            </a:extLst>
          </p:cNvPr>
          <p:cNvSpPr txBox="1"/>
          <p:nvPr/>
        </p:nvSpPr>
        <p:spPr>
          <a:xfrm>
            <a:off x="1245528" y="2705100"/>
            <a:ext cx="6694058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27380" lvl="2" indent="-175793">
              <a:buFont typeface="Arial"/>
              <a:buChar char="⚬"/>
            </a:pPr>
            <a:r>
              <a:rPr lang="en-US" sz="32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Rainwater collection systems</a:t>
            </a:r>
          </a:p>
          <a:p>
            <a:pPr marL="527380" lvl="2" indent="-175793">
              <a:buFont typeface="Arial"/>
              <a:buChar char="⚬"/>
            </a:pPr>
            <a:r>
              <a:rPr lang="en-US" sz="32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Greywater recycling for toilets and irrigation</a:t>
            </a:r>
          </a:p>
          <a:p>
            <a:pPr marL="527380" lvl="2" indent="-175793">
              <a:buFont typeface="Arial"/>
              <a:buChar char="⚬"/>
            </a:pPr>
            <a:r>
              <a:rPr lang="en-US" sz="32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Low-flow showers and taps</a:t>
            </a:r>
          </a:p>
          <a:p>
            <a:pPr marL="527380" lvl="2" indent="-175793">
              <a:buFont typeface="Arial"/>
              <a:buChar char="⚬"/>
            </a:pPr>
            <a:r>
              <a:rPr lang="en-US" sz="32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Water-efficient laundry systems</a:t>
            </a:r>
          </a:p>
          <a:p>
            <a:pPr marL="527380" lvl="2" indent="-175793">
              <a:buFont typeface="Arial"/>
              <a:buChar char="⚬"/>
            </a:pPr>
            <a:r>
              <a:rPr lang="en-US" sz="3200" b="1" dirty="0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Towel and linen reuse </a:t>
            </a:r>
            <a:r>
              <a:rPr lang="en-US" sz="3200" b="1" dirty="0" err="1">
                <a:solidFill>
                  <a:srgbClr val="2A3923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programmes</a:t>
            </a:r>
            <a:endParaRPr lang="en-US" sz="3200" b="1" dirty="0">
              <a:solidFill>
                <a:srgbClr val="2A3923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TextBox 5">
            <a:extLst>
              <a:ext uri="{FF2B5EF4-FFF2-40B4-BE49-F238E27FC236}">
                <a16:creationId xmlns:a16="http://schemas.microsoft.com/office/drawing/2014/main" id="{4BB2F62A-5171-630F-7F43-B9F551E0402D}"/>
              </a:ext>
            </a:extLst>
          </p:cNvPr>
          <p:cNvSpPr txBox="1"/>
          <p:nvPr/>
        </p:nvSpPr>
        <p:spPr>
          <a:xfrm>
            <a:off x="609600" y="731762"/>
            <a:ext cx="10896600" cy="10522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265"/>
              </a:lnSpc>
            </a:pPr>
            <a:r>
              <a:rPr lang="en-US" sz="6600" b="1" dirty="0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Water management</a:t>
            </a:r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247562" y="6208486"/>
            <a:ext cx="6221357" cy="4078514"/>
            <a:chOff x="0" y="0"/>
            <a:chExt cx="10371988" cy="679952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371963" cy="6799580"/>
            </a:xfrm>
            <a:custGeom>
              <a:avLst/>
              <a:gdLst/>
              <a:ahLst/>
              <a:cxnLst/>
              <a:rect l="l" t="t" r="r" b="b"/>
              <a:pathLst>
                <a:path w="10371963" h="6799580">
                  <a:moveTo>
                    <a:pt x="0" y="0"/>
                  </a:moveTo>
                  <a:lnTo>
                    <a:pt x="10371963" y="0"/>
                  </a:lnTo>
                  <a:lnTo>
                    <a:pt x="10371963" y="6799580"/>
                  </a:lnTo>
                  <a:lnTo>
                    <a:pt x="0" y="679958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l="-4178" r="-4178" b="-75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026556" y="3543300"/>
            <a:ext cx="4294081" cy="2872477"/>
            <a:chOff x="0" y="0"/>
            <a:chExt cx="5122494" cy="339976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122545" cy="3399790"/>
            </a:xfrm>
            <a:custGeom>
              <a:avLst/>
              <a:gdLst/>
              <a:ahLst/>
              <a:cxnLst/>
              <a:rect l="l" t="t" r="r" b="b"/>
              <a:pathLst>
                <a:path w="5122545" h="3399790">
                  <a:moveTo>
                    <a:pt x="0" y="0"/>
                  </a:moveTo>
                  <a:lnTo>
                    <a:pt x="5122545" y="0"/>
                  </a:lnTo>
                  <a:lnTo>
                    <a:pt x="5122545" y="3399790"/>
                  </a:lnTo>
                  <a:lnTo>
                    <a:pt x="0" y="339979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l="-9065" r="-9064" b="-389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6" name="Freeform 6"/>
          <p:cNvSpPr/>
          <p:nvPr/>
        </p:nvSpPr>
        <p:spPr>
          <a:xfrm>
            <a:off x="1028700" y="1587256"/>
            <a:ext cx="6659081" cy="4557398"/>
          </a:xfrm>
          <a:custGeom>
            <a:avLst/>
            <a:gdLst/>
            <a:ahLst/>
            <a:cxnLst/>
            <a:rect l="l" t="t" r="r" b="b"/>
            <a:pathLst>
              <a:path w="6659081" h="4557398">
                <a:moveTo>
                  <a:pt x="0" y="0"/>
                </a:moveTo>
                <a:lnTo>
                  <a:pt x="6659081" y="0"/>
                </a:lnTo>
                <a:lnTo>
                  <a:pt x="6659081" y="4557397"/>
                </a:lnTo>
                <a:lnTo>
                  <a:pt x="0" y="455739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7" name="TextBox 7"/>
          <p:cNvSpPr txBox="1"/>
          <p:nvPr/>
        </p:nvSpPr>
        <p:spPr>
          <a:xfrm>
            <a:off x="867391" y="273812"/>
            <a:ext cx="7180774" cy="10465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22"/>
              </a:lnSpc>
            </a:pPr>
            <a:r>
              <a:rPr lang="en-US" sz="5198" b="1" dirty="0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Waste Reduction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2235556"/>
            <a:ext cx="6108316" cy="4017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71378" lvl="2" indent="-190459" algn="just">
              <a:lnSpc>
                <a:spcPts val="3499"/>
              </a:lnSpc>
              <a:buFont typeface="Arial"/>
              <a:buChar char="⚬"/>
            </a:pPr>
            <a:r>
              <a:rPr lang="en-US" sz="24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Waste separation bins.</a:t>
            </a:r>
          </a:p>
          <a:p>
            <a:pPr marL="571378" lvl="2" indent="-190459" algn="just">
              <a:lnSpc>
                <a:spcPts val="3499"/>
              </a:lnSpc>
              <a:buFont typeface="Arial"/>
              <a:buChar char="⚬"/>
            </a:pPr>
            <a:r>
              <a:rPr lang="en-US" sz="24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Food waste composting system for organic kitchen waste (reused in a small vegetable garden).</a:t>
            </a:r>
          </a:p>
          <a:p>
            <a:pPr marL="571378" lvl="2" indent="-190459" algn="just">
              <a:lnSpc>
                <a:spcPts val="3499"/>
              </a:lnSpc>
              <a:buFont typeface="Arial"/>
              <a:buChar char="⚬"/>
            </a:pPr>
            <a:r>
              <a:rPr lang="en-US" sz="24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Reducing single-use plastics</a:t>
            </a:r>
          </a:p>
          <a:p>
            <a:pPr marL="571378" lvl="2" indent="-190459" algn="just">
              <a:lnSpc>
                <a:spcPts val="3499"/>
              </a:lnSpc>
              <a:buFont typeface="Arial"/>
              <a:buChar char="⚬"/>
            </a:pPr>
            <a:r>
              <a:rPr lang="en-US" sz="24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Applying circular economy principles.</a:t>
            </a:r>
          </a:p>
          <a:p>
            <a:pPr marL="571378" lvl="2" indent="-190459" algn="just">
              <a:lnSpc>
                <a:spcPts val="3499"/>
              </a:lnSpc>
            </a:pPr>
            <a:endParaRPr lang="en-US" sz="24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571378" lvl="2" indent="-190459" algn="just">
              <a:lnSpc>
                <a:spcPts val="3499"/>
              </a:lnSpc>
            </a:pPr>
            <a:endParaRPr lang="en-US" sz="24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8200209" y="8377542"/>
            <a:ext cx="9318280" cy="13227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90"/>
              </a:lnSpc>
            </a:pPr>
            <a:endParaRPr/>
          </a:p>
          <a:p>
            <a:pPr algn="ctr">
              <a:lnSpc>
                <a:spcPts val="2690"/>
              </a:lnSpc>
            </a:pPr>
            <a:r>
              <a:rPr lang="en-US" sz="1921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Hotel guests can generate approximately 1 kg of waste per person per night.</a:t>
            </a:r>
          </a:p>
          <a:p>
            <a:pPr algn="ctr">
              <a:lnSpc>
                <a:spcPts val="2690"/>
              </a:lnSpc>
            </a:pPr>
            <a:r>
              <a:rPr lang="en-US" sz="1921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Food waste can represent up to half of the total waste produced by hotels.</a:t>
            </a:r>
          </a:p>
          <a:p>
            <a:pPr algn="ctr">
              <a:lnSpc>
                <a:spcPts val="2690"/>
              </a:lnSpc>
            </a:pPr>
            <a:r>
              <a:rPr lang="en-US" sz="1921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(Waste Direct, 2025</a:t>
            </a:r>
            <a:r>
              <a:rPr lang="en-US" sz="1921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820400" y="234439"/>
            <a:ext cx="8717129" cy="21038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26"/>
              </a:lnSpc>
            </a:pPr>
            <a:r>
              <a:rPr lang="en-US" sz="5201" b="1" dirty="0">
                <a:solidFill>
                  <a:srgbClr val="2A3923"/>
                </a:solidFill>
                <a:latin typeface="TAN Pearl"/>
                <a:ea typeface="TAN Pearl"/>
                <a:cs typeface="TAN Pearl"/>
                <a:sym typeface="TAN Pearl"/>
              </a:rPr>
              <a:t>Food &amp; Local Sourcing</a:t>
            </a:r>
          </a:p>
        </p:txBody>
      </p:sp>
      <p:sp>
        <p:nvSpPr>
          <p:cNvPr id="11" name="Freeform 11"/>
          <p:cNvSpPr/>
          <p:nvPr/>
        </p:nvSpPr>
        <p:spPr>
          <a:xfrm>
            <a:off x="12859349" y="2518423"/>
            <a:ext cx="5119386" cy="5250154"/>
          </a:xfrm>
          <a:custGeom>
            <a:avLst/>
            <a:gdLst/>
            <a:ahLst/>
            <a:cxnLst/>
            <a:rect l="l" t="t" r="r" b="b"/>
            <a:pathLst>
              <a:path w="5119386" h="5250154">
                <a:moveTo>
                  <a:pt x="0" y="0"/>
                </a:moveTo>
                <a:lnTo>
                  <a:pt x="5119386" y="0"/>
                </a:lnTo>
                <a:lnTo>
                  <a:pt x="5119386" y="5250154"/>
                </a:lnTo>
                <a:lnTo>
                  <a:pt x="0" y="52501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2" name="TextBox 12"/>
          <p:cNvSpPr txBox="1"/>
          <p:nvPr/>
        </p:nvSpPr>
        <p:spPr>
          <a:xfrm>
            <a:off x="12859349" y="2823858"/>
            <a:ext cx="4971166" cy="502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94237" lvl="2" indent="-198079" algn="l">
              <a:lnSpc>
                <a:spcPts val="3639"/>
              </a:lnSpc>
              <a:buFont typeface="Arial"/>
              <a:buChar char="⚬"/>
            </a:pPr>
            <a:r>
              <a:rPr lang="en-US" sz="25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Seasonal ingredients sourced locally.</a:t>
            </a:r>
          </a:p>
          <a:p>
            <a:pPr marL="594237" lvl="2" indent="-198079" algn="l">
              <a:lnSpc>
                <a:spcPts val="3639"/>
              </a:lnSpc>
              <a:buFont typeface="Arial"/>
              <a:buChar char="⚬"/>
            </a:pPr>
            <a:r>
              <a:rPr lang="en-US" sz="25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Partnerships with regional farmers and producers.</a:t>
            </a:r>
          </a:p>
          <a:p>
            <a:pPr marL="594237" lvl="2" indent="-198079" algn="l">
              <a:lnSpc>
                <a:spcPts val="3639"/>
              </a:lnSpc>
              <a:buFont typeface="Arial"/>
              <a:buChar char="⚬"/>
            </a:pPr>
            <a:r>
              <a:rPr lang="en-US" sz="25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Traditional Asturian products such as cheese, cider and local vegetables.</a:t>
            </a:r>
          </a:p>
          <a:p>
            <a:pPr marL="594237" lvl="2" indent="-198079" algn="l">
              <a:lnSpc>
                <a:spcPts val="3639"/>
              </a:lnSpc>
              <a:buFont typeface="Arial"/>
              <a:buChar char="⚬"/>
            </a:pPr>
            <a:r>
              <a:rPr lang="en-US" sz="2599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Kitchen practices to reduce food waste.</a:t>
            </a:r>
          </a:p>
          <a:p>
            <a:pPr marL="594237" lvl="2" indent="-198079" algn="l">
              <a:lnSpc>
                <a:spcPts val="3639"/>
              </a:lnSpc>
            </a:pPr>
            <a:endParaRPr lang="en-US" sz="2599" dirty="0">
              <a:solidFill>
                <a:srgbClr val="FFFFFF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83333" b="-833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2974021" y="287"/>
            <a:ext cx="11353799" cy="9679410"/>
          </a:xfrm>
          <a:custGeom>
            <a:avLst/>
            <a:gdLst/>
            <a:ahLst/>
            <a:cxnLst/>
            <a:rect l="l" t="t" r="r" b="b"/>
            <a:pathLst>
              <a:path w="6519529" h="9679410">
                <a:moveTo>
                  <a:pt x="0" y="0"/>
                </a:moveTo>
                <a:lnTo>
                  <a:pt x="6519529" y="0"/>
                </a:lnTo>
                <a:lnTo>
                  <a:pt x="6519529" y="9679409"/>
                </a:lnTo>
                <a:lnTo>
                  <a:pt x="0" y="96794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9" name="Group 9"/>
          <p:cNvGrpSpPr/>
          <p:nvPr/>
        </p:nvGrpSpPr>
        <p:grpSpPr>
          <a:xfrm>
            <a:off x="12506652" y="6114669"/>
            <a:ext cx="5337677" cy="3521383"/>
            <a:chOff x="0" y="0"/>
            <a:chExt cx="7116902" cy="469517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7116953" cy="4695190"/>
            </a:xfrm>
            <a:custGeom>
              <a:avLst/>
              <a:gdLst/>
              <a:ahLst/>
              <a:cxnLst/>
              <a:rect l="l" t="t" r="r" b="b"/>
              <a:pathLst>
                <a:path w="7116953" h="4695190">
                  <a:moveTo>
                    <a:pt x="7116953" y="4695190"/>
                  </a:moveTo>
                  <a:lnTo>
                    <a:pt x="0" y="4695190"/>
                  </a:lnTo>
                  <a:lnTo>
                    <a:pt x="0" y="0"/>
                  </a:lnTo>
                  <a:lnTo>
                    <a:pt x="7116953" y="0"/>
                  </a:lnTo>
                  <a:lnTo>
                    <a:pt x="7116953" y="4695190"/>
                  </a:lnTo>
                  <a:close/>
                </a:path>
              </a:pathLst>
            </a:custGeom>
            <a:blipFill>
              <a:blip r:embed="rId4"/>
              <a:stretch>
                <a:fillRect t="-345" b="-345"/>
              </a:stretch>
            </a:blipFill>
          </p:spPr>
          <p:txBody>
            <a:bodyPr/>
            <a:lstStyle/>
            <a:p>
              <a:endParaRPr lang="es-ES" dirty="0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378997" y="5747650"/>
            <a:ext cx="5693568" cy="4523709"/>
            <a:chOff x="-1821751" y="905281"/>
            <a:chExt cx="7591425" cy="6031612"/>
          </a:xfrm>
        </p:grpSpPr>
        <p:sp>
          <p:nvSpPr>
            <p:cNvPr id="12" name="Freeform 12"/>
            <p:cNvSpPr/>
            <p:nvPr/>
          </p:nvSpPr>
          <p:spPr>
            <a:xfrm>
              <a:off x="-1821751" y="905281"/>
              <a:ext cx="7591425" cy="6031612"/>
            </a:xfrm>
            <a:custGeom>
              <a:avLst/>
              <a:gdLst/>
              <a:ahLst/>
              <a:cxnLst/>
              <a:rect l="l" t="t" r="r" b="b"/>
              <a:pathLst>
                <a:path w="7591425" h="6031611">
                  <a:moveTo>
                    <a:pt x="7591425" y="6031611"/>
                  </a:moveTo>
                  <a:lnTo>
                    <a:pt x="0" y="6031611"/>
                  </a:lnTo>
                  <a:lnTo>
                    <a:pt x="0" y="0"/>
                  </a:lnTo>
                  <a:lnTo>
                    <a:pt x="7591425" y="0"/>
                  </a:lnTo>
                  <a:lnTo>
                    <a:pt x="7591425" y="6031611"/>
                  </a:lnTo>
                  <a:close/>
                </a:path>
              </a:pathLst>
            </a:custGeom>
            <a:blipFill>
              <a:blip r:embed="rId5"/>
              <a:stretch>
                <a:fillRect t="-65" b="-65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5911008" y="650948"/>
            <a:ext cx="1348292" cy="377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2A3923"/>
                </a:solidFill>
                <a:latin typeface="Montserrat"/>
                <a:ea typeface="Montserrat"/>
                <a:cs typeface="Montserrat"/>
                <a:sym typeface="Montserrat"/>
              </a:rPr>
              <a:t>Contact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07340" y="439779"/>
            <a:ext cx="6935676" cy="9098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93"/>
              </a:lnSpc>
            </a:pPr>
            <a:r>
              <a:rPr lang="en-US" sz="5400" b="1" dirty="0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Materials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318112" y="1810384"/>
            <a:ext cx="10820400" cy="32726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48648" lvl="2" indent="-182883" algn="l">
              <a:lnSpc>
                <a:spcPts val="3359"/>
              </a:lnSpc>
              <a:buFont typeface="Arial"/>
              <a:buChar char="⚬"/>
            </a:pPr>
            <a:r>
              <a:rPr lang="en-US" sz="24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Locally sourced construction materials:  limestone and natural slate.</a:t>
            </a:r>
          </a:p>
          <a:p>
            <a:pPr marL="548648" lvl="2" indent="-182883" algn="l">
              <a:lnSpc>
                <a:spcPts val="3359"/>
              </a:lnSpc>
              <a:buFont typeface="Arial"/>
              <a:buChar char="⚬"/>
            </a:pPr>
            <a:r>
              <a:rPr lang="en-US" sz="24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Sustainable and durable furniture: chestnut wood furniture made by local artisans.</a:t>
            </a:r>
          </a:p>
          <a:p>
            <a:pPr marL="548648" lvl="2" indent="-182883" algn="l">
              <a:lnSpc>
                <a:spcPts val="3359"/>
              </a:lnSpc>
              <a:buFont typeface="Arial"/>
              <a:buChar char="⚬"/>
            </a:pPr>
            <a:r>
              <a:rPr lang="en-US" sz="24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Natural and environmentally friendly interior materials: lime plaster, wood and stone.</a:t>
            </a:r>
          </a:p>
          <a:p>
            <a:pPr marL="548648" lvl="2" indent="-182883" algn="l">
              <a:lnSpc>
                <a:spcPts val="3359"/>
              </a:lnSpc>
              <a:buFont typeface="Arial"/>
              <a:buChar char="⚬"/>
            </a:pPr>
            <a:r>
              <a:rPr lang="en-US" sz="2400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Low-impact building and design choices. </a:t>
            </a:r>
          </a:p>
          <a:p>
            <a:pPr marL="548648" lvl="2" indent="-182883" algn="l">
              <a:lnSpc>
                <a:spcPts val="6000"/>
              </a:lnSpc>
            </a:pPr>
            <a:endParaRPr lang="en-US" sz="2400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7200" y="6373651"/>
            <a:ext cx="3865816" cy="274632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2660"/>
              </a:lnSpc>
            </a:pPr>
            <a:r>
              <a:rPr lang="en-US" sz="1900" i="1" dirty="0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Traditional vernacular architecture in northern Spain uses local materials adapted to the territory and climate, which supports more sustainable building practices (</a:t>
            </a:r>
            <a:r>
              <a:rPr lang="en-US" sz="1900" i="1" dirty="0" err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Hueto</a:t>
            </a:r>
            <a:r>
              <a:rPr lang="en-US" sz="1900" i="1" dirty="0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-Escobar, 2024).</a:t>
            </a:r>
          </a:p>
          <a:p>
            <a:pPr algn="ctr">
              <a:lnSpc>
                <a:spcPts val="2660"/>
              </a:lnSpc>
            </a:pPr>
            <a:endParaRPr lang="en-US" sz="1900" i="1" dirty="0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486033" y="5967289"/>
            <a:ext cx="2647655" cy="5679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780"/>
              </a:lnSpc>
            </a:pPr>
            <a:r>
              <a:rPr lang="en-US" sz="18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Passive building</a:t>
            </a:r>
          </a:p>
        </p:txBody>
      </p:sp>
      <p:pic>
        <p:nvPicPr>
          <p:cNvPr id="19" name="Imagen 18">
            <a:extLst>
              <a:ext uri="{FF2B5EF4-FFF2-40B4-BE49-F238E27FC236}">
                <a16:creationId xmlns:a16="http://schemas.microsoft.com/office/drawing/2014/main" id="{2982E49B-E7E1-CDA5-84DA-AF110371CB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599" y="5203990"/>
            <a:ext cx="7633165" cy="478751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83333" b="-833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4721766" y="168429"/>
            <a:ext cx="8844467" cy="9679410"/>
          </a:xfrm>
          <a:custGeom>
            <a:avLst/>
            <a:gdLst/>
            <a:ahLst/>
            <a:cxnLst/>
            <a:rect l="l" t="t" r="r" b="b"/>
            <a:pathLst>
              <a:path w="8844467" h="9679410">
                <a:moveTo>
                  <a:pt x="0" y="0"/>
                </a:moveTo>
                <a:lnTo>
                  <a:pt x="8844467" y="0"/>
                </a:lnTo>
                <a:lnTo>
                  <a:pt x="8844467" y="9679409"/>
                </a:lnTo>
                <a:lnTo>
                  <a:pt x="0" y="96794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grpSp>
        <p:nvGrpSpPr>
          <p:cNvPr id="5" name="Group 5"/>
          <p:cNvGrpSpPr/>
          <p:nvPr/>
        </p:nvGrpSpPr>
        <p:grpSpPr>
          <a:xfrm>
            <a:off x="255918" y="2538660"/>
            <a:ext cx="4073004" cy="2687050"/>
            <a:chOff x="0" y="0"/>
            <a:chExt cx="5430672" cy="3582734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30647" cy="3582797"/>
            </a:xfrm>
            <a:custGeom>
              <a:avLst/>
              <a:gdLst/>
              <a:ahLst/>
              <a:cxnLst/>
              <a:rect l="l" t="t" r="r" b="b"/>
              <a:pathLst>
                <a:path w="5430647" h="3582797">
                  <a:moveTo>
                    <a:pt x="5430647" y="3582797"/>
                  </a:moveTo>
                  <a:lnTo>
                    <a:pt x="0" y="3582797"/>
                  </a:lnTo>
                  <a:lnTo>
                    <a:pt x="0" y="0"/>
                  </a:lnTo>
                  <a:lnTo>
                    <a:pt x="5430647" y="0"/>
                  </a:lnTo>
                  <a:lnTo>
                    <a:pt x="5430647" y="3582797"/>
                  </a:lnTo>
                  <a:close/>
                </a:path>
              </a:pathLst>
            </a:custGeom>
            <a:blipFill>
              <a:blip r:embed="rId4"/>
              <a:stretch>
                <a:fillRect t="-2270" b="-226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14490" y="2326530"/>
            <a:ext cx="4344543" cy="3578970"/>
            <a:chOff x="0" y="0"/>
            <a:chExt cx="5792724" cy="460250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5792724" cy="4602480"/>
            </a:xfrm>
            <a:custGeom>
              <a:avLst/>
              <a:gdLst/>
              <a:ahLst/>
              <a:cxnLst/>
              <a:rect l="l" t="t" r="r" b="b"/>
              <a:pathLst>
                <a:path w="5792724" h="4602480">
                  <a:moveTo>
                    <a:pt x="5792724" y="4602480"/>
                  </a:moveTo>
                  <a:lnTo>
                    <a:pt x="0" y="4602480"/>
                  </a:lnTo>
                  <a:lnTo>
                    <a:pt x="0" y="0"/>
                  </a:lnTo>
                  <a:lnTo>
                    <a:pt x="5792724" y="0"/>
                  </a:lnTo>
                  <a:lnTo>
                    <a:pt x="5792724" y="4602480"/>
                  </a:lnTo>
                  <a:close/>
                </a:path>
              </a:pathLst>
            </a:custGeom>
            <a:blipFill>
              <a:blip r:embed="rId5"/>
              <a:stretch>
                <a:fillRect t="-65" b="-65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12" name="Freeform 12"/>
          <p:cNvSpPr/>
          <p:nvPr/>
        </p:nvSpPr>
        <p:spPr>
          <a:xfrm>
            <a:off x="13828966" y="6703786"/>
            <a:ext cx="4400159" cy="3196369"/>
          </a:xfrm>
          <a:custGeom>
            <a:avLst/>
            <a:gdLst/>
            <a:ahLst/>
            <a:cxnLst/>
            <a:rect l="l" t="t" r="r" b="b"/>
            <a:pathLst>
              <a:path w="5317871" h="4225163">
                <a:moveTo>
                  <a:pt x="5317871" y="4225163"/>
                </a:moveTo>
                <a:lnTo>
                  <a:pt x="0" y="4225163"/>
                </a:lnTo>
                <a:lnTo>
                  <a:pt x="0" y="0"/>
                </a:lnTo>
                <a:lnTo>
                  <a:pt x="5317871" y="0"/>
                </a:lnTo>
                <a:lnTo>
                  <a:pt x="5317871" y="4225163"/>
                </a:lnTo>
                <a:close/>
              </a:path>
            </a:pathLst>
          </a:custGeom>
          <a:blipFill>
            <a:blip r:embed="rId5"/>
            <a:stretch>
              <a:fillRect t="-65" b="-66"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/>
          <p:cNvSpPr txBox="1"/>
          <p:nvPr/>
        </p:nvSpPr>
        <p:spPr>
          <a:xfrm>
            <a:off x="15911008" y="650948"/>
            <a:ext cx="1348292" cy="377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2A3923"/>
                </a:solidFill>
                <a:latin typeface="Montserrat"/>
                <a:ea typeface="Montserrat"/>
                <a:cs typeface="Montserrat"/>
                <a:sym typeface="Montserrat"/>
              </a:rPr>
              <a:t>Contact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13975" y="979830"/>
            <a:ext cx="7967746" cy="85792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68"/>
              </a:lnSpc>
            </a:pPr>
            <a:r>
              <a:rPr lang="en-US" sz="4800" b="1" dirty="0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Social Sustainability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562600" y="2629986"/>
            <a:ext cx="7763742" cy="30176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Creating local jobs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Supporting local farmers and producers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Promoting Asturian culture and gastronomy 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Authentic local experiences 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Community engagement 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400" dirty="0">
                <a:solidFill>
                  <a:schemeClr val="bg1"/>
                </a:solidFill>
                <a:latin typeface="Canva Sans Bold" panose="020B0604020202020204" charset="0"/>
              </a:rPr>
              <a:t>Buying from local suppliers 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s-ES" sz="2400" dirty="0" err="1">
                <a:solidFill>
                  <a:schemeClr val="bg1"/>
                </a:solidFill>
                <a:latin typeface="Canva Sans Bold" panose="020B0604020202020204" charset="0"/>
              </a:rPr>
              <a:t>Protecting</a:t>
            </a:r>
            <a:r>
              <a:rPr lang="es-ES" sz="2400" dirty="0">
                <a:solidFill>
                  <a:schemeClr val="bg1"/>
                </a:solidFill>
                <a:latin typeface="Canva Sans Bold" panose="020B0604020202020204" charset="0"/>
              </a:rPr>
              <a:t> local </a:t>
            </a:r>
            <a:r>
              <a:rPr lang="es-ES" sz="2400" dirty="0" err="1">
                <a:solidFill>
                  <a:schemeClr val="bg1"/>
                </a:solidFill>
                <a:latin typeface="Canva Sans Bold" panose="020B0604020202020204" charset="0"/>
              </a:rPr>
              <a:t>identity</a:t>
            </a:r>
            <a:r>
              <a:rPr lang="es-ES" sz="2400" dirty="0">
                <a:solidFill>
                  <a:schemeClr val="bg1"/>
                </a:solidFill>
                <a:latin typeface="Canva Sans Bold" panose="020B0604020202020204" charset="0"/>
              </a:rPr>
              <a:t> and </a:t>
            </a:r>
            <a:r>
              <a:rPr lang="es-ES" sz="2400" dirty="0" err="1">
                <a:solidFill>
                  <a:schemeClr val="bg1"/>
                </a:solidFill>
                <a:latin typeface="Canva Sans Bold" panose="020B0604020202020204" charset="0"/>
              </a:rPr>
              <a:t>traditions</a:t>
            </a:r>
            <a:endParaRPr lang="es-ES" sz="2400" dirty="0">
              <a:solidFill>
                <a:schemeClr val="bg1"/>
              </a:solidFill>
              <a:latin typeface="Canva Sans Bold" panose="020B0604020202020204" charset="0"/>
            </a:endParaRPr>
          </a:p>
          <a:p>
            <a:pPr marL="396239" lvl="2" algn="l">
              <a:lnSpc>
                <a:spcPts val="3639"/>
              </a:lnSpc>
            </a:pPr>
            <a:endParaRPr lang="en-US" sz="259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379342" y="8192572"/>
            <a:ext cx="7602379" cy="17075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</a:pPr>
            <a:r>
              <a:rPr lang="en-US" sz="1899" i="1" dirty="0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Collaboration between hotels and local stakeholders can contribute to sustainable tourism development and support local communities (</a:t>
            </a:r>
            <a:r>
              <a:rPr lang="en-US" sz="1899" i="1" dirty="0" err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Rassiah</a:t>
            </a:r>
            <a:r>
              <a:rPr lang="en-US" sz="1899" i="1" dirty="0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, Perry and Ahsan, 2024).</a:t>
            </a:r>
          </a:p>
          <a:p>
            <a:pPr algn="ctr">
              <a:lnSpc>
                <a:spcPts val="2660"/>
              </a:lnSpc>
            </a:pPr>
            <a:endParaRPr lang="en-US" sz="1899" i="1" dirty="0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  <a:p>
            <a:pPr algn="ctr">
              <a:lnSpc>
                <a:spcPts val="2660"/>
              </a:lnSpc>
            </a:pPr>
            <a:endParaRPr lang="en-US" sz="1900" i="1" dirty="0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5379342" y="6171739"/>
            <a:ext cx="6798411" cy="101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05"/>
              </a:lnSpc>
            </a:pPr>
            <a:r>
              <a:rPr lang="en-US" sz="2932" b="1" dirty="0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Tourism should benefit local people — not replace them.</a:t>
            </a: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A24C047E-48A1-9B4F-5335-09D47CF84D1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9363" y="1782050"/>
            <a:ext cx="3334331" cy="3334331"/>
          </a:xfrm>
          <a:prstGeom prst="rect">
            <a:avLst/>
          </a:prstGeom>
        </p:spPr>
      </p:pic>
      <p:pic>
        <p:nvPicPr>
          <p:cNvPr id="22" name="Imagen 21">
            <a:extLst>
              <a:ext uri="{FF2B5EF4-FFF2-40B4-BE49-F238E27FC236}">
                <a16:creationId xmlns:a16="http://schemas.microsoft.com/office/drawing/2014/main" id="{EEAB6A62-5584-C8DC-C23C-8E8DF21F5FC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07172" y="7005800"/>
            <a:ext cx="3995165" cy="2592340"/>
          </a:xfrm>
          <a:prstGeom prst="rect">
            <a:avLst/>
          </a:prstGeom>
        </p:spPr>
      </p:pic>
      <p:pic>
        <p:nvPicPr>
          <p:cNvPr id="24" name="Imagen 23">
            <a:extLst>
              <a:ext uri="{FF2B5EF4-FFF2-40B4-BE49-F238E27FC236}">
                <a16:creationId xmlns:a16="http://schemas.microsoft.com/office/drawing/2014/main" id="{742B57A7-D4A7-A033-A9BF-191E65C9762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97" y="6550423"/>
            <a:ext cx="3760127" cy="282009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C361A-6620-5745-9326-7ACB912307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7934EEFD-A387-E0A9-ED02-791C827A153A}"/>
              </a:ext>
            </a:extLst>
          </p:cNvPr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4D4A1EB4-5C61-75DE-36C8-28CF4D170EEF}"/>
                </a:ext>
              </a:extLst>
            </p:cNvPr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83333" b="-83333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>
            <a:extLst>
              <a:ext uri="{FF2B5EF4-FFF2-40B4-BE49-F238E27FC236}">
                <a16:creationId xmlns:a16="http://schemas.microsoft.com/office/drawing/2014/main" id="{F324682A-FA9B-5DD9-0EC3-7FEAD0E1766D}"/>
              </a:ext>
            </a:extLst>
          </p:cNvPr>
          <p:cNvSpPr/>
          <p:nvPr/>
        </p:nvSpPr>
        <p:spPr>
          <a:xfrm>
            <a:off x="945884" y="190500"/>
            <a:ext cx="8844467" cy="9679410"/>
          </a:xfrm>
          <a:custGeom>
            <a:avLst/>
            <a:gdLst/>
            <a:ahLst/>
            <a:cxnLst/>
            <a:rect l="l" t="t" r="r" b="b"/>
            <a:pathLst>
              <a:path w="8844467" h="9679410">
                <a:moveTo>
                  <a:pt x="0" y="0"/>
                </a:moveTo>
                <a:lnTo>
                  <a:pt x="8844467" y="0"/>
                </a:lnTo>
                <a:lnTo>
                  <a:pt x="8844467" y="9679409"/>
                </a:lnTo>
                <a:lnTo>
                  <a:pt x="0" y="967940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13" name="TextBox 13">
            <a:extLst>
              <a:ext uri="{FF2B5EF4-FFF2-40B4-BE49-F238E27FC236}">
                <a16:creationId xmlns:a16="http://schemas.microsoft.com/office/drawing/2014/main" id="{DB119240-A054-34E8-4633-6C6064315366}"/>
              </a:ext>
            </a:extLst>
          </p:cNvPr>
          <p:cNvSpPr txBox="1"/>
          <p:nvPr/>
        </p:nvSpPr>
        <p:spPr>
          <a:xfrm>
            <a:off x="15911008" y="650948"/>
            <a:ext cx="1348292" cy="3777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00"/>
              </a:lnSpc>
            </a:pPr>
            <a:r>
              <a:rPr lang="en-US" sz="2000">
                <a:solidFill>
                  <a:srgbClr val="2A3923"/>
                </a:solidFill>
                <a:latin typeface="Montserrat"/>
                <a:ea typeface="Montserrat"/>
                <a:cs typeface="Montserrat"/>
                <a:sym typeface="Montserrat"/>
              </a:rPr>
              <a:t>Contact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882D5A00-BE66-CDA8-5DF6-9C11C9A5B185}"/>
              </a:ext>
            </a:extLst>
          </p:cNvPr>
          <p:cNvSpPr txBox="1"/>
          <p:nvPr/>
        </p:nvSpPr>
        <p:spPr>
          <a:xfrm>
            <a:off x="1404373" y="650948"/>
            <a:ext cx="8146432" cy="8387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968"/>
              </a:lnSpc>
            </a:pPr>
            <a:r>
              <a:rPr lang="en-US" sz="4301" dirty="0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Economic Sustainability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FDBB0DCC-DD51-2DAC-C169-A2A2BE908662}"/>
              </a:ext>
            </a:extLst>
          </p:cNvPr>
          <p:cNvSpPr txBox="1"/>
          <p:nvPr/>
        </p:nvSpPr>
        <p:spPr>
          <a:xfrm>
            <a:off x="2391489" y="2231299"/>
            <a:ext cx="6172200" cy="3448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High-value, low-impact tourism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Long-term business viability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Year-round rural tourism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Supporting the local economy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Keeping money within the region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Less dependence on mass tourism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285750" lvl="0" indent="-285750">
              <a:buFont typeface="Courier New" panose="02070309020205020404" pitchFamily="49" charset="0"/>
              <a:buChar char="o"/>
            </a:pPr>
            <a:r>
              <a:rPr lang="es-ES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Small-</a:t>
            </a:r>
            <a:r>
              <a:rPr lang="es-ES" sz="2800" dirty="0" err="1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scale</a:t>
            </a:r>
            <a:r>
              <a:rPr lang="es-ES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 </a:t>
            </a:r>
            <a:r>
              <a:rPr lang="es-ES" sz="2800" dirty="0" err="1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sustainable</a:t>
            </a:r>
            <a:r>
              <a:rPr lang="es-ES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 </a:t>
            </a:r>
            <a:r>
              <a:rPr lang="es-ES" sz="2800" dirty="0" err="1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tourism</a:t>
            </a:r>
            <a:r>
              <a:rPr lang="es-ES" sz="2800" dirty="0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 </a:t>
            </a:r>
            <a:r>
              <a:rPr lang="es-ES" sz="2800" dirty="0" err="1">
                <a:solidFill>
                  <a:schemeClr val="bg1"/>
                </a:solidFill>
                <a:latin typeface="Calibri (MS) Bold" panose="020B0604020202020204" charset="0"/>
                <a:cs typeface="Calibri (MS) Bold" panose="020B0604020202020204" charset="0"/>
              </a:rPr>
              <a:t>model</a:t>
            </a:r>
            <a:endParaRPr lang="es-ES" sz="2800" dirty="0">
              <a:solidFill>
                <a:schemeClr val="bg1"/>
              </a:solidFill>
              <a:latin typeface="Calibri (MS) Bold" panose="020B0604020202020204" charset="0"/>
              <a:cs typeface="Calibri (MS) Bold" panose="020B0604020202020204" charset="0"/>
            </a:endParaRPr>
          </a:p>
          <a:p>
            <a:pPr marL="396239" lvl="2" algn="l">
              <a:lnSpc>
                <a:spcPts val="3639"/>
              </a:lnSpc>
            </a:pPr>
            <a:endParaRPr lang="en-US" sz="2599" b="1" dirty="0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pic>
        <p:nvPicPr>
          <p:cNvPr id="20" name="Imagen 19">
            <a:extLst>
              <a:ext uri="{FF2B5EF4-FFF2-40B4-BE49-F238E27FC236}">
                <a16:creationId xmlns:a16="http://schemas.microsoft.com/office/drawing/2014/main" id="{50FAC318-B08A-5035-BF3C-B78194F056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2916" y="2476500"/>
            <a:ext cx="7518400" cy="5638800"/>
          </a:xfrm>
          <a:prstGeom prst="rect">
            <a:avLst/>
          </a:prstGeom>
        </p:spPr>
      </p:pic>
      <p:sp>
        <p:nvSpPr>
          <p:cNvPr id="21" name="Pergamino: horizontal 20">
            <a:extLst>
              <a:ext uri="{FF2B5EF4-FFF2-40B4-BE49-F238E27FC236}">
                <a16:creationId xmlns:a16="http://schemas.microsoft.com/office/drawing/2014/main" id="{9F293625-982F-110E-5921-B836915BABF6}"/>
              </a:ext>
            </a:extLst>
          </p:cNvPr>
          <p:cNvSpPr/>
          <p:nvPr/>
        </p:nvSpPr>
        <p:spPr>
          <a:xfrm>
            <a:off x="1790234" y="6343562"/>
            <a:ext cx="7086600" cy="2597542"/>
          </a:xfrm>
          <a:prstGeom prst="horizontalScroll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0B76ACA9-A73A-C802-30DA-5FF805152FBD}"/>
              </a:ext>
            </a:extLst>
          </p:cNvPr>
          <p:cNvSpPr txBox="1"/>
          <p:nvPr/>
        </p:nvSpPr>
        <p:spPr>
          <a:xfrm>
            <a:off x="1220644" y="6896100"/>
            <a:ext cx="7689172" cy="191174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3716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800" kern="100" dirty="0">
                <a:effectLst/>
                <a:latin typeface="Calibri (MS) Italics" panose="020B0604020202020204" charset="0"/>
                <a:ea typeface="Aptos" panose="020B0004020202020204" pitchFamily="34" charset="0"/>
                <a:cs typeface="Calibri (MS) Italics" panose="020B0604020202020204" charset="0"/>
              </a:rPr>
              <a:t>Sustainable tourism should balance long-term economic viability with community benefit (Edgell, 2020).</a:t>
            </a:r>
            <a:endParaRPr lang="es-ES" sz="2800" kern="100" dirty="0">
              <a:effectLst/>
              <a:latin typeface="Calibri (MS) Italics" panose="020B0604020202020204" charset="0"/>
              <a:ea typeface="Aptos" panose="020B0004020202020204" pitchFamily="34" charset="0"/>
              <a:cs typeface="Calibri (MS) Italics" panose="020B0604020202020204" charset="0"/>
            </a:endParaRPr>
          </a:p>
          <a:p>
            <a:pPr algn="ctr">
              <a:lnSpc>
                <a:spcPts val="2660"/>
              </a:lnSpc>
            </a:pPr>
            <a:endParaRPr lang="en-US" sz="1900" i="1" dirty="0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</p:txBody>
      </p:sp>
    </p:spTree>
    <p:extLst>
      <p:ext uri="{BB962C8B-B14F-4D97-AF65-F5344CB8AC3E}">
        <p14:creationId xmlns:p14="http://schemas.microsoft.com/office/powerpoint/2010/main" val="820379119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16658" b="-16658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sp>
        <p:nvSpPr>
          <p:cNvPr id="4" name="Freeform 4"/>
          <p:cNvSpPr/>
          <p:nvPr/>
        </p:nvSpPr>
        <p:spPr>
          <a:xfrm>
            <a:off x="2213667" y="215284"/>
            <a:ext cx="13414791" cy="9639443"/>
          </a:xfrm>
          <a:custGeom>
            <a:avLst/>
            <a:gdLst/>
            <a:ahLst/>
            <a:cxnLst/>
            <a:rect l="l" t="t" r="r" b="b"/>
            <a:pathLst>
              <a:path w="13414791" h="9639443">
                <a:moveTo>
                  <a:pt x="0" y="0"/>
                </a:moveTo>
                <a:lnTo>
                  <a:pt x="13414791" y="0"/>
                </a:lnTo>
                <a:lnTo>
                  <a:pt x="13414791" y="9639443"/>
                </a:lnTo>
                <a:lnTo>
                  <a:pt x="0" y="963944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s-ES"/>
          </a:p>
        </p:txBody>
      </p:sp>
      <p:sp>
        <p:nvSpPr>
          <p:cNvPr id="5" name="TextBox 5"/>
          <p:cNvSpPr txBox="1"/>
          <p:nvPr/>
        </p:nvSpPr>
        <p:spPr>
          <a:xfrm>
            <a:off x="3606746" y="723900"/>
            <a:ext cx="10628624" cy="11696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80"/>
              </a:lnSpc>
            </a:pPr>
            <a:r>
              <a:rPr lang="en-US" sz="5700">
                <a:solidFill>
                  <a:srgbClr val="FFFFFF"/>
                </a:solidFill>
                <a:latin typeface="TAN Pearl"/>
                <a:ea typeface="TAN Pearl"/>
                <a:cs typeface="TAN Pearl"/>
                <a:sym typeface="TAN Pearl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176883" y="2260727"/>
            <a:ext cx="12386386" cy="51273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Spain is more than mass tourism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Sustainable alternatives are possible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Tourism should balance: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·      Economic sustainability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·      Social responsibility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·      Environmental protection </a:t>
            </a:r>
          </a:p>
          <a:p>
            <a:pPr algn="l">
              <a:lnSpc>
                <a:spcPts val="4562"/>
              </a:lnSpc>
            </a:pPr>
            <a:r>
              <a:rPr lang="en-US" sz="3258" b="1">
                <a:solidFill>
                  <a:srgbClr val="FFFFFF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Community-focused tourism can create long-term benefits</a:t>
            </a:r>
          </a:p>
          <a:p>
            <a:pPr algn="l">
              <a:lnSpc>
                <a:spcPts val="4562"/>
              </a:lnSpc>
            </a:pPr>
            <a:endParaRPr lang="en-US" sz="3258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marL="745041" lvl="2" indent="-248347" algn="l">
              <a:lnSpc>
                <a:spcPts val="4563"/>
              </a:lnSpc>
            </a:pPr>
            <a:endParaRPr lang="en-US" sz="3258" b="1">
              <a:solidFill>
                <a:srgbClr val="FFFFFF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3176883" y="7378065"/>
            <a:ext cx="11488350" cy="1880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40"/>
              </a:lnSpc>
            </a:pPr>
            <a:r>
              <a:rPr lang="en-US" sz="2100" i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Small-scale eco-hotels can support responsible tourism while protecting natural resources and benefiting local communities (Edgell, 2020).</a:t>
            </a:r>
          </a:p>
          <a:p>
            <a:pPr algn="ctr">
              <a:lnSpc>
                <a:spcPts val="2940"/>
              </a:lnSpc>
            </a:pPr>
            <a:r>
              <a:rPr lang="en-US" sz="2100" i="1">
                <a:solidFill>
                  <a:srgbClr val="FFFFFF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Sustainable tourism aims to balance environmental protection, economic viability and social wellbeing in tourism development (UNWTO, 2021).</a:t>
            </a:r>
          </a:p>
          <a:p>
            <a:pPr algn="ctr">
              <a:lnSpc>
                <a:spcPts val="2940"/>
              </a:lnSpc>
            </a:pPr>
            <a:endParaRPr lang="en-US" sz="2100" i="1">
              <a:solidFill>
                <a:srgbClr val="FFFFFF"/>
              </a:solidFill>
              <a:latin typeface="Canva Sans Italics"/>
              <a:ea typeface="Canva Sans Italics"/>
              <a:cs typeface="Canva Sans Italics"/>
              <a:sym typeface="Canva Sans Italics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464077"/>
            <a:ext cx="16719261" cy="9358836"/>
            <a:chOff x="0" y="0"/>
            <a:chExt cx="22292348" cy="1247844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2292311" cy="12478512"/>
            </a:xfrm>
            <a:custGeom>
              <a:avLst/>
              <a:gdLst/>
              <a:ahLst/>
              <a:cxnLst/>
              <a:rect l="l" t="t" r="r" b="b"/>
              <a:pathLst>
                <a:path w="22292311" h="12478512">
                  <a:moveTo>
                    <a:pt x="0" y="0"/>
                  </a:moveTo>
                  <a:lnTo>
                    <a:pt x="22292311" y="0"/>
                  </a:lnTo>
                  <a:lnTo>
                    <a:pt x="22292311" y="12478512"/>
                  </a:lnTo>
                  <a:lnTo>
                    <a:pt x="0" y="1247851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268" b="-267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  <p:grpSp>
        <p:nvGrpSpPr>
          <p:cNvPr id="4" name="Group 4"/>
          <p:cNvGrpSpPr/>
          <p:nvPr/>
        </p:nvGrpSpPr>
        <p:grpSpPr>
          <a:xfrm rot="1646040">
            <a:off x="12891992" y="1522352"/>
            <a:ext cx="3670163" cy="2445248"/>
            <a:chOff x="0" y="0"/>
            <a:chExt cx="4893551" cy="3260331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893564" cy="3260344"/>
            </a:xfrm>
            <a:custGeom>
              <a:avLst/>
              <a:gdLst/>
              <a:ahLst/>
              <a:cxnLst/>
              <a:rect l="l" t="t" r="r" b="b"/>
              <a:pathLst>
                <a:path w="4893564" h="3260344">
                  <a:moveTo>
                    <a:pt x="0" y="0"/>
                  </a:moveTo>
                  <a:lnTo>
                    <a:pt x="4893564" y="0"/>
                  </a:lnTo>
                  <a:lnTo>
                    <a:pt x="4893564" y="3260344"/>
                  </a:lnTo>
                  <a:lnTo>
                    <a:pt x="0" y="326034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 t="-31" b="-30"/>
              </a:stretch>
            </a:blipFill>
          </p:spPr>
          <p:txBody>
            <a:bodyPr/>
            <a:lstStyle/>
            <a:p>
              <a:endParaRPr lang="es-E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1463</TotalTime>
  <Words>688</Words>
  <Application>Microsoft Office PowerPoint</Application>
  <PresentationFormat>Personalizado</PresentationFormat>
  <Paragraphs>127</Paragraphs>
  <Slides>15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16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15</vt:i4>
      </vt:variant>
    </vt:vector>
  </HeadingPairs>
  <TitlesOfParts>
    <vt:vector size="32" baseType="lpstr">
      <vt:lpstr>Calibri (MS) Italics</vt:lpstr>
      <vt:lpstr>Poppins</vt:lpstr>
      <vt:lpstr>Calibri (MS)</vt:lpstr>
      <vt:lpstr>Calibri</vt:lpstr>
      <vt:lpstr>Canva Sans Bold Italics</vt:lpstr>
      <vt:lpstr>Wingdings</vt:lpstr>
      <vt:lpstr>Courier New</vt:lpstr>
      <vt:lpstr>Calibri (MS) Bold</vt:lpstr>
      <vt:lpstr>Montserrat</vt:lpstr>
      <vt:lpstr>Canva Sans Bold</vt:lpstr>
      <vt:lpstr>Montserrat Bold</vt:lpstr>
      <vt:lpstr>Montserrat Bold Italics</vt:lpstr>
      <vt:lpstr>Canva Sans Italics</vt:lpstr>
      <vt:lpstr>Arial</vt:lpstr>
      <vt:lpstr>Canva Sans</vt:lpstr>
      <vt:lpstr>TAN Pearl</vt:lpstr>
      <vt:lpstr>Office Theme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 Senda Verde.pptx</dc:title>
  <cp:lastModifiedBy>Lara Medina Barcenilla (2334177)</cp:lastModifiedBy>
  <cp:revision>1</cp:revision>
  <dcterms:created xsi:type="dcterms:W3CDTF">2006-08-16T00:00:00Z</dcterms:created>
  <dcterms:modified xsi:type="dcterms:W3CDTF">2026-05-09T17:38:32Z</dcterms:modified>
  <dc:identifier>DAHIOfHLFUg</dc:identifier>
</cp:coreProperties>
</file>