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9"/>
  </p:notesMasterIdLst>
  <p:sldIdLst>
    <p:sldId id="308" r:id="rId2"/>
    <p:sldId id="309" r:id="rId3"/>
    <p:sldId id="263" r:id="rId4"/>
    <p:sldId id="265" r:id="rId5"/>
    <p:sldId id="266" r:id="rId6"/>
    <p:sldId id="267" r:id="rId7"/>
    <p:sldId id="275" r:id="rId8"/>
    <p:sldId id="276" r:id="rId9"/>
    <p:sldId id="277" r:id="rId10"/>
    <p:sldId id="278" r:id="rId11"/>
    <p:sldId id="279" r:id="rId12"/>
    <p:sldId id="280" r:id="rId13"/>
    <p:sldId id="281" r:id="rId14"/>
    <p:sldId id="285" r:id="rId15"/>
    <p:sldId id="286" r:id="rId16"/>
    <p:sldId id="288" r:id="rId17"/>
    <p:sldId id="292" r:id="rId18"/>
    <p:sldId id="296" r:id="rId19"/>
    <p:sldId id="297" r:id="rId20"/>
    <p:sldId id="298" r:id="rId21"/>
    <p:sldId id="300" r:id="rId22"/>
    <p:sldId id="301" r:id="rId23"/>
    <p:sldId id="302" r:id="rId24"/>
    <p:sldId id="303" r:id="rId25"/>
    <p:sldId id="304" r:id="rId26"/>
    <p:sldId id="305" r:id="rId27"/>
    <p:sldId id="310"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CFF878-5A67-BC68-9BDD-6A7D539F433C}" v="66" dt="2023-10-12T11:40:34.6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61" autoAdjust="0"/>
    <p:restoredTop sz="86627" autoAdjust="0"/>
  </p:normalViewPr>
  <p:slideViewPr>
    <p:cSldViewPr>
      <p:cViewPr>
        <p:scale>
          <a:sx n="66" d="100"/>
          <a:sy n="66" d="100"/>
        </p:scale>
        <p:origin x="-2934" y="-960"/>
      </p:cViewPr>
      <p:guideLst>
        <p:guide orient="horz" pos="2160"/>
        <p:guide pos="2880"/>
      </p:guideLst>
    </p:cSldViewPr>
  </p:slideViewPr>
  <p:outlineViewPr>
    <p:cViewPr>
      <p:scale>
        <a:sx n="33" d="100"/>
        <a:sy n="33" d="100"/>
      </p:scale>
      <p:origin x="0" y="3213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Morgan" userId="S::n.morgan@uwtsd.ac.uk::72fd7c22-3ae8-4a57-b9f9-9fbe9cf82915" providerId="AD" clId="Web-{93CFF878-5A67-BC68-9BDD-6A7D539F433C}"/>
    <pc:docChg chg="addSld delSld modSld">
      <pc:chgData name="Nathan Morgan" userId="S::n.morgan@uwtsd.ac.uk::72fd7c22-3ae8-4a57-b9f9-9fbe9cf82915" providerId="AD" clId="Web-{93CFF878-5A67-BC68-9BDD-6A7D539F433C}" dt="2023-10-12T11:40:34.618" v="65" actId="20577"/>
      <pc:docMkLst>
        <pc:docMk/>
      </pc:docMkLst>
      <pc:sldChg chg="del">
        <pc:chgData name="Nathan Morgan" userId="S::n.morgan@uwtsd.ac.uk::72fd7c22-3ae8-4a57-b9f9-9fbe9cf82915" providerId="AD" clId="Web-{93CFF878-5A67-BC68-9BDD-6A7D539F433C}" dt="2023-10-12T11:32:36.385" v="0"/>
        <pc:sldMkLst>
          <pc:docMk/>
          <pc:sldMk cId="0" sldId="310"/>
        </pc:sldMkLst>
      </pc:sldChg>
      <pc:sldChg chg="modSp new">
        <pc:chgData name="Nathan Morgan" userId="S::n.morgan@uwtsd.ac.uk::72fd7c22-3ae8-4a57-b9f9-9fbe9cf82915" providerId="AD" clId="Web-{93CFF878-5A67-BC68-9BDD-6A7D539F433C}" dt="2023-10-12T11:40:34.618" v="65" actId="20577"/>
        <pc:sldMkLst>
          <pc:docMk/>
          <pc:sldMk cId="2834202736" sldId="310"/>
        </pc:sldMkLst>
        <pc:spChg chg="mod">
          <ac:chgData name="Nathan Morgan" userId="S::n.morgan@uwtsd.ac.uk::72fd7c22-3ae8-4a57-b9f9-9fbe9cf82915" providerId="AD" clId="Web-{93CFF878-5A67-BC68-9BDD-6A7D539F433C}" dt="2023-10-12T11:40:34.618" v="65" actId="20577"/>
          <ac:spMkLst>
            <pc:docMk/>
            <pc:sldMk cId="2834202736" sldId="310"/>
            <ac:spMk id="2" creationId="{89A68D88-2287-7BE6-2479-2DF2D9C284E4}"/>
          </ac:spMkLst>
        </pc:spChg>
        <pc:spChg chg="mod">
          <ac:chgData name="Nathan Morgan" userId="S::n.morgan@uwtsd.ac.uk::72fd7c22-3ae8-4a57-b9f9-9fbe9cf82915" providerId="AD" clId="Web-{93CFF878-5A67-BC68-9BDD-6A7D539F433C}" dt="2023-10-12T11:35:41.625" v="5" actId="20577"/>
          <ac:spMkLst>
            <pc:docMk/>
            <pc:sldMk cId="2834202736" sldId="310"/>
            <ac:spMk id="3" creationId="{296FFA79-8360-5FB3-D58F-4E92B0E069F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8D4FC46-A908-4BD3-AA7E-443464B67C7A}" type="datetimeFigureOut">
              <a:rPr lang="en-GB" smtClean="0"/>
              <a:pPr/>
              <a:t>12/10/2023</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dirty="0"/>
          </a:p>
        </p:txBody>
      </p:sp>
    </p:spTree>
    <p:extLst>
      <p:ext uri="{BB962C8B-B14F-4D97-AF65-F5344CB8AC3E}">
        <p14:creationId xmlns:p14="http://schemas.microsoft.com/office/powerpoint/2010/main" val="25267695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2400" dirty="0"/>
              <a:t>Title or Question</a:t>
            </a:r>
          </a:p>
          <a:p>
            <a:endParaRPr lang="en-GB" sz="2400" dirty="0"/>
          </a:p>
          <a:p>
            <a:r>
              <a:rPr lang="en-GB" sz="2400" dirty="0"/>
              <a:t>Introduction:</a:t>
            </a:r>
          </a:p>
          <a:p>
            <a:endParaRPr lang="en-GB" sz="2400" dirty="0"/>
          </a:p>
          <a:p>
            <a:r>
              <a:rPr lang="en-GB" sz="2400" dirty="0"/>
              <a:t>Main Body:</a:t>
            </a:r>
          </a:p>
          <a:p>
            <a:pPr lvl="1"/>
            <a:r>
              <a:rPr lang="en-GB" sz="2000" dirty="0"/>
              <a:t>Develop an argument or line of reasoning, in paragraph format</a:t>
            </a:r>
          </a:p>
          <a:p>
            <a:endParaRPr lang="en-GB" dirty="0"/>
          </a:p>
          <a:p>
            <a:r>
              <a:rPr lang="en-GB" sz="2400" dirty="0"/>
              <a:t>Conclusion:	</a:t>
            </a:r>
          </a:p>
          <a:p>
            <a:pPr lvl="1"/>
            <a:r>
              <a:rPr lang="en-GB" sz="2000" dirty="0"/>
              <a:t>Should contain no new material</a:t>
            </a:r>
          </a:p>
          <a:p>
            <a:pPr lvl="1"/>
            <a:r>
              <a:rPr lang="en-GB" sz="2000" dirty="0"/>
              <a:t>Summarise the arguments presented and the main themes</a:t>
            </a:r>
          </a:p>
          <a:p>
            <a:pPr lvl="1"/>
            <a:r>
              <a:rPr lang="en-GB" sz="2000" dirty="0"/>
              <a:t>State any general conclusions</a:t>
            </a:r>
          </a:p>
          <a:p>
            <a:endParaRPr lang="en-GB" sz="2400" dirty="0"/>
          </a:p>
          <a:p>
            <a:r>
              <a:rPr lang="en-GB" sz="2400" dirty="0"/>
              <a:t>References or Bibliography:	</a:t>
            </a:r>
          </a:p>
          <a:p>
            <a:pPr lvl="1"/>
            <a:r>
              <a:rPr lang="en-GB" sz="2000" dirty="0"/>
              <a:t>Books, articles, etc.</a:t>
            </a:r>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5</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Provide specific research-based information</a:t>
            </a:r>
          </a:p>
          <a:p>
            <a:r>
              <a:rPr lang="en-GB" dirty="0"/>
              <a:t>Usually result in a course of action being decided upon</a:t>
            </a:r>
          </a:p>
          <a:p>
            <a:r>
              <a:rPr lang="en-GB" dirty="0"/>
              <a:t>Are designed to give information concisely and accurately</a:t>
            </a:r>
          </a:p>
          <a:p>
            <a:r>
              <a:rPr lang="en-GB" dirty="0"/>
              <a:t>Are written in an impersonal and objective ‘tone of voice’</a:t>
            </a:r>
          </a:p>
          <a:p>
            <a:r>
              <a:rPr lang="en-GB" dirty="0"/>
              <a:t>Present clear findings, using a minimum of words</a:t>
            </a:r>
          </a:p>
          <a:p>
            <a:r>
              <a:rPr lang="en-GB" dirty="0"/>
              <a:t>Follow a standard structure.</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B903F6BD-957C-4C96-B7FC-C08EA4E9833B}" type="slidenum">
              <a:rPr lang="en-GB" smtClean="0"/>
              <a:pPr>
                <a:defRPr/>
              </a:pPr>
              <a:t>16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Use continuous prose</a:t>
            </a:r>
          </a:p>
          <a:p>
            <a:r>
              <a:rPr lang="en-GB" dirty="0"/>
              <a:t>	Write in full sentences and paragraphs.</a:t>
            </a:r>
          </a:p>
          <a:p>
            <a:endParaRPr lang="en-GB" dirty="0"/>
          </a:p>
        </p:txBody>
      </p:sp>
      <p:sp>
        <p:nvSpPr>
          <p:cNvPr id="4" name="Slide Number Placeholder 3"/>
          <p:cNvSpPr>
            <a:spLocks noGrp="1"/>
          </p:cNvSpPr>
          <p:nvPr>
            <p:ph type="sldNum" sz="quarter" idx="10"/>
          </p:nvPr>
        </p:nvSpPr>
        <p:spPr/>
        <p:txBody>
          <a:bodyPr/>
          <a:lstStyle/>
          <a:p>
            <a:pPr>
              <a:defRPr/>
            </a:pPr>
            <a:fld id="{B903F6BD-957C-4C96-B7FC-C08EA4E9833B}" type="slidenum">
              <a:rPr lang="en-GB" smtClean="0"/>
              <a:pPr>
                <a:defRPr/>
              </a:pPr>
              <a:t>17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60D6B34-A169-4C14-88DD-8F0439786FE0}" type="datetimeFigureOut">
              <a:rPr lang="en-GB" smtClean="0"/>
              <a:pPr/>
              <a:t>12/10/2023</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E267287-1E51-425F-941D-3CFF4E22B629}" type="slidenum">
              <a:rPr lang="en-GB" smtClean="0"/>
              <a:pPr/>
              <a:t>‹#›</a:t>
            </a:fld>
            <a:endParaRPr lang="en-GB" dirty="0"/>
          </a:p>
        </p:txBody>
      </p:sp>
      <p:pic>
        <p:nvPicPr>
          <p:cNvPr id="13" name="Picture 2" descr="logoSMU"/>
          <p:cNvPicPr>
            <a:picLocks noChangeAspect="1" noChangeArrowheads="1"/>
          </p:cNvPicPr>
          <p:nvPr userDrawn="1"/>
        </p:nvPicPr>
        <p:blipFill>
          <a:blip r:embed="rId3"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12/10/2023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60D6B34-A169-4C14-88DD-8F0439786FE0}" type="datetimeFigureOut">
              <a:rPr lang="en-GB" smtClean="0"/>
              <a:pPr/>
              <a:t>12/10/2023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60D6B34-A169-4C14-88DD-8F0439786FE0}" type="datetimeFigureOut">
              <a:rPr lang="en-GB" smtClean="0"/>
              <a:pPr/>
              <a:t>12/10/2023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60D6B34-A169-4C14-88DD-8F0439786FE0}" type="datetimeFigureOut">
              <a:rPr lang="en-GB" smtClean="0"/>
              <a:pPr/>
              <a:t>12/10/2023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460D6B34-A169-4C14-88DD-8F0439786FE0}" type="datetimeFigureOut">
              <a:rPr lang="en-GB" smtClean="0"/>
              <a:pPr/>
              <a:t>12/10/2023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E267287-1E51-425F-941D-3CFF4E22B629}" type="slidenum">
              <a:rPr lang="en-GB" smtClean="0"/>
              <a:pPr/>
              <a:t>‹#›</a:t>
            </a:fld>
            <a:endParaRPr lang="en-GB" dirty="0"/>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0D6B34-A169-4C14-88DD-8F0439786FE0}" type="datetimeFigureOut">
              <a:rPr lang="en-GB" smtClean="0"/>
              <a:pPr/>
              <a:t>12/10/2023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460D6B34-A169-4C14-88DD-8F0439786FE0}" type="datetimeFigureOut">
              <a:rPr lang="en-GB" smtClean="0"/>
              <a:pPr/>
              <a:t>12/10/2023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60D6B34-A169-4C14-88DD-8F0439786FE0}" type="datetimeFigureOut">
              <a:rPr lang="en-GB" smtClean="0"/>
              <a:pPr/>
              <a:t>12/10/2023</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E267287-1E51-425F-941D-3CFF4E22B629}"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12/10/2023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12/10/2023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60D6B34-A169-4C14-88DD-8F0439786FE0}" type="datetimeFigureOut">
              <a:rPr lang="en-GB" smtClean="0"/>
              <a:pPr/>
              <a:t>12/10/2023</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E267287-1E51-425F-941D-3CFF4E22B62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C:\Users\James Williams\AppData\Local\Microsoft\Windows\Temporary Internet Files\Content.IE5\3HHUICW0\MC900366654[1].wmf"/>
          <p:cNvPicPr>
            <a:picLocks noChangeAspect="1" noChangeArrowheads="1"/>
          </p:cNvPicPr>
          <p:nvPr/>
        </p:nvPicPr>
        <p:blipFill>
          <a:blip r:embed="rId2" cstate="print"/>
          <a:srcRect/>
          <a:stretch>
            <a:fillRect/>
          </a:stretch>
        </p:blipFill>
        <p:spPr bwMode="auto">
          <a:xfrm>
            <a:off x="4860032" y="2564904"/>
            <a:ext cx="2808312" cy="2422328"/>
          </a:xfrm>
          <a:prstGeom prst="rect">
            <a:avLst/>
          </a:prstGeom>
          <a:noFill/>
        </p:spPr>
      </p:pic>
      <p:pic>
        <p:nvPicPr>
          <p:cNvPr id="1029" name="Picture 5" descr="C:\Users\James Williams\AppData\Local\Microsoft\Windows\Temporary Internet Files\Content.IE5\Y6MBLLXU\MP910220908[1].jpg"/>
          <p:cNvPicPr>
            <a:picLocks noChangeAspect="1" noChangeArrowheads="1"/>
          </p:cNvPicPr>
          <p:nvPr/>
        </p:nvPicPr>
        <p:blipFill>
          <a:blip r:embed="rId3" cstate="print"/>
          <a:srcRect/>
          <a:stretch>
            <a:fillRect/>
          </a:stretch>
        </p:blipFill>
        <p:spPr bwMode="auto">
          <a:xfrm>
            <a:off x="539552" y="620688"/>
            <a:ext cx="3528392" cy="5286354"/>
          </a:xfrm>
          <a:prstGeom prst="rect">
            <a:avLst/>
          </a:prstGeom>
          <a:noFill/>
        </p:spPr>
      </p:pic>
      <p:sp>
        <p:nvSpPr>
          <p:cNvPr id="3" name="Title 2"/>
          <p:cNvSpPr>
            <a:spLocks noGrp="1"/>
          </p:cNvSpPr>
          <p:nvPr>
            <p:ph type="title"/>
          </p:nvPr>
        </p:nvSpPr>
        <p:spPr>
          <a:xfrm>
            <a:off x="395536" y="404664"/>
            <a:ext cx="8229600" cy="1143000"/>
          </a:xfrm>
        </p:spPr>
        <p:txBody>
          <a:bodyPr>
            <a:noAutofit/>
          </a:bodyPr>
          <a:lstStyle/>
          <a:p>
            <a:r>
              <a:rPr lang="en-US" sz="7200" dirty="0"/>
              <a:t>Academic Writing</a:t>
            </a:r>
            <a:endParaRPr lang="en-GB" sz="7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5328592"/>
          </a:xfrm>
        </p:spPr>
        <p:txBody>
          <a:bodyPr>
            <a:noAutofit/>
          </a:bodyPr>
          <a:lstStyle/>
          <a:p>
            <a:r>
              <a:rPr lang="en-GB" sz="2400" b="1" dirty="0"/>
              <a:t>Subjective evidence: </a:t>
            </a:r>
            <a:r>
              <a:rPr lang="en-GB" sz="2400" dirty="0"/>
              <a:t>is a single person's opinion, evidence that you cannot evaluate, you simply have to accept or reject what the person says e.g. a Persons feelings, experience, thoughts, ideas and opinions. </a:t>
            </a:r>
          </a:p>
          <a:p>
            <a:r>
              <a:rPr lang="en-GB" sz="2400" b="1" dirty="0"/>
              <a:t>Subjective writing: </a:t>
            </a:r>
            <a:r>
              <a:rPr lang="en-GB" sz="2400" dirty="0"/>
              <a:t>is found in personal essays, autobiographies and the editorial section of newspapers where journalists express their opinions, it can be based on fact, but it is one person's interpretation of that fact.</a:t>
            </a:r>
          </a:p>
          <a:p>
            <a:r>
              <a:rPr lang="en-GB" sz="2400" b="1" dirty="0"/>
              <a:t>Objective Evidence: </a:t>
            </a:r>
            <a:r>
              <a:rPr lang="en-GB" sz="2400" dirty="0"/>
              <a:t>you can see and evaluate and emphasizes facts and figures.</a:t>
            </a:r>
          </a:p>
          <a:p>
            <a:r>
              <a:rPr lang="en-GB" sz="2400" b="1" dirty="0"/>
              <a:t>Objective Writing: </a:t>
            </a:r>
            <a:r>
              <a:rPr lang="en-GB" sz="2400" dirty="0"/>
              <a:t>include reports papers and books written by academics or like Journalists who report the news. </a:t>
            </a:r>
          </a:p>
          <a:p>
            <a:endParaRPr lang="en-GB" sz="2400" dirty="0"/>
          </a:p>
          <a:p>
            <a:endParaRPr lang="en-GB" sz="2400" dirty="0"/>
          </a:p>
        </p:txBody>
      </p:sp>
      <p:sp>
        <p:nvSpPr>
          <p:cNvPr id="3" name="Title 2"/>
          <p:cNvSpPr>
            <a:spLocks noGrp="1"/>
          </p:cNvSpPr>
          <p:nvPr>
            <p:ph type="title"/>
          </p:nvPr>
        </p:nvSpPr>
        <p:spPr>
          <a:xfrm>
            <a:off x="457200" y="260648"/>
            <a:ext cx="8229600" cy="940966"/>
          </a:xfrm>
        </p:spPr>
        <p:txBody>
          <a:bodyPr/>
          <a:lstStyle/>
          <a:p>
            <a:r>
              <a:rPr lang="en-GB" dirty="0"/>
              <a:t>Subjective </a:t>
            </a:r>
            <a:r>
              <a:rPr lang="en-GB" dirty="0" err="1"/>
              <a:t>v’s</a:t>
            </a:r>
            <a:r>
              <a:rPr lang="en-GB" dirty="0"/>
              <a:t> Objective writing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Academic Writing</a:t>
            </a:r>
          </a:p>
        </p:txBody>
      </p:sp>
      <p:sp>
        <p:nvSpPr>
          <p:cNvPr id="5" name="Text Placeholder 4"/>
          <p:cNvSpPr>
            <a:spLocks noGrp="1"/>
          </p:cNvSpPr>
          <p:nvPr>
            <p:ph type="body" idx="1"/>
          </p:nvPr>
        </p:nvSpPr>
        <p:spPr/>
        <p:txBody>
          <a:bodyPr/>
          <a:lstStyle/>
          <a:p>
            <a:r>
              <a:rPr lang="en-GB"/>
              <a:t>Report</a:t>
            </a:r>
            <a:endParaRPr lang="en-GB" dirty="0"/>
          </a:p>
        </p:txBody>
      </p:sp>
      <p:sp>
        <p:nvSpPr>
          <p:cNvPr id="7" name="Text Placeholder 6"/>
          <p:cNvSpPr>
            <a:spLocks noGrp="1"/>
          </p:cNvSpPr>
          <p:nvPr>
            <p:ph type="body" sz="half" idx="3"/>
          </p:nvPr>
        </p:nvSpPr>
        <p:spPr/>
        <p:txBody>
          <a:bodyPr/>
          <a:lstStyle/>
          <a:p>
            <a:r>
              <a:rPr lang="en-GB"/>
              <a:t>Essay</a:t>
            </a:r>
            <a:endParaRPr lang="en-GB" dirty="0"/>
          </a:p>
        </p:txBody>
      </p:sp>
      <p:pic>
        <p:nvPicPr>
          <p:cNvPr id="4100" name="Picture 4" descr="C:\Users\Rees-Evans\AppData\Local\Microsoft\Windows\Temporary Internet Files\Content.IE5\F8C82VY6\MC900439818[1].png"/>
          <p:cNvPicPr>
            <a:picLocks noChangeAspect="1" noChangeArrowheads="1"/>
          </p:cNvPicPr>
          <p:nvPr/>
        </p:nvPicPr>
        <p:blipFill>
          <a:blip r:embed="rId2" cstate="print"/>
          <a:srcRect/>
          <a:stretch>
            <a:fillRect/>
          </a:stretch>
        </p:blipFill>
        <p:spPr bwMode="auto">
          <a:xfrm>
            <a:off x="1115616" y="1700808"/>
            <a:ext cx="3068960" cy="3068960"/>
          </a:xfrm>
          <a:prstGeom prst="rect">
            <a:avLst/>
          </a:prstGeom>
          <a:noFill/>
        </p:spPr>
      </p:pic>
      <p:pic>
        <p:nvPicPr>
          <p:cNvPr id="4103" name="Picture 7" descr="C:\Users\Rees-Evans\AppData\Local\Microsoft\Windows\Temporary Internet Files\Content.IE5\1SEH92YB\MC900012878[1].wmf"/>
          <p:cNvPicPr>
            <a:picLocks noChangeAspect="1" noChangeArrowheads="1"/>
          </p:cNvPicPr>
          <p:nvPr/>
        </p:nvPicPr>
        <p:blipFill>
          <a:blip r:embed="rId3" cstate="print"/>
          <a:srcRect/>
          <a:stretch>
            <a:fillRect/>
          </a:stretch>
        </p:blipFill>
        <p:spPr bwMode="auto">
          <a:xfrm>
            <a:off x="5220072" y="2204864"/>
            <a:ext cx="3203848" cy="2168596"/>
          </a:xfrm>
          <a:prstGeom prst="rect">
            <a:avLst/>
          </a:prstGeom>
          <a:solidFill>
            <a:schemeClr val="bg1"/>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GB" dirty="0"/>
              <a:t>To develop and organise your own ideas through writing</a:t>
            </a:r>
          </a:p>
          <a:p>
            <a:endParaRPr lang="en-GB" dirty="0"/>
          </a:p>
          <a:p>
            <a:r>
              <a:rPr lang="en-GB" dirty="0"/>
              <a:t>To develop your writing skills</a:t>
            </a:r>
          </a:p>
          <a:p>
            <a:pPr>
              <a:buNone/>
            </a:pPr>
            <a:endParaRPr lang="en-GB" dirty="0"/>
          </a:p>
          <a:p>
            <a:r>
              <a:rPr lang="en-GB" dirty="0"/>
              <a:t>To express your own views about a topic</a:t>
            </a:r>
          </a:p>
          <a:p>
            <a:endParaRPr lang="en-GB" dirty="0"/>
          </a:p>
        </p:txBody>
      </p:sp>
      <p:sp>
        <p:nvSpPr>
          <p:cNvPr id="7" name="Title 6"/>
          <p:cNvSpPr>
            <a:spLocks noGrp="1"/>
          </p:cNvSpPr>
          <p:nvPr>
            <p:ph type="title"/>
          </p:nvPr>
        </p:nvSpPr>
        <p:spPr/>
        <p:txBody>
          <a:bodyPr/>
          <a:lstStyle/>
          <a:p>
            <a:r>
              <a:rPr lang="en-GB"/>
              <a:t>Why write an Essay?</a:t>
            </a:r>
            <a:endParaRPr lang="en-GB" dirty="0"/>
          </a:p>
        </p:txBody>
      </p:sp>
      <p:pic>
        <p:nvPicPr>
          <p:cNvPr id="6" name="Picture 7" descr="C:\Users\Rees-Evans\AppData\Local\Microsoft\Windows\Temporary Internet Files\Content.IE5\1SEH92YB\MC900012878[1].wmf"/>
          <p:cNvPicPr>
            <a:picLocks noChangeAspect="1" noChangeArrowheads="1"/>
          </p:cNvPicPr>
          <p:nvPr/>
        </p:nvPicPr>
        <p:blipFill>
          <a:blip r:embed="rId3" cstate="print"/>
          <a:srcRect/>
          <a:stretch>
            <a:fillRect/>
          </a:stretch>
        </p:blipFill>
        <p:spPr bwMode="auto">
          <a:xfrm>
            <a:off x="5292080" y="4509120"/>
            <a:ext cx="3203848" cy="2168596"/>
          </a:xfrm>
          <a:prstGeom prst="rect">
            <a:avLst/>
          </a:prstGeom>
          <a:solidFill>
            <a:schemeClr val="bg1"/>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251520" y="1124744"/>
            <a:ext cx="8496944" cy="5184576"/>
          </a:xfrm>
        </p:spPr>
        <p:txBody>
          <a:bodyPr>
            <a:normAutofit fontScale="92500" lnSpcReduction="20000"/>
          </a:bodyPr>
          <a:lstStyle/>
          <a:p>
            <a:r>
              <a:rPr lang="en-GB" dirty="0"/>
              <a:t>Title or Question</a:t>
            </a:r>
          </a:p>
          <a:p>
            <a:endParaRPr lang="en-GB" dirty="0"/>
          </a:p>
          <a:p>
            <a:r>
              <a:rPr lang="en-GB" dirty="0"/>
              <a:t>Introduction</a:t>
            </a:r>
          </a:p>
          <a:p>
            <a:pPr lvl="1"/>
            <a:r>
              <a:rPr lang="en-GB" sz="2000" dirty="0"/>
              <a:t>Explain what the essay is going to cover</a:t>
            </a:r>
          </a:p>
          <a:p>
            <a:pPr lvl="1"/>
            <a:r>
              <a:rPr lang="en-GB" sz="2000" dirty="0"/>
              <a:t>Identify the issues to be covered</a:t>
            </a:r>
            <a:endParaRPr lang="en-GB" dirty="0"/>
          </a:p>
          <a:p>
            <a:endParaRPr lang="en-GB" dirty="0"/>
          </a:p>
          <a:p>
            <a:r>
              <a:rPr lang="en-GB" dirty="0"/>
              <a:t>Main Body</a:t>
            </a:r>
          </a:p>
          <a:p>
            <a:pPr lvl="1"/>
            <a:r>
              <a:rPr lang="en-GB" sz="2400" dirty="0"/>
              <a:t>Develop an opinion, your line of reasoning, in paragraph format</a:t>
            </a:r>
            <a:endParaRPr lang="en-GB" dirty="0"/>
          </a:p>
          <a:p>
            <a:endParaRPr lang="en-GB" dirty="0"/>
          </a:p>
          <a:p>
            <a:r>
              <a:rPr lang="en-GB" dirty="0"/>
              <a:t>Conclusion</a:t>
            </a:r>
          </a:p>
          <a:p>
            <a:pPr lvl="1"/>
            <a:r>
              <a:rPr lang="en-GB" sz="2400" dirty="0"/>
              <a:t>Should contain no new material</a:t>
            </a:r>
          </a:p>
          <a:p>
            <a:pPr lvl="1"/>
            <a:r>
              <a:rPr lang="en-GB" sz="2400" dirty="0"/>
              <a:t>Summarise the key points presented</a:t>
            </a:r>
          </a:p>
          <a:p>
            <a:endParaRPr lang="en-GB" dirty="0"/>
          </a:p>
          <a:p>
            <a:r>
              <a:rPr lang="en-GB" dirty="0"/>
              <a:t>References &amp;/or Bibliography</a:t>
            </a:r>
          </a:p>
          <a:p>
            <a:endParaRPr lang="en-GB" dirty="0"/>
          </a:p>
          <a:p>
            <a:endParaRPr lang="en-GB" dirty="0"/>
          </a:p>
          <a:p>
            <a:endParaRPr lang="en-GB" dirty="0"/>
          </a:p>
          <a:p>
            <a:endParaRPr lang="en-GB" dirty="0"/>
          </a:p>
        </p:txBody>
      </p:sp>
      <p:sp>
        <p:nvSpPr>
          <p:cNvPr id="2" name="Title 1"/>
          <p:cNvSpPr>
            <a:spLocks noGrp="1"/>
          </p:cNvSpPr>
          <p:nvPr>
            <p:ph type="title"/>
          </p:nvPr>
        </p:nvSpPr>
        <p:spPr>
          <a:xfrm>
            <a:off x="457200" y="116632"/>
            <a:ext cx="8229600" cy="1143000"/>
          </a:xfrm>
        </p:spPr>
        <p:txBody>
          <a:bodyPr/>
          <a:lstStyle/>
          <a:p>
            <a:r>
              <a:rPr lang="en-GB" dirty="0"/>
              <a:t>Essay Structure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500"/>
                                  </p:stCondLst>
                                  <p:childTnLst>
                                    <p:set>
                                      <p:cBhvr>
                                        <p:cTn id="9" dur="1" fill="hold">
                                          <p:stCondLst>
                                            <p:cond delay="0"/>
                                          </p:stCondLst>
                                        </p:cTn>
                                        <p:tgtEl>
                                          <p:spTgt spid="6">
                                            <p:txEl>
                                              <p:pRg st="2" end="2"/>
                                            </p:txEl>
                                          </p:spTgt>
                                        </p:tgtEl>
                                        <p:attrNameLst>
                                          <p:attrName>style.visibility</p:attrName>
                                        </p:attrNameLst>
                                      </p:cBhvr>
                                      <p:to>
                                        <p:strVal val="visible"/>
                                      </p:to>
                                    </p:set>
                                  </p:childTnLst>
                                </p:cTn>
                              </p:par>
                            </p:childTnLst>
                          </p:cTn>
                        </p:par>
                        <p:par>
                          <p:cTn id="10" fill="hold">
                            <p:stCondLst>
                              <p:cond delay="500"/>
                            </p:stCondLst>
                            <p:childTnLst>
                              <p:par>
                                <p:cTn id="11" presetID="1" presetClass="entr" presetSubtype="0" fill="hold" nodeType="afterEffect">
                                  <p:stCondLst>
                                    <p:cond delay="50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childTnLst>
                          </p:cTn>
                        </p:par>
                        <p:par>
                          <p:cTn id="13" fill="hold">
                            <p:stCondLst>
                              <p:cond delay="1000"/>
                            </p:stCondLst>
                            <p:childTnLst>
                              <p:par>
                                <p:cTn id="14" presetID="1" presetClass="entr" presetSubtype="0" fill="hold" nodeType="afterEffect">
                                  <p:stCondLst>
                                    <p:cond delay="500"/>
                                  </p:stCondLst>
                                  <p:childTnLst>
                                    <p:set>
                                      <p:cBhvr>
                                        <p:cTn id="15" dur="1" fill="hold">
                                          <p:stCondLst>
                                            <p:cond delay="0"/>
                                          </p:stCondLst>
                                        </p:cTn>
                                        <p:tgtEl>
                                          <p:spTgt spid="6">
                                            <p:txEl>
                                              <p:pRg st="4" end="4"/>
                                            </p:txEl>
                                          </p:spTgt>
                                        </p:tgtEl>
                                        <p:attrNameLst>
                                          <p:attrName>style.visibility</p:attrName>
                                        </p:attrNameLst>
                                      </p:cBhvr>
                                      <p:to>
                                        <p:strVal val="visible"/>
                                      </p:to>
                                    </p:set>
                                  </p:childTnLst>
                                </p:cTn>
                              </p:par>
                            </p:childTnLst>
                          </p:cTn>
                        </p:par>
                        <p:par>
                          <p:cTn id="16" fill="hold">
                            <p:stCondLst>
                              <p:cond delay="1500"/>
                            </p:stCondLst>
                            <p:childTnLst>
                              <p:par>
                                <p:cTn id="17" presetID="1" presetClass="entr" presetSubtype="0" fill="hold" nodeType="afterEffect">
                                  <p:stCondLst>
                                    <p:cond delay="50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par>
                          <p:cTn id="19" fill="hold">
                            <p:stCondLst>
                              <p:cond delay="2000"/>
                            </p:stCondLst>
                            <p:childTnLst>
                              <p:par>
                                <p:cTn id="20" presetID="1" presetClass="entr" presetSubtype="0" fill="hold" nodeType="afterEffect">
                                  <p:stCondLst>
                                    <p:cond delay="500"/>
                                  </p:stCondLst>
                                  <p:childTnLst>
                                    <p:set>
                                      <p:cBhvr>
                                        <p:cTn id="21" dur="1" fill="hold">
                                          <p:stCondLst>
                                            <p:cond delay="0"/>
                                          </p:stCondLst>
                                        </p:cTn>
                                        <p:tgtEl>
                                          <p:spTgt spid="6">
                                            <p:txEl>
                                              <p:pRg st="7" end="7"/>
                                            </p:txEl>
                                          </p:spTgt>
                                        </p:tgtEl>
                                        <p:attrNameLst>
                                          <p:attrName>style.visibility</p:attrName>
                                        </p:attrNameLst>
                                      </p:cBhvr>
                                      <p:to>
                                        <p:strVal val="visible"/>
                                      </p:to>
                                    </p:set>
                                  </p:childTnLst>
                                </p:cTn>
                              </p:par>
                            </p:childTnLst>
                          </p:cTn>
                        </p:par>
                        <p:par>
                          <p:cTn id="22" fill="hold">
                            <p:stCondLst>
                              <p:cond delay="2500"/>
                            </p:stCondLst>
                            <p:childTnLst>
                              <p:par>
                                <p:cTn id="23" presetID="1" presetClass="entr" presetSubtype="0" fill="hold" nodeType="afterEffect">
                                  <p:stCondLst>
                                    <p:cond delay="500"/>
                                  </p:stCondLst>
                                  <p:childTnLst>
                                    <p:set>
                                      <p:cBhvr>
                                        <p:cTn id="24" dur="1" fill="hold">
                                          <p:stCondLst>
                                            <p:cond delay="0"/>
                                          </p:stCondLst>
                                        </p:cTn>
                                        <p:tgtEl>
                                          <p:spTgt spid="6">
                                            <p:txEl>
                                              <p:pRg st="9" end="9"/>
                                            </p:txEl>
                                          </p:spTgt>
                                        </p:tgtEl>
                                        <p:attrNameLst>
                                          <p:attrName>style.visibility</p:attrName>
                                        </p:attrNameLst>
                                      </p:cBhvr>
                                      <p:to>
                                        <p:strVal val="visible"/>
                                      </p:to>
                                    </p:set>
                                  </p:childTnLst>
                                </p:cTn>
                              </p:par>
                            </p:childTnLst>
                          </p:cTn>
                        </p:par>
                        <p:par>
                          <p:cTn id="25" fill="hold">
                            <p:stCondLst>
                              <p:cond delay="3000"/>
                            </p:stCondLst>
                            <p:childTnLst>
                              <p:par>
                                <p:cTn id="26" presetID="1" presetClass="entr" presetSubtype="0" fill="hold" nodeType="afterEffect">
                                  <p:stCondLst>
                                    <p:cond delay="500"/>
                                  </p:stCondLst>
                                  <p:childTnLst>
                                    <p:set>
                                      <p:cBhvr>
                                        <p:cTn id="27" dur="1" fill="hold">
                                          <p:stCondLst>
                                            <p:cond delay="0"/>
                                          </p:stCondLst>
                                        </p:cTn>
                                        <p:tgtEl>
                                          <p:spTgt spid="6">
                                            <p:txEl>
                                              <p:pRg st="10" end="10"/>
                                            </p:txEl>
                                          </p:spTgt>
                                        </p:tgtEl>
                                        <p:attrNameLst>
                                          <p:attrName>style.visibility</p:attrName>
                                        </p:attrNameLst>
                                      </p:cBhvr>
                                      <p:to>
                                        <p:strVal val="visible"/>
                                      </p:to>
                                    </p:set>
                                  </p:childTnLst>
                                </p:cTn>
                              </p:par>
                            </p:childTnLst>
                          </p:cTn>
                        </p:par>
                        <p:par>
                          <p:cTn id="28" fill="hold">
                            <p:stCondLst>
                              <p:cond delay="3500"/>
                            </p:stCondLst>
                            <p:childTnLst>
                              <p:par>
                                <p:cTn id="29" presetID="1" presetClass="entr" presetSubtype="0" fill="hold" nodeType="afterEffect">
                                  <p:stCondLst>
                                    <p:cond delay="500"/>
                                  </p:stCondLst>
                                  <p:childTnLst>
                                    <p:set>
                                      <p:cBhvr>
                                        <p:cTn id="30" dur="1" fill="hold">
                                          <p:stCondLst>
                                            <p:cond delay="0"/>
                                          </p:stCondLst>
                                        </p:cTn>
                                        <p:tgtEl>
                                          <p:spTgt spid="6">
                                            <p:txEl>
                                              <p:pRg st="11" end="11"/>
                                            </p:txEl>
                                          </p:spTgt>
                                        </p:tgtEl>
                                        <p:attrNameLst>
                                          <p:attrName>style.visibility</p:attrName>
                                        </p:attrNameLst>
                                      </p:cBhvr>
                                      <p:to>
                                        <p:strVal val="visible"/>
                                      </p:to>
                                    </p:set>
                                  </p:childTnLst>
                                </p:cTn>
                              </p:par>
                            </p:childTnLst>
                          </p:cTn>
                        </p:par>
                        <p:par>
                          <p:cTn id="31" fill="hold">
                            <p:stCondLst>
                              <p:cond delay="4000"/>
                            </p:stCondLst>
                            <p:childTnLst>
                              <p:par>
                                <p:cTn id="32" presetID="1" presetClass="entr" presetSubtype="0" fill="hold" nodeType="afterEffect">
                                  <p:stCondLst>
                                    <p:cond delay="500"/>
                                  </p:stCondLst>
                                  <p:childTnLst>
                                    <p:set>
                                      <p:cBhvr>
                                        <p:cTn id="33" dur="1" fill="hold">
                                          <p:stCondLst>
                                            <p:cond delay="0"/>
                                          </p:stCondLst>
                                        </p:cTn>
                                        <p:tgtEl>
                                          <p:spTgt spid="6">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r>
              <a:rPr lang="en-GB" dirty="0"/>
              <a:t>Provide Specific research-based information</a:t>
            </a:r>
          </a:p>
          <a:p>
            <a:r>
              <a:rPr lang="en-GB" dirty="0"/>
              <a:t>Give information concisely and accurately</a:t>
            </a:r>
          </a:p>
          <a:p>
            <a:r>
              <a:rPr lang="en-GB" dirty="0"/>
              <a:t>Impersonal unbiased and objective</a:t>
            </a:r>
          </a:p>
          <a:p>
            <a:r>
              <a:rPr lang="en-GB" dirty="0"/>
              <a:t>Present Clear findings using a minimum of words</a:t>
            </a:r>
          </a:p>
          <a:p>
            <a:r>
              <a:rPr lang="en-GB" dirty="0"/>
              <a:t>Follows a Standard structure.</a:t>
            </a:r>
          </a:p>
        </p:txBody>
      </p:sp>
      <p:sp>
        <p:nvSpPr>
          <p:cNvPr id="5" name="Title 4"/>
          <p:cNvSpPr>
            <a:spLocks noGrp="1"/>
          </p:cNvSpPr>
          <p:nvPr>
            <p:ph type="title"/>
          </p:nvPr>
        </p:nvSpPr>
        <p:spPr/>
        <p:txBody>
          <a:bodyPr/>
          <a:lstStyle/>
          <a:p>
            <a:r>
              <a:rPr lang="en-GB"/>
              <a:t>Why write a Report?</a:t>
            </a:r>
            <a:endParaRPr lang="en-GB" dirty="0"/>
          </a:p>
        </p:txBody>
      </p:sp>
      <p:pic>
        <p:nvPicPr>
          <p:cNvPr id="4" name="Picture 4" descr="C:\Users\Rees-Evans\AppData\Local\Microsoft\Windows\Temporary Internet Files\Content.IE5\F8C82VY6\MC900439818[1].png"/>
          <p:cNvPicPr>
            <a:picLocks noChangeAspect="1" noChangeArrowheads="1"/>
          </p:cNvPicPr>
          <p:nvPr/>
        </p:nvPicPr>
        <p:blipFill>
          <a:blip r:embed="rId3" cstate="print"/>
          <a:srcRect/>
          <a:stretch>
            <a:fillRect/>
          </a:stretch>
        </p:blipFill>
        <p:spPr bwMode="auto">
          <a:xfrm>
            <a:off x="5868144" y="3429000"/>
            <a:ext cx="3068960" cy="306896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a:buNone/>
            </a:pPr>
            <a:r>
              <a:rPr lang="en-GB" sz="2400" b="1" dirty="0"/>
              <a:t>Title Page</a:t>
            </a:r>
          </a:p>
          <a:p>
            <a:pPr>
              <a:buNone/>
            </a:pPr>
            <a:r>
              <a:rPr lang="en-GB" sz="2400" dirty="0"/>
              <a:t>Contents Page</a:t>
            </a:r>
          </a:p>
          <a:p>
            <a:pPr>
              <a:buNone/>
            </a:pPr>
            <a:r>
              <a:rPr lang="en-GB" sz="2400" dirty="0"/>
              <a:t>1.  Introduction</a:t>
            </a:r>
            <a:endParaRPr lang="en-GB" sz="2000" dirty="0"/>
          </a:p>
          <a:p>
            <a:pPr>
              <a:buNone/>
            </a:pPr>
            <a:r>
              <a:rPr lang="en-GB" sz="2400" dirty="0"/>
              <a:t>2.  Main Body</a:t>
            </a:r>
          </a:p>
          <a:p>
            <a:pPr>
              <a:buNone/>
            </a:pPr>
            <a:r>
              <a:rPr lang="en-GB" sz="2400" dirty="0"/>
              <a:t>	2.1. Subsection</a:t>
            </a:r>
          </a:p>
          <a:p>
            <a:pPr>
              <a:buNone/>
            </a:pPr>
            <a:r>
              <a:rPr lang="en-GB" sz="2400" dirty="0"/>
              <a:t>	2.2. Subsection</a:t>
            </a:r>
          </a:p>
          <a:p>
            <a:pPr>
              <a:buNone/>
            </a:pPr>
            <a:r>
              <a:rPr lang="en-GB" sz="2400" dirty="0"/>
              <a:t>	2.3. Subsection</a:t>
            </a:r>
          </a:p>
          <a:p>
            <a:pPr>
              <a:buNone/>
            </a:pPr>
            <a:r>
              <a:rPr lang="en-GB" sz="2400" dirty="0"/>
              <a:t>3. Conclusions</a:t>
            </a:r>
          </a:p>
          <a:p>
            <a:pPr>
              <a:buNone/>
            </a:pPr>
            <a:r>
              <a:rPr lang="en-GB" sz="2400" dirty="0"/>
              <a:t>4. Recommendations</a:t>
            </a:r>
          </a:p>
          <a:p>
            <a:pPr>
              <a:buNone/>
            </a:pPr>
            <a:r>
              <a:rPr lang="en-GB" sz="2400" dirty="0"/>
              <a:t>5. Reference list / Bibliography</a:t>
            </a:r>
          </a:p>
          <a:p>
            <a:pPr>
              <a:buNone/>
            </a:pPr>
            <a:r>
              <a:rPr lang="en-GB" sz="2400" dirty="0"/>
              <a:t>6. Appendices</a:t>
            </a:r>
          </a:p>
        </p:txBody>
      </p:sp>
      <p:sp>
        <p:nvSpPr>
          <p:cNvPr id="2" name="Title 1"/>
          <p:cNvSpPr>
            <a:spLocks noGrp="1"/>
          </p:cNvSpPr>
          <p:nvPr>
            <p:ph type="title"/>
          </p:nvPr>
        </p:nvSpPr>
        <p:spPr/>
        <p:txBody>
          <a:bodyPr/>
          <a:lstStyle/>
          <a:p>
            <a:r>
              <a:rPr lang="en-GB" dirty="0"/>
              <a:t>General Structure of a Report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50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500"/>
                            </p:stCondLst>
                            <p:childTnLst>
                              <p:par>
                                <p:cTn id="11" presetID="1" presetClass="entr" presetSubtype="0" fill="hold" nodeType="afterEffect">
                                  <p:stCondLst>
                                    <p:cond delay="50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par>
                          <p:cTn id="13" fill="hold">
                            <p:stCondLst>
                              <p:cond delay="1000"/>
                            </p:stCondLst>
                            <p:childTnLst>
                              <p:par>
                                <p:cTn id="14" presetID="1"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par>
                          <p:cTn id="16" fill="hold">
                            <p:stCondLst>
                              <p:cond delay="1500"/>
                            </p:stCondLst>
                            <p:childTnLst>
                              <p:par>
                                <p:cTn id="17" presetID="1" presetClass="entr" presetSubtype="0" fill="hold" nodeType="afterEffect">
                                  <p:stCondLst>
                                    <p:cond delay="50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par>
                          <p:cTn id="19" fill="hold">
                            <p:stCondLst>
                              <p:cond delay="2000"/>
                            </p:stCondLst>
                            <p:childTnLst>
                              <p:par>
                                <p:cTn id="20" presetID="1" presetClass="entr" presetSubtype="0" fill="hold" nodeType="afterEffect">
                                  <p:stCondLst>
                                    <p:cond delay="500"/>
                                  </p:stCondLst>
                                  <p:childTnLst>
                                    <p:set>
                                      <p:cBhvr>
                                        <p:cTn id="21" dur="1" fill="hold">
                                          <p:stCondLst>
                                            <p:cond delay="0"/>
                                          </p:stCondLst>
                                        </p:cTn>
                                        <p:tgtEl>
                                          <p:spTgt spid="3">
                                            <p:txEl>
                                              <p:pRg st="5" end="5"/>
                                            </p:txEl>
                                          </p:spTgt>
                                        </p:tgtEl>
                                        <p:attrNameLst>
                                          <p:attrName>style.visibility</p:attrName>
                                        </p:attrNameLst>
                                      </p:cBhvr>
                                      <p:to>
                                        <p:strVal val="visible"/>
                                      </p:to>
                                    </p:set>
                                  </p:childTnLst>
                                </p:cTn>
                              </p:par>
                            </p:childTnLst>
                          </p:cTn>
                        </p:par>
                        <p:par>
                          <p:cTn id="22" fill="hold">
                            <p:stCondLst>
                              <p:cond delay="2500"/>
                            </p:stCondLst>
                            <p:childTnLst>
                              <p:par>
                                <p:cTn id="23" presetID="1" presetClass="entr" presetSubtype="0" fill="hold" nodeType="afterEffect">
                                  <p:stCondLst>
                                    <p:cond delay="50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par>
                          <p:cTn id="25" fill="hold">
                            <p:stCondLst>
                              <p:cond delay="3000"/>
                            </p:stCondLst>
                            <p:childTnLst>
                              <p:par>
                                <p:cTn id="26" presetID="1" presetClass="entr" presetSubtype="0" fill="hold" nodeType="afterEffect">
                                  <p:stCondLst>
                                    <p:cond delay="500"/>
                                  </p:stCondLst>
                                  <p:childTnLst>
                                    <p:set>
                                      <p:cBhvr>
                                        <p:cTn id="27" dur="1" fill="hold">
                                          <p:stCondLst>
                                            <p:cond delay="0"/>
                                          </p:stCondLst>
                                        </p:cTn>
                                        <p:tgtEl>
                                          <p:spTgt spid="3">
                                            <p:txEl>
                                              <p:pRg st="7" end="7"/>
                                            </p:txEl>
                                          </p:spTgt>
                                        </p:tgtEl>
                                        <p:attrNameLst>
                                          <p:attrName>style.visibility</p:attrName>
                                        </p:attrNameLst>
                                      </p:cBhvr>
                                      <p:to>
                                        <p:strVal val="visible"/>
                                      </p:to>
                                    </p:set>
                                  </p:childTnLst>
                                </p:cTn>
                              </p:par>
                            </p:childTnLst>
                          </p:cTn>
                        </p:par>
                        <p:par>
                          <p:cTn id="28" fill="hold">
                            <p:stCondLst>
                              <p:cond delay="3500"/>
                            </p:stCondLst>
                            <p:childTnLst>
                              <p:par>
                                <p:cTn id="29" presetID="1" presetClass="entr" presetSubtype="0" fill="hold" nodeType="afterEffect">
                                  <p:stCondLst>
                                    <p:cond delay="50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par>
                          <p:cTn id="31" fill="hold">
                            <p:stCondLst>
                              <p:cond delay="4000"/>
                            </p:stCondLst>
                            <p:childTnLst>
                              <p:par>
                                <p:cTn id="32" presetID="1" presetClass="entr" presetSubtype="0" fill="hold" nodeType="afterEffect">
                                  <p:stCondLst>
                                    <p:cond delay="500"/>
                                  </p:stCondLst>
                                  <p:childTnLst>
                                    <p:set>
                                      <p:cBhvr>
                                        <p:cTn id="33" dur="1" fill="hold">
                                          <p:stCondLst>
                                            <p:cond delay="0"/>
                                          </p:stCondLst>
                                        </p:cTn>
                                        <p:tgtEl>
                                          <p:spTgt spid="3">
                                            <p:txEl>
                                              <p:pRg st="9" end="9"/>
                                            </p:txEl>
                                          </p:spTgt>
                                        </p:tgtEl>
                                        <p:attrNameLst>
                                          <p:attrName>style.visibility</p:attrName>
                                        </p:attrNameLst>
                                      </p:cBhvr>
                                      <p:to>
                                        <p:strVal val="visible"/>
                                      </p:to>
                                    </p:set>
                                  </p:childTnLst>
                                </p:cTn>
                              </p:par>
                            </p:childTnLst>
                          </p:cTn>
                        </p:par>
                        <p:par>
                          <p:cTn id="34" fill="hold">
                            <p:stCondLst>
                              <p:cond delay="4500"/>
                            </p:stCondLst>
                            <p:childTnLst>
                              <p:par>
                                <p:cTn id="35" presetID="1" presetClass="entr" presetSubtype="0" fill="hold" nodeType="afterEffect">
                                  <p:stCondLst>
                                    <p:cond delay="500"/>
                                  </p:stCondLst>
                                  <p:childTnLst>
                                    <p:set>
                                      <p:cBhvr>
                                        <p:cTn id="3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a:bodyPr>
          <a:lstStyle/>
          <a:p>
            <a:r>
              <a:rPr lang="en-GB" dirty="0"/>
              <a:t>Introduce the topic to be covered</a:t>
            </a:r>
          </a:p>
          <a:p>
            <a:endParaRPr lang="en-GB" dirty="0"/>
          </a:p>
          <a:p>
            <a:r>
              <a:rPr lang="en-GB" dirty="0"/>
              <a:t>Include ‘Aim’ of what you are trying to achieve e.g. Question you are trying to answer / Problem you are trying to solve.</a:t>
            </a:r>
          </a:p>
          <a:p>
            <a:endParaRPr lang="en-GB" dirty="0"/>
          </a:p>
          <a:p>
            <a:r>
              <a:rPr lang="en-GB" dirty="0"/>
              <a:t>Keep it  RELEVANT, FACTUAL AND BRIEF.</a:t>
            </a:r>
          </a:p>
          <a:p>
            <a:pPr>
              <a:buNone/>
            </a:pPr>
            <a:r>
              <a:rPr lang="en-GB" dirty="0"/>
              <a:t> </a:t>
            </a:r>
          </a:p>
        </p:txBody>
      </p:sp>
      <p:sp>
        <p:nvSpPr>
          <p:cNvPr id="2" name="Title 1"/>
          <p:cNvSpPr>
            <a:spLocks noGrp="1"/>
          </p:cNvSpPr>
          <p:nvPr>
            <p:ph type="title"/>
          </p:nvPr>
        </p:nvSpPr>
        <p:spPr/>
        <p:txBody>
          <a:bodyPr/>
          <a:lstStyle/>
          <a:p>
            <a:r>
              <a:rPr lang="en-GB"/>
              <a:t>Introduction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Analysis of information</a:t>
            </a:r>
          </a:p>
          <a:p>
            <a:endParaRPr lang="en-GB" dirty="0"/>
          </a:p>
          <a:p>
            <a:r>
              <a:rPr lang="en-GB" dirty="0"/>
              <a:t>Develop your ideas</a:t>
            </a:r>
          </a:p>
          <a:p>
            <a:endParaRPr lang="en-GB" dirty="0"/>
          </a:p>
          <a:p>
            <a:r>
              <a:rPr lang="en-GB" dirty="0"/>
              <a:t>Well structured and follow a logical sequence</a:t>
            </a:r>
          </a:p>
          <a:p>
            <a:endParaRPr lang="en-GB" dirty="0"/>
          </a:p>
          <a:p>
            <a:r>
              <a:rPr lang="en-GB" dirty="0"/>
              <a:t>Clear numbered headings and sub-headings</a:t>
            </a:r>
          </a:p>
        </p:txBody>
      </p:sp>
      <p:sp>
        <p:nvSpPr>
          <p:cNvPr id="2" name="Title 1"/>
          <p:cNvSpPr>
            <a:spLocks noGrp="1"/>
          </p:cNvSpPr>
          <p:nvPr>
            <p:ph type="title"/>
          </p:nvPr>
        </p:nvSpPr>
        <p:spPr/>
        <p:txBody>
          <a:bodyPr/>
          <a:lstStyle/>
          <a:p>
            <a:r>
              <a:rPr lang="en-GB"/>
              <a:t>Main Body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Include graphs, etc. in this area</a:t>
            </a:r>
          </a:p>
          <a:p>
            <a:endParaRPr lang="en-GB" dirty="0"/>
          </a:p>
          <a:p>
            <a:r>
              <a:rPr lang="en-GB" dirty="0"/>
              <a:t>Move from </a:t>
            </a:r>
            <a:r>
              <a:rPr lang="en-GB" u="sng" dirty="0"/>
              <a:t>‘descriptive’</a:t>
            </a:r>
            <a:r>
              <a:rPr lang="en-GB" dirty="0"/>
              <a:t> to </a:t>
            </a:r>
            <a:r>
              <a:rPr lang="en-GB" u="sng" dirty="0"/>
              <a:t>‘analytical/evaluative’</a:t>
            </a:r>
          </a:p>
          <a:p>
            <a:endParaRPr lang="en-GB" dirty="0"/>
          </a:p>
          <a:p>
            <a:r>
              <a:rPr lang="en-GB" dirty="0"/>
              <a:t>justify conclusions made.</a:t>
            </a:r>
          </a:p>
          <a:p>
            <a:endParaRPr lang="en-GB" dirty="0"/>
          </a:p>
        </p:txBody>
      </p:sp>
      <p:sp>
        <p:nvSpPr>
          <p:cNvPr id="2" name="Title 1"/>
          <p:cNvSpPr>
            <a:spLocks noGrp="1"/>
          </p:cNvSpPr>
          <p:nvPr>
            <p:ph type="title"/>
          </p:nvPr>
        </p:nvSpPr>
        <p:spPr/>
        <p:txBody>
          <a:bodyPr/>
          <a:lstStyle/>
          <a:p>
            <a:r>
              <a:rPr lang="en-GB"/>
              <a:t>Main Body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Key findings from the Analysis</a:t>
            </a:r>
          </a:p>
          <a:p>
            <a:pPr>
              <a:buNone/>
            </a:pPr>
            <a:endParaRPr lang="en-GB" dirty="0"/>
          </a:p>
          <a:p>
            <a:r>
              <a:rPr lang="en-GB" dirty="0"/>
              <a:t>What have you deduced/found out about the situation from your research and analysis.</a:t>
            </a:r>
          </a:p>
          <a:p>
            <a:endParaRPr lang="en-GB" dirty="0"/>
          </a:p>
          <a:p>
            <a:r>
              <a:rPr lang="en-GB" dirty="0"/>
              <a:t>Clear and concise</a:t>
            </a:r>
          </a:p>
          <a:p>
            <a:endParaRPr lang="en-GB" dirty="0"/>
          </a:p>
          <a:p>
            <a:r>
              <a:rPr lang="en-GB" dirty="0"/>
              <a:t>NO NEW INFORMATION</a:t>
            </a:r>
          </a:p>
          <a:p>
            <a:endParaRPr lang="en-GB" dirty="0"/>
          </a:p>
        </p:txBody>
      </p:sp>
      <p:sp>
        <p:nvSpPr>
          <p:cNvPr id="2" name="Title 1"/>
          <p:cNvSpPr>
            <a:spLocks noGrp="1"/>
          </p:cNvSpPr>
          <p:nvPr>
            <p:ph type="title"/>
          </p:nvPr>
        </p:nvSpPr>
        <p:spPr/>
        <p:txBody>
          <a:bodyPr/>
          <a:lstStyle/>
          <a:p>
            <a:r>
              <a:rPr lang="en-GB"/>
              <a:t>Conclusions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Suggested topics/ideas for further research and investigation.</a:t>
            </a:r>
          </a:p>
          <a:p>
            <a:endParaRPr lang="en-GB" dirty="0"/>
          </a:p>
          <a:p>
            <a:r>
              <a:rPr lang="en-GB" dirty="0"/>
              <a:t>Based on your findings.</a:t>
            </a:r>
          </a:p>
        </p:txBody>
      </p:sp>
      <p:sp>
        <p:nvSpPr>
          <p:cNvPr id="2" name="Title 1"/>
          <p:cNvSpPr>
            <a:spLocks noGrp="1"/>
          </p:cNvSpPr>
          <p:nvPr>
            <p:ph type="title"/>
          </p:nvPr>
        </p:nvSpPr>
        <p:spPr/>
        <p:txBody>
          <a:bodyPr/>
          <a:lstStyle/>
          <a:p>
            <a:r>
              <a:rPr lang="en-GB"/>
              <a:t>Recommendations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References / Bibliography</a:t>
            </a:r>
          </a:p>
          <a:p>
            <a:endParaRPr lang="en-GB" dirty="0"/>
          </a:p>
          <a:p>
            <a:r>
              <a:rPr lang="en-GB" dirty="0"/>
              <a:t>Appendices</a:t>
            </a:r>
          </a:p>
        </p:txBody>
      </p:sp>
      <p:sp>
        <p:nvSpPr>
          <p:cNvPr id="2" name="Title 1"/>
          <p:cNvSpPr>
            <a:spLocks noGrp="1"/>
          </p:cNvSpPr>
          <p:nvPr>
            <p:ph type="title"/>
          </p:nvPr>
        </p:nvSpPr>
        <p:spPr/>
        <p:txBody>
          <a:bodyPr/>
          <a:lstStyle/>
          <a:p>
            <a:r>
              <a:rPr lang="en-GB"/>
              <a:t>Additional Sections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Clarify what is expected</a:t>
            </a:r>
          </a:p>
          <a:p>
            <a:r>
              <a:rPr lang="en-GB" dirty="0"/>
              <a:t>Decide on a clear way in which to structure the report</a:t>
            </a:r>
          </a:p>
          <a:p>
            <a:r>
              <a:rPr lang="en-GB" dirty="0"/>
              <a:t>Follow a sequence of headings and sub-headings</a:t>
            </a:r>
          </a:p>
          <a:p>
            <a:r>
              <a:rPr lang="en-GB" dirty="0"/>
              <a:t>Use headings that are clear and helpful, making it easy for the reader to find information</a:t>
            </a:r>
          </a:p>
        </p:txBody>
      </p:sp>
      <p:sp>
        <p:nvSpPr>
          <p:cNvPr id="2" name="Title 1"/>
          <p:cNvSpPr>
            <a:spLocks noGrp="1"/>
          </p:cNvSpPr>
          <p:nvPr>
            <p:ph type="title"/>
          </p:nvPr>
        </p:nvSpPr>
        <p:spPr/>
        <p:txBody>
          <a:bodyPr/>
          <a:lstStyle/>
          <a:p>
            <a:r>
              <a:rPr lang="en-GB" dirty="0"/>
              <a:t>Report writing - Remember to: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p:txBody>
          <a:bodyPr>
            <a:normAutofit/>
          </a:bodyPr>
          <a:lstStyle/>
          <a:p>
            <a:r>
              <a:rPr lang="en-GB" sz="2400" dirty="0"/>
              <a:t>Use formal English</a:t>
            </a:r>
          </a:p>
          <a:p>
            <a:endParaRPr lang="en-GB" sz="2400" dirty="0"/>
          </a:p>
          <a:p>
            <a:pPr marL="365760" lvl="1" indent="-256032">
              <a:spcBef>
                <a:spcPts val="400"/>
              </a:spcBef>
              <a:buSzPct val="68000"/>
              <a:buFont typeface="Wingdings 3"/>
              <a:buChar char=""/>
            </a:pPr>
            <a:r>
              <a:rPr lang="en-GB" sz="2400" dirty="0"/>
              <a:t>Write in Third-person tense i.e. Refrain from using ‘I’ or ‘we’ </a:t>
            </a:r>
          </a:p>
          <a:p>
            <a:pPr marL="365760" lvl="1" indent="-256032">
              <a:spcBef>
                <a:spcPts val="400"/>
              </a:spcBef>
              <a:buSzPct val="68000"/>
              <a:buFont typeface="Wingdings 3"/>
              <a:buChar char=""/>
            </a:pPr>
            <a:endParaRPr lang="en-GB" sz="2400" dirty="0"/>
          </a:p>
          <a:p>
            <a:pPr marL="365760" lvl="1" indent="-256032">
              <a:spcBef>
                <a:spcPts val="400"/>
              </a:spcBef>
              <a:buSzPct val="68000"/>
              <a:buFont typeface="Wingdings 3"/>
              <a:buChar char=""/>
            </a:pPr>
            <a:r>
              <a:rPr lang="en-GB" sz="2400" dirty="0"/>
              <a:t>For example, instead of ‘I found’ write ‘It has been found that …’</a:t>
            </a:r>
          </a:p>
          <a:p>
            <a:endParaRPr lang="en-GB" sz="2400" dirty="0"/>
          </a:p>
        </p:txBody>
      </p:sp>
      <p:sp>
        <p:nvSpPr>
          <p:cNvPr id="5122" name="Rectangle 2"/>
          <p:cNvSpPr>
            <a:spLocks noGrp="1" noChangeArrowheads="1"/>
          </p:cNvSpPr>
          <p:nvPr>
            <p:ph type="title"/>
          </p:nvPr>
        </p:nvSpPr>
        <p:spPr/>
        <p:txBody>
          <a:bodyPr>
            <a:normAutofit/>
          </a:bodyPr>
          <a:lstStyle/>
          <a:p>
            <a:r>
              <a:rPr lang="en-GB" dirty="0"/>
              <a:t>Academic Content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
          <p:cNvSpPr>
            <a:spLocks noGrp="1" noChangeArrowheads="1"/>
          </p:cNvSpPr>
          <p:nvPr>
            <p:ph idx="1"/>
          </p:nvPr>
        </p:nvSpPr>
        <p:spPr/>
        <p:txBody>
          <a:bodyPr/>
          <a:lstStyle/>
          <a:p>
            <a:pPr>
              <a:buNone/>
            </a:pPr>
            <a:r>
              <a:rPr lang="en-GB" dirty="0"/>
              <a:t>nothing is completely certain, use:</a:t>
            </a:r>
          </a:p>
          <a:p>
            <a:pPr>
              <a:buNone/>
            </a:pPr>
            <a:r>
              <a:rPr lang="en-GB" dirty="0"/>
              <a:t>           </a:t>
            </a:r>
          </a:p>
          <a:p>
            <a:pPr>
              <a:buNone/>
            </a:pPr>
            <a:r>
              <a:rPr lang="en-GB" dirty="0"/>
              <a:t>appears to …		seems to …</a:t>
            </a:r>
          </a:p>
          <a:p>
            <a:pPr>
              <a:buNone/>
            </a:pPr>
            <a:endParaRPr lang="en-GB" dirty="0"/>
          </a:p>
          <a:p>
            <a:pPr>
              <a:buNone/>
            </a:pPr>
            <a:r>
              <a:rPr lang="en-GB" dirty="0"/>
              <a:t>tends to …		may …</a:t>
            </a:r>
          </a:p>
          <a:p>
            <a:pPr>
              <a:buNone/>
            </a:pPr>
            <a:endParaRPr lang="en-GB" dirty="0"/>
          </a:p>
          <a:p>
            <a:pPr>
              <a:buNone/>
            </a:pPr>
            <a:r>
              <a:rPr lang="en-GB" dirty="0"/>
              <a:t>might …			possibly …</a:t>
            </a:r>
          </a:p>
          <a:p>
            <a:pPr>
              <a:buNone/>
            </a:pPr>
            <a:endParaRPr lang="en-GB" dirty="0"/>
          </a:p>
          <a:p>
            <a:pPr>
              <a:buNone/>
            </a:pPr>
            <a:r>
              <a:rPr lang="en-GB" dirty="0"/>
              <a:t>probably …		apparently …</a:t>
            </a:r>
          </a:p>
        </p:txBody>
      </p:sp>
      <p:sp>
        <p:nvSpPr>
          <p:cNvPr id="4" name="Title 3"/>
          <p:cNvSpPr>
            <a:spLocks noGrp="1"/>
          </p:cNvSpPr>
          <p:nvPr>
            <p:ph type="title"/>
          </p:nvPr>
        </p:nvSpPr>
        <p:spPr/>
        <p:txBody>
          <a:bodyPr/>
          <a:lstStyle/>
          <a:p>
            <a:r>
              <a:rPr lang="en-GB" dirty="0"/>
              <a:t>Be cautious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146">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146">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14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3"/>
          <p:cNvSpPr>
            <a:spLocks noGrp="1" noChangeArrowheads="1"/>
          </p:cNvSpPr>
          <p:nvPr>
            <p:ph idx="1"/>
          </p:nvPr>
        </p:nvSpPr>
        <p:spPr/>
        <p:txBody>
          <a:bodyPr/>
          <a:lstStyle/>
          <a:p>
            <a:r>
              <a:rPr lang="en-GB" dirty="0"/>
              <a:t>Re-read your report, refine your writing and edit out unnecessary words, sentences and paragraphs.</a:t>
            </a:r>
          </a:p>
        </p:txBody>
      </p:sp>
      <p:sp>
        <p:nvSpPr>
          <p:cNvPr id="4" name="Title 3"/>
          <p:cNvSpPr>
            <a:spLocks noGrp="1"/>
          </p:cNvSpPr>
          <p:nvPr>
            <p:ph type="title"/>
          </p:nvPr>
        </p:nvSpPr>
        <p:spPr/>
        <p:txBody>
          <a:bodyPr/>
          <a:lstStyle/>
          <a:p>
            <a:r>
              <a:rPr lang="en-GB" dirty="0"/>
              <a:t>Be precise/concise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p:txBody>
          <a:bodyPr/>
          <a:lstStyle/>
          <a:p>
            <a:pPr>
              <a:buNone/>
            </a:pPr>
            <a:r>
              <a:rPr lang="en-GB" dirty="0"/>
              <a:t>In an analytical piece of writing, the writer:</a:t>
            </a:r>
          </a:p>
          <a:p>
            <a:r>
              <a:rPr lang="en-GB" dirty="0"/>
              <a:t>Provides a clear line of reasoning</a:t>
            </a:r>
          </a:p>
          <a:p>
            <a:r>
              <a:rPr lang="en-GB" dirty="0"/>
              <a:t>Offers evidence or examples to support argument</a:t>
            </a:r>
          </a:p>
          <a:p>
            <a:r>
              <a:rPr lang="en-GB" dirty="0"/>
              <a:t>Shows that evidence is reliable</a:t>
            </a:r>
          </a:p>
          <a:p>
            <a:r>
              <a:rPr lang="en-GB" dirty="0"/>
              <a:t>Shows all sides to the argument</a:t>
            </a:r>
          </a:p>
          <a:p>
            <a:r>
              <a:rPr lang="en-GB" dirty="0"/>
              <a:t>Demonstrates why the line of reasoning originally presented is valid.</a:t>
            </a:r>
          </a:p>
        </p:txBody>
      </p:sp>
      <p:sp>
        <p:nvSpPr>
          <p:cNvPr id="5" name="Rectangle 2"/>
          <p:cNvSpPr txBox="1">
            <a:spLocks noChangeArrowheads="1"/>
          </p:cNvSpPr>
          <p:nvPr/>
        </p:nvSpPr>
        <p:spPr>
          <a:xfrm>
            <a:off x="323528" y="332656"/>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rPr>
              <a:t>Evaluative / Analytical writing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29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291">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29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p:txBody>
          <a:bodyPr/>
          <a:lstStyle/>
          <a:p>
            <a:pPr>
              <a:buNone/>
            </a:pPr>
            <a:r>
              <a:rPr lang="en-GB" dirty="0"/>
              <a:t>You need to:</a:t>
            </a:r>
          </a:p>
          <a:p>
            <a:r>
              <a:rPr lang="en-GB" dirty="0"/>
              <a:t>Present and compare similar findings</a:t>
            </a:r>
          </a:p>
          <a:p>
            <a:r>
              <a:rPr lang="en-GB" dirty="0"/>
              <a:t>Contrast opposing points</a:t>
            </a:r>
          </a:p>
          <a:p>
            <a:r>
              <a:rPr lang="en-GB" dirty="0"/>
              <a:t>Evaluate the significance of the similarities and differences</a:t>
            </a:r>
          </a:p>
          <a:p>
            <a:r>
              <a:rPr lang="en-GB" dirty="0"/>
              <a:t>Make a judgement, giving reasons</a:t>
            </a:r>
          </a:p>
          <a:p>
            <a:r>
              <a:rPr lang="en-GB" dirty="0"/>
              <a:t>Show evidence used to arrive at judgement</a:t>
            </a:r>
          </a:p>
          <a:p>
            <a:r>
              <a:rPr lang="en-GB" dirty="0"/>
              <a:t>Get the balance right.</a:t>
            </a:r>
          </a:p>
        </p:txBody>
      </p:sp>
      <p:sp>
        <p:nvSpPr>
          <p:cNvPr id="5" name="Rectangle 2"/>
          <p:cNvSpPr txBox="1">
            <a:spLocks noChangeArrowheads="1"/>
          </p:cNvSpPr>
          <p:nvPr/>
        </p:nvSpPr>
        <p:spPr>
          <a:xfrm>
            <a:off x="323528" y="332656"/>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rPr>
              <a:t>Evaluative / Analytical writing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31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31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31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p:txBody>
          <a:bodyPr/>
          <a:lstStyle/>
          <a:p>
            <a:pPr>
              <a:buNone/>
            </a:pPr>
            <a:r>
              <a:rPr lang="en-GB" dirty="0"/>
              <a:t>In some subjects you may be asked to relate you personal experience to the subject matter being analysed and/or evaluated.</a:t>
            </a:r>
          </a:p>
          <a:p>
            <a:pPr>
              <a:buNone/>
            </a:pPr>
            <a:endParaRPr lang="en-GB" dirty="0"/>
          </a:p>
          <a:p>
            <a:r>
              <a:rPr lang="en-GB" dirty="0"/>
              <a:t>Remember to continue to write in the third person</a:t>
            </a:r>
          </a:p>
          <a:p>
            <a:pPr lvl="1"/>
            <a:r>
              <a:rPr lang="en-GB" dirty="0"/>
              <a:t>‘The author has found that …’</a:t>
            </a:r>
          </a:p>
        </p:txBody>
      </p:sp>
      <p:sp>
        <p:nvSpPr>
          <p:cNvPr id="14338" name="Rectangle 2"/>
          <p:cNvSpPr>
            <a:spLocks noGrp="1" noChangeArrowheads="1"/>
          </p:cNvSpPr>
          <p:nvPr>
            <p:ph type="title"/>
          </p:nvPr>
        </p:nvSpPr>
        <p:spPr/>
        <p:txBody>
          <a:bodyPr/>
          <a:lstStyle/>
          <a:p>
            <a:r>
              <a:rPr lang="en-GB" dirty="0"/>
              <a:t>Personal Experience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339">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idx="1"/>
          </p:nvPr>
        </p:nvSpPr>
        <p:spPr/>
        <p:txBody>
          <a:bodyPr/>
          <a:lstStyle/>
          <a:p>
            <a:r>
              <a:rPr lang="en-GB" dirty="0"/>
              <a:t>Your lecturers will use key academic terms in your assignments and expect you to write in a certain approach or style.</a:t>
            </a:r>
          </a:p>
        </p:txBody>
      </p:sp>
      <p:sp>
        <p:nvSpPr>
          <p:cNvPr id="16386" name="Rectangle 2"/>
          <p:cNvSpPr>
            <a:spLocks noGrp="1" noChangeArrowheads="1"/>
          </p:cNvSpPr>
          <p:nvPr>
            <p:ph type="title"/>
          </p:nvPr>
        </p:nvSpPr>
        <p:spPr/>
        <p:txBody>
          <a:bodyPr/>
          <a:lstStyle/>
          <a:p>
            <a:r>
              <a:rPr lang="en-GB" dirty="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p:txBody>
          <a:bodyPr/>
          <a:lstStyle/>
          <a:p>
            <a:r>
              <a:rPr lang="en-GB" b="1" dirty="0"/>
              <a:t>Analyse</a:t>
            </a:r>
          </a:p>
          <a:p>
            <a:pPr>
              <a:buNone/>
            </a:pPr>
            <a:r>
              <a:rPr lang="en-GB" b="1" dirty="0"/>
              <a:t>	</a:t>
            </a:r>
            <a:r>
              <a:rPr lang="en-GB" dirty="0"/>
              <a:t>Examine in detail and identify important points and key features.</a:t>
            </a:r>
          </a:p>
        </p:txBody>
      </p:sp>
      <p:sp>
        <p:nvSpPr>
          <p:cNvPr id="18434" name="Rectangle 2"/>
          <p:cNvSpPr>
            <a:spLocks noGrp="1" noChangeArrowheads="1"/>
          </p:cNvSpPr>
          <p:nvPr>
            <p:ph type="title"/>
          </p:nvPr>
        </p:nvSpPr>
        <p:spPr/>
        <p:txBody>
          <a:bodyPr/>
          <a:lstStyle/>
          <a:p>
            <a:r>
              <a:rPr lang="en-GB" dirty="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p:txBody>
          <a:bodyPr/>
          <a:lstStyle/>
          <a:p>
            <a:r>
              <a:rPr lang="en-GB" b="1" dirty="0"/>
              <a:t>Compare</a:t>
            </a:r>
          </a:p>
          <a:p>
            <a:pPr>
              <a:buNone/>
            </a:pPr>
            <a:r>
              <a:rPr lang="en-GB" b="1" dirty="0"/>
              <a:t>	</a:t>
            </a:r>
            <a:r>
              <a:rPr lang="en-GB" dirty="0"/>
              <a:t>Show how two or more things are similar; Indicate the similarities.</a:t>
            </a:r>
          </a:p>
        </p:txBody>
      </p:sp>
      <p:sp>
        <p:nvSpPr>
          <p:cNvPr id="18434" name="Rectangle 2"/>
          <p:cNvSpPr>
            <a:spLocks noGrp="1" noChangeArrowheads="1"/>
          </p:cNvSpPr>
          <p:nvPr>
            <p:ph type="title"/>
          </p:nvPr>
        </p:nvSpPr>
        <p:spPr/>
        <p:txBody>
          <a:bodyPr/>
          <a:lstStyle/>
          <a:p>
            <a:r>
              <a:rPr lang="en-GB" dirty="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idx="1"/>
          </p:nvPr>
        </p:nvSpPr>
        <p:spPr/>
        <p:txBody>
          <a:bodyPr/>
          <a:lstStyle/>
          <a:p>
            <a:r>
              <a:rPr lang="en-GB" b="1" dirty="0"/>
              <a:t>Contrast</a:t>
            </a:r>
          </a:p>
          <a:p>
            <a:pPr>
              <a:buNone/>
            </a:pPr>
            <a:r>
              <a:rPr lang="en-GB" b="1" dirty="0"/>
              <a:t>	</a:t>
            </a:r>
            <a:r>
              <a:rPr lang="en-GB" dirty="0"/>
              <a:t>State how two or more items are different.</a:t>
            </a:r>
            <a:br>
              <a:rPr lang="en-GB" dirty="0"/>
            </a:br>
            <a:r>
              <a:rPr lang="en-GB" dirty="0"/>
              <a:t>Indicate how the differences are significant.</a:t>
            </a:r>
            <a:br>
              <a:rPr lang="en-GB" dirty="0"/>
            </a:br>
            <a:r>
              <a:rPr lang="en-GB" dirty="0"/>
              <a:t>If appropriate, give reasons why one item or argument may be preferable or more up-to-date with latest research/findings.</a:t>
            </a:r>
          </a:p>
        </p:txBody>
      </p:sp>
      <p:sp>
        <p:nvSpPr>
          <p:cNvPr id="19458" name="Rectangle 2"/>
          <p:cNvSpPr>
            <a:spLocks noGrp="1" noChangeArrowheads="1"/>
          </p:cNvSpPr>
          <p:nvPr>
            <p:ph type="title"/>
          </p:nvPr>
        </p:nvSpPr>
        <p:spPr/>
        <p:txBody>
          <a:bodyPr/>
          <a:lstStyle/>
          <a:p>
            <a:r>
              <a:rPr lang="en-GB" dirty="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p:txBody>
          <a:bodyPr/>
          <a:lstStyle/>
          <a:p>
            <a:r>
              <a:rPr lang="en-GB" b="1" dirty="0"/>
              <a:t>Evaluate</a:t>
            </a:r>
          </a:p>
          <a:p>
            <a:pPr>
              <a:buNone/>
            </a:pPr>
            <a:r>
              <a:rPr lang="en-GB" b="1" dirty="0"/>
              <a:t>	</a:t>
            </a:r>
            <a:r>
              <a:rPr lang="en-GB" dirty="0"/>
              <a:t>Identify key features AND Assess the importance or usefulness of something, using evidence.</a:t>
            </a:r>
          </a:p>
        </p:txBody>
      </p:sp>
      <p:sp>
        <p:nvSpPr>
          <p:cNvPr id="20482" name="Rectangle 2"/>
          <p:cNvSpPr>
            <a:spLocks noGrp="1" noChangeArrowheads="1"/>
          </p:cNvSpPr>
          <p:nvPr>
            <p:ph type="title"/>
          </p:nvPr>
        </p:nvSpPr>
        <p:spPr/>
        <p:txBody>
          <a:bodyPr/>
          <a:lstStyle/>
          <a:p>
            <a:r>
              <a:rPr lang="en-GB" dirty="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p:txBody>
          <a:bodyPr/>
          <a:lstStyle/>
          <a:p>
            <a:r>
              <a:rPr lang="en-GB" b="1" dirty="0"/>
              <a:t>Critically Evaluate</a:t>
            </a:r>
          </a:p>
          <a:p>
            <a:pPr>
              <a:buNone/>
            </a:pPr>
            <a:r>
              <a:rPr lang="en-GB" b="1" dirty="0"/>
              <a:t>	</a:t>
            </a:r>
            <a:r>
              <a:rPr lang="en-GB" dirty="0"/>
              <a:t>Weigh arguments for and against something, assessing the strength of the evidence on both sides.</a:t>
            </a:r>
            <a:br>
              <a:rPr lang="en-GB" dirty="0"/>
            </a:br>
            <a:r>
              <a:rPr lang="en-GB" dirty="0"/>
              <a:t>Use evidence to guide your assessment of which opinions, theories, models or items are preferable.</a:t>
            </a:r>
          </a:p>
        </p:txBody>
      </p:sp>
      <p:sp>
        <p:nvSpPr>
          <p:cNvPr id="21506" name="Rectangle 2"/>
          <p:cNvSpPr>
            <a:spLocks noGrp="1" noChangeArrowheads="1"/>
          </p:cNvSpPr>
          <p:nvPr>
            <p:ph type="title"/>
          </p:nvPr>
        </p:nvSpPr>
        <p:spPr/>
        <p:txBody>
          <a:bodyPr/>
          <a:lstStyle/>
          <a:p>
            <a:r>
              <a:rPr lang="en-GB" dirty="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9A68D88-2287-7BE6-2479-2DF2D9C284E4}"/>
              </a:ext>
            </a:extLst>
          </p:cNvPr>
          <p:cNvSpPr>
            <a:spLocks noGrp="1"/>
          </p:cNvSpPr>
          <p:nvPr>
            <p:ph idx="1"/>
          </p:nvPr>
        </p:nvSpPr>
        <p:spPr/>
        <p:txBody>
          <a:bodyPr vert="horz" lIns="91440" tIns="45720" rIns="91440" bIns="45720" anchor="t">
            <a:normAutofit/>
          </a:bodyPr>
          <a:lstStyle/>
          <a:p>
            <a:pPr indent="-255905"/>
            <a:r>
              <a:rPr lang="en-US" dirty="0">
                <a:cs typeface="Lucida Sans Unicode"/>
              </a:rPr>
              <a:t>Write a sample report that compares apples and oranges</a:t>
            </a:r>
          </a:p>
          <a:p>
            <a:pPr indent="-255905"/>
            <a:endParaRPr lang="en-US" dirty="0">
              <a:cs typeface="Lucida Sans Unicode"/>
            </a:endParaRPr>
          </a:p>
          <a:p>
            <a:pPr indent="-255905"/>
            <a:r>
              <a:rPr lang="en-US" dirty="0">
                <a:cs typeface="Lucida Sans Unicode"/>
              </a:rPr>
              <a:t>Write a sample essay on what is better cats or dogs </a:t>
            </a:r>
          </a:p>
          <a:p>
            <a:pPr indent="-255905"/>
            <a:endParaRPr lang="en-US" dirty="0">
              <a:cs typeface="Lucida Sans Unicode"/>
            </a:endParaRPr>
          </a:p>
          <a:p>
            <a:pPr marL="109855" indent="0">
              <a:buNone/>
            </a:pPr>
            <a:r>
              <a:rPr lang="en-US" dirty="0">
                <a:cs typeface="Lucida Sans Unicode"/>
              </a:rPr>
              <a:t>*Keep it short, feel free to copy and paste from the internet but remember to copy and </a:t>
            </a:r>
            <a:r>
              <a:rPr lang="en-US">
                <a:cs typeface="Lucida Sans Unicode"/>
              </a:rPr>
              <a:t>paste the link of where you get the text! </a:t>
            </a:r>
            <a:endParaRPr lang="en-US" dirty="0">
              <a:cs typeface="Lucida Sans Unicode"/>
            </a:endParaRPr>
          </a:p>
        </p:txBody>
      </p:sp>
      <p:sp>
        <p:nvSpPr>
          <p:cNvPr id="3" name="Title 2">
            <a:extLst>
              <a:ext uri="{FF2B5EF4-FFF2-40B4-BE49-F238E27FC236}">
                <a16:creationId xmlns:a16="http://schemas.microsoft.com/office/drawing/2014/main" id="{296FFA79-8360-5FB3-D58F-4E92B0E069F6}"/>
              </a:ext>
            </a:extLst>
          </p:cNvPr>
          <p:cNvSpPr>
            <a:spLocks noGrp="1"/>
          </p:cNvSpPr>
          <p:nvPr>
            <p:ph type="title"/>
          </p:nvPr>
        </p:nvSpPr>
        <p:spPr/>
        <p:txBody>
          <a:bodyPr vert="horz" lIns="91440" tIns="45720" rIns="91440" bIns="45720" rtlCol="0" anchor="ctr">
            <a:normAutofit/>
            <a:scene3d>
              <a:camera prst="orthographicFront"/>
              <a:lightRig rig="soft" dir="t"/>
            </a:scene3d>
            <a:sp3d prstMaterial="softEdge">
              <a:bevelT w="25400" h="25400"/>
            </a:sp3d>
          </a:bodyPr>
          <a:lstStyle/>
          <a:p>
            <a:r>
              <a:rPr lang="en-US" dirty="0">
                <a:cs typeface="Lucida Sans Unicode"/>
              </a:rPr>
              <a:t>Task</a:t>
            </a:r>
            <a:endParaRPr lang="en-US" dirty="0"/>
          </a:p>
        </p:txBody>
      </p:sp>
    </p:spTree>
    <p:extLst>
      <p:ext uri="{BB962C8B-B14F-4D97-AF65-F5344CB8AC3E}">
        <p14:creationId xmlns:p14="http://schemas.microsoft.com/office/powerpoint/2010/main" val="28342027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306</TotalTime>
  <Words>742</Words>
  <Application>Microsoft Office PowerPoint</Application>
  <PresentationFormat>On-screen Show (4:3)</PresentationFormat>
  <Paragraphs>175</Paragraphs>
  <Slides>27</Slides>
  <Notes>5</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Concourse</vt:lpstr>
      <vt:lpstr>Academic Writing</vt:lpstr>
      <vt:lpstr>Subjective v’s Objective writing</vt:lpstr>
      <vt:lpstr>Academic Writing</vt:lpstr>
      <vt:lpstr>Why write an Essay?</vt:lpstr>
      <vt:lpstr>Essay Structure</vt:lpstr>
      <vt:lpstr>Why write a Report?</vt:lpstr>
      <vt:lpstr>General Structure of a Report</vt:lpstr>
      <vt:lpstr>Introduction</vt:lpstr>
      <vt:lpstr>Main Body</vt:lpstr>
      <vt:lpstr>Main Body</vt:lpstr>
      <vt:lpstr>Conclusions</vt:lpstr>
      <vt:lpstr>Recommendations</vt:lpstr>
      <vt:lpstr>Additional Sections</vt:lpstr>
      <vt:lpstr>Report writing - Remember to:</vt:lpstr>
      <vt:lpstr>Academic Content</vt:lpstr>
      <vt:lpstr>Be cautious</vt:lpstr>
      <vt:lpstr>Be precise/concise</vt:lpstr>
      <vt:lpstr>PowerPoint Presentation</vt:lpstr>
      <vt:lpstr>PowerPoint Presentation</vt:lpstr>
      <vt:lpstr>Personal Experience</vt:lpstr>
      <vt:lpstr>Academic Keywords</vt:lpstr>
      <vt:lpstr>Academic Keywords</vt:lpstr>
      <vt:lpstr>Academic Keywords</vt:lpstr>
      <vt:lpstr>Academic Keywords</vt:lpstr>
      <vt:lpstr>Academic Keywords</vt:lpstr>
      <vt:lpstr>Academic Keywords</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Writing</dc:title>
  <dc:creator>Graham Rees-Evans</dc:creator>
  <cp:lastModifiedBy>Jones, Gareth</cp:lastModifiedBy>
  <cp:revision>45</cp:revision>
  <dcterms:created xsi:type="dcterms:W3CDTF">2011-10-25T22:56:55Z</dcterms:created>
  <dcterms:modified xsi:type="dcterms:W3CDTF">2023-10-12T11:40:37Z</dcterms:modified>
</cp:coreProperties>
</file>