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9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1/30/2017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1/30/2017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1/30/2017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Big Data – Introduction to Hadoop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Dr Tim Bashford</a:t>
            </a:r>
          </a:p>
        </p:txBody>
      </p:sp>
    </p:spTree>
    <p:extLst>
      <p:ext uri="{BB962C8B-B14F-4D97-AF65-F5344CB8AC3E}">
        <p14:creationId xmlns:p14="http://schemas.microsoft.com/office/powerpoint/2010/main" val="2181041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Remember: scale is important.  Terabytes or petabytes.</a:t>
            </a:r>
          </a:p>
          <a:p>
            <a:pPr lvl="1"/>
            <a:r>
              <a:rPr lang="en-GB" dirty="0"/>
              <a:t>Facebook stores 400TB of data, and grows 4TB/day.</a:t>
            </a:r>
          </a:p>
          <a:p>
            <a:pPr lvl="1"/>
            <a:r>
              <a:rPr lang="en-GB" dirty="0"/>
              <a:t>Internet archive growing at ~20PB / month.</a:t>
            </a:r>
          </a:p>
          <a:p>
            <a:r>
              <a:rPr lang="en-GB" dirty="0"/>
              <a:t>Data coming from lots of different places, almost certainly in lots of different formats.</a:t>
            </a:r>
          </a:p>
          <a:p>
            <a:pPr lvl="1"/>
            <a:r>
              <a:rPr lang="en-GB" dirty="0"/>
              <a:t>Some of these formats may be text which can be transformed.</a:t>
            </a:r>
          </a:p>
          <a:p>
            <a:pPr lvl="1"/>
            <a:r>
              <a:rPr lang="en-GB" dirty="0"/>
              <a:t>Some are likely to be, for example, pictures, which require effort to process.</a:t>
            </a:r>
          </a:p>
          <a:p>
            <a:pPr lvl="2"/>
            <a:r>
              <a:rPr lang="en-GB" dirty="0"/>
              <a:t>Note that Facebook recently got very good at facial recognition, among other things.  Why?...</a:t>
            </a:r>
          </a:p>
        </p:txBody>
      </p:sp>
    </p:spTree>
    <p:extLst>
      <p:ext uri="{BB962C8B-B14F-4D97-AF65-F5344CB8AC3E}">
        <p14:creationId xmlns:p14="http://schemas.microsoft.com/office/powerpoint/2010/main" val="3660938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Remember the four Vs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Volume – large scale, lots of data.</a:t>
            </a:r>
          </a:p>
          <a:p>
            <a:r>
              <a:rPr lang="en-GB" dirty="0"/>
              <a:t>Velocity – data coming in at speed, which needs to be processed quickly if it’s to be useful.  Some different paradigms, like real-time vs batch.</a:t>
            </a:r>
          </a:p>
          <a:p>
            <a:r>
              <a:rPr lang="en-GB" dirty="0"/>
              <a:t>Variety – Different kinds of data, as mentioned in the previous example.</a:t>
            </a:r>
          </a:p>
          <a:p>
            <a:r>
              <a:rPr lang="en-GB" dirty="0"/>
              <a:t>Veracity – hard to assess quality and consistency of lots of forms of data. </a:t>
            </a:r>
          </a:p>
        </p:txBody>
      </p:sp>
    </p:spTree>
    <p:extLst>
      <p:ext uri="{BB962C8B-B14F-4D97-AF65-F5344CB8AC3E}">
        <p14:creationId xmlns:p14="http://schemas.microsoft.com/office/powerpoint/2010/main" val="920113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Challenges of big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Think all the way back to computer architecture.  There are some complex issues in storing/retrieving data.  For example:</a:t>
            </a:r>
          </a:p>
          <a:p>
            <a:pPr lvl="1"/>
            <a:r>
              <a:rPr lang="en-GB" dirty="0"/>
              <a:t>Magnetic hard drive transfers ~325MB/s, with an 8.5ms seek.  Sounds insignificant, but quickly adds up per access.</a:t>
            </a:r>
          </a:p>
          <a:p>
            <a:pPr lvl="1"/>
            <a:r>
              <a:rPr lang="en-GB" dirty="0"/>
              <a:t>Cannot cache data well due to volume.  Scales poorly.</a:t>
            </a:r>
          </a:p>
          <a:p>
            <a:pPr lvl="1"/>
            <a:r>
              <a:rPr lang="en-GB" dirty="0"/>
              <a:t>Capacity is expensive, especially for high-performance hard drives.</a:t>
            </a:r>
          </a:p>
          <a:p>
            <a:pPr lvl="1"/>
            <a:r>
              <a:rPr lang="en-GB" dirty="0"/>
              <a:t>Failure rate can be a real issue.  If a machine has 1 mean failure / 3 years, a cluster of 5000 machines has 1 mean failure / 5 hours.</a:t>
            </a:r>
          </a:p>
        </p:txBody>
      </p:sp>
    </p:spTree>
    <p:extLst>
      <p:ext uri="{BB962C8B-B14F-4D97-AF65-F5344CB8AC3E}">
        <p14:creationId xmlns:p14="http://schemas.microsoft.com/office/powerpoint/2010/main" val="4293585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Challenges of big 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Ideally, a failure should reduce performance, not kill the system dead.</a:t>
            </a:r>
          </a:p>
          <a:p>
            <a:pPr lvl="1"/>
            <a:r>
              <a:rPr lang="en-GB" dirty="0"/>
              <a:t>Failover/load balancing clustering – will discuss in a second.</a:t>
            </a:r>
          </a:p>
          <a:p>
            <a:r>
              <a:rPr lang="en-GB" dirty="0"/>
              <a:t>Failures should be recoverable, i.e. if a node fails, another should continue where it left off with neither data nor significant performance loss.</a:t>
            </a:r>
          </a:p>
          <a:p>
            <a:r>
              <a:rPr lang="en-GB" dirty="0"/>
              <a:t>Should be scalable, able to add or remove nodes as needed.</a:t>
            </a:r>
          </a:p>
          <a:p>
            <a:r>
              <a:rPr lang="en-GB" dirty="0"/>
              <a:t>How far can we parallelise?  Do we have to have central storage accessible by a single machine?</a:t>
            </a:r>
          </a:p>
          <a:p>
            <a:pPr lvl="1"/>
            <a:r>
              <a:rPr lang="en-GB" dirty="0"/>
              <a:t>As you’ve likely all learned, parallelism is complicated.</a:t>
            </a:r>
          </a:p>
          <a:p>
            <a:pPr lvl="1"/>
            <a:r>
              <a:rPr lang="en-GB" dirty="0"/>
              <a:t>Inevitably, we spend quite a bit of time figuring out how this is achieved.</a:t>
            </a:r>
          </a:p>
        </p:txBody>
      </p:sp>
    </p:spTree>
    <p:extLst>
      <p:ext uri="{BB962C8B-B14F-4D97-AF65-F5344CB8AC3E}">
        <p14:creationId xmlns:p14="http://schemas.microsoft.com/office/powerpoint/2010/main" val="201625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Hadoop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Hadoop aims to solve many of these problems.</a:t>
            </a:r>
          </a:p>
          <a:p>
            <a:pPr lvl="1"/>
            <a:r>
              <a:rPr lang="en-GB" dirty="0"/>
              <a:t>Splits data across multiple nodes.</a:t>
            </a:r>
          </a:p>
          <a:p>
            <a:pPr lvl="1"/>
            <a:r>
              <a:rPr lang="en-GB" dirty="0"/>
              <a:t>Designed to scale.</a:t>
            </a:r>
          </a:p>
          <a:p>
            <a:pPr lvl="1"/>
            <a:r>
              <a:rPr lang="en-GB" dirty="0"/>
              <a:t>Each node provides computational power and storage, i.e. no central store needed.</a:t>
            </a:r>
          </a:p>
          <a:p>
            <a:r>
              <a:rPr lang="en-GB" dirty="0"/>
              <a:t>Uses its own filesystem, either Hadoop Distributed File System (HDFS) or Google File System (GFS).</a:t>
            </a:r>
          </a:p>
          <a:p>
            <a:pPr lvl="1"/>
            <a:r>
              <a:rPr lang="en-GB" dirty="0"/>
              <a:t>Designed to be reliable, efficient and easy to use.  The last one is maybe a tad questionable!</a:t>
            </a:r>
          </a:p>
        </p:txBody>
      </p:sp>
    </p:spTree>
    <p:extLst>
      <p:ext uri="{BB962C8B-B14F-4D97-AF65-F5344CB8AC3E}">
        <p14:creationId xmlns:p14="http://schemas.microsoft.com/office/powerpoint/2010/main" val="1484738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Design principles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Store and process masses of data (Petabytes).</a:t>
            </a:r>
          </a:p>
          <a:p>
            <a:r>
              <a:rPr lang="en-GB" dirty="0"/>
              <a:t>Scale linearly.</a:t>
            </a:r>
          </a:p>
          <a:p>
            <a:r>
              <a:rPr lang="en-GB" dirty="0"/>
              <a:t>Modular design, simple core.</a:t>
            </a:r>
          </a:p>
          <a:p>
            <a:r>
              <a:rPr lang="en-GB" dirty="0"/>
              <a:t>Failure is expected – manage and self-heal.</a:t>
            </a:r>
          </a:p>
          <a:p>
            <a:r>
              <a:rPr lang="en-GB" dirty="0"/>
              <a:t>Does not require server-grade hardware; runs on consumer-grade machines.  This is relevant to us!</a:t>
            </a:r>
          </a:p>
          <a:p>
            <a:pPr lvl="1"/>
            <a:r>
              <a:rPr lang="en-GB" dirty="0"/>
              <a:t>Beowulf cluster.</a:t>
            </a:r>
          </a:p>
        </p:txBody>
      </p:sp>
    </p:spTree>
    <p:extLst>
      <p:ext uri="{BB962C8B-B14F-4D97-AF65-F5344CB8AC3E}">
        <p14:creationId xmlns:p14="http://schemas.microsoft.com/office/powerpoint/2010/main" val="3509056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Parallel puppies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871" y="1575411"/>
            <a:ext cx="4839238" cy="4793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9916" y="1575411"/>
            <a:ext cx="4828172" cy="479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904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Hadoop vs Relation Database Management Server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Relational databases are all about structured data, while Hadoop does well on both structured and unstructured data.</a:t>
            </a:r>
          </a:p>
          <a:p>
            <a:r>
              <a:rPr lang="en-GB" dirty="0"/>
              <a:t>Scaling of databases is expensive, limited.  Hadoop scales near linearly.</a:t>
            </a:r>
          </a:p>
          <a:p>
            <a:r>
              <a:rPr lang="en-GB" dirty="0" err="1"/>
              <a:t>RDBMSes</a:t>
            </a:r>
            <a:r>
              <a:rPr lang="en-GB" dirty="0"/>
              <a:t> tend to use highly structured query languages (like SQL).  Hadoop works from the other end – give the result you want, the software works backwards.</a:t>
            </a:r>
          </a:p>
          <a:p>
            <a:r>
              <a:rPr lang="en-GB" dirty="0"/>
              <a:t>Distributed databases require a lot of coordination.  Hadoop is distributed by design, so performs well at this.</a:t>
            </a:r>
          </a:p>
          <a:p>
            <a:r>
              <a:rPr lang="en-GB" dirty="0" err="1"/>
              <a:t>RDBMSes</a:t>
            </a:r>
            <a:r>
              <a:rPr lang="en-GB" dirty="0"/>
              <a:t> often scale by trying to grow an increasingly huge puppy.  Hadoop just adds more puppies of about the same size.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84613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Hadoop vs Relation Database Management Server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RDBMS struggle to gracefully handle failure.  Hadoop can usually detect when a node fails, and re-do the lost processing.</a:t>
            </a:r>
          </a:p>
          <a:p>
            <a:r>
              <a:rPr lang="en-GB" dirty="0"/>
              <a:t>Hadoop can handle 2-3 orders of magnitude more data.</a:t>
            </a:r>
          </a:p>
          <a:p>
            <a:r>
              <a:rPr lang="en-GB" dirty="0"/>
              <a:t>Hadoop cannot run in an interactive mode – batch only.</a:t>
            </a:r>
          </a:p>
          <a:p>
            <a:r>
              <a:rPr lang="en-GB" dirty="0"/>
              <a:t>RDBMS ensure data integrity, Hadoop does not.</a:t>
            </a:r>
          </a:p>
          <a:p>
            <a:r>
              <a:rPr lang="en-GB" dirty="0"/>
              <a:t>Remember: Hadoop is a fantastic tool for doing exactly what it’s designed to do, i.e. distributed processing of big data problems.  It is not a replacement for RDBMS in most other circumstances!</a:t>
            </a:r>
          </a:p>
          <a:p>
            <a:pPr lvl="1"/>
            <a:r>
              <a:rPr lang="en-GB" dirty="0"/>
              <a:t>Doesn’t support relationships or key pairs.</a:t>
            </a:r>
          </a:p>
          <a:p>
            <a:pPr lvl="1"/>
            <a:r>
              <a:rPr lang="en-GB" dirty="0" err="1"/>
              <a:t>RDBMSes</a:t>
            </a:r>
            <a:r>
              <a:rPr lang="en-GB" dirty="0"/>
              <a:t> and Hadoop nonetheless tend to play nicely together.</a:t>
            </a:r>
          </a:p>
        </p:txBody>
      </p:sp>
    </p:spTree>
    <p:extLst>
      <p:ext uri="{BB962C8B-B14F-4D97-AF65-F5344CB8AC3E}">
        <p14:creationId xmlns:p14="http://schemas.microsoft.com/office/powerpoint/2010/main" val="7353881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Cluster configuration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Hadoop comprises:</a:t>
            </a:r>
          </a:p>
          <a:p>
            <a:pPr lvl="1"/>
            <a:r>
              <a:rPr lang="en-GB" dirty="0"/>
              <a:t>At least (often exactly) one name node.</a:t>
            </a:r>
          </a:p>
          <a:p>
            <a:pPr lvl="2"/>
            <a:r>
              <a:rPr lang="en-GB" dirty="0"/>
              <a:t>The head/master node which manages storage across the other nodes.</a:t>
            </a:r>
          </a:p>
          <a:p>
            <a:pPr lvl="2"/>
            <a:r>
              <a:rPr lang="en-GB" dirty="0"/>
              <a:t>One name node takes control, others are secondary used for redundancy.</a:t>
            </a:r>
            <a:endParaRPr lang="en-GB" dirty="0"/>
          </a:p>
          <a:p>
            <a:pPr lvl="1"/>
            <a:r>
              <a:rPr lang="en-GB" dirty="0"/>
              <a:t>Multiple data nodes.</a:t>
            </a:r>
          </a:p>
          <a:p>
            <a:pPr lvl="2"/>
            <a:r>
              <a:rPr lang="en-GB" dirty="0"/>
              <a:t>Storage and processing.</a:t>
            </a:r>
          </a:p>
          <a:p>
            <a:r>
              <a:rPr lang="en-GB" dirty="0"/>
              <a:t>MapReduce comprises:</a:t>
            </a:r>
          </a:p>
          <a:p>
            <a:pPr lvl="1"/>
            <a:r>
              <a:rPr lang="en-GB" dirty="0"/>
              <a:t>A job tracker</a:t>
            </a:r>
          </a:p>
          <a:p>
            <a:pPr lvl="2"/>
            <a:r>
              <a:rPr lang="en-GB" dirty="0"/>
              <a:t>Manages the jobs in the system.</a:t>
            </a:r>
          </a:p>
          <a:p>
            <a:pPr lvl="1"/>
            <a:r>
              <a:rPr lang="en-GB" dirty="0"/>
              <a:t>Multiple task trackers</a:t>
            </a:r>
          </a:p>
          <a:p>
            <a:pPr lvl="2"/>
            <a:r>
              <a:rPr lang="en-GB" dirty="0"/>
              <a:t>Responsible for running the jobs specified by the job tracker.</a:t>
            </a:r>
          </a:p>
        </p:txBody>
      </p:sp>
    </p:spTree>
    <p:extLst>
      <p:ext uri="{BB962C8B-B14F-4D97-AF65-F5344CB8AC3E}">
        <p14:creationId xmlns:p14="http://schemas.microsoft.com/office/powerpoint/2010/main" val="31830293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Cluster configuration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is a typical master/slave configuration.</a:t>
            </a:r>
          </a:p>
          <a:p>
            <a:r>
              <a:rPr lang="en-GB" dirty="0"/>
              <a:t>Most nodes are data nodes and task trackers.	</a:t>
            </a:r>
          </a:p>
          <a:p>
            <a:r>
              <a:rPr lang="en-GB" dirty="0"/>
              <a:t>The name node and job tracker may or may not be the same physical machine.</a:t>
            </a:r>
          </a:p>
          <a:p>
            <a:r>
              <a:rPr lang="en-GB" dirty="0"/>
              <a:t>Can run in one of three modes:</a:t>
            </a:r>
          </a:p>
          <a:p>
            <a:pPr lvl="1"/>
            <a:r>
              <a:rPr lang="en-GB" dirty="0"/>
              <a:t>Standalone.  No cluster at all, only really for debugging.</a:t>
            </a:r>
          </a:p>
          <a:p>
            <a:pPr lvl="1"/>
            <a:r>
              <a:rPr lang="en-GB" dirty="0"/>
              <a:t>Pseudo-distributed.  Multiple processes, but all on the same physical machine.  Facilitates some degree of local parallelism.</a:t>
            </a:r>
          </a:p>
          <a:p>
            <a:pPr lvl="1"/>
            <a:r>
              <a:rPr lang="en-GB" dirty="0"/>
              <a:t>Fully-distributed.  Multiple processes across multiple physical machines – this is what Hadoop really exists for.</a:t>
            </a:r>
          </a:p>
        </p:txBody>
      </p:sp>
    </p:spTree>
    <p:extLst>
      <p:ext uri="{BB962C8B-B14F-4D97-AF65-F5344CB8AC3E}">
        <p14:creationId xmlns:p14="http://schemas.microsoft.com/office/powerpoint/2010/main" val="13310008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Current users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Search:</a:t>
            </a:r>
          </a:p>
          <a:p>
            <a:pPr lvl="1"/>
            <a:r>
              <a:rPr lang="en-GB" dirty="0"/>
              <a:t>Yahoo, Amazon</a:t>
            </a:r>
          </a:p>
          <a:p>
            <a:r>
              <a:rPr lang="en-GB" dirty="0"/>
              <a:t>Log processing:</a:t>
            </a:r>
          </a:p>
          <a:p>
            <a:pPr lvl="1"/>
            <a:r>
              <a:rPr lang="en-GB" dirty="0"/>
              <a:t>Facebook, Yahoo, Last.fm</a:t>
            </a:r>
          </a:p>
          <a:p>
            <a:r>
              <a:rPr lang="en-GB" dirty="0"/>
              <a:t>Recommendation systems:</a:t>
            </a:r>
          </a:p>
          <a:p>
            <a:pPr lvl="1"/>
            <a:r>
              <a:rPr lang="en-GB" dirty="0"/>
              <a:t>Facebook</a:t>
            </a:r>
          </a:p>
          <a:p>
            <a:r>
              <a:rPr lang="en-GB" dirty="0"/>
              <a:t>Data Warehouse:</a:t>
            </a:r>
          </a:p>
          <a:p>
            <a:pPr lvl="1"/>
            <a:r>
              <a:rPr lang="en-GB" dirty="0"/>
              <a:t>Facebook, AOL</a:t>
            </a:r>
          </a:p>
          <a:p>
            <a:r>
              <a:rPr lang="en-GB" dirty="0"/>
              <a:t>Video and image analysis:</a:t>
            </a:r>
          </a:p>
          <a:p>
            <a:pPr lvl="1"/>
            <a:r>
              <a:rPr lang="en-GB" dirty="0"/>
              <a:t>New York Times</a:t>
            </a:r>
          </a:p>
        </p:txBody>
      </p:sp>
    </p:spTree>
    <p:extLst>
      <p:ext uri="{BB962C8B-B14F-4D97-AF65-F5344CB8AC3E}">
        <p14:creationId xmlns:p14="http://schemas.microsoft.com/office/powerpoint/2010/main" val="24556072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Scales linearly, very efficient.</a:t>
            </a:r>
          </a:p>
          <a:p>
            <a:r>
              <a:rPr lang="en-GB" dirty="0"/>
              <a:t>Use many small puppies (highly parallel).</a:t>
            </a:r>
          </a:p>
          <a:p>
            <a:r>
              <a:rPr lang="en-GB" dirty="0"/>
              <a:t>Failure and fault tolerant (self-healing to an extent).</a:t>
            </a:r>
          </a:p>
          <a:p>
            <a:r>
              <a:rPr lang="en-GB" dirty="0"/>
              <a:t>Highly cost-effective.</a:t>
            </a:r>
          </a:p>
          <a:p>
            <a:r>
              <a:rPr lang="en-GB"/>
              <a:t>Data is localised, code moves to data</a:t>
            </a:r>
            <a:r>
              <a:rPr lang="en-GB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825234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4751</TotalTime>
  <Words>915</Words>
  <Application>Microsoft Office PowerPoint</Application>
  <PresentationFormat>Widescreen</PresentationFormat>
  <Paragraphs>95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Facet</vt:lpstr>
      <vt:lpstr>Big Data – Introduction to Hadoop</vt:lpstr>
      <vt:lpstr>Introduction</vt:lpstr>
      <vt:lpstr>Remember the four Vs</vt:lpstr>
      <vt:lpstr>Challenges of big data</vt:lpstr>
      <vt:lpstr>Challenges of big data</vt:lpstr>
      <vt:lpstr>Hadoop</vt:lpstr>
      <vt:lpstr>Design principles</vt:lpstr>
      <vt:lpstr>Parallel puppies</vt:lpstr>
      <vt:lpstr>Hadoop vs Relation Database Management Server</vt:lpstr>
      <vt:lpstr>Hadoop vs Relation Database Management Server</vt:lpstr>
      <vt:lpstr>Cluster configuration</vt:lpstr>
      <vt:lpstr>Cluster configuration</vt:lpstr>
      <vt:lpstr>Current users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Big Data – Introduction to Hadoop</dc:title>
  <dc:creator>Tim Bashford</dc:creator>
  <cp:lastModifiedBy>Tim Bashford</cp:lastModifiedBy>
  <cp:revision>18</cp:revision>
  <dcterms:created xsi:type="dcterms:W3CDTF">2017-01-30T15:18:09Z</dcterms:created>
  <dcterms:modified xsi:type="dcterms:W3CDTF">2017-02-02T22:29:41Z</dcterms:modified>
</cp:coreProperties>
</file>