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3" r:id="rId1"/>
  </p:sldMasterIdLst>
  <p:notesMasterIdLst>
    <p:notesMasterId r:id="rId26"/>
  </p:notesMasterIdLst>
  <p:sldIdLst>
    <p:sldId id="256" r:id="rId2"/>
    <p:sldId id="257" r:id="rId3"/>
    <p:sldId id="260" r:id="rId4"/>
    <p:sldId id="262" r:id="rId5"/>
    <p:sldId id="259" r:id="rId6"/>
    <p:sldId id="263" r:id="rId7"/>
    <p:sldId id="261" r:id="rId8"/>
    <p:sldId id="264" r:id="rId9"/>
    <p:sldId id="268" r:id="rId10"/>
    <p:sldId id="266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58" r:id="rId24"/>
    <p:sldId id="265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73"/>
    <p:restoredTop sz="94719"/>
  </p:normalViewPr>
  <p:slideViewPr>
    <p:cSldViewPr snapToGrid="0">
      <p:cViewPr>
        <p:scale>
          <a:sx n="111" d="100"/>
          <a:sy n="111" d="100"/>
        </p:scale>
        <p:origin x="712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A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1485AA-FDDB-BF45-9D0D-7BE2ED80F98E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A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A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324695-8FD8-4D46-8E2D-55BB3002FBEB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2661687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Knee – Degenerative Meniscal Tears - NHS Ayrshire &amp; Arran</a:t>
            </a:r>
            <a:r>
              <a:rPr lang="en-US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 (2023). Available at: https://</a:t>
            </a:r>
            <a:r>
              <a:rPr lang="en-US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www.nhsaaa.net</a:t>
            </a:r>
            <a:r>
              <a:rPr lang="en-US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/musculoskeletal-</a:t>
            </a:r>
            <a:r>
              <a:rPr lang="en-US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msk</a:t>
            </a:r>
            <a:r>
              <a:rPr lang="en-US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-service-patient-portal/knee-</a:t>
            </a:r>
            <a:r>
              <a:rPr lang="en-US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msk</a:t>
            </a:r>
            <a:r>
              <a:rPr lang="en-US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-patient-portal/knee-degenerative-meniscal-tears/.</a:t>
            </a:r>
            <a:endParaRPr lang="en-A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324695-8FD8-4D46-8E2D-55BB3002FBEB}" type="slidenum">
              <a:rPr lang="en-AE" smtClean="0"/>
              <a:t>2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5753542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F0C1BD-336E-8DB2-93D8-199B7743DB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35C9F0-704F-CEA9-7213-8B3A30EE7D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E52EA9-4DE3-9794-C9DD-E4CFAD8966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E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BB4DB6-EB01-B732-AA04-4B75076028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324695-8FD8-4D46-8E2D-55BB3002FBEB}" type="slidenum">
              <a:rPr lang="en-AE" smtClean="0"/>
              <a:t>9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19396232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92EE5C-12C0-3650-B412-AB22EC73A5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1AC13C-3A09-D9F9-E5F0-F1A18FB6A5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CDF9E8-B4CC-EF36-2610-B6C48FC2CC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E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D194DB-08A6-4184-24DA-E9579E6234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324695-8FD8-4D46-8E2D-55BB3002FBEB}" type="slidenum">
              <a:rPr lang="en-AE" smtClean="0"/>
              <a:t>10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37784861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A08483-6340-E0F8-29D3-F69A2D149B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0FEB10-5BC1-92B5-6949-E8B52A7133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63E395-5E88-BF78-3D6C-55064B5495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E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B65E56-5996-4FA6-637E-00F370DA31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324695-8FD8-4D46-8E2D-55BB3002FBEB}" type="slidenum">
              <a:rPr lang="en-AE" smtClean="0"/>
              <a:t>16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34680324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B98525-2D23-EB3C-D391-A82179D306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8956BF-E8C7-F1BD-3158-D9A7BD133C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FABD2B-EC7A-05B7-062E-A20E688303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E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85C0F9-2ACE-32E5-061C-DEB666846B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324695-8FD8-4D46-8E2D-55BB3002FBEB}" type="slidenum">
              <a:rPr lang="en-AE" smtClean="0"/>
              <a:t>17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28741466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836361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3392844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764327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1634162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2151270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738590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51548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39914693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A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2568910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131482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12126130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40489411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9760299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1553257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AE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56C7DBE-FB70-8E4E-9D2B-27E582784104}" type="datetimeFigureOut">
              <a:rPr lang="en-AE" smtClean="0"/>
              <a:t>09/03/2025</a:t>
            </a:fld>
            <a:endParaRPr lang="en-A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5E454101-854D-7041-8D13-965885B5841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2080705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4" r:id="rId1"/>
    <p:sldLayoutId id="2147483785" r:id="rId2"/>
    <p:sldLayoutId id="2147483786" r:id="rId3"/>
    <p:sldLayoutId id="2147483787" r:id="rId4"/>
    <p:sldLayoutId id="2147483788" r:id="rId5"/>
    <p:sldLayoutId id="2147483789" r:id="rId6"/>
    <p:sldLayoutId id="2147483790" r:id="rId7"/>
    <p:sldLayoutId id="2147483791" r:id="rId8"/>
    <p:sldLayoutId id="2147483792" r:id="rId9"/>
    <p:sldLayoutId id="2147483793" r:id="rId10"/>
    <p:sldLayoutId id="2147483794" r:id="rId11"/>
    <p:sldLayoutId id="2147483795" r:id="rId12"/>
    <p:sldLayoutId id="2147483796" r:id="rId13"/>
    <p:sldLayoutId id="2147483797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health.com/types-of-meniscus-tears-3862073" TargetMode="External"/><Relationship Id="rId2" Type="http://schemas.openxmlformats.org/officeDocument/2006/relationships/hyperlink" Target="https://www.nhsaaa.net/musculoskeletal-msk-service-patient-portal/knee-msk-patient-portal/knee-degenerative-meniscal-tear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upa.co.uk/health-information/knee-pain/meniscal-tear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searchgate.net/figure/Clinical-and-radiological-image-of-the-AC-joint-dislocation-Rockwood-III-before-and_fig2_23270403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CAD201F-B5A9-F55D-F1AD-9AB1DF023824}"/>
              </a:ext>
            </a:extLst>
          </p:cNvPr>
          <p:cNvSpPr txBox="1"/>
          <p:nvPr/>
        </p:nvSpPr>
        <p:spPr>
          <a:xfrm>
            <a:off x="2033944" y="2459504"/>
            <a:ext cx="81241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000" dirty="0">
                <a:latin typeface="Arial" panose="020B0604020202020204" pitchFamily="34" charset="0"/>
                <a:cs typeface="Arial" panose="020B0604020202020204" pitchFamily="34" charset="0"/>
              </a:rPr>
              <a:t>Sport and Exercise Injuries 4004 </a:t>
            </a:r>
          </a:p>
          <a:p>
            <a:pPr algn="ctr"/>
            <a:r>
              <a:rPr lang="en-AE" sz="4000" dirty="0">
                <a:latin typeface="Arial" panose="020B0604020202020204" pitchFamily="34" charset="0"/>
                <a:cs typeface="Arial" panose="020B0604020202020204" pitchFamily="34" charset="0"/>
              </a:rPr>
              <a:t>Lauren Evans </a:t>
            </a:r>
          </a:p>
          <a:p>
            <a:pPr algn="ctr"/>
            <a:r>
              <a:rPr lang="en-AE" sz="4000" dirty="0">
                <a:latin typeface="Arial" panose="020B0604020202020204" pitchFamily="34" charset="0"/>
                <a:cs typeface="Arial" panose="020B0604020202020204" pitchFamily="34" charset="0"/>
              </a:rPr>
              <a:t>2422515</a:t>
            </a:r>
          </a:p>
        </p:txBody>
      </p:sp>
    </p:spTree>
    <p:extLst>
      <p:ext uri="{BB962C8B-B14F-4D97-AF65-F5344CB8AC3E}">
        <p14:creationId xmlns:p14="http://schemas.microsoft.com/office/powerpoint/2010/main" val="18429737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9631197-7B36-669A-DF52-E274ECCE8C0D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Meniscal Injuries of the knee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B45715-2321-F530-B54D-A5D18AEE6124}"/>
              </a:ext>
            </a:extLst>
          </p:cNvPr>
          <p:cNvSpPr txBox="1"/>
          <p:nvPr/>
        </p:nvSpPr>
        <p:spPr>
          <a:xfrm>
            <a:off x="295316" y="248218"/>
            <a:ext cx="32918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Causative Factors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46E124-69A1-97FB-8E1A-A6823935217E}"/>
              </a:ext>
            </a:extLst>
          </p:cNvPr>
          <p:cNvSpPr txBox="1"/>
          <p:nvPr/>
        </p:nvSpPr>
        <p:spPr>
          <a:xfrm>
            <a:off x="354258" y="2282258"/>
            <a:ext cx="11542426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4000" u="sng" dirty="0">
                <a:latin typeface="Arial" panose="020B0604020202020204" pitchFamily="34" charset="0"/>
                <a:cs typeface="Arial" panose="020B0604020202020204" pitchFamily="34" charset="0"/>
              </a:rPr>
              <a:t>Degenerative</a:t>
            </a:r>
            <a:endParaRPr lang="en-AE" sz="4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Over 50’s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ver weight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eople with Osteoarthritis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revious sports people with previous</a:t>
            </a:r>
          </a:p>
          <a:p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   knee injuries</a:t>
            </a:r>
          </a:p>
        </p:txBody>
      </p:sp>
      <p:pic>
        <p:nvPicPr>
          <p:cNvPr id="1026" name="Picture 2" descr="Degenerative Meniscal Tear Pittsburgh PA | Torn Meniscus Mt. Lebanon | Knee  Injury South Hills">
            <a:extLst>
              <a:ext uri="{FF2B5EF4-FFF2-40B4-BE49-F238E27FC236}">
                <a16:creationId xmlns:a16="http://schemas.microsoft.com/office/drawing/2014/main" id="{E072A575-EB8D-38F3-CC58-97E5EB5173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560" y="2488650"/>
            <a:ext cx="3810000" cy="323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89B4097-B3C2-34CD-6472-F264E4DB46DA}"/>
              </a:ext>
            </a:extLst>
          </p:cNvPr>
          <p:cNvSpPr txBox="1"/>
          <p:nvPr/>
        </p:nvSpPr>
        <p:spPr>
          <a:xfrm>
            <a:off x="8160122" y="5871025"/>
            <a:ext cx="21268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Tauberg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  <a:endParaRPr lang="en-AE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A51D8C-B779-2B1C-C19C-69BE03226B64}"/>
              </a:ext>
            </a:extLst>
          </p:cNvPr>
          <p:cNvSpPr txBox="1"/>
          <p:nvPr/>
        </p:nvSpPr>
        <p:spPr>
          <a:xfrm>
            <a:off x="-1554330" y="5927934"/>
            <a:ext cx="61056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(NHS, 2017)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1450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99CE1AF-6B4E-F897-8A8B-C67F2E67A4D8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Meniscal Injuries of the knee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308F17-CE22-DC37-3B4D-3987667C90F0}"/>
              </a:ext>
            </a:extLst>
          </p:cNvPr>
          <p:cNvSpPr txBox="1"/>
          <p:nvPr/>
        </p:nvSpPr>
        <p:spPr>
          <a:xfrm>
            <a:off x="103698" y="3054058"/>
            <a:ext cx="10820400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Athletes who play sports such as Netball, </a:t>
            </a:r>
          </a:p>
          <a:p>
            <a:pPr>
              <a:lnSpc>
                <a:spcPct val="150000"/>
              </a:lnSpc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  Football, Rugby, Martial arts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AE" sz="2600" dirty="0">
                <a:latin typeface="Arial" panose="020B0604020202020204" pitchFamily="34" charset="0"/>
                <a:cs typeface="Arial" panose="020B0604020202020204" pitchFamily="34" charset="0"/>
              </a:rPr>
              <a:t>thletes with poor conditioning or muscle imbalance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AE" sz="2600" dirty="0">
                <a:latin typeface="Arial" panose="020B0604020202020204" pitchFamily="34" charset="0"/>
                <a:cs typeface="Arial" panose="020B0604020202020204" pitchFamily="34" charset="0"/>
              </a:rPr>
              <a:t>ncorrect technique / poor biomechanics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AE" sz="2600" dirty="0">
                <a:latin typeface="Arial" panose="020B0604020202020204" pitchFamily="34" charset="0"/>
                <a:cs typeface="Arial" panose="020B0604020202020204" pitchFamily="34" charset="0"/>
              </a:rPr>
              <a:t>thletes with previous knee injuries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dirty="0"/>
          </a:p>
        </p:txBody>
      </p:sp>
      <p:pic>
        <p:nvPicPr>
          <p:cNvPr id="3074" name="Picture 2" descr="Football PNGs for Free Download">
            <a:extLst>
              <a:ext uri="{FF2B5EF4-FFF2-40B4-BE49-F238E27FC236}">
                <a16:creationId xmlns:a16="http://schemas.microsoft.com/office/drawing/2014/main" id="{2D7FAB49-C0DE-A1F5-90C0-14C3395E31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7675" y="1904958"/>
            <a:ext cx="1578428" cy="157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Gilbert Bullet 2 Netball (Red, Navy)">
            <a:extLst>
              <a:ext uri="{FF2B5EF4-FFF2-40B4-BE49-F238E27FC236}">
                <a16:creationId xmlns:a16="http://schemas.microsoft.com/office/drawing/2014/main" id="{CAA21293-E45B-40D4-E981-C22726C3F9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8052" y="3429000"/>
            <a:ext cx="1578429" cy="1578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Gilbert Wales WRU Replica Rugby Ball 2020 - White and Red - SIZE 4 :  Amazon.co.uk: Sports &amp; Outdoors">
            <a:extLst>
              <a:ext uri="{FF2B5EF4-FFF2-40B4-BE49-F238E27FC236}">
                <a16:creationId xmlns:a16="http://schemas.microsoft.com/office/drawing/2014/main" id="{693FD159-3134-C44A-3442-A64D9774EE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6652" y="4825289"/>
            <a:ext cx="1801986" cy="1853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emale Martial Art Silhouette Figure Karate Kung Fu Taekwondo Martial Arts">
            <a:extLst>
              <a:ext uri="{FF2B5EF4-FFF2-40B4-BE49-F238E27FC236}">
                <a16:creationId xmlns:a16="http://schemas.microsoft.com/office/drawing/2014/main" id="{447827FD-0F1D-864B-D631-56EC486376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7809" y="4825289"/>
            <a:ext cx="1830493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FB4E70E-16DA-B641-D795-15DAB39E72F1}"/>
              </a:ext>
            </a:extLst>
          </p:cNvPr>
          <p:cNvSpPr txBox="1"/>
          <p:nvPr/>
        </p:nvSpPr>
        <p:spPr>
          <a:xfrm>
            <a:off x="621482" y="2156087"/>
            <a:ext cx="41355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4000" u="sng" dirty="0">
                <a:latin typeface="Arial" panose="020B0604020202020204" pitchFamily="34" charset="0"/>
                <a:cs typeface="Arial" panose="020B0604020202020204" pitchFamily="34" charset="0"/>
              </a:rPr>
              <a:t>Sports</a:t>
            </a:r>
            <a:endParaRPr lang="en-AE" sz="36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8C70652-2C99-4228-65AA-ACF4E005DDC5}"/>
              </a:ext>
            </a:extLst>
          </p:cNvPr>
          <p:cNvSpPr txBox="1"/>
          <p:nvPr/>
        </p:nvSpPr>
        <p:spPr>
          <a:xfrm>
            <a:off x="1299043" y="6182374"/>
            <a:ext cx="65107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Tauberg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A9FC0B-3517-C1BF-9345-2C1378698AD1}"/>
              </a:ext>
            </a:extLst>
          </p:cNvPr>
          <p:cNvSpPr txBox="1"/>
          <p:nvPr/>
        </p:nvSpPr>
        <p:spPr>
          <a:xfrm>
            <a:off x="295316" y="248218"/>
            <a:ext cx="32918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Causative Factors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32998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10F45E6-3369-B8EC-94E7-905A0AF17EB7}"/>
              </a:ext>
            </a:extLst>
          </p:cNvPr>
          <p:cNvSpPr txBox="1"/>
          <p:nvPr/>
        </p:nvSpPr>
        <p:spPr>
          <a:xfrm>
            <a:off x="-416626" y="257881"/>
            <a:ext cx="574765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/>
              <a:t>Mechanism </a:t>
            </a:r>
          </a:p>
          <a:p>
            <a:pPr algn="ctr"/>
            <a:r>
              <a:rPr lang="en-AE" sz="4400" b="1" u="sng" dirty="0"/>
              <a:t>of injury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486C95-A71A-2D08-53BF-0171A70CEA2C}"/>
              </a:ext>
            </a:extLst>
          </p:cNvPr>
          <p:cNvSpPr txBox="1"/>
          <p:nvPr/>
        </p:nvSpPr>
        <p:spPr>
          <a:xfrm>
            <a:off x="243939" y="2491838"/>
            <a:ext cx="10961913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4000" u="sng" dirty="0">
                <a:latin typeface="Arial" panose="020B0604020202020204" pitchFamily="34" charset="0"/>
                <a:cs typeface="Arial" panose="020B0604020202020204" pitchFamily="34" charset="0"/>
              </a:rPr>
              <a:t>Degenerative</a:t>
            </a:r>
          </a:p>
          <a:p>
            <a:endParaRPr lang="en-AE" sz="4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AE" sz="2600" dirty="0">
                <a:latin typeface="Arial" panose="020B0604020202020204" pitchFamily="34" charset="0"/>
                <a:cs typeface="Arial" panose="020B0604020202020204" pitchFamily="34" charset="0"/>
              </a:rPr>
              <a:t>eakness in the glute and quadricep muscles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AE" sz="2600" dirty="0">
                <a:latin typeface="Arial" panose="020B0604020202020204" pitchFamily="34" charset="0"/>
                <a:cs typeface="Arial" panose="020B0604020202020204" pitchFamily="34" charset="0"/>
              </a:rPr>
              <a:t>wisting awkwardly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AE" sz="2600" dirty="0">
                <a:latin typeface="Arial" panose="020B0604020202020204" pitchFamily="34" charset="0"/>
                <a:cs typeface="Arial" panose="020B0604020202020204" pitchFamily="34" charset="0"/>
              </a:rPr>
              <a:t>ver activity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AE" sz="2600" dirty="0">
                <a:latin typeface="Arial" panose="020B0604020202020204" pitchFamily="34" charset="0"/>
                <a:cs typeface="Arial" panose="020B0604020202020204" pitchFamily="34" charset="0"/>
              </a:rPr>
              <a:t>eneral wear and tear</a:t>
            </a:r>
          </a:p>
          <a:p>
            <a:endParaRPr lang="en-AE" sz="4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AE" sz="4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AE" sz="4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AE" sz="40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F930C9-56A5-F285-1411-4EA4807FE9B0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Meniscal Injuries of the knee </a:t>
            </a:r>
          </a:p>
        </p:txBody>
      </p:sp>
      <p:pic>
        <p:nvPicPr>
          <p:cNvPr id="4098" name="Picture 2" descr="Patients with Suspected Meniscal Tears: Prevalence of Abnormalities Seen on  MRI of 100 Symptomatic and 100 Contralateral Asymptomatic Knees | AJR">
            <a:extLst>
              <a:ext uri="{FF2B5EF4-FFF2-40B4-BE49-F238E27FC236}">
                <a16:creationId xmlns:a16="http://schemas.microsoft.com/office/drawing/2014/main" id="{D9D01CDB-2BA2-C4C1-1D8C-59A3B1C5AA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7093" y="2109354"/>
            <a:ext cx="3859591" cy="3524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C491D0B-46DF-22D4-B623-80BB2B9A43D1}"/>
              </a:ext>
            </a:extLst>
          </p:cNvPr>
          <p:cNvSpPr txBox="1"/>
          <p:nvPr/>
        </p:nvSpPr>
        <p:spPr>
          <a:xfrm>
            <a:off x="6813248" y="5708103"/>
            <a:ext cx="63072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(Zanetti et al., 2003)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0244B2-DD93-6F15-5910-F3EB245C2EC5}"/>
              </a:ext>
            </a:extLst>
          </p:cNvPr>
          <p:cNvSpPr txBox="1"/>
          <p:nvPr/>
        </p:nvSpPr>
        <p:spPr>
          <a:xfrm>
            <a:off x="-1440159" y="6262225"/>
            <a:ext cx="67711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(McClelland, 2023)</a:t>
            </a:r>
            <a:endParaRPr lang="en-AE" sz="40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2852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2ADFF1B-EDFF-1D29-1D2F-DAE3B50FCE74}"/>
              </a:ext>
            </a:extLst>
          </p:cNvPr>
          <p:cNvSpPr txBox="1"/>
          <p:nvPr/>
        </p:nvSpPr>
        <p:spPr>
          <a:xfrm>
            <a:off x="-814352" y="163736"/>
            <a:ext cx="64839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/>
              <a:t>Mechanism </a:t>
            </a:r>
          </a:p>
          <a:p>
            <a:pPr algn="ctr"/>
            <a:r>
              <a:rPr lang="en-AE" sz="4400" b="1" u="sng" dirty="0"/>
              <a:t>of injury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9F9FF0-F61E-F9C8-DC9B-72648E175072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Meniscal Injuries of the knee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737AEB-77AF-35E5-A051-CC97C9F06CB1}"/>
              </a:ext>
            </a:extLst>
          </p:cNvPr>
          <p:cNvSpPr txBox="1"/>
          <p:nvPr/>
        </p:nvSpPr>
        <p:spPr>
          <a:xfrm>
            <a:off x="113903" y="3224735"/>
            <a:ext cx="108204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T</a:t>
            </a:r>
            <a:r>
              <a:rPr lang="en-AE" sz="3200" dirty="0"/>
              <a:t>wisting of the knee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H</a:t>
            </a:r>
            <a:r>
              <a:rPr lang="en-AE" sz="3200" dirty="0"/>
              <a:t>igh impact movements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R</a:t>
            </a:r>
            <a:r>
              <a:rPr lang="en-AE" sz="3200" dirty="0"/>
              <a:t>epetitive stress placed on joint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D</a:t>
            </a:r>
            <a:r>
              <a:rPr lang="en-AE" sz="3200" dirty="0"/>
              <a:t>irect truama or contact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H</a:t>
            </a:r>
            <a:r>
              <a:rPr lang="en-AE" sz="3200" dirty="0"/>
              <a:t>yperflexion or hyper extension of knee joint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S</a:t>
            </a:r>
            <a:r>
              <a:rPr lang="en-AE" sz="3200" dirty="0"/>
              <a:t>udden deceleration</a:t>
            </a:r>
          </a:p>
          <a:p>
            <a:r>
              <a:rPr lang="en-AE" sz="32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sz="3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2CC2E4-831D-BA03-8ED4-20F064226113}"/>
              </a:ext>
            </a:extLst>
          </p:cNvPr>
          <p:cNvSpPr txBox="1"/>
          <p:nvPr/>
        </p:nvSpPr>
        <p:spPr>
          <a:xfrm>
            <a:off x="290946" y="2269476"/>
            <a:ext cx="26081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4000" u="sng" dirty="0">
                <a:latin typeface="Arial" panose="020B0604020202020204" pitchFamily="34" charset="0"/>
                <a:cs typeface="Arial" panose="020B0604020202020204" pitchFamily="34" charset="0"/>
              </a:rPr>
              <a:t>Sports</a:t>
            </a:r>
          </a:p>
        </p:txBody>
      </p:sp>
      <p:pic>
        <p:nvPicPr>
          <p:cNvPr id="5124" name="Picture 4" descr="The Athlete's Guide to Meniscus Tears | Motion Orthopaedics">
            <a:extLst>
              <a:ext uri="{FF2B5EF4-FFF2-40B4-BE49-F238E27FC236}">
                <a16:creationId xmlns:a16="http://schemas.microsoft.com/office/drawing/2014/main" id="{930B5BA9-CEBD-53FB-0A19-6E0AD3969B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4781" y="2174015"/>
            <a:ext cx="4230986" cy="2826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DFA623-6EF0-9F87-1E88-17BF5EB34272}"/>
              </a:ext>
            </a:extLst>
          </p:cNvPr>
          <p:cNvSpPr txBox="1"/>
          <p:nvPr/>
        </p:nvSpPr>
        <p:spPr>
          <a:xfrm>
            <a:off x="1257697" y="6232713"/>
            <a:ext cx="65107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Tauberg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89577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392382-7079-FB6B-7C63-F1A7E5FFC3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B297071-1C7A-9DE4-3A79-661C7AE552E0}"/>
              </a:ext>
            </a:extLst>
          </p:cNvPr>
          <p:cNvSpPr txBox="1"/>
          <p:nvPr/>
        </p:nvSpPr>
        <p:spPr>
          <a:xfrm>
            <a:off x="-779319" y="171894"/>
            <a:ext cx="618308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/>
              <a:t>Signs and </a:t>
            </a:r>
          </a:p>
          <a:p>
            <a:pPr algn="ctr"/>
            <a:r>
              <a:rPr lang="en-AE" sz="4400" b="1" u="sng" dirty="0"/>
              <a:t>Symptoms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70C85F-DB36-384E-7CDB-F3BB5AF7FDC3}"/>
              </a:ext>
            </a:extLst>
          </p:cNvPr>
          <p:cNvSpPr txBox="1"/>
          <p:nvPr/>
        </p:nvSpPr>
        <p:spPr>
          <a:xfrm>
            <a:off x="240531" y="2311785"/>
            <a:ext cx="701232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nee pain or tenderness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runching or clicking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tiffness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welling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oss of ROM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oss of strength/knee giving way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dirty="0"/>
          </a:p>
        </p:txBody>
      </p:sp>
      <p:pic>
        <p:nvPicPr>
          <p:cNvPr id="2050" name="Picture 2" descr="7 Types of Meniscus Tears and Treatments">
            <a:extLst>
              <a:ext uri="{FF2B5EF4-FFF2-40B4-BE49-F238E27FC236}">
                <a16:creationId xmlns:a16="http://schemas.microsoft.com/office/drawing/2014/main" id="{FB3D5436-624D-30E8-E156-2E4ECB8D68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5" r="56747" b="28009"/>
          <a:stretch/>
        </p:blipFill>
        <p:spPr bwMode="auto">
          <a:xfrm>
            <a:off x="7902688" y="2201266"/>
            <a:ext cx="3329887" cy="3988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684DF4-38B3-386D-9020-D2D3B4EF8A99}"/>
              </a:ext>
            </a:extLst>
          </p:cNvPr>
          <p:cNvSpPr txBox="1"/>
          <p:nvPr/>
        </p:nvSpPr>
        <p:spPr>
          <a:xfrm>
            <a:off x="8907607" y="6189770"/>
            <a:ext cx="18158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Times New Roman" panose="02020603050405020304" pitchFamily="18" charset="0"/>
              </a:rPr>
              <a:t>(Cluett, 2016)</a:t>
            </a:r>
            <a:endParaRPr lang="en-AE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546BD0-40B4-471B-8AA9-1DDE4829838E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Meniscal Injuries of the knee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B5D99F-DFAC-F2E9-6E7D-1C3DE311053C}"/>
              </a:ext>
            </a:extLst>
          </p:cNvPr>
          <p:cNvSpPr txBox="1"/>
          <p:nvPr/>
        </p:nvSpPr>
        <p:spPr>
          <a:xfrm>
            <a:off x="-1778117" y="6316774"/>
            <a:ext cx="64933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(McClelland, 2023)</a:t>
            </a:r>
            <a:endParaRPr lang="en-AE" sz="40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68405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159EA8F-8E61-5BEE-E05D-476879349761}"/>
              </a:ext>
            </a:extLst>
          </p:cNvPr>
          <p:cNvSpPr txBox="1"/>
          <p:nvPr/>
        </p:nvSpPr>
        <p:spPr>
          <a:xfrm>
            <a:off x="468085" y="500743"/>
            <a:ext cx="32126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4400" b="1" u="sng" dirty="0"/>
              <a:t>Timeframe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404792-1E78-CE06-8EFE-4A1747861245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Meniscal Injuries of the knee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F36484-3FE7-4E20-FB59-4E3FE7018097}"/>
              </a:ext>
            </a:extLst>
          </p:cNvPr>
          <p:cNvSpPr txBox="1"/>
          <p:nvPr/>
        </p:nvSpPr>
        <p:spPr>
          <a:xfrm>
            <a:off x="1146965" y="5537514"/>
            <a:ext cx="1071846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Grade 1 (Mild)</a:t>
            </a:r>
            <a:r>
              <a:rPr lang="en-US" dirty="0"/>
              <a:t>: Minor or small tear, often treated conservatively.</a:t>
            </a:r>
          </a:p>
          <a:p>
            <a:r>
              <a:rPr lang="en-US" b="1" dirty="0"/>
              <a:t>Grade 2 (Moderate)</a:t>
            </a:r>
            <a:r>
              <a:rPr lang="en-US" dirty="0"/>
              <a:t>: Partial tear, may require surgical intervention if symptoms persist.</a:t>
            </a:r>
          </a:p>
          <a:p>
            <a:r>
              <a:rPr lang="en-US" b="1" dirty="0"/>
              <a:t>Grade 3 (Severe)</a:t>
            </a:r>
            <a:r>
              <a:rPr lang="en-US" dirty="0"/>
              <a:t>: Full-thickness tear, typically requires surgery (repair or removal).</a:t>
            </a:r>
            <a:endParaRPr lang="en-AE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0B71EB-8F0C-C06C-BF36-96A85966C035}"/>
              </a:ext>
            </a:extLst>
          </p:cNvPr>
          <p:cNvSpPr txBox="1"/>
          <p:nvPr/>
        </p:nvSpPr>
        <p:spPr>
          <a:xfrm>
            <a:off x="260268" y="1987346"/>
            <a:ext cx="4311732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AE" sz="2400" u="sng" dirty="0">
                <a:latin typeface="Arial" panose="020B0604020202020204" pitchFamily="34" charset="0"/>
                <a:cs typeface="Arial" panose="020B0604020202020204" pitchFamily="34" charset="0"/>
              </a:rPr>
              <a:t>onservative </a:t>
            </a:r>
          </a:p>
          <a:p>
            <a:endParaRPr lang="en-AE" dirty="0"/>
          </a:p>
          <a:p>
            <a:r>
              <a:rPr lang="en-AE" dirty="0"/>
              <a:t>1-2 weeks = reduce pain + swelling</a:t>
            </a:r>
          </a:p>
          <a:p>
            <a:endParaRPr lang="en-AE" dirty="0"/>
          </a:p>
          <a:p>
            <a:r>
              <a:rPr lang="en-AE" dirty="0"/>
              <a:t>3-6 weeks = physical therapy, strengthen surrounding muscles, light exercise.</a:t>
            </a:r>
          </a:p>
          <a:p>
            <a:endParaRPr lang="en-AE" dirty="0"/>
          </a:p>
          <a:p>
            <a:r>
              <a:rPr lang="en-AE" dirty="0"/>
              <a:t>7-9 weeks = low impact activities.</a:t>
            </a:r>
          </a:p>
          <a:p>
            <a:endParaRPr lang="en-AE" dirty="0"/>
          </a:p>
          <a:p>
            <a:r>
              <a:rPr lang="en-AE" dirty="0"/>
              <a:t>10+ weeks – full return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3437FE1-DC96-0478-5B30-CDAD41C62497}"/>
              </a:ext>
            </a:extLst>
          </p:cNvPr>
          <p:cNvSpPr txBox="1"/>
          <p:nvPr/>
        </p:nvSpPr>
        <p:spPr>
          <a:xfrm>
            <a:off x="6389908" y="1876646"/>
            <a:ext cx="4655127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2400" u="sng" dirty="0"/>
              <a:t>Surgical</a:t>
            </a:r>
            <a:r>
              <a:rPr lang="en-AE" dirty="0"/>
              <a:t> </a:t>
            </a:r>
          </a:p>
          <a:p>
            <a:endParaRPr lang="en-AE" dirty="0"/>
          </a:p>
          <a:p>
            <a:r>
              <a:rPr lang="en-AE" dirty="0"/>
              <a:t>1-2 weeks = reduce swelling, pain management.</a:t>
            </a:r>
          </a:p>
          <a:p>
            <a:endParaRPr lang="en-AE" dirty="0"/>
          </a:p>
          <a:p>
            <a:r>
              <a:rPr lang="en-AE" dirty="0"/>
              <a:t>3-6 = physical therapy, regain ROM and strength.</a:t>
            </a:r>
          </a:p>
          <a:p>
            <a:endParaRPr lang="en-AE" dirty="0"/>
          </a:p>
          <a:p>
            <a:r>
              <a:rPr lang="en-AE" dirty="0"/>
              <a:t>7-12 = non impact activities, rehab phase</a:t>
            </a:r>
          </a:p>
          <a:p>
            <a:endParaRPr lang="en-AE" dirty="0"/>
          </a:p>
          <a:p>
            <a:r>
              <a:rPr lang="en-AE" dirty="0"/>
              <a:t>12+ = full return </a:t>
            </a:r>
          </a:p>
          <a:p>
            <a:endParaRPr lang="en-AE" dirty="0"/>
          </a:p>
          <a:p>
            <a:endParaRPr lang="en-AE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662AA7-57B4-489D-A56E-186A61B0F77A}"/>
              </a:ext>
            </a:extLst>
          </p:cNvPr>
          <p:cNvSpPr txBox="1"/>
          <p:nvPr/>
        </p:nvSpPr>
        <p:spPr>
          <a:xfrm>
            <a:off x="4772891" y="6446891"/>
            <a:ext cx="61056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(Cluett, 2016)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83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AFCC70-970D-03C2-C4A7-6303D6FC342E}"/>
              </a:ext>
            </a:extLst>
          </p:cNvPr>
          <p:cNvSpPr txBox="1"/>
          <p:nvPr/>
        </p:nvSpPr>
        <p:spPr>
          <a:xfrm>
            <a:off x="3214254" y="609600"/>
            <a:ext cx="57634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AE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4F95CC-571A-CC8E-6BD8-5D996891ACE8}"/>
              </a:ext>
            </a:extLst>
          </p:cNvPr>
          <p:cNvSpPr txBox="1"/>
          <p:nvPr/>
        </p:nvSpPr>
        <p:spPr>
          <a:xfrm>
            <a:off x="1039091" y="2493818"/>
            <a:ext cx="10016836" cy="3422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AE" dirty="0"/>
          </a:p>
        </p:txBody>
      </p:sp>
    </p:spTree>
    <p:extLst>
      <p:ext uri="{BB962C8B-B14F-4D97-AF65-F5344CB8AC3E}">
        <p14:creationId xmlns:p14="http://schemas.microsoft.com/office/powerpoint/2010/main" val="19677237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6B41A-9FC0-FB7C-CF0A-D8C8C91C3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7FFC575-93F7-C6CF-322D-A83AC9436AEC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Acromioclavicular Joint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Injuries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C39999-8A61-3F10-FF2A-4C33F5ABC51D}"/>
              </a:ext>
            </a:extLst>
          </p:cNvPr>
          <p:cNvSpPr txBox="1"/>
          <p:nvPr/>
        </p:nvSpPr>
        <p:spPr>
          <a:xfrm>
            <a:off x="354258" y="2121165"/>
            <a:ext cx="1154242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4000" u="sng" dirty="0">
                <a:latin typeface="Arial" panose="020B0604020202020204" pitchFamily="34" charset="0"/>
                <a:cs typeface="Arial" panose="020B0604020202020204" pitchFamily="34" charset="0"/>
              </a:rPr>
              <a:t>Degenerative</a:t>
            </a:r>
          </a:p>
          <a:p>
            <a:endParaRPr lang="en-AE" sz="4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AE" sz="4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People over the age of 65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Laborer workers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AE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AE" sz="4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3076" name="Picture 4" descr="Senior woman with shoulder pain ...">
            <a:extLst>
              <a:ext uri="{FF2B5EF4-FFF2-40B4-BE49-F238E27FC236}">
                <a16:creationId xmlns:a16="http://schemas.microsoft.com/office/drawing/2014/main" id="{9E5579D8-FBE3-F94C-87D0-6784025D10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543" y="4268542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Builder or construction worker suffering shoulder pain problem as work  injury and health insurance concept Stock Photo - Alamy">
            <a:extLst>
              <a:ext uri="{FF2B5EF4-FFF2-40B4-BE49-F238E27FC236}">
                <a16:creationId xmlns:a16="http://schemas.microsoft.com/office/drawing/2014/main" id="{B59D160A-C312-018D-16F5-44BC5F95B5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r="20995" b="10638"/>
          <a:stretch/>
        </p:blipFill>
        <p:spPr bwMode="auto">
          <a:xfrm>
            <a:off x="7085282" y="2121165"/>
            <a:ext cx="2898521" cy="2615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D41002-2C73-5D8C-F031-4A1B063DC2A7}"/>
              </a:ext>
            </a:extLst>
          </p:cNvPr>
          <p:cNvSpPr txBox="1"/>
          <p:nvPr/>
        </p:nvSpPr>
        <p:spPr>
          <a:xfrm>
            <a:off x="593278" y="6077559"/>
            <a:ext cx="61056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(Hull University Teaching Hospitals NHS Trust, 2023)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8F069F-1FD1-5CEF-8C3E-1541B9FA3254}"/>
              </a:ext>
            </a:extLst>
          </p:cNvPr>
          <p:cNvSpPr txBox="1"/>
          <p:nvPr/>
        </p:nvSpPr>
        <p:spPr>
          <a:xfrm>
            <a:off x="295316" y="248218"/>
            <a:ext cx="32918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Causative Factors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3379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1E4B22-F222-BD69-E5B2-2F2D7DC44C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288CB02-56C0-367E-39D3-3A97A737D6D6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Acromioclavicular Joint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Injuries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720B02-CFDE-BFD3-BCD6-9BFF6D326C79}"/>
              </a:ext>
            </a:extLst>
          </p:cNvPr>
          <p:cNvSpPr txBox="1"/>
          <p:nvPr/>
        </p:nvSpPr>
        <p:spPr>
          <a:xfrm>
            <a:off x="354258" y="2261131"/>
            <a:ext cx="1154242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4000" u="sng" dirty="0">
                <a:latin typeface="Arial" panose="020B0604020202020204" pitchFamily="34" charset="0"/>
                <a:cs typeface="Arial" panose="020B0604020202020204" pitchFamily="34" charset="0"/>
              </a:rPr>
              <a:t>Sport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AE" sz="4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Contact sports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Rugby, Martial Arts, </a:t>
            </a:r>
          </a:p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	 Snowboarding</a:t>
            </a:r>
          </a:p>
          <a:p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030" name="Picture 6" descr="Why So Many Shoulder Injuries During Rugby? - Back in Action">
            <a:extLst>
              <a:ext uri="{FF2B5EF4-FFF2-40B4-BE49-F238E27FC236}">
                <a16:creationId xmlns:a16="http://schemas.microsoft.com/office/drawing/2014/main" id="{78E19F7D-7367-54DD-406C-CDAAC4CCDA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3043" y="2637153"/>
            <a:ext cx="5723641" cy="3341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4F0BB6B-5DD9-5E86-09CA-56E46B78198C}"/>
              </a:ext>
            </a:extLst>
          </p:cNvPr>
          <p:cNvSpPr txBox="1"/>
          <p:nvPr/>
        </p:nvSpPr>
        <p:spPr>
          <a:xfrm>
            <a:off x="1490241" y="5793870"/>
            <a:ext cx="61056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Albishi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2024)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47B536-9C1E-B7EF-697B-AF759F1D87CC}"/>
              </a:ext>
            </a:extLst>
          </p:cNvPr>
          <p:cNvSpPr txBox="1"/>
          <p:nvPr/>
        </p:nvSpPr>
        <p:spPr>
          <a:xfrm>
            <a:off x="295316" y="248218"/>
            <a:ext cx="32918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Causative Factors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80576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9A8B07-3952-8912-D1FF-6903CBB5E9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2D927D5-F6F6-A526-CC3A-12321410190F}"/>
              </a:ext>
            </a:extLst>
          </p:cNvPr>
          <p:cNvSpPr txBox="1"/>
          <p:nvPr/>
        </p:nvSpPr>
        <p:spPr>
          <a:xfrm>
            <a:off x="-814352" y="163736"/>
            <a:ext cx="64839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/>
              <a:t>Mechanism </a:t>
            </a:r>
          </a:p>
          <a:p>
            <a:pPr algn="ctr"/>
            <a:r>
              <a:rPr lang="en-AE" sz="4400" b="1" u="sng" dirty="0"/>
              <a:t>of injury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ED183B-6476-1651-72AE-E1CEF384AA8A}"/>
              </a:ext>
            </a:extLst>
          </p:cNvPr>
          <p:cNvSpPr txBox="1"/>
          <p:nvPr/>
        </p:nvSpPr>
        <p:spPr>
          <a:xfrm>
            <a:off x="5377870" y="291227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Acromioclavicular Joint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Injuries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C8211C-453E-0B20-0D55-6960B6E7C60B}"/>
              </a:ext>
            </a:extLst>
          </p:cNvPr>
          <p:cNvSpPr txBox="1"/>
          <p:nvPr/>
        </p:nvSpPr>
        <p:spPr>
          <a:xfrm>
            <a:off x="40671" y="3832828"/>
            <a:ext cx="108204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Overuse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Constant overhead lifting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sz="3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3EC8D5-9E70-3761-974E-EA9090E03621}"/>
              </a:ext>
            </a:extLst>
          </p:cNvPr>
          <p:cNvSpPr txBox="1"/>
          <p:nvPr/>
        </p:nvSpPr>
        <p:spPr>
          <a:xfrm>
            <a:off x="290946" y="2269476"/>
            <a:ext cx="31634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u="sng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AE" sz="4000" u="sng" dirty="0">
                <a:latin typeface="Arial" panose="020B0604020202020204" pitchFamily="34" charset="0"/>
                <a:cs typeface="Arial" panose="020B0604020202020204" pitchFamily="34" charset="0"/>
              </a:rPr>
              <a:t>egenrative </a:t>
            </a:r>
          </a:p>
        </p:txBody>
      </p:sp>
      <p:pic>
        <p:nvPicPr>
          <p:cNvPr id="2" name="Picture 4" descr="Acromioclavicular Joint Pain - Shoulder Pain - Complete Physio">
            <a:extLst>
              <a:ext uri="{FF2B5EF4-FFF2-40B4-BE49-F238E27FC236}">
                <a16:creationId xmlns:a16="http://schemas.microsoft.com/office/drawing/2014/main" id="{72805B18-19FB-0C34-7835-E5C4D116CF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553" y="2378192"/>
            <a:ext cx="4877501" cy="3262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A7F69BB-428A-C4FB-A0EF-1E01FF4BF6D7}"/>
              </a:ext>
            </a:extLst>
          </p:cNvPr>
          <p:cNvSpPr txBox="1"/>
          <p:nvPr/>
        </p:nvSpPr>
        <p:spPr>
          <a:xfrm>
            <a:off x="7023553" y="5725654"/>
            <a:ext cx="610325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(Hull University Teaching Hospitals NHS Trust, 2023)</a:t>
            </a:r>
            <a:endParaRPr lang="en-A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E05A79-7BA8-9ED3-45D8-D3C5E892FBA3}"/>
              </a:ext>
            </a:extLst>
          </p:cNvPr>
          <p:cNvSpPr txBox="1"/>
          <p:nvPr/>
        </p:nvSpPr>
        <p:spPr>
          <a:xfrm>
            <a:off x="1021465" y="5072413"/>
            <a:ext cx="69737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Albishi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2024)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54922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DA9466-40E5-F2D6-3E47-910AEDEF0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9C11B6D-8C5E-9AE9-1D8B-70A93CFF9718}"/>
              </a:ext>
            </a:extLst>
          </p:cNvPr>
          <p:cNvSpPr txBox="1"/>
          <p:nvPr/>
        </p:nvSpPr>
        <p:spPr>
          <a:xfrm>
            <a:off x="-698237" y="275913"/>
            <a:ext cx="64839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/>
              <a:t>Mechanism </a:t>
            </a:r>
          </a:p>
          <a:p>
            <a:pPr algn="ctr"/>
            <a:r>
              <a:rPr lang="en-AE" sz="4400" b="1" u="sng" dirty="0"/>
              <a:t>of injury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65849E-B981-EF1B-FF11-0E30C94A02B5}"/>
              </a:ext>
            </a:extLst>
          </p:cNvPr>
          <p:cNvSpPr txBox="1"/>
          <p:nvPr/>
        </p:nvSpPr>
        <p:spPr>
          <a:xfrm>
            <a:off x="5377870" y="291227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Acromioclavicular Joint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Injuries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22F9D3-46B1-5692-187B-509272495A68}"/>
              </a:ext>
            </a:extLst>
          </p:cNvPr>
          <p:cNvSpPr txBox="1"/>
          <p:nvPr/>
        </p:nvSpPr>
        <p:spPr>
          <a:xfrm>
            <a:off x="113903" y="3224735"/>
            <a:ext cx="108204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F</a:t>
            </a:r>
            <a:r>
              <a:rPr lang="en-AE" sz="3200" dirty="0"/>
              <a:t>alling directly on shoulder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F</a:t>
            </a:r>
            <a:r>
              <a:rPr lang="en-AE" sz="3200" dirty="0"/>
              <a:t>alling on outstretched hand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H</a:t>
            </a:r>
            <a:r>
              <a:rPr lang="en-AE" sz="3200" dirty="0"/>
              <a:t>igh impact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T</a:t>
            </a:r>
            <a:r>
              <a:rPr lang="en-AE" sz="3200" dirty="0"/>
              <a:t>raction force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sz="3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1D7D24-9476-4AB9-0BF8-48D5C831B6A6}"/>
              </a:ext>
            </a:extLst>
          </p:cNvPr>
          <p:cNvSpPr txBox="1"/>
          <p:nvPr/>
        </p:nvSpPr>
        <p:spPr>
          <a:xfrm>
            <a:off x="290946" y="2269476"/>
            <a:ext cx="26081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4000" u="sng" dirty="0">
                <a:latin typeface="Arial" panose="020B0604020202020204" pitchFamily="34" charset="0"/>
                <a:cs typeface="Arial" panose="020B0604020202020204" pitchFamily="34" charset="0"/>
              </a:rPr>
              <a:t>Sports</a:t>
            </a:r>
          </a:p>
        </p:txBody>
      </p:sp>
      <p:pic>
        <p:nvPicPr>
          <p:cNvPr id="6146" name="Picture 2" descr="8. Traumatic Shoulder Injuries Flashcards | Quizlet">
            <a:extLst>
              <a:ext uri="{FF2B5EF4-FFF2-40B4-BE49-F238E27FC236}">
                <a16:creationId xmlns:a16="http://schemas.microsoft.com/office/drawing/2014/main" id="{AA7DBD53-93A1-6CC7-9852-4C8C1B9EF1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059" y="2263872"/>
            <a:ext cx="4426858" cy="4049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FF46571-3BA1-E66D-3563-2D5FEC5CE7E8}"/>
              </a:ext>
            </a:extLst>
          </p:cNvPr>
          <p:cNvSpPr txBox="1"/>
          <p:nvPr/>
        </p:nvSpPr>
        <p:spPr>
          <a:xfrm>
            <a:off x="206064" y="6048149"/>
            <a:ext cx="610325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(Hull University Teaching Hospitals NHS Trust, 2023)</a:t>
            </a:r>
            <a:endParaRPr lang="en-A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80326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76890B-6BF2-5EDB-C62F-28A2F730C0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D8D48C4-A854-65B6-D1C2-75D43F810165}"/>
              </a:ext>
            </a:extLst>
          </p:cNvPr>
          <p:cNvSpPr txBox="1"/>
          <p:nvPr/>
        </p:nvSpPr>
        <p:spPr>
          <a:xfrm>
            <a:off x="-779319" y="171894"/>
            <a:ext cx="618308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/>
              <a:t>Signs and </a:t>
            </a:r>
          </a:p>
          <a:p>
            <a:pPr algn="ctr"/>
            <a:r>
              <a:rPr lang="en-AE" sz="4400" b="1" u="sng" dirty="0"/>
              <a:t>Symptoms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1B304F-A16E-25A3-0A39-C4509040A5A9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Acromioclavicular Joint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Injuries</a:t>
            </a:r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EA9D9E1F-5185-2CE0-508C-081D6C3D12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5575407"/>
              </p:ext>
            </p:extLst>
          </p:nvPr>
        </p:nvGraphicFramePr>
        <p:xfrm>
          <a:off x="887887" y="2540000"/>
          <a:ext cx="10416225" cy="36099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72075">
                  <a:extLst>
                    <a:ext uri="{9D8B030D-6E8A-4147-A177-3AD203B41FA5}">
                      <a16:colId xmlns:a16="http://schemas.microsoft.com/office/drawing/2014/main" val="3624622141"/>
                    </a:ext>
                  </a:extLst>
                </a:gridCol>
                <a:gridCol w="3472075">
                  <a:extLst>
                    <a:ext uri="{9D8B030D-6E8A-4147-A177-3AD203B41FA5}">
                      <a16:colId xmlns:a16="http://schemas.microsoft.com/office/drawing/2014/main" val="1270653756"/>
                    </a:ext>
                  </a:extLst>
                </a:gridCol>
                <a:gridCol w="3472075">
                  <a:extLst>
                    <a:ext uri="{9D8B030D-6E8A-4147-A177-3AD203B41FA5}">
                      <a16:colId xmlns:a16="http://schemas.microsoft.com/office/drawing/2014/main" val="2895329309"/>
                    </a:ext>
                  </a:extLst>
                </a:gridCol>
              </a:tblGrid>
              <a:tr h="303891">
                <a:tc>
                  <a:txBody>
                    <a:bodyPr/>
                    <a:lstStyle/>
                    <a:p>
                      <a:pPr algn="ctr"/>
                      <a:r>
                        <a:rPr lang="en-AE" sz="1400" dirty="0"/>
                        <a:t>Grade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L</a:t>
                      </a:r>
                      <a:r>
                        <a:rPr lang="en-AE" sz="1400" dirty="0"/>
                        <a:t>igament damage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S</a:t>
                      </a:r>
                      <a:r>
                        <a:rPr lang="en-AE" sz="1400" dirty="0"/>
                        <a:t>ymptoms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6223546"/>
                  </a:ext>
                </a:extLst>
              </a:tr>
              <a:tr h="590212">
                <a:tc>
                  <a:txBody>
                    <a:bodyPr/>
                    <a:lstStyle/>
                    <a:p>
                      <a:pPr algn="ctr"/>
                      <a:r>
                        <a:rPr lang="en-AE" sz="14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M</a:t>
                      </a:r>
                      <a:r>
                        <a:rPr lang="en-AE" sz="1400" dirty="0"/>
                        <a:t>ild sprain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N</a:t>
                      </a:r>
                      <a:r>
                        <a:rPr lang="en-AE" sz="1400" dirty="0"/>
                        <a:t>o displacement, mild pain, swelling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599888"/>
                  </a:ext>
                </a:extLst>
              </a:tr>
              <a:tr h="767276">
                <a:tc>
                  <a:txBody>
                    <a:bodyPr/>
                    <a:lstStyle/>
                    <a:p>
                      <a:pPr algn="ctr"/>
                      <a:r>
                        <a:rPr lang="en-AE" sz="14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P</a:t>
                      </a:r>
                      <a:r>
                        <a:rPr lang="en-AE" sz="1400" dirty="0"/>
                        <a:t>artial tear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M</a:t>
                      </a:r>
                      <a:r>
                        <a:rPr lang="en-AE" sz="1400" dirty="0"/>
                        <a:t>ild separation, moderate pain, swelling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5435371"/>
                  </a:ext>
                </a:extLst>
              </a:tr>
              <a:tr h="590212">
                <a:tc>
                  <a:txBody>
                    <a:bodyPr/>
                    <a:lstStyle/>
                    <a:p>
                      <a:pPr algn="ctr"/>
                      <a:r>
                        <a:rPr lang="en-AE" sz="14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C</a:t>
                      </a:r>
                      <a:r>
                        <a:rPr lang="en-AE" sz="1400" dirty="0"/>
                        <a:t>omplete tear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S</a:t>
                      </a:r>
                      <a:r>
                        <a:rPr lang="en-AE" sz="1400" dirty="0"/>
                        <a:t>ignificant separation, severe pain, instability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1802161"/>
                  </a:ext>
                </a:extLst>
              </a:tr>
              <a:tr h="590212">
                <a:tc>
                  <a:txBody>
                    <a:bodyPr/>
                    <a:lstStyle/>
                    <a:p>
                      <a:pPr algn="ctr"/>
                      <a:r>
                        <a:rPr lang="en-AE" sz="14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C</a:t>
                      </a:r>
                      <a:r>
                        <a:rPr lang="en-AE" sz="1400" dirty="0"/>
                        <a:t>omplete tear with posterior displacement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Posterior displacement, severe pain, </a:t>
                      </a:r>
                      <a:endParaRPr lang="en-AE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1556749"/>
                  </a:ext>
                </a:extLst>
              </a:tr>
              <a:tr h="767276">
                <a:tc>
                  <a:txBody>
                    <a:bodyPr/>
                    <a:lstStyle/>
                    <a:p>
                      <a:pPr algn="ctr"/>
                      <a:r>
                        <a:rPr lang="en-AE" sz="14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C</a:t>
                      </a:r>
                      <a:r>
                        <a:rPr lang="en-AE" sz="1400" dirty="0"/>
                        <a:t>omplate disruption with soft tissue damage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Massive displacement, severe deformity</a:t>
                      </a:r>
                      <a:endParaRPr lang="en-AE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940481"/>
                  </a:ext>
                </a:extLst>
              </a:tr>
            </a:tbl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96736B0B-76FD-58D1-17A3-88F37013A6DA}"/>
              </a:ext>
            </a:extLst>
          </p:cNvPr>
          <p:cNvSpPr txBox="1"/>
          <p:nvPr/>
        </p:nvSpPr>
        <p:spPr>
          <a:xfrm>
            <a:off x="3990985" y="6347552"/>
            <a:ext cx="610325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(Hull University Teaching Hospitals NHS Trust, 2023)</a:t>
            </a:r>
            <a:endParaRPr lang="en-A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51057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CBAF5-C69D-919A-42D5-CC9B6DA48E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2963A0F-F7EF-0863-546A-AA3F12F5E4ED}"/>
              </a:ext>
            </a:extLst>
          </p:cNvPr>
          <p:cNvSpPr txBox="1"/>
          <p:nvPr/>
        </p:nvSpPr>
        <p:spPr>
          <a:xfrm>
            <a:off x="468086" y="500743"/>
            <a:ext cx="313164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4400" b="1" u="sng" dirty="0"/>
              <a:t>Timeframe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03FBB3-7832-A7E5-B6DE-D99042D468BB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Acromioclavicular Joint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Injuries </a:t>
            </a: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BAE1ABA9-07CC-B394-231B-8B915BCB25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6718071"/>
              </p:ext>
            </p:extLst>
          </p:nvPr>
        </p:nvGraphicFramePr>
        <p:xfrm>
          <a:off x="468086" y="2294262"/>
          <a:ext cx="6476546" cy="41526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38273">
                  <a:extLst>
                    <a:ext uri="{9D8B030D-6E8A-4147-A177-3AD203B41FA5}">
                      <a16:colId xmlns:a16="http://schemas.microsoft.com/office/drawing/2014/main" val="651122831"/>
                    </a:ext>
                  </a:extLst>
                </a:gridCol>
                <a:gridCol w="3238273">
                  <a:extLst>
                    <a:ext uri="{9D8B030D-6E8A-4147-A177-3AD203B41FA5}">
                      <a16:colId xmlns:a16="http://schemas.microsoft.com/office/drawing/2014/main" val="3447545425"/>
                    </a:ext>
                  </a:extLst>
                </a:gridCol>
              </a:tblGrid>
              <a:tr h="349659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T</a:t>
                      </a:r>
                      <a:r>
                        <a:rPr lang="en-AE" sz="1400" dirty="0"/>
                        <a:t>reatment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AE" sz="1400" dirty="0"/>
                        <a:t>Recovery 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4360561"/>
                  </a:ext>
                </a:extLst>
              </a:tr>
              <a:tr h="679102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Conservative (rest, ice, physical therapy)</a:t>
                      </a:r>
                      <a:endParaRPr lang="en-AE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 to 2 weeks</a:t>
                      </a:r>
                      <a:endParaRPr lang="en-AE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5461304"/>
                  </a:ext>
                </a:extLst>
              </a:tr>
              <a:tr h="882832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Conservative, may need sling or surgery if no improvement</a:t>
                      </a:r>
                      <a:endParaRPr lang="en-AE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4 to 6 weeks</a:t>
                      </a:r>
                      <a:endParaRPr lang="en-AE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253469"/>
                  </a:ext>
                </a:extLst>
              </a:tr>
              <a:tr h="679102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Surgical intervention to stabilise joint</a:t>
                      </a:r>
                      <a:endParaRPr lang="en-AE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6 to 12 weeks (non-surgical) or 3 to 6 months (surgical)</a:t>
                      </a:r>
                      <a:endParaRPr lang="en-AE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592391"/>
                  </a:ext>
                </a:extLst>
              </a:tr>
              <a:tr h="679102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Surgery required to address complications</a:t>
                      </a:r>
                      <a:endParaRPr lang="en-AE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3 to 6 months</a:t>
                      </a:r>
                      <a:endParaRPr lang="en-AE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7846536"/>
                  </a:ext>
                </a:extLst>
              </a:tr>
              <a:tr h="882832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Surgical repair to reconstruct ligaments and stabilize joint</a:t>
                      </a:r>
                      <a:endParaRPr lang="en-AE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4 to 6 months</a:t>
                      </a:r>
                      <a:endParaRPr lang="en-AE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0853729"/>
                  </a:ext>
                </a:extLst>
              </a:tr>
            </a:tbl>
          </a:graphicData>
        </a:graphic>
      </p:graphicFrame>
      <p:pic>
        <p:nvPicPr>
          <p:cNvPr id="8196" name="Picture 4" descr="Clinical and radiological image of the AC- joint dislocation, Rockwood III before and 9 months after surgery.">
            <a:extLst>
              <a:ext uri="{FF2B5EF4-FFF2-40B4-BE49-F238E27FC236}">
                <a16:creationId xmlns:a16="http://schemas.microsoft.com/office/drawing/2014/main" id="{1EBDCF61-4219-B33B-D782-21FB87A66C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3673" y="2286647"/>
            <a:ext cx="3930241" cy="39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E86F731-CA50-C1D9-83B5-A82B3A70070C}"/>
              </a:ext>
            </a:extLst>
          </p:cNvPr>
          <p:cNvSpPr txBox="1"/>
          <p:nvPr/>
        </p:nvSpPr>
        <p:spPr>
          <a:xfrm>
            <a:off x="8842828" y="6245980"/>
            <a:ext cx="255088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(Rockwood, 2000)</a:t>
            </a:r>
            <a:endParaRPr lang="en-A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EBE3E81-1984-FC6F-AE96-F45C4F846D90}"/>
              </a:ext>
            </a:extLst>
          </p:cNvPr>
          <p:cNvSpPr txBox="1"/>
          <p:nvPr/>
        </p:nvSpPr>
        <p:spPr>
          <a:xfrm>
            <a:off x="1294081" y="6476412"/>
            <a:ext cx="610325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(Hull University Teaching Hospitals NHS Trust, 2023)</a:t>
            </a:r>
            <a:endParaRPr lang="en-A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87101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759D73-7B03-BBCE-A987-258B60A0C7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31B29E-11AB-F7FD-1558-4C96BBEBAB68}"/>
              </a:ext>
            </a:extLst>
          </p:cNvPr>
          <p:cNvSpPr txBox="1"/>
          <p:nvPr/>
        </p:nvSpPr>
        <p:spPr>
          <a:xfrm>
            <a:off x="3214254" y="609600"/>
            <a:ext cx="57634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AE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3C2067-AB1B-F198-8B22-6D1A06D33235}"/>
              </a:ext>
            </a:extLst>
          </p:cNvPr>
          <p:cNvSpPr txBox="1"/>
          <p:nvPr/>
        </p:nvSpPr>
        <p:spPr>
          <a:xfrm>
            <a:off x="1039091" y="2493818"/>
            <a:ext cx="10016836" cy="3422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AE" dirty="0"/>
          </a:p>
        </p:txBody>
      </p:sp>
    </p:spTree>
    <p:extLst>
      <p:ext uri="{BB962C8B-B14F-4D97-AF65-F5344CB8AC3E}">
        <p14:creationId xmlns:p14="http://schemas.microsoft.com/office/powerpoint/2010/main" val="17573679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76FFFD-70AA-9845-0A65-695D19BEEB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679713B-84F7-AD75-59F5-EDDAD1F9E844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C	ervical Spine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Fractures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1566D4-FB50-00F9-A771-6F1EA36FCA7A}"/>
              </a:ext>
            </a:extLst>
          </p:cNvPr>
          <p:cNvSpPr txBox="1"/>
          <p:nvPr/>
        </p:nvSpPr>
        <p:spPr>
          <a:xfrm>
            <a:off x="295316" y="248218"/>
            <a:ext cx="32918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Causative Factors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18F715-DF73-8CC8-5A46-96458BAC8D50}"/>
              </a:ext>
            </a:extLst>
          </p:cNvPr>
          <p:cNvSpPr txBox="1"/>
          <p:nvPr/>
        </p:nvSpPr>
        <p:spPr>
          <a:xfrm>
            <a:off x="81025" y="2095018"/>
            <a:ext cx="30941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u="sng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AE" sz="4000" u="sng" dirty="0">
                <a:latin typeface="Arial" panose="020B0604020202020204" pitchFamily="34" charset="0"/>
                <a:cs typeface="Arial" panose="020B0604020202020204" pitchFamily="34" charset="0"/>
              </a:rPr>
              <a:t>on sporting</a:t>
            </a:r>
            <a:endParaRPr lang="en-AE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8621E5-1873-2F64-2F77-9359256AD320}"/>
              </a:ext>
            </a:extLst>
          </p:cNvPr>
          <p:cNvSpPr txBox="1"/>
          <p:nvPr/>
        </p:nvSpPr>
        <p:spPr>
          <a:xfrm>
            <a:off x="173621" y="3203154"/>
            <a:ext cx="417133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dirty="0"/>
              <a:t>Older adults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</a:t>
            </a:r>
            <a:r>
              <a:rPr lang="en-AE" dirty="0"/>
              <a:t>eople with Osteoporosis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dirty="0"/>
              <a:t>People with history of spinal injury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</a:t>
            </a:r>
            <a:r>
              <a:rPr lang="en-AE" dirty="0"/>
              <a:t>oor posture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</a:t>
            </a:r>
            <a:r>
              <a:rPr lang="en-AE" dirty="0"/>
              <a:t>edentary individuals</a:t>
            </a:r>
          </a:p>
        </p:txBody>
      </p:sp>
    </p:spTree>
    <p:extLst>
      <p:ext uri="{BB962C8B-B14F-4D97-AF65-F5344CB8AC3E}">
        <p14:creationId xmlns:p14="http://schemas.microsoft.com/office/powerpoint/2010/main" val="6008291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9CC9C-FE55-EC06-6AB3-CE34D00FEB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0CDB799-806F-09B8-5796-29BD0954F5CB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ervical Spine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 Fractures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22C574-0E29-FF5D-8098-54DFCF1FA7F9}"/>
              </a:ext>
            </a:extLst>
          </p:cNvPr>
          <p:cNvSpPr txBox="1"/>
          <p:nvPr/>
        </p:nvSpPr>
        <p:spPr>
          <a:xfrm>
            <a:off x="295316" y="248218"/>
            <a:ext cx="32918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Causative Factors</a:t>
            </a:r>
            <a:r>
              <a:rPr lang="en-AE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889637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1D740B-F720-3D9C-0264-B8FBAC0DB6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5FD2E9-7909-A842-8DBA-DD657A9A86E7}"/>
              </a:ext>
            </a:extLst>
          </p:cNvPr>
          <p:cNvSpPr txBox="1"/>
          <p:nvPr/>
        </p:nvSpPr>
        <p:spPr>
          <a:xfrm>
            <a:off x="-814352" y="163736"/>
            <a:ext cx="64839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/>
              <a:t>Mechanism </a:t>
            </a:r>
          </a:p>
          <a:p>
            <a:pPr algn="ctr"/>
            <a:r>
              <a:rPr lang="en-AE" sz="4400" b="1" u="sng" dirty="0"/>
              <a:t>of injury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FA3CC8-4D50-40C7-8614-F3EFF5878CDD}"/>
              </a:ext>
            </a:extLst>
          </p:cNvPr>
          <p:cNvSpPr txBox="1"/>
          <p:nvPr/>
        </p:nvSpPr>
        <p:spPr>
          <a:xfrm>
            <a:off x="5377870" y="291227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ervical Spine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Fractures</a:t>
            </a:r>
          </a:p>
        </p:txBody>
      </p:sp>
    </p:spTree>
    <p:extLst>
      <p:ext uri="{BB962C8B-B14F-4D97-AF65-F5344CB8AC3E}">
        <p14:creationId xmlns:p14="http://schemas.microsoft.com/office/powerpoint/2010/main" val="17936672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BC7008-B5C0-1E8E-7624-51052DDA1F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961E35F-173C-D51B-D16E-B6B11E18142D}"/>
              </a:ext>
            </a:extLst>
          </p:cNvPr>
          <p:cNvSpPr txBox="1"/>
          <p:nvPr/>
        </p:nvSpPr>
        <p:spPr>
          <a:xfrm>
            <a:off x="-814352" y="163736"/>
            <a:ext cx="64839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/>
              <a:t>Mechanism </a:t>
            </a:r>
          </a:p>
          <a:p>
            <a:pPr algn="ctr"/>
            <a:r>
              <a:rPr lang="en-AE" sz="4400" b="1" u="sng" dirty="0"/>
              <a:t>of injury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C49969-AA99-6E48-3BDE-D8011DB58DD0}"/>
              </a:ext>
            </a:extLst>
          </p:cNvPr>
          <p:cNvSpPr txBox="1"/>
          <p:nvPr/>
        </p:nvSpPr>
        <p:spPr>
          <a:xfrm>
            <a:off x="5377870" y="291227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Cervical Spine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Fractures</a:t>
            </a:r>
          </a:p>
        </p:txBody>
      </p:sp>
    </p:spTree>
    <p:extLst>
      <p:ext uri="{BB962C8B-B14F-4D97-AF65-F5344CB8AC3E}">
        <p14:creationId xmlns:p14="http://schemas.microsoft.com/office/powerpoint/2010/main" val="28114332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CA00AE-86DF-D8E0-A176-19EDF06AD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8B24265-F84D-4898-3FF0-9D88CE6322AF}"/>
              </a:ext>
            </a:extLst>
          </p:cNvPr>
          <p:cNvSpPr txBox="1"/>
          <p:nvPr/>
        </p:nvSpPr>
        <p:spPr>
          <a:xfrm>
            <a:off x="-779319" y="171894"/>
            <a:ext cx="618308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b="1" u="sng" dirty="0"/>
              <a:t>Signs and </a:t>
            </a:r>
          </a:p>
          <a:p>
            <a:pPr algn="ctr"/>
            <a:r>
              <a:rPr lang="en-AE" sz="4400" b="1" u="sng" dirty="0"/>
              <a:t>Symptoms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E5AD8B-17C4-51C1-3D17-26509A247689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Cervical Spine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Fractures</a:t>
            </a:r>
          </a:p>
        </p:txBody>
      </p:sp>
    </p:spTree>
    <p:extLst>
      <p:ext uri="{BB962C8B-B14F-4D97-AF65-F5344CB8AC3E}">
        <p14:creationId xmlns:p14="http://schemas.microsoft.com/office/powerpoint/2010/main" val="4514318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92B9E-5A3E-1415-3C91-93A7C4D11B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37F3168-BF94-E478-3560-7BB240783BCC}"/>
              </a:ext>
            </a:extLst>
          </p:cNvPr>
          <p:cNvSpPr txBox="1"/>
          <p:nvPr/>
        </p:nvSpPr>
        <p:spPr>
          <a:xfrm>
            <a:off x="468086" y="500743"/>
            <a:ext cx="32242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4400" b="1" u="sng" dirty="0"/>
              <a:t>Timeframe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93C6A9-4BF2-BCD7-52BD-AA523DAD081B}"/>
              </a:ext>
            </a:extLst>
          </p:cNvPr>
          <p:cNvSpPr txBox="1"/>
          <p:nvPr/>
        </p:nvSpPr>
        <p:spPr>
          <a:xfrm>
            <a:off x="5174673" y="411109"/>
            <a:ext cx="67220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Cervical Spine </a:t>
            </a:r>
          </a:p>
          <a:p>
            <a:pPr algn="ctr"/>
            <a:r>
              <a:rPr lang="en-AE" sz="4400" dirty="0">
                <a:latin typeface="Arial" panose="020B0604020202020204" pitchFamily="34" charset="0"/>
                <a:cs typeface="Arial" panose="020B0604020202020204" pitchFamily="34" charset="0"/>
              </a:rPr>
              <a:t>Fractures</a:t>
            </a:r>
          </a:p>
        </p:txBody>
      </p:sp>
    </p:spTree>
    <p:extLst>
      <p:ext uri="{BB962C8B-B14F-4D97-AF65-F5344CB8AC3E}">
        <p14:creationId xmlns:p14="http://schemas.microsoft.com/office/powerpoint/2010/main" val="7001252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CE00D9-C3E8-62EC-1B94-2627EE6E9D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975D138-7B41-D58C-958C-7A15706734CC}"/>
              </a:ext>
            </a:extLst>
          </p:cNvPr>
          <p:cNvSpPr txBox="1"/>
          <p:nvPr/>
        </p:nvSpPr>
        <p:spPr>
          <a:xfrm>
            <a:off x="3214254" y="609600"/>
            <a:ext cx="57634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AE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0CC896-C825-572F-84FC-7D7DBE92FCB9}"/>
              </a:ext>
            </a:extLst>
          </p:cNvPr>
          <p:cNvSpPr txBox="1"/>
          <p:nvPr/>
        </p:nvSpPr>
        <p:spPr>
          <a:xfrm>
            <a:off x="1039091" y="2493818"/>
            <a:ext cx="10016836" cy="3422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AE" dirty="0"/>
          </a:p>
        </p:txBody>
      </p:sp>
    </p:spTree>
    <p:extLst>
      <p:ext uri="{BB962C8B-B14F-4D97-AF65-F5344CB8AC3E}">
        <p14:creationId xmlns:p14="http://schemas.microsoft.com/office/powerpoint/2010/main" val="30628655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4E4DAB3-C496-0515-1431-F6EBABA574A3}"/>
              </a:ext>
            </a:extLst>
          </p:cNvPr>
          <p:cNvSpPr txBox="1"/>
          <p:nvPr/>
        </p:nvSpPr>
        <p:spPr>
          <a:xfrm>
            <a:off x="267195" y="0"/>
            <a:ext cx="11032176" cy="6694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Tauberg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D.B. (2025). Dr Brandon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Tauberg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|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Orthopaedc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Surgeon | Sports Medicine Specialist Pittsburgh. [online]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Brandontaubergmd.com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www.brandontaubergmd.com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/meniscal-tears-orthopedic-sports-medicine-specialist-pittsburgh-pa/ [Accessed 4 Mar. 2025].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Knee – Degenerative Meniscal Tears - NHS Ayrshire &amp; Arran (2023). Available at: 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https://www.nhsaaa.net/musculoskeletal-msk-service-patient-portal/knee-msk-patient-portal/knee-degenerative-meniscal-tears/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(2017). Meniscus tear (knee cartilage damage). [online] 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nhs.uk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US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www.nhs.uk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/conditions/meniscus-tear/.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Cluett, J. (2016).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The 6 Types of Meniscus Tears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Verywell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 Health. Available at: </a:t>
            </a:r>
            <a:r>
              <a:rPr lang="en-US" sz="1800" dirty="0">
                <a:effectLst/>
                <a:latin typeface="Times New Roman" panose="02020603050405020304" pitchFamily="18" charset="0"/>
                <a:hlinkClick r:id="rId3"/>
              </a:rPr>
              <a:t>https://www.verywellhealth.com/types-of-meniscus-tears-3862073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McClelland, D.D. (2023).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Meniscus Tear: Symptoms, Causes and Treatment | Bupa UK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www.bupa.co.uk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Available at: </a:t>
            </a:r>
            <a:r>
              <a:rPr lang="en-US" sz="1800" dirty="0">
                <a:effectLst/>
                <a:latin typeface="Times New Roman" panose="02020603050405020304" pitchFamily="18" charset="0"/>
                <a:hlinkClick r:id="rId4"/>
              </a:rPr>
              <a:t>https://www.bupa.co.uk/health-information/knee-pain/meniscal-tear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Zanetti, M.,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Pfirrmann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C.W.A., Schmid, M.R., Romero, J., Seifert, B. and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Hodler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J. (2003). Patients with Suspected Meniscal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Tears:Prevalence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 of Abnormalities Seen on MRI of 100 Symptomatic and 100 Contralateral Asymptomatic Knees.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American Journal of Roentgenology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181(3), pp.635–641.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doi:https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://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doi.org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/10.2214/ajr.181.3.1810635.</a:t>
            </a:r>
          </a:p>
          <a:p>
            <a:pPr>
              <a:lnSpc>
                <a:spcPct val="150000"/>
              </a:lnSpc>
            </a:pPr>
            <a:endParaRPr lang="en-AE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59473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1AAE7-4436-82A6-D40A-AE4D584FE9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084" y="360968"/>
            <a:ext cx="10554574" cy="3636511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Khan, K. &amp; Scott, A., 2014. </a:t>
            </a:r>
            <a:r>
              <a:rPr lang="en-US" i="1" dirty="0" err="1"/>
              <a:t>Orthopaedic</a:t>
            </a:r>
            <a:r>
              <a:rPr lang="en-US" i="1" dirty="0"/>
              <a:t> Examination, Evaluation, and Intervention</a:t>
            </a:r>
            <a:r>
              <a:rPr lang="en-US" dirty="0"/>
              <a:t>. McGraw-Hill Education.</a:t>
            </a:r>
          </a:p>
          <a:p>
            <a:r>
              <a:rPr lang="en-US" dirty="0"/>
              <a:t>Merrick, M.A. &amp; Kasser, J.R., 2012. Meniscal Tears: Diagnosis and Management. In </a:t>
            </a:r>
            <a:r>
              <a:rPr lang="en-US" i="1" dirty="0"/>
              <a:t>Orthopedic Sports Medicine</a:t>
            </a:r>
            <a:r>
              <a:rPr lang="en-US" dirty="0"/>
              <a:t>. Springer, pp. 254–265.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Hull University Teaching Hospitals NHS Trust. (2023). </a:t>
            </a:r>
            <a:r>
              <a:rPr lang="en-US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Acromioclavicular (AC) joint injury with minimal displacement - Advice regarding healing and recovery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www.hey.nhs.uk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/patient-leaflet/29121/.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  <a:r>
              <a:rPr lang="en-US" dirty="0"/>
              <a:t>This presentation </a:t>
            </a:r>
            <a:r>
              <a:rPr lang="en-US" dirty="0" err="1"/>
              <a:t>utilises</a:t>
            </a:r>
            <a:r>
              <a:rPr lang="en-US" dirty="0"/>
              <a:t> backgrounds generated using PowerPoint's AI-powered design tools.</a:t>
            </a:r>
          </a:p>
          <a:p>
            <a:pPr algn="l"/>
            <a:r>
              <a:rPr lang="en-US" dirty="0"/>
              <a:t>This presentation incorporates animations created using PowerPoint's built-in animation features.</a:t>
            </a:r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r>
              <a:rPr lang="en-US" dirty="0"/>
              <a:t>Rockwood, C.A. (2000). </a:t>
            </a:r>
            <a:r>
              <a:rPr lang="en-US" i="1" dirty="0"/>
              <a:t>Clinical and radiological image of the AC joint dislocation, Rockwood III, before and after treatment</a:t>
            </a:r>
            <a:r>
              <a:rPr lang="en-US" dirty="0"/>
              <a:t> [image]. Available at: </a:t>
            </a:r>
            <a:r>
              <a:rPr lang="en-US" dirty="0">
                <a:hlinkClick r:id="rId2"/>
              </a:rPr>
              <a:t>https://www.researchgate.net/figure/Clinical-and-radiological-image-of-the-AC-joint-dislocation-Rockwood-III-before-and_fig2_232704032</a:t>
            </a:r>
            <a:endParaRPr lang="en-US" dirty="0"/>
          </a:p>
          <a:p>
            <a:r>
              <a:rPr lang="en-US" dirty="0" err="1"/>
              <a:t>Albishi</a:t>
            </a:r>
            <a:r>
              <a:rPr lang="en-US" dirty="0"/>
              <a:t>, W., </a:t>
            </a:r>
            <a:r>
              <a:rPr lang="en-US" dirty="0" err="1"/>
              <a:t>AlShayhan</a:t>
            </a:r>
            <a:r>
              <a:rPr lang="en-US" dirty="0"/>
              <a:t>, F., </a:t>
            </a:r>
            <a:r>
              <a:rPr lang="en-US" dirty="0" err="1"/>
              <a:t>Alfridy</a:t>
            </a:r>
            <a:r>
              <a:rPr lang="en-US" dirty="0"/>
              <a:t>, A., </a:t>
            </a:r>
            <a:r>
              <a:rPr lang="en-US" dirty="0" err="1"/>
              <a:t>Alaseem</a:t>
            </a:r>
            <a:r>
              <a:rPr lang="en-US" dirty="0"/>
              <a:t>, A. and </a:t>
            </a:r>
            <a:r>
              <a:rPr lang="en-US" dirty="0" err="1"/>
              <a:t>Elmaraghy</a:t>
            </a:r>
            <a:r>
              <a:rPr lang="en-US" dirty="0"/>
              <a:t>, A. (2024) ‘Acromioclavicular joint separation: Controversies and treatment algorithm’, </a:t>
            </a:r>
            <a:r>
              <a:rPr lang="en-US" i="1" dirty="0"/>
              <a:t>Orthopedic Reviews</a:t>
            </a:r>
            <a:r>
              <a:rPr lang="en-US" dirty="0"/>
              <a:t>, 16. </a:t>
            </a:r>
            <a:r>
              <a:rPr lang="en-US" dirty="0" err="1"/>
              <a:t>doi</a:t>
            </a:r>
            <a:r>
              <a:rPr lang="en-US" dirty="0"/>
              <a:t>: 10.52965/001c.94037.</a:t>
            </a:r>
            <a:endParaRPr lang="en-AE" dirty="0"/>
          </a:p>
        </p:txBody>
      </p:sp>
    </p:spTree>
    <p:extLst>
      <p:ext uri="{BB962C8B-B14F-4D97-AF65-F5344CB8AC3E}">
        <p14:creationId xmlns:p14="http://schemas.microsoft.com/office/powerpoint/2010/main" val="33619185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9498</TotalTime>
  <Words>1216</Words>
  <Application>Microsoft Macintosh PowerPoint</Application>
  <PresentationFormat>Widescreen</PresentationFormat>
  <Paragraphs>212</Paragraphs>
  <Slides>24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Aptos</vt:lpstr>
      <vt:lpstr>Arial</vt:lpstr>
      <vt:lpstr>Calibri</vt:lpstr>
      <vt:lpstr>Century Gothic</vt:lpstr>
      <vt:lpstr>Times New Roman</vt:lpstr>
      <vt:lpstr>Wingdings 2</vt:lpstr>
      <vt:lpstr>Quotable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EVA18839159 (Lauren Evans)</dc:creator>
  <cp:lastModifiedBy>EVA18839159 (Lauren Evans)</cp:lastModifiedBy>
  <cp:revision>12</cp:revision>
  <dcterms:created xsi:type="dcterms:W3CDTF">2025-03-03T11:22:28Z</dcterms:created>
  <dcterms:modified xsi:type="dcterms:W3CDTF">2025-03-11T13:51:48Z</dcterms:modified>
</cp:coreProperties>
</file>