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1"/>
  </p:sldMasterIdLst>
  <p:notesMasterIdLst>
    <p:notesMasterId r:id="rId6"/>
  </p:notesMasterIdLst>
  <p:handoutMasterIdLst>
    <p:handoutMasterId r:id="rId7"/>
  </p:handout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72E459A-C2B6-473D-98F5-D2236617DD0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A5D338-9F88-4D43-BFCF-6B29FEC8839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D6B0B48-097F-4786-B07D-F5337D0A1FD7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03E45CB-F6CA-4314-9DDB-5E954AE1460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4190CB6-0F2E-40BF-A25F-425115FAE2C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027D4D-A94E-4CFA-A832-90D3A9D203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243864"/>
      </p:ext>
    </p:extLst>
  </p:cSld>
  <p:clrMap bg1="lt1" tx1="dk1" bg2="lt2" tx2="dk2" accent1="accent1" accent2="accent2" accent3="accent3" accent4="accent4" accent5="accent5" accent6="accent6" hlink="hlink" folHlink="folHlink"/>
  <p:hf sldNum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A67055-90A9-4692-A8E2-73DD9829805A}" type="datetimeFigureOut">
              <a:rPr lang="en-GB" smtClean="0"/>
              <a:t>21/05/2018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D3CB8D-4E84-4291-9D9A-2C6F76B5A3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218678"/>
      </p:ext>
    </p:extLst>
  </p:cSld>
  <p:clrMap bg1="lt1" tx1="dk1" bg2="lt2" tx2="dk2" accent1="accent1" accent2="accent2" accent3="accent3" accent4="accent4" accent5="accent5" accent6="accent6" hlink="hlink" folHlink="folHlink"/>
  <p:hf sldNum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FFC2-029E-4A28-8BDD-A10C44C1F9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7BA73F-34B0-4B5C-BBC7-D50CA32768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1759A-2661-4F48-A924-E4338C0963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2736D-7842-453E-B81E-7FE13282127A}" type="datetime1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10E10B-DE14-4E70-B86D-A17AA95D3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093ED5-7573-457B-B1E4-8BDFC68FFA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0785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839991-1B1B-4AF2-A4AA-A178D5CFD0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43769D-D032-4C4D-A6F2-C1CAA17BBC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1486A9-C834-4FA0-A05B-095F0B9663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79E7DA-85D3-48B2-BD2C-5BE077ECD45D}" type="datetime1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B2C629-A24B-44BD-8155-939018AFF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C55BEF-7ACC-4B5E-8BCD-D4F2E2757D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238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085681-CD3A-440C-9A16-0D66FB5CAA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0BD248A-AB8D-4D8B-ABB1-699C3776B7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538CBC-08CD-48B4-88B3-F82D8EC01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9C2A-1E5A-419A-95A2-05B72684B612}" type="datetime1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BDB6A-0DBE-4E4D-BE17-8A81AE9BE3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91748E-5268-4AB8-A64E-0BE2D5C96B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59962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0AF6F-F8B3-4936-9D68-68C8770C3C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F7829-F10C-47E5-8FCA-0D21DE0E003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6502D1-5FE2-416E-B365-3346886AFF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3E4F044-1FC2-4E16-90E1-99BA704339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FCA3C3-7B70-4B1F-9EC3-D0657493CC92}" type="datetime1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141587-60A1-4581-A3DF-DAA5C604E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3F3DA7-C9F2-48DD-84FC-7752E3D7E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72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4FF55-C687-4435-B577-C969FD99F8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512116-F07B-4A89-877A-5C6E10FF7D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26A75FC-599F-431E-94B1-DCDA602A0B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F7AA74-6CCC-424F-9364-88AB166533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8ED47A-B503-4068-92C0-82CF1A6718B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44B01B-14A3-4807-B469-6018FA75D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9D2B3E-56D2-4BED-B252-61AA61463B80}" type="datetime1">
              <a:rPr lang="en-GB" smtClean="0"/>
              <a:t>21/05/2018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A93806D-3D08-4F48-82E6-B9CC7727A3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0C1BA03-ECAA-4B00-8CE4-2F5AB970A4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02820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E20A2-01CB-45F8-8032-BE01290CD8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505FF99-8648-4BB0-9C9E-00ECCB980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81D1E3-73E6-49DA-950F-27E9EF4D322D}" type="datetime1">
              <a:rPr lang="en-GB" smtClean="0"/>
              <a:t>21/05/2018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2E0004E-197D-4BFE-AC35-0144493CEA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4AA637-E541-42CA-AACF-D326093F9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8618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2ABC185-A3BB-407F-9FAD-8450A5275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E07F33-BEDB-40E6-948B-50E5F7A2BE2F}" type="datetime1">
              <a:rPr lang="en-GB" smtClean="0"/>
              <a:t>21/05/2018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D981A6-5D73-4472-891E-41DA7B250D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39C2744-AF54-4378-8F24-3FF458FE0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6798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B6DAE-7190-4EEF-9AB6-ECE04FF83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628FA-082E-4A42-AF99-4209A53F5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C07EF7-A5AC-4DA7-A390-8904AB258F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37DE87-7844-4D58-8011-DC6913463B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90D97-AE4E-4974-8DB2-F10273BAE401}" type="datetime1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6AA88C-E667-4793-BE0D-EAF301D0E4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9FE87C-DC5D-482E-BD9C-19C97B31A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9966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413FE-52E6-433B-B947-AB7E224F6D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A436F25-3632-4381-8181-7390874A29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B6F10C-8B0E-4DBE-B4DA-D767D2C417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08D28B-E25F-4002-B08F-B6D0798C50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69B13-C00D-4EBE-8949-8F1AA9A520AF}" type="datetime1">
              <a:rPr lang="en-GB" smtClean="0"/>
              <a:t>21/05/2018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7D6DBA-7106-4369-9BB7-937E147B7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92048C-593B-4A78-B3BC-ACE19C463F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201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67AC32-8982-4B9D-A8D2-33465C9D66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9BC26C-FC15-4D1A-ABB5-A08A919722D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C5357B-07EE-439B-BD40-DD149200C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A57A1-0BD2-4758-9C9E-40ACBAD69994}" type="datetime1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EE110-86A4-4E88-B549-0003817950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8F8627-6E43-4D21-9D1E-C5FA1DD2B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5181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44B904B-90DB-4611-AB02-C5A3F2566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258E5EF-B1A8-41B2-A80D-F782CFC8B1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FE506C-31BB-4BA7-8EF5-269C36E12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BD4E6-AF68-4C3C-AAD8-70EC8DF56D32}" type="datetime1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4DB71A-D6D6-4824-BA26-E8DC790CA3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553525-7921-4981-BA89-85F8BC231F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919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9A743E-75E6-4281-A16D-1690AEB319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0CA721-AAC3-4656-8055-532FF8DA37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AB5820-F084-4100-8735-366FA8E93C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21F6F3-234F-40BF-BCD7-A107C77CF36C}" type="datetime1">
              <a:rPr lang="en-GB" smtClean="0"/>
              <a:t>21/05/2018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857323-8446-4A07-AB20-8BB891681B3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9FAEEC-CA66-4488-80E9-8265457BF5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6CCD66-B740-43ED-85C7-34F8A8ECBC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6625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cef.org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gov.wales/topics/people-and-communities/people/children-and-young-people/parenting-support-guidance/help/families-first/?lang=en" TargetMode="External"/><Relationship Id="rId13" Type="http://schemas.openxmlformats.org/officeDocument/2006/relationships/hyperlink" Target="http://www.ohchr.org/EN/ProfessionalInterest/Pages/CRC.aspx" TargetMode="External"/><Relationship Id="rId3" Type="http://schemas.openxmlformats.org/officeDocument/2006/relationships/hyperlink" Target="https://www.actionforchildren.org.uk/how-to-help/make-a-donation/?utm_source=google&amp;utm_medium=cpc&amp;utm_campaign=X18XXOPD&amp;utm_content=acq-MCC&amp;utm_term=action%20for%20children's&amp;gclid=CJm_1fatldsCFQaFhQod5kUMvQ&amp;gclsrc=ds" TargetMode="External"/><Relationship Id="rId7" Type="http://schemas.openxmlformats.org/officeDocument/2006/relationships/hyperlink" Target="https://gov.wales/topics/people-and-communities/people/children-and-young-people/parenting-support-guidance/help/flyingstart/?lang=en" TargetMode="External"/><Relationship Id="rId12" Type="http://schemas.openxmlformats.org/officeDocument/2006/relationships/hyperlink" Target="https://www.unicef.org/" TargetMode="External"/><Relationship Id="rId2" Type="http://schemas.openxmlformats.org/officeDocument/2006/relationships/hyperlink" Target="https://www.actionforchildren.org.uk/what-we-do/about-us/our-organisati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rin.org/en/home/rights/convention/articles/article-36-other-forms-exploitation" TargetMode="External"/><Relationship Id="rId11" Type="http://schemas.openxmlformats.org/officeDocument/2006/relationships/hyperlink" Target="https://www.unicef.org/crc/files/Rights_overview.pdf" TargetMode="External"/><Relationship Id="rId5" Type="http://schemas.openxmlformats.org/officeDocument/2006/relationships/hyperlink" Target="http://www.childrensrights.wales/index.php/children-young-people/right" TargetMode="External"/><Relationship Id="rId10" Type="http://schemas.openxmlformats.org/officeDocument/2006/relationships/hyperlink" Target="https://www.nspcc.org.uk/preventing-abuse/child-abuse-and-neglect/" TargetMode="External"/><Relationship Id="rId4" Type="http://schemas.openxmlformats.org/officeDocument/2006/relationships/hyperlink" Target="https://www.cypcs.org.uk/rights/uncrcarticles/article-3" TargetMode="External"/><Relationship Id="rId9" Type="http://schemas.openxmlformats.org/officeDocument/2006/relationships/hyperlink" Target="https://www.nspcc.org.uk/what-you-can-do/make-a-donation/?source=ppc-brand&amp;utm_source=google&amp;utm_medium=cpc&amp;gclid=Cj0KCQjwuYTYBRDsARIsAJnrUXCU6ey18r0NQFBfvFmo-MOFG5LDwYbegcHrok-6PQ1eqTZKiYyX5h8aAnEGEALw_wcB&amp;gclsrc=aw.d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careers.nhs.uk/explore-roles/public-health/roles-public-health/health-visitor" TargetMode="External"/><Relationship Id="rId7" Type="http://schemas.openxmlformats.org/officeDocument/2006/relationships/hyperlink" Target="http://pediatrics.aappublications.org/content/pediatrics/136/Supplement_1/S60.full.pdf" TargetMode="External"/><Relationship Id="rId2" Type="http://schemas.openxmlformats.org/officeDocument/2006/relationships/hyperlink" Target="https://www.complantcymru.org.uk/ccuhp-hawliau-plant/ccuhp-hawliau-planthttpswww-youtube-comwatchvvs1usdrn-voindex4listplgsiznczbjkhq3lfdktmsbnlhtbzu5yrc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utism.org.uk/professionals/teachers/teaching-young-children.aspx" TargetMode="External"/><Relationship Id="rId5" Type="http://schemas.openxmlformats.org/officeDocument/2006/relationships/hyperlink" Target="https://www.prospects.ac.uk/job-profiles/health-visitor" TargetMode="External"/><Relationship Id="rId4" Type="http://schemas.openxmlformats.org/officeDocument/2006/relationships/hyperlink" Target="https://contact.org.uk/media/625497/health_services_for_disabled_children_and_young_people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99BF-ECAA-4D68-AD9A-81EF5A4B85FC}"/>
              </a:ext>
            </a:extLst>
          </p:cNvPr>
          <p:cNvCxnSpPr>
            <a:cxnSpLocks/>
          </p:cNvCxnSpPr>
          <p:nvPr/>
        </p:nvCxnSpPr>
        <p:spPr>
          <a:xfrm>
            <a:off x="5054113" y="-74102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8C8290D-B60D-48CF-8643-724B5E7EE824}"/>
              </a:ext>
            </a:extLst>
          </p:cNvPr>
          <p:cNvCxnSpPr>
            <a:cxnSpLocks/>
          </p:cNvCxnSpPr>
          <p:nvPr/>
        </p:nvCxnSpPr>
        <p:spPr>
          <a:xfrm>
            <a:off x="8828327" y="-74102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A3B529C3-C68F-4EF8-A911-CB75DA44C329}"/>
              </a:ext>
            </a:extLst>
          </p:cNvPr>
          <p:cNvSpPr/>
          <p:nvPr/>
        </p:nvSpPr>
        <p:spPr>
          <a:xfrm>
            <a:off x="346382" y="1648628"/>
            <a:ext cx="2599898" cy="156966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Gonfensiwn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y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cenhedloedd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unedig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ar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hawliau’r</a:t>
            </a:r>
            <a:r>
              <a:rPr lang="en-US" sz="2400" dirty="0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 </a:t>
            </a:r>
            <a:r>
              <a:rPr lang="en-US" sz="2400" dirty="0" err="1">
                <a:ln w="0"/>
                <a:solidFill>
                  <a:srgbClr val="FFFF0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plentyn</a:t>
            </a:r>
            <a:endParaRPr lang="en-US" sz="2400" b="0" cap="none" spc="0" dirty="0">
              <a:ln w="0"/>
              <a:solidFill>
                <a:srgbClr val="FFFF0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8FABCFD-F5E7-443B-B5A4-DA271E87BE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876" r="75741" b="81729"/>
          <a:stretch/>
        </p:blipFill>
        <p:spPr>
          <a:xfrm>
            <a:off x="90312" y="507060"/>
            <a:ext cx="2957676" cy="57573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53389DB-C3A6-44B8-8761-950528E17033}"/>
              </a:ext>
            </a:extLst>
          </p:cNvPr>
          <p:cNvSpPr txBox="1"/>
          <p:nvPr/>
        </p:nvSpPr>
        <p:spPr>
          <a:xfrm>
            <a:off x="188294" y="1134765"/>
            <a:ext cx="26679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Ffynhonnell</a:t>
            </a:r>
            <a:r>
              <a:rPr lang="en-GB" sz="1100" dirty="0"/>
              <a:t>: </a:t>
            </a:r>
            <a:r>
              <a:rPr lang="en-GB" sz="1100" dirty="0">
                <a:hlinkClick r:id="rId3"/>
              </a:rPr>
              <a:t>https://www.unicef.org/</a:t>
            </a:r>
            <a:r>
              <a:rPr lang="en-GB" sz="1100" dirty="0"/>
              <a:t> (dim </a:t>
            </a:r>
            <a:r>
              <a:rPr lang="en-GB" sz="1100" dirty="0" err="1"/>
              <a:t>dyddiad</a:t>
            </a:r>
            <a:r>
              <a:rPr lang="en-GB" sz="1100" dirty="0"/>
              <a:t>)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8441288-32F8-44CC-A2FF-F06308E6A764}"/>
              </a:ext>
            </a:extLst>
          </p:cNvPr>
          <p:cNvSpPr txBox="1"/>
          <p:nvPr/>
        </p:nvSpPr>
        <p:spPr>
          <a:xfrm>
            <a:off x="5245328" y="338770"/>
            <a:ext cx="31537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/>
              <a:t>Erthygl 18- Mae gan y dwy rheiant cyfrifoldeg o codi ei plentyn i fynnu ac dylau gwneud yn siwr fod y plentyn yn cael i codi yn gywir ac hefyd yn hapus. Dylai plentyn cael cefnogaith wrth y llywodraeth. ( childrens rights wales, 2018)</a:t>
            </a:r>
            <a:endParaRPr lang="en-GB" sz="1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EDCC25-98DC-4AAE-A1F8-E83962527275}"/>
              </a:ext>
            </a:extLst>
          </p:cNvPr>
          <p:cNvSpPr txBox="1"/>
          <p:nvPr/>
        </p:nvSpPr>
        <p:spPr>
          <a:xfrm>
            <a:off x="8947942" y="367535"/>
            <a:ext cx="3153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Erthygl</a:t>
            </a:r>
            <a:r>
              <a:rPr lang="en-GB" sz="1200" dirty="0"/>
              <a:t> 6-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nol</a:t>
            </a:r>
            <a:r>
              <a:rPr lang="en-GB" sz="1200" dirty="0"/>
              <a:t> y </a:t>
            </a:r>
            <a:r>
              <a:rPr lang="en-GB" sz="1200" dirty="0" err="1"/>
              <a:t>gwefan</a:t>
            </a:r>
            <a:r>
              <a:rPr lang="en-GB" sz="1200" dirty="0"/>
              <a:t> y </a:t>
            </a:r>
            <a:r>
              <a:rPr lang="en-GB" sz="1200" dirty="0" err="1"/>
              <a:t>childrens</a:t>
            </a:r>
            <a:r>
              <a:rPr lang="en-GB" sz="1200" dirty="0"/>
              <a:t> rights wales, 2018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6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gen </a:t>
            </a:r>
            <a:r>
              <a:rPr lang="en-GB" sz="1200" dirty="0" err="1"/>
              <a:t>pob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fyw</a:t>
            </a:r>
            <a:r>
              <a:rPr lang="en-GB" sz="1200" dirty="0"/>
              <a:t> </a:t>
            </a:r>
            <a:r>
              <a:rPr lang="en-GB" sz="1200" dirty="0" err="1"/>
              <a:t>sef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golygu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byw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iach</a:t>
            </a:r>
            <a:r>
              <a:rPr lang="en-GB" sz="1200" dirty="0"/>
              <a:t> ac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datblygu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gywir</a:t>
            </a:r>
            <a:r>
              <a:rPr lang="en-GB" sz="1200" dirty="0"/>
              <a:t>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AC4CE253-B433-4BE9-8496-51B28ADC38EA}"/>
              </a:ext>
            </a:extLst>
          </p:cNvPr>
          <p:cNvCxnSpPr>
            <a:cxnSpLocks/>
          </p:cNvCxnSpPr>
          <p:nvPr/>
        </p:nvCxnSpPr>
        <p:spPr>
          <a:xfrm>
            <a:off x="3326377" y="27219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93A3ACEF-D2AF-4187-87C9-A252168A1CFE}"/>
              </a:ext>
            </a:extLst>
          </p:cNvPr>
          <p:cNvSpPr txBox="1"/>
          <p:nvPr/>
        </p:nvSpPr>
        <p:spPr>
          <a:xfrm>
            <a:off x="3358331" y="479777"/>
            <a:ext cx="16001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Pa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ac </a:t>
            </a:r>
            <a:r>
              <a:rPr lang="en-GB" sz="1400" b="1" dirty="0" err="1">
                <a:solidFill>
                  <a:srgbClr val="002060"/>
                </a:solidFill>
              </a:rPr>
              <a:t>beth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mae’r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amddiffyn</a:t>
            </a: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3DCAE500-5C20-4D3E-B683-6CED238349BD}"/>
              </a:ext>
            </a:extLst>
          </p:cNvPr>
          <p:cNvSpPr txBox="1"/>
          <p:nvPr/>
        </p:nvSpPr>
        <p:spPr>
          <a:xfrm>
            <a:off x="3453938" y="4479816"/>
            <a:ext cx="16001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Beth </a:t>
            </a:r>
            <a:r>
              <a:rPr lang="en-GB" sz="1400" b="1" dirty="0" err="1">
                <a:solidFill>
                  <a:srgbClr val="002060"/>
                </a:solidFill>
              </a:rPr>
              <a:t>sydd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cael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i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gwneud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mwyn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llwyddo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9625F06F-1E6E-4082-B805-53A156F1AE8B}"/>
              </a:ext>
            </a:extLst>
          </p:cNvPr>
          <p:cNvSpPr txBox="1"/>
          <p:nvPr/>
        </p:nvSpPr>
        <p:spPr>
          <a:xfrm>
            <a:off x="3421985" y="2372075"/>
            <a:ext cx="16001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>
                <a:solidFill>
                  <a:srgbClr val="002060"/>
                </a:solidFill>
              </a:rPr>
              <a:t>Sut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mae’r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cysylltu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gyda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plentyn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sanerio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65A0515-FED4-4D73-8398-8B46D2E37961}"/>
              </a:ext>
            </a:extLst>
          </p:cNvPr>
          <p:cNvSpPr txBox="1"/>
          <p:nvPr/>
        </p:nvSpPr>
        <p:spPr>
          <a:xfrm>
            <a:off x="5293132" y="4565397"/>
            <a:ext cx="3153746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gwefan</a:t>
            </a:r>
            <a:r>
              <a:rPr lang="en-GB" sz="1100" dirty="0"/>
              <a:t> ‘Families First’ (24 April 2018)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cysylltu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erthyg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o new Families First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meddwl</a:t>
            </a:r>
            <a:r>
              <a:rPr lang="en-GB" sz="1100" dirty="0"/>
              <a:t> bod </a:t>
            </a:r>
            <a:r>
              <a:rPr lang="en-GB" sz="1100" dirty="0" err="1"/>
              <a:t>teulioedd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cefnogaith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gwella</a:t>
            </a:r>
            <a:r>
              <a:rPr lang="en-GB" sz="1100" dirty="0"/>
              <a:t> </a:t>
            </a:r>
            <a:r>
              <a:rPr lang="en-GB" sz="1100" dirty="0" err="1"/>
              <a:t>sefyllfa</a:t>
            </a:r>
            <a:r>
              <a:rPr lang="en-GB" sz="1100" dirty="0"/>
              <a:t> y </a:t>
            </a:r>
            <a:r>
              <a:rPr lang="en-GB" sz="1100" dirty="0" err="1"/>
              <a:t>teulioedd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teulu</a:t>
            </a:r>
            <a:r>
              <a:rPr lang="en-GB" sz="1100" dirty="0"/>
              <a:t> ag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syfyllfa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am pa </a:t>
            </a:r>
            <a:r>
              <a:rPr lang="en-GB" sz="1100" dirty="0" err="1"/>
              <a:t>mor</a:t>
            </a:r>
            <a:r>
              <a:rPr lang="en-GB" sz="1100" dirty="0"/>
              <a:t> </a:t>
            </a:r>
            <a:r>
              <a:rPr lang="en-GB" sz="1100" dirty="0" err="1"/>
              <a:t>bwysig</a:t>
            </a:r>
            <a:r>
              <a:rPr lang="en-GB" sz="1100" dirty="0"/>
              <a:t>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y </a:t>
            </a:r>
            <a:r>
              <a:rPr lang="en-GB" sz="1100" dirty="0" err="1"/>
              <a:t>dwy</a:t>
            </a:r>
            <a:r>
              <a:rPr lang="en-GB" sz="1100" dirty="0"/>
              <a:t> </a:t>
            </a:r>
            <a:r>
              <a:rPr lang="en-GB" sz="1100" dirty="0" err="1"/>
              <a:t>rheiant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gilydd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rhannau</a:t>
            </a:r>
            <a:r>
              <a:rPr lang="en-GB" sz="1100" dirty="0"/>
              <a:t> </a:t>
            </a:r>
            <a:r>
              <a:rPr lang="en-GB" sz="1100" dirty="0" err="1"/>
              <a:t>cyfartal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gorau</a:t>
            </a:r>
            <a:r>
              <a:rPr lang="en-GB" sz="1100" dirty="0"/>
              <a:t> ac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posib</a:t>
            </a:r>
            <a:r>
              <a:rPr lang="en-GB" sz="1100" dirty="0"/>
              <a:t> </a:t>
            </a:r>
            <a:r>
              <a:rPr lang="en-GB" sz="1100" dirty="0" err="1"/>
              <a:t>ir</a:t>
            </a:r>
            <a:r>
              <a:rPr lang="en-GB" sz="1100" dirty="0"/>
              <a:t> plant.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5A057D6-68DA-4FAE-83A7-913D2B5F07C8}"/>
              </a:ext>
            </a:extLst>
          </p:cNvPr>
          <p:cNvSpPr txBox="1"/>
          <p:nvPr/>
        </p:nvSpPr>
        <p:spPr>
          <a:xfrm>
            <a:off x="8912079" y="4601763"/>
            <a:ext cx="3153746" cy="16158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gwefan</a:t>
            </a:r>
            <a:r>
              <a:rPr lang="en-GB" sz="1100" dirty="0"/>
              <a:t> ‘Flying start’ (26 Mai 2017)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cynnal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siwr</a:t>
            </a:r>
            <a:r>
              <a:rPr lang="en-GB" sz="1100" dirty="0"/>
              <a:t> bod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o dan y </a:t>
            </a:r>
            <a:r>
              <a:rPr lang="en-GB" sz="1100" dirty="0" err="1"/>
              <a:t>oedran</a:t>
            </a:r>
            <a:r>
              <a:rPr lang="en-GB" sz="1100" dirty="0"/>
              <a:t> o 4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.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gweithio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erthygl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oherwydd</a:t>
            </a:r>
            <a:r>
              <a:rPr lang="en-GB" sz="1100" dirty="0"/>
              <a:t> bod y </a:t>
            </a:r>
            <a:r>
              <a:rPr lang="en-GB" sz="1100" dirty="0" err="1"/>
              <a:t>ddai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son am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plant.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cynnal</a:t>
            </a:r>
            <a:r>
              <a:rPr lang="en-GB" sz="1100" dirty="0"/>
              <a:t> </a:t>
            </a:r>
            <a:r>
              <a:rPr lang="en-GB" sz="1100" dirty="0" err="1"/>
              <a:t>siawns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teulioedd</a:t>
            </a:r>
            <a:r>
              <a:rPr lang="en-GB" sz="1100" dirty="0"/>
              <a:t> </a:t>
            </a:r>
            <a:r>
              <a:rPr lang="en-GB" sz="1100" dirty="0" err="1"/>
              <a:t>tlawd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y </a:t>
            </a:r>
            <a:r>
              <a:rPr lang="en-GB" sz="1100" dirty="0" err="1"/>
              <a:t>siawns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plant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</a:t>
            </a:r>
            <a:r>
              <a:rPr lang="en-GB" sz="1100" dirty="0" err="1"/>
              <a:t>rhoi</a:t>
            </a:r>
            <a:r>
              <a:rPr lang="en-GB" sz="1100" dirty="0"/>
              <a:t> </a:t>
            </a:r>
            <a:r>
              <a:rPr lang="en-GB" sz="1100" dirty="0" err="1"/>
              <a:t>arian</a:t>
            </a:r>
            <a:r>
              <a:rPr lang="en-GB" sz="1100" dirty="0"/>
              <a:t> </a:t>
            </a:r>
            <a:r>
              <a:rPr lang="en-GB" sz="1100" dirty="0" err="1"/>
              <a:t>ychwanegol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. Mae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dechrau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ac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fwy</a:t>
            </a:r>
            <a:r>
              <a:rPr lang="en-GB" sz="1100" dirty="0"/>
              <a:t> </a:t>
            </a:r>
            <a:r>
              <a:rPr lang="en-GB" sz="1100" dirty="0" err="1"/>
              <a:t>iachus</a:t>
            </a:r>
            <a:r>
              <a:rPr lang="en-GB" sz="1100" dirty="0"/>
              <a:t>.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3F4DE61-D13C-4CE9-906B-139F1A082019}"/>
              </a:ext>
            </a:extLst>
          </p:cNvPr>
          <p:cNvSpPr txBox="1"/>
          <p:nvPr/>
        </p:nvSpPr>
        <p:spPr>
          <a:xfrm>
            <a:off x="5293132" y="2039480"/>
            <a:ext cx="31537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‘CRIN’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</a:t>
            </a:r>
            <a:r>
              <a:rPr lang="en-GB" sz="1200" dirty="0" err="1"/>
              <a:t>dylai</a:t>
            </a:r>
            <a:r>
              <a:rPr lang="en-GB" sz="1200" dirty="0"/>
              <a:t> y </a:t>
            </a:r>
            <a:r>
              <a:rPr lang="en-GB" sz="1200" dirty="0" err="1"/>
              <a:t>ddwy</a:t>
            </a:r>
            <a:r>
              <a:rPr lang="en-GB" sz="1200" dirty="0"/>
              <a:t> </a:t>
            </a:r>
            <a:r>
              <a:rPr lang="en-GB" sz="1200" dirty="0" err="1"/>
              <a:t>rheiant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codi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gilydd</a:t>
            </a:r>
            <a:r>
              <a:rPr lang="en-GB" sz="1200" dirty="0"/>
              <a:t> ac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rol</a:t>
            </a:r>
            <a:r>
              <a:rPr lang="en-GB" sz="1200" dirty="0"/>
              <a:t> </a:t>
            </a:r>
            <a:r>
              <a:rPr lang="en-GB" sz="1200" dirty="0" err="1"/>
              <a:t>cyfartal</a:t>
            </a:r>
            <a:r>
              <a:rPr lang="en-GB" sz="1200" dirty="0"/>
              <a:t>. Mae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dda</a:t>
            </a:r>
            <a:r>
              <a:rPr lang="en-GB" sz="1200" dirty="0"/>
              <a:t> at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scenario </a:t>
            </a:r>
            <a:r>
              <a:rPr lang="en-GB" sz="1200" dirty="0" err="1"/>
              <a:t>oherwydd</a:t>
            </a:r>
            <a:r>
              <a:rPr lang="en-GB" sz="1200" dirty="0"/>
              <a:t> bod </a:t>
            </a:r>
            <a:r>
              <a:rPr lang="en-GB" sz="1200" dirty="0" err="1"/>
              <a:t>gyda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anabledd</a:t>
            </a:r>
            <a:r>
              <a:rPr lang="en-GB" sz="1200" dirty="0"/>
              <a:t> felly </a:t>
            </a:r>
            <a:r>
              <a:rPr lang="en-GB" sz="1200" dirty="0" err="1"/>
              <a:t>bydd</a:t>
            </a:r>
            <a:r>
              <a:rPr lang="en-GB" sz="1200" dirty="0"/>
              <a:t> </a:t>
            </a:r>
            <a:r>
              <a:rPr lang="en-GB" sz="1200" dirty="0" err="1"/>
              <a:t>newidiadau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anodd</a:t>
            </a:r>
            <a:r>
              <a:rPr lang="en-GB" sz="1200" dirty="0"/>
              <a:t> </a:t>
            </a:r>
            <a:r>
              <a:rPr lang="en-GB" sz="1200" dirty="0" err="1"/>
              <a:t>iddo</a:t>
            </a:r>
            <a:r>
              <a:rPr lang="en-GB" sz="1200" dirty="0"/>
              <a:t> </a:t>
            </a:r>
            <a:r>
              <a:rPr lang="en-GB" sz="1200" dirty="0" err="1"/>
              <a:t>ef</a:t>
            </a:r>
            <a:r>
              <a:rPr lang="en-GB" sz="1200" dirty="0"/>
              <a:t>.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ddwy</a:t>
            </a:r>
            <a:r>
              <a:rPr lang="en-GB" sz="1200" dirty="0"/>
              <a:t> </a:t>
            </a:r>
            <a:r>
              <a:rPr lang="en-GB" sz="1200" dirty="0" err="1"/>
              <a:t>rheiant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gyfrifol</a:t>
            </a:r>
            <a:r>
              <a:rPr lang="en-GB" sz="1200" dirty="0"/>
              <a:t> o </a:t>
            </a:r>
            <a:r>
              <a:rPr lang="en-GB" sz="1200" dirty="0" err="1"/>
              <a:t>edrych</a:t>
            </a:r>
            <a:r>
              <a:rPr lang="en-GB" sz="1200" dirty="0"/>
              <a:t> </a:t>
            </a:r>
            <a:r>
              <a:rPr lang="en-GB" sz="1200" dirty="0" err="1"/>
              <a:t>arol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ac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bywyd</a:t>
            </a:r>
            <a:r>
              <a:rPr lang="en-GB" sz="1200" dirty="0"/>
              <a:t> </a:t>
            </a:r>
            <a:r>
              <a:rPr lang="en-GB" sz="1200" dirty="0" err="1"/>
              <a:t>dda</a:t>
            </a:r>
            <a:r>
              <a:rPr lang="en-GB" sz="1200" dirty="0"/>
              <a:t> ac </a:t>
            </a:r>
            <a:r>
              <a:rPr lang="en-GB" sz="1200" dirty="0" err="1"/>
              <a:t>iach</a:t>
            </a:r>
            <a:r>
              <a:rPr lang="en-GB" sz="1200" dirty="0"/>
              <a:t>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7BD74E5-D50A-48BF-B7D4-ED0A4883F851}"/>
              </a:ext>
            </a:extLst>
          </p:cNvPr>
          <p:cNvSpPr txBox="1"/>
          <p:nvPr/>
        </p:nvSpPr>
        <p:spPr>
          <a:xfrm>
            <a:off x="8947942" y="1886859"/>
            <a:ext cx="315374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y </a:t>
            </a:r>
            <a:r>
              <a:rPr lang="en-GB" sz="1200" dirty="0" err="1"/>
              <a:t>gwefan</a:t>
            </a:r>
            <a:r>
              <a:rPr lang="en-GB" sz="1200" dirty="0"/>
              <a:t> ‘Children and young people commissioner Scotland’ (dim </a:t>
            </a:r>
            <a:r>
              <a:rPr lang="en-GB" sz="1200" dirty="0" err="1"/>
              <a:t>dyddiad</a:t>
            </a:r>
            <a:r>
              <a:rPr lang="en-GB" sz="1200" dirty="0"/>
              <a:t>)  </a:t>
            </a:r>
            <a:r>
              <a:rPr lang="en-GB" sz="1200" dirty="0" err="1"/>
              <a:t>mae’n</a:t>
            </a:r>
            <a:r>
              <a:rPr lang="en-GB" sz="1200" dirty="0"/>
              <a:t> son am pa </a:t>
            </a:r>
            <a:r>
              <a:rPr lang="en-GB" sz="1200" dirty="0" err="1"/>
              <a:t>mor</a:t>
            </a:r>
            <a:r>
              <a:rPr lang="en-GB" sz="1200" dirty="0"/>
              <a:t> </a:t>
            </a:r>
            <a:r>
              <a:rPr lang="en-GB" sz="1200" dirty="0" err="1"/>
              <a:t>bwysig</a:t>
            </a:r>
            <a:r>
              <a:rPr lang="en-GB" sz="1200" dirty="0"/>
              <a:t> </a:t>
            </a:r>
            <a:r>
              <a:rPr lang="en-GB" sz="1200" dirty="0" err="1"/>
              <a:t>yw’r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bod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hunanladdiaeth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</a:t>
            </a:r>
            <a:r>
              <a:rPr lang="en-GB" sz="1200" dirty="0" err="1"/>
              <a:t>digwyddiadau</a:t>
            </a:r>
            <a:r>
              <a:rPr lang="en-GB" sz="1200" dirty="0"/>
              <a:t>. Mae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problem </a:t>
            </a:r>
            <a:r>
              <a:rPr lang="en-GB" sz="1200" dirty="0" err="1"/>
              <a:t>gyda</a:t>
            </a:r>
            <a:r>
              <a:rPr lang="en-GB" sz="1200" dirty="0"/>
              <a:t>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sanerio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bod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dawel</a:t>
            </a:r>
            <a:r>
              <a:rPr lang="en-GB" sz="1200" dirty="0"/>
              <a:t> ac </a:t>
            </a:r>
            <a:r>
              <a:rPr lang="en-GB" sz="1200" dirty="0" err="1"/>
              <a:t>mae</a:t>
            </a:r>
            <a:r>
              <a:rPr lang="en-GB" sz="1200" dirty="0"/>
              <a:t> neb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mynd</a:t>
            </a:r>
            <a:r>
              <a:rPr lang="en-GB" sz="1200" dirty="0"/>
              <a:t> </a:t>
            </a:r>
            <a:r>
              <a:rPr lang="en-GB" sz="1200" dirty="0" err="1"/>
              <a:t>trwy</a:t>
            </a:r>
            <a:r>
              <a:rPr lang="en-GB" sz="1200" dirty="0"/>
              <a:t> </a:t>
            </a:r>
            <a:r>
              <a:rPr lang="en-GB" sz="1200" dirty="0" err="1"/>
              <a:t>ei</a:t>
            </a:r>
            <a:r>
              <a:rPr lang="en-GB" sz="1200" dirty="0"/>
              <a:t> </a:t>
            </a:r>
            <a:r>
              <a:rPr lang="en-GB" sz="1200" dirty="0" err="1"/>
              <a:t>feddwl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problem </a:t>
            </a:r>
            <a:r>
              <a:rPr lang="en-GB" sz="1200" dirty="0" err="1"/>
              <a:t>mawr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plant </a:t>
            </a:r>
            <a:r>
              <a:rPr lang="en-GB" sz="1200" dirty="0" err="1"/>
              <a:t>ifanc</a:t>
            </a:r>
            <a:r>
              <a:rPr lang="en-GB" sz="1200" dirty="0"/>
              <a:t>.</a:t>
            </a: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3BCFB2C5-BE93-4E85-842E-C31E0EFED76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5280" t="31900" r="77377" b="62118"/>
          <a:stretch/>
        </p:blipFill>
        <p:spPr>
          <a:xfrm>
            <a:off x="140292" y="3517355"/>
            <a:ext cx="1768333" cy="810196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A4B7017C-68CD-4E56-AEF1-EAC42E2243C8}"/>
              </a:ext>
            </a:extLst>
          </p:cNvPr>
          <p:cNvSpPr txBox="1"/>
          <p:nvPr/>
        </p:nvSpPr>
        <p:spPr>
          <a:xfrm>
            <a:off x="126175" y="4353340"/>
            <a:ext cx="2667968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Ffynhonnell</a:t>
            </a:r>
            <a:r>
              <a:rPr lang="en-GB" sz="1100" dirty="0"/>
              <a:t>: </a:t>
            </a:r>
            <a:r>
              <a:rPr lang="en-GB" sz="1100" dirty="0" err="1"/>
              <a:t>Gwefan</a:t>
            </a:r>
            <a:r>
              <a:rPr lang="en-GB" sz="1100" dirty="0"/>
              <a:t> NSPCC (dim </a:t>
            </a:r>
            <a:r>
              <a:rPr lang="en-GB" sz="1100" dirty="0" err="1"/>
              <a:t>dyddiad</a:t>
            </a:r>
            <a:r>
              <a:rPr lang="en-GB" sz="1100" dirty="0"/>
              <a:t>)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C342FFFD-DB06-47B6-AFB0-0305BB1CB79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298" t="11193" r="75001" b="81214"/>
          <a:stretch/>
        </p:blipFill>
        <p:spPr>
          <a:xfrm>
            <a:off x="1171591" y="5005116"/>
            <a:ext cx="2027226" cy="809120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3B8C97B4-1BCA-4970-A9B9-6AA9E9480904}"/>
              </a:ext>
            </a:extLst>
          </p:cNvPr>
          <p:cNvSpPr txBox="1"/>
          <p:nvPr/>
        </p:nvSpPr>
        <p:spPr>
          <a:xfrm>
            <a:off x="443783" y="5980187"/>
            <a:ext cx="266796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Ffynhonnell</a:t>
            </a:r>
            <a:r>
              <a:rPr lang="en-GB" sz="1100" dirty="0"/>
              <a:t>: </a:t>
            </a:r>
            <a:r>
              <a:rPr lang="en-GB" sz="1100" dirty="0" err="1"/>
              <a:t>Gwefan</a:t>
            </a:r>
            <a:r>
              <a:rPr lang="en-GB" sz="1100" dirty="0"/>
              <a:t> Action For Children (dim </a:t>
            </a:r>
            <a:r>
              <a:rPr lang="en-GB" sz="1100" dirty="0" err="1"/>
              <a:t>dyddiad</a:t>
            </a:r>
            <a:r>
              <a:rPr lang="en-GB" sz="1100" dirty="0"/>
              <a:t>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6813260-E035-48CB-B29C-9037E7A92CC5}"/>
              </a:ext>
            </a:extLst>
          </p:cNvPr>
          <p:cNvSpPr txBox="1"/>
          <p:nvPr/>
        </p:nvSpPr>
        <p:spPr>
          <a:xfrm>
            <a:off x="188294" y="27219"/>
            <a:ext cx="31380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Rhif</a:t>
            </a:r>
            <a:r>
              <a:rPr lang="en-GB" sz="1100" dirty="0"/>
              <a:t> </a:t>
            </a:r>
            <a:r>
              <a:rPr lang="en-GB" sz="1100" dirty="0" err="1"/>
              <a:t>Myfyriwr</a:t>
            </a:r>
            <a:r>
              <a:rPr lang="en-GB" sz="1100" dirty="0"/>
              <a:t>: 1702327                   EAEE4002/C </a:t>
            </a:r>
          </a:p>
        </p:txBody>
      </p:sp>
    </p:spTree>
    <p:extLst>
      <p:ext uri="{BB962C8B-B14F-4D97-AF65-F5344CB8AC3E}">
        <p14:creationId xmlns:p14="http://schemas.microsoft.com/office/powerpoint/2010/main" val="9894916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CF9399BF-ECAA-4D68-AD9A-81EF5A4B85FC}"/>
              </a:ext>
            </a:extLst>
          </p:cNvPr>
          <p:cNvCxnSpPr>
            <a:cxnSpLocks/>
          </p:cNvCxnSpPr>
          <p:nvPr/>
        </p:nvCxnSpPr>
        <p:spPr>
          <a:xfrm>
            <a:off x="4848778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8C8290D-B60D-48CF-8643-724B5E7EE824}"/>
              </a:ext>
            </a:extLst>
          </p:cNvPr>
          <p:cNvCxnSpPr>
            <a:cxnSpLocks/>
          </p:cNvCxnSpPr>
          <p:nvPr/>
        </p:nvCxnSpPr>
        <p:spPr>
          <a:xfrm>
            <a:off x="8442692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AB0EC54-DB89-4F5C-A395-7EE789A1C398}"/>
              </a:ext>
            </a:extLst>
          </p:cNvPr>
          <p:cNvSpPr txBox="1"/>
          <p:nvPr/>
        </p:nvSpPr>
        <p:spPr>
          <a:xfrm>
            <a:off x="1560598" y="449425"/>
            <a:ext cx="31537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Erthygl</a:t>
            </a:r>
            <a:r>
              <a:rPr lang="en-GB" sz="1200" dirty="0"/>
              <a:t> 3-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gwefan</a:t>
            </a:r>
            <a:r>
              <a:rPr lang="en-GB" sz="1200" dirty="0"/>
              <a:t>  ‘</a:t>
            </a:r>
            <a:r>
              <a:rPr lang="en-GB" sz="1200" dirty="0" err="1"/>
              <a:t>Childrens</a:t>
            </a:r>
            <a:r>
              <a:rPr lang="en-GB" sz="1200" dirty="0"/>
              <a:t> rights wales, 2018’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</a:t>
            </a:r>
            <a:r>
              <a:rPr lang="en-GB" sz="1200" dirty="0" err="1"/>
              <a:t>erthygl</a:t>
            </a:r>
            <a:r>
              <a:rPr lang="en-GB" sz="1200" dirty="0"/>
              <a:t> 3 </a:t>
            </a:r>
            <a:r>
              <a:rPr lang="en-GB" sz="1200" dirty="0" err="1"/>
              <a:t>yw</a:t>
            </a:r>
            <a:r>
              <a:rPr lang="en-GB" sz="1200" dirty="0"/>
              <a:t> bod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ynelu</a:t>
            </a:r>
            <a:r>
              <a:rPr lang="en-GB" sz="1200" dirty="0"/>
              <a:t> at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gorau</a:t>
            </a:r>
            <a:r>
              <a:rPr lang="en-GB" sz="1200" dirty="0"/>
              <a:t> </a:t>
            </a:r>
            <a:r>
              <a:rPr lang="en-GB" sz="1200" dirty="0" err="1"/>
              <a:t>ir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bod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hapus</a:t>
            </a:r>
            <a:r>
              <a:rPr lang="en-GB" sz="1200" dirty="0"/>
              <a:t> ag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36F3F91-CEC4-4705-8115-E280AB3CD60B}"/>
              </a:ext>
            </a:extLst>
          </p:cNvPr>
          <p:cNvSpPr txBox="1"/>
          <p:nvPr/>
        </p:nvSpPr>
        <p:spPr>
          <a:xfrm>
            <a:off x="5099253" y="449425"/>
            <a:ext cx="315374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Erthygl</a:t>
            </a:r>
            <a:r>
              <a:rPr lang="en-GB" sz="1200" dirty="0"/>
              <a:t> 2- Mae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dau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son am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y </a:t>
            </a:r>
            <a:r>
              <a:rPr lang="en-GB" sz="1200" dirty="0" err="1"/>
              <a:t>hawliau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. </a:t>
            </a:r>
            <a:r>
              <a:rPr lang="en-GB" sz="1200" dirty="0" err="1"/>
              <a:t>Dydu</a:t>
            </a:r>
            <a:r>
              <a:rPr lang="en-GB" sz="1200" dirty="0"/>
              <a:t> </a:t>
            </a:r>
            <a:r>
              <a:rPr lang="en-GB" sz="1200" dirty="0" err="1"/>
              <a:t>lliw</a:t>
            </a:r>
            <a:r>
              <a:rPr lang="en-GB" sz="1200" dirty="0"/>
              <a:t> </a:t>
            </a:r>
            <a:r>
              <a:rPr lang="en-GB" sz="1200" dirty="0" err="1"/>
              <a:t>croen</a:t>
            </a:r>
            <a:r>
              <a:rPr lang="en-GB" sz="1200" dirty="0"/>
              <a:t>, </a:t>
            </a:r>
            <a:r>
              <a:rPr lang="en-GB" sz="1200" dirty="0" err="1"/>
              <a:t>crefydd</a:t>
            </a:r>
            <a:r>
              <a:rPr lang="en-GB" sz="1200" dirty="0"/>
              <a:t>, </a:t>
            </a:r>
            <a:r>
              <a:rPr lang="en-GB" sz="1200" dirty="0" err="1"/>
              <a:t>rhyw</a:t>
            </a:r>
            <a:r>
              <a:rPr lang="en-GB" sz="1200" dirty="0"/>
              <a:t>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gwahaniaeth</a:t>
            </a:r>
            <a:r>
              <a:rPr lang="en-GB" sz="1200" dirty="0"/>
              <a:t>.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. (</a:t>
            </a:r>
            <a:r>
              <a:rPr lang="en-GB" sz="1200" dirty="0" err="1"/>
              <a:t>childrens</a:t>
            </a:r>
            <a:r>
              <a:rPr lang="en-GB" sz="1200" dirty="0"/>
              <a:t> rights wales, 2018)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230B0BA-16D2-4B35-A457-B235602AA4A0}"/>
              </a:ext>
            </a:extLst>
          </p:cNvPr>
          <p:cNvSpPr txBox="1"/>
          <p:nvPr/>
        </p:nvSpPr>
        <p:spPr>
          <a:xfrm>
            <a:off x="8570586" y="449425"/>
            <a:ext cx="31537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Erthygl</a:t>
            </a:r>
            <a:r>
              <a:rPr lang="en-GB" sz="1200" dirty="0"/>
              <a:t> 36-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son am pa </a:t>
            </a:r>
            <a:r>
              <a:rPr lang="en-GB" sz="1200" dirty="0" err="1"/>
              <a:t>mor</a:t>
            </a:r>
            <a:r>
              <a:rPr lang="en-GB" sz="1200" dirty="0"/>
              <a:t> </a:t>
            </a:r>
            <a:r>
              <a:rPr lang="en-GB" sz="1200" dirty="0" err="1"/>
              <a:t>bwysig</a:t>
            </a:r>
            <a:r>
              <a:rPr lang="en-GB" sz="1200" dirty="0"/>
              <a:t> </a:t>
            </a:r>
            <a:r>
              <a:rPr lang="en-GB" sz="1200" dirty="0" err="1"/>
              <a:t>yw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amddifyn</a:t>
            </a:r>
            <a:r>
              <a:rPr lang="en-GB" sz="1200" dirty="0"/>
              <a:t> plant </a:t>
            </a:r>
            <a:r>
              <a:rPr lang="en-GB" sz="1200" dirty="0" err="1"/>
              <a:t>ifanc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ysgol</a:t>
            </a:r>
            <a:r>
              <a:rPr lang="en-GB" sz="1200" dirty="0"/>
              <a:t>, </a:t>
            </a:r>
            <a:r>
              <a:rPr lang="en-GB" sz="1200" dirty="0" err="1"/>
              <a:t>gartref</a:t>
            </a:r>
            <a:r>
              <a:rPr lang="en-GB" sz="1200" dirty="0"/>
              <a:t> neu pan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allan</a:t>
            </a:r>
            <a:r>
              <a:rPr lang="en-GB" sz="1200" dirty="0"/>
              <a:t>. (</a:t>
            </a:r>
            <a:r>
              <a:rPr lang="en-GB" sz="1200" dirty="0" err="1"/>
              <a:t>childrens</a:t>
            </a:r>
            <a:r>
              <a:rPr lang="en-GB" sz="1200" dirty="0"/>
              <a:t> rights wales, 2018)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235A53A-5A83-4F53-9DD7-5ECD12382B84}"/>
              </a:ext>
            </a:extLst>
          </p:cNvPr>
          <p:cNvSpPr txBox="1"/>
          <p:nvPr/>
        </p:nvSpPr>
        <p:spPr>
          <a:xfrm>
            <a:off x="8632386" y="1575449"/>
            <a:ext cx="315374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cysylltu</a:t>
            </a:r>
            <a:r>
              <a:rPr lang="en-GB" sz="1200" dirty="0"/>
              <a:t> ag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syfyllfa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gall y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dawel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bod </a:t>
            </a:r>
            <a:r>
              <a:rPr lang="en-GB" sz="1200" dirty="0" err="1"/>
              <a:t>problemau</a:t>
            </a:r>
            <a:r>
              <a:rPr lang="en-GB" sz="1200" dirty="0"/>
              <a:t> </a:t>
            </a:r>
            <a:r>
              <a:rPr lang="en-GB" sz="1200" dirty="0" err="1"/>
              <a:t>gartref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ef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y </a:t>
            </a:r>
            <a:r>
              <a:rPr lang="en-GB" sz="1200" dirty="0" err="1"/>
              <a:t>gwefan</a:t>
            </a:r>
            <a:r>
              <a:rPr lang="en-GB" sz="1200" dirty="0"/>
              <a:t> y NSPCC (2018)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nhw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</a:t>
            </a:r>
            <a:r>
              <a:rPr lang="en-GB" sz="1200" dirty="0" err="1"/>
              <a:t>llawer</a:t>
            </a:r>
            <a:r>
              <a:rPr lang="en-GB" sz="1200" dirty="0"/>
              <a:t> o plant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camdrin</a:t>
            </a:r>
            <a:r>
              <a:rPr lang="en-GB" sz="1200" dirty="0"/>
              <a:t> neu </a:t>
            </a:r>
            <a:r>
              <a:rPr lang="en-GB" sz="1200" dirty="0" err="1"/>
              <a:t>wedi</a:t>
            </a:r>
            <a:r>
              <a:rPr lang="en-GB" sz="1200" dirty="0"/>
              <a:t> </a:t>
            </a:r>
            <a:r>
              <a:rPr lang="en-GB" sz="1200" dirty="0" err="1"/>
              <a:t>esgeuluso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dawel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bod y plant </a:t>
            </a:r>
            <a:r>
              <a:rPr lang="en-GB" sz="1200" dirty="0" err="1"/>
              <a:t>ddim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siwr</a:t>
            </a:r>
            <a:r>
              <a:rPr lang="en-GB" sz="1200" dirty="0"/>
              <a:t> o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pwy</a:t>
            </a:r>
            <a:r>
              <a:rPr lang="en-GB" sz="1200" dirty="0"/>
              <a:t> </a:t>
            </a:r>
            <a:r>
              <a:rPr lang="en-GB" sz="1200" dirty="0" err="1"/>
              <a:t>rydym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credu</a:t>
            </a:r>
            <a:r>
              <a:rPr lang="en-GB" sz="1200" dirty="0"/>
              <a:t> </a:t>
            </a:r>
            <a:r>
              <a:rPr lang="en-GB" sz="1200" dirty="0" err="1"/>
              <a:t>mewn</a:t>
            </a:r>
            <a:r>
              <a:rPr lang="en-GB" sz="1200" dirty="0"/>
              <a:t>.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y CRIN (2018) </a:t>
            </a:r>
            <a:r>
              <a:rPr lang="en-GB" sz="1200" dirty="0" err="1"/>
              <a:t>mae’n</a:t>
            </a:r>
            <a:r>
              <a:rPr lang="en-GB" sz="1200" dirty="0"/>
              <a:t> son am </a:t>
            </a:r>
            <a:r>
              <a:rPr lang="en-GB" sz="1200" dirty="0" err="1"/>
              <a:t>definiad</a:t>
            </a:r>
            <a:r>
              <a:rPr lang="en-GB" sz="1200" dirty="0"/>
              <a:t> or </a:t>
            </a:r>
            <a:r>
              <a:rPr lang="en-GB" sz="1200" dirty="0" err="1"/>
              <a:t>erthygl</a:t>
            </a:r>
            <a:r>
              <a:rPr lang="en-GB" sz="1200" dirty="0"/>
              <a:t> ac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gall </a:t>
            </a:r>
            <a:r>
              <a:rPr lang="en-GB" sz="1200" dirty="0" err="1"/>
              <a:t>camdriniaeth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fisegol</a:t>
            </a:r>
            <a:r>
              <a:rPr lang="en-GB" sz="1200" dirty="0"/>
              <a:t>, </a:t>
            </a:r>
            <a:r>
              <a:rPr lang="en-GB" sz="1200" dirty="0" err="1"/>
              <a:t>meddyliol</a:t>
            </a:r>
            <a:r>
              <a:rPr lang="en-GB" sz="1200" dirty="0"/>
              <a:t>, </a:t>
            </a:r>
            <a:r>
              <a:rPr lang="en-GB" sz="1200" dirty="0" err="1"/>
              <a:t>emosiynol</a:t>
            </a:r>
            <a:r>
              <a:rPr lang="en-GB" sz="1200" dirty="0"/>
              <a:t> ac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rhywiol</a:t>
            </a:r>
            <a:r>
              <a:rPr lang="en-GB" sz="1200" dirty="0"/>
              <a:t>. Mae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golygu</a:t>
            </a:r>
            <a:r>
              <a:rPr lang="en-GB" sz="1200" dirty="0"/>
              <a:t> bod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ffirdd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unigolion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fod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perygl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eraill</a:t>
            </a:r>
            <a:r>
              <a:rPr lang="en-GB" sz="1200" dirty="0"/>
              <a:t>.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0DB4B86-7DD1-4606-9023-4CBFA9316730}"/>
              </a:ext>
            </a:extLst>
          </p:cNvPr>
          <p:cNvCxnSpPr>
            <a:cxnSpLocks/>
          </p:cNvCxnSpPr>
          <p:nvPr/>
        </p:nvCxnSpPr>
        <p:spPr>
          <a:xfrm>
            <a:off x="1440752" y="0"/>
            <a:ext cx="0" cy="68580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2814EC20-FECB-469E-8C8A-63C783EB4F50}"/>
              </a:ext>
            </a:extLst>
          </p:cNvPr>
          <p:cNvSpPr txBox="1"/>
          <p:nvPr/>
        </p:nvSpPr>
        <p:spPr>
          <a:xfrm>
            <a:off x="-1" y="495591"/>
            <a:ext cx="16001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Pa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ac </a:t>
            </a:r>
            <a:r>
              <a:rPr lang="en-GB" sz="1400" b="1" dirty="0" err="1">
                <a:solidFill>
                  <a:srgbClr val="002060"/>
                </a:solidFill>
              </a:rPr>
              <a:t>beth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mae’r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amddiffyn</a:t>
            </a: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3702DF1-6B76-4FA4-9DF1-4CBF6D674985}"/>
              </a:ext>
            </a:extLst>
          </p:cNvPr>
          <p:cNvSpPr txBox="1"/>
          <p:nvPr/>
        </p:nvSpPr>
        <p:spPr>
          <a:xfrm>
            <a:off x="-8175" y="1900103"/>
            <a:ext cx="16001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 err="1">
                <a:solidFill>
                  <a:srgbClr val="002060"/>
                </a:solidFill>
              </a:rPr>
              <a:t>Sut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mae’r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cysylltu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gyda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plentyn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sanerio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862E9FD-2D98-4927-A2E2-A377F1EE637D}"/>
              </a:ext>
            </a:extLst>
          </p:cNvPr>
          <p:cNvSpPr txBox="1"/>
          <p:nvPr/>
        </p:nvSpPr>
        <p:spPr>
          <a:xfrm>
            <a:off x="-39577" y="4100705"/>
            <a:ext cx="16001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002060"/>
                </a:solidFill>
              </a:rPr>
              <a:t>Beth </a:t>
            </a:r>
            <a:r>
              <a:rPr lang="en-GB" sz="1400" b="1" dirty="0" err="1">
                <a:solidFill>
                  <a:srgbClr val="002060"/>
                </a:solidFill>
              </a:rPr>
              <a:t>sydd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cael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i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gwneud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er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mwyn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llwyddo</a:t>
            </a:r>
            <a:r>
              <a:rPr lang="en-GB" sz="1400" b="1" dirty="0">
                <a:solidFill>
                  <a:srgbClr val="002060"/>
                </a:solidFill>
              </a:rPr>
              <a:t> </a:t>
            </a:r>
            <a:r>
              <a:rPr lang="en-GB" sz="1400" b="1" dirty="0" err="1">
                <a:solidFill>
                  <a:srgbClr val="002060"/>
                </a:solidFill>
              </a:rPr>
              <a:t>yn</a:t>
            </a:r>
            <a:r>
              <a:rPr lang="en-GB" sz="1400" b="1" dirty="0">
                <a:solidFill>
                  <a:srgbClr val="002060"/>
                </a:solidFill>
              </a:rPr>
              <a:t> y </a:t>
            </a:r>
            <a:r>
              <a:rPr lang="en-GB" sz="1400" b="1" dirty="0" err="1">
                <a:solidFill>
                  <a:srgbClr val="002060"/>
                </a:solidFill>
              </a:rPr>
              <a:t>erthygl</a:t>
            </a:r>
            <a:endParaRPr lang="en-GB" sz="1400" b="1" dirty="0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52D75DB-4823-4907-8254-37D6A49F1AB1}"/>
              </a:ext>
            </a:extLst>
          </p:cNvPr>
          <p:cNvSpPr txBox="1"/>
          <p:nvPr/>
        </p:nvSpPr>
        <p:spPr>
          <a:xfrm>
            <a:off x="1567892" y="1761603"/>
            <a:ext cx="31537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ol</a:t>
            </a:r>
            <a:r>
              <a:rPr lang="en-GB" sz="1200" dirty="0"/>
              <a:t> y </a:t>
            </a:r>
            <a:r>
              <a:rPr lang="en-GB" sz="1200" dirty="0" err="1"/>
              <a:t>gwefan</a:t>
            </a:r>
            <a:r>
              <a:rPr lang="en-GB" sz="1200" dirty="0"/>
              <a:t> ‘ Children and young people commissioner Scotland’ (dim </a:t>
            </a:r>
            <a:r>
              <a:rPr lang="en-GB" sz="1200" dirty="0" err="1"/>
              <a:t>dyddiad</a:t>
            </a:r>
            <a:r>
              <a:rPr lang="en-GB" sz="1200" dirty="0"/>
              <a:t>)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y </a:t>
            </a:r>
            <a:r>
              <a:rPr lang="en-GB" sz="1200" dirty="0" err="1"/>
              <a:t>erthygl</a:t>
            </a:r>
            <a:r>
              <a:rPr lang="en-GB" sz="1200" dirty="0"/>
              <a:t> 3 </a:t>
            </a:r>
            <a:r>
              <a:rPr lang="en-GB" sz="1200" dirty="0" err="1"/>
              <a:t>yn</a:t>
            </a:r>
            <a:r>
              <a:rPr lang="en-GB" sz="1200" dirty="0"/>
              <a:t> son am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dylai</a:t>
            </a:r>
            <a:r>
              <a:rPr lang="en-GB" sz="1200" dirty="0"/>
              <a:t> y </a:t>
            </a:r>
            <a:r>
              <a:rPr lang="en-GB" sz="1200" dirty="0" err="1"/>
              <a:t>rhieni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ermwyn</a:t>
            </a:r>
            <a:r>
              <a:rPr lang="en-GB" sz="1200" dirty="0"/>
              <a:t> </a:t>
            </a:r>
            <a:r>
              <a:rPr lang="en-GB" sz="1200" dirty="0" err="1"/>
              <a:t>ir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hwyl</a:t>
            </a:r>
            <a:r>
              <a:rPr lang="en-GB" sz="1200" dirty="0"/>
              <a:t> </a:t>
            </a:r>
            <a:r>
              <a:rPr lang="en-GB" sz="1200" dirty="0" err="1"/>
              <a:t>wrth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Mae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dda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sanerio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ir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dechrau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</a:t>
            </a:r>
            <a:r>
              <a:rPr lang="en-GB" sz="1200" dirty="0" err="1"/>
              <a:t>gweithgareddau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araf</a:t>
            </a:r>
            <a:r>
              <a:rPr lang="en-GB" sz="1200" dirty="0"/>
              <a:t> felly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gwybod</a:t>
            </a:r>
            <a:r>
              <a:rPr lang="en-GB" sz="1200" dirty="0"/>
              <a:t>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mae’n</a:t>
            </a:r>
            <a:r>
              <a:rPr lang="en-GB" sz="1200" dirty="0"/>
              <a:t> </a:t>
            </a:r>
            <a:r>
              <a:rPr lang="en-GB" sz="1200" dirty="0" err="1"/>
              <a:t>hoffi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gwefan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dweud</a:t>
            </a:r>
            <a:r>
              <a:rPr lang="en-GB" sz="1200" dirty="0"/>
              <a:t> bod </a:t>
            </a:r>
            <a:r>
              <a:rPr lang="en-GB" sz="1200" dirty="0" err="1"/>
              <a:t>angen</a:t>
            </a:r>
            <a:r>
              <a:rPr lang="en-GB" sz="1200" dirty="0"/>
              <a:t> </a:t>
            </a:r>
            <a:r>
              <a:rPr lang="en-GB" sz="1200" dirty="0" err="1"/>
              <a:t>darganfod</a:t>
            </a:r>
            <a:r>
              <a:rPr lang="en-GB" sz="1200" dirty="0"/>
              <a:t> </a:t>
            </a:r>
            <a:r>
              <a:rPr lang="en-GB" sz="1200" dirty="0" err="1"/>
              <a:t>beth</a:t>
            </a:r>
            <a:r>
              <a:rPr lang="en-GB" sz="1200" dirty="0"/>
              <a:t>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hoffi</a:t>
            </a:r>
            <a:r>
              <a:rPr lang="en-GB" sz="1200" dirty="0"/>
              <a:t> </a:t>
            </a:r>
            <a:r>
              <a:rPr lang="en-GB" sz="1200" dirty="0" err="1"/>
              <a:t>gwneud</a:t>
            </a:r>
            <a:r>
              <a:rPr lang="en-GB" sz="1200" dirty="0"/>
              <a:t> ac </a:t>
            </a:r>
            <a:r>
              <a:rPr lang="en-GB" sz="1200" dirty="0" err="1"/>
              <a:t>aneli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gweithio</a:t>
            </a:r>
            <a:r>
              <a:rPr lang="en-GB" sz="1200" dirty="0"/>
              <a:t> </a:t>
            </a:r>
            <a:r>
              <a:rPr lang="en-GB" sz="1200" dirty="0" err="1"/>
              <a:t>ar</a:t>
            </a:r>
            <a:r>
              <a:rPr lang="en-GB" sz="1200" dirty="0"/>
              <a:t> </a:t>
            </a:r>
            <a:r>
              <a:rPr lang="en-GB" sz="1200" dirty="0" err="1"/>
              <a:t>hynnu</a:t>
            </a:r>
            <a:r>
              <a:rPr lang="en-GB" sz="1200" dirty="0"/>
              <a:t>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A7069406-FF48-4A70-A223-1FAE9DC5FE22}"/>
              </a:ext>
            </a:extLst>
          </p:cNvPr>
          <p:cNvSpPr txBox="1"/>
          <p:nvPr/>
        </p:nvSpPr>
        <p:spPr>
          <a:xfrm>
            <a:off x="5139951" y="1760115"/>
            <a:ext cx="31537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erthygl</a:t>
            </a:r>
            <a:r>
              <a:rPr lang="en-GB" sz="1200" dirty="0"/>
              <a:t> </a:t>
            </a:r>
            <a:r>
              <a:rPr lang="en-GB" sz="1200" dirty="0" err="1"/>
              <a:t>hyn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son am pa </a:t>
            </a:r>
            <a:r>
              <a:rPr lang="en-GB" sz="1200" dirty="0" err="1"/>
              <a:t>fath</a:t>
            </a:r>
            <a:r>
              <a:rPr lang="en-GB" sz="1200" dirty="0"/>
              <a:t> o </a:t>
            </a:r>
            <a:r>
              <a:rPr lang="en-GB" sz="1200" dirty="0" err="1"/>
              <a:t>pobl</a:t>
            </a:r>
            <a:r>
              <a:rPr lang="en-GB" sz="1200" dirty="0"/>
              <a:t>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gallu</a:t>
            </a:r>
            <a:r>
              <a:rPr lang="en-GB" sz="1200" dirty="0"/>
              <a:t> </a:t>
            </a:r>
            <a:r>
              <a:rPr lang="en-GB" sz="1200" dirty="0" err="1"/>
              <a:t>defdnyddio</a:t>
            </a:r>
            <a:r>
              <a:rPr lang="en-GB" sz="1200" dirty="0"/>
              <a:t> y </a:t>
            </a:r>
            <a:r>
              <a:rPr lang="en-GB" sz="1200" dirty="0" err="1"/>
              <a:t>confensiwn</a:t>
            </a:r>
            <a:r>
              <a:rPr lang="en-GB" sz="1200" dirty="0"/>
              <a:t> ac y </a:t>
            </a:r>
            <a:r>
              <a:rPr lang="en-GB" sz="1200" dirty="0" err="1"/>
              <a:t>erthyglau</a:t>
            </a:r>
            <a:r>
              <a:rPr lang="en-GB" sz="1200" dirty="0"/>
              <a:t>. </a:t>
            </a:r>
            <a:r>
              <a:rPr lang="en-GB" sz="1200" dirty="0" err="1"/>
              <a:t>Mae’n</a:t>
            </a:r>
            <a:r>
              <a:rPr lang="en-GB" sz="1200" dirty="0"/>
              <a:t> son am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cael</a:t>
            </a:r>
            <a:r>
              <a:rPr lang="en-GB" sz="1200" dirty="0"/>
              <a:t> y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</a:t>
            </a:r>
            <a:r>
              <a:rPr lang="en-GB" sz="1200" dirty="0" err="1"/>
              <a:t>fel</a:t>
            </a:r>
            <a:r>
              <a:rPr lang="en-GB" sz="1200" dirty="0"/>
              <a:t> plant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gwahanol</a:t>
            </a:r>
            <a:r>
              <a:rPr lang="en-GB" sz="1200" dirty="0"/>
              <a:t> </a:t>
            </a:r>
            <a:r>
              <a:rPr lang="en-GB" sz="1200" dirty="0" err="1"/>
              <a:t>lliw</a:t>
            </a:r>
            <a:r>
              <a:rPr lang="en-GB" sz="1200" dirty="0"/>
              <a:t> ac </a:t>
            </a:r>
            <a:r>
              <a:rPr lang="en-GB" sz="1200" dirty="0" err="1"/>
              <a:t>hefyd</a:t>
            </a:r>
            <a:r>
              <a:rPr lang="en-GB" sz="1200" dirty="0"/>
              <a:t> plant </a:t>
            </a:r>
            <a:r>
              <a:rPr lang="en-GB" sz="1200" dirty="0" err="1"/>
              <a:t>sydd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crefydd</a:t>
            </a:r>
            <a:r>
              <a:rPr lang="en-GB" sz="1200" dirty="0"/>
              <a:t> ac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anghenion</a:t>
            </a:r>
            <a:r>
              <a:rPr lang="en-GB" sz="1200" dirty="0"/>
              <a:t> </a:t>
            </a:r>
            <a:r>
              <a:rPr lang="en-GB" sz="1200" dirty="0" err="1"/>
              <a:t>dysgu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plentyn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y </a:t>
            </a:r>
            <a:r>
              <a:rPr lang="en-GB" sz="1200" dirty="0" err="1"/>
              <a:t>sanario</a:t>
            </a:r>
            <a:r>
              <a:rPr lang="en-GB" sz="1200" dirty="0"/>
              <a:t> </a:t>
            </a:r>
            <a:r>
              <a:rPr lang="en-GB" sz="1200" dirty="0" err="1"/>
              <a:t>gyda</a:t>
            </a:r>
            <a:r>
              <a:rPr lang="en-GB" sz="1200" dirty="0"/>
              <a:t> </a:t>
            </a:r>
            <a:r>
              <a:rPr lang="en-GB" sz="1200" dirty="0" err="1"/>
              <a:t>problemau</a:t>
            </a:r>
            <a:r>
              <a:rPr lang="en-GB" sz="1200" dirty="0"/>
              <a:t> </a:t>
            </a:r>
            <a:r>
              <a:rPr lang="en-GB" sz="1200" dirty="0" err="1"/>
              <a:t>awtistiaeth</a:t>
            </a:r>
            <a:r>
              <a:rPr lang="en-GB" sz="1200" dirty="0"/>
              <a:t>. </a:t>
            </a:r>
            <a:r>
              <a:rPr lang="en-GB" sz="1200" dirty="0" err="1"/>
              <a:t>Mae’r</a:t>
            </a:r>
            <a:r>
              <a:rPr lang="en-GB" sz="1200" dirty="0"/>
              <a:t> </a:t>
            </a:r>
            <a:r>
              <a:rPr lang="en-GB" sz="1200" dirty="0" err="1"/>
              <a:t>gwefan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hefyd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son am pam </a:t>
            </a:r>
            <a:r>
              <a:rPr lang="en-GB" sz="1200" dirty="0" err="1"/>
              <a:t>dylai</a:t>
            </a:r>
            <a:r>
              <a:rPr lang="en-GB" sz="1200" dirty="0"/>
              <a:t> neb </a:t>
            </a:r>
            <a:r>
              <a:rPr lang="en-GB" sz="1200" dirty="0" err="1"/>
              <a:t>cael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trin</a:t>
            </a:r>
            <a:r>
              <a:rPr lang="en-GB" sz="1200" dirty="0"/>
              <a:t> </a:t>
            </a:r>
            <a:r>
              <a:rPr lang="en-GB" sz="1200" dirty="0" err="1"/>
              <a:t>yn</a:t>
            </a:r>
            <a:r>
              <a:rPr lang="en-GB" sz="1200" dirty="0"/>
              <a:t> </a:t>
            </a:r>
            <a:r>
              <a:rPr lang="en-GB" sz="1200" dirty="0" err="1"/>
              <a:t>wahanol</a:t>
            </a:r>
            <a:r>
              <a:rPr lang="en-GB" sz="1200" dirty="0"/>
              <a:t> </a:t>
            </a:r>
            <a:r>
              <a:rPr lang="en-GB" sz="1200" dirty="0" err="1"/>
              <a:t>oherwydd</a:t>
            </a:r>
            <a:r>
              <a:rPr lang="en-GB" sz="1200" dirty="0"/>
              <a:t> </a:t>
            </a:r>
            <a:r>
              <a:rPr lang="en-GB" sz="1200" dirty="0" err="1"/>
              <a:t>mae</a:t>
            </a:r>
            <a:r>
              <a:rPr lang="en-GB" sz="1200" dirty="0"/>
              <a:t> </a:t>
            </a:r>
            <a:r>
              <a:rPr lang="en-GB" sz="1200" dirty="0" err="1"/>
              <a:t>gan</a:t>
            </a:r>
            <a:r>
              <a:rPr lang="en-GB" sz="1200" dirty="0"/>
              <a:t> </a:t>
            </a:r>
            <a:r>
              <a:rPr lang="en-GB" sz="1200" dirty="0" err="1"/>
              <a:t>pawb</a:t>
            </a:r>
            <a:r>
              <a:rPr lang="en-GB" sz="1200" dirty="0"/>
              <a:t> </a:t>
            </a:r>
            <a:r>
              <a:rPr lang="en-GB" sz="1200" dirty="0" err="1"/>
              <a:t>yr</a:t>
            </a:r>
            <a:r>
              <a:rPr lang="en-GB" sz="1200" dirty="0"/>
              <a:t> </a:t>
            </a:r>
            <a:r>
              <a:rPr lang="en-GB" sz="1200" dirty="0" err="1"/>
              <a:t>hawl</a:t>
            </a:r>
            <a:r>
              <a:rPr lang="en-GB" sz="1200" dirty="0"/>
              <a:t> </a:t>
            </a:r>
            <a:r>
              <a:rPr lang="en-GB" sz="1200" dirty="0" err="1"/>
              <a:t>i</a:t>
            </a:r>
            <a:r>
              <a:rPr lang="en-GB" sz="1200" dirty="0"/>
              <a:t> </a:t>
            </a:r>
            <a:r>
              <a:rPr lang="en-GB" sz="1200" dirty="0" err="1"/>
              <a:t>defnyddio</a:t>
            </a:r>
            <a:r>
              <a:rPr lang="en-GB" sz="1200" dirty="0"/>
              <a:t> y </a:t>
            </a:r>
            <a:r>
              <a:rPr lang="en-GB" sz="1200" dirty="0" err="1"/>
              <a:t>erthyglau</a:t>
            </a:r>
            <a:r>
              <a:rPr lang="en-GB" sz="1200" dirty="0"/>
              <a:t> </a:t>
            </a:r>
            <a:r>
              <a:rPr lang="en-GB" sz="1200" dirty="0" err="1"/>
              <a:t>yma</a:t>
            </a:r>
            <a:r>
              <a:rPr lang="en-GB" sz="1200" dirty="0"/>
              <a:t>. (</a:t>
            </a:r>
            <a:r>
              <a:rPr lang="en-GB" sz="1200" dirty="0" err="1"/>
              <a:t>Unicef</a:t>
            </a:r>
            <a:r>
              <a:rPr lang="en-GB" sz="1200" dirty="0"/>
              <a:t>, dim </a:t>
            </a:r>
            <a:r>
              <a:rPr lang="en-GB" sz="1200" dirty="0" err="1"/>
              <a:t>dyddiad</a:t>
            </a:r>
            <a:r>
              <a:rPr lang="en-GB" sz="1200" dirty="0"/>
              <a:t>)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1553E6B-E4CB-4CD2-A867-700C0DAD06A8}"/>
              </a:ext>
            </a:extLst>
          </p:cNvPr>
          <p:cNvSpPr txBox="1"/>
          <p:nvPr/>
        </p:nvSpPr>
        <p:spPr>
          <a:xfrm>
            <a:off x="5068862" y="4178800"/>
            <a:ext cx="3153746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y </a:t>
            </a:r>
            <a:r>
              <a:rPr lang="en-GB" sz="1100" dirty="0" err="1"/>
              <a:t>gwefan</a:t>
            </a:r>
            <a:r>
              <a:rPr lang="en-GB" sz="1100" dirty="0"/>
              <a:t> ‘United Nations human rights office of high commander’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bod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lleiholiad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cyfriddol</a:t>
            </a:r>
            <a:r>
              <a:rPr lang="en-GB" sz="1100" dirty="0"/>
              <a:t> am y </a:t>
            </a:r>
            <a:r>
              <a:rPr lang="en-GB" sz="1100" dirty="0" err="1"/>
              <a:t>unigolion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siwr</a:t>
            </a:r>
            <a:r>
              <a:rPr lang="en-GB" sz="1100" dirty="0"/>
              <a:t> bod y </a:t>
            </a:r>
            <a:r>
              <a:rPr lang="en-GB" sz="1100" dirty="0" err="1"/>
              <a:t>unigolion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lleiholiad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hawl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rydym</a:t>
            </a:r>
            <a:r>
              <a:rPr lang="en-GB" sz="1100" dirty="0"/>
              <a:t> </a:t>
            </a:r>
            <a:r>
              <a:rPr lang="en-GB" sz="1100" dirty="0" err="1"/>
              <a:t>eisiau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fewn</a:t>
            </a:r>
            <a:r>
              <a:rPr lang="en-GB" sz="1100" dirty="0"/>
              <a:t> </a:t>
            </a:r>
            <a:r>
              <a:rPr lang="en-GB" sz="1100" dirty="0" err="1"/>
              <a:t>rheswm</a:t>
            </a:r>
            <a:r>
              <a:rPr lang="en-GB" sz="1100" dirty="0"/>
              <a:t> </a:t>
            </a:r>
            <a:r>
              <a:rPr lang="en-GB" sz="1100" dirty="0" err="1"/>
              <a:t>heb</a:t>
            </a:r>
            <a:r>
              <a:rPr lang="en-GB" sz="1100" dirty="0"/>
              <a:t> </a:t>
            </a:r>
            <a:r>
              <a:rPr lang="en-GB" sz="1100" dirty="0" err="1"/>
              <a:t>gwahaniaethu</a:t>
            </a:r>
            <a:r>
              <a:rPr lang="en-GB" sz="1100" dirty="0"/>
              <a:t> </a:t>
            </a:r>
            <a:r>
              <a:rPr lang="en-GB" sz="1100" dirty="0" err="1"/>
              <a:t>unrhyw</a:t>
            </a:r>
            <a:r>
              <a:rPr lang="en-GB" sz="1100" dirty="0"/>
              <a:t> person </a:t>
            </a:r>
            <a:r>
              <a:rPr lang="en-GB" sz="1100" dirty="0" err="1"/>
              <a:t>oherwydd</a:t>
            </a:r>
            <a:r>
              <a:rPr lang="en-GB" sz="1100" dirty="0"/>
              <a:t> y </a:t>
            </a:r>
            <a:r>
              <a:rPr lang="en-GB" sz="1100" dirty="0" err="1"/>
              <a:t>lliw</a:t>
            </a:r>
            <a:r>
              <a:rPr lang="en-GB" sz="1100" dirty="0"/>
              <a:t> </a:t>
            </a:r>
            <a:r>
              <a:rPr lang="en-GB" sz="1100" dirty="0" err="1"/>
              <a:t>croen</a:t>
            </a:r>
            <a:r>
              <a:rPr lang="en-GB" sz="1100" dirty="0"/>
              <a:t>, </a:t>
            </a:r>
            <a:r>
              <a:rPr lang="en-GB" sz="1100" dirty="0" err="1"/>
              <a:t>crefydd</a:t>
            </a:r>
            <a:r>
              <a:rPr lang="en-GB" sz="1100" dirty="0"/>
              <a:t>, </a:t>
            </a:r>
            <a:r>
              <a:rPr lang="en-GB" sz="1100" dirty="0" err="1"/>
              <a:t>anghenion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y </a:t>
            </a:r>
            <a:r>
              <a:rPr lang="en-GB" sz="1100" dirty="0" err="1"/>
              <a:t>blaen</a:t>
            </a:r>
            <a:r>
              <a:rPr lang="en-GB" sz="1100" dirty="0"/>
              <a:t>. </a:t>
            </a:r>
            <a:r>
              <a:rPr lang="en-GB" sz="1100" dirty="0" err="1"/>
              <a:t>Yr</a:t>
            </a:r>
            <a:r>
              <a:rPr lang="en-GB" sz="1100" dirty="0"/>
              <a:t> ail </a:t>
            </a:r>
            <a:r>
              <a:rPr lang="en-GB" sz="1100" dirty="0" err="1"/>
              <a:t>pwynt</a:t>
            </a:r>
            <a:r>
              <a:rPr lang="en-GB" sz="1100" dirty="0"/>
              <a:t> </a:t>
            </a:r>
            <a:r>
              <a:rPr lang="en-GB" sz="1100" dirty="0" err="1"/>
              <a:t>oedd</a:t>
            </a:r>
            <a:r>
              <a:rPr lang="en-GB" sz="1100" dirty="0"/>
              <a:t> </a:t>
            </a:r>
            <a:r>
              <a:rPr lang="en-GB" sz="1100" dirty="0" err="1"/>
              <a:t>rhaid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cymrud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gofal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siwr</a:t>
            </a:r>
            <a:r>
              <a:rPr lang="en-GB" sz="1100" dirty="0"/>
              <a:t> bod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cadw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saff</a:t>
            </a:r>
            <a:r>
              <a:rPr lang="en-GB" sz="1100" dirty="0"/>
              <a:t> o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fath</a:t>
            </a:r>
            <a:r>
              <a:rPr lang="en-GB" sz="1100" dirty="0"/>
              <a:t> o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hiliol</a:t>
            </a:r>
            <a:r>
              <a:rPr lang="en-GB" sz="1100" dirty="0"/>
              <a:t> ac </a:t>
            </a:r>
            <a:r>
              <a:rPr lang="en-GB" sz="1100" dirty="0" err="1"/>
              <a:t>unrhyw</a:t>
            </a:r>
            <a:r>
              <a:rPr lang="en-GB" sz="1100" dirty="0"/>
              <a:t>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ddim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credu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hawliau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plant.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8C3F46A-1B4B-4BEB-8D87-5710BD0BCCFD}"/>
              </a:ext>
            </a:extLst>
          </p:cNvPr>
          <p:cNvSpPr txBox="1"/>
          <p:nvPr/>
        </p:nvSpPr>
        <p:spPr>
          <a:xfrm>
            <a:off x="1627815" y="4077621"/>
            <a:ext cx="315374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y </a:t>
            </a:r>
            <a:r>
              <a:rPr lang="en-GB" sz="1100" dirty="0" err="1"/>
              <a:t>gwefan</a:t>
            </a:r>
            <a:r>
              <a:rPr lang="en-GB" sz="1100" dirty="0"/>
              <a:t> ‘United Nations human rights office of high commander’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dweud</a:t>
            </a:r>
            <a:r>
              <a:rPr lang="en-GB" sz="1100" dirty="0"/>
              <a:t> </a:t>
            </a:r>
            <a:r>
              <a:rPr lang="en-GB" sz="1100" dirty="0" err="1"/>
              <a:t>dylai</a:t>
            </a:r>
            <a:r>
              <a:rPr lang="en-GB" sz="1100" dirty="0"/>
              <a:t> </a:t>
            </a:r>
            <a:r>
              <a:rPr lang="en-GB" sz="1100" dirty="0" err="1"/>
              <a:t>pob</a:t>
            </a:r>
            <a:r>
              <a:rPr lang="en-GB" sz="1100" dirty="0"/>
              <a:t> </a:t>
            </a:r>
            <a:r>
              <a:rPr lang="en-GB" sz="1100" dirty="0" err="1"/>
              <a:t>lleiholiad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plant </a:t>
            </a:r>
            <a:r>
              <a:rPr lang="en-GB" sz="1100" dirty="0" err="1"/>
              <a:t>anelu</a:t>
            </a:r>
            <a:r>
              <a:rPr lang="en-GB" sz="1100" dirty="0"/>
              <a:t> at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gweithgareddau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perthnasol</a:t>
            </a:r>
            <a:r>
              <a:rPr lang="en-GB" sz="1100" dirty="0"/>
              <a:t> </a:t>
            </a:r>
            <a:r>
              <a:rPr lang="en-GB" sz="1100" dirty="0" err="1"/>
              <a:t>ir</a:t>
            </a:r>
            <a:r>
              <a:rPr lang="en-GB" sz="1100" dirty="0"/>
              <a:t> plant. Mae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cysylltu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gwefan</a:t>
            </a:r>
            <a:r>
              <a:rPr lang="en-GB" sz="1100" dirty="0"/>
              <a:t> ‘Families First’ (24 April 2018)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wedi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gan</a:t>
            </a:r>
            <a:r>
              <a:rPr lang="en-GB" sz="1100" dirty="0"/>
              <a:t> y </a:t>
            </a:r>
            <a:r>
              <a:rPr lang="en-GB" sz="1100" dirty="0" err="1"/>
              <a:t>llywodraeth</a:t>
            </a:r>
            <a:r>
              <a:rPr lang="en-GB" sz="1100" dirty="0"/>
              <a:t> </a:t>
            </a:r>
            <a:r>
              <a:rPr lang="en-GB" sz="1100" dirty="0" err="1"/>
              <a:t>cymru</a:t>
            </a:r>
            <a:r>
              <a:rPr lang="en-GB" sz="1100" dirty="0"/>
              <a:t> </a:t>
            </a:r>
            <a:r>
              <a:rPr lang="en-GB" sz="1100" dirty="0" err="1"/>
              <a:t>ermwyn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y </a:t>
            </a:r>
            <a:r>
              <a:rPr lang="en-GB" sz="1100" dirty="0" err="1"/>
              <a:t>teuluoedd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fwy</a:t>
            </a:r>
            <a:r>
              <a:rPr lang="en-GB" sz="1100" dirty="0"/>
              <a:t> </a:t>
            </a:r>
            <a:r>
              <a:rPr lang="en-GB" sz="1100" dirty="0" err="1"/>
              <a:t>gafarwydd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syfyllfa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. </a:t>
            </a:r>
            <a:r>
              <a:rPr lang="en-GB" sz="1100" dirty="0" err="1"/>
              <a:t>Bydd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defnyddio</a:t>
            </a:r>
            <a:r>
              <a:rPr lang="en-GB" sz="1100" dirty="0"/>
              <a:t> </a:t>
            </a:r>
            <a:r>
              <a:rPr lang="en-GB" sz="1100" dirty="0" err="1"/>
              <a:t>oherwydd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helpu</a:t>
            </a:r>
            <a:r>
              <a:rPr lang="en-GB" sz="1100" dirty="0"/>
              <a:t> y </a:t>
            </a:r>
            <a:r>
              <a:rPr lang="en-GB" sz="1100" dirty="0" err="1"/>
              <a:t>teulioedd</a:t>
            </a:r>
            <a:r>
              <a:rPr lang="en-GB" sz="1100" dirty="0"/>
              <a:t> </a:t>
            </a:r>
            <a:r>
              <a:rPr lang="en-GB" sz="1100" dirty="0" err="1"/>
              <a:t>dod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atnabod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fwy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yna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gallu</a:t>
            </a:r>
            <a:r>
              <a:rPr lang="en-GB" sz="1100" dirty="0"/>
              <a:t> </a:t>
            </a:r>
            <a:r>
              <a:rPr lang="en-GB" sz="1100" dirty="0" err="1"/>
              <a:t>helpu’r</a:t>
            </a:r>
            <a:r>
              <a:rPr lang="en-GB" sz="1100" dirty="0"/>
              <a:t> </a:t>
            </a:r>
            <a:r>
              <a:rPr lang="en-GB" sz="1100" dirty="0" err="1"/>
              <a:t>rhieni</a:t>
            </a:r>
            <a:r>
              <a:rPr lang="en-GB" sz="1100" dirty="0"/>
              <a:t> </a:t>
            </a:r>
            <a:r>
              <a:rPr lang="en-GB" sz="1100" dirty="0" err="1"/>
              <a:t>deall</a:t>
            </a:r>
            <a:r>
              <a:rPr lang="en-GB" sz="1100" dirty="0"/>
              <a:t> </a:t>
            </a:r>
            <a:r>
              <a:rPr lang="en-GB" sz="1100" dirty="0" err="1"/>
              <a:t>beth</a:t>
            </a:r>
            <a:r>
              <a:rPr lang="en-GB" sz="1100" dirty="0"/>
              <a:t> </a:t>
            </a:r>
            <a:r>
              <a:rPr lang="en-GB" sz="1100" dirty="0" err="1"/>
              <a:t>mae’r</a:t>
            </a:r>
            <a:r>
              <a:rPr lang="en-GB" sz="1100" dirty="0"/>
              <a:t> plant </a:t>
            </a:r>
            <a:r>
              <a:rPr lang="en-GB" sz="1100" dirty="0" err="1"/>
              <a:t>eisiau</a:t>
            </a:r>
            <a:r>
              <a:rPr lang="en-GB" sz="1100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008BC2B-936C-4465-98F4-DCFCE2CFC737}"/>
              </a:ext>
            </a:extLst>
          </p:cNvPr>
          <p:cNvSpPr txBox="1"/>
          <p:nvPr/>
        </p:nvSpPr>
        <p:spPr>
          <a:xfrm>
            <a:off x="8644329" y="4246898"/>
            <a:ext cx="3153746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ol</a:t>
            </a:r>
            <a:r>
              <a:rPr lang="en-GB" sz="1100" dirty="0"/>
              <a:t> y </a:t>
            </a:r>
            <a:r>
              <a:rPr lang="en-GB" sz="1100" dirty="0" err="1"/>
              <a:t>gwfean</a:t>
            </a:r>
            <a:r>
              <a:rPr lang="en-GB" sz="1100" dirty="0"/>
              <a:t> ‘Action for Children’(dim </a:t>
            </a:r>
            <a:r>
              <a:rPr lang="en-GB" sz="1100" dirty="0" err="1"/>
              <a:t>dyddiad</a:t>
            </a:r>
            <a:r>
              <a:rPr lang="en-GB" sz="1100" dirty="0"/>
              <a:t>) </a:t>
            </a:r>
            <a:r>
              <a:rPr lang="en-GB" sz="1100" dirty="0" err="1"/>
              <a:t>mae’n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o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credu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amddifyn</a:t>
            </a:r>
            <a:r>
              <a:rPr lang="en-GB" sz="1100" dirty="0"/>
              <a:t> plant </a:t>
            </a:r>
            <a:r>
              <a:rPr lang="en-GB" sz="1100" dirty="0" err="1"/>
              <a:t>ifanc</a:t>
            </a:r>
            <a:r>
              <a:rPr lang="en-GB" sz="1100" dirty="0"/>
              <a:t> </a:t>
            </a:r>
            <a:r>
              <a:rPr lang="en-GB" sz="1100" dirty="0" err="1"/>
              <a:t>wrth</a:t>
            </a:r>
            <a:r>
              <a:rPr lang="en-GB" sz="1100" dirty="0"/>
              <a:t> </a:t>
            </a:r>
            <a:r>
              <a:rPr lang="en-GB" sz="1100" dirty="0" err="1"/>
              <a:t>pobl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eisiau</a:t>
            </a:r>
            <a:r>
              <a:rPr lang="en-GB" sz="1100" dirty="0"/>
              <a:t> </a:t>
            </a:r>
            <a:r>
              <a:rPr lang="en-GB" sz="1100" dirty="0" err="1"/>
              <a:t>gwneud</a:t>
            </a:r>
            <a:r>
              <a:rPr lang="en-GB" sz="1100" dirty="0"/>
              <a:t> </a:t>
            </a:r>
            <a:r>
              <a:rPr lang="en-GB" sz="1100" dirty="0" err="1"/>
              <a:t>niwed</a:t>
            </a:r>
            <a:r>
              <a:rPr lang="en-GB" sz="1100" dirty="0"/>
              <a:t> </a:t>
            </a:r>
            <a:r>
              <a:rPr lang="en-GB" sz="1100" dirty="0" err="1"/>
              <a:t>iddynt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ceisio</a:t>
            </a:r>
            <a:r>
              <a:rPr lang="en-GB" sz="1100" dirty="0"/>
              <a:t> </a:t>
            </a:r>
            <a:r>
              <a:rPr lang="en-GB" sz="1100" dirty="0" err="1"/>
              <a:t>amddifyn</a:t>
            </a:r>
            <a:r>
              <a:rPr lang="en-GB" sz="1100" dirty="0"/>
              <a:t> y plant </a:t>
            </a:r>
            <a:r>
              <a:rPr lang="en-GB" sz="1100" dirty="0" err="1"/>
              <a:t>iddynt</a:t>
            </a:r>
            <a:r>
              <a:rPr lang="en-GB" sz="1100" dirty="0"/>
              <a:t> </a:t>
            </a:r>
            <a:r>
              <a:rPr lang="en-GB" sz="1100" dirty="0" err="1"/>
              <a:t>nhw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bywyd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ac </a:t>
            </a:r>
            <a:r>
              <a:rPr lang="en-GB" sz="1100" dirty="0" err="1"/>
              <a:t>iachus</a:t>
            </a:r>
            <a:r>
              <a:rPr lang="en-GB" sz="1100" dirty="0"/>
              <a:t>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hyn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cysylltu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dda</a:t>
            </a:r>
            <a:r>
              <a:rPr lang="en-GB" sz="1100" dirty="0"/>
              <a:t> </a:t>
            </a:r>
            <a:r>
              <a:rPr lang="en-GB" sz="1100" dirty="0" err="1"/>
              <a:t>gyda</a:t>
            </a:r>
            <a:r>
              <a:rPr lang="en-GB" sz="1100" dirty="0"/>
              <a:t> y </a:t>
            </a:r>
            <a:r>
              <a:rPr lang="en-GB" sz="1100" dirty="0" err="1"/>
              <a:t>erthygl</a:t>
            </a:r>
            <a:r>
              <a:rPr lang="en-GB" sz="1100" dirty="0"/>
              <a:t> </a:t>
            </a:r>
            <a:r>
              <a:rPr lang="en-GB" sz="1100" dirty="0" err="1"/>
              <a:t>oherwydd</a:t>
            </a:r>
            <a:r>
              <a:rPr lang="en-GB" sz="1100" dirty="0"/>
              <a:t> bod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credu</a:t>
            </a:r>
            <a:r>
              <a:rPr lang="en-GB" sz="1100" dirty="0"/>
              <a:t> </a:t>
            </a:r>
            <a:r>
              <a:rPr lang="en-GB" sz="1100" dirty="0" err="1"/>
              <a:t>mewn</a:t>
            </a:r>
            <a:r>
              <a:rPr lang="en-GB" sz="1100" dirty="0"/>
              <a:t> </a:t>
            </a:r>
            <a:r>
              <a:rPr lang="en-GB" sz="1100" dirty="0" err="1"/>
              <a:t>gofal</a:t>
            </a:r>
            <a:r>
              <a:rPr lang="en-GB" sz="1100" dirty="0"/>
              <a:t> </a:t>
            </a:r>
            <a:r>
              <a:rPr lang="en-GB" sz="1100" dirty="0" err="1"/>
              <a:t>gorau</a:t>
            </a:r>
            <a:r>
              <a:rPr lang="en-GB" sz="1100" dirty="0"/>
              <a:t> </a:t>
            </a:r>
            <a:r>
              <a:rPr lang="en-GB" sz="1100" dirty="0" err="1"/>
              <a:t>posib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plant. </a:t>
            </a:r>
            <a:r>
              <a:rPr lang="en-GB" sz="1100" dirty="0" err="1"/>
              <a:t>Mae’r</a:t>
            </a:r>
            <a:r>
              <a:rPr lang="en-GB" sz="1100" dirty="0"/>
              <a:t> </a:t>
            </a:r>
            <a:r>
              <a:rPr lang="en-GB" sz="1100" dirty="0" err="1"/>
              <a:t>grwp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edrych</a:t>
            </a:r>
            <a:r>
              <a:rPr lang="en-GB" sz="1100" dirty="0"/>
              <a:t> </a:t>
            </a:r>
            <a:r>
              <a:rPr lang="en-GB" sz="1100" dirty="0" err="1"/>
              <a:t>ar</a:t>
            </a:r>
            <a:r>
              <a:rPr lang="en-GB" sz="1100" dirty="0"/>
              <a:t> plant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cael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cam </a:t>
            </a:r>
            <a:r>
              <a:rPr lang="en-GB" sz="1100" dirty="0" err="1"/>
              <a:t>drin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symud</a:t>
            </a:r>
            <a:r>
              <a:rPr lang="en-GB" sz="1100" dirty="0"/>
              <a:t> </a:t>
            </a:r>
            <a:r>
              <a:rPr lang="en-GB" sz="1100" dirty="0" err="1"/>
              <a:t>i</a:t>
            </a:r>
            <a:r>
              <a:rPr lang="en-GB" sz="1100" dirty="0"/>
              <a:t> </a:t>
            </a:r>
            <a:r>
              <a:rPr lang="en-GB" sz="1100" dirty="0" err="1"/>
              <a:t>teulu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well </a:t>
            </a:r>
            <a:r>
              <a:rPr lang="en-GB" sz="1100" dirty="0" err="1"/>
              <a:t>ir</a:t>
            </a:r>
            <a:r>
              <a:rPr lang="en-GB" sz="1100" dirty="0"/>
              <a:t> </a:t>
            </a:r>
            <a:r>
              <a:rPr lang="en-GB" sz="1100" dirty="0" err="1"/>
              <a:t>plentyn</a:t>
            </a:r>
            <a:r>
              <a:rPr lang="en-GB" sz="1100" dirty="0"/>
              <a:t>, </a:t>
            </a:r>
            <a:r>
              <a:rPr lang="en-GB" sz="1100" dirty="0" err="1"/>
              <a:t>cartref</a:t>
            </a:r>
            <a:r>
              <a:rPr lang="en-GB" sz="1100" dirty="0"/>
              <a:t> </a:t>
            </a:r>
            <a:r>
              <a:rPr lang="en-GB" sz="1100" dirty="0" err="1"/>
              <a:t>sydd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caru</a:t>
            </a:r>
            <a:r>
              <a:rPr lang="en-GB" sz="1100" dirty="0"/>
              <a:t> y </a:t>
            </a:r>
            <a:r>
              <a:rPr lang="en-GB" sz="1100" dirty="0" err="1"/>
              <a:t>plentyn</a:t>
            </a:r>
            <a:r>
              <a:rPr lang="en-GB" sz="1100" dirty="0"/>
              <a:t> ac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ei</a:t>
            </a:r>
            <a:r>
              <a:rPr lang="en-GB" sz="1100" dirty="0"/>
              <a:t> </a:t>
            </a:r>
            <a:r>
              <a:rPr lang="en-GB" sz="1100" dirty="0" err="1"/>
              <a:t>trin</a:t>
            </a:r>
            <a:r>
              <a:rPr lang="en-GB" sz="1100" dirty="0"/>
              <a:t> </a:t>
            </a:r>
            <a:r>
              <a:rPr lang="en-GB" sz="1100" dirty="0" err="1"/>
              <a:t>yn</a:t>
            </a:r>
            <a:r>
              <a:rPr lang="en-GB" sz="1100" dirty="0"/>
              <a:t> </a:t>
            </a:r>
            <a:r>
              <a:rPr lang="en-GB" sz="1100" dirty="0" err="1"/>
              <a:t>iawn</a:t>
            </a:r>
            <a:r>
              <a:rPr lang="en-GB" sz="1100" dirty="0"/>
              <a:t>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F5254982-91D1-4427-A018-6F275CE23A59}"/>
              </a:ext>
            </a:extLst>
          </p:cNvPr>
          <p:cNvSpPr txBox="1"/>
          <p:nvPr/>
        </p:nvSpPr>
        <p:spPr>
          <a:xfrm>
            <a:off x="1482780" y="14410"/>
            <a:ext cx="31380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Rhif</a:t>
            </a:r>
            <a:r>
              <a:rPr lang="en-GB" sz="1100" dirty="0"/>
              <a:t> </a:t>
            </a:r>
            <a:r>
              <a:rPr lang="en-GB" sz="1100" dirty="0" err="1"/>
              <a:t>Myfyriwr</a:t>
            </a:r>
            <a:r>
              <a:rPr lang="en-GB" sz="1100" dirty="0"/>
              <a:t>: 1702327                   EAEE4002/C </a:t>
            </a:r>
          </a:p>
        </p:txBody>
      </p:sp>
    </p:spTree>
    <p:extLst>
      <p:ext uri="{BB962C8B-B14F-4D97-AF65-F5344CB8AC3E}">
        <p14:creationId xmlns:p14="http://schemas.microsoft.com/office/powerpoint/2010/main" val="171790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2863ABA-4A02-473D-800C-39E7CF23742A}"/>
              </a:ext>
            </a:extLst>
          </p:cNvPr>
          <p:cNvSpPr txBox="1"/>
          <p:nvPr/>
        </p:nvSpPr>
        <p:spPr>
          <a:xfrm>
            <a:off x="-1" y="347228"/>
            <a:ext cx="11939451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Action for Children (dim </a:t>
            </a:r>
            <a:r>
              <a:rPr lang="en-GB" sz="1400" dirty="0" err="1"/>
              <a:t>dyddiad</a:t>
            </a:r>
            <a:r>
              <a:rPr lang="en-GB" sz="1400" dirty="0"/>
              <a:t>) ‘Our </a:t>
            </a:r>
            <a:r>
              <a:rPr lang="en-GB" sz="1400" dirty="0" err="1"/>
              <a:t>Organation</a:t>
            </a:r>
            <a:r>
              <a:rPr lang="en-GB" sz="1400" dirty="0"/>
              <a:t>’ </a:t>
            </a:r>
            <a:r>
              <a:rPr lang="en-GB" sz="1400" dirty="0">
                <a:hlinkClick r:id="rId2"/>
              </a:rPr>
              <a:t>https://www.actionforchildren.org.uk/what-we-do/about-us/our-organisation/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23fed o Fai 2018]</a:t>
            </a:r>
          </a:p>
          <a:p>
            <a:r>
              <a:rPr lang="en-GB" sz="1400" dirty="0"/>
              <a:t>Action for children, (dim </a:t>
            </a:r>
            <a:r>
              <a:rPr lang="en-GB" sz="1400" dirty="0" err="1"/>
              <a:t>dyddiad</a:t>
            </a:r>
            <a:r>
              <a:rPr lang="en-GB" sz="1400" dirty="0"/>
              <a:t>) </a:t>
            </a:r>
            <a:r>
              <a:rPr lang="en-GB" sz="1400" dirty="0">
                <a:hlinkClick r:id="rId3"/>
              </a:rPr>
              <a:t>https://www.actionforchildren.org.uk/how-to-help/make-a-donation/?utm_source=google&amp;utm_medium=cpc&amp;utm_campaign=X18XXOPD&amp;utm_content=acq-MCC&amp;utm_term=action%20for%20children%27s&amp;gclid=CJm_1fatldsCFQaFhQod5kUMvQ&amp;gclsrc=ds</a:t>
            </a:r>
            <a:r>
              <a:rPr lang="en-GB" sz="1400" dirty="0"/>
              <a:t> (</a:t>
            </a:r>
            <a:r>
              <a:rPr lang="en-GB" sz="1400" dirty="0" err="1"/>
              <a:t>Llun</a:t>
            </a:r>
            <a:r>
              <a:rPr lang="en-GB" sz="1400" dirty="0"/>
              <a:t>)</a:t>
            </a:r>
          </a:p>
          <a:p>
            <a:r>
              <a:rPr lang="en-GB" sz="1400" dirty="0"/>
              <a:t>Children and young people commissioner Scotland (dim </a:t>
            </a:r>
            <a:r>
              <a:rPr lang="en-GB" sz="1400" dirty="0" err="1"/>
              <a:t>dyddiad</a:t>
            </a:r>
            <a:r>
              <a:rPr lang="en-GB" sz="1400" dirty="0"/>
              <a:t>) ‘Article 3’ </a:t>
            </a:r>
            <a:r>
              <a:rPr lang="en-GB" sz="1400" dirty="0">
                <a:hlinkClick r:id="rId4"/>
              </a:rPr>
              <a:t>https://www.cypcs.org.uk/rights/uncrcarticles/article-3</a:t>
            </a:r>
            <a:r>
              <a:rPr lang="en-GB" sz="1400" dirty="0"/>
              <a:t> [ </a:t>
            </a:r>
            <a:r>
              <a:rPr lang="en-GB" sz="1400" dirty="0" err="1"/>
              <a:t>Darllenwyd</a:t>
            </a:r>
            <a:r>
              <a:rPr lang="en-GB" sz="1400" dirty="0"/>
              <a:t> 12fed o Fai 2018]</a:t>
            </a:r>
          </a:p>
          <a:p>
            <a:r>
              <a:rPr lang="en-GB" sz="1400" dirty="0"/>
              <a:t>Children and young people commissioner Scotland (dim </a:t>
            </a:r>
            <a:r>
              <a:rPr lang="en-GB" sz="1400" dirty="0" err="1"/>
              <a:t>dyddiad</a:t>
            </a:r>
            <a:r>
              <a:rPr lang="en-GB" sz="1400" dirty="0"/>
              <a:t>) ‘Article 6’ </a:t>
            </a:r>
            <a:r>
              <a:rPr lang="en-GB" sz="1400" dirty="0">
                <a:hlinkClick r:id="rId4"/>
              </a:rPr>
              <a:t>https://www.cypcs.org.uk/rights/uncrcarticles/article-3</a:t>
            </a:r>
            <a:r>
              <a:rPr lang="en-GB" sz="1400" dirty="0"/>
              <a:t> [ </a:t>
            </a:r>
            <a:r>
              <a:rPr lang="en-GB" sz="1400" dirty="0" err="1"/>
              <a:t>Darllenwyd</a:t>
            </a:r>
            <a:r>
              <a:rPr lang="en-GB" sz="1400" dirty="0"/>
              <a:t> 12fed o Fai 2018]</a:t>
            </a:r>
          </a:p>
          <a:p>
            <a:r>
              <a:rPr lang="en-GB" sz="1400" dirty="0" err="1"/>
              <a:t>Childrens</a:t>
            </a:r>
            <a:r>
              <a:rPr lang="en-GB" sz="1400" dirty="0"/>
              <a:t> Rights Wales (2018) ‘Rights, Article 2’ </a:t>
            </a:r>
            <a:r>
              <a:rPr lang="en-GB" sz="1400" dirty="0">
                <a:hlinkClick r:id="rId5"/>
              </a:rPr>
              <a:t>http://www.childrensrights.wales/index.php/children-young-people/right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11 fed o Fai 2018]</a:t>
            </a:r>
          </a:p>
          <a:p>
            <a:r>
              <a:rPr lang="en-GB" sz="1400" dirty="0" err="1"/>
              <a:t>Childrens</a:t>
            </a:r>
            <a:r>
              <a:rPr lang="en-GB" sz="1400" dirty="0"/>
              <a:t> Rights Wales (2018) ‘Rights, Article 3’ </a:t>
            </a:r>
            <a:r>
              <a:rPr lang="en-GB" sz="1400" dirty="0">
                <a:hlinkClick r:id="rId5"/>
              </a:rPr>
              <a:t>http://www.childrensrights.wales/index.php/children-young-people/right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11 fed o Fai 2018]</a:t>
            </a:r>
          </a:p>
          <a:p>
            <a:r>
              <a:rPr lang="en-GB" sz="1400" dirty="0" err="1"/>
              <a:t>Childrens</a:t>
            </a:r>
            <a:r>
              <a:rPr lang="en-GB" sz="1400" dirty="0"/>
              <a:t> Rights Wales (2018) ‘Rights, Article 6’ </a:t>
            </a:r>
            <a:r>
              <a:rPr lang="en-GB" sz="1400" dirty="0">
                <a:hlinkClick r:id="rId5"/>
              </a:rPr>
              <a:t>http://www.childrensrights.wales/index.php/children-young-people/right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11 fed o Fai 2018]</a:t>
            </a:r>
          </a:p>
          <a:p>
            <a:r>
              <a:rPr lang="en-GB" sz="1400" dirty="0" err="1"/>
              <a:t>Childrens</a:t>
            </a:r>
            <a:r>
              <a:rPr lang="en-GB" sz="1400" dirty="0"/>
              <a:t> Rights Wales (2018) ‘Rights, Article 18’ </a:t>
            </a:r>
            <a:r>
              <a:rPr lang="en-GB" sz="1400" dirty="0">
                <a:hlinkClick r:id="rId5"/>
              </a:rPr>
              <a:t>http://www.childrensrights.wales/index.php/children-young-people/right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11 fed o Fai 2018]</a:t>
            </a:r>
          </a:p>
          <a:p>
            <a:r>
              <a:rPr lang="en-GB" sz="1400" dirty="0" err="1"/>
              <a:t>Childrens</a:t>
            </a:r>
            <a:r>
              <a:rPr lang="en-GB" sz="1400" dirty="0"/>
              <a:t> Rights Wales (2018) ‘Rights, Article 36’ </a:t>
            </a:r>
            <a:r>
              <a:rPr lang="en-GB" sz="1400" dirty="0">
                <a:hlinkClick r:id="rId5"/>
              </a:rPr>
              <a:t>http://www.childrensrights.wales/index.php/children-young-people/right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11 fed o Fai 2018]</a:t>
            </a:r>
          </a:p>
          <a:p>
            <a:r>
              <a:rPr lang="en-GB" sz="1400" dirty="0"/>
              <a:t>CRIN (2018) ‘Article 36: Other forms of explanation’ (dim </a:t>
            </a:r>
            <a:r>
              <a:rPr lang="en-GB" sz="1400" dirty="0" err="1"/>
              <a:t>dyddiad</a:t>
            </a:r>
            <a:r>
              <a:rPr lang="en-GB" sz="1400" dirty="0"/>
              <a:t>) </a:t>
            </a:r>
            <a:r>
              <a:rPr lang="en-GB" sz="1400" dirty="0">
                <a:hlinkClick r:id="rId6"/>
              </a:rPr>
              <a:t>https://www.crin.org/en/home/rights/convention/articles/article-36-other-forms-exploitation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13fed o Fai 2018]</a:t>
            </a:r>
          </a:p>
          <a:p>
            <a:r>
              <a:rPr lang="en-GB" sz="1400" dirty="0"/>
              <a:t>CRIN (2018) ‘Article 18: Other forms of explanation’ (dim </a:t>
            </a:r>
            <a:r>
              <a:rPr lang="en-GB" sz="1400" dirty="0" err="1"/>
              <a:t>dyddiad</a:t>
            </a:r>
            <a:r>
              <a:rPr lang="en-GB" sz="1400" dirty="0"/>
              <a:t>) </a:t>
            </a:r>
            <a:r>
              <a:rPr lang="en-GB" sz="1400" dirty="0">
                <a:hlinkClick r:id="rId6"/>
              </a:rPr>
              <a:t>https://www.crin.org/en/home/rights/convention/articles/article-36-other-forms-exploitation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13fed o Fai 2018]</a:t>
            </a:r>
          </a:p>
          <a:p>
            <a:r>
              <a:rPr lang="en-GB" sz="1400" dirty="0" err="1"/>
              <a:t>Llywodraeth</a:t>
            </a:r>
            <a:r>
              <a:rPr lang="en-GB" sz="1400" dirty="0"/>
              <a:t> </a:t>
            </a:r>
            <a:r>
              <a:rPr lang="en-GB" sz="1400" dirty="0" err="1"/>
              <a:t>Cymru</a:t>
            </a:r>
            <a:r>
              <a:rPr lang="en-GB" sz="1400" dirty="0"/>
              <a:t> ‘Flying Start’ (26 Mai 2017) </a:t>
            </a:r>
            <a:r>
              <a:rPr lang="en-GB" sz="1400" dirty="0">
                <a:hlinkClick r:id="rId7"/>
              </a:rPr>
              <a:t>https://gov.wales/topics/people-and-communities/people/children-and-young-people/parenting-support-guidance/help/flyingstart/?lang=en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13fed o Fai 2018]</a:t>
            </a:r>
          </a:p>
          <a:p>
            <a:r>
              <a:rPr lang="en-GB" sz="1400" dirty="0" err="1"/>
              <a:t>Llywodraeth</a:t>
            </a:r>
            <a:r>
              <a:rPr lang="en-GB" sz="1400" dirty="0"/>
              <a:t> </a:t>
            </a:r>
            <a:r>
              <a:rPr lang="en-GB" sz="1400" dirty="0" err="1"/>
              <a:t>Cymru</a:t>
            </a:r>
            <a:r>
              <a:rPr lang="en-GB" sz="1400" dirty="0"/>
              <a:t> ‘Families First’ (24 April 2018) </a:t>
            </a:r>
            <a:r>
              <a:rPr lang="en-GB" sz="1400" dirty="0">
                <a:hlinkClick r:id="rId8"/>
              </a:rPr>
              <a:t>https://gov.wales/topics/people-and-communities/people/children-and-young-people/parenting-support-guidance/help/families-first/?lang=en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13fed o Fai 2018]</a:t>
            </a:r>
          </a:p>
          <a:p>
            <a:r>
              <a:rPr lang="en-GB" sz="1400" dirty="0"/>
              <a:t>NSPCC, </a:t>
            </a:r>
            <a:r>
              <a:rPr lang="en-GB" sz="1400" dirty="0">
                <a:hlinkClick r:id="rId9"/>
              </a:rPr>
              <a:t>https://www.nspcc.org.uk/what-you-can-do/make-a-donation/?source=ppc-brand&amp;utm_source=google&amp;utm_medium=cpc&amp;gclid=Cj0KCQjwuYTYBRDsARIsAJnrUXCU6ey18r0NQFBfvFmo-MOFG5LDwYbegcHrok-6PQ1eqTZKiYyX5h8aAnEGEALw_wcB&amp;gclsrc=aw.ds</a:t>
            </a:r>
            <a:r>
              <a:rPr lang="en-GB" sz="1400" dirty="0"/>
              <a:t> (dim </a:t>
            </a:r>
            <a:r>
              <a:rPr lang="en-GB" sz="1400" dirty="0" err="1"/>
              <a:t>dyddiad</a:t>
            </a:r>
            <a:r>
              <a:rPr lang="en-GB" sz="1400" dirty="0"/>
              <a:t>) (</a:t>
            </a:r>
            <a:r>
              <a:rPr lang="en-GB" sz="1400" dirty="0" err="1"/>
              <a:t>Llun</a:t>
            </a:r>
            <a:r>
              <a:rPr lang="en-GB" sz="1400" dirty="0"/>
              <a:t>)</a:t>
            </a:r>
          </a:p>
          <a:p>
            <a:r>
              <a:rPr lang="en-GB" sz="1400" dirty="0"/>
              <a:t>NSPCC (2018) ‘Abused and neglected’ </a:t>
            </a:r>
            <a:r>
              <a:rPr lang="en-GB" sz="1400" dirty="0">
                <a:hlinkClick r:id="rId10"/>
              </a:rPr>
              <a:t>https://www.nspcc.org.uk/preventing-abuse/child-abuse-and-neglect/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12fed o Fai 2018]</a:t>
            </a:r>
          </a:p>
          <a:p>
            <a:r>
              <a:rPr lang="en-GB" sz="1400" dirty="0" err="1"/>
              <a:t>Unicef</a:t>
            </a:r>
            <a:r>
              <a:rPr lang="en-GB" sz="1400" dirty="0"/>
              <a:t> ‘</a:t>
            </a:r>
            <a:r>
              <a:rPr lang="en-US" sz="1400" dirty="0"/>
              <a:t>FACT SHEET: A summary of the rights under the Convention on the Rights of the Child’ (dim </a:t>
            </a:r>
            <a:r>
              <a:rPr lang="en-US" sz="1400" dirty="0" err="1"/>
              <a:t>dyddiad</a:t>
            </a:r>
            <a:r>
              <a:rPr lang="en-US" sz="1400" dirty="0"/>
              <a:t>) </a:t>
            </a:r>
            <a:r>
              <a:rPr lang="en-US" sz="1400" dirty="0">
                <a:hlinkClick r:id="rId11"/>
              </a:rPr>
              <a:t>https://www.unicef.org/crc/files/Rights_overview.pdf</a:t>
            </a:r>
            <a:r>
              <a:rPr lang="en-US" sz="1400" dirty="0"/>
              <a:t> [</a:t>
            </a:r>
            <a:r>
              <a:rPr lang="en-US" sz="1400" dirty="0" err="1"/>
              <a:t>Darllenwyd</a:t>
            </a:r>
            <a:r>
              <a:rPr lang="en-US" sz="1400" dirty="0"/>
              <a:t> 12fed o </a:t>
            </a:r>
            <a:r>
              <a:rPr lang="en-US" sz="1400" dirty="0" err="1"/>
              <a:t>fai</a:t>
            </a:r>
            <a:r>
              <a:rPr lang="en-US" sz="1400" dirty="0"/>
              <a:t> 2018]</a:t>
            </a:r>
            <a:endParaRPr lang="en-GB" sz="1400" dirty="0"/>
          </a:p>
          <a:p>
            <a:r>
              <a:rPr lang="en-GB" sz="1400" dirty="0" err="1"/>
              <a:t>Unicef</a:t>
            </a:r>
            <a:r>
              <a:rPr lang="en-GB" sz="1400" dirty="0"/>
              <a:t>, </a:t>
            </a:r>
            <a:r>
              <a:rPr lang="en-GB" sz="1400" dirty="0">
                <a:hlinkClick r:id="rId12"/>
              </a:rPr>
              <a:t>https://www.unicef.org/</a:t>
            </a:r>
            <a:r>
              <a:rPr lang="en-GB" sz="1400" dirty="0"/>
              <a:t> (dim </a:t>
            </a:r>
            <a:r>
              <a:rPr lang="en-GB" sz="1400" dirty="0" err="1"/>
              <a:t>dyddiad</a:t>
            </a:r>
            <a:r>
              <a:rPr lang="en-GB" sz="1400" dirty="0"/>
              <a:t>) [</a:t>
            </a:r>
            <a:r>
              <a:rPr lang="en-GB" sz="1400" dirty="0" err="1"/>
              <a:t>Darllewnyd</a:t>
            </a:r>
            <a:r>
              <a:rPr lang="en-GB" sz="1400" dirty="0"/>
              <a:t> 11fed o </a:t>
            </a:r>
            <a:r>
              <a:rPr lang="en-GB" sz="1400" dirty="0" err="1"/>
              <a:t>fai</a:t>
            </a:r>
            <a:r>
              <a:rPr lang="en-GB" sz="1400" dirty="0"/>
              <a:t>] (</a:t>
            </a:r>
            <a:r>
              <a:rPr lang="en-GB" sz="1400" dirty="0" err="1"/>
              <a:t>Llun</a:t>
            </a:r>
            <a:r>
              <a:rPr lang="en-GB" sz="1400" dirty="0"/>
              <a:t>)</a:t>
            </a:r>
            <a:endParaRPr lang="en-GB" sz="1400" dirty="0">
              <a:highlight>
                <a:srgbClr val="FFFF00"/>
              </a:highlight>
            </a:endParaRPr>
          </a:p>
          <a:p>
            <a:r>
              <a:rPr lang="en-GB" sz="1400" dirty="0"/>
              <a:t>United Nations human rights office of high commander (2002) ‘</a:t>
            </a:r>
            <a:r>
              <a:rPr lang="en-US" sz="1400" dirty="0"/>
              <a:t>Convention on the Rights of the Child’ </a:t>
            </a:r>
            <a:r>
              <a:rPr lang="en-US" sz="1400" dirty="0">
                <a:hlinkClick r:id="rId13"/>
              </a:rPr>
              <a:t>http://www.ohchr.org/EN/ProfessionalInterest/Pages/CRC.aspx</a:t>
            </a:r>
            <a:r>
              <a:rPr lang="en-US" sz="1400" dirty="0"/>
              <a:t> [</a:t>
            </a:r>
            <a:r>
              <a:rPr lang="en-US" sz="1400" dirty="0" err="1"/>
              <a:t>Darllenwyd</a:t>
            </a:r>
            <a:r>
              <a:rPr lang="en-US" sz="1400" dirty="0"/>
              <a:t> 13fed o Fai 2018]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68A8D36-F346-4E35-A510-9AC4280F2F9D}"/>
              </a:ext>
            </a:extLst>
          </p:cNvPr>
          <p:cNvSpPr txBox="1"/>
          <p:nvPr/>
        </p:nvSpPr>
        <p:spPr>
          <a:xfrm>
            <a:off x="188294" y="27219"/>
            <a:ext cx="31380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Rhif</a:t>
            </a:r>
            <a:r>
              <a:rPr lang="en-GB" sz="1100" dirty="0"/>
              <a:t> </a:t>
            </a:r>
            <a:r>
              <a:rPr lang="en-GB" sz="1100" dirty="0" err="1"/>
              <a:t>Myfyriwr</a:t>
            </a:r>
            <a:r>
              <a:rPr lang="en-GB" sz="1100" dirty="0"/>
              <a:t>: 1702327                   EAEE4002/C </a:t>
            </a:r>
          </a:p>
        </p:txBody>
      </p:sp>
    </p:spTree>
    <p:extLst>
      <p:ext uri="{BB962C8B-B14F-4D97-AF65-F5344CB8AC3E}">
        <p14:creationId xmlns:p14="http://schemas.microsoft.com/office/powerpoint/2010/main" val="4990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DFCD38B-7D45-4CEF-86FA-73025C77753A}"/>
              </a:ext>
            </a:extLst>
          </p:cNvPr>
          <p:cNvSpPr txBox="1"/>
          <p:nvPr/>
        </p:nvSpPr>
        <p:spPr>
          <a:xfrm>
            <a:off x="333286" y="1060005"/>
            <a:ext cx="1022931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Comisiynydd</a:t>
            </a:r>
            <a:r>
              <a:rPr lang="en-GB" sz="1400" dirty="0"/>
              <a:t> Plant </a:t>
            </a:r>
            <a:r>
              <a:rPr lang="en-GB" sz="1400" dirty="0" err="1"/>
              <a:t>Cymru</a:t>
            </a:r>
            <a:r>
              <a:rPr lang="en-GB" sz="1400" dirty="0"/>
              <a:t> (2018). CCUHP - </a:t>
            </a:r>
            <a:r>
              <a:rPr lang="en-GB" sz="1400" dirty="0" err="1"/>
              <a:t>Hawliau</a:t>
            </a:r>
            <a:r>
              <a:rPr lang="en-GB" sz="1400" dirty="0"/>
              <a:t> Plant - </a:t>
            </a:r>
            <a:r>
              <a:rPr lang="en-GB" sz="1400" dirty="0" err="1"/>
              <a:t>Hawlfraint</a:t>
            </a:r>
            <a:r>
              <a:rPr lang="en-GB" sz="1400" dirty="0"/>
              <a:t> </a:t>
            </a:r>
            <a:r>
              <a:rPr lang="en-GB" sz="1400" dirty="0" err="1"/>
              <a:t>Comisiynydd</a:t>
            </a:r>
            <a:r>
              <a:rPr lang="en-GB" sz="1400" dirty="0"/>
              <a:t> Plant </a:t>
            </a:r>
            <a:r>
              <a:rPr lang="en-GB" sz="1400" dirty="0" err="1"/>
              <a:t>Cymru</a:t>
            </a:r>
            <a:r>
              <a:rPr lang="en-GB" sz="1400" dirty="0"/>
              <a:t>. [</a:t>
            </a:r>
            <a:r>
              <a:rPr lang="en-GB" sz="1400" dirty="0" err="1"/>
              <a:t>ar-lein</a:t>
            </a:r>
            <a:r>
              <a:rPr lang="en-GB" sz="1400" dirty="0"/>
              <a:t>] </a:t>
            </a:r>
            <a:r>
              <a:rPr lang="en-GB" sz="1400" dirty="0" err="1"/>
              <a:t>Hawlfraint</a:t>
            </a:r>
            <a:r>
              <a:rPr lang="en-GB" sz="1400" dirty="0"/>
              <a:t> </a:t>
            </a:r>
            <a:r>
              <a:rPr lang="en-GB" sz="1400" dirty="0" err="1"/>
              <a:t>Comisiynydd</a:t>
            </a:r>
            <a:r>
              <a:rPr lang="en-GB" sz="1400" dirty="0"/>
              <a:t> Plant </a:t>
            </a:r>
            <a:r>
              <a:rPr lang="en-GB" sz="1400" dirty="0" err="1"/>
              <a:t>Cymru</a:t>
            </a:r>
            <a:r>
              <a:rPr lang="en-GB" sz="1400" dirty="0"/>
              <a:t>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</a:t>
            </a:r>
            <a:r>
              <a:rPr lang="en-GB" sz="1400" dirty="0">
                <a:hlinkClick r:id="rId2"/>
              </a:rPr>
              <a:t>https://www.complantcymru.org.uk/ccuhp-hawliau-plant/ccuhp-hawliau-planthttpswww-youtube-comwatchvvs1usdrn-voindex4listplgsiznczbjkhq3lfdktmsbnlhtbzu5yrc/</a:t>
            </a:r>
            <a:r>
              <a:rPr lang="en-GB" sz="1400" dirty="0"/>
              <a:t>  [</a:t>
            </a:r>
            <a:r>
              <a:rPr lang="en-GB" sz="1400" dirty="0" err="1"/>
              <a:t>Darllenwyd</a:t>
            </a:r>
            <a:r>
              <a:rPr lang="en-GB" sz="1400" dirty="0"/>
              <a:t> 9 Mai 2018]</a:t>
            </a:r>
          </a:p>
          <a:p>
            <a:endParaRPr lang="en-GB" sz="1400" dirty="0"/>
          </a:p>
          <a:p>
            <a:r>
              <a:rPr lang="en-GB" sz="1400" dirty="0"/>
              <a:t>Health Careers (dim </a:t>
            </a:r>
            <a:r>
              <a:rPr lang="en-GB" sz="1400" dirty="0" err="1"/>
              <a:t>dyddiad</a:t>
            </a:r>
            <a:r>
              <a:rPr lang="en-GB" sz="1400" dirty="0"/>
              <a:t>) ‘Health visitor’ [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lein</a:t>
            </a:r>
            <a:r>
              <a:rPr lang="en-GB" sz="1400" dirty="0"/>
              <a:t>] </a:t>
            </a:r>
            <a:r>
              <a:rPr lang="en-GB" sz="1400" dirty="0">
                <a:hlinkClick r:id="rId3"/>
              </a:rPr>
              <a:t>https://www.healthcareers.nhs.uk/explore-roles/public-health/roles-public-health/health-visitor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8fed o Mai 2018].</a:t>
            </a:r>
          </a:p>
          <a:p>
            <a:endParaRPr lang="en-GB" sz="1400" dirty="0"/>
          </a:p>
          <a:p>
            <a:r>
              <a:rPr lang="en-GB" sz="1400" dirty="0"/>
              <a:t>Health Professionals ( April 2015) ‘</a:t>
            </a:r>
            <a:r>
              <a:rPr lang="en-US" sz="1400" dirty="0"/>
              <a:t>Health services for disabled  children and young people’ [</a:t>
            </a:r>
            <a:r>
              <a:rPr lang="en-US" sz="1400" dirty="0" err="1"/>
              <a:t>Ar</a:t>
            </a:r>
            <a:r>
              <a:rPr lang="en-US" sz="1400" dirty="0"/>
              <a:t> </a:t>
            </a:r>
            <a:r>
              <a:rPr lang="en-US" sz="1400" dirty="0" err="1"/>
              <a:t>lein</a:t>
            </a:r>
            <a:r>
              <a:rPr lang="en-US" sz="1400" dirty="0"/>
              <a:t>] </a:t>
            </a:r>
            <a:r>
              <a:rPr lang="en-US" sz="1400" dirty="0">
                <a:hlinkClick r:id="rId4"/>
              </a:rPr>
              <a:t>https://contact.org.uk/media/625497/health_services_for_disabled_children_and_young_people.pdf</a:t>
            </a:r>
            <a:r>
              <a:rPr lang="en-US" sz="1400" dirty="0"/>
              <a:t> [</a:t>
            </a:r>
            <a:r>
              <a:rPr lang="en-US" sz="1400" dirty="0" err="1"/>
              <a:t>Darllenwyd</a:t>
            </a:r>
            <a:r>
              <a:rPr lang="en-US" sz="1400" dirty="0"/>
              <a:t> 9fed o Fai 2018]</a:t>
            </a:r>
          </a:p>
          <a:p>
            <a:endParaRPr lang="en-GB" sz="1400" dirty="0"/>
          </a:p>
          <a:p>
            <a:r>
              <a:rPr lang="en-GB" sz="1400" dirty="0"/>
              <a:t>Prospects (dim </a:t>
            </a:r>
            <a:r>
              <a:rPr lang="en-GB" sz="1400" dirty="0" err="1"/>
              <a:t>dyddiad</a:t>
            </a:r>
            <a:r>
              <a:rPr lang="en-GB" sz="1400" dirty="0"/>
              <a:t>) ‘Health Visitor’ [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lein</a:t>
            </a:r>
            <a:r>
              <a:rPr lang="en-GB" sz="1400" dirty="0"/>
              <a:t>] </a:t>
            </a:r>
            <a:r>
              <a:rPr lang="en-GB" sz="1400" dirty="0">
                <a:hlinkClick r:id="rId5"/>
              </a:rPr>
              <a:t>https://www.prospects.ac.uk/job-profiles/health-visitor</a:t>
            </a:r>
            <a:r>
              <a:rPr lang="en-GB" sz="1400" dirty="0"/>
              <a:t> [</a:t>
            </a:r>
            <a:r>
              <a:rPr lang="en-GB" sz="1400" dirty="0" err="1"/>
              <a:t>Darllenwyd</a:t>
            </a:r>
            <a:r>
              <a:rPr lang="en-GB" sz="1400" dirty="0"/>
              <a:t> 10fed o Fai 2018]</a:t>
            </a:r>
          </a:p>
          <a:p>
            <a:endParaRPr lang="en-GB" sz="1400" dirty="0"/>
          </a:p>
          <a:p>
            <a:r>
              <a:rPr lang="en-GB" sz="1400" dirty="0"/>
              <a:t>The National Autistic Society (2017). Teaching young children - NAS. [</a:t>
            </a:r>
            <a:r>
              <a:rPr lang="en-GB" sz="1400" dirty="0" err="1"/>
              <a:t>ar-lein</a:t>
            </a:r>
            <a:r>
              <a:rPr lang="en-GB" sz="1400" dirty="0"/>
              <a:t>] Autism.org.uk.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</a:t>
            </a:r>
            <a:r>
              <a:rPr lang="en-GB" sz="1400" dirty="0">
                <a:hlinkClick r:id="rId6"/>
              </a:rPr>
              <a:t>http://www.autism.org.uk/professionals/teachers/teaching-young-children.aspx</a:t>
            </a:r>
            <a:r>
              <a:rPr lang="en-GB" sz="1400" dirty="0"/>
              <a:t>  [</a:t>
            </a:r>
            <a:r>
              <a:rPr lang="en-GB" sz="1400" dirty="0" err="1"/>
              <a:t>Darllenwyd</a:t>
            </a:r>
            <a:r>
              <a:rPr lang="en-GB" sz="1400" dirty="0"/>
              <a:t> 8 Mai 2018].</a:t>
            </a:r>
            <a:br>
              <a:rPr lang="en-GB" sz="1400" dirty="0"/>
            </a:br>
            <a:endParaRPr lang="en-GB" sz="1400" dirty="0"/>
          </a:p>
          <a:p>
            <a:endParaRPr lang="en-GB" sz="1400" dirty="0"/>
          </a:p>
          <a:p>
            <a:r>
              <a:rPr lang="en-GB" sz="1400" dirty="0" err="1"/>
              <a:t>Zwaigenbaum</a:t>
            </a:r>
            <a:r>
              <a:rPr lang="en-GB" sz="1400" dirty="0"/>
              <a:t>, L., Bauman, M., Choueiri, R., </a:t>
            </a:r>
            <a:r>
              <a:rPr lang="en-GB" sz="1400" dirty="0" err="1"/>
              <a:t>Kasari</a:t>
            </a:r>
            <a:r>
              <a:rPr lang="en-GB" sz="1400" dirty="0"/>
              <a:t>, C., Carter, A., </a:t>
            </a:r>
            <a:r>
              <a:rPr lang="en-GB" sz="1400" dirty="0" err="1"/>
              <a:t>Granpeesheh</a:t>
            </a:r>
            <a:r>
              <a:rPr lang="en-GB" sz="1400" dirty="0"/>
              <a:t>, D., </a:t>
            </a:r>
            <a:r>
              <a:rPr lang="en-GB" sz="1400" dirty="0" err="1"/>
              <a:t>Mailloux</a:t>
            </a:r>
            <a:r>
              <a:rPr lang="en-GB" sz="1400" dirty="0"/>
              <a:t>, Z., Smith </a:t>
            </a:r>
            <a:r>
              <a:rPr lang="en-GB" sz="1400" dirty="0" err="1"/>
              <a:t>Roley</a:t>
            </a:r>
            <a:r>
              <a:rPr lang="en-GB" sz="1400" dirty="0"/>
              <a:t>, S., Wagner, S., Fein, D., Pierce, K., </a:t>
            </a:r>
            <a:r>
              <a:rPr lang="en-GB" sz="1400" dirty="0" err="1"/>
              <a:t>Buie</a:t>
            </a:r>
            <a:r>
              <a:rPr lang="en-GB" sz="1400" dirty="0"/>
              <a:t>, T., Davies, P., </a:t>
            </a:r>
            <a:r>
              <a:rPr lang="en-GB" sz="1400" dirty="0" err="1"/>
              <a:t>Newschaffer</a:t>
            </a:r>
            <a:r>
              <a:rPr lang="en-GB" sz="1400" dirty="0"/>
              <a:t>, C., Robins, D., Wetherby, A., Stone, W., </a:t>
            </a:r>
            <a:r>
              <a:rPr lang="en-GB" sz="1400" dirty="0" err="1"/>
              <a:t>Yirmiya</a:t>
            </a:r>
            <a:r>
              <a:rPr lang="en-GB" sz="1400" dirty="0"/>
              <a:t>, N., Estes, A., Hansen, R., McPartland, J. a </a:t>
            </a:r>
            <a:r>
              <a:rPr lang="en-GB" sz="1400" dirty="0" err="1"/>
              <a:t>Natowicz</a:t>
            </a:r>
            <a:r>
              <a:rPr lang="en-GB" sz="1400" dirty="0"/>
              <a:t>, M. (2018). Early Intervention for Children With Autism Spectrum Disorder Under 3 Years of Age: Recommendations for Practice and Research. [e-</a:t>
            </a:r>
            <a:r>
              <a:rPr lang="en-GB" sz="1400" dirty="0" err="1"/>
              <a:t>lyfr</a:t>
            </a:r>
            <a:r>
              <a:rPr lang="en-GB" sz="1400" dirty="0"/>
              <a:t>]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gael</a:t>
            </a:r>
            <a:r>
              <a:rPr lang="en-GB" sz="1400" dirty="0"/>
              <a:t> o: </a:t>
            </a:r>
            <a:r>
              <a:rPr lang="en-GB" sz="1400" dirty="0">
                <a:hlinkClick r:id="rId7"/>
              </a:rPr>
              <a:t>http://pediatrics.aappublications.org/content/pediatrics/136/Supplement_1/S60.full.pdf</a:t>
            </a:r>
            <a:r>
              <a:rPr lang="en-GB" sz="1400" dirty="0"/>
              <a:t>  [</a:t>
            </a:r>
            <a:r>
              <a:rPr lang="en-GB" sz="1400" dirty="0" err="1"/>
              <a:t>Darllenwyd</a:t>
            </a:r>
            <a:r>
              <a:rPr lang="en-GB" sz="1400" dirty="0"/>
              <a:t> 8 Mai 2018].</a:t>
            </a: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br>
              <a:rPr lang="en-GB" sz="1400" dirty="0"/>
            </a:b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A34212B-DDF2-4D79-B279-A4E1B5FCBC57}"/>
              </a:ext>
            </a:extLst>
          </p:cNvPr>
          <p:cNvSpPr txBox="1"/>
          <p:nvPr/>
        </p:nvSpPr>
        <p:spPr>
          <a:xfrm>
            <a:off x="455206" y="477849"/>
            <a:ext cx="30593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Gwaith </a:t>
            </a:r>
            <a:r>
              <a:rPr lang="en-GB" dirty="0" err="1"/>
              <a:t>partneriaeth</a:t>
            </a:r>
            <a:r>
              <a:rPr lang="en-GB" dirty="0"/>
              <a:t>: </a:t>
            </a:r>
            <a:r>
              <a:rPr lang="en-GB" dirty="0" err="1"/>
              <a:t>lincs</a:t>
            </a:r>
            <a:r>
              <a:rPr lang="en-GB" dirty="0"/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9D78E4-F3DD-4BFD-A452-A1B3D32CE131}"/>
              </a:ext>
            </a:extLst>
          </p:cNvPr>
          <p:cNvSpPr txBox="1"/>
          <p:nvPr/>
        </p:nvSpPr>
        <p:spPr>
          <a:xfrm>
            <a:off x="188294" y="27219"/>
            <a:ext cx="313808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 err="1"/>
              <a:t>Rhif</a:t>
            </a:r>
            <a:r>
              <a:rPr lang="en-GB" sz="1100" dirty="0"/>
              <a:t> </a:t>
            </a:r>
            <a:r>
              <a:rPr lang="en-GB" sz="1100" dirty="0" err="1"/>
              <a:t>Myfyriwr</a:t>
            </a:r>
            <a:r>
              <a:rPr lang="en-GB" sz="1100" dirty="0"/>
              <a:t>: 1702327                   EAEE4002/C </a:t>
            </a:r>
          </a:p>
        </p:txBody>
      </p:sp>
    </p:spTree>
    <p:extLst>
      <p:ext uri="{BB962C8B-B14F-4D97-AF65-F5344CB8AC3E}">
        <p14:creationId xmlns:p14="http://schemas.microsoft.com/office/powerpoint/2010/main" val="165986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703</TotalTime>
  <Words>2218</Words>
  <Application>Microsoft Office PowerPoint</Application>
  <PresentationFormat>Widescreen</PresentationFormat>
  <Paragraphs>59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Steffan Roberts</dc:creator>
  <cp:lastModifiedBy>Steffan Roberts</cp:lastModifiedBy>
  <cp:revision>27</cp:revision>
  <dcterms:created xsi:type="dcterms:W3CDTF">2018-05-20T11:19:47Z</dcterms:created>
  <dcterms:modified xsi:type="dcterms:W3CDTF">2018-05-20T23:08:09Z</dcterms:modified>
</cp:coreProperties>
</file>