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284" r:id="rId3"/>
    <p:sldId id="281" r:id="rId4"/>
    <p:sldId id="292" r:id="rId5"/>
    <p:sldId id="282" r:id="rId6"/>
    <p:sldId id="286" r:id="rId7"/>
    <p:sldId id="285" r:id="rId8"/>
    <p:sldId id="294" r:id="rId9"/>
    <p:sldId id="289" r:id="rId10"/>
    <p:sldId id="290" r:id="rId11"/>
    <p:sldId id="297" r:id="rId12"/>
    <p:sldId id="298" r:id="rId13"/>
    <p:sldId id="291" r:id="rId14"/>
    <p:sldId id="270" r:id="rId15"/>
    <p:sldId id="299" r:id="rId16"/>
    <p:sldId id="277" r:id="rId17"/>
    <p:sldId id="257" r:id="rId18"/>
    <p:sldId id="261" r:id="rId19"/>
    <p:sldId id="306" r:id="rId20"/>
    <p:sldId id="300" r:id="rId21"/>
    <p:sldId id="278" r:id="rId22"/>
    <p:sldId id="265" r:id="rId23"/>
    <p:sldId id="293" r:id="rId24"/>
    <p:sldId id="258" r:id="rId25"/>
    <p:sldId id="301" r:id="rId26"/>
    <p:sldId id="264" r:id="rId27"/>
    <p:sldId id="259" r:id="rId28"/>
    <p:sldId id="307" r:id="rId29"/>
    <p:sldId id="260" r:id="rId30"/>
    <p:sldId id="303" r:id="rId31"/>
    <p:sldId id="302" r:id="rId32"/>
    <p:sldId id="310" r:id="rId33"/>
    <p:sldId id="305" r:id="rId34"/>
    <p:sldId id="271" r:id="rId35"/>
    <p:sldId id="272" r:id="rId36"/>
    <p:sldId id="273" r:id="rId37"/>
    <p:sldId id="269" r:id="rId38"/>
    <p:sldId id="308" r:id="rId39"/>
    <p:sldId id="268" r:id="rId40"/>
    <p:sldId id="309" r:id="rId41"/>
    <p:sldId id="276" r:id="rId42"/>
    <p:sldId id="31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537" autoAdjust="0"/>
  </p:normalViewPr>
  <p:slideViewPr>
    <p:cSldViewPr snapToGrid="0">
      <p:cViewPr varScale="1">
        <p:scale>
          <a:sx n="68" d="100"/>
          <a:sy n="68" d="100"/>
        </p:scale>
        <p:origin x="-112" y="-12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presProps" Target="presProps.xml"/><Relationship Id="rId47" Type="http://schemas.openxmlformats.org/officeDocument/2006/relationships/viewProps" Target="viewProps.xml"/><Relationship Id="rId48" Type="http://schemas.openxmlformats.org/officeDocument/2006/relationships/theme" Target="theme/theme1.xml"/><Relationship Id="rId49"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notesMaster" Target="notesMasters/notesMaster1.xml"/><Relationship Id="rId45" Type="http://schemas.openxmlformats.org/officeDocument/2006/relationships/printerSettings" Target="printerSettings/printerSettings1.bin"/></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5A56D45-E45B-B642-B87B-4290E32B1A7F}" type="datetimeFigureOut">
              <a:rPr lang="en-US" smtClean="0"/>
              <a:t>14/02/20</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76166E7-E7C8-9C44-B9B8-6A15B3CF2C64}" type="slidenum">
              <a:rPr lang="en-US" smtClean="0"/>
              <a:t>‹#›</a:t>
            </a:fld>
            <a:endParaRPr lang="en-US"/>
          </a:p>
        </p:txBody>
      </p:sp>
    </p:spTree>
    <p:extLst>
      <p:ext uri="{BB962C8B-B14F-4D97-AF65-F5344CB8AC3E}">
        <p14:creationId xmlns:p14="http://schemas.microsoft.com/office/powerpoint/2010/main" val="22878282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 Id="rId3" Type="http://schemas.openxmlformats.org/officeDocument/2006/relationships/hyperlink" Target="https://www.iwanbala.com/node/64" TargetMode="Externa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 Id="rId3" Type="http://schemas.openxmlformats.org/officeDocument/2006/relationships/hyperlink" Target="https://www.theguardian.com/culture/2019/dec/15/top-20-art-exhibitions-of-2019" TargetMode="Externa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err="1" smtClean="0"/>
              <a:t>Atlantea</a:t>
            </a:r>
            <a:r>
              <a:rPr lang="en-US" dirty="0" smtClean="0"/>
              <a:t> </a:t>
            </a:r>
            <a:r>
              <a:rPr lang="mr-IN" dirty="0" smtClean="0"/>
              <a:t>–</a:t>
            </a:r>
            <a:r>
              <a:rPr lang="en-US" dirty="0" smtClean="0"/>
              <a:t> </a:t>
            </a:r>
            <a:r>
              <a:rPr lang="en-US" dirty="0" err="1" smtClean="0"/>
              <a:t>Iwan</a:t>
            </a:r>
            <a:r>
              <a:rPr lang="en-US" dirty="0" smtClean="0"/>
              <a:t> </a:t>
            </a:r>
            <a:r>
              <a:rPr lang="en-US" dirty="0" err="1" smtClean="0"/>
              <a:t>Bala</a:t>
            </a:r>
            <a:r>
              <a:rPr lang="en-US" dirty="0" smtClean="0"/>
              <a:t> </a:t>
            </a:r>
            <a:r>
              <a:rPr lang="en-US" sz="1200" kern="1200" dirty="0" smtClean="0">
                <a:solidFill>
                  <a:schemeClr val="tx1"/>
                </a:solidFill>
                <a:effectLst/>
                <a:latin typeface="+mn-lt"/>
                <a:ea typeface="+mn-ea"/>
                <a:cs typeface="+mn-cs"/>
                <a:hlinkClick r:id="rId3"/>
              </a:rPr>
              <a:t>https://www.iwanbala.com/node/64</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1</a:t>
            </a:fld>
            <a:endParaRPr lang="en-US"/>
          </a:p>
        </p:txBody>
      </p:sp>
    </p:spTree>
    <p:extLst>
      <p:ext uri="{BB962C8B-B14F-4D97-AF65-F5344CB8AC3E}">
        <p14:creationId xmlns:p14="http://schemas.microsoft.com/office/powerpoint/2010/main" val="1912222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Nation state: Shared </a:t>
            </a:r>
            <a:r>
              <a:rPr lang="en-US" dirty="0" smtClean="0"/>
              <a:t>commonality or common descent is studentship.</a:t>
            </a:r>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2</a:t>
            </a:fld>
            <a:endParaRPr lang="en-US"/>
          </a:p>
        </p:txBody>
      </p:sp>
    </p:spTree>
    <p:extLst>
      <p:ext uri="{BB962C8B-B14F-4D97-AF65-F5344CB8AC3E}">
        <p14:creationId xmlns:p14="http://schemas.microsoft.com/office/powerpoint/2010/main" val="3819942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a:t>
            </a:r>
            <a:r>
              <a:rPr lang="en-US" sz="1200" dirty="0" err="1" smtClean="0"/>
              <a:t>Blandford</a:t>
            </a:r>
            <a:r>
              <a:rPr lang="en-US" sz="1200" dirty="0" smtClean="0"/>
              <a:t> 268)</a:t>
            </a:r>
          </a:p>
          <a:p>
            <a:r>
              <a:rPr lang="en-US" dirty="0" smtClean="0"/>
              <a:t>List 10 key objects</a:t>
            </a:r>
            <a:r>
              <a:rPr lang="en-US" baseline="0" dirty="0" smtClean="0"/>
              <a:t> that represent you as citizens of </a:t>
            </a:r>
            <a:r>
              <a:rPr lang="en-US" baseline="0" dirty="0" err="1" smtClean="0"/>
              <a:t>Studentia</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3</a:t>
            </a:fld>
            <a:endParaRPr lang="en-US"/>
          </a:p>
        </p:txBody>
      </p:sp>
    </p:spTree>
    <p:extLst>
      <p:ext uri="{BB962C8B-B14F-4D97-AF65-F5344CB8AC3E}">
        <p14:creationId xmlns:p14="http://schemas.microsoft.com/office/powerpoint/2010/main" val="3322917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(Blandford 268)</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Get responses from </a:t>
            </a:r>
            <a:r>
              <a:rPr lang="en-US" sz="1200" dirty="0" err="1" smtClean="0"/>
              <a:t>Studentia</a:t>
            </a:r>
            <a:endParaRPr lang="en-US" sz="120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What are the habits, rituals,</a:t>
            </a:r>
            <a:r>
              <a:rPr lang="en-US" sz="1200" baseline="0" dirty="0" smtClean="0"/>
              <a:t> important dates, foods, media, music, hobbies?</a:t>
            </a:r>
            <a:endParaRPr lang="en-US" sz="1200" dirty="0" smtClean="0"/>
          </a:p>
          <a:p>
            <a:r>
              <a:rPr lang="en-GB" dirty="0" smtClean="0"/>
              <a:t>‘</a:t>
            </a:r>
            <a:r>
              <a:rPr lang="en-GB" dirty="0" err="1" smtClean="0"/>
              <a:t>Iwan</a:t>
            </a:r>
            <a:r>
              <a:rPr lang="en-GB" dirty="0" smtClean="0"/>
              <a:t> </a:t>
            </a:r>
            <a:r>
              <a:rPr lang="en-GB" dirty="0" err="1" smtClean="0"/>
              <a:t>Bala</a:t>
            </a:r>
            <a:r>
              <a:rPr lang="en-GB" dirty="0" smtClean="0"/>
              <a:t> invented the term ‘custodial aesthetics’ a decade ago to describe art that reflects the collective memory of a people and place, Wales-based artists have been keen to make work that is relevant to their local community.’  (</a:t>
            </a:r>
            <a:r>
              <a:rPr lang="en-GB" dirty="0" err="1" smtClean="0"/>
              <a:t>Jones,H.D</a:t>
            </a:r>
            <a:r>
              <a:rPr lang="en-GB" dirty="0" smtClean="0"/>
              <a:t>. 2010: online)</a:t>
            </a:r>
          </a:p>
        </p:txBody>
      </p:sp>
      <p:sp>
        <p:nvSpPr>
          <p:cNvPr id="4" name="Slide Number Placeholder 3"/>
          <p:cNvSpPr>
            <a:spLocks noGrp="1"/>
          </p:cNvSpPr>
          <p:nvPr>
            <p:ph type="sldNum" sz="quarter" idx="10"/>
          </p:nvPr>
        </p:nvSpPr>
        <p:spPr/>
        <p:txBody>
          <a:bodyPr/>
          <a:lstStyle/>
          <a:p>
            <a:fld id="{176166E7-E7C8-9C44-B9B8-6A15B3CF2C64}" type="slidenum">
              <a:rPr lang="en-US" smtClean="0"/>
              <a:t>4</a:t>
            </a:fld>
            <a:endParaRPr lang="en-US"/>
          </a:p>
        </p:txBody>
      </p:sp>
    </p:spTree>
    <p:extLst>
      <p:ext uri="{BB962C8B-B14F-4D97-AF65-F5344CB8AC3E}">
        <p14:creationId xmlns:p14="http://schemas.microsoft.com/office/powerpoint/2010/main" val="1533519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a:t>
            </a:r>
            <a:r>
              <a:rPr lang="en-US" sz="1200" dirty="0" err="1" smtClean="0"/>
              <a:t>Blandford</a:t>
            </a:r>
            <a:r>
              <a:rPr lang="en-US" sz="1200" dirty="0" smtClean="0"/>
              <a:t> 268+9)</a:t>
            </a:r>
          </a:p>
          <a:p>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5</a:t>
            </a:fld>
            <a:endParaRPr lang="en-US"/>
          </a:p>
        </p:txBody>
      </p:sp>
    </p:spTree>
    <p:extLst>
      <p:ext uri="{BB962C8B-B14F-4D97-AF65-F5344CB8AC3E}">
        <p14:creationId xmlns:p14="http://schemas.microsoft.com/office/powerpoint/2010/main" val="2638114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Here’s a space.</a:t>
            </a:r>
          </a:p>
          <a:p>
            <a:r>
              <a:rPr lang="en-US" dirty="0" smtClean="0"/>
              <a:t>Fill it with the objects that represent</a:t>
            </a:r>
            <a:r>
              <a:rPr lang="en-US" baseline="0" dirty="0" smtClean="0"/>
              <a:t> </a:t>
            </a:r>
            <a:r>
              <a:rPr lang="en-US" baseline="0" dirty="0" err="1" smtClean="0"/>
              <a:t>Studentia</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6</a:t>
            </a:fld>
            <a:endParaRPr lang="en-US"/>
          </a:p>
        </p:txBody>
      </p:sp>
    </p:spTree>
    <p:extLst>
      <p:ext uri="{BB962C8B-B14F-4D97-AF65-F5344CB8AC3E}">
        <p14:creationId xmlns:p14="http://schemas.microsoft.com/office/powerpoint/2010/main" val="789754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‘Consider the idea that for most of us our national identity is felt through the ordinary things in life, ‘shared cultural practices’ </a:t>
            </a:r>
            <a:r>
              <a:rPr lang="mr-IN" dirty="0" smtClean="0"/>
              <a:t>–</a:t>
            </a:r>
            <a:r>
              <a:rPr lang="en-US" dirty="0" smtClean="0"/>
              <a:t> such as the food we eat or the television that we watch,’ </a:t>
            </a:r>
            <a:r>
              <a:rPr lang="en-US" sz="1050" dirty="0" smtClean="0"/>
              <a:t>(</a:t>
            </a:r>
            <a:r>
              <a:rPr lang="en-US" sz="1050" dirty="0" err="1" smtClean="0"/>
              <a:t>Blandford</a:t>
            </a:r>
            <a:r>
              <a:rPr lang="en-US" sz="1050" dirty="0" smtClean="0"/>
              <a:t> 268)</a:t>
            </a:r>
          </a:p>
          <a:p>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7</a:t>
            </a:fld>
            <a:endParaRPr lang="en-US"/>
          </a:p>
        </p:txBody>
      </p:sp>
    </p:spTree>
    <p:extLst>
      <p:ext uri="{BB962C8B-B14F-4D97-AF65-F5344CB8AC3E}">
        <p14:creationId xmlns:p14="http://schemas.microsoft.com/office/powerpoint/2010/main" val="1017305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err="1" smtClean="0"/>
              <a:t>Schechner</a:t>
            </a:r>
            <a:r>
              <a:rPr lang="en-US" dirty="0" smtClean="0"/>
              <a:t> </a:t>
            </a:r>
            <a:r>
              <a:rPr lang="mr-IN" dirty="0" smtClean="0"/>
              <a:t>–</a:t>
            </a:r>
            <a:r>
              <a:rPr lang="en-US" dirty="0" smtClean="0"/>
              <a:t> Performance Studies, 52</a:t>
            </a:r>
            <a:endParaRPr lang="en-US" dirty="0" smtClean="0"/>
          </a:p>
          <a:p>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9</a:t>
            </a:fld>
            <a:endParaRPr lang="en-US"/>
          </a:p>
        </p:txBody>
      </p:sp>
    </p:spTree>
    <p:extLst>
      <p:ext uri="{BB962C8B-B14F-4D97-AF65-F5344CB8AC3E}">
        <p14:creationId xmlns:p14="http://schemas.microsoft.com/office/powerpoint/2010/main" val="997177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Rappaport </a:t>
            </a:r>
            <a:r>
              <a:rPr lang="en-US" dirty="0" smtClean="0"/>
              <a:t>in </a:t>
            </a:r>
            <a:r>
              <a:rPr lang="en-US" dirty="0" err="1" smtClean="0"/>
              <a:t>Schechner</a:t>
            </a:r>
            <a:r>
              <a:rPr lang="en-US" dirty="0" smtClean="0"/>
              <a:t> 53</a:t>
            </a:r>
          </a:p>
          <a:p>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10</a:t>
            </a:fld>
            <a:endParaRPr lang="en-US"/>
          </a:p>
        </p:txBody>
      </p:sp>
    </p:spTree>
    <p:extLst>
      <p:ext uri="{BB962C8B-B14F-4D97-AF65-F5344CB8AC3E}">
        <p14:creationId xmlns:p14="http://schemas.microsoft.com/office/powerpoint/2010/main" val="16743335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Mise</a:t>
            </a:r>
            <a:r>
              <a:rPr lang="en-GB" dirty="0" smtClean="0"/>
              <a:t> </a:t>
            </a:r>
            <a:r>
              <a:rPr lang="en-GB" dirty="0" err="1" smtClean="0"/>
              <a:t>en</a:t>
            </a:r>
            <a:r>
              <a:rPr lang="en-GB" dirty="0" smtClean="0"/>
              <a:t> scene - </a:t>
            </a:r>
            <a:r>
              <a:rPr lang="en-GB" sz="1200" b="0" i="0" kern="1200" dirty="0" smtClean="0">
                <a:solidFill>
                  <a:schemeClr val="tx1"/>
                </a:solidFill>
                <a:effectLst/>
                <a:latin typeface="+mn-lt"/>
                <a:ea typeface="+mn-ea"/>
                <a:cs typeface="+mn-cs"/>
              </a:rPr>
              <a:t>the setting or surroundings of an event. The arrangement</a:t>
            </a:r>
            <a:r>
              <a:rPr lang="en-GB" sz="1200" b="0" i="0" kern="1200" baseline="0" dirty="0" smtClean="0">
                <a:solidFill>
                  <a:schemeClr val="tx1"/>
                </a:solidFill>
                <a:effectLst/>
                <a:latin typeface="+mn-lt"/>
                <a:ea typeface="+mn-ea"/>
                <a:cs typeface="+mn-cs"/>
              </a:rPr>
              <a:t> of things on stage for meaning.</a:t>
            </a:r>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11</a:t>
            </a:fld>
            <a:endParaRPr lang="en-US"/>
          </a:p>
        </p:txBody>
      </p:sp>
    </p:spTree>
    <p:extLst>
      <p:ext uri="{BB962C8B-B14F-4D97-AF65-F5344CB8AC3E}">
        <p14:creationId xmlns:p14="http://schemas.microsoft.com/office/powerpoint/2010/main" val="2336176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Schechner</a:t>
            </a:r>
            <a:r>
              <a:rPr lang="en-US" dirty="0" smtClean="0"/>
              <a:t> 56</a:t>
            </a:r>
          </a:p>
          <a:p>
            <a:r>
              <a:rPr lang="en-US" dirty="0" err="1" smtClean="0"/>
              <a:t>Schechner</a:t>
            </a:r>
            <a:r>
              <a:rPr lang="en-US" dirty="0" smtClean="0"/>
              <a:t> 81-2 </a:t>
            </a:r>
            <a:r>
              <a:rPr lang="mr-IN" dirty="0" smtClean="0"/>
              <a:t>–</a:t>
            </a:r>
            <a:r>
              <a:rPr lang="en-US" dirty="0" smtClean="0"/>
              <a:t> inventing ritual</a:t>
            </a:r>
            <a:r>
              <a:rPr lang="en-US" baseline="0" dirty="0" smtClean="0"/>
              <a:t> to look traditional </a:t>
            </a:r>
            <a:r>
              <a:rPr lang="mr-IN" baseline="0" dirty="0" smtClean="0"/>
              <a:t>–</a:t>
            </a:r>
            <a:r>
              <a:rPr lang="en-US" baseline="0" dirty="0" smtClean="0"/>
              <a:t> concocting ritual to suit a particular regime supported by ideas of traditional nation. How do we all respond to different flags?  </a:t>
            </a:r>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13</a:t>
            </a:fld>
            <a:endParaRPr lang="en-US"/>
          </a:p>
        </p:txBody>
      </p:sp>
    </p:spTree>
    <p:extLst>
      <p:ext uri="{BB962C8B-B14F-4D97-AF65-F5344CB8AC3E}">
        <p14:creationId xmlns:p14="http://schemas.microsoft.com/office/powerpoint/2010/main" val="30576789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Forget norms – emancipate your creative mind.</a:t>
            </a:r>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15</a:t>
            </a:fld>
            <a:endParaRPr lang="en-US"/>
          </a:p>
        </p:txBody>
      </p:sp>
    </p:spTree>
    <p:extLst>
      <p:ext uri="{BB962C8B-B14F-4D97-AF65-F5344CB8AC3E}">
        <p14:creationId xmlns:p14="http://schemas.microsoft.com/office/powerpoint/2010/main" val="2432320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Ranciere</a:t>
            </a:r>
            <a:r>
              <a:rPr lang="en-GB" dirty="0" smtClean="0"/>
              <a:t>: The Emancipated Spectator</a:t>
            </a:r>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16</a:t>
            </a:fld>
            <a:endParaRPr lang="en-US"/>
          </a:p>
        </p:txBody>
      </p:sp>
    </p:spTree>
    <p:extLst>
      <p:ext uri="{BB962C8B-B14F-4D97-AF65-F5344CB8AC3E}">
        <p14:creationId xmlns:p14="http://schemas.microsoft.com/office/powerpoint/2010/main" val="34251641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Are you the audience?</a:t>
            </a:r>
          </a:p>
          <a:p>
            <a:r>
              <a:rPr lang="en-GB" dirty="0" smtClean="0"/>
              <a:t>How</a:t>
            </a:r>
            <a:r>
              <a:rPr lang="en-GB" baseline="0" dirty="0" smtClean="0"/>
              <a:t> do you want to represent yourselves?</a:t>
            </a:r>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17</a:t>
            </a:fld>
            <a:endParaRPr lang="en-US"/>
          </a:p>
        </p:txBody>
      </p:sp>
    </p:spTree>
    <p:extLst>
      <p:ext uri="{BB962C8B-B14F-4D97-AF65-F5344CB8AC3E}">
        <p14:creationId xmlns:p14="http://schemas.microsoft.com/office/powerpoint/2010/main" val="209266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smtClean="0"/>
              <a:t>(Your manifesto can come into play again.)</a:t>
            </a:r>
          </a:p>
          <a:p>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18</a:t>
            </a:fld>
            <a:endParaRPr lang="en-US"/>
          </a:p>
        </p:txBody>
      </p:sp>
    </p:spTree>
    <p:extLst>
      <p:ext uri="{BB962C8B-B14F-4D97-AF65-F5344CB8AC3E}">
        <p14:creationId xmlns:p14="http://schemas.microsoft.com/office/powerpoint/2010/main" val="2606797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a:t>
            </a:r>
            <a:r>
              <a:rPr lang="en-US" dirty="0" err="1" smtClean="0"/>
              <a:t>Trencsenyi</a:t>
            </a:r>
            <a:r>
              <a:rPr lang="en-US" dirty="0" smtClean="0"/>
              <a:t> 2015.</a:t>
            </a:r>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22</a:t>
            </a:fld>
            <a:endParaRPr lang="en-US"/>
          </a:p>
        </p:txBody>
      </p:sp>
    </p:spTree>
    <p:extLst>
      <p:ext uri="{BB962C8B-B14F-4D97-AF65-F5344CB8AC3E}">
        <p14:creationId xmlns:p14="http://schemas.microsoft.com/office/powerpoint/2010/main" val="18910199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Start curating.</a:t>
            </a:r>
          </a:p>
          <a:p>
            <a:r>
              <a:rPr lang="en-GB" dirty="0" smtClean="0"/>
              <a:t>Space and impact of artefact in the space. </a:t>
            </a:r>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23</a:t>
            </a:fld>
            <a:endParaRPr lang="en-US"/>
          </a:p>
        </p:txBody>
      </p:sp>
    </p:spTree>
    <p:extLst>
      <p:ext uri="{BB962C8B-B14F-4D97-AF65-F5344CB8AC3E}">
        <p14:creationId xmlns:p14="http://schemas.microsoft.com/office/powerpoint/2010/main" val="39378792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Here’s a space.</a:t>
            </a:r>
          </a:p>
          <a:p>
            <a:r>
              <a:rPr lang="en-US" dirty="0" smtClean="0"/>
              <a:t>Fill it with the objects that represent</a:t>
            </a:r>
            <a:r>
              <a:rPr lang="en-US" baseline="0" dirty="0" smtClean="0"/>
              <a:t> </a:t>
            </a:r>
            <a:r>
              <a:rPr lang="en-US" baseline="0" dirty="0" err="1" smtClean="0"/>
              <a:t>Studentia</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176166E7-E7C8-9C44-B9B8-6A15B3CF2C64}" type="slidenum">
              <a:rPr lang="en-US" smtClean="0"/>
              <a:t>25</a:t>
            </a:fld>
            <a:endParaRPr lang="en-US"/>
          </a:p>
        </p:txBody>
      </p:sp>
    </p:spTree>
    <p:extLst>
      <p:ext uri="{BB962C8B-B14F-4D97-AF65-F5344CB8AC3E}">
        <p14:creationId xmlns:p14="http://schemas.microsoft.com/office/powerpoint/2010/main" val="1503068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Trencsenyi</a:t>
            </a:r>
            <a:r>
              <a:rPr lang="en-GB" dirty="0" smtClean="0"/>
              <a:t>, </a:t>
            </a:r>
            <a:r>
              <a:rPr lang="en-GB" dirty="0" smtClean="0"/>
              <a:t>32</a:t>
            </a:r>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26</a:t>
            </a:fld>
            <a:endParaRPr lang="en-US"/>
          </a:p>
        </p:txBody>
      </p:sp>
    </p:spTree>
    <p:extLst>
      <p:ext uri="{BB962C8B-B14F-4D97-AF65-F5344CB8AC3E}">
        <p14:creationId xmlns:p14="http://schemas.microsoft.com/office/powerpoint/2010/main" val="2830990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do the museums – and their exhibitions ‘say’ about this nation?</a:t>
            </a:r>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29</a:t>
            </a:fld>
            <a:endParaRPr lang="en-US"/>
          </a:p>
        </p:txBody>
      </p:sp>
    </p:spTree>
    <p:extLst>
      <p:ext uri="{BB962C8B-B14F-4D97-AF65-F5344CB8AC3E}">
        <p14:creationId xmlns:p14="http://schemas.microsoft.com/office/powerpoint/2010/main" val="118216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https://www.theguardian.com/culture/2019/dec/15/top-20-art-exhibitions-of-2019</a:t>
            </a:r>
            <a:endParaRPr lang="en-GB" dirty="0" smtClean="0"/>
          </a:p>
          <a:p>
            <a:r>
              <a:rPr lang="en-GB" dirty="0" smtClean="0"/>
              <a:t>What is there – what is missing?</a:t>
            </a:r>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30</a:t>
            </a:fld>
            <a:endParaRPr lang="en-US"/>
          </a:p>
        </p:txBody>
      </p:sp>
    </p:spTree>
    <p:extLst>
      <p:ext uri="{BB962C8B-B14F-4D97-AF65-F5344CB8AC3E}">
        <p14:creationId xmlns:p14="http://schemas.microsoft.com/office/powerpoint/2010/main" val="28597074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36</a:t>
            </a:fld>
            <a:endParaRPr lang="en-US"/>
          </a:p>
        </p:txBody>
      </p:sp>
    </p:spTree>
    <p:extLst>
      <p:ext uri="{BB962C8B-B14F-4D97-AF65-F5344CB8AC3E}">
        <p14:creationId xmlns:p14="http://schemas.microsoft.com/office/powerpoint/2010/main" val="15279274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Trencsenyi</a:t>
            </a:r>
            <a:r>
              <a:rPr lang="en-GB" dirty="0" smtClean="0"/>
              <a:t> 2 32</a:t>
            </a:r>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38</a:t>
            </a:fld>
            <a:endParaRPr lang="en-US"/>
          </a:p>
        </p:txBody>
      </p:sp>
    </p:spTree>
    <p:extLst>
      <p:ext uri="{BB962C8B-B14F-4D97-AF65-F5344CB8AC3E}">
        <p14:creationId xmlns:p14="http://schemas.microsoft.com/office/powerpoint/2010/main" val="848721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9B313ED-E49E-4220-A715-827C7084DA15}" type="datetimeFigureOut">
              <a:rPr lang="en-GB" smtClean="0"/>
              <a:t>14/02/20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597100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B313ED-E49E-4220-A715-827C7084DA15}" type="datetimeFigureOut">
              <a:rPr lang="en-GB" smtClean="0"/>
              <a:t>14/02/20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23434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9B313ED-E49E-4220-A715-827C7084DA15}" type="datetimeFigureOut">
              <a:rPr lang="en-GB" smtClean="0"/>
              <a:t>14/02/20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1426316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9B313ED-E49E-4220-A715-827C7084DA15}" type="datetimeFigureOut">
              <a:rPr lang="en-GB" smtClean="0"/>
              <a:t>14/02/20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569873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9B313ED-E49E-4220-A715-827C7084DA15}" type="datetimeFigureOut">
              <a:rPr lang="en-GB" smtClean="0"/>
              <a:t>14/02/20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3129218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9B313ED-E49E-4220-A715-827C7084DA15}" type="datetimeFigureOut">
              <a:rPr lang="en-GB" smtClean="0"/>
              <a:t>14/02/20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1253407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B313ED-E49E-4220-A715-827C7084DA15}" type="datetimeFigureOut">
              <a:rPr lang="en-GB" smtClean="0"/>
              <a:t>14/02/20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26968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9B313ED-E49E-4220-A715-827C7084DA15}" type="datetimeFigureOut">
              <a:rPr lang="en-GB" smtClean="0"/>
              <a:t>14/02/20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2841801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9B313ED-E49E-4220-A715-827C7084DA15}" type="datetimeFigureOut">
              <a:rPr lang="en-GB" smtClean="0"/>
              <a:t>14/02/20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1157669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B313ED-E49E-4220-A715-827C7084DA15}" type="datetimeFigureOut">
              <a:rPr lang="en-GB" smtClean="0"/>
              <a:t>14/02/20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1428231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B313ED-E49E-4220-A715-827C7084DA15}" type="datetimeFigureOut">
              <a:rPr lang="en-GB" smtClean="0"/>
              <a:t>14/02/20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15036F-38A1-4EDA-9992-2A56D4450DD3}" type="slidenum">
              <a:rPr lang="en-GB" smtClean="0"/>
              <a:t>‹#›</a:t>
            </a:fld>
            <a:endParaRPr lang="en-GB"/>
          </a:p>
        </p:txBody>
      </p:sp>
    </p:spTree>
    <p:extLst>
      <p:ext uri="{BB962C8B-B14F-4D97-AF65-F5344CB8AC3E}">
        <p14:creationId xmlns:p14="http://schemas.microsoft.com/office/powerpoint/2010/main" val="85340482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B313ED-E49E-4220-A715-827C7084DA15}" type="datetimeFigureOut">
              <a:rPr lang="en-GB" smtClean="0"/>
              <a:t>14/02/20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15036F-38A1-4EDA-9992-2A56D4450DD3}" type="slidenum">
              <a:rPr lang="en-GB" smtClean="0"/>
              <a:t>‹#›</a:t>
            </a:fld>
            <a:endParaRPr lang="en-GB"/>
          </a:p>
        </p:txBody>
      </p:sp>
    </p:spTree>
    <p:extLst>
      <p:ext uri="{BB962C8B-B14F-4D97-AF65-F5344CB8AC3E}">
        <p14:creationId xmlns:p14="http://schemas.microsoft.com/office/powerpoint/2010/main" val="451990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png"/><Relationship Id="rId3"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hyperlink" Target="https://www.iwa.wales/click/2010/10/swansea-blitz-artwork-fails-to-deliver/"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2.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7.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academia.edu/20085144/Neil_Macgregor_-_A_History_Of_The_World_In_100_Objects"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9.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curata.com/blog/curation-strategy-three-step-guide/" TargetMode="External"/><Relationship Id="rId3" Type="http://schemas.openxmlformats.org/officeDocument/2006/relationships/hyperlink" Target="https://news.sky.com/story/harry-potter-superfan-breaks-world-record-for-largest-collection-of-memorabilia-116748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48000" y="1049800"/>
            <a:ext cx="9144000" cy="2387600"/>
          </a:xfrm>
        </p:spPr>
        <p:txBody>
          <a:bodyPr/>
          <a:lstStyle/>
          <a:p>
            <a:r>
              <a:rPr lang="en-GB" dirty="0" smtClean="0"/>
              <a:t>										</a:t>
            </a:r>
            <a:r>
              <a:rPr lang="en-GB" dirty="0" err="1" smtClean="0"/>
              <a:t>Curation</a:t>
            </a:r>
            <a:r>
              <a:rPr lang="en-GB" dirty="0" smtClean="0"/>
              <a:t>? </a:t>
            </a:r>
            <a:endParaRPr lang="en-GB" dirty="0"/>
          </a:p>
        </p:txBody>
      </p:sp>
      <p:pic>
        <p:nvPicPr>
          <p:cNvPr id="4" name="Content Placeholder 3" descr="Screen Shot 2020-02-10 at 22.57.27.png"/>
          <p:cNvPicPr>
            <a:picLocks noChangeAspect="1"/>
          </p:cNvPicPr>
          <p:nvPr/>
        </p:nvPicPr>
        <p:blipFill rotWithShape="1">
          <a:blip r:embed="rId3" cstate="print">
            <a:extLst>
              <a:ext uri="{28A0092B-C50C-407E-A947-70E740481C1C}">
                <a14:useLocalDpi xmlns:a14="http://schemas.microsoft.com/office/drawing/2010/main" val="0"/>
              </a:ext>
            </a:extLst>
          </a:blip>
          <a:srcRect l="13768" t="21522" r="57061" b="19614"/>
          <a:stretch/>
        </p:blipFill>
        <p:spPr>
          <a:xfrm>
            <a:off x="-80642" y="0"/>
            <a:ext cx="5451231" cy="6874801"/>
          </a:xfrm>
          <a:prstGeom prst="rect">
            <a:avLst/>
          </a:prstGeom>
        </p:spPr>
      </p:pic>
    </p:spTree>
    <p:extLst>
      <p:ext uri="{BB962C8B-B14F-4D97-AF65-F5344CB8AC3E}">
        <p14:creationId xmlns:p14="http://schemas.microsoft.com/office/powerpoint/2010/main" val="503074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Let’s live somewhere new</a:t>
            </a:r>
            <a:r>
              <a:rPr lang="mr-IN" dirty="0" smtClean="0"/>
              <a:t>…</a:t>
            </a:r>
            <a:endParaRPr lang="en-US" dirty="0"/>
          </a:p>
        </p:txBody>
      </p:sp>
      <p:sp>
        <p:nvSpPr>
          <p:cNvPr id="3" name="Content Placeholder 2"/>
          <p:cNvSpPr>
            <a:spLocks noGrp="1"/>
          </p:cNvSpPr>
          <p:nvPr>
            <p:ph idx="1"/>
          </p:nvPr>
        </p:nvSpPr>
        <p:spPr/>
        <p:txBody>
          <a:bodyPr/>
          <a:lstStyle/>
          <a:p>
            <a:r>
              <a:rPr lang="en-US" dirty="0" err="1" smtClean="0"/>
              <a:t>Studentia</a:t>
            </a:r>
            <a:r>
              <a:rPr lang="en-US" dirty="0" smtClean="0"/>
              <a:t>.</a:t>
            </a:r>
          </a:p>
          <a:p>
            <a:endParaRPr lang="en-US" dirty="0" smtClean="0"/>
          </a:p>
          <a:p>
            <a:r>
              <a:rPr lang="en-US" dirty="0" smtClean="0"/>
              <a:t>A nation-state.</a:t>
            </a:r>
          </a:p>
          <a:p>
            <a:endParaRPr lang="en-US" dirty="0"/>
          </a:p>
          <a:p>
            <a:r>
              <a:rPr lang="en-US" dirty="0" smtClean="0"/>
              <a:t>A place inhabited by you.</a:t>
            </a:r>
          </a:p>
          <a:p>
            <a:endParaRPr lang="en-US" dirty="0"/>
          </a:p>
          <a:p>
            <a:r>
              <a:rPr lang="en-US" dirty="0" smtClean="0"/>
              <a:t>‘Consider the idea that for most of us our national identity is felt through the ordinary things in life, </a:t>
            </a:r>
            <a:r>
              <a:rPr lang="en-US" b="1" dirty="0" smtClean="0"/>
              <a:t>‘shared cultural practices’ </a:t>
            </a:r>
            <a:r>
              <a:rPr lang="mr-IN" dirty="0" smtClean="0"/>
              <a:t>–</a:t>
            </a:r>
            <a:r>
              <a:rPr lang="en-US" dirty="0" smtClean="0"/>
              <a:t> such as the food we eat or the television that we watch,’ </a:t>
            </a:r>
            <a:r>
              <a:rPr lang="en-US" sz="2000" dirty="0" smtClean="0"/>
              <a:t>(</a:t>
            </a:r>
            <a:r>
              <a:rPr lang="en-US" sz="2000" dirty="0" err="1" smtClean="0"/>
              <a:t>Blandford</a:t>
            </a:r>
            <a:r>
              <a:rPr lang="en-US" sz="2000" dirty="0" smtClean="0"/>
              <a:t> 268)</a:t>
            </a:r>
            <a:endParaRPr lang="en-US" sz="2000" dirty="0"/>
          </a:p>
        </p:txBody>
      </p:sp>
    </p:spTree>
    <p:extLst>
      <p:ext uri="{BB962C8B-B14F-4D97-AF65-F5344CB8AC3E}">
        <p14:creationId xmlns:p14="http://schemas.microsoft.com/office/powerpoint/2010/main" val="3544929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Let’s live somewhere new</a:t>
            </a:r>
            <a:r>
              <a:rPr lang="mr-IN" dirty="0"/>
              <a:t>…</a:t>
            </a:r>
            <a:endParaRPr lang="en-US" dirty="0"/>
          </a:p>
        </p:txBody>
      </p:sp>
      <p:sp>
        <p:nvSpPr>
          <p:cNvPr id="3" name="Content Placeholder 2"/>
          <p:cNvSpPr>
            <a:spLocks noGrp="1"/>
          </p:cNvSpPr>
          <p:nvPr>
            <p:ph idx="1"/>
          </p:nvPr>
        </p:nvSpPr>
        <p:spPr/>
        <p:txBody>
          <a:bodyPr/>
          <a:lstStyle/>
          <a:p>
            <a:r>
              <a:rPr lang="en-US" dirty="0" smtClean="0"/>
              <a:t>You are </a:t>
            </a:r>
            <a:r>
              <a:rPr lang="mr-IN" dirty="0" smtClean="0"/>
              <a:t>–</a:t>
            </a:r>
            <a:r>
              <a:rPr lang="en-US" dirty="0" smtClean="0"/>
              <a:t> today </a:t>
            </a:r>
            <a:r>
              <a:rPr lang="mr-IN" dirty="0" smtClean="0"/>
              <a:t>–</a:t>
            </a:r>
            <a:r>
              <a:rPr lang="en-US" dirty="0" smtClean="0"/>
              <a:t> an imagined community.</a:t>
            </a:r>
          </a:p>
          <a:p>
            <a:endParaRPr lang="en-US" dirty="0"/>
          </a:p>
          <a:p>
            <a:r>
              <a:rPr lang="en-US" dirty="0" smtClean="0"/>
              <a:t>‘</a:t>
            </a:r>
            <a:r>
              <a:rPr lang="en-US" b="1" dirty="0" smtClean="0"/>
              <a:t>Imagined community </a:t>
            </a:r>
            <a:r>
              <a:rPr lang="en-US" dirty="0" smtClean="0"/>
              <a:t>is the idea that a community or nation is best understood as constructed through ideas rather than defined by physical and geographical boundaries.’</a:t>
            </a:r>
          </a:p>
          <a:p>
            <a:endParaRPr lang="en-US" dirty="0"/>
          </a:p>
          <a:p>
            <a:r>
              <a:rPr lang="en-US" dirty="0" smtClean="0"/>
              <a:t>Think. What represents you?</a:t>
            </a:r>
            <a:endParaRPr lang="en-US" dirty="0"/>
          </a:p>
        </p:txBody>
      </p:sp>
    </p:spTree>
    <p:extLst>
      <p:ext uri="{BB962C8B-B14F-4D97-AF65-F5344CB8AC3E}">
        <p14:creationId xmlns:p14="http://schemas.microsoft.com/office/powerpoint/2010/main" val="2376646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Let’s live somewhere new</a:t>
            </a:r>
            <a:r>
              <a:rPr lang="mr-IN" dirty="0"/>
              <a:t>…</a:t>
            </a:r>
            <a:endParaRPr lang="en-US" dirty="0"/>
          </a:p>
        </p:txBody>
      </p:sp>
      <p:sp>
        <p:nvSpPr>
          <p:cNvPr id="3" name="Content Placeholder 2"/>
          <p:cNvSpPr>
            <a:spLocks noGrp="1"/>
          </p:cNvSpPr>
          <p:nvPr>
            <p:ph idx="1"/>
          </p:nvPr>
        </p:nvSpPr>
        <p:spPr/>
        <p:txBody>
          <a:bodyPr/>
          <a:lstStyle/>
          <a:p>
            <a:endParaRPr lang="en-US" dirty="0" smtClean="0"/>
          </a:p>
          <a:p>
            <a:pPr marL="0" indent="0">
              <a:buNone/>
            </a:pPr>
            <a:endParaRPr lang="en-US" dirty="0" smtClean="0"/>
          </a:p>
          <a:p>
            <a:r>
              <a:rPr lang="en-US" dirty="0"/>
              <a:t>‘List the specific shared cultural practices that are most important to you when you consider the nation to which you belong.’</a:t>
            </a:r>
          </a:p>
          <a:p>
            <a:endParaRPr lang="en-US" dirty="0"/>
          </a:p>
        </p:txBody>
      </p:sp>
    </p:spTree>
    <p:extLst>
      <p:ext uri="{BB962C8B-B14F-4D97-AF65-F5344CB8AC3E}">
        <p14:creationId xmlns:p14="http://schemas.microsoft.com/office/powerpoint/2010/main" val="968063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Let’s live somewhere new</a:t>
            </a:r>
            <a:r>
              <a:rPr lang="mr-IN" dirty="0"/>
              <a:t>…</a:t>
            </a:r>
            <a:endParaRPr lang="en-US" dirty="0"/>
          </a:p>
        </p:txBody>
      </p:sp>
      <p:sp>
        <p:nvSpPr>
          <p:cNvPr id="3" name="Content Placeholder 2"/>
          <p:cNvSpPr>
            <a:spLocks noGrp="1"/>
          </p:cNvSpPr>
          <p:nvPr>
            <p:ph idx="1"/>
          </p:nvPr>
        </p:nvSpPr>
        <p:spPr/>
        <p:txBody>
          <a:bodyPr/>
          <a:lstStyle/>
          <a:p>
            <a:endParaRPr lang="en-US" dirty="0" smtClean="0"/>
          </a:p>
          <a:p>
            <a:r>
              <a:rPr lang="en-US" dirty="0" smtClean="0"/>
              <a:t>Your annual festival </a:t>
            </a:r>
            <a:r>
              <a:rPr lang="en-US" dirty="0" smtClean="0"/>
              <a:t>celebrating the</a:t>
            </a:r>
            <a:r>
              <a:rPr lang="en-US" dirty="0" smtClean="0"/>
              <a:t> ‘self’ </a:t>
            </a:r>
            <a:r>
              <a:rPr lang="en-US" dirty="0" smtClean="0"/>
              <a:t>is coming up </a:t>
            </a:r>
            <a:r>
              <a:rPr lang="mr-IN" dirty="0" smtClean="0"/>
              <a:t>–</a:t>
            </a:r>
            <a:r>
              <a:rPr lang="en-US" dirty="0" smtClean="0"/>
              <a:t> a grand artistic affair. </a:t>
            </a:r>
          </a:p>
          <a:p>
            <a:r>
              <a:rPr lang="en-US" dirty="0" smtClean="0"/>
              <a:t>How will you represent yourselves in the Grand ‘</a:t>
            </a:r>
            <a:r>
              <a:rPr lang="en-US" dirty="0" err="1" smtClean="0"/>
              <a:t>Argh’Thangossvar</a:t>
            </a:r>
            <a:r>
              <a:rPr lang="en-US" dirty="0" smtClean="0"/>
              <a:t>?</a:t>
            </a:r>
          </a:p>
          <a:p>
            <a:endParaRPr lang="en-US" dirty="0"/>
          </a:p>
          <a:p>
            <a:r>
              <a:rPr lang="en-US" dirty="0" smtClean="0"/>
              <a:t>‘Representation </a:t>
            </a:r>
            <a:r>
              <a:rPr lang="en-US" dirty="0"/>
              <a:t>is the construction, commonly through words and images, of one particular view of an aspect of reality</a:t>
            </a:r>
            <a:r>
              <a:rPr lang="en-US" dirty="0" smtClean="0"/>
              <a:t>.’</a:t>
            </a:r>
            <a:endParaRPr lang="en-US" dirty="0"/>
          </a:p>
          <a:p>
            <a:pPr marL="0" indent="0">
              <a:buNone/>
            </a:pPr>
            <a:endParaRPr lang="en-US" dirty="0"/>
          </a:p>
        </p:txBody>
      </p:sp>
    </p:spTree>
    <p:extLst>
      <p:ext uri="{BB962C8B-B14F-4D97-AF65-F5344CB8AC3E}">
        <p14:creationId xmlns:p14="http://schemas.microsoft.com/office/powerpoint/2010/main" val="1043273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http://29odkrngwwiml6xqsb8nbfh.wpengine.netdna-cdn.com/wp-content/uploads/2015/09/shutterstock_304269113.jpg"/>
          <p:cNvPicPr>
            <a:picLocks noGrp="1"/>
          </p:cNvPicPr>
          <p:nvPr>
            <p:ph idx="1"/>
          </p:nvPr>
        </p:nvPicPr>
        <p:blipFill rotWithShape="1">
          <a:blip r:embed="rId3">
            <a:extLst>
              <a:ext uri="{28A0092B-C50C-407E-A947-70E740481C1C}">
                <a14:useLocalDpi xmlns:a14="http://schemas.microsoft.com/office/drawing/2010/main" val="0"/>
              </a:ext>
            </a:extLst>
          </a:blip>
          <a:srcRect t="-64" b="115"/>
          <a:stretch/>
        </p:blipFill>
        <p:spPr bwMode="auto">
          <a:xfrm>
            <a:off x="703385" y="0"/>
            <a:ext cx="10943492" cy="6858000"/>
          </a:xfrm>
          <a:prstGeom prst="rect">
            <a:avLst/>
          </a:prstGeom>
          <a:noFill/>
          <a:ln>
            <a:noFill/>
          </a:ln>
        </p:spPr>
      </p:pic>
    </p:spTree>
    <p:extLst>
      <p:ext uri="{BB962C8B-B14F-4D97-AF65-F5344CB8AC3E}">
        <p14:creationId xmlns:p14="http://schemas.microsoft.com/office/powerpoint/2010/main" val="3018405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350721"/>
          </a:xfrm>
        </p:spPr>
        <p:txBody>
          <a:bodyPr>
            <a:normAutofit/>
          </a:bodyPr>
          <a:lstStyle/>
          <a:p>
            <a:pPr algn="r"/>
            <a:r>
              <a:rPr lang="en-US" dirty="0" err="1" smtClean="0"/>
              <a:t>Studentia</a:t>
            </a:r>
            <a:r>
              <a:rPr lang="en-US" dirty="0" smtClean="0"/>
              <a:t>: Shared cultural practices</a:t>
            </a:r>
            <a:br>
              <a:rPr lang="en-US" dirty="0" smtClean="0"/>
            </a:br>
            <a:r>
              <a:rPr lang="en-US" dirty="0" smtClean="0"/>
              <a:t/>
            </a:r>
            <a:br>
              <a:rPr lang="en-US" dirty="0" smtClean="0"/>
            </a:br>
            <a:r>
              <a:rPr lang="en-GB" sz="2500" dirty="0" smtClean="0"/>
              <a:t>…</a:t>
            </a:r>
            <a:r>
              <a:rPr lang="en-GB" sz="2500" dirty="0"/>
              <a:t>the role of reaching out to an audience and helping in the understanding and interpretation of the </a:t>
            </a:r>
            <a:r>
              <a:rPr lang="en-GB" sz="2500" dirty="0" smtClean="0"/>
              <a:t>(theatre’s) </a:t>
            </a:r>
            <a:r>
              <a:rPr lang="en-GB" sz="2500" dirty="0"/>
              <a:t>work.’ </a:t>
            </a:r>
            <a:r>
              <a:rPr lang="en-GB" sz="1000" dirty="0"/>
              <a:t>(</a:t>
            </a:r>
            <a:r>
              <a:rPr lang="en-GB" sz="1000" dirty="0" err="1"/>
              <a:t>Trencsenyi</a:t>
            </a:r>
            <a:r>
              <a:rPr lang="en-GB" sz="1000" dirty="0"/>
              <a:t>, 2016:31</a:t>
            </a:r>
            <a:r>
              <a:rPr lang="en-GB" sz="1000" dirty="0" smtClean="0"/>
              <a:t>)</a:t>
            </a:r>
            <a:endParaRPr lang="en-US" sz="1000" dirty="0"/>
          </a:p>
        </p:txBody>
      </p:sp>
      <p:sp>
        <p:nvSpPr>
          <p:cNvPr id="3" name="Content Placeholder 2"/>
          <p:cNvSpPr>
            <a:spLocks noGrp="1"/>
          </p:cNvSpPr>
          <p:nvPr>
            <p:ph sz="half" idx="1"/>
          </p:nvPr>
        </p:nvSpPr>
        <p:spPr>
          <a:xfrm>
            <a:off x="838200" y="3126153"/>
            <a:ext cx="5181600" cy="3050809"/>
          </a:xfrm>
        </p:spPr>
        <p:txBody>
          <a:bodyPr>
            <a:normAutofit fontScale="92500" lnSpcReduction="20000"/>
          </a:bodyPr>
          <a:lstStyle/>
          <a:p>
            <a:r>
              <a:rPr lang="en-US" sz="3800" dirty="0" smtClean="0"/>
              <a:t>We do</a:t>
            </a:r>
            <a:r>
              <a:rPr lang="mr-IN" sz="3800" dirty="0" smtClean="0"/>
              <a:t>…</a:t>
            </a:r>
            <a:endParaRPr lang="en-GB" sz="3800" dirty="0" smtClean="0"/>
          </a:p>
          <a:p>
            <a:endParaRPr lang="en-GB" sz="3800" dirty="0"/>
          </a:p>
          <a:p>
            <a:r>
              <a:rPr lang="en-US" sz="3800" dirty="0"/>
              <a:t>We like</a:t>
            </a:r>
            <a:r>
              <a:rPr lang="mr-IN" sz="3800" dirty="0" smtClean="0"/>
              <a:t>…</a:t>
            </a:r>
            <a:endParaRPr lang="en-GB" sz="3800" dirty="0" smtClean="0"/>
          </a:p>
          <a:p>
            <a:endParaRPr lang="en-GB" sz="3800" dirty="0" smtClean="0"/>
          </a:p>
          <a:p>
            <a:r>
              <a:rPr lang="en-GB" sz="3800" dirty="0" smtClean="0"/>
              <a:t>An exhibition of ‘us’ would show</a:t>
            </a:r>
            <a:r>
              <a:rPr lang="mr-IN" sz="3800" dirty="0" smtClean="0"/>
              <a:t>…</a:t>
            </a:r>
            <a:endParaRPr lang="en-GB" sz="3800" dirty="0" smtClean="0"/>
          </a:p>
          <a:p>
            <a:pPr marL="0" indent="0">
              <a:buNone/>
            </a:pPr>
            <a:endParaRPr lang="en-GB" dirty="0" smtClean="0"/>
          </a:p>
          <a:p>
            <a:endParaRPr lang="en-GB" dirty="0"/>
          </a:p>
          <a:p>
            <a:endParaRPr lang="en-US" dirty="0"/>
          </a:p>
        </p:txBody>
      </p:sp>
      <p:sp>
        <p:nvSpPr>
          <p:cNvPr id="4" name="Content Placeholder 3"/>
          <p:cNvSpPr>
            <a:spLocks noGrp="1"/>
          </p:cNvSpPr>
          <p:nvPr>
            <p:ph sz="half" idx="2"/>
          </p:nvPr>
        </p:nvSpPr>
        <p:spPr>
          <a:xfrm>
            <a:off x="6172200" y="3067537"/>
            <a:ext cx="5181600" cy="3282463"/>
          </a:xfrm>
        </p:spPr>
        <p:txBody>
          <a:bodyPr>
            <a:noAutofit/>
          </a:bodyPr>
          <a:lstStyle/>
          <a:p>
            <a:pPr algn="r"/>
            <a:r>
              <a:rPr lang="en-US" sz="3200" dirty="0" smtClean="0"/>
              <a:t>We don’t</a:t>
            </a:r>
            <a:r>
              <a:rPr lang="mr-IN" sz="3200" dirty="0" smtClean="0"/>
              <a:t>…</a:t>
            </a:r>
            <a:endParaRPr lang="en-GB" sz="3200" dirty="0" smtClean="0"/>
          </a:p>
          <a:p>
            <a:pPr algn="r"/>
            <a:endParaRPr lang="en-GB" sz="3200" dirty="0"/>
          </a:p>
          <a:p>
            <a:pPr algn="r"/>
            <a:r>
              <a:rPr lang="en-US" sz="3200" dirty="0"/>
              <a:t>We don’t </a:t>
            </a:r>
            <a:r>
              <a:rPr lang="en-US" sz="3200" dirty="0" smtClean="0"/>
              <a:t>like</a:t>
            </a:r>
            <a:r>
              <a:rPr lang="mr-IN" sz="3200" dirty="0" smtClean="0"/>
              <a:t>…</a:t>
            </a:r>
            <a:endParaRPr lang="en-GB" sz="3200" dirty="0" smtClean="0"/>
          </a:p>
          <a:p>
            <a:pPr algn="r"/>
            <a:endParaRPr lang="en-GB" sz="3200" dirty="0"/>
          </a:p>
          <a:p>
            <a:pPr algn="r"/>
            <a:r>
              <a:rPr lang="en-GB" sz="3200" dirty="0"/>
              <a:t>An exhibition of </a:t>
            </a:r>
            <a:r>
              <a:rPr lang="en-GB" sz="3200" dirty="0" smtClean="0"/>
              <a:t>‘us’ would not </a:t>
            </a:r>
            <a:r>
              <a:rPr lang="en-GB" sz="3200" dirty="0"/>
              <a:t>show</a:t>
            </a:r>
            <a:r>
              <a:rPr lang="mr-IN" sz="3200" dirty="0" smtClean="0"/>
              <a:t>…</a:t>
            </a:r>
            <a:endParaRPr lang="en-US" sz="3200" dirty="0" smtClean="0"/>
          </a:p>
        </p:txBody>
      </p:sp>
    </p:spTree>
    <p:extLst>
      <p:ext uri="{BB962C8B-B14F-4D97-AF65-F5344CB8AC3E}">
        <p14:creationId xmlns:p14="http://schemas.microsoft.com/office/powerpoint/2010/main" val="3063293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Studentia</a:t>
            </a:r>
            <a:endParaRPr lang="en-GB" dirty="0"/>
          </a:p>
        </p:txBody>
      </p:sp>
      <p:sp>
        <p:nvSpPr>
          <p:cNvPr id="3" name="Content Placeholder 2"/>
          <p:cNvSpPr>
            <a:spLocks noGrp="1"/>
          </p:cNvSpPr>
          <p:nvPr>
            <p:ph sz="half" idx="1"/>
          </p:nvPr>
        </p:nvSpPr>
        <p:spPr>
          <a:xfrm>
            <a:off x="520147" y="1852130"/>
            <a:ext cx="5181600" cy="4351338"/>
          </a:xfrm>
        </p:spPr>
        <p:txBody>
          <a:bodyPr/>
          <a:lstStyle/>
          <a:p>
            <a:r>
              <a:rPr lang="en-US" dirty="0"/>
              <a:t>How does this exhibition express and contribute to your ‘national’ </a:t>
            </a:r>
            <a:r>
              <a:rPr lang="en-US" dirty="0" err="1"/>
              <a:t>Studentia</a:t>
            </a:r>
            <a:r>
              <a:rPr lang="en-US" dirty="0"/>
              <a:t> identity?</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019799" y="3486024"/>
            <a:ext cx="6172201" cy="3601524"/>
          </a:xfrm>
          <a:prstGeom prst="rect">
            <a:avLst/>
          </a:prstGeom>
        </p:spPr>
      </p:pic>
      <p:pic>
        <p:nvPicPr>
          <p:cNvPr id="6" name="Picture 5"/>
          <p:cNvPicPr>
            <a:picLocks noChangeAspect="1"/>
          </p:cNvPicPr>
          <p:nvPr/>
        </p:nvPicPr>
        <p:blipFill rotWithShape="1">
          <a:blip r:embed="rId3"/>
          <a:srcRect l="8841" t="11527" r="13653" b="8316"/>
          <a:stretch/>
        </p:blipFill>
        <p:spPr>
          <a:xfrm>
            <a:off x="6019798" y="-104648"/>
            <a:ext cx="6172201" cy="3590672"/>
          </a:xfrm>
          <a:prstGeom prst="rect">
            <a:avLst/>
          </a:prstGeom>
        </p:spPr>
      </p:pic>
    </p:spTree>
    <p:extLst>
      <p:ext uri="{BB962C8B-B14F-4D97-AF65-F5344CB8AC3E}">
        <p14:creationId xmlns:p14="http://schemas.microsoft.com/office/powerpoint/2010/main" val="966673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Rituals</a:t>
            </a:r>
            <a:endParaRPr lang="en-US" dirty="0"/>
          </a:p>
        </p:txBody>
      </p:sp>
      <p:sp>
        <p:nvSpPr>
          <p:cNvPr id="3" name="Content Placeholder 2"/>
          <p:cNvSpPr>
            <a:spLocks noGrp="1"/>
          </p:cNvSpPr>
          <p:nvPr>
            <p:ph idx="1"/>
          </p:nvPr>
        </p:nvSpPr>
        <p:spPr/>
        <p:txBody>
          <a:bodyPr/>
          <a:lstStyle/>
          <a:p>
            <a:r>
              <a:rPr lang="en-US" dirty="0" smtClean="0"/>
              <a:t>‘Every day people perform dozens of rituals. These range from religious rituals to rituals of everyday life from the rituals of life roles to rituals of each profession</a:t>
            </a:r>
            <a:r>
              <a:rPr lang="mr-IN" dirty="0" smtClean="0"/>
              <a:t>…</a:t>
            </a:r>
            <a:r>
              <a:rPr lang="en-GB" dirty="0" smtClean="0"/>
              <a:t>to the rituals of business or home life.’</a:t>
            </a:r>
          </a:p>
          <a:p>
            <a:endParaRPr lang="en-GB" dirty="0"/>
          </a:p>
          <a:p>
            <a:r>
              <a:rPr lang="en-GB" dirty="0" smtClean="0"/>
              <a:t>‘..the rituals of everyday life can be labelled as “habits” “routines” or “obsessions”. </a:t>
            </a:r>
            <a:r>
              <a:rPr lang="en-GB" dirty="0" smtClean="0"/>
              <a:t>But </a:t>
            </a:r>
            <a:r>
              <a:rPr lang="en-GB" dirty="0" smtClean="0"/>
              <a:t>all rituals sacred or secular, public or hidden </a:t>
            </a:r>
            <a:r>
              <a:rPr lang="mr-IN" dirty="0" smtClean="0"/>
              <a:t>–</a:t>
            </a:r>
            <a:r>
              <a:rPr lang="en-GB" dirty="0" smtClean="0"/>
              <a:t> share certain formal qualities.’</a:t>
            </a:r>
            <a:endParaRPr lang="en-US" dirty="0"/>
          </a:p>
        </p:txBody>
      </p:sp>
    </p:spTree>
    <p:extLst>
      <p:ext uri="{BB962C8B-B14F-4D97-AF65-F5344CB8AC3E}">
        <p14:creationId xmlns:p14="http://schemas.microsoft.com/office/powerpoint/2010/main" val="1147529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obvious aspect of the ritual </a:t>
            </a:r>
            <a:endParaRPr lang="en-US" dirty="0"/>
          </a:p>
        </p:txBody>
      </p:sp>
      <p:sp>
        <p:nvSpPr>
          <p:cNvPr id="3" name="Content Placeholder 2"/>
          <p:cNvSpPr>
            <a:spLocks noGrp="1"/>
          </p:cNvSpPr>
          <p:nvPr>
            <p:ph idx="1"/>
          </p:nvPr>
        </p:nvSpPr>
        <p:spPr/>
        <p:txBody>
          <a:bodyPr/>
          <a:lstStyle/>
          <a:p>
            <a:r>
              <a:rPr lang="en-US" dirty="0" smtClean="0"/>
              <a:t>Ritual is not encoded by the performer.</a:t>
            </a:r>
          </a:p>
          <a:p>
            <a:endParaRPr lang="en-US" dirty="0"/>
          </a:p>
          <a:p>
            <a:r>
              <a:rPr lang="en-US" dirty="0" smtClean="0"/>
              <a:t>Rituals tend to be stylized, repetitive, stereotyped, often but not always decorous, and they also tend to occur at special places and at times fixed by the clock, calendar or specified circumstances.</a:t>
            </a:r>
          </a:p>
          <a:p>
            <a:endParaRPr lang="en-US" dirty="0"/>
          </a:p>
          <a:p>
            <a:r>
              <a:rPr lang="en-US" dirty="0" smtClean="0"/>
              <a:t>Ritual not only communicates something but is taken by those performing it to be “doing something” as well.</a:t>
            </a:r>
            <a:endParaRPr lang="en-US" dirty="0"/>
          </a:p>
        </p:txBody>
      </p:sp>
    </p:spTree>
    <p:extLst>
      <p:ext uri="{BB962C8B-B14F-4D97-AF65-F5344CB8AC3E}">
        <p14:creationId xmlns:p14="http://schemas.microsoft.com/office/powerpoint/2010/main" val="490402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design – reading images on stage</a:t>
            </a:r>
            <a:endParaRPr lang="en-GB" dirty="0"/>
          </a:p>
        </p:txBody>
      </p:sp>
      <p:sp>
        <p:nvSpPr>
          <p:cNvPr id="3" name="Content Placeholder 2"/>
          <p:cNvSpPr>
            <a:spLocks noGrp="1"/>
          </p:cNvSpPr>
          <p:nvPr>
            <p:ph idx="1"/>
          </p:nvPr>
        </p:nvSpPr>
        <p:spPr/>
        <p:txBody>
          <a:bodyPr/>
          <a:lstStyle/>
          <a:p>
            <a:r>
              <a:rPr lang="en-GB" dirty="0"/>
              <a:t>The spectator’s reception of the visual dimension is to be seen as the final stage of a project that involves four distinct phases</a:t>
            </a:r>
            <a:r>
              <a:rPr lang="en-GB" dirty="0" smtClean="0"/>
              <a:t>:</a:t>
            </a:r>
          </a:p>
          <a:p>
            <a:endParaRPr lang="en-GB" dirty="0"/>
          </a:p>
          <a:p>
            <a:r>
              <a:rPr lang="en-GB" dirty="0"/>
              <a:t>1 The dramatist encodes the text in terms of her/his perception of its function as a blueprint for theatrical production</a:t>
            </a:r>
            <a:r>
              <a:rPr lang="en-GB" dirty="0" smtClean="0"/>
              <a:t>.</a:t>
            </a:r>
          </a:p>
          <a:p>
            <a:endParaRPr lang="en-GB" dirty="0"/>
          </a:p>
          <a:p>
            <a:r>
              <a:rPr lang="en-GB" dirty="0"/>
              <a:t>2 The director decodes the text, initiates a process of commission or collaboration with a production team and arrives at a </a:t>
            </a:r>
            <a:r>
              <a:rPr lang="en-GB" dirty="0" err="1"/>
              <a:t>mise</a:t>
            </a:r>
            <a:r>
              <a:rPr lang="en-GB" dirty="0"/>
              <a:t>-</a:t>
            </a:r>
            <a:r>
              <a:rPr lang="en-GB" dirty="0" err="1"/>
              <a:t>en</a:t>
            </a:r>
            <a:r>
              <a:rPr lang="en-GB" dirty="0"/>
              <a:t>-scene.</a:t>
            </a:r>
          </a:p>
          <a:p>
            <a:endParaRPr lang="en-GB" dirty="0"/>
          </a:p>
        </p:txBody>
      </p:sp>
    </p:spTree>
    <p:extLst>
      <p:ext uri="{BB962C8B-B14F-4D97-AF65-F5344CB8AC3E}">
        <p14:creationId xmlns:p14="http://schemas.microsoft.com/office/powerpoint/2010/main" val="1161023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design – reading images on stage</a:t>
            </a:r>
          </a:p>
        </p:txBody>
      </p:sp>
      <p:sp>
        <p:nvSpPr>
          <p:cNvPr id="3" name="Content Placeholder 2"/>
          <p:cNvSpPr>
            <a:spLocks noGrp="1"/>
          </p:cNvSpPr>
          <p:nvPr>
            <p:ph idx="1"/>
          </p:nvPr>
        </p:nvSpPr>
        <p:spPr/>
        <p:txBody>
          <a:bodyPr/>
          <a:lstStyle/>
          <a:p>
            <a:endParaRPr lang="en-GB" dirty="0" smtClean="0"/>
          </a:p>
          <a:p>
            <a:r>
              <a:rPr lang="en-GB" dirty="0" smtClean="0"/>
              <a:t>3 </a:t>
            </a:r>
            <a:r>
              <a:rPr lang="en-GB" dirty="0"/>
              <a:t>The designer re-encodes the text to develop a portfolio of designs, within a pre-determined or negotiated brief and subject to interpretive, spatial and budgetary constraints</a:t>
            </a:r>
            <a:r>
              <a:rPr lang="en-GB" dirty="0" smtClean="0"/>
              <a:t>.</a:t>
            </a:r>
          </a:p>
          <a:p>
            <a:endParaRPr lang="en-GB" dirty="0"/>
          </a:p>
          <a:p>
            <a:r>
              <a:rPr lang="en-GB" dirty="0"/>
              <a:t>4 The spectator decodes the production, works upon and is worked upon by the visual dimension as an integral aspect of the reception process. </a:t>
            </a:r>
          </a:p>
          <a:p>
            <a:endParaRPr lang="en-US" sz="1400" dirty="0" smtClean="0"/>
          </a:p>
          <a:p>
            <a:r>
              <a:rPr lang="en-US" sz="1400" dirty="0" smtClean="0"/>
              <a:t>Aston &amp; Savona,1991:142</a:t>
            </a:r>
            <a:endParaRPr lang="en-GB" sz="1400" dirty="0"/>
          </a:p>
        </p:txBody>
      </p:sp>
    </p:spTree>
    <p:extLst>
      <p:ext uri="{BB962C8B-B14F-4D97-AF65-F5344CB8AC3E}">
        <p14:creationId xmlns:p14="http://schemas.microsoft.com/office/powerpoint/2010/main" val="52698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Structures, functions, processes, and experiences</a:t>
            </a:r>
            <a:endParaRPr lang="en-US" dirty="0"/>
          </a:p>
        </p:txBody>
      </p:sp>
      <p:sp>
        <p:nvSpPr>
          <p:cNvPr id="3" name="Content Placeholder 2"/>
          <p:cNvSpPr>
            <a:spLocks noGrp="1"/>
          </p:cNvSpPr>
          <p:nvPr>
            <p:ph idx="1"/>
          </p:nvPr>
        </p:nvSpPr>
        <p:spPr/>
        <p:txBody>
          <a:bodyPr/>
          <a:lstStyle/>
          <a:p>
            <a:r>
              <a:rPr lang="en-US" dirty="0" smtClean="0"/>
              <a:t>‘Rituals and ritualizing can be understood from at least four perspectives:</a:t>
            </a:r>
          </a:p>
          <a:p>
            <a:pPr marL="514350" indent="-514350">
              <a:buFont typeface="+mj-lt"/>
              <a:buAutoNum type="arabicPeriod"/>
            </a:pPr>
            <a:r>
              <a:rPr lang="en-US" dirty="0" smtClean="0"/>
              <a:t>Structures </a:t>
            </a:r>
            <a:r>
              <a:rPr lang="mr-IN" dirty="0" smtClean="0"/>
              <a:t>–</a:t>
            </a:r>
            <a:r>
              <a:rPr lang="en-US" dirty="0" smtClean="0"/>
              <a:t> what rituals look and sound like, how they are performed, how they use space, and who performs them.</a:t>
            </a:r>
          </a:p>
          <a:p>
            <a:pPr marL="514350" indent="-514350">
              <a:buFont typeface="+mj-lt"/>
              <a:buAutoNum type="arabicPeriod"/>
            </a:pPr>
            <a:r>
              <a:rPr lang="en-US" dirty="0" smtClean="0"/>
              <a:t>Functions </a:t>
            </a:r>
            <a:r>
              <a:rPr lang="mr-IN" dirty="0" smtClean="0"/>
              <a:t>–</a:t>
            </a:r>
            <a:r>
              <a:rPr lang="en-US" dirty="0" smtClean="0"/>
              <a:t> what rituals accomplish for individuals, groups, and cultures.</a:t>
            </a:r>
          </a:p>
          <a:p>
            <a:pPr marL="514350" indent="-514350">
              <a:buFont typeface="+mj-lt"/>
              <a:buAutoNum type="arabicPeriod"/>
            </a:pPr>
            <a:r>
              <a:rPr lang="en-US" dirty="0" smtClean="0"/>
              <a:t>Processes </a:t>
            </a:r>
            <a:r>
              <a:rPr lang="mr-IN" dirty="0" smtClean="0"/>
              <a:t>–</a:t>
            </a:r>
            <a:r>
              <a:rPr lang="en-US" dirty="0" smtClean="0"/>
              <a:t> the underlying dynamic driving rituals; how rituals enact and bring about change.</a:t>
            </a:r>
          </a:p>
          <a:p>
            <a:pPr marL="514350" indent="-514350">
              <a:buFont typeface="+mj-lt"/>
              <a:buAutoNum type="arabicPeriod"/>
            </a:pPr>
            <a:r>
              <a:rPr lang="en-US" dirty="0" smtClean="0"/>
              <a:t>Experiences </a:t>
            </a:r>
            <a:r>
              <a:rPr lang="mr-IN" dirty="0" smtClean="0"/>
              <a:t>–</a:t>
            </a:r>
            <a:r>
              <a:rPr lang="en-US" dirty="0" smtClean="0"/>
              <a:t> what it’s like to be “in” a ritual.’</a:t>
            </a:r>
          </a:p>
          <a:p>
            <a:endParaRPr lang="en-US" dirty="0"/>
          </a:p>
        </p:txBody>
      </p:sp>
    </p:spTree>
    <p:extLst>
      <p:ext uri="{BB962C8B-B14F-4D97-AF65-F5344CB8AC3E}">
        <p14:creationId xmlns:p14="http://schemas.microsoft.com/office/powerpoint/2010/main" val="3159272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rotWithShape="1">
          <a:blip r:embed="rId2"/>
          <a:srcRect l="27254" t="19709" r="42985" b="11365"/>
          <a:stretch/>
        </p:blipFill>
        <p:spPr>
          <a:xfrm rot="5400000">
            <a:off x="2784786" y="-1020944"/>
            <a:ext cx="6747345" cy="8789232"/>
          </a:xfrm>
          <a:prstGeom prst="rect">
            <a:avLst/>
          </a:prstGeom>
        </p:spPr>
      </p:pic>
    </p:spTree>
    <p:extLst>
      <p:ext uri="{BB962C8B-B14F-4D97-AF65-F5344CB8AC3E}">
        <p14:creationId xmlns:p14="http://schemas.microsoft.com/office/powerpoint/2010/main" val="509929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Custodial Aesthetics</a:t>
            </a:r>
            <a:endParaRPr lang="en-GB" dirty="0"/>
          </a:p>
        </p:txBody>
      </p:sp>
      <p:sp>
        <p:nvSpPr>
          <p:cNvPr id="3" name="Content Placeholder 2"/>
          <p:cNvSpPr>
            <a:spLocks noGrp="1"/>
          </p:cNvSpPr>
          <p:nvPr>
            <p:ph idx="1"/>
          </p:nvPr>
        </p:nvSpPr>
        <p:spPr/>
        <p:txBody>
          <a:bodyPr/>
          <a:lstStyle/>
          <a:p>
            <a:endParaRPr lang="en-GB" dirty="0" smtClean="0"/>
          </a:p>
          <a:p>
            <a:r>
              <a:rPr lang="en-GB" dirty="0" smtClean="0"/>
              <a:t>‘Ever </a:t>
            </a:r>
            <a:r>
              <a:rPr lang="en-GB" dirty="0"/>
              <a:t>since artist </a:t>
            </a:r>
            <a:r>
              <a:rPr lang="en-GB" dirty="0" err="1"/>
              <a:t>Iwan</a:t>
            </a:r>
            <a:r>
              <a:rPr lang="en-GB" dirty="0"/>
              <a:t> </a:t>
            </a:r>
            <a:r>
              <a:rPr lang="en-GB" dirty="0" err="1"/>
              <a:t>Bala</a:t>
            </a:r>
            <a:r>
              <a:rPr lang="en-GB" dirty="0"/>
              <a:t> invented the term ‘custodial aesthetics’ a decade ago to describe art that reflects the collective memory of a people and place, Wales-based artists have been keen to make work that is relevant to their local community.’  </a:t>
            </a:r>
            <a:r>
              <a:rPr lang="en-GB" sz="2000" dirty="0"/>
              <a:t>(</a:t>
            </a:r>
            <a:r>
              <a:rPr lang="en-GB" sz="2000" dirty="0" err="1"/>
              <a:t>Jones,H.D</a:t>
            </a:r>
            <a:r>
              <a:rPr lang="en-GB" sz="2000" dirty="0"/>
              <a:t>. 2010: online)</a:t>
            </a:r>
          </a:p>
          <a:p>
            <a:pPr marL="0" indent="0">
              <a:buNone/>
            </a:pPr>
            <a:endParaRPr lang="en-GB" dirty="0"/>
          </a:p>
          <a:p>
            <a:r>
              <a:rPr lang="en-GB" sz="1100" dirty="0">
                <a:hlinkClick r:id="rId3"/>
              </a:rPr>
              <a:t>https://www.iwa.wales/click/2010/10/swansea-blitz-artwork-fails-to-deliver/</a:t>
            </a:r>
            <a:endParaRPr lang="en-GB" sz="1100" dirty="0"/>
          </a:p>
          <a:p>
            <a:endParaRPr lang="en-GB" dirty="0"/>
          </a:p>
        </p:txBody>
      </p:sp>
    </p:spTree>
    <p:extLst>
      <p:ext uri="{BB962C8B-B14F-4D97-AF65-F5344CB8AC3E}">
        <p14:creationId xmlns:p14="http://schemas.microsoft.com/office/powerpoint/2010/main" val="11239907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Ranciere</a:t>
            </a:r>
            <a:r>
              <a:rPr lang="en-US" dirty="0" smtClean="0"/>
              <a:t> </a:t>
            </a:r>
            <a:endParaRPr lang="en-US" dirty="0"/>
          </a:p>
        </p:txBody>
      </p:sp>
      <p:sp>
        <p:nvSpPr>
          <p:cNvPr id="3" name="Content Placeholder 2"/>
          <p:cNvSpPr>
            <a:spLocks noGrp="1"/>
          </p:cNvSpPr>
          <p:nvPr>
            <p:ph idx="1"/>
          </p:nvPr>
        </p:nvSpPr>
        <p:spPr/>
        <p:txBody>
          <a:bodyPr>
            <a:normAutofit/>
          </a:bodyPr>
          <a:lstStyle/>
          <a:p>
            <a:endParaRPr lang="en-US" dirty="0"/>
          </a:p>
          <a:p>
            <a:r>
              <a:rPr lang="en-US" dirty="0" smtClean="0"/>
              <a:t>‘It (emancipation) begins when we understand that viewing is also an action that confirms or transforms the distribution of positions. The spectator also acts, like the pupil or scholar. She observes, selects, compares, interprets. She links what she sees to a host of other things that she has seen on other stages, in other kinds of place. She composes her own poem with the elements of the poem before her.’ </a:t>
            </a:r>
            <a:r>
              <a:rPr lang="en-US" sz="2000" dirty="0" smtClean="0"/>
              <a:t>(2011:13) </a:t>
            </a:r>
            <a:endParaRPr lang="en-US" sz="2000" dirty="0"/>
          </a:p>
        </p:txBody>
      </p:sp>
    </p:spTree>
    <p:extLst>
      <p:ext uri="{BB962C8B-B14F-4D97-AF65-F5344CB8AC3E}">
        <p14:creationId xmlns:p14="http://schemas.microsoft.com/office/powerpoint/2010/main" val="18302873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Dramaturgy: Curation </a:t>
            </a:r>
            <a:endParaRPr lang="en-GB" dirty="0"/>
          </a:p>
        </p:txBody>
      </p:sp>
      <p:sp>
        <p:nvSpPr>
          <p:cNvPr id="3" name="Content Placeholder 2"/>
          <p:cNvSpPr>
            <a:spLocks noGrp="1"/>
          </p:cNvSpPr>
          <p:nvPr>
            <p:ph idx="1"/>
          </p:nvPr>
        </p:nvSpPr>
        <p:spPr/>
        <p:txBody>
          <a:bodyPr/>
          <a:lstStyle/>
          <a:p>
            <a:endParaRPr lang="en-GB" dirty="0" smtClean="0"/>
          </a:p>
          <a:p>
            <a:endParaRPr lang="en-GB" dirty="0"/>
          </a:p>
          <a:p>
            <a:endParaRPr lang="en-GB" dirty="0"/>
          </a:p>
          <a:p>
            <a:r>
              <a:rPr lang="en-GB" dirty="0" smtClean="0"/>
              <a:t>‘…the role of reaching out to an audience and helping in the understanding and interpretation of the theatre’s work.’ </a:t>
            </a:r>
            <a:r>
              <a:rPr lang="en-GB" sz="2000" dirty="0" smtClean="0"/>
              <a:t>(</a:t>
            </a:r>
            <a:r>
              <a:rPr lang="en-GB" sz="2000" dirty="0" err="1" smtClean="0"/>
              <a:t>Trencsenyi</a:t>
            </a:r>
            <a:r>
              <a:rPr lang="en-GB" sz="2000" dirty="0" smtClean="0"/>
              <a:t>, 2015:31)</a:t>
            </a:r>
            <a:endParaRPr lang="en-GB" sz="2000" dirty="0"/>
          </a:p>
        </p:txBody>
      </p:sp>
    </p:spTree>
    <p:extLst>
      <p:ext uri="{BB962C8B-B14F-4D97-AF65-F5344CB8AC3E}">
        <p14:creationId xmlns:p14="http://schemas.microsoft.com/office/powerpoint/2010/main" val="181858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Dramaturgy: </a:t>
            </a:r>
            <a:r>
              <a:rPr lang="en-GB" dirty="0" err="1" smtClean="0"/>
              <a:t>Curation</a:t>
            </a:r>
            <a:r>
              <a:rPr lang="en-GB" dirty="0" smtClean="0"/>
              <a:t> </a:t>
            </a:r>
            <a:endParaRPr lang="en-GB" dirty="0"/>
          </a:p>
        </p:txBody>
      </p:sp>
      <p:sp>
        <p:nvSpPr>
          <p:cNvPr id="3" name="Content Placeholder 2"/>
          <p:cNvSpPr>
            <a:spLocks noGrp="1"/>
          </p:cNvSpPr>
          <p:nvPr>
            <p:ph idx="1"/>
          </p:nvPr>
        </p:nvSpPr>
        <p:spPr/>
        <p:txBody>
          <a:bodyPr/>
          <a:lstStyle/>
          <a:p>
            <a:r>
              <a:rPr lang="en-GB" dirty="0" smtClean="0"/>
              <a:t>‘Yet this is also a reciprocal process: the artworks presented ‘under the roof’ of a theatre or festival constitute the artistic value of the given theatre organisation, and contribute to the narrative the organisation is creating about itself.’ </a:t>
            </a:r>
            <a:r>
              <a:rPr lang="en-GB" sz="2000" dirty="0"/>
              <a:t>(</a:t>
            </a:r>
            <a:r>
              <a:rPr lang="en-GB" sz="2000" dirty="0" err="1"/>
              <a:t>Trencsenyi</a:t>
            </a:r>
            <a:r>
              <a:rPr lang="en-GB" sz="2000" dirty="0"/>
              <a:t>, </a:t>
            </a:r>
            <a:r>
              <a:rPr lang="en-GB" sz="2000" dirty="0" smtClean="0"/>
              <a:t>2015:32)</a:t>
            </a:r>
          </a:p>
          <a:p>
            <a:endParaRPr lang="en-GB" dirty="0"/>
          </a:p>
          <a:p>
            <a:r>
              <a:rPr lang="en-GB" dirty="0" smtClean="0"/>
              <a:t>‘The curation – based upon artistic decisions- is inseparable from the organisation’s artistic policy or mission, and strongly rooted in its history and the community it serves’ </a:t>
            </a:r>
            <a:r>
              <a:rPr lang="en-GB" sz="2000" dirty="0"/>
              <a:t>(</a:t>
            </a:r>
            <a:r>
              <a:rPr lang="en-GB" sz="2000" dirty="0" err="1"/>
              <a:t>Trencsenyi</a:t>
            </a:r>
            <a:r>
              <a:rPr lang="en-GB" sz="2000" dirty="0"/>
              <a:t>, </a:t>
            </a:r>
            <a:r>
              <a:rPr lang="en-GB" sz="2000" dirty="0" smtClean="0"/>
              <a:t>2015:32)</a:t>
            </a:r>
            <a:endParaRPr lang="en-GB" sz="2000" dirty="0"/>
          </a:p>
        </p:txBody>
      </p:sp>
    </p:spTree>
    <p:extLst>
      <p:ext uri="{BB962C8B-B14F-4D97-AF65-F5344CB8AC3E}">
        <p14:creationId xmlns:p14="http://schemas.microsoft.com/office/powerpoint/2010/main" val="15433186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22761" t="25046" r="26701" b="25311"/>
          <a:stretch/>
        </p:blipFill>
        <p:spPr>
          <a:xfrm>
            <a:off x="0" y="0"/>
            <a:ext cx="12195854" cy="6738730"/>
          </a:xfrm>
          <a:prstGeom prst="rect">
            <a:avLst/>
          </a:prstGeom>
        </p:spPr>
      </p:pic>
    </p:spTree>
    <p:extLst>
      <p:ext uri="{BB962C8B-B14F-4D97-AF65-F5344CB8AC3E}">
        <p14:creationId xmlns:p14="http://schemas.microsoft.com/office/powerpoint/2010/main" val="19380857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Curate yourselves</a:t>
            </a:r>
            <a:endParaRPr lang="en-GB" dirty="0"/>
          </a:p>
        </p:txBody>
      </p:sp>
      <p:sp>
        <p:nvSpPr>
          <p:cNvPr id="3" name="Content Placeholder 2"/>
          <p:cNvSpPr>
            <a:spLocks noGrp="1"/>
          </p:cNvSpPr>
          <p:nvPr>
            <p:ph idx="1"/>
          </p:nvPr>
        </p:nvSpPr>
        <p:spPr/>
        <p:txBody>
          <a:bodyPr>
            <a:normAutofit lnSpcReduction="10000"/>
          </a:bodyPr>
          <a:lstStyle/>
          <a:p>
            <a:r>
              <a:rPr lang="en-GB" dirty="0" smtClean="0"/>
              <a:t>Consider your manifesto </a:t>
            </a:r>
            <a:r>
              <a:rPr lang="en-GB" dirty="0" smtClean="0"/>
              <a:t>from </a:t>
            </a:r>
            <a:r>
              <a:rPr lang="en-GB" dirty="0" smtClean="0"/>
              <a:t>your last </a:t>
            </a:r>
            <a:r>
              <a:rPr lang="en-GB" dirty="0" smtClean="0"/>
              <a:t>context module</a:t>
            </a:r>
            <a:r>
              <a:rPr lang="en-GB" dirty="0" smtClean="0"/>
              <a:t>.</a:t>
            </a:r>
          </a:p>
          <a:p>
            <a:endParaRPr lang="en-GB" dirty="0"/>
          </a:p>
          <a:p>
            <a:r>
              <a:rPr lang="en-GB" dirty="0" smtClean="0"/>
              <a:t>You stated clearly your creative beliefs and ideas.</a:t>
            </a:r>
          </a:p>
          <a:p>
            <a:endParaRPr lang="en-GB" dirty="0"/>
          </a:p>
          <a:p>
            <a:r>
              <a:rPr lang="en-GB" dirty="0" smtClean="0"/>
              <a:t>Do you still believe in these ideals?</a:t>
            </a:r>
          </a:p>
          <a:p>
            <a:endParaRPr lang="en-GB" dirty="0"/>
          </a:p>
          <a:p>
            <a:r>
              <a:rPr lang="en-GB" dirty="0" smtClean="0"/>
              <a:t>Did writing them change your opinion of them?</a:t>
            </a:r>
          </a:p>
          <a:p>
            <a:endParaRPr lang="en-GB" dirty="0"/>
          </a:p>
          <a:p>
            <a:r>
              <a:rPr lang="en-GB" dirty="0" smtClean="0"/>
              <a:t>How do they impact your </a:t>
            </a:r>
            <a:r>
              <a:rPr lang="en-GB" dirty="0" smtClean="0"/>
              <a:t>ideas of </a:t>
            </a:r>
            <a:r>
              <a:rPr lang="en-GB" dirty="0" err="1" smtClean="0"/>
              <a:t>curation</a:t>
            </a:r>
            <a:r>
              <a:rPr lang="en-GB" dirty="0" smtClean="0"/>
              <a:t>?</a:t>
            </a:r>
            <a:endParaRPr lang="en-GB" dirty="0"/>
          </a:p>
        </p:txBody>
      </p:sp>
    </p:spTree>
    <p:extLst>
      <p:ext uri="{BB962C8B-B14F-4D97-AF65-F5344CB8AC3E}">
        <p14:creationId xmlns:p14="http://schemas.microsoft.com/office/powerpoint/2010/main" val="8435483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Ranciere</a:t>
            </a:r>
            <a:r>
              <a:rPr lang="en-US" dirty="0"/>
              <a:t> </a:t>
            </a:r>
          </a:p>
        </p:txBody>
      </p:sp>
      <p:sp>
        <p:nvSpPr>
          <p:cNvPr id="3" name="Content Placeholder 2"/>
          <p:cNvSpPr>
            <a:spLocks noGrp="1"/>
          </p:cNvSpPr>
          <p:nvPr>
            <p:ph idx="1"/>
          </p:nvPr>
        </p:nvSpPr>
        <p:spPr>
          <a:xfrm>
            <a:off x="838200" y="1605585"/>
            <a:ext cx="10515600" cy="4760705"/>
          </a:xfrm>
        </p:spPr>
        <p:txBody>
          <a:bodyPr/>
          <a:lstStyle/>
          <a:p>
            <a:endParaRPr lang="en-US" dirty="0" smtClean="0"/>
          </a:p>
          <a:p>
            <a:r>
              <a:rPr lang="en-US" dirty="0" smtClean="0"/>
              <a:t>‘It is not the transmission of the artist’s knowledge or inspiration to the spectator. </a:t>
            </a:r>
            <a:r>
              <a:rPr lang="en-US" b="1" dirty="0" smtClean="0"/>
              <a:t>It is the third thing that is owned by no one, whose meaning is owned by no one, but which subsists between them, excluding any uniform transmission, and identity of cause and effect.’</a:t>
            </a:r>
            <a:r>
              <a:rPr lang="en-US" dirty="0" smtClean="0"/>
              <a:t> </a:t>
            </a:r>
            <a:r>
              <a:rPr lang="en-US" sz="2000" dirty="0"/>
              <a:t>(</a:t>
            </a:r>
            <a:r>
              <a:rPr lang="en-US" sz="2000" dirty="0" smtClean="0"/>
              <a:t>2011:15)</a:t>
            </a:r>
          </a:p>
          <a:p>
            <a:endParaRPr lang="en-US" dirty="0"/>
          </a:p>
          <a:p>
            <a:endParaRPr lang="en-US" dirty="0" smtClean="0"/>
          </a:p>
          <a:p>
            <a:r>
              <a:rPr lang="en-US" dirty="0" smtClean="0"/>
              <a:t>‘An emancipated community is a community of narrators and translators.’ </a:t>
            </a:r>
            <a:r>
              <a:rPr lang="en-US" sz="2000" dirty="0"/>
              <a:t>(</a:t>
            </a:r>
            <a:r>
              <a:rPr lang="en-US" sz="2000" dirty="0" smtClean="0"/>
              <a:t>2011:22) </a:t>
            </a:r>
            <a:endParaRPr lang="en-US" sz="2000" dirty="0"/>
          </a:p>
        </p:txBody>
      </p:sp>
    </p:spTree>
    <p:extLst>
      <p:ext uri="{BB962C8B-B14F-4D97-AF65-F5344CB8AC3E}">
        <p14:creationId xmlns:p14="http://schemas.microsoft.com/office/powerpoint/2010/main" val="3990066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Zygmunt</a:t>
            </a:r>
            <a:r>
              <a:rPr lang="en-GB" dirty="0" smtClean="0"/>
              <a:t> Bauman (sociologist)</a:t>
            </a:r>
            <a:endParaRPr lang="en-GB" dirty="0"/>
          </a:p>
        </p:txBody>
      </p:sp>
      <p:sp>
        <p:nvSpPr>
          <p:cNvPr id="3" name="Content Placeholder 2"/>
          <p:cNvSpPr>
            <a:spLocks noGrp="1"/>
          </p:cNvSpPr>
          <p:nvPr>
            <p:ph idx="1"/>
          </p:nvPr>
        </p:nvSpPr>
        <p:spPr/>
        <p:txBody>
          <a:bodyPr>
            <a:normAutofit lnSpcReduction="10000"/>
          </a:bodyPr>
          <a:lstStyle/>
          <a:p>
            <a:r>
              <a:rPr lang="en-GB" dirty="0" smtClean="0"/>
              <a:t>Describes the role of the curator as:</a:t>
            </a:r>
          </a:p>
          <a:p>
            <a:r>
              <a:rPr lang="en-GB" dirty="0" smtClean="0"/>
              <a:t>‘Animator</a:t>
            </a:r>
          </a:p>
          <a:p>
            <a:r>
              <a:rPr lang="en-GB" dirty="0" smtClean="0"/>
              <a:t>Pusher</a:t>
            </a:r>
          </a:p>
          <a:p>
            <a:r>
              <a:rPr lang="en-GB" dirty="0" smtClean="0"/>
              <a:t>Inspirer </a:t>
            </a:r>
          </a:p>
          <a:p>
            <a:r>
              <a:rPr lang="en-GB" dirty="0" smtClean="0"/>
              <a:t>Brother</a:t>
            </a:r>
          </a:p>
          <a:p>
            <a:r>
              <a:rPr lang="en-GB" dirty="0" smtClean="0"/>
              <a:t>Community maker</a:t>
            </a:r>
          </a:p>
          <a:p>
            <a:r>
              <a:rPr lang="en-GB" dirty="0" smtClean="0"/>
              <a:t>Someone who makes people work and things happen</a:t>
            </a:r>
          </a:p>
          <a:p>
            <a:r>
              <a:rPr lang="en-GB" dirty="0" smtClean="0"/>
              <a:t>And someone who inspires artists with ideas, programmes, and projects.’</a:t>
            </a:r>
            <a:endParaRPr lang="en-GB" dirty="0"/>
          </a:p>
        </p:txBody>
      </p:sp>
    </p:spTree>
    <p:extLst>
      <p:ext uri="{BB962C8B-B14F-4D97-AF65-F5344CB8AC3E}">
        <p14:creationId xmlns:p14="http://schemas.microsoft.com/office/powerpoint/2010/main" val="24997200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Ranciere</a:t>
            </a:r>
            <a:r>
              <a:rPr lang="en-US" dirty="0"/>
              <a:t> </a:t>
            </a:r>
          </a:p>
        </p:txBody>
      </p:sp>
      <p:sp>
        <p:nvSpPr>
          <p:cNvPr id="3" name="Content Placeholder 2"/>
          <p:cNvSpPr>
            <a:spLocks noGrp="1"/>
          </p:cNvSpPr>
          <p:nvPr>
            <p:ph idx="1"/>
          </p:nvPr>
        </p:nvSpPr>
        <p:spPr/>
        <p:txBody>
          <a:bodyPr/>
          <a:lstStyle/>
          <a:p>
            <a:endParaRPr lang="en-US" dirty="0" smtClean="0"/>
          </a:p>
          <a:p>
            <a:endParaRPr lang="en-US" dirty="0"/>
          </a:p>
          <a:p>
            <a:r>
              <a:rPr lang="en-US" dirty="0" smtClean="0"/>
              <a:t>‘..</a:t>
            </a:r>
            <a:r>
              <a:rPr lang="en-US" dirty="0"/>
              <a:t>the ignoramus is not simply one who does not as yet know what the schoolmaster knows. She is the one who does not know what she does not know or how to know it.’ </a:t>
            </a:r>
            <a:r>
              <a:rPr lang="en-US" sz="2000" dirty="0" smtClean="0"/>
              <a:t>(2011:8)</a:t>
            </a:r>
            <a:endParaRPr lang="en-US" sz="2000" dirty="0"/>
          </a:p>
          <a:p>
            <a:endParaRPr lang="en-US" dirty="0"/>
          </a:p>
        </p:txBody>
      </p:sp>
    </p:spTree>
    <p:extLst>
      <p:ext uri="{BB962C8B-B14F-4D97-AF65-F5344CB8AC3E}">
        <p14:creationId xmlns:p14="http://schemas.microsoft.com/office/powerpoint/2010/main" val="182533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Dramaturgy: Curation </a:t>
            </a:r>
            <a:endParaRPr lang="en-GB" dirty="0"/>
          </a:p>
        </p:txBody>
      </p:sp>
      <p:sp>
        <p:nvSpPr>
          <p:cNvPr id="3" name="Content Placeholder 2"/>
          <p:cNvSpPr>
            <a:spLocks noGrp="1"/>
          </p:cNvSpPr>
          <p:nvPr>
            <p:ph idx="1"/>
          </p:nvPr>
        </p:nvSpPr>
        <p:spPr/>
        <p:txBody>
          <a:bodyPr/>
          <a:lstStyle/>
          <a:p>
            <a:r>
              <a:rPr lang="en-GB" dirty="0" smtClean="0"/>
              <a:t>‘Jonathan Watkins defines, curator, defines curating for fine art as a ‘necessary, if insufficient medium through which the communication between art and its audience takes place’. </a:t>
            </a:r>
          </a:p>
          <a:p>
            <a:endParaRPr lang="en-GB" dirty="0"/>
          </a:p>
          <a:p>
            <a:r>
              <a:rPr lang="en-GB" dirty="0" smtClean="0"/>
              <a:t>To draw out his analogy, theatre (like a museum) brings together and houses (in its widest sense) artworks (performances) that are temporary and ephemeral. A theatre institution (like an exhibition) provides a forum through which the communication between audience and artwork can take place.’ </a:t>
            </a:r>
            <a:r>
              <a:rPr lang="en-GB" sz="2000" dirty="0" smtClean="0"/>
              <a:t>(</a:t>
            </a:r>
            <a:r>
              <a:rPr lang="en-GB" sz="2000" dirty="0" err="1" smtClean="0"/>
              <a:t>Trencsenyi</a:t>
            </a:r>
            <a:r>
              <a:rPr lang="en-GB" sz="2000" dirty="0" smtClean="0"/>
              <a:t>: 2015:31)</a:t>
            </a:r>
            <a:endParaRPr lang="en-GB" sz="2000" dirty="0"/>
          </a:p>
        </p:txBody>
      </p:sp>
    </p:spTree>
    <p:extLst>
      <p:ext uri="{BB962C8B-B14F-4D97-AF65-F5344CB8AC3E}">
        <p14:creationId xmlns:p14="http://schemas.microsoft.com/office/powerpoint/2010/main" val="34876381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http://29odkrngwwiml6xqsb8nbfh.wpengine.netdna-cdn.com/wp-content/uploads/2015/09/shutterstock_304269113.jpg"/>
          <p:cNvPicPr>
            <a:picLocks noGrp="1"/>
          </p:cNvPicPr>
          <p:nvPr>
            <p:ph idx="1"/>
          </p:nvPr>
        </p:nvPicPr>
        <p:blipFill rotWithShape="1">
          <a:blip r:embed="rId3">
            <a:extLst>
              <a:ext uri="{28A0092B-C50C-407E-A947-70E740481C1C}">
                <a14:useLocalDpi xmlns:a14="http://schemas.microsoft.com/office/drawing/2010/main" val="0"/>
              </a:ext>
            </a:extLst>
          </a:blip>
          <a:srcRect t="-64" b="115"/>
          <a:stretch/>
        </p:blipFill>
        <p:spPr bwMode="auto">
          <a:xfrm>
            <a:off x="703385" y="0"/>
            <a:ext cx="10943492" cy="6858000"/>
          </a:xfrm>
          <a:prstGeom prst="rect">
            <a:avLst/>
          </a:prstGeom>
          <a:noFill/>
          <a:ln>
            <a:noFill/>
          </a:ln>
        </p:spPr>
      </p:pic>
    </p:spTree>
    <p:extLst>
      <p:ext uri="{BB962C8B-B14F-4D97-AF65-F5344CB8AC3E}">
        <p14:creationId xmlns:p14="http://schemas.microsoft.com/office/powerpoint/2010/main" val="13766740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Dramaturgy: audience</a:t>
            </a:r>
            <a:endParaRPr lang="en-GB" dirty="0"/>
          </a:p>
        </p:txBody>
      </p:sp>
      <p:sp>
        <p:nvSpPr>
          <p:cNvPr id="3" name="Content Placeholder 2"/>
          <p:cNvSpPr>
            <a:spLocks noGrp="1"/>
          </p:cNvSpPr>
          <p:nvPr>
            <p:ph idx="1"/>
          </p:nvPr>
        </p:nvSpPr>
        <p:spPr/>
        <p:txBody>
          <a:bodyPr/>
          <a:lstStyle/>
          <a:p>
            <a:r>
              <a:rPr lang="en-GB" dirty="0" smtClean="0"/>
              <a:t>Who do you regard as your audience?</a:t>
            </a:r>
          </a:p>
          <a:p>
            <a:r>
              <a:rPr lang="en-GB" dirty="0" smtClean="0"/>
              <a:t>Where and how do you meet them?</a:t>
            </a:r>
          </a:p>
          <a:p>
            <a:r>
              <a:rPr lang="en-GB" dirty="0" smtClean="0"/>
              <a:t>What are your channels of communication between organisation and audience? </a:t>
            </a:r>
          </a:p>
          <a:p>
            <a:r>
              <a:rPr lang="en-GB" dirty="0" smtClean="0"/>
              <a:t>How reciprocal are those channels?</a:t>
            </a:r>
          </a:p>
          <a:p>
            <a:r>
              <a:rPr lang="en-GB" dirty="0" smtClean="0"/>
              <a:t>How is criticism built into the discourse?</a:t>
            </a:r>
          </a:p>
          <a:p>
            <a:r>
              <a:rPr lang="en-GB" dirty="0" smtClean="0"/>
              <a:t>How open, transparent and accessible is the (theatre) building?</a:t>
            </a:r>
            <a:endParaRPr lang="en-GB" dirty="0"/>
          </a:p>
        </p:txBody>
      </p:sp>
    </p:spTree>
    <p:extLst>
      <p:ext uri="{BB962C8B-B14F-4D97-AF65-F5344CB8AC3E}">
        <p14:creationId xmlns:p14="http://schemas.microsoft.com/office/powerpoint/2010/main" val="20075231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Dramaturgy: Curation </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‘Just as our ideas about the function of a museum and the space of an exhibition have radically changed in the past few decades, similarly …our ideas about the space where a theatrical event can take place have diversified.’ </a:t>
            </a:r>
            <a:r>
              <a:rPr lang="en-GB" sz="2000" dirty="0"/>
              <a:t>(</a:t>
            </a:r>
            <a:r>
              <a:rPr lang="en-GB" sz="2000" dirty="0" err="1"/>
              <a:t>Trencsenyi</a:t>
            </a:r>
            <a:r>
              <a:rPr lang="en-GB" sz="2000" dirty="0"/>
              <a:t>: 2015:31)</a:t>
            </a:r>
          </a:p>
          <a:p>
            <a:endParaRPr lang="en-GB" dirty="0" smtClean="0"/>
          </a:p>
          <a:p>
            <a:endParaRPr lang="en-GB" dirty="0"/>
          </a:p>
        </p:txBody>
      </p:sp>
    </p:spTree>
    <p:extLst>
      <p:ext uri="{BB962C8B-B14F-4D97-AF65-F5344CB8AC3E}">
        <p14:creationId xmlns:p14="http://schemas.microsoft.com/office/powerpoint/2010/main" val="19592861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Ranciere</a:t>
            </a:r>
            <a:endParaRPr lang="en-US" dirty="0"/>
          </a:p>
        </p:txBody>
      </p:sp>
      <p:sp>
        <p:nvSpPr>
          <p:cNvPr id="3" name="Content Placeholder 2"/>
          <p:cNvSpPr>
            <a:spLocks noGrp="1"/>
          </p:cNvSpPr>
          <p:nvPr>
            <p:ph idx="1"/>
          </p:nvPr>
        </p:nvSpPr>
        <p:spPr/>
        <p:txBody>
          <a:bodyPr/>
          <a:lstStyle/>
          <a:p>
            <a:endParaRPr lang="en-US" dirty="0"/>
          </a:p>
          <a:p>
            <a:r>
              <a:rPr lang="en-US" dirty="0" smtClean="0"/>
              <a:t>‘Jacques </a:t>
            </a:r>
            <a:r>
              <a:rPr lang="en-US" dirty="0" err="1" smtClean="0"/>
              <a:t>Ranciere</a:t>
            </a:r>
            <a:r>
              <a:rPr lang="en-US" dirty="0" smtClean="0"/>
              <a:t> takes a radical new approach to attempts to transform the audience for an artwork into an active participant in its creation.’ </a:t>
            </a:r>
            <a:r>
              <a:rPr lang="en-US" sz="2000" dirty="0" smtClean="0"/>
              <a:t>(2011;Back notes).</a:t>
            </a:r>
            <a:endParaRPr lang="en-US" sz="2000" dirty="0"/>
          </a:p>
        </p:txBody>
      </p:sp>
    </p:spTree>
    <p:extLst>
      <p:ext uri="{BB962C8B-B14F-4D97-AF65-F5344CB8AC3E}">
        <p14:creationId xmlns:p14="http://schemas.microsoft.com/office/powerpoint/2010/main" val="25627732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Judith </a:t>
            </a:r>
            <a:r>
              <a:rPr lang="en-GB" dirty="0" err="1" smtClean="0"/>
              <a:t>Rugg</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Judith </a:t>
            </a:r>
            <a:r>
              <a:rPr lang="en-GB" dirty="0" err="1" smtClean="0"/>
              <a:t>Rugg</a:t>
            </a:r>
            <a:r>
              <a:rPr lang="en-GB" dirty="0" smtClean="0"/>
              <a:t> regards curating as ‘a form of critical intervention into ways of comprehending contemporary culture.’ </a:t>
            </a:r>
            <a:r>
              <a:rPr lang="en-GB" sz="2000" dirty="0" smtClean="0"/>
              <a:t>(</a:t>
            </a:r>
            <a:r>
              <a:rPr lang="en-GB" sz="2000" dirty="0" err="1" smtClean="0"/>
              <a:t>Trencsenyi</a:t>
            </a:r>
            <a:r>
              <a:rPr lang="en-GB" sz="2000" dirty="0" smtClean="0"/>
              <a:t>, 2015:32)</a:t>
            </a:r>
          </a:p>
          <a:p>
            <a:endParaRPr lang="en-GB" dirty="0"/>
          </a:p>
          <a:p>
            <a:r>
              <a:rPr lang="en-GB" dirty="0" smtClean="0"/>
              <a:t>Imperial War Museum.</a:t>
            </a:r>
          </a:p>
          <a:p>
            <a:r>
              <a:rPr lang="en-GB" dirty="0" smtClean="0"/>
              <a:t>Natural History Museum.</a:t>
            </a:r>
          </a:p>
          <a:p>
            <a:r>
              <a:rPr lang="en-GB" dirty="0" smtClean="0"/>
              <a:t>Edinburgh dungeon.</a:t>
            </a:r>
          </a:p>
          <a:p>
            <a:r>
              <a:rPr lang="en-GB" dirty="0" smtClean="0"/>
              <a:t>V&amp;A</a:t>
            </a:r>
          </a:p>
          <a:p>
            <a:r>
              <a:rPr lang="en-GB" dirty="0" smtClean="0"/>
              <a:t>Tate Modern</a:t>
            </a:r>
          </a:p>
        </p:txBody>
      </p:sp>
    </p:spTree>
    <p:extLst>
      <p:ext uri="{BB962C8B-B14F-4D97-AF65-F5344CB8AC3E}">
        <p14:creationId xmlns:p14="http://schemas.microsoft.com/office/powerpoint/2010/main" val="29978176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3"/>
          <a:srcRect l="8885" t="7382" r="13339" b="4296"/>
          <a:stretch/>
        </p:blipFill>
        <p:spPr>
          <a:xfrm>
            <a:off x="606287" y="-7152"/>
            <a:ext cx="10747513" cy="6865152"/>
          </a:xfrm>
          <a:prstGeom prst="rect">
            <a:avLst/>
          </a:prstGeom>
        </p:spPr>
      </p:pic>
    </p:spTree>
    <p:extLst>
      <p:ext uri="{BB962C8B-B14F-4D97-AF65-F5344CB8AC3E}">
        <p14:creationId xmlns:p14="http://schemas.microsoft.com/office/powerpoint/2010/main" val="9804849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Choice</a:t>
            </a:r>
            <a:endParaRPr lang="en-GB" dirty="0"/>
          </a:p>
        </p:txBody>
      </p:sp>
      <p:sp>
        <p:nvSpPr>
          <p:cNvPr id="3" name="Content Placeholder 2"/>
          <p:cNvSpPr>
            <a:spLocks noGrp="1"/>
          </p:cNvSpPr>
          <p:nvPr>
            <p:ph idx="1"/>
          </p:nvPr>
        </p:nvSpPr>
        <p:spPr/>
        <p:txBody>
          <a:bodyPr/>
          <a:lstStyle/>
          <a:p>
            <a:pPr marL="0" indent="0">
              <a:buNone/>
            </a:pPr>
            <a:endParaRPr lang="en-GB" dirty="0"/>
          </a:p>
          <a:p>
            <a:r>
              <a:rPr lang="en-GB" dirty="0" smtClean="0"/>
              <a:t>‘</a:t>
            </a:r>
            <a:r>
              <a:rPr lang="en-GB" dirty="0"/>
              <a:t>To make this choice is an act of criticism: it is a statement about value, and about the artist’s or artwork’s prominence. To offer these artists and artworks a space is an intervention: not only by drawing a wider attention to them, thus engaging in the process of art circulation on local, national and international levels, but also by playing an important part in their canonisation.’ </a:t>
            </a:r>
            <a:r>
              <a:rPr lang="en-GB" sz="2000" dirty="0"/>
              <a:t>(</a:t>
            </a:r>
            <a:r>
              <a:rPr lang="en-GB" sz="2000" dirty="0" err="1"/>
              <a:t>Trencsenyi</a:t>
            </a:r>
            <a:r>
              <a:rPr lang="en-GB" sz="2000" dirty="0"/>
              <a:t>: </a:t>
            </a:r>
            <a:r>
              <a:rPr lang="en-GB" sz="2000" dirty="0" smtClean="0"/>
              <a:t>2015:32)</a:t>
            </a:r>
            <a:endParaRPr lang="en-GB" sz="2000" dirty="0"/>
          </a:p>
          <a:p>
            <a:endParaRPr lang="en-GB" dirty="0"/>
          </a:p>
        </p:txBody>
      </p:sp>
    </p:spTree>
    <p:extLst>
      <p:ext uri="{BB962C8B-B14F-4D97-AF65-F5344CB8AC3E}">
        <p14:creationId xmlns:p14="http://schemas.microsoft.com/office/powerpoint/2010/main" val="22055097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Choice</a:t>
            </a:r>
          </a:p>
        </p:txBody>
      </p:sp>
      <p:sp>
        <p:nvSpPr>
          <p:cNvPr id="3" name="Content Placeholder 2"/>
          <p:cNvSpPr>
            <a:spLocks noGrp="1"/>
          </p:cNvSpPr>
          <p:nvPr>
            <p:ph idx="1"/>
          </p:nvPr>
        </p:nvSpPr>
        <p:spPr/>
        <p:txBody>
          <a:bodyPr/>
          <a:lstStyle/>
          <a:p>
            <a:endParaRPr lang="en-GB" dirty="0" smtClean="0"/>
          </a:p>
          <a:p>
            <a:endParaRPr lang="en-GB" dirty="0"/>
          </a:p>
          <a:p>
            <a:r>
              <a:rPr lang="en-GB" dirty="0" smtClean="0"/>
              <a:t>‘(You have also seen that) a nation’s identity and culture are frequently and most eloquently expressed through the ‘banal’, that is the ordinary things that make up the rituals of our existence.’ </a:t>
            </a:r>
            <a:r>
              <a:rPr lang="en-GB" sz="2000" dirty="0" smtClean="0"/>
              <a:t>(Blandford, 2010:295)</a:t>
            </a:r>
            <a:endParaRPr lang="en-GB" sz="2000" dirty="0"/>
          </a:p>
        </p:txBody>
      </p:sp>
    </p:spTree>
    <p:extLst>
      <p:ext uri="{BB962C8B-B14F-4D97-AF65-F5344CB8AC3E}">
        <p14:creationId xmlns:p14="http://schemas.microsoft.com/office/powerpoint/2010/main" val="42438307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56853" t="7991" r="13853" b="40539"/>
          <a:stretch/>
        </p:blipFill>
        <p:spPr>
          <a:xfrm>
            <a:off x="2623930" y="-4919"/>
            <a:ext cx="6944139" cy="6862919"/>
          </a:xfrm>
          <a:prstGeom prst="rect">
            <a:avLst/>
          </a:prstGeom>
        </p:spPr>
      </p:pic>
    </p:spTree>
    <p:extLst>
      <p:ext uri="{BB962C8B-B14F-4D97-AF65-F5344CB8AC3E}">
        <p14:creationId xmlns:p14="http://schemas.microsoft.com/office/powerpoint/2010/main" val="2741296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of the World in 100 Objects</a:t>
            </a:r>
            <a:endParaRPr lang="en-GB" dirty="0"/>
          </a:p>
        </p:txBody>
      </p:sp>
      <p:sp>
        <p:nvSpPr>
          <p:cNvPr id="3" name="Content Placeholder 2"/>
          <p:cNvSpPr>
            <a:spLocks noGrp="1"/>
          </p:cNvSpPr>
          <p:nvPr>
            <p:ph idx="1"/>
          </p:nvPr>
        </p:nvSpPr>
        <p:spPr/>
        <p:txBody>
          <a:bodyPr/>
          <a:lstStyle/>
          <a:p>
            <a:r>
              <a:rPr lang="en-GB" dirty="0" smtClean="0"/>
              <a:t>Here, have a gift:</a:t>
            </a:r>
          </a:p>
          <a:p>
            <a:endParaRPr lang="en-GB" dirty="0"/>
          </a:p>
          <a:p>
            <a:r>
              <a:rPr lang="en-GB" dirty="0" smtClean="0">
                <a:hlinkClick r:id="rId2"/>
              </a:rPr>
              <a:t>https://www.academia.edu/20085144/Neil_Macgregor_-_A_History_Of_The_World_In_100_Objects</a:t>
            </a:r>
            <a:endParaRPr lang="en-GB" dirty="0" smtClean="0"/>
          </a:p>
          <a:p>
            <a:endParaRPr lang="en-GB" dirty="0"/>
          </a:p>
          <a:p>
            <a:endParaRPr lang="en-GB" dirty="0" smtClean="0"/>
          </a:p>
          <a:p>
            <a:r>
              <a:rPr lang="en-GB" dirty="0" smtClean="0"/>
              <a:t>Full PDF of the ‘book’.</a:t>
            </a:r>
            <a:endParaRPr lang="en-GB" dirty="0"/>
          </a:p>
        </p:txBody>
      </p:sp>
    </p:spTree>
    <p:extLst>
      <p:ext uri="{BB962C8B-B14F-4D97-AF65-F5344CB8AC3E}">
        <p14:creationId xmlns:p14="http://schemas.microsoft.com/office/powerpoint/2010/main" val="35204686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2"/>
          <a:srcRect l="20223" t="24532" r="36758" b="8980"/>
          <a:stretch/>
        </p:blipFill>
        <p:spPr>
          <a:xfrm>
            <a:off x="2071141" y="0"/>
            <a:ext cx="8049718" cy="6998178"/>
          </a:xfrm>
          <a:prstGeom prst="rect">
            <a:avLst/>
          </a:prstGeom>
        </p:spPr>
      </p:pic>
    </p:spTree>
    <p:extLst>
      <p:ext uri="{BB962C8B-B14F-4D97-AF65-F5344CB8AC3E}">
        <p14:creationId xmlns:p14="http://schemas.microsoft.com/office/powerpoint/2010/main" val="30196473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3"/>
          <a:srcRect l="20223" t="24532" r="36758" b="8980"/>
          <a:stretch/>
        </p:blipFill>
        <p:spPr>
          <a:xfrm>
            <a:off x="2071141" y="0"/>
            <a:ext cx="8049718" cy="6998178"/>
          </a:xfrm>
          <a:prstGeom prst="rect">
            <a:avLst/>
          </a:prstGeom>
        </p:spPr>
      </p:pic>
      <p:pic>
        <p:nvPicPr>
          <p:cNvPr id="5" name="Content Placeholder 3"/>
          <p:cNvPicPr>
            <a:picLocks noChangeAspect="1"/>
          </p:cNvPicPr>
          <p:nvPr/>
        </p:nvPicPr>
        <p:blipFill rotWithShape="1">
          <a:blip r:embed="rId3"/>
          <a:srcRect l="20520" t="52042" r="36603" b="28990"/>
          <a:stretch/>
        </p:blipFill>
        <p:spPr>
          <a:xfrm>
            <a:off x="-1" y="2563318"/>
            <a:ext cx="12342385" cy="3071236"/>
          </a:xfrm>
          <a:prstGeom prst="rect">
            <a:avLst/>
          </a:prstGeom>
        </p:spPr>
      </p:pic>
    </p:spTree>
    <p:extLst>
      <p:ext uri="{BB962C8B-B14F-4D97-AF65-F5344CB8AC3E}">
        <p14:creationId xmlns:p14="http://schemas.microsoft.com/office/powerpoint/2010/main" val="9745007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Dramaturgy: Curator </a:t>
            </a:r>
            <a:endParaRPr lang="en-GB" dirty="0"/>
          </a:p>
        </p:txBody>
      </p:sp>
      <p:sp>
        <p:nvSpPr>
          <p:cNvPr id="3" name="Content Placeholder 2"/>
          <p:cNvSpPr>
            <a:spLocks noGrp="1"/>
          </p:cNvSpPr>
          <p:nvPr>
            <p:ph idx="1"/>
          </p:nvPr>
        </p:nvSpPr>
        <p:spPr/>
        <p:txBody>
          <a:bodyPr/>
          <a:lstStyle/>
          <a:p>
            <a:r>
              <a:rPr lang="en-GB" dirty="0"/>
              <a:t>‘You are the communicator’ </a:t>
            </a:r>
            <a:r>
              <a:rPr lang="en-GB" sz="2000" dirty="0"/>
              <a:t>(</a:t>
            </a:r>
            <a:r>
              <a:rPr lang="en-GB" sz="2000" dirty="0" err="1"/>
              <a:t>Stegemann</a:t>
            </a:r>
            <a:r>
              <a:rPr lang="en-GB" sz="2000" dirty="0"/>
              <a:t> in </a:t>
            </a:r>
            <a:r>
              <a:rPr lang="en-GB" sz="2000" dirty="0" err="1"/>
              <a:t>Trencsenyi</a:t>
            </a:r>
            <a:r>
              <a:rPr lang="en-GB" sz="2000" dirty="0"/>
              <a:t>: 2015:35</a:t>
            </a:r>
            <a:r>
              <a:rPr lang="en-GB" sz="2000" dirty="0" smtClean="0"/>
              <a:t>)</a:t>
            </a:r>
          </a:p>
          <a:p>
            <a:endParaRPr lang="en-GB" sz="2000" dirty="0"/>
          </a:p>
          <a:p>
            <a:r>
              <a:rPr lang="en-GB" dirty="0" smtClean="0"/>
              <a:t>Is the curator invisible? Should the curator be visible? </a:t>
            </a:r>
          </a:p>
          <a:p>
            <a:endParaRPr lang="en-GB" dirty="0"/>
          </a:p>
          <a:p>
            <a:r>
              <a:rPr lang="en-GB" dirty="0" smtClean="0"/>
              <a:t>Karen Raney, theorist, describes curating as ‘an endeavour that is exploratory, collaborative, dynamic’. In her view it is a form of research performed as a collaborative process. </a:t>
            </a:r>
            <a:r>
              <a:rPr lang="en-GB" sz="2000" dirty="0" smtClean="0"/>
              <a:t>(para </a:t>
            </a:r>
            <a:r>
              <a:rPr lang="en-GB" sz="2000" dirty="0" err="1"/>
              <a:t>Trencsenyi</a:t>
            </a:r>
            <a:r>
              <a:rPr lang="en-GB" sz="2000" dirty="0"/>
              <a:t>: 2015:35)</a:t>
            </a:r>
          </a:p>
          <a:p>
            <a:endParaRPr lang="en-GB" dirty="0" smtClean="0"/>
          </a:p>
          <a:p>
            <a:endParaRPr lang="en-GB" dirty="0"/>
          </a:p>
          <a:p>
            <a:endParaRPr lang="en-GB" dirty="0"/>
          </a:p>
        </p:txBody>
      </p:sp>
    </p:spTree>
    <p:extLst>
      <p:ext uri="{BB962C8B-B14F-4D97-AF65-F5344CB8AC3E}">
        <p14:creationId xmlns:p14="http://schemas.microsoft.com/office/powerpoint/2010/main" val="15771686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Dramaturgy: audience (rep) for </a:t>
            </a:r>
            <a:r>
              <a:rPr lang="en-GB" dirty="0" err="1" smtClean="0"/>
              <a:t>Studentia</a:t>
            </a:r>
            <a:endParaRPr lang="en-GB" dirty="0"/>
          </a:p>
        </p:txBody>
      </p:sp>
      <p:sp>
        <p:nvSpPr>
          <p:cNvPr id="3" name="Content Placeholder 2"/>
          <p:cNvSpPr>
            <a:spLocks noGrp="1"/>
          </p:cNvSpPr>
          <p:nvPr>
            <p:ph idx="1"/>
          </p:nvPr>
        </p:nvSpPr>
        <p:spPr/>
        <p:txBody>
          <a:bodyPr/>
          <a:lstStyle/>
          <a:p>
            <a:r>
              <a:rPr lang="en-GB" dirty="0" smtClean="0"/>
              <a:t>Who do you regard as your audience?</a:t>
            </a:r>
          </a:p>
          <a:p>
            <a:r>
              <a:rPr lang="en-GB" dirty="0" smtClean="0"/>
              <a:t>Where and how do you meet them?</a:t>
            </a:r>
          </a:p>
          <a:p>
            <a:r>
              <a:rPr lang="en-GB" dirty="0" smtClean="0"/>
              <a:t>What are your channels of communication between organisation and audience? </a:t>
            </a:r>
          </a:p>
          <a:p>
            <a:r>
              <a:rPr lang="en-GB" dirty="0" smtClean="0"/>
              <a:t>How reciprocal are those channels?</a:t>
            </a:r>
          </a:p>
          <a:p>
            <a:r>
              <a:rPr lang="en-GB" dirty="0" smtClean="0"/>
              <a:t>How is criticism built into the discourse?</a:t>
            </a:r>
          </a:p>
          <a:p>
            <a:r>
              <a:rPr lang="en-GB" dirty="0" smtClean="0"/>
              <a:t>How open, transparent and accessible is the (theatre) building?</a:t>
            </a:r>
            <a:endParaRPr lang="en-GB" dirty="0"/>
          </a:p>
        </p:txBody>
      </p:sp>
    </p:spTree>
    <p:extLst>
      <p:ext uri="{BB962C8B-B14F-4D97-AF65-F5344CB8AC3E}">
        <p14:creationId xmlns:p14="http://schemas.microsoft.com/office/powerpoint/2010/main" val="41764349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Dramaturgy: Nation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words ‘Nation’ &amp; ‘National’.</a:t>
            </a:r>
          </a:p>
          <a:p>
            <a:endParaRPr lang="en-GB" dirty="0"/>
          </a:p>
          <a:p>
            <a:r>
              <a:rPr lang="en-GB" dirty="0" smtClean="0"/>
              <a:t>To engage with multiple audiences, ‘this theatre has to be serious in purpose, entertaining in outlook, popular, and of a scale.’ </a:t>
            </a:r>
            <a:r>
              <a:rPr lang="en-GB" dirty="0"/>
              <a:t>(</a:t>
            </a:r>
            <a:r>
              <a:rPr lang="en-GB" dirty="0" err="1"/>
              <a:t>Trencsenyi</a:t>
            </a:r>
            <a:r>
              <a:rPr lang="en-GB" dirty="0"/>
              <a:t>, </a:t>
            </a:r>
            <a:r>
              <a:rPr lang="en-GB" dirty="0" smtClean="0"/>
              <a:t>2015:38)</a:t>
            </a:r>
            <a:endParaRPr lang="en-GB" dirty="0"/>
          </a:p>
          <a:p>
            <a:pPr marL="0" indent="0">
              <a:buNone/>
            </a:pPr>
            <a:endParaRPr lang="en-GB" dirty="0"/>
          </a:p>
          <a:p>
            <a:r>
              <a:rPr lang="en-GB" dirty="0" smtClean="0"/>
              <a:t>‘How can the questions, dilemmas and concerns posed in the play relate to our lives in our society?’ </a:t>
            </a:r>
            <a:r>
              <a:rPr lang="en-GB" sz="2000" dirty="0" smtClean="0"/>
              <a:t>(</a:t>
            </a:r>
            <a:r>
              <a:rPr lang="en-GB" sz="2000" dirty="0" err="1" smtClean="0"/>
              <a:t>Trencsenyi</a:t>
            </a:r>
            <a:r>
              <a:rPr lang="en-GB" sz="2000" dirty="0" smtClean="0"/>
              <a:t>, 2015:39)</a:t>
            </a:r>
          </a:p>
          <a:p>
            <a:endParaRPr lang="en-GB" dirty="0"/>
          </a:p>
          <a:p>
            <a:r>
              <a:rPr lang="en-GB" dirty="0"/>
              <a:t>Jack </a:t>
            </a:r>
            <a:r>
              <a:rPr lang="en-GB" dirty="0" smtClean="0"/>
              <a:t>Bradley: ‘</a:t>
            </a:r>
            <a:r>
              <a:rPr lang="en-GB" dirty="0"/>
              <a:t>It’s </a:t>
            </a:r>
            <a:r>
              <a:rPr lang="en-GB" dirty="0" smtClean="0"/>
              <a:t>always about doing work that you believe in</a:t>
            </a:r>
            <a:r>
              <a:rPr lang="en-GB" dirty="0"/>
              <a:t>’ </a:t>
            </a:r>
            <a:r>
              <a:rPr lang="en-GB" sz="2000" dirty="0" smtClean="0"/>
              <a:t>(in </a:t>
            </a:r>
            <a:r>
              <a:rPr lang="en-GB" sz="2000" dirty="0" err="1" smtClean="0"/>
              <a:t>Trencsenyi</a:t>
            </a:r>
            <a:r>
              <a:rPr lang="en-GB" sz="2000" dirty="0"/>
              <a:t>, 2015</a:t>
            </a:r>
            <a:r>
              <a:rPr lang="en-GB" sz="2000" dirty="0" smtClean="0"/>
              <a:t>:42). </a:t>
            </a:r>
            <a:endParaRPr lang="en-GB" sz="2000" dirty="0"/>
          </a:p>
        </p:txBody>
      </p:sp>
    </p:spTree>
    <p:extLst>
      <p:ext uri="{BB962C8B-B14F-4D97-AF65-F5344CB8AC3E}">
        <p14:creationId xmlns:p14="http://schemas.microsoft.com/office/powerpoint/2010/main" val="15499154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Banal Nationalism</a:t>
            </a:r>
            <a:endParaRPr lang="en-GB" dirty="0"/>
          </a:p>
        </p:txBody>
      </p:sp>
      <p:sp>
        <p:nvSpPr>
          <p:cNvPr id="3" name="Content Placeholder 2"/>
          <p:cNvSpPr>
            <a:spLocks noGrp="1"/>
          </p:cNvSpPr>
          <p:nvPr>
            <p:ph idx="1"/>
          </p:nvPr>
        </p:nvSpPr>
        <p:spPr/>
        <p:txBody>
          <a:bodyPr/>
          <a:lstStyle/>
          <a:p>
            <a:endParaRPr lang="en-GB" dirty="0"/>
          </a:p>
          <a:p>
            <a:r>
              <a:rPr lang="en-GB" dirty="0" smtClean="0"/>
              <a:t>‘The term banal nationalism was coined by the social psychologist Michael </a:t>
            </a:r>
            <a:r>
              <a:rPr lang="en-GB" dirty="0" err="1" smtClean="0"/>
              <a:t>Billig</a:t>
            </a:r>
            <a:r>
              <a:rPr lang="en-GB" dirty="0" smtClean="0"/>
              <a:t>, in a book with exactly this title (</a:t>
            </a:r>
            <a:r>
              <a:rPr lang="en-GB" dirty="0" err="1" smtClean="0"/>
              <a:t>Billig</a:t>
            </a:r>
            <a:r>
              <a:rPr lang="en-GB" dirty="0" smtClean="0"/>
              <a:t>, 2005). </a:t>
            </a:r>
            <a:r>
              <a:rPr lang="en-GB" dirty="0" err="1" smtClean="0"/>
              <a:t>Billig</a:t>
            </a:r>
            <a:r>
              <a:rPr lang="en-GB" dirty="0" smtClean="0"/>
              <a:t> was interested in drawing attention to the way that nationalism does not just exist through openly political acts and ideas, but through many of the ‘banal’, seemingly insignificant acts and conversations of our everyday lives.’ </a:t>
            </a:r>
            <a:r>
              <a:rPr lang="en-GB" sz="2000" dirty="0" smtClean="0"/>
              <a:t>(Blandford, 2010:269)</a:t>
            </a:r>
            <a:endParaRPr lang="en-GB" sz="2000" dirty="0"/>
          </a:p>
        </p:txBody>
      </p:sp>
    </p:spTree>
    <p:extLst>
      <p:ext uri="{BB962C8B-B14F-4D97-AF65-F5344CB8AC3E}">
        <p14:creationId xmlns:p14="http://schemas.microsoft.com/office/powerpoint/2010/main" val="33006512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Curate yourselves in </a:t>
            </a:r>
            <a:r>
              <a:rPr lang="en-GB" smtClean="0"/>
              <a:t>10 Objects</a:t>
            </a:r>
            <a:endParaRPr lang="en-GB"/>
          </a:p>
        </p:txBody>
      </p:sp>
      <p:sp>
        <p:nvSpPr>
          <p:cNvPr id="3" name="Content Placeholder 2"/>
          <p:cNvSpPr>
            <a:spLocks noGrp="1"/>
          </p:cNvSpPr>
          <p:nvPr>
            <p:ph idx="1"/>
          </p:nvPr>
        </p:nvSpPr>
        <p:spPr/>
        <p:txBody>
          <a:bodyPr/>
          <a:lstStyle/>
          <a:p>
            <a:r>
              <a:rPr lang="en-GB" dirty="0" smtClean="0"/>
              <a:t>Consider your manifesto for your last module.</a:t>
            </a:r>
          </a:p>
          <a:p>
            <a:endParaRPr lang="en-GB" dirty="0"/>
          </a:p>
          <a:p>
            <a:r>
              <a:rPr lang="en-GB" dirty="0" smtClean="0"/>
              <a:t>You stated clearly your creative beliefs and ideas.</a:t>
            </a:r>
          </a:p>
          <a:p>
            <a:endParaRPr lang="en-GB" dirty="0"/>
          </a:p>
          <a:p>
            <a:r>
              <a:rPr lang="en-GB" dirty="0" smtClean="0"/>
              <a:t>Do you still believe in these ideals?</a:t>
            </a:r>
          </a:p>
          <a:p>
            <a:endParaRPr lang="en-GB" dirty="0"/>
          </a:p>
          <a:p>
            <a:r>
              <a:rPr lang="en-GB" dirty="0" smtClean="0"/>
              <a:t>How would they impact your </a:t>
            </a:r>
            <a:r>
              <a:rPr lang="en-GB" dirty="0" err="1" smtClean="0"/>
              <a:t>curation</a:t>
            </a:r>
            <a:r>
              <a:rPr lang="en-GB" dirty="0" smtClean="0"/>
              <a:t>?</a:t>
            </a:r>
            <a:endParaRPr lang="en-GB" dirty="0"/>
          </a:p>
        </p:txBody>
      </p:sp>
    </p:spTree>
    <p:extLst>
      <p:ext uri="{BB962C8B-B14F-4D97-AF65-F5344CB8AC3E}">
        <p14:creationId xmlns:p14="http://schemas.microsoft.com/office/powerpoint/2010/main" val="136596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92500" lnSpcReduction="20000"/>
          </a:bodyPr>
          <a:lstStyle/>
          <a:p>
            <a:r>
              <a:rPr lang="en-US" dirty="0" err="1" smtClean="0"/>
              <a:t>Aston</a:t>
            </a:r>
            <a:r>
              <a:rPr lang="en-US" dirty="0" err="1" smtClean="0"/>
              <a:t>,E</a:t>
            </a:r>
            <a:r>
              <a:rPr lang="en-US" dirty="0" smtClean="0"/>
              <a:t>. &amp; Savona, G. (1991) </a:t>
            </a:r>
            <a:r>
              <a:rPr lang="en-US" i="1" dirty="0" smtClean="0"/>
              <a:t>Theatre as Sign-System: A semiotic of text and performance</a:t>
            </a:r>
            <a:r>
              <a:rPr lang="en-US" dirty="0" smtClean="0"/>
              <a:t>. Routledge, London. </a:t>
            </a:r>
          </a:p>
          <a:p>
            <a:r>
              <a:rPr lang="en-GB" dirty="0" smtClean="0"/>
              <a:t>Lawson, B. (2001) </a:t>
            </a:r>
            <a:r>
              <a:rPr lang="en-GB" i="1" dirty="0" smtClean="0"/>
              <a:t>The Language of Space</a:t>
            </a:r>
            <a:r>
              <a:rPr lang="en-GB" dirty="0" smtClean="0"/>
              <a:t>. Architectural Press, London.</a:t>
            </a:r>
          </a:p>
          <a:p>
            <a:r>
              <a:rPr lang="en-GB" dirty="0" err="1" smtClean="0"/>
              <a:t>Ranciere</a:t>
            </a:r>
            <a:r>
              <a:rPr lang="en-GB" dirty="0" smtClean="0"/>
              <a:t>, J. (2011) The Emancipated Spectator. Verso, London. </a:t>
            </a:r>
            <a:endParaRPr lang="en-GB" dirty="0" smtClean="0"/>
          </a:p>
          <a:p>
            <a:r>
              <a:rPr lang="en-GB" dirty="0" err="1" smtClean="0"/>
              <a:t>Schechner</a:t>
            </a:r>
            <a:r>
              <a:rPr lang="en-GB" dirty="0" smtClean="0"/>
              <a:t>, R. (2006) </a:t>
            </a:r>
            <a:r>
              <a:rPr lang="en-GB" i="1" dirty="0" smtClean="0"/>
              <a:t>Performance Studies: An Introduction </a:t>
            </a:r>
            <a:r>
              <a:rPr lang="en-GB" dirty="0" smtClean="0"/>
              <a:t>(2</a:t>
            </a:r>
            <a:r>
              <a:rPr lang="en-GB" baseline="30000" dirty="0" smtClean="0"/>
              <a:t>nd</a:t>
            </a:r>
            <a:r>
              <a:rPr lang="en-GB" dirty="0" smtClean="0"/>
              <a:t> </a:t>
            </a:r>
            <a:r>
              <a:rPr lang="en-GB" dirty="0" err="1" smtClean="0"/>
              <a:t>ed</a:t>
            </a:r>
            <a:r>
              <a:rPr lang="en-GB" dirty="0" smtClean="0"/>
              <a:t>). </a:t>
            </a:r>
            <a:r>
              <a:rPr lang="en-GB" dirty="0" err="1" smtClean="0"/>
              <a:t>Routledge</a:t>
            </a:r>
            <a:r>
              <a:rPr lang="en-GB" dirty="0" smtClean="0"/>
              <a:t>, London.</a:t>
            </a:r>
          </a:p>
          <a:p>
            <a:r>
              <a:rPr lang="en-GB" dirty="0" err="1" smtClean="0"/>
              <a:t>Trencsenyi</a:t>
            </a:r>
            <a:r>
              <a:rPr lang="en-GB" dirty="0"/>
              <a:t>, K. (2015) </a:t>
            </a:r>
            <a:r>
              <a:rPr lang="en-GB" i="1" dirty="0"/>
              <a:t>Dramaturgy in the Making</a:t>
            </a:r>
            <a:r>
              <a:rPr lang="en-GB" dirty="0"/>
              <a:t>. Bloomsbury, London. </a:t>
            </a:r>
          </a:p>
          <a:p>
            <a:endParaRPr lang="en-GB" dirty="0"/>
          </a:p>
          <a:p>
            <a:r>
              <a:rPr lang="en-GB" dirty="0" smtClean="0">
                <a:hlinkClick r:id="rId2"/>
              </a:rPr>
              <a:t>http://www.curata.com/blog/curation-strategy-three-step-guide/</a:t>
            </a:r>
            <a:endParaRPr lang="en-GB" dirty="0" smtClean="0"/>
          </a:p>
          <a:p>
            <a:r>
              <a:rPr lang="en-GB" dirty="0">
                <a:hlinkClick r:id="rId3"/>
              </a:rPr>
              <a:t>https://news.sky.com/story/harry-potter-superfan-breaks-world-record-for-largest-collection-of-memorabilia-11674868</a:t>
            </a:r>
            <a:endParaRPr lang="en-GB" dirty="0"/>
          </a:p>
        </p:txBody>
      </p:sp>
    </p:spTree>
    <p:extLst>
      <p:ext uri="{BB962C8B-B14F-4D97-AF65-F5344CB8AC3E}">
        <p14:creationId xmlns:p14="http://schemas.microsoft.com/office/powerpoint/2010/main" val="27577620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676</TotalTime>
  <Words>2461</Words>
  <Application>Microsoft Macintosh PowerPoint</Application>
  <PresentationFormat>Custom</PresentationFormat>
  <Paragraphs>252</Paragraphs>
  <Slides>42</Slides>
  <Notes>23</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          Curation? </vt:lpstr>
      <vt:lpstr>Let’s live somewhere new…</vt:lpstr>
      <vt:lpstr>Let’s live somewhere new…</vt:lpstr>
      <vt:lpstr>Let’s live somewhere new…</vt:lpstr>
      <vt:lpstr>Let’s live somewhere new…</vt:lpstr>
      <vt:lpstr>PowerPoint Presentation</vt:lpstr>
      <vt:lpstr>Studentia: Shared cultural practices  …the role of reaching out to an audience and helping in the understanding and interpretation of the (theatre’s) work.’ (Trencsenyi, 2016:31)</vt:lpstr>
      <vt:lpstr>Studentia</vt:lpstr>
      <vt:lpstr>Rituals</vt:lpstr>
      <vt:lpstr>The obvious aspect of the ritual </vt:lpstr>
      <vt:lpstr>Stage design – reading images on stage</vt:lpstr>
      <vt:lpstr>Stage design – reading images on stage</vt:lpstr>
      <vt:lpstr>Structures, functions, processes, and experiences</vt:lpstr>
      <vt:lpstr>PowerPoint Presentation</vt:lpstr>
      <vt:lpstr>Custodial Aesthetics</vt:lpstr>
      <vt:lpstr>Ranciere </vt:lpstr>
      <vt:lpstr>Dramaturgy: Curation </vt:lpstr>
      <vt:lpstr>Dramaturgy: Curation </vt:lpstr>
      <vt:lpstr>PowerPoint Presentation</vt:lpstr>
      <vt:lpstr>Curate yourselves</vt:lpstr>
      <vt:lpstr>Ranciere </vt:lpstr>
      <vt:lpstr>Zygmunt Bauman (sociologist)</vt:lpstr>
      <vt:lpstr>Ranciere </vt:lpstr>
      <vt:lpstr>Dramaturgy: Curation </vt:lpstr>
      <vt:lpstr>PowerPoint Presentation</vt:lpstr>
      <vt:lpstr>Dramaturgy: audience</vt:lpstr>
      <vt:lpstr>Dramaturgy: Curation </vt:lpstr>
      <vt:lpstr>Ranciere</vt:lpstr>
      <vt:lpstr>Judith Rugg</vt:lpstr>
      <vt:lpstr>PowerPoint Presentation</vt:lpstr>
      <vt:lpstr>Choice</vt:lpstr>
      <vt:lpstr>Choice</vt:lpstr>
      <vt:lpstr>PowerPoint Presentation</vt:lpstr>
      <vt:lpstr>History of the World in 100 Objects</vt:lpstr>
      <vt:lpstr>PowerPoint Presentation</vt:lpstr>
      <vt:lpstr>PowerPoint Presentation</vt:lpstr>
      <vt:lpstr>Dramaturgy: Curator </vt:lpstr>
      <vt:lpstr>Dramaturgy: audience (rep) for Studentia</vt:lpstr>
      <vt:lpstr>Dramaturgy: Nation</vt:lpstr>
      <vt:lpstr>Banal Nationalism</vt:lpstr>
      <vt:lpstr>Curate yourselves in 10 Objects</vt:lpstr>
      <vt:lpstr>Bibliography</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Pugh</dc:creator>
  <cp:lastModifiedBy>Jonathan</cp:lastModifiedBy>
  <cp:revision>45</cp:revision>
  <dcterms:created xsi:type="dcterms:W3CDTF">2020-02-10T11:27:38Z</dcterms:created>
  <dcterms:modified xsi:type="dcterms:W3CDTF">2020-02-14T11:44:36Z</dcterms:modified>
</cp:coreProperties>
</file>