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08" r:id="rId1"/>
  </p:sldMasterIdLst>
  <p:notesMasterIdLst>
    <p:notesMasterId r:id="rId3"/>
  </p:notesMasterIdLst>
  <p:sldIdLst>
    <p:sldId id="258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996" userDrawn="1">
          <p15:clr>
            <a:srgbClr val="A4A3A4"/>
          </p15:clr>
        </p15:guide>
        <p15:guide id="2" pos="401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1EF7F8-E7B4-4889-A510-AB4A260C3F39}" v="12" dt="2022-06-04T19:59:02.0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46816" autoAdjust="0"/>
  </p:normalViewPr>
  <p:slideViewPr>
    <p:cSldViewPr snapToGrid="0" showGuides="1">
      <p:cViewPr>
        <p:scale>
          <a:sx n="60" d="100"/>
          <a:sy n="60" d="100"/>
        </p:scale>
        <p:origin x="1364" y="552"/>
      </p:cViewPr>
      <p:guideLst>
        <p:guide orient="horz" pos="2996"/>
        <p:guide pos="40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FFFB9-F38F-4EE3-ACDA-6EBC12336A86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6485E-9FE1-45C8-8197-12A063516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03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1pPr>
    <a:lvl2pPr marL="358336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2pPr>
    <a:lvl3pPr marL="716672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3pPr>
    <a:lvl4pPr marL="1075007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4pPr>
    <a:lvl5pPr marL="1433343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5pPr>
    <a:lvl6pPr marL="1791679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6pPr>
    <a:lvl7pPr marL="2150015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7pPr>
    <a:lvl8pPr marL="2508351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8pPr>
    <a:lvl9pPr marL="2866686" algn="l" defTabSz="716672" rtl="0" eaLnBrk="1" latinLnBrk="0" hangingPunct="1">
      <a:defRPr sz="94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6485E-9FE1-45C8-8197-12A0635167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851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274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39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227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403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1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97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8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71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865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516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284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D0B38-8A49-491C-BCFD-3A3548D97B87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1083E-D7C1-4569-A3AF-EFE20D1C1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13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9401010-0151-D3FB-0AC1-DF11C93425BA}"/>
              </a:ext>
            </a:extLst>
          </p:cNvPr>
          <p:cNvSpPr/>
          <p:nvPr/>
        </p:nvSpPr>
        <p:spPr>
          <a:xfrm>
            <a:off x="8567" y="805216"/>
            <a:ext cx="12801600" cy="571306"/>
          </a:xfrm>
          <a:prstGeom prst="rect">
            <a:avLst/>
          </a:prstGeom>
          <a:solidFill>
            <a:schemeClr val="accent6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83" b="1" dirty="0">
                <a:solidFill>
                  <a:schemeClr val="accent2">
                    <a:lumMod val="20000"/>
                    <a:lumOff val="80000"/>
                  </a:schemeClr>
                </a:solidFill>
                <a:highlight>
                  <a:srgbClr val="800000"/>
                </a:highlight>
                <a:latin typeface="Arial Black" panose="020B0A04020102020204" pitchFamily="34" charset="0"/>
              </a:rPr>
              <a:t>“Digital Mental Health Intervention: </a:t>
            </a:r>
            <a:r>
              <a:rPr lang="en-US" sz="1283" b="1" dirty="0" err="1">
                <a:solidFill>
                  <a:schemeClr val="accent2">
                    <a:lumMod val="20000"/>
                    <a:lumOff val="80000"/>
                  </a:schemeClr>
                </a:solidFill>
                <a:highlight>
                  <a:srgbClr val="800000"/>
                </a:highlight>
                <a:latin typeface="Arial Black" panose="020B0A04020102020204" pitchFamily="34" charset="0"/>
              </a:rPr>
              <a:t>Utilising</a:t>
            </a:r>
            <a:r>
              <a:rPr lang="en-US" sz="1283" b="1" dirty="0">
                <a:solidFill>
                  <a:schemeClr val="accent2">
                    <a:lumMod val="20000"/>
                    <a:lumOff val="80000"/>
                  </a:schemeClr>
                </a:solidFill>
                <a:highlight>
                  <a:srgbClr val="800000"/>
                </a:highlight>
                <a:latin typeface="Arial Black" panose="020B0A04020102020204" pitchFamily="34" charset="0"/>
              </a:rPr>
              <a:t> Headspace to Enhance Population Wellbeing and Mitigate Digital Inequality”</a:t>
            </a:r>
          </a:p>
          <a:p>
            <a: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 Black" panose="020B0A04020102020204" pitchFamily="34" charset="0"/>
              </a:rPr>
              <a:t>  </a:t>
            </a:r>
            <a:r>
              <a:rPr lang="en-GB" sz="1283" b="1" dirty="0"/>
              <a:t>Student Name</a:t>
            </a:r>
            <a:r>
              <a:rPr lang="en-GB" sz="1283" b="1"/>
              <a:t>:</a:t>
            </a:r>
            <a:r>
              <a:rPr lang="en-GB" sz="1283"/>
              <a:t>  MD PIYEL MIA        </a:t>
            </a:r>
            <a:r>
              <a:rPr lang="en-GB" sz="1283" b="1" dirty="0"/>
              <a:t>Student ID</a:t>
            </a:r>
            <a:r>
              <a:rPr lang="en-GB" sz="1283"/>
              <a:t>: 2434371    </a:t>
            </a:r>
            <a:r>
              <a:rPr lang="en-GB" sz="1283" b="1" dirty="0"/>
              <a:t>Programme:</a:t>
            </a:r>
            <a:r>
              <a:rPr lang="en-GB" sz="1283" dirty="0"/>
              <a:t> </a:t>
            </a:r>
            <a:r>
              <a:rPr lang="en-US" sz="1283" dirty="0"/>
              <a:t>MSc Public Health and Social Care in Practice</a:t>
            </a:r>
            <a:r>
              <a:rPr lang="en-GB" sz="1283" dirty="0"/>
              <a:t>  </a:t>
            </a:r>
            <a:r>
              <a:rPr lang="en-GB" sz="1283" b="1" dirty="0"/>
              <a:t>Module: </a:t>
            </a:r>
            <a:r>
              <a:rPr lang="en-US" sz="1283" dirty="0"/>
              <a:t>Population Health and Digital Health Promotion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41819D-D8E7-4530-2AFD-523F8D4CCE1E}"/>
              </a:ext>
            </a:extLst>
          </p:cNvPr>
          <p:cNvSpPr txBox="1"/>
          <p:nvPr/>
        </p:nvSpPr>
        <p:spPr>
          <a:xfrm>
            <a:off x="6221" y="1380902"/>
            <a:ext cx="2642754" cy="271934"/>
          </a:xfrm>
          <a:prstGeom prst="rect">
            <a:avLst/>
          </a:prstGeom>
          <a:solidFill>
            <a:schemeClr val="accent4"/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US" sz="1167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Background</a:t>
            </a:r>
            <a:endParaRPr lang="en-GB" sz="1167" dirty="0">
              <a:solidFill>
                <a:schemeClr val="accent1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A2AA460-2533-1E86-4C9D-5F0FFE455FFB}"/>
              </a:ext>
            </a:extLst>
          </p:cNvPr>
          <p:cNvSpPr txBox="1"/>
          <p:nvPr/>
        </p:nvSpPr>
        <p:spPr>
          <a:xfrm>
            <a:off x="0" y="1620492"/>
            <a:ext cx="3907782" cy="29674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NCD Alliance (2022) reports that one in eight individuals globally suffers from a mental condition, </a:t>
            </a:r>
            <a:r>
              <a:rPr lang="en-US" sz="105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totalling</a:t>
            </a: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around 970 million people worldwide. (Headspace for Organizations, 2024).</a:t>
            </a:r>
          </a:p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4.4% of the people affected, anxiety disorders are the most common (Ritchie et al., 2023).</a:t>
            </a:r>
          </a:p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Depressive disorders follow closely at 4%.</a:t>
            </a:r>
          </a:p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Non-digital:</a:t>
            </a: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CBT, in-person psychotherapy, peer support groups, school-based mental health education, and social awareness.</a:t>
            </a:r>
          </a:p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Digital:</a:t>
            </a: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E-health programs with a psycho educative, gamified, and mood logging elements have increased accessibility, extensibility, and privacy (Saleem et al., 2021).</a:t>
            </a:r>
          </a:p>
          <a:p>
            <a:pPr marL="166707" indent="-166707" algn="just">
              <a:spcAft>
                <a:spcPts val="233"/>
              </a:spcAft>
              <a:buFont typeface="Wingdings" panose="05000000000000000000" pitchFamily="2" charset="2"/>
              <a:buChar char="v"/>
            </a:pP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Headspace is a self-designed stress, anxiety, focus, and sleep program launched with the mission to help people improve the health and happiness of the world (</a:t>
            </a:r>
            <a:r>
              <a:rPr lang="en-US" sz="105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Gega</a:t>
            </a:r>
            <a:r>
              <a:rPr lang="en-US" sz="105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2022).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D3713EE-89FD-157D-5571-4706D3142240}"/>
              </a:ext>
            </a:extLst>
          </p:cNvPr>
          <p:cNvSpPr txBox="1"/>
          <p:nvPr/>
        </p:nvSpPr>
        <p:spPr>
          <a:xfrm>
            <a:off x="-3967" y="5661660"/>
            <a:ext cx="4007519" cy="39395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promotion is founded on principles including autonomy, social justice, respect for human dignity, and equality.</a:t>
            </a:r>
          </a:p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Ottawa Charter for Health Promotion highlights: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Empowerment: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Helping individuals manage their health.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Equity and Social Justice: 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inequalities may be reduced by addressing health factors and reaching 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marginalised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communities (Gregg and O’Hara, 2007).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Community Engagement: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Participating in community decision-making.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holistic approach: 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Considering physical, emotional, and social health, not only illness prevention (Pelly et al., 2023).</a:t>
            </a:r>
          </a:p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Alignment with Headspace Digital Intervention: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Empowerment: 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Headspace facilitates mental health treatment using evidence-based, self-directed meditation (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Szinay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2021).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Equity: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The app's digital structure mitigates obstacles associated with location, expense, and stigma (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Nickbakht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2020).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Engagement and Integration: 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Numerous Headspace programs are collaboratively designed with community feedback and 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customised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various user demographics (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Löchner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2025).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11D1C7A-5604-80DD-0B7A-13D48D86A5DC}"/>
              </a:ext>
            </a:extLst>
          </p:cNvPr>
          <p:cNvSpPr txBox="1"/>
          <p:nvPr/>
        </p:nvSpPr>
        <p:spPr>
          <a:xfrm>
            <a:off x="8399263" y="6403268"/>
            <a:ext cx="3130480" cy="22698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875" dirty="0">
                <a:solidFill>
                  <a:schemeClr val="bg1"/>
                </a:solidFill>
                <a:latin typeface="Arial Black" panose="020B0A04020102020204" pitchFamily="34" charset="0"/>
              </a:rPr>
              <a:t>Reference List</a:t>
            </a:r>
            <a:endParaRPr lang="en-GB" sz="875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BF31A81-7E1D-82B1-3CB1-BE06B400AB23}"/>
              </a:ext>
            </a:extLst>
          </p:cNvPr>
          <p:cNvSpPr txBox="1"/>
          <p:nvPr/>
        </p:nvSpPr>
        <p:spPr>
          <a:xfrm>
            <a:off x="8399263" y="6665424"/>
            <a:ext cx="4386433" cy="296491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Callahan, C., Kimber, J., Hu, E., Tanner, L. and Kunkle, S. (2024). The Real-World Impact of App-Based Mindfulness on Headspace Members With Moderate and Severe Perceived Stress: Observational Study. JMIR mHealth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uHealth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12, pp.e52968–e52968. doi: https://doi.org/10.2196/52968.</a:t>
            </a:r>
          </a:p>
          <a:p>
            <a:pPr>
              <a:spcAft>
                <a:spcPts val="233"/>
              </a:spcAft>
            </a:pP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drroopesh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(2022). In 2019 almost a billion people were living with a mental disorder: World Mental Health Report (17 June 2022). [online] communitymedicine4all. Available at: https://communitymedicine4asses.wordpress.com/2022/06/19/in-2019-almost-a-billion-people-were-living-with-a-mental-disorder-world-mental-health-report-17-june-2022/.</a:t>
            </a:r>
          </a:p>
          <a:p>
            <a:pPr>
              <a:spcAft>
                <a:spcPts val="233"/>
              </a:spcAft>
            </a:pP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Gega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Jankovic, D., Saramago, P., Marshall, D., Dawson, S.,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Brabyn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Nikolaidis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G.F., Melton, H., Churchill, R.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Bojke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(2022). Digital interventions in mental health: evidence syntheses and economic modelling. Health Technology Assessment (Winchester, England), 26(1), p.1.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Gregg, J. and O’Hara, L. (2007). Values and principles evident in current health promotion practice. Health Promotion Journal of Australia, 18(1), pp.7–11. doi: https://doi.org/10.1071/he07007.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IHME (2023). Mental illnesses prevalence. [online] Our World in Data. Available at: https://ourworldindata.org/grapher/mental-illnesses-prevalence.</a:t>
            </a:r>
          </a:p>
          <a:p>
            <a:pPr>
              <a:spcAft>
                <a:spcPts val="233"/>
              </a:spcAft>
            </a:pP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Löchner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Carlbring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P., Schuller, B.,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Torous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Sander, L. (2025). Digital interventions in mental health: An overview and future perspectives. Internet Interventions, [online] 40, p.100824. doi: https://doi.org/10.1016/j.invent.2025.100824.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Lupton, D. (2017). Digital health: Critical and cross-disciplinary perspectives. Routledge.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Milne‐Ives, M., Homer, S.R., Andrade, J.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Meinert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(2023). Potential associations between behavior change techniques and engagement with mobile health apps: a systematic review. Frontiers in Psychology, 14. doi: https://doi.org/10.3389/fpsyg.2023.1227443.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NCD Alliance (2022). 20 things you should know about mental health today. [online] NCD Alliance. Available at: https://ncdalliance.org/news-events/news/20-things-you-should-know-about-mental-health-today.</a:t>
            </a:r>
          </a:p>
          <a:p>
            <a:pPr>
              <a:spcAft>
                <a:spcPts val="233"/>
              </a:spcAft>
            </a:pP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Nickbakht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Meyer, C.,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Scarinci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 and Beswick, R. (2020). Exploring factors influencing the use of an eHealth intervention for families of children with hearing loss: An application of the COM-B model. Disability and Health Journal, 13(4), p.100921.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Pelly, M.,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Fatehi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Liew, D. and Verdejo-Garcia, A. (2023). Novel behaviour change frameworks for digital health interventions: A critical review. Journal of health psychology, 28(10), pp.970-983.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Potts, C., Kealy, C., McNulty, J.M., Madrid-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Cagigal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Wilson, T.,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Mulvenna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M.D., O'Neill, S., Donohoe, G. and Barry, M.M. (2025). Digital Mental Health Interventions for Young People Aged 16-25 Years: Scoping Review. Journal of Medical Internet Research, [online] 27. doi: https://doi.org/10.2196/72892.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Ritchie, H.,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Roser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Dattani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Rodes-Guirao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(2023). Mental health. [online] Our World in Data. Available at: https://ourworldindata.org/mental-health.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Saleem, M.,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Kühne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De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Santis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K.K., Christianson, L., Brand, T.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Busse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(2021). Understanding engagement strategies in digital interventions for mental health promotion: scoping review. JMIR mental health, 8(12), p.e30000.</a:t>
            </a:r>
          </a:p>
          <a:p>
            <a:pPr>
              <a:spcAft>
                <a:spcPts val="233"/>
              </a:spcAft>
            </a:pP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Szinay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Perski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O., Jones, A.,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Chadborn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T., Brown, J. and Naughton, F. (2021). Perceptions of factors influencing engagement with health and wellbeing apps: a qualitative study using the COM-B model and theoretical domains framework as an analytical framework. JMIR mHealth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uHealth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233"/>
              </a:spcAft>
            </a:pP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Taylor, H., Cavanagh, K., Field, A.P. and Strauss, C. (2022). Health Care Workers’ Need for Headspace: Findings From a Multisite Definitive Randomized Controlled Trial of an Unguided Digital Mindfulness-Based Self-help App to Reduce Healthcare Worker Stress. JMIR mHealth and </a:t>
            </a:r>
            <a:r>
              <a:rPr lang="en-US" sz="5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uHealth</a:t>
            </a:r>
            <a:r>
              <a:rPr lang="en-US" sz="5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10(8), p.e31744. doi: https://doi.org/10.2196/31744.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078B1DB6-9CCC-4A94-9B88-D842382B0F3F}"/>
              </a:ext>
            </a:extLst>
          </p:cNvPr>
          <p:cNvSpPr txBox="1"/>
          <p:nvPr/>
        </p:nvSpPr>
        <p:spPr>
          <a:xfrm>
            <a:off x="4003552" y="4715290"/>
            <a:ext cx="4395712" cy="487178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05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</a:t>
            </a:r>
            <a:r>
              <a:rPr lang="en-US" sz="1167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havioural Change Theory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Headspace is strongly related to the Transtheoretical Model (TTM) and the COM-B model (Capability, Opportunity, Motivation Behaviour).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TTM views transformation as a five-step process: precontemplation, contemplation, preparation, action, and maintenance.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Headspace offers gentle introductions, psychoeducation, and practical tools for changemakers to help newcomers go through these phases (Callahan et al., 2024).</a:t>
            </a:r>
          </a:p>
          <a:p>
            <a:pPr algn="just">
              <a:lnSpc>
                <a:spcPct val="150000"/>
              </a:lnSpc>
            </a:pPr>
            <a:r>
              <a:rPr lang="en-US" sz="992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COM-B Model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Capability: 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Expertise and competencies. Headspace instructs users on mindfulness, elucidating the methods and rationale behind meditation (Milne‐Ives et al., 2023)</a:t>
            </a: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da-DK" sz="933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Opportunity: 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Means of accessibility. The app's digital format facilitates </a:t>
            </a:r>
            <a:r>
              <a:rPr lang="en-US" sz="933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utilisation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 many environments, eliminating logistical obstacles.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Motivation: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Aspiration for transformation. Headspace employs incentive signals, streaks, milestones, and </a:t>
            </a:r>
            <a:r>
              <a:rPr lang="en-US" sz="933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personalisation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to maintain interest (Lupton, 2017).</a:t>
            </a:r>
          </a:p>
          <a:p>
            <a:pPr algn="just">
              <a:lnSpc>
                <a:spcPct val="150000"/>
              </a:lnSpc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Key behaviour changes techniques embedded in Headspace include: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Self-monitoring: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Individuals track progress and reflect on mood changes.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Goal Setting: 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Users can choose challenges or daily routines for meditation.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Prompts and Cues: 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Daily reminders encourage habit formation.</a:t>
            </a:r>
          </a:p>
          <a:p>
            <a:pPr marL="133365" indent="-13336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933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Feedback: </a:t>
            </a:r>
            <a:r>
              <a:rPr lang="en-US" sz="933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Progress summaries and motivational messages.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C8A9BA3-B47F-48FF-98E0-356AB57B8C14}"/>
              </a:ext>
            </a:extLst>
          </p:cNvPr>
          <p:cNvSpPr txBox="1"/>
          <p:nvPr/>
        </p:nvSpPr>
        <p:spPr>
          <a:xfrm>
            <a:off x="-3967" y="5385346"/>
            <a:ext cx="3424745" cy="271934"/>
          </a:xfrm>
          <a:prstGeom prst="rect">
            <a:avLst/>
          </a:prstGeom>
          <a:solidFill>
            <a:schemeClr val="accent6"/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US" sz="1167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Health Promotion Values and Principles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03E935-559D-4EAF-B30F-344430F50717}"/>
              </a:ext>
            </a:extLst>
          </p:cNvPr>
          <p:cNvSpPr txBox="1"/>
          <p:nvPr/>
        </p:nvSpPr>
        <p:spPr>
          <a:xfrm>
            <a:off x="8303496" y="1580940"/>
            <a:ext cx="4491883" cy="2588786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Psychological Outcomes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Headspace users regularly demonstrate reduced scores on the Depression, Anxiety, and Stress Scale (DASS) and the Perceived Stress Scale (Potts et al., 2025).</a:t>
            </a:r>
          </a:p>
          <a:p>
            <a:pPr marL="133365" indent="-133365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Behavioural Outcomes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Mindfulness enhances sleep, nutrition, physical exercise, and drug use, indicating lifestyle advantages (Taylor et al., 2022).</a:t>
            </a:r>
          </a:p>
          <a:p>
            <a:pPr marL="133365" indent="-133365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Population and Equity Outcomes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Headspace may mitigate symptom exacerbation and alleviate public health strain by offering prompt assistance during the interim before conventional treatment (Callahan et al., 2024).</a:t>
            </a:r>
          </a:p>
          <a:p>
            <a:pPr marL="304815" lvl="1" indent="-171450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Engagement Outcomes</a:t>
            </a:r>
          </a:p>
          <a:p>
            <a:pPr marL="266730" lvl="1" indent="-133365">
              <a:spcBef>
                <a:spcPts val="350"/>
              </a:spcBef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Empowered Users: Fostering autonomy and self-efficacy, users report increased confidence in managing their mental wellbeing.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32C287-0660-476A-9340-C63CF4B2F19B}"/>
              </a:ext>
            </a:extLst>
          </p:cNvPr>
          <p:cNvSpPr txBox="1"/>
          <p:nvPr/>
        </p:nvSpPr>
        <p:spPr>
          <a:xfrm>
            <a:off x="8303497" y="1374474"/>
            <a:ext cx="2642754" cy="271934"/>
          </a:xfrm>
          <a:prstGeom prst="rect">
            <a:avLst/>
          </a:prstGeom>
          <a:solidFill>
            <a:srgbClr val="FFC000"/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US" sz="1167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Expected Outcome</a:t>
            </a:r>
            <a:endParaRPr lang="en-GB" sz="1167" dirty="0">
              <a:solidFill>
                <a:schemeClr val="accent1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33187C1-7304-41A1-B655-1755F9AE63EA}"/>
              </a:ext>
            </a:extLst>
          </p:cNvPr>
          <p:cNvSpPr txBox="1"/>
          <p:nvPr/>
        </p:nvSpPr>
        <p:spPr>
          <a:xfrm>
            <a:off x="8392502" y="4464276"/>
            <a:ext cx="4386433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promotion equality, empowerment, involvement, and holistic treatment are 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operationalised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provide preventive mental health initiatives to underserved people.</a:t>
            </a:r>
          </a:p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health services, schools, and workplaces should integrate digital platforms like Headspace per policy.</a:t>
            </a:r>
          </a:p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Headspace in schools and wellness programs teaches mindfulness and self-care from an early age, promoting lifelong mental health literacy and 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destigmatising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help-seeking.</a:t>
            </a:r>
          </a:p>
          <a:p>
            <a:pPr marL="166707" indent="-166707">
              <a:spcBef>
                <a:spcPts val="350"/>
              </a:spcBef>
              <a:buFont typeface="Wingdings" panose="05000000000000000000" pitchFamily="2" charset="2"/>
              <a:buChar char="v"/>
            </a:pP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 and </a:t>
            </a:r>
            <a:r>
              <a:rPr lang="en-US" sz="10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optimising</a:t>
            </a:r>
            <a:r>
              <a:rPr lang="en-US" sz="1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real-world efficacy requires ongoing assessment, particularly independent, long-term research on varied populations.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E20497B-9892-4F0E-B0CC-5E3AA91B9293}"/>
              </a:ext>
            </a:extLst>
          </p:cNvPr>
          <p:cNvSpPr txBox="1"/>
          <p:nvPr/>
        </p:nvSpPr>
        <p:spPr>
          <a:xfrm>
            <a:off x="4399303" y="2829174"/>
            <a:ext cx="99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 (</a:t>
            </a:r>
            <a:r>
              <a:rPr lang="en-US" sz="800" dirty="0" err="1"/>
              <a:t>drroopesh</a:t>
            </a:r>
            <a:r>
              <a:rPr lang="en-US" sz="800" dirty="0"/>
              <a:t>, 2022)</a:t>
            </a:r>
            <a:endParaRPr lang="en-GB" sz="8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5AEFB8F-152D-410E-8803-535D35EB39EB}"/>
              </a:ext>
            </a:extLst>
          </p:cNvPr>
          <p:cNvSpPr txBox="1"/>
          <p:nvPr/>
        </p:nvSpPr>
        <p:spPr>
          <a:xfrm>
            <a:off x="8399263" y="4178441"/>
            <a:ext cx="2642754" cy="2719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US" sz="1167" dirty="0">
                <a:solidFill>
                  <a:schemeClr val="accent1">
                    <a:lumMod val="50000"/>
                  </a:schemeClr>
                </a:solidFill>
                <a:latin typeface="Arial Black" panose="020B0A04020102020204" pitchFamily="34" charset="0"/>
              </a:rPr>
              <a:t>Conclusion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2E1BF17-AD37-4AB9-BC2E-F20AF2B2E1D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62"/>
          <a:stretch/>
        </p:blipFill>
        <p:spPr bwMode="auto">
          <a:xfrm>
            <a:off x="3907781" y="1380903"/>
            <a:ext cx="4395713" cy="1483414"/>
          </a:xfrm>
          <a:prstGeom prst="rect">
            <a:avLst/>
          </a:prstGeom>
          <a:noFill/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AC9D7CA-EA24-4CAF-9AD8-366A7D4B1B9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7781" y="2994865"/>
            <a:ext cx="4395712" cy="148341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418CA3F-3116-4586-9E61-D60D01B66E8C}"/>
              </a:ext>
            </a:extLst>
          </p:cNvPr>
          <p:cNvSpPr txBox="1"/>
          <p:nvPr/>
        </p:nvSpPr>
        <p:spPr>
          <a:xfrm>
            <a:off x="6880981" y="4275209"/>
            <a:ext cx="99507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 (IHME, 2023)</a:t>
            </a:r>
            <a:endParaRPr lang="en-GB" sz="800" dirty="0"/>
          </a:p>
        </p:txBody>
      </p:sp>
      <p:pic>
        <p:nvPicPr>
          <p:cNvPr id="30" name="Picture 29" descr="Headspace App Review: Is It The Right Choice For You?">
            <a:extLst>
              <a:ext uri="{FF2B5EF4-FFF2-40B4-BE49-F238E27FC236}">
                <a16:creationId xmlns:a16="http://schemas.microsoft.com/office/drawing/2014/main" id="{BDA79224-92FE-4AA2-8732-D0456FADDF04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5" y="4608826"/>
            <a:ext cx="3979686" cy="7721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772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1620</Words>
  <Application>Microsoft Office PowerPoint</Application>
  <PresentationFormat>A3 Paper (297x420 mm)</PresentationFormat>
  <Paragraphs>67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2024-12-10T23:21:11Z</dcterms:created>
  <dcterms:modified xsi:type="dcterms:W3CDTF">2026-03-30T16:45:31Z</dcterms:modified>
</cp:coreProperties>
</file>