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77" r:id="rId11"/>
    <p:sldId id="266" r:id="rId12"/>
    <p:sldId id="267" r:id="rId13"/>
    <p:sldId id="268" r:id="rId14"/>
    <p:sldId id="269" r:id="rId15"/>
    <p:sldId id="270" r:id="rId16"/>
    <p:sldId id="271" r:id="rId17"/>
    <p:sldId id="272" r:id="rId18"/>
    <p:sldId id="273" r:id="rId19"/>
    <p:sldId id="274" r:id="rId20"/>
    <p:sldId id="275" r:id="rId21"/>
    <p:sldId id="276"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2" d="100"/>
          <a:sy n="92" d="100"/>
        </p:scale>
        <p:origin x="924" y="6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4203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652960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3282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t>08/05/2019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2345522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t>08/05/2019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4188181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t>08/05/2019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3632581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t>08/05/2019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1203807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t>08/05/2019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t>‹#›</a:t>
            </a:fld>
            <a:endParaRPr lang="en-GB"/>
          </a:p>
        </p:txBody>
      </p:sp>
    </p:spTree>
    <p:extLst>
      <p:ext uri="{BB962C8B-B14F-4D97-AF65-F5344CB8AC3E}">
        <p14:creationId xmlns:p14="http://schemas.microsoft.com/office/powerpoint/2010/main" val="597803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t>08/05/2019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761964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3941498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2003302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8C0F11AC-ED79-489B-AB56-40868A929356}" type="datetimeFigureOut">
              <a:rPr lang="en-GB" smtClean="0"/>
              <a:t>08/05/2019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77F6761A-60D9-4D11-BDEB-AFA01E645AB6}"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03170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www.wildwinds.com/"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rbsc.princeton.edu/databases/princeton-numismatic-collection-database" TargetMode="External"/><Relationship Id="rId5" Type="http://schemas.openxmlformats.org/officeDocument/2006/relationships/hyperlink" Target="http://numismatics.org/search/" TargetMode="Externa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4.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4.xml"/><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4.xml"/><Relationship Id="rId5" Type="http://schemas.openxmlformats.org/officeDocument/2006/relationships/image" Target="../media/image41.png"/><Relationship Id="rId4" Type="http://schemas.openxmlformats.org/officeDocument/2006/relationships/image" Target="../media/image40.png"/></Relationships>
</file>

<file path=ppt/slides/_rels/slide1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1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 Id="rId5" Type="http://schemas.openxmlformats.org/officeDocument/2006/relationships/image" Target="../media/image57.png"/><Relationship Id="rId4" Type="http://schemas.openxmlformats.org/officeDocument/2006/relationships/image" Target="../media/image56.png"/></Relationships>
</file>

<file path=ppt/slides/_rels/slide2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Myth and Art</a:t>
            </a:r>
            <a:endParaRPr lang="en-GB" b="1" dirty="0"/>
          </a:p>
        </p:txBody>
      </p:sp>
      <p:sp>
        <p:nvSpPr>
          <p:cNvPr id="3" name="Subtitle 2"/>
          <p:cNvSpPr>
            <a:spLocks noGrp="1"/>
          </p:cNvSpPr>
          <p:nvPr>
            <p:ph type="subTitle" idx="1"/>
          </p:nvPr>
        </p:nvSpPr>
        <p:spPr/>
        <p:txBody>
          <a:bodyPr/>
          <a:lstStyle/>
          <a:p>
            <a:r>
              <a:rPr lang="en-GB" dirty="0" smtClean="0"/>
              <a:t>Introduction to myth in Art</a:t>
            </a:r>
          </a:p>
          <a:p>
            <a:r>
              <a:rPr lang="en-GB" dirty="0" smtClean="0"/>
              <a:t>(HPAH4002)</a:t>
            </a:r>
            <a:endParaRPr lang="en-GB" dirty="0"/>
          </a:p>
        </p:txBody>
      </p:sp>
    </p:spTree>
    <p:extLst>
      <p:ext uri="{BB962C8B-B14F-4D97-AF65-F5344CB8AC3E}">
        <p14:creationId xmlns:p14="http://schemas.microsoft.com/office/powerpoint/2010/main" val="16682570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1400880"/>
          </a:xfrm>
        </p:spPr>
        <p:txBody>
          <a:bodyPr/>
          <a:lstStyle/>
          <a:p>
            <a:r>
              <a:rPr lang="en-GB" b="1" dirty="0" smtClean="0"/>
              <a:t>Types of Art in Antiquity</a:t>
            </a:r>
            <a:endParaRPr lang="en-GB" b="1" dirty="0"/>
          </a:p>
        </p:txBody>
      </p:sp>
      <p:sp>
        <p:nvSpPr>
          <p:cNvPr id="3" name="Content Placeholder 2"/>
          <p:cNvSpPr>
            <a:spLocks noGrp="1"/>
          </p:cNvSpPr>
          <p:nvPr>
            <p:ph idx="1"/>
          </p:nvPr>
        </p:nvSpPr>
        <p:spPr>
          <a:xfrm>
            <a:off x="407324" y="2028304"/>
            <a:ext cx="8412479" cy="4189615"/>
          </a:xfrm>
        </p:spPr>
        <p:txBody>
          <a:bodyPr/>
          <a:lstStyle/>
          <a:p>
            <a:r>
              <a:rPr lang="en-GB" b="1" dirty="0" smtClean="0"/>
              <a:t>“Vase” painting (paintings on wooden boards also existed by do not survive)</a:t>
            </a:r>
          </a:p>
          <a:p>
            <a:r>
              <a:rPr lang="en-GB" b="1" dirty="0" smtClean="0"/>
              <a:t>Wall-paintings </a:t>
            </a:r>
          </a:p>
          <a:p>
            <a:r>
              <a:rPr lang="en-GB" b="1" dirty="0" smtClean="0"/>
              <a:t>Mosaics</a:t>
            </a:r>
          </a:p>
          <a:p>
            <a:r>
              <a:rPr lang="en-GB" b="1" dirty="0"/>
              <a:t>Statues</a:t>
            </a:r>
          </a:p>
          <a:p>
            <a:r>
              <a:rPr lang="en-GB" b="1" dirty="0" smtClean="0"/>
              <a:t>Reliefs (tombs, honorary stelae, architecture) </a:t>
            </a:r>
          </a:p>
          <a:p>
            <a:r>
              <a:rPr lang="en-GB" b="1" dirty="0" smtClean="0"/>
              <a:t>Coins (?) </a:t>
            </a:r>
            <a:endParaRPr lang="en-GB" b="1" dirty="0"/>
          </a:p>
        </p:txBody>
      </p:sp>
      <p:sp>
        <p:nvSpPr>
          <p:cNvPr id="4" name="Rectangle 3"/>
          <p:cNvSpPr/>
          <p:nvPr/>
        </p:nvSpPr>
        <p:spPr>
          <a:xfrm>
            <a:off x="535114" y="4916544"/>
            <a:ext cx="2992582" cy="1200329"/>
          </a:xfrm>
          <a:prstGeom prst="rect">
            <a:avLst/>
          </a:prstGeom>
        </p:spPr>
        <p:txBody>
          <a:bodyPr wrap="square">
            <a:spAutoFit/>
          </a:bodyPr>
          <a:lstStyle/>
          <a:p>
            <a:r>
              <a:rPr lang="en-GB" i="1" dirty="0"/>
              <a:t>Lexicon </a:t>
            </a:r>
            <a:r>
              <a:rPr lang="en-GB" i="1" dirty="0" err="1"/>
              <a:t>Iconographicum</a:t>
            </a:r>
            <a:r>
              <a:rPr lang="en-GB" i="1" dirty="0"/>
              <a:t> </a:t>
            </a:r>
            <a:r>
              <a:rPr lang="en-GB" i="1" dirty="0" err="1"/>
              <a:t>Mythologae</a:t>
            </a:r>
            <a:r>
              <a:rPr lang="en-GB" i="1" dirty="0"/>
              <a:t> </a:t>
            </a:r>
            <a:r>
              <a:rPr lang="en-GB" i="1" dirty="0" err="1" smtClean="0"/>
              <a:t>Classicae</a:t>
            </a:r>
            <a:r>
              <a:rPr lang="en-GB" i="1" dirty="0" smtClean="0"/>
              <a:t> </a:t>
            </a:r>
            <a:r>
              <a:rPr lang="en-GB" dirty="0" smtClean="0"/>
              <a:t>(LIMC)</a:t>
            </a:r>
            <a:endParaRPr lang="en-GB" dirty="0"/>
          </a:p>
          <a:p>
            <a:r>
              <a:rPr lang="en-GB" dirty="0"/>
              <a:t>In the Classics Library </a:t>
            </a:r>
          </a:p>
          <a:p>
            <a:r>
              <a:rPr lang="en-GB" dirty="0"/>
              <a:t>Can’t be taken out</a:t>
            </a:r>
          </a:p>
        </p:txBody>
      </p:sp>
      <p:pic>
        <p:nvPicPr>
          <p:cNvPr id="5" name="Picture 4"/>
          <p:cNvPicPr>
            <a:picLocks noChangeAspect="1"/>
          </p:cNvPicPr>
          <p:nvPr/>
        </p:nvPicPr>
        <p:blipFill>
          <a:blip r:embed="rId2"/>
          <a:stretch>
            <a:fillRect/>
          </a:stretch>
        </p:blipFill>
        <p:spPr>
          <a:xfrm>
            <a:off x="3655485" y="2196805"/>
            <a:ext cx="5230821" cy="3920068"/>
          </a:xfrm>
          <a:prstGeom prst="rect">
            <a:avLst/>
          </a:prstGeom>
        </p:spPr>
      </p:pic>
      <p:sp>
        <p:nvSpPr>
          <p:cNvPr id="6" name="Rectangle 5"/>
          <p:cNvSpPr/>
          <p:nvPr/>
        </p:nvSpPr>
        <p:spPr>
          <a:xfrm>
            <a:off x="332509" y="5057911"/>
            <a:ext cx="6957753" cy="1160008"/>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07323" y="5081410"/>
            <a:ext cx="6724997" cy="1154162"/>
          </a:xfrm>
          <a:prstGeom prst="rect">
            <a:avLst/>
          </a:prstGeom>
        </p:spPr>
        <p:txBody>
          <a:bodyPr wrap="square">
            <a:spAutoFit/>
          </a:bodyPr>
          <a:lstStyle/>
          <a:p>
            <a:r>
              <a:rPr lang="en-GB" b="1" dirty="0"/>
              <a:t>British Museum Catalogue</a:t>
            </a:r>
          </a:p>
          <a:p>
            <a:r>
              <a:rPr lang="en-GB" sz="1700" dirty="0"/>
              <a:t>Under the ‘research’ heading</a:t>
            </a:r>
          </a:p>
          <a:p>
            <a:r>
              <a:rPr lang="en-GB" sz="1700" dirty="0"/>
              <a:t>http://www.britishmuseum.org/research.aspx </a:t>
            </a:r>
          </a:p>
          <a:p>
            <a:r>
              <a:rPr lang="en-GB" sz="1700" dirty="0"/>
              <a:t>Range of material from antiquity, but also a lot of more modern items.</a:t>
            </a:r>
          </a:p>
        </p:txBody>
      </p:sp>
      <p:pic>
        <p:nvPicPr>
          <p:cNvPr id="8" name="Picture 7"/>
          <p:cNvPicPr>
            <a:picLocks noChangeAspect="1"/>
          </p:cNvPicPr>
          <p:nvPr/>
        </p:nvPicPr>
        <p:blipFill>
          <a:blip r:embed="rId3"/>
          <a:stretch>
            <a:fillRect/>
          </a:stretch>
        </p:blipFill>
        <p:spPr>
          <a:xfrm>
            <a:off x="6792501" y="1579895"/>
            <a:ext cx="2221594" cy="5153887"/>
          </a:xfrm>
          <a:prstGeom prst="rect">
            <a:avLst/>
          </a:prstGeom>
        </p:spPr>
      </p:pic>
      <p:sp>
        <p:nvSpPr>
          <p:cNvPr id="9" name="Rectangle 8"/>
          <p:cNvSpPr/>
          <p:nvPr/>
        </p:nvSpPr>
        <p:spPr>
          <a:xfrm>
            <a:off x="332509" y="2028304"/>
            <a:ext cx="3195187" cy="28882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535114" y="2196805"/>
            <a:ext cx="2656973" cy="2308324"/>
          </a:xfrm>
          <a:prstGeom prst="rect">
            <a:avLst/>
          </a:prstGeom>
        </p:spPr>
        <p:txBody>
          <a:bodyPr wrap="square">
            <a:spAutoFit/>
          </a:bodyPr>
          <a:lstStyle/>
          <a:p>
            <a:r>
              <a:rPr lang="en-GB" dirty="0"/>
              <a:t>Similarly the </a:t>
            </a:r>
            <a:r>
              <a:rPr lang="en-GB" b="1" dirty="0"/>
              <a:t>Metropolitan Museum of Art </a:t>
            </a:r>
            <a:r>
              <a:rPr lang="en-GB" dirty="0"/>
              <a:t>also has a lot of high quality images which you can use for academic work</a:t>
            </a:r>
          </a:p>
          <a:p>
            <a:r>
              <a:rPr lang="en-GB" dirty="0"/>
              <a:t>http://www.metmuseum.org/collection/the-collection-online</a:t>
            </a:r>
          </a:p>
        </p:txBody>
      </p:sp>
      <p:pic>
        <p:nvPicPr>
          <p:cNvPr id="11" name="Picture 10"/>
          <p:cNvPicPr>
            <a:picLocks noChangeAspect="1"/>
          </p:cNvPicPr>
          <p:nvPr/>
        </p:nvPicPr>
        <p:blipFill>
          <a:blip r:embed="rId4"/>
          <a:stretch>
            <a:fillRect/>
          </a:stretch>
        </p:blipFill>
        <p:spPr>
          <a:xfrm>
            <a:off x="407322" y="2040143"/>
            <a:ext cx="7193903" cy="3493311"/>
          </a:xfrm>
          <a:prstGeom prst="rect">
            <a:avLst/>
          </a:prstGeom>
        </p:spPr>
      </p:pic>
      <p:sp>
        <p:nvSpPr>
          <p:cNvPr id="12" name="Rectangle 11"/>
          <p:cNvSpPr/>
          <p:nvPr/>
        </p:nvSpPr>
        <p:spPr>
          <a:xfrm>
            <a:off x="249381" y="5637915"/>
            <a:ext cx="6415331" cy="109586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07322" y="5688438"/>
            <a:ext cx="4916218" cy="1200329"/>
          </a:xfrm>
          <a:prstGeom prst="rect">
            <a:avLst/>
          </a:prstGeom>
        </p:spPr>
        <p:txBody>
          <a:bodyPr wrap="none">
            <a:spAutoFit/>
          </a:bodyPr>
          <a:lstStyle/>
          <a:p>
            <a:r>
              <a:rPr lang="en-GB" b="1" dirty="0"/>
              <a:t>Beazley </a:t>
            </a:r>
            <a:r>
              <a:rPr lang="en-GB" b="1" dirty="0" smtClean="0"/>
              <a:t>Archive</a:t>
            </a:r>
          </a:p>
          <a:p>
            <a:r>
              <a:rPr lang="en-GB" dirty="0"/>
              <a:t>http://www.beazley.ox.ac.uk/XDB/ASP/default.asp</a:t>
            </a:r>
          </a:p>
          <a:p>
            <a:r>
              <a:rPr lang="en-GB" dirty="0" smtClean="0"/>
              <a:t>A specialist </a:t>
            </a:r>
            <a:r>
              <a:rPr lang="en-GB" dirty="0"/>
              <a:t>catalogue of ancient Greek vases.</a:t>
            </a:r>
          </a:p>
          <a:p>
            <a:endParaRPr lang="en-GB" dirty="0"/>
          </a:p>
        </p:txBody>
      </p:sp>
      <p:sp>
        <p:nvSpPr>
          <p:cNvPr id="14" name="Rectangle 13"/>
          <p:cNvSpPr/>
          <p:nvPr/>
        </p:nvSpPr>
        <p:spPr>
          <a:xfrm>
            <a:off x="249381" y="1791946"/>
            <a:ext cx="8636925" cy="484992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Content Placeholder 2"/>
          <p:cNvSpPr txBox="1">
            <a:spLocks/>
          </p:cNvSpPr>
          <p:nvPr/>
        </p:nvSpPr>
        <p:spPr>
          <a:xfrm>
            <a:off x="599537" y="2305564"/>
            <a:ext cx="7543801" cy="4023360"/>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2400" b="1" dirty="0" smtClean="0"/>
              <a:t>Various coin catalogues:</a:t>
            </a:r>
          </a:p>
          <a:p>
            <a:r>
              <a:rPr lang="en-GB" b="1" dirty="0" smtClean="0"/>
              <a:t>American Numismatic Society</a:t>
            </a:r>
          </a:p>
          <a:p>
            <a:r>
              <a:rPr lang="en-GB" dirty="0" smtClean="0">
                <a:hlinkClick r:id="rId5"/>
              </a:rPr>
              <a:t>http://numismatics.org/search/</a:t>
            </a:r>
            <a:endParaRPr lang="en-GB" dirty="0" smtClean="0"/>
          </a:p>
          <a:p>
            <a:r>
              <a:rPr lang="en-GB" b="1" dirty="0" smtClean="0"/>
              <a:t>Princeton Numismatic Collection</a:t>
            </a:r>
          </a:p>
          <a:p>
            <a:r>
              <a:rPr lang="en-GB" dirty="0" smtClean="0">
                <a:hlinkClick r:id="rId6"/>
              </a:rPr>
              <a:t>http://rbsc.princeton.edu/databases/princeton-numismatic-collection-database</a:t>
            </a:r>
            <a:r>
              <a:rPr lang="en-GB" dirty="0" smtClean="0"/>
              <a:t> </a:t>
            </a:r>
          </a:p>
          <a:p>
            <a:r>
              <a:rPr lang="en-GB" b="1" dirty="0" err="1" smtClean="0"/>
              <a:t>Wildwinds</a:t>
            </a:r>
            <a:endParaRPr lang="en-GB" b="1" dirty="0" smtClean="0"/>
          </a:p>
          <a:p>
            <a:r>
              <a:rPr lang="en-GB" dirty="0" smtClean="0">
                <a:hlinkClick r:id="rId7"/>
              </a:rPr>
              <a:t>http://www.wildwinds.com/</a:t>
            </a:r>
            <a:endParaRPr lang="en-GB" b="1" dirty="0"/>
          </a:p>
        </p:txBody>
      </p:sp>
    </p:spTree>
    <p:extLst>
      <p:ext uri="{BB962C8B-B14F-4D97-AF65-F5344CB8AC3E}">
        <p14:creationId xmlns:p14="http://schemas.microsoft.com/office/powerpoint/2010/main" val="3488521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par>
                                <p:cTn id="8" presetID="6" presetClass="entr" presetSubtype="16"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circle(in)">
                                      <p:cBhvr>
                                        <p:cTn id="10" dur="2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1000"/>
                                        <p:tgtEl>
                                          <p:spTgt spid="7"/>
                                        </p:tgtEl>
                                      </p:cBhvr>
                                    </p:animEffect>
                                    <p:anim calcmode="lin" valueType="num">
                                      <p:cBhvr>
                                        <p:cTn id="16" dur="1000" fill="hold"/>
                                        <p:tgtEl>
                                          <p:spTgt spid="7"/>
                                        </p:tgtEl>
                                        <p:attrNameLst>
                                          <p:attrName>ppt_x</p:attrName>
                                        </p:attrNameLst>
                                      </p:cBhvr>
                                      <p:tavLst>
                                        <p:tav tm="0">
                                          <p:val>
                                            <p:strVal val="#ppt_x"/>
                                          </p:val>
                                        </p:tav>
                                        <p:tav tm="100000">
                                          <p:val>
                                            <p:strVal val="#ppt_x"/>
                                          </p:val>
                                        </p:tav>
                                      </p:tavLst>
                                    </p:anim>
                                    <p:anim calcmode="lin" valueType="num">
                                      <p:cBhvr>
                                        <p:cTn id="17" dur="1000" fill="hold"/>
                                        <p:tgtEl>
                                          <p:spTgt spid="7"/>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1000" fill="hold"/>
                                        <p:tgtEl>
                                          <p:spTgt spid="6"/>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anim calcmode="lin" valueType="num">
                                      <p:cBhvr>
                                        <p:cTn id="26" dur="1000" fill="hold"/>
                                        <p:tgtEl>
                                          <p:spTgt spid="8"/>
                                        </p:tgtEl>
                                        <p:attrNameLst>
                                          <p:attrName>ppt_x</p:attrName>
                                        </p:attrNameLst>
                                      </p:cBhvr>
                                      <p:tavLst>
                                        <p:tav tm="0">
                                          <p:val>
                                            <p:strVal val="#ppt_x"/>
                                          </p:val>
                                        </p:tav>
                                        <p:tav tm="100000">
                                          <p:val>
                                            <p:strVal val="#ppt_x"/>
                                          </p:val>
                                        </p:tav>
                                      </p:tavLst>
                                    </p:anim>
                                    <p:anim calcmode="lin" valueType="num">
                                      <p:cBhvr>
                                        <p:cTn id="2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wheel(1)">
                                      <p:cBhvr>
                                        <p:cTn id="32" dur="2000"/>
                                        <p:tgtEl>
                                          <p:spTgt spid="10"/>
                                        </p:tgtEl>
                                      </p:cBhvr>
                                    </p:animEffect>
                                  </p:childTnLst>
                                </p:cTn>
                              </p:par>
                              <p:par>
                                <p:cTn id="33" presetID="21" presetClass="entr" presetSubtype="1" fill="hold" grpId="0" nodeType="with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wheel(1)">
                                      <p:cBhvr>
                                        <p:cTn id="35" dur="2000"/>
                                        <p:tgtEl>
                                          <p:spTgt spid="9"/>
                                        </p:tgtEl>
                                      </p:cBhvr>
                                    </p:animEffect>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grpId="0" nodeType="clickEffect">
                                  <p:stCondLst>
                                    <p:cond delay="0"/>
                                  </p:stCondLst>
                                  <p:childTnLst>
                                    <p:set>
                                      <p:cBhvr>
                                        <p:cTn id="39" dur="1" fill="hold">
                                          <p:stCondLst>
                                            <p:cond delay="0"/>
                                          </p:stCondLst>
                                        </p:cTn>
                                        <p:tgtEl>
                                          <p:spTgt spid="13"/>
                                        </p:tgtEl>
                                        <p:attrNameLst>
                                          <p:attrName>style.visibility</p:attrName>
                                        </p:attrNameLst>
                                      </p:cBhvr>
                                      <p:to>
                                        <p:strVal val="visible"/>
                                      </p:to>
                                    </p:set>
                                    <p:anim calcmode="lin" valueType="num">
                                      <p:cBhvr>
                                        <p:cTn id="40" dur="1000" fill="hold"/>
                                        <p:tgtEl>
                                          <p:spTgt spid="13"/>
                                        </p:tgtEl>
                                        <p:attrNameLst>
                                          <p:attrName>ppt_w</p:attrName>
                                        </p:attrNameLst>
                                      </p:cBhvr>
                                      <p:tavLst>
                                        <p:tav tm="0">
                                          <p:val>
                                            <p:fltVal val="0"/>
                                          </p:val>
                                        </p:tav>
                                        <p:tav tm="100000">
                                          <p:val>
                                            <p:strVal val="#ppt_w"/>
                                          </p:val>
                                        </p:tav>
                                      </p:tavLst>
                                    </p:anim>
                                    <p:anim calcmode="lin" valueType="num">
                                      <p:cBhvr>
                                        <p:cTn id="41" dur="1000" fill="hold"/>
                                        <p:tgtEl>
                                          <p:spTgt spid="13"/>
                                        </p:tgtEl>
                                        <p:attrNameLst>
                                          <p:attrName>ppt_h</p:attrName>
                                        </p:attrNameLst>
                                      </p:cBhvr>
                                      <p:tavLst>
                                        <p:tav tm="0">
                                          <p:val>
                                            <p:fltVal val="0"/>
                                          </p:val>
                                        </p:tav>
                                        <p:tav tm="100000">
                                          <p:val>
                                            <p:strVal val="#ppt_h"/>
                                          </p:val>
                                        </p:tav>
                                      </p:tavLst>
                                    </p:anim>
                                    <p:anim calcmode="lin" valueType="num">
                                      <p:cBhvr>
                                        <p:cTn id="42" dur="1000" fill="hold"/>
                                        <p:tgtEl>
                                          <p:spTgt spid="13"/>
                                        </p:tgtEl>
                                        <p:attrNameLst>
                                          <p:attrName>style.rotation</p:attrName>
                                        </p:attrNameLst>
                                      </p:cBhvr>
                                      <p:tavLst>
                                        <p:tav tm="0">
                                          <p:val>
                                            <p:fltVal val="90"/>
                                          </p:val>
                                        </p:tav>
                                        <p:tav tm="100000">
                                          <p:val>
                                            <p:fltVal val="0"/>
                                          </p:val>
                                        </p:tav>
                                      </p:tavLst>
                                    </p:anim>
                                    <p:animEffect transition="in" filter="fade">
                                      <p:cBhvr>
                                        <p:cTn id="43" dur="1000"/>
                                        <p:tgtEl>
                                          <p:spTgt spid="13"/>
                                        </p:tgtEl>
                                      </p:cBhvr>
                                    </p:animEffect>
                                  </p:childTnLst>
                                </p:cTn>
                              </p:par>
                              <p:par>
                                <p:cTn id="44" presetID="31" presetClass="entr" presetSubtype="0" fill="hold" grpId="0" nodeType="withEffect">
                                  <p:stCondLst>
                                    <p:cond delay="0"/>
                                  </p:stCondLst>
                                  <p:childTnLst>
                                    <p:set>
                                      <p:cBhvr>
                                        <p:cTn id="45" dur="1" fill="hold">
                                          <p:stCondLst>
                                            <p:cond delay="0"/>
                                          </p:stCondLst>
                                        </p:cTn>
                                        <p:tgtEl>
                                          <p:spTgt spid="12"/>
                                        </p:tgtEl>
                                        <p:attrNameLst>
                                          <p:attrName>style.visibility</p:attrName>
                                        </p:attrNameLst>
                                      </p:cBhvr>
                                      <p:to>
                                        <p:strVal val="visible"/>
                                      </p:to>
                                    </p:set>
                                    <p:anim calcmode="lin" valueType="num">
                                      <p:cBhvr>
                                        <p:cTn id="46" dur="1000" fill="hold"/>
                                        <p:tgtEl>
                                          <p:spTgt spid="12"/>
                                        </p:tgtEl>
                                        <p:attrNameLst>
                                          <p:attrName>ppt_w</p:attrName>
                                        </p:attrNameLst>
                                      </p:cBhvr>
                                      <p:tavLst>
                                        <p:tav tm="0">
                                          <p:val>
                                            <p:fltVal val="0"/>
                                          </p:val>
                                        </p:tav>
                                        <p:tav tm="100000">
                                          <p:val>
                                            <p:strVal val="#ppt_w"/>
                                          </p:val>
                                        </p:tav>
                                      </p:tavLst>
                                    </p:anim>
                                    <p:anim calcmode="lin" valueType="num">
                                      <p:cBhvr>
                                        <p:cTn id="47" dur="1000" fill="hold"/>
                                        <p:tgtEl>
                                          <p:spTgt spid="12"/>
                                        </p:tgtEl>
                                        <p:attrNameLst>
                                          <p:attrName>ppt_h</p:attrName>
                                        </p:attrNameLst>
                                      </p:cBhvr>
                                      <p:tavLst>
                                        <p:tav tm="0">
                                          <p:val>
                                            <p:fltVal val="0"/>
                                          </p:val>
                                        </p:tav>
                                        <p:tav tm="100000">
                                          <p:val>
                                            <p:strVal val="#ppt_h"/>
                                          </p:val>
                                        </p:tav>
                                      </p:tavLst>
                                    </p:anim>
                                    <p:anim calcmode="lin" valueType="num">
                                      <p:cBhvr>
                                        <p:cTn id="48" dur="1000" fill="hold"/>
                                        <p:tgtEl>
                                          <p:spTgt spid="12"/>
                                        </p:tgtEl>
                                        <p:attrNameLst>
                                          <p:attrName>style.rotation</p:attrName>
                                        </p:attrNameLst>
                                      </p:cBhvr>
                                      <p:tavLst>
                                        <p:tav tm="0">
                                          <p:val>
                                            <p:fltVal val="90"/>
                                          </p:val>
                                        </p:tav>
                                        <p:tav tm="100000">
                                          <p:val>
                                            <p:fltVal val="0"/>
                                          </p:val>
                                        </p:tav>
                                      </p:tavLst>
                                    </p:anim>
                                    <p:animEffect transition="in" filter="fade">
                                      <p:cBhvr>
                                        <p:cTn id="49" dur="1000"/>
                                        <p:tgtEl>
                                          <p:spTgt spid="12"/>
                                        </p:tgtEl>
                                      </p:cBhvr>
                                    </p:animEffect>
                                  </p:childTnLst>
                                </p:cTn>
                              </p:par>
                              <p:par>
                                <p:cTn id="50" presetID="31" presetClass="entr" presetSubtype="0" fill="hold" nodeType="withEffect">
                                  <p:stCondLst>
                                    <p:cond delay="0"/>
                                  </p:stCondLst>
                                  <p:childTnLst>
                                    <p:set>
                                      <p:cBhvr>
                                        <p:cTn id="51" dur="1" fill="hold">
                                          <p:stCondLst>
                                            <p:cond delay="0"/>
                                          </p:stCondLst>
                                        </p:cTn>
                                        <p:tgtEl>
                                          <p:spTgt spid="11"/>
                                        </p:tgtEl>
                                        <p:attrNameLst>
                                          <p:attrName>style.visibility</p:attrName>
                                        </p:attrNameLst>
                                      </p:cBhvr>
                                      <p:to>
                                        <p:strVal val="visible"/>
                                      </p:to>
                                    </p:set>
                                    <p:anim calcmode="lin" valueType="num">
                                      <p:cBhvr>
                                        <p:cTn id="52" dur="1000" fill="hold"/>
                                        <p:tgtEl>
                                          <p:spTgt spid="11"/>
                                        </p:tgtEl>
                                        <p:attrNameLst>
                                          <p:attrName>ppt_w</p:attrName>
                                        </p:attrNameLst>
                                      </p:cBhvr>
                                      <p:tavLst>
                                        <p:tav tm="0">
                                          <p:val>
                                            <p:fltVal val="0"/>
                                          </p:val>
                                        </p:tav>
                                        <p:tav tm="100000">
                                          <p:val>
                                            <p:strVal val="#ppt_w"/>
                                          </p:val>
                                        </p:tav>
                                      </p:tavLst>
                                    </p:anim>
                                    <p:anim calcmode="lin" valueType="num">
                                      <p:cBhvr>
                                        <p:cTn id="53" dur="1000" fill="hold"/>
                                        <p:tgtEl>
                                          <p:spTgt spid="11"/>
                                        </p:tgtEl>
                                        <p:attrNameLst>
                                          <p:attrName>ppt_h</p:attrName>
                                        </p:attrNameLst>
                                      </p:cBhvr>
                                      <p:tavLst>
                                        <p:tav tm="0">
                                          <p:val>
                                            <p:fltVal val="0"/>
                                          </p:val>
                                        </p:tav>
                                        <p:tav tm="100000">
                                          <p:val>
                                            <p:strVal val="#ppt_h"/>
                                          </p:val>
                                        </p:tav>
                                      </p:tavLst>
                                    </p:anim>
                                    <p:anim calcmode="lin" valueType="num">
                                      <p:cBhvr>
                                        <p:cTn id="54" dur="1000" fill="hold"/>
                                        <p:tgtEl>
                                          <p:spTgt spid="11"/>
                                        </p:tgtEl>
                                        <p:attrNameLst>
                                          <p:attrName>style.rotation</p:attrName>
                                        </p:attrNameLst>
                                      </p:cBhvr>
                                      <p:tavLst>
                                        <p:tav tm="0">
                                          <p:val>
                                            <p:fltVal val="90"/>
                                          </p:val>
                                        </p:tav>
                                        <p:tav tm="100000">
                                          <p:val>
                                            <p:fltVal val="0"/>
                                          </p:val>
                                        </p:tav>
                                      </p:tavLst>
                                    </p:anim>
                                    <p:animEffect transition="in" filter="fade">
                                      <p:cBhvr>
                                        <p:cTn id="55" dur="1000"/>
                                        <p:tgtEl>
                                          <p:spTgt spid="11"/>
                                        </p:tgtEl>
                                      </p:cBhvr>
                                    </p:animEffect>
                                  </p:childTnLst>
                                </p:cTn>
                              </p:par>
                            </p:childTnLst>
                          </p:cTn>
                        </p:par>
                      </p:childTnLst>
                    </p:cTn>
                  </p:par>
                  <p:par>
                    <p:cTn id="56" fill="hold">
                      <p:stCondLst>
                        <p:cond delay="indefinite"/>
                      </p:stCondLst>
                      <p:childTnLst>
                        <p:par>
                          <p:cTn id="57" fill="hold">
                            <p:stCondLst>
                              <p:cond delay="0"/>
                            </p:stCondLst>
                            <p:childTnLst>
                              <p:par>
                                <p:cTn id="58" presetID="26" presetClass="entr" presetSubtype="0" fill="hold" grpId="0" nodeType="clickEffect">
                                  <p:stCondLst>
                                    <p:cond delay="0"/>
                                  </p:stCondLst>
                                  <p:childTnLst>
                                    <p:set>
                                      <p:cBhvr>
                                        <p:cTn id="59" dur="1" fill="hold">
                                          <p:stCondLst>
                                            <p:cond delay="0"/>
                                          </p:stCondLst>
                                        </p:cTn>
                                        <p:tgtEl>
                                          <p:spTgt spid="15"/>
                                        </p:tgtEl>
                                        <p:attrNameLst>
                                          <p:attrName>style.visibility</p:attrName>
                                        </p:attrNameLst>
                                      </p:cBhvr>
                                      <p:to>
                                        <p:strVal val="visible"/>
                                      </p:to>
                                    </p:set>
                                    <p:animEffect transition="in" filter="wipe(down)">
                                      <p:cBhvr>
                                        <p:cTn id="60" dur="580">
                                          <p:stCondLst>
                                            <p:cond delay="0"/>
                                          </p:stCondLst>
                                        </p:cTn>
                                        <p:tgtEl>
                                          <p:spTgt spid="15"/>
                                        </p:tgtEl>
                                      </p:cBhvr>
                                    </p:animEffect>
                                    <p:anim calcmode="lin" valueType="num">
                                      <p:cBhvr>
                                        <p:cTn id="61"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62"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63"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64"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65"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66" dur="26">
                                          <p:stCondLst>
                                            <p:cond delay="650"/>
                                          </p:stCondLst>
                                        </p:cTn>
                                        <p:tgtEl>
                                          <p:spTgt spid="15"/>
                                        </p:tgtEl>
                                      </p:cBhvr>
                                      <p:to x="100000" y="60000"/>
                                    </p:animScale>
                                    <p:animScale>
                                      <p:cBhvr>
                                        <p:cTn id="67" dur="166" decel="50000">
                                          <p:stCondLst>
                                            <p:cond delay="676"/>
                                          </p:stCondLst>
                                        </p:cTn>
                                        <p:tgtEl>
                                          <p:spTgt spid="15"/>
                                        </p:tgtEl>
                                      </p:cBhvr>
                                      <p:to x="100000" y="100000"/>
                                    </p:animScale>
                                    <p:animScale>
                                      <p:cBhvr>
                                        <p:cTn id="68" dur="26">
                                          <p:stCondLst>
                                            <p:cond delay="1312"/>
                                          </p:stCondLst>
                                        </p:cTn>
                                        <p:tgtEl>
                                          <p:spTgt spid="15"/>
                                        </p:tgtEl>
                                      </p:cBhvr>
                                      <p:to x="100000" y="80000"/>
                                    </p:animScale>
                                    <p:animScale>
                                      <p:cBhvr>
                                        <p:cTn id="69" dur="166" decel="50000">
                                          <p:stCondLst>
                                            <p:cond delay="1338"/>
                                          </p:stCondLst>
                                        </p:cTn>
                                        <p:tgtEl>
                                          <p:spTgt spid="15"/>
                                        </p:tgtEl>
                                      </p:cBhvr>
                                      <p:to x="100000" y="100000"/>
                                    </p:animScale>
                                    <p:animScale>
                                      <p:cBhvr>
                                        <p:cTn id="70" dur="26">
                                          <p:stCondLst>
                                            <p:cond delay="1642"/>
                                          </p:stCondLst>
                                        </p:cTn>
                                        <p:tgtEl>
                                          <p:spTgt spid="15"/>
                                        </p:tgtEl>
                                      </p:cBhvr>
                                      <p:to x="100000" y="90000"/>
                                    </p:animScale>
                                    <p:animScale>
                                      <p:cBhvr>
                                        <p:cTn id="71" dur="166" decel="50000">
                                          <p:stCondLst>
                                            <p:cond delay="1668"/>
                                          </p:stCondLst>
                                        </p:cTn>
                                        <p:tgtEl>
                                          <p:spTgt spid="15"/>
                                        </p:tgtEl>
                                      </p:cBhvr>
                                      <p:to x="100000" y="100000"/>
                                    </p:animScale>
                                    <p:animScale>
                                      <p:cBhvr>
                                        <p:cTn id="72" dur="26">
                                          <p:stCondLst>
                                            <p:cond delay="1808"/>
                                          </p:stCondLst>
                                        </p:cTn>
                                        <p:tgtEl>
                                          <p:spTgt spid="15"/>
                                        </p:tgtEl>
                                      </p:cBhvr>
                                      <p:to x="100000" y="95000"/>
                                    </p:animScale>
                                    <p:animScale>
                                      <p:cBhvr>
                                        <p:cTn id="73" dur="166" decel="50000">
                                          <p:stCondLst>
                                            <p:cond delay="1834"/>
                                          </p:stCondLst>
                                        </p:cTn>
                                        <p:tgtEl>
                                          <p:spTgt spid="15"/>
                                        </p:tgtEl>
                                      </p:cBhvr>
                                      <p:to x="100000" y="100000"/>
                                    </p:animScale>
                                  </p:childTnLst>
                                </p:cTn>
                              </p:par>
                              <p:par>
                                <p:cTn id="74" presetID="26" presetClass="entr" presetSubtype="0" fill="hold" grpId="0" nodeType="withEffect">
                                  <p:stCondLst>
                                    <p:cond delay="0"/>
                                  </p:stCondLst>
                                  <p:childTnLst>
                                    <p:set>
                                      <p:cBhvr>
                                        <p:cTn id="75" dur="1" fill="hold">
                                          <p:stCondLst>
                                            <p:cond delay="0"/>
                                          </p:stCondLst>
                                        </p:cTn>
                                        <p:tgtEl>
                                          <p:spTgt spid="14"/>
                                        </p:tgtEl>
                                        <p:attrNameLst>
                                          <p:attrName>style.visibility</p:attrName>
                                        </p:attrNameLst>
                                      </p:cBhvr>
                                      <p:to>
                                        <p:strVal val="visible"/>
                                      </p:to>
                                    </p:set>
                                    <p:animEffect transition="in" filter="wipe(down)">
                                      <p:cBhvr>
                                        <p:cTn id="76" dur="580">
                                          <p:stCondLst>
                                            <p:cond delay="0"/>
                                          </p:stCondLst>
                                        </p:cTn>
                                        <p:tgtEl>
                                          <p:spTgt spid="14"/>
                                        </p:tgtEl>
                                      </p:cBhvr>
                                    </p:animEffect>
                                    <p:anim calcmode="lin" valueType="num">
                                      <p:cBhvr>
                                        <p:cTn id="77"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78"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79"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80"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81"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82" dur="26">
                                          <p:stCondLst>
                                            <p:cond delay="650"/>
                                          </p:stCondLst>
                                        </p:cTn>
                                        <p:tgtEl>
                                          <p:spTgt spid="14"/>
                                        </p:tgtEl>
                                      </p:cBhvr>
                                      <p:to x="100000" y="60000"/>
                                    </p:animScale>
                                    <p:animScale>
                                      <p:cBhvr>
                                        <p:cTn id="83" dur="166" decel="50000">
                                          <p:stCondLst>
                                            <p:cond delay="676"/>
                                          </p:stCondLst>
                                        </p:cTn>
                                        <p:tgtEl>
                                          <p:spTgt spid="14"/>
                                        </p:tgtEl>
                                      </p:cBhvr>
                                      <p:to x="100000" y="100000"/>
                                    </p:animScale>
                                    <p:animScale>
                                      <p:cBhvr>
                                        <p:cTn id="84" dur="26">
                                          <p:stCondLst>
                                            <p:cond delay="1312"/>
                                          </p:stCondLst>
                                        </p:cTn>
                                        <p:tgtEl>
                                          <p:spTgt spid="14"/>
                                        </p:tgtEl>
                                      </p:cBhvr>
                                      <p:to x="100000" y="80000"/>
                                    </p:animScale>
                                    <p:animScale>
                                      <p:cBhvr>
                                        <p:cTn id="85" dur="166" decel="50000">
                                          <p:stCondLst>
                                            <p:cond delay="1338"/>
                                          </p:stCondLst>
                                        </p:cTn>
                                        <p:tgtEl>
                                          <p:spTgt spid="14"/>
                                        </p:tgtEl>
                                      </p:cBhvr>
                                      <p:to x="100000" y="100000"/>
                                    </p:animScale>
                                    <p:animScale>
                                      <p:cBhvr>
                                        <p:cTn id="86" dur="26">
                                          <p:stCondLst>
                                            <p:cond delay="1642"/>
                                          </p:stCondLst>
                                        </p:cTn>
                                        <p:tgtEl>
                                          <p:spTgt spid="14"/>
                                        </p:tgtEl>
                                      </p:cBhvr>
                                      <p:to x="100000" y="90000"/>
                                    </p:animScale>
                                    <p:animScale>
                                      <p:cBhvr>
                                        <p:cTn id="87" dur="166" decel="50000">
                                          <p:stCondLst>
                                            <p:cond delay="1668"/>
                                          </p:stCondLst>
                                        </p:cTn>
                                        <p:tgtEl>
                                          <p:spTgt spid="14"/>
                                        </p:tgtEl>
                                      </p:cBhvr>
                                      <p:to x="100000" y="100000"/>
                                    </p:animScale>
                                    <p:animScale>
                                      <p:cBhvr>
                                        <p:cTn id="88" dur="26">
                                          <p:stCondLst>
                                            <p:cond delay="1808"/>
                                          </p:stCondLst>
                                        </p:cTn>
                                        <p:tgtEl>
                                          <p:spTgt spid="14"/>
                                        </p:tgtEl>
                                      </p:cBhvr>
                                      <p:to x="100000" y="95000"/>
                                    </p:animScale>
                                    <p:animScale>
                                      <p:cBhvr>
                                        <p:cTn id="89" dur="166" decel="50000">
                                          <p:stCondLst>
                                            <p:cond delay="1834"/>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P spid="7" grpId="0"/>
      <p:bldP spid="9" grpId="0" animBg="1"/>
      <p:bldP spid="10" grpId="0"/>
      <p:bldP spid="12" grpId="0" animBg="1"/>
      <p:bldP spid="13" grpId="0"/>
      <p:bldP spid="14" grpId="0" animBg="1"/>
      <p:bldP spid="1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Pottery or “Vases”</a:t>
            </a:r>
            <a:endParaRPr lang="en-GB" b="1" dirty="0"/>
          </a:p>
        </p:txBody>
      </p:sp>
      <p:sp>
        <p:nvSpPr>
          <p:cNvPr id="3" name="Content Placeholder 2"/>
          <p:cNvSpPr>
            <a:spLocks noGrp="1"/>
          </p:cNvSpPr>
          <p:nvPr>
            <p:ph idx="1"/>
          </p:nvPr>
        </p:nvSpPr>
        <p:spPr>
          <a:xfrm>
            <a:off x="108066" y="2136371"/>
            <a:ext cx="2815308" cy="4114800"/>
          </a:xfrm>
        </p:spPr>
        <p:txBody>
          <a:bodyPr>
            <a:normAutofit/>
          </a:bodyPr>
          <a:lstStyle/>
          <a:p>
            <a:pPr>
              <a:buFont typeface="Arial" panose="020B0604020202020204" pitchFamily="34" charset="0"/>
              <a:buChar char="•"/>
            </a:pPr>
            <a:r>
              <a:rPr lang="en-GB" dirty="0" smtClean="0"/>
              <a:t> A lot of the mythological imagery we have comes from vase painting, especially Greek material. </a:t>
            </a:r>
          </a:p>
          <a:p>
            <a:endParaRPr lang="en-GB" sz="100" dirty="0" smtClean="0"/>
          </a:p>
          <a:p>
            <a:pPr>
              <a:buFont typeface="Arial" panose="020B0604020202020204" pitchFamily="34" charset="0"/>
              <a:buChar char="•"/>
            </a:pPr>
            <a:r>
              <a:rPr lang="en-GB" dirty="0" smtClean="0"/>
              <a:t> They would have been a more accessible form of art to buy than a statue.</a:t>
            </a:r>
          </a:p>
          <a:p>
            <a:endParaRPr lang="en-GB" sz="100" dirty="0" smtClean="0"/>
          </a:p>
          <a:p>
            <a:pPr>
              <a:buFont typeface="Arial" panose="020B0604020202020204" pitchFamily="34" charset="0"/>
              <a:buChar char="•"/>
            </a:pPr>
            <a:r>
              <a:rPr lang="en-GB" dirty="0" smtClean="0"/>
              <a:t> There are a lot of different types of vases depending on their usages.</a:t>
            </a:r>
            <a:endParaRPr lang="en-GB" dirty="0"/>
          </a:p>
        </p:txBody>
      </p:sp>
      <p:pic>
        <p:nvPicPr>
          <p:cNvPr id="4" name="Picture 3"/>
          <p:cNvPicPr>
            <a:picLocks noChangeAspect="1"/>
          </p:cNvPicPr>
          <p:nvPr/>
        </p:nvPicPr>
        <p:blipFill>
          <a:blip r:embed="rId2"/>
          <a:stretch>
            <a:fillRect/>
          </a:stretch>
        </p:blipFill>
        <p:spPr>
          <a:xfrm>
            <a:off x="2923373" y="2610196"/>
            <a:ext cx="6208830" cy="3083664"/>
          </a:xfrm>
          <a:prstGeom prst="rect">
            <a:avLst/>
          </a:prstGeom>
        </p:spPr>
      </p:pic>
      <p:pic>
        <p:nvPicPr>
          <p:cNvPr id="5" name="Picture 4"/>
          <p:cNvPicPr>
            <a:picLocks noChangeAspect="1"/>
          </p:cNvPicPr>
          <p:nvPr/>
        </p:nvPicPr>
        <p:blipFill rotWithShape="1">
          <a:blip r:embed="rId3"/>
          <a:srcRect l="47727" t="42910" r="28977" b="12546"/>
          <a:stretch/>
        </p:blipFill>
        <p:spPr>
          <a:xfrm>
            <a:off x="4885133" y="1768135"/>
            <a:ext cx="4258867" cy="5089865"/>
          </a:xfrm>
          <a:prstGeom prst="rect">
            <a:avLst/>
          </a:prstGeom>
        </p:spPr>
      </p:pic>
    </p:spTree>
    <p:extLst>
      <p:ext uri="{BB962C8B-B14F-4D97-AF65-F5344CB8AC3E}">
        <p14:creationId xmlns:p14="http://schemas.microsoft.com/office/powerpoint/2010/main" val="241013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23440" y="328761"/>
            <a:ext cx="7921001" cy="4384555"/>
          </a:xfrm>
          <a:prstGeom prst="rect">
            <a:avLst/>
          </a:prstGeom>
        </p:spPr>
      </p:pic>
      <p:sp>
        <p:nvSpPr>
          <p:cNvPr id="3" name="Rectangle 2"/>
          <p:cNvSpPr/>
          <p:nvPr/>
        </p:nvSpPr>
        <p:spPr>
          <a:xfrm>
            <a:off x="756457" y="4713316"/>
            <a:ext cx="7581207" cy="2031325"/>
          </a:xfrm>
          <a:prstGeom prst="rect">
            <a:avLst/>
          </a:prstGeom>
        </p:spPr>
        <p:txBody>
          <a:bodyPr wrap="square">
            <a:spAutoFit/>
          </a:bodyPr>
          <a:lstStyle/>
          <a:p>
            <a:r>
              <a:rPr lang="en-GB" dirty="0"/>
              <a:t>Red figure cup,</a:t>
            </a:r>
            <a:r>
              <a:rPr lang="en-GB" i="1" dirty="0"/>
              <a:t> circa </a:t>
            </a:r>
            <a:r>
              <a:rPr lang="en-GB" dirty="0"/>
              <a:t>480 </a:t>
            </a:r>
            <a:r>
              <a:rPr lang="en-GB" dirty="0" smtClean="0"/>
              <a:t>BC. Attributed </a:t>
            </a:r>
            <a:r>
              <a:rPr lang="en-GB" dirty="0"/>
              <a:t>to the </a:t>
            </a:r>
            <a:r>
              <a:rPr lang="en-GB" dirty="0" err="1"/>
              <a:t>Dokimasia</a:t>
            </a:r>
            <a:r>
              <a:rPr lang="en-GB" dirty="0"/>
              <a:t> </a:t>
            </a:r>
            <a:r>
              <a:rPr lang="en-GB" dirty="0" smtClean="0"/>
              <a:t>painter.</a:t>
            </a:r>
          </a:p>
          <a:p>
            <a:r>
              <a:rPr lang="en-GB" dirty="0"/>
              <a:t>‘INTERIOR: love-making. A bearded, naked man kneels to the right, his back resting against a large folded cushion decorated with pairs of black bands with a line between, his fingertips reaching for the ground to help his balance’. (British Museum)</a:t>
            </a:r>
          </a:p>
          <a:p>
            <a:endParaRPr lang="en-GB" dirty="0" smtClean="0"/>
          </a:p>
          <a:p>
            <a:endParaRPr lang="en-GB" dirty="0"/>
          </a:p>
        </p:txBody>
      </p:sp>
      <p:pic>
        <p:nvPicPr>
          <p:cNvPr id="4" name="Picture 3"/>
          <p:cNvPicPr>
            <a:picLocks noChangeAspect="1"/>
          </p:cNvPicPr>
          <p:nvPr/>
        </p:nvPicPr>
        <p:blipFill>
          <a:blip r:embed="rId3"/>
          <a:stretch>
            <a:fillRect/>
          </a:stretch>
        </p:blipFill>
        <p:spPr>
          <a:xfrm>
            <a:off x="1704109" y="80240"/>
            <a:ext cx="5257176" cy="6664401"/>
          </a:xfrm>
          <a:prstGeom prst="rect">
            <a:avLst/>
          </a:prstGeom>
        </p:spPr>
      </p:pic>
      <p:sp>
        <p:nvSpPr>
          <p:cNvPr id="5" name="Rectangle 4"/>
          <p:cNvSpPr/>
          <p:nvPr/>
        </p:nvSpPr>
        <p:spPr>
          <a:xfrm>
            <a:off x="630991" y="5180615"/>
            <a:ext cx="7705897" cy="1039091"/>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005839" y="5278274"/>
            <a:ext cx="7223760" cy="646331"/>
          </a:xfrm>
          <a:prstGeom prst="rect">
            <a:avLst/>
          </a:prstGeom>
        </p:spPr>
        <p:txBody>
          <a:bodyPr wrap="square">
            <a:spAutoFit/>
          </a:bodyPr>
          <a:lstStyle/>
          <a:p>
            <a:r>
              <a:rPr lang="en-GB" dirty="0"/>
              <a:t>In the past the penis of the </a:t>
            </a:r>
            <a:r>
              <a:rPr lang="en-GB" dirty="0" err="1"/>
              <a:t>satry</a:t>
            </a:r>
            <a:r>
              <a:rPr lang="en-GB" dirty="0"/>
              <a:t> was blacked-out, giving the impression that the drinking cup was mysteriously hovering above him.</a:t>
            </a:r>
          </a:p>
        </p:txBody>
      </p:sp>
    </p:spTree>
    <p:extLst>
      <p:ext uri="{BB962C8B-B14F-4D97-AF65-F5344CB8AC3E}">
        <p14:creationId xmlns:p14="http://schemas.microsoft.com/office/powerpoint/2010/main" val="148603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Geometric Period</a:t>
            </a:r>
            <a:endParaRPr lang="en-GB" b="1" dirty="0"/>
          </a:p>
        </p:txBody>
      </p:sp>
      <p:sp>
        <p:nvSpPr>
          <p:cNvPr id="3" name="Content Placeholder 2"/>
          <p:cNvSpPr>
            <a:spLocks noGrp="1"/>
          </p:cNvSpPr>
          <p:nvPr>
            <p:ph sz="quarter" idx="1"/>
          </p:nvPr>
        </p:nvSpPr>
        <p:spPr>
          <a:xfrm>
            <a:off x="157943" y="1928861"/>
            <a:ext cx="5807716" cy="4397124"/>
          </a:xfrm>
        </p:spPr>
        <p:txBody>
          <a:bodyPr>
            <a:normAutofit fontScale="92500"/>
          </a:bodyPr>
          <a:lstStyle/>
          <a:p>
            <a:pPr>
              <a:buFont typeface="Wingdings" panose="05000000000000000000" pitchFamily="2" charset="2"/>
              <a:buChar char="Ø"/>
            </a:pPr>
            <a:r>
              <a:rPr lang="en-GB" sz="2200" dirty="0" smtClean="0"/>
              <a:t> Approx</a:t>
            </a:r>
            <a:r>
              <a:rPr lang="en-GB" sz="2200" dirty="0"/>
              <a:t>. 800-650 BCE</a:t>
            </a:r>
          </a:p>
          <a:p>
            <a:pPr>
              <a:buFont typeface="Wingdings" panose="05000000000000000000" pitchFamily="2" charset="2"/>
              <a:buChar char="Ø"/>
            </a:pPr>
            <a:r>
              <a:rPr lang="en-GB" sz="2200" dirty="0" smtClean="0"/>
              <a:t> Vases </a:t>
            </a:r>
            <a:r>
              <a:rPr lang="en-GB" sz="2200" dirty="0"/>
              <a:t>decorated in tightly packed geometric patterns</a:t>
            </a:r>
          </a:p>
          <a:p>
            <a:pPr>
              <a:buFont typeface="Wingdings" panose="05000000000000000000" pitchFamily="2" charset="2"/>
              <a:buChar char="Ø"/>
            </a:pPr>
            <a:r>
              <a:rPr lang="en-GB" sz="2200" dirty="0" smtClean="0"/>
              <a:t> Figures </a:t>
            </a:r>
            <a:r>
              <a:rPr lang="en-GB" sz="2200" dirty="0"/>
              <a:t>represented in repetitive, </a:t>
            </a:r>
            <a:r>
              <a:rPr lang="en-GB" sz="2200" dirty="0" smtClean="0"/>
              <a:t>formulaic  </a:t>
            </a:r>
            <a:r>
              <a:rPr lang="en-GB" sz="2200" dirty="0"/>
              <a:t>style</a:t>
            </a:r>
          </a:p>
          <a:p>
            <a:pPr>
              <a:buFont typeface="Wingdings" panose="05000000000000000000" pitchFamily="2" charset="2"/>
              <a:buChar char="Ø"/>
            </a:pPr>
            <a:r>
              <a:rPr lang="en-GB" sz="2200" dirty="0" smtClean="0"/>
              <a:t> Some </a:t>
            </a:r>
            <a:r>
              <a:rPr lang="en-GB" sz="2200" dirty="0"/>
              <a:t>vases were very large, used as </a:t>
            </a:r>
            <a:r>
              <a:rPr lang="en-GB" sz="2200" dirty="0" smtClean="0"/>
              <a:t>monuments</a:t>
            </a:r>
          </a:p>
          <a:p>
            <a:pPr>
              <a:buFont typeface="Wingdings" panose="05000000000000000000" pitchFamily="2" charset="2"/>
              <a:buChar char="§"/>
            </a:pPr>
            <a:endParaRPr lang="en-GB" sz="100" dirty="0" smtClean="0"/>
          </a:p>
          <a:p>
            <a:pPr>
              <a:buFont typeface="Wingdings" panose="05000000000000000000" pitchFamily="2" charset="2"/>
              <a:buChar char="§"/>
            </a:pPr>
            <a:r>
              <a:rPr lang="en-GB" sz="2400" dirty="0" smtClean="0"/>
              <a:t> Geometric </a:t>
            </a:r>
            <a:r>
              <a:rPr lang="en-GB" sz="2400" dirty="0"/>
              <a:t>amphora by the </a:t>
            </a:r>
            <a:r>
              <a:rPr lang="en-GB" sz="2400" dirty="0" err="1"/>
              <a:t>Dipylon</a:t>
            </a:r>
            <a:r>
              <a:rPr lang="en-GB" sz="2400" dirty="0"/>
              <a:t> Painter</a:t>
            </a:r>
            <a:r>
              <a:rPr lang="en-GB" sz="2400" dirty="0" smtClean="0"/>
              <a:t>.</a:t>
            </a:r>
          </a:p>
          <a:p>
            <a:pPr>
              <a:buFont typeface="Wingdings" panose="05000000000000000000" pitchFamily="2" charset="2"/>
              <a:buChar char="§"/>
            </a:pPr>
            <a:r>
              <a:rPr lang="en-GB" sz="2400" dirty="0" smtClean="0"/>
              <a:t> </a:t>
            </a:r>
            <a:r>
              <a:rPr lang="en-GB" sz="2400" dirty="0"/>
              <a:t>760-750 BCE (National </a:t>
            </a:r>
            <a:r>
              <a:rPr lang="en-GB" sz="2400" dirty="0" smtClean="0"/>
              <a:t>Archaeological</a:t>
            </a:r>
          </a:p>
          <a:p>
            <a:pPr marL="0" indent="0">
              <a:buNone/>
            </a:pPr>
            <a:r>
              <a:rPr lang="en-GB" sz="2400" dirty="0" smtClean="0"/>
              <a:t> </a:t>
            </a:r>
            <a:r>
              <a:rPr lang="en-GB" sz="2400" dirty="0"/>
              <a:t>Museum of Athens) </a:t>
            </a:r>
          </a:p>
          <a:p>
            <a:pPr>
              <a:buFont typeface="Wingdings" panose="05000000000000000000" pitchFamily="2" charset="2"/>
              <a:buChar char="§"/>
            </a:pPr>
            <a:r>
              <a:rPr lang="en-GB" sz="2400" dirty="0" smtClean="0"/>
              <a:t> Over </a:t>
            </a:r>
            <a:r>
              <a:rPr lang="en-GB" sz="2400" dirty="0"/>
              <a:t>1.5m tall</a:t>
            </a:r>
          </a:p>
          <a:p>
            <a:pPr>
              <a:buFont typeface="Wingdings" panose="05000000000000000000" pitchFamily="2" charset="2"/>
              <a:buChar char="§"/>
            </a:pPr>
            <a:r>
              <a:rPr lang="en-GB" sz="2400" dirty="0" smtClean="0"/>
              <a:t> Graver </a:t>
            </a:r>
            <a:r>
              <a:rPr lang="en-GB" sz="2400" dirty="0"/>
              <a:t>marker in Athens</a:t>
            </a:r>
          </a:p>
          <a:p>
            <a:pPr>
              <a:buFont typeface="Wingdings" panose="05000000000000000000" pitchFamily="2" charset="2"/>
              <a:buChar char="Ø"/>
            </a:pPr>
            <a:endParaRPr lang="en-GB" sz="2400" dirty="0"/>
          </a:p>
          <a:p>
            <a:endParaRPr lang="en-GB" dirty="0"/>
          </a:p>
        </p:txBody>
      </p:sp>
      <p:pic>
        <p:nvPicPr>
          <p:cNvPr id="4" name="Picture 3"/>
          <p:cNvPicPr>
            <a:picLocks noChangeAspect="1"/>
          </p:cNvPicPr>
          <p:nvPr/>
        </p:nvPicPr>
        <p:blipFill>
          <a:blip r:embed="rId2"/>
          <a:stretch>
            <a:fillRect/>
          </a:stretch>
        </p:blipFill>
        <p:spPr>
          <a:xfrm>
            <a:off x="6361511" y="2354968"/>
            <a:ext cx="2444161" cy="3744080"/>
          </a:xfrm>
          <a:prstGeom prst="rect">
            <a:avLst/>
          </a:prstGeom>
          <a:effectLst>
            <a:glow rad="101600">
              <a:schemeClr val="accent5">
                <a:alpha val="75000"/>
              </a:schemeClr>
            </a:glow>
          </a:effectLst>
        </p:spPr>
      </p:pic>
      <p:pic>
        <p:nvPicPr>
          <p:cNvPr id="5" name="Picture 4"/>
          <p:cNvPicPr>
            <a:picLocks noChangeAspect="1"/>
          </p:cNvPicPr>
          <p:nvPr/>
        </p:nvPicPr>
        <p:blipFill>
          <a:blip r:embed="rId3"/>
          <a:stretch>
            <a:fillRect/>
          </a:stretch>
        </p:blipFill>
        <p:spPr>
          <a:xfrm>
            <a:off x="5965659" y="2081099"/>
            <a:ext cx="3064745" cy="4092648"/>
          </a:xfrm>
          <a:prstGeom prst="rect">
            <a:avLst/>
          </a:prstGeom>
        </p:spPr>
      </p:pic>
      <p:pic>
        <p:nvPicPr>
          <p:cNvPr id="6" name="Picture 5"/>
          <p:cNvPicPr>
            <a:picLocks noChangeAspect="1"/>
          </p:cNvPicPr>
          <p:nvPr/>
        </p:nvPicPr>
        <p:blipFill>
          <a:blip r:embed="rId4"/>
          <a:stretch>
            <a:fillRect/>
          </a:stretch>
        </p:blipFill>
        <p:spPr>
          <a:xfrm>
            <a:off x="190506" y="1974735"/>
            <a:ext cx="8816439" cy="3362036"/>
          </a:xfrm>
          <a:prstGeom prst="rect">
            <a:avLst/>
          </a:prstGeom>
        </p:spPr>
      </p:pic>
      <p:pic>
        <p:nvPicPr>
          <p:cNvPr id="7" name="Picture 6"/>
          <p:cNvPicPr>
            <a:picLocks noChangeAspect="1"/>
          </p:cNvPicPr>
          <p:nvPr/>
        </p:nvPicPr>
        <p:blipFill>
          <a:blip r:embed="rId5"/>
          <a:stretch>
            <a:fillRect/>
          </a:stretch>
        </p:blipFill>
        <p:spPr>
          <a:xfrm>
            <a:off x="5040582" y="1928861"/>
            <a:ext cx="3899862" cy="4448414"/>
          </a:xfrm>
          <a:prstGeom prst="rect">
            <a:avLst/>
          </a:prstGeom>
        </p:spPr>
      </p:pic>
      <p:sp>
        <p:nvSpPr>
          <p:cNvPr id="8" name="Rectangle 7"/>
          <p:cNvSpPr/>
          <p:nvPr/>
        </p:nvSpPr>
        <p:spPr>
          <a:xfrm>
            <a:off x="157943" y="2718262"/>
            <a:ext cx="4671752" cy="3455485"/>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9" name="Rectangle 8"/>
          <p:cNvSpPr/>
          <p:nvPr/>
        </p:nvSpPr>
        <p:spPr>
          <a:xfrm>
            <a:off x="305493" y="3008898"/>
            <a:ext cx="4289367" cy="2585323"/>
          </a:xfrm>
          <a:prstGeom prst="rect">
            <a:avLst/>
          </a:prstGeom>
        </p:spPr>
        <p:txBody>
          <a:bodyPr wrap="square">
            <a:spAutoFit/>
          </a:bodyPr>
          <a:lstStyle/>
          <a:p>
            <a:r>
              <a:rPr lang="en-GB" dirty="0"/>
              <a:t>Attic geometric krater. By Hirschfeld Painter. 750-735 BCE (National Archaeological Museum of Athens) </a:t>
            </a:r>
            <a:endParaRPr lang="en-GB" dirty="0" smtClean="0"/>
          </a:p>
          <a:p>
            <a:r>
              <a:rPr lang="en-GB" dirty="0"/>
              <a:t>The figures </a:t>
            </a:r>
            <a:r>
              <a:rPr lang="en-GB" dirty="0" smtClean="0"/>
              <a:t>on the lower register may allude to the deceased’s role in warfare. The hourglass </a:t>
            </a:r>
            <a:r>
              <a:rPr lang="en-GB" dirty="0"/>
              <a:t>shields and </a:t>
            </a:r>
            <a:r>
              <a:rPr lang="en-GB" dirty="0" smtClean="0"/>
              <a:t>chariots are not typical of warfare in this later iron age period, and may instead represent glorious ancestors and traditions of the Bronze Age.</a:t>
            </a:r>
            <a:endParaRPr lang="en-GB" dirty="0"/>
          </a:p>
        </p:txBody>
      </p:sp>
    </p:spTree>
    <p:extLst>
      <p:ext uri="{BB962C8B-B14F-4D97-AF65-F5344CB8AC3E}">
        <p14:creationId xmlns:p14="http://schemas.microsoft.com/office/powerpoint/2010/main" val="660952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randombar(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45"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2000"/>
                                        <p:tgtEl>
                                          <p:spTgt spid="9"/>
                                        </p:tgtEl>
                                      </p:cBhvr>
                                    </p:animEffect>
                                    <p:anim calcmode="lin" valueType="num">
                                      <p:cBhvr>
                                        <p:cTn id="18" dur="2000" fill="hold"/>
                                        <p:tgtEl>
                                          <p:spTgt spid="9"/>
                                        </p:tgtEl>
                                        <p:attrNameLst>
                                          <p:attrName>ppt_w</p:attrName>
                                        </p:attrNameLst>
                                      </p:cBhvr>
                                      <p:tavLst>
                                        <p:tav tm="0" fmla="#ppt_w*sin(2.5*pi*$)">
                                          <p:val>
                                            <p:fltVal val="0"/>
                                          </p:val>
                                        </p:tav>
                                        <p:tav tm="100000">
                                          <p:val>
                                            <p:fltVal val="1"/>
                                          </p:val>
                                        </p:tav>
                                      </p:tavLst>
                                    </p:anim>
                                    <p:anim calcmode="lin" valueType="num">
                                      <p:cBhvr>
                                        <p:cTn id="19" dur="2000" fill="hold"/>
                                        <p:tgtEl>
                                          <p:spTgt spid="9"/>
                                        </p:tgtEl>
                                        <p:attrNameLst>
                                          <p:attrName>ppt_h</p:attrName>
                                        </p:attrNameLst>
                                      </p:cBhvr>
                                      <p:tavLst>
                                        <p:tav tm="0">
                                          <p:val>
                                            <p:strVal val="#ppt_h"/>
                                          </p:val>
                                        </p:tav>
                                        <p:tav tm="100000">
                                          <p:val>
                                            <p:strVal val="#ppt_h"/>
                                          </p:val>
                                        </p:tav>
                                      </p:tavLst>
                                    </p:anim>
                                  </p:childTnLst>
                                </p:cTn>
                              </p:par>
                              <p:par>
                                <p:cTn id="20" presetID="45" presetClass="entr" presetSubtype="0"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2000"/>
                                        <p:tgtEl>
                                          <p:spTgt spid="8"/>
                                        </p:tgtEl>
                                      </p:cBhvr>
                                    </p:animEffect>
                                    <p:anim calcmode="lin" valueType="num">
                                      <p:cBhvr>
                                        <p:cTn id="23" dur="2000" fill="hold"/>
                                        <p:tgtEl>
                                          <p:spTgt spid="8"/>
                                        </p:tgtEl>
                                        <p:attrNameLst>
                                          <p:attrName>ppt_w</p:attrName>
                                        </p:attrNameLst>
                                      </p:cBhvr>
                                      <p:tavLst>
                                        <p:tav tm="0" fmla="#ppt_w*sin(2.5*pi*$)">
                                          <p:val>
                                            <p:fltVal val="0"/>
                                          </p:val>
                                        </p:tav>
                                        <p:tav tm="100000">
                                          <p:val>
                                            <p:fltVal val="1"/>
                                          </p:val>
                                        </p:tav>
                                      </p:tavLst>
                                    </p:anim>
                                    <p:anim calcmode="lin" valueType="num">
                                      <p:cBhvr>
                                        <p:cTn id="24" dur="2000" fill="hold"/>
                                        <p:tgtEl>
                                          <p:spTgt spid="8"/>
                                        </p:tgtEl>
                                        <p:attrNameLst>
                                          <p:attrName>ppt_h</p:attrName>
                                        </p:attrNameLst>
                                      </p:cBhvr>
                                      <p:tavLst>
                                        <p:tav tm="0">
                                          <p:val>
                                            <p:strVal val="#ppt_h"/>
                                          </p:val>
                                        </p:tav>
                                        <p:tav tm="100000">
                                          <p:val>
                                            <p:strVal val="#ppt_h"/>
                                          </p:val>
                                        </p:tav>
                                      </p:tavLst>
                                    </p:anim>
                                  </p:childTnLst>
                                </p:cTn>
                              </p:par>
                              <p:par>
                                <p:cTn id="25" presetID="45" presetClass="entr" presetSubtype="0" fill="hold" nodeType="with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2000"/>
                                        <p:tgtEl>
                                          <p:spTgt spid="7"/>
                                        </p:tgtEl>
                                      </p:cBhvr>
                                    </p:animEffect>
                                    <p:anim calcmode="lin" valueType="num">
                                      <p:cBhvr>
                                        <p:cTn id="28" dur="2000" fill="hold"/>
                                        <p:tgtEl>
                                          <p:spTgt spid="7"/>
                                        </p:tgtEl>
                                        <p:attrNameLst>
                                          <p:attrName>ppt_w</p:attrName>
                                        </p:attrNameLst>
                                      </p:cBhvr>
                                      <p:tavLst>
                                        <p:tav tm="0" fmla="#ppt_w*sin(2.5*pi*$)">
                                          <p:val>
                                            <p:fltVal val="0"/>
                                          </p:val>
                                        </p:tav>
                                        <p:tav tm="100000">
                                          <p:val>
                                            <p:fltVal val="1"/>
                                          </p:val>
                                        </p:tav>
                                      </p:tavLst>
                                    </p:anim>
                                    <p:anim calcmode="lin" valueType="num">
                                      <p:cBhvr>
                                        <p:cTn id="29" dur="20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Archaic Period</a:t>
            </a:r>
            <a:endParaRPr lang="en-GB" b="1" dirty="0"/>
          </a:p>
        </p:txBody>
      </p:sp>
      <p:sp>
        <p:nvSpPr>
          <p:cNvPr id="3" name="Content Placeholder 2"/>
          <p:cNvSpPr>
            <a:spLocks noGrp="1"/>
          </p:cNvSpPr>
          <p:nvPr>
            <p:ph sz="quarter" idx="1"/>
          </p:nvPr>
        </p:nvSpPr>
        <p:spPr>
          <a:xfrm>
            <a:off x="266007" y="1845734"/>
            <a:ext cx="4813069" cy="4413750"/>
          </a:xfrm>
        </p:spPr>
        <p:txBody>
          <a:bodyPr>
            <a:normAutofit/>
          </a:bodyPr>
          <a:lstStyle/>
          <a:p>
            <a:pPr>
              <a:buFont typeface="Wingdings" panose="05000000000000000000" pitchFamily="2" charset="2"/>
              <a:buChar char="Ø"/>
            </a:pPr>
            <a:r>
              <a:rPr lang="en-GB" sz="2400" dirty="0" smtClean="0"/>
              <a:t> Archaic </a:t>
            </a:r>
            <a:r>
              <a:rPr lang="en-GB" sz="2400" dirty="0"/>
              <a:t>period: approx. 650-490 </a:t>
            </a:r>
            <a:r>
              <a:rPr lang="en-GB" sz="2400" dirty="0" smtClean="0"/>
              <a:t>BC</a:t>
            </a:r>
            <a:endParaRPr lang="en-GB" sz="2400" dirty="0"/>
          </a:p>
          <a:p>
            <a:pPr>
              <a:buFont typeface="Wingdings" panose="05000000000000000000" pitchFamily="2" charset="2"/>
              <a:buChar char="Ø"/>
            </a:pPr>
            <a:r>
              <a:rPr lang="en-GB" sz="2400" dirty="0" smtClean="0"/>
              <a:t> Initially </a:t>
            </a:r>
            <a:r>
              <a:rPr lang="en-GB" sz="2400" dirty="0"/>
              <a:t>black figure decoration; later red figure.</a:t>
            </a:r>
          </a:p>
          <a:p>
            <a:pPr>
              <a:buFont typeface="Wingdings" panose="05000000000000000000" pitchFamily="2" charset="2"/>
              <a:buChar char="Ø"/>
            </a:pPr>
            <a:r>
              <a:rPr lang="en-GB" sz="2400" dirty="0" smtClean="0"/>
              <a:t> More </a:t>
            </a:r>
            <a:r>
              <a:rPr lang="en-GB" sz="2400" dirty="0"/>
              <a:t>focus on </a:t>
            </a:r>
            <a:r>
              <a:rPr lang="en-GB" sz="2400" dirty="0" smtClean="0"/>
              <a:t>narrative. Less </a:t>
            </a:r>
            <a:r>
              <a:rPr lang="en-GB" sz="2400" dirty="0"/>
              <a:t>use of geometric patterns.</a:t>
            </a:r>
          </a:p>
          <a:p>
            <a:pPr>
              <a:buFont typeface="Wingdings" panose="05000000000000000000" pitchFamily="2" charset="2"/>
              <a:buChar char="Ø"/>
            </a:pPr>
            <a:r>
              <a:rPr lang="en-GB" sz="2400" dirty="0"/>
              <a:t>Less formulaic figures; they become more realistic.</a:t>
            </a:r>
          </a:p>
          <a:p>
            <a:pPr>
              <a:buFont typeface="Wingdings" panose="05000000000000000000" pitchFamily="2" charset="2"/>
              <a:buChar char="Ø"/>
            </a:pPr>
            <a:r>
              <a:rPr lang="en-GB" sz="2400" dirty="0"/>
              <a:t>Frequent use of fantastical creatures</a:t>
            </a:r>
            <a:r>
              <a:rPr lang="en-GB" sz="2400" dirty="0" smtClean="0"/>
              <a:t>.</a:t>
            </a:r>
            <a:endParaRPr lang="en-GB" dirty="0" smtClean="0"/>
          </a:p>
          <a:p>
            <a:pPr marL="0" indent="0">
              <a:buNone/>
            </a:pPr>
            <a:endParaRPr lang="en-GB" sz="2400" dirty="0"/>
          </a:p>
        </p:txBody>
      </p:sp>
      <p:pic>
        <p:nvPicPr>
          <p:cNvPr id="4" name="Picture 3"/>
          <p:cNvPicPr>
            <a:picLocks noChangeAspect="1"/>
          </p:cNvPicPr>
          <p:nvPr/>
        </p:nvPicPr>
        <p:blipFill>
          <a:blip r:embed="rId2"/>
          <a:stretch>
            <a:fillRect/>
          </a:stretch>
        </p:blipFill>
        <p:spPr>
          <a:xfrm>
            <a:off x="5342384" y="1845734"/>
            <a:ext cx="3526079" cy="2822368"/>
          </a:xfrm>
          <a:prstGeom prst="rect">
            <a:avLst/>
          </a:prstGeom>
        </p:spPr>
      </p:pic>
      <p:sp>
        <p:nvSpPr>
          <p:cNvPr id="5" name="Rectangle 4"/>
          <p:cNvSpPr/>
          <p:nvPr/>
        </p:nvSpPr>
        <p:spPr>
          <a:xfrm>
            <a:off x="5342384" y="4668102"/>
            <a:ext cx="3676925" cy="1477328"/>
          </a:xfrm>
          <a:prstGeom prst="rect">
            <a:avLst/>
          </a:prstGeom>
        </p:spPr>
        <p:txBody>
          <a:bodyPr wrap="square">
            <a:spAutoFit/>
          </a:bodyPr>
          <a:lstStyle/>
          <a:p>
            <a:r>
              <a:rPr lang="en-GB" dirty="0"/>
              <a:t>Attributed to the </a:t>
            </a:r>
            <a:r>
              <a:rPr lang="en-GB" dirty="0" err="1"/>
              <a:t>Polyteleia</a:t>
            </a:r>
            <a:r>
              <a:rPr lang="en-GB" dirty="0"/>
              <a:t> Painter</a:t>
            </a:r>
          </a:p>
          <a:p>
            <a:r>
              <a:rPr lang="en-GB" dirty="0"/>
              <a:t>Date: ca. 630–615 </a:t>
            </a:r>
            <a:r>
              <a:rPr lang="en-GB" dirty="0" smtClean="0"/>
              <a:t>BC; Met</a:t>
            </a:r>
            <a:r>
              <a:rPr lang="en-GB" dirty="0"/>
              <a:t>. </a:t>
            </a:r>
            <a:r>
              <a:rPr lang="en-GB" dirty="0" smtClean="0"/>
              <a:t>Museum</a:t>
            </a:r>
          </a:p>
          <a:p>
            <a:r>
              <a:rPr lang="en-GB" dirty="0" smtClean="0"/>
              <a:t>In </a:t>
            </a:r>
            <a:r>
              <a:rPr lang="en-GB" dirty="0"/>
              <a:t>the early archaic period, Corinth was one of the key centres of development in vase painting. </a:t>
            </a:r>
          </a:p>
        </p:txBody>
      </p:sp>
      <p:pic>
        <p:nvPicPr>
          <p:cNvPr id="6" name="Picture 5"/>
          <p:cNvPicPr>
            <a:picLocks noChangeAspect="1"/>
          </p:cNvPicPr>
          <p:nvPr/>
        </p:nvPicPr>
        <p:blipFill>
          <a:blip r:embed="rId3"/>
          <a:stretch>
            <a:fillRect/>
          </a:stretch>
        </p:blipFill>
        <p:spPr>
          <a:xfrm>
            <a:off x="5312620" y="54187"/>
            <a:ext cx="3706689" cy="6608637"/>
          </a:xfrm>
          <a:prstGeom prst="rect">
            <a:avLst/>
          </a:prstGeom>
        </p:spPr>
      </p:pic>
      <p:sp>
        <p:nvSpPr>
          <p:cNvPr id="7" name="Rectangle 6"/>
          <p:cNvSpPr/>
          <p:nvPr/>
        </p:nvSpPr>
        <p:spPr>
          <a:xfrm>
            <a:off x="4231178" y="5602778"/>
            <a:ext cx="4788131" cy="1097280"/>
          </a:xfrm>
          <a:prstGeom prst="rect">
            <a:avLst/>
          </a:prstGeom>
          <a:solidFill>
            <a:schemeClr val="bg2">
              <a:lumMod val="75000"/>
            </a:schemeClr>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355868" y="5682782"/>
            <a:ext cx="4447309" cy="923330"/>
          </a:xfrm>
          <a:prstGeom prst="rect">
            <a:avLst/>
          </a:prstGeom>
        </p:spPr>
        <p:txBody>
          <a:bodyPr wrap="square">
            <a:spAutoFit/>
          </a:bodyPr>
          <a:lstStyle/>
          <a:p>
            <a:r>
              <a:rPr lang="en-GB" dirty="0"/>
              <a:t>Mid 7th century </a:t>
            </a:r>
            <a:r>
              <a:rPr lang="en-GB" dirty="0" smtClean="0"/>
              <a:t>BC; Eleusis </a:t>
            </a:r>
            <a:r>
              <a:rPr lang="en-GB" dirty="0"/>
              <a:t>Museum</a:t>
            </a:r>
          </a:p>
          <a:p>
            <a:r>
              <a:rPr lang="en-GB" dirty="0" smtClean="0"/>
              <a:t>Shows </a:t>
            </a:r>
            <a:r>
              <a:rPr lang="en-GB" dirty="0"/>
              <a:t>Odysseus and the Cyclops on the neck</a:t>
            </a:r>
          </a:p>
          <a:p>
            <a:r>
              <a:rPr lang="en-GB" dirty="0"/>
              <a:t>And Perseus and the Gorgons on the body</a:t>
            </a:r>
          </a:p>
        </p:txBody>
      </p:sp>
    </p:spTree>
    <p:extLst>
      <p:ext uri="{BB962C8B-B14F-4D97-AF65-F5344CB8AC3E}">
        <p14:creationId xmlns:p14="http://schemas.microsoft.com/office/powerpoint/2010/main" val="2158153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Black Figure</a:t>
            </a:r>
            <a:endParaRPr lang="en-GB" b="1" dirty="0"/>
          </a:p>
        </p:txBody>
      </p:sp>
      <p:sp>
        <p:nvSpPr>
          <p:cNvPr id="3" name="Content Placeholder 2"/>
          <p:cNvSpPr>
            <a:spLocks noGrp="1"/>
          </p:cNvSpPr>
          <p:nvPr>
            <p:ph idx="1"/>
          </p:nvPr>
        </p:nvSpPr>
        <p:spPr>
          <a:xfrm>
            <a:off x="628650" y="2226469"/>
            <a:ext cx="4290483" cy="3263504"/>
          </a:xfrm>
        </p:spPr>
        <p:txBody>
          <a:bodyPr/>
          <a:lstStyle/>
          <a:p>
            <a:pPr>
              <a:buFont typeface="Arial" panose="020B0604020202020204" pitchFamily="34" charset="0"/>
              <a:buChar char="•"/>
            </a:pPr>
            <a:r>
              <a:rPr lang="en-GB" dirty="0" smtClean="0"/>
              <a:t> Foreground painted in black.</a:t>
            </a:r>
          </a:p>
          <a:p>
            <a:pPr>
              <a:buFont typeface="Arial" panose="020B0604020202020204" pitchFamily="34" charset="0"/>
              <a:buChar char="•"/>
            </a:pPr>
            <a:r>
              <a:rPr lang="en-GB" dirty="0" smtClean="0"/>
              <a:t> Some parts picked out in other colours</a:t>
            </a:r>
          </a:p>
          <a:p>
            <a:pPr>
              <a:buFont typeface="Arial" panose="020B0604020202020204" pitchFamily="34" charset="0"/>
              <a:buChar char="•"/>
            </a:pPr>
            <a:r>
              <a:rPr lang="en-GB" dirty="0" smtClean="0"/>
              <a:t> Details incised into the paint.</a:t>
            </a:r>
          </a:p>
          <a:p>
            <a:endParaRPr lang="en-GB" dirty="0"/>
          </a:p>
        </p:txBody>
      </p:sp>
      <p:sp>
        <p:nvSpPr>
          <p:cNvPr id="5" name="Rectangle 4"/>
          <p:cNvSpPr/>
          <p:nvPr/>
        </p:nvSpPr>
        <p:spPr>
          <a:xfrm>
            <a:off x="5345083" y="5730344"/>
            <a:ext cx="3391593" cy="584775"/>
          </a:xfrm>
          <a:prstGeom prst="rect">
            <a:avLst/>
          </a:prstGeom>
        </p:spPr>
        <p:txBody>
          <a:bodyPr wrap="square">
            <a:spAutoFit/>
          </a:bodyPr>
          <a:lstStyle/>
          <a:p>
            <a:r>
              <a:rPr lang="en-GB" sz="1600" dirty="0"/>
              <a:t>“François Vase” – c.570-560 </a:t>
            </a:r>
            <a:r>
              <a:rPr lang="en-GB" sz="1600" dirty="0" smtClean="0"/>
              <a:t>BC; Ajax lifting the body of Achilles</a:t>
            </a:r>
            <a:endParaRPr lang="en-GB" sz="1600" dirty="0"/>
          </a:p>
        </p:txBody>
      </p:sp>
      <p:pic>
        <p:nvPicPr>
          <p:cNvPr id="6" name="Picture 5"/>
          <p:cNvPicPr>
            <a:picLocks noChangeAspect="1"/>
          </p:cNvPicPr>
          <p:nvPr/>
        </p:nvPicPr>
        <p:blipFill>
          <a:blip r:embed="rId2"/>
          <a:stretch>
            <a:fillRect/>
          </a:stretch>
        </p:blipFill>
        <p:spPr>
          <a:xfrm>
            <a:off x="5345083" y="2021895"/>
            <a:ext cx="3323521" cy="3708449"/>
          </a:xfrm>
          <a:prstGeom prst="rect">
            <a:avLst/>
          </a:prstGeom>
        </p:spPr>
      </p:pic>
      <p:pic>
        <p:nvPicPr>
          <p:cNvPr id="7" name="Picture 6"/>
          <p:cNvPicPr>
            <a:picLocks noChangeAspect="1"/>
          </p:cNvPicPr>
          <p:nvPr/>
        </p:nvPicPr>
        <p:blipFill>
          <a:blip r:embed="rId3"/>
          <a:stretch>
            <a:fillRect/>
          </a:stretch>
        </p:blipFill>
        <p:spPr>
          <a:xfrm>
            <a:off x="695498" y="3592137"/>
            <a:ext cx="3377738" cy="2638858"/>
          </a:xfrm>
          <a:prstGeom prst="rect">
            <a:avLst/>
          </a:prstGeom>
        </p:spPr>
      </p:pic>
      <p:sp>
        <p:nvSpPr>
          <p:cNvPr id="8" name="Rectangle 7"/>
          <p:cNvSpPr/>
          <p:nvPr/>
        </p:nvSpPr>
        <p:spPr>
          <a:xfrm>
            <a:off x="374073" y="6093229"/>
            <a:ext cx="3901060" cy="762412"/>
          </a:xfrm>
          <a:prstGeom prst="rect">
            <a:avLst/>
          </a:prstGeom>
          <a:solidFill>
            <a:schemeClr val="bg2"/>
          </a:solidFill>
          <a:ln>
            <a:solidFill>
              <a:schemeClr val="bg2">
                <a:lumMod val="90000"/>
              </a:schemeClr>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9" name="Rectangle 8"/>
          <p:cNvSpPr/>
          <p:nvPr/>
        </p:nvSpPr>
        <p:spPr>
          <a:xfrm>
            <a:off x="374073" y="6043353"/>
            <a:ext cx="3765665" cy="830997"/>
          </a:xfrm>
          <a:prstGeom prst="rect">
            <a:avLst/>
          </a:prstGeom>
        </p:spPr>
        <p:txBody>
          <a:bodyPr wrap="square">
            <a:spAutoFit/>
          </a:bodyPr>
          <a:lstStyle/>
          <a:p>
            <a:r>
              <a:rPr lang="en-GB" sz="1600" dirty="0" smtClean="0"/>
              <a:t>Attic black figure amphora c. </a:t>
            </a:r>
            <a:r>
              <a:rPr lang="en-GB" sz="1600" dirty="0"/>
              <a:t>550 - 530 </a:t>
            </a:r>
            <a:r>
              <a:rPr lang="en-GB" sz="1600" dirty="0" smtClean="0"/>
              <a:t>B.C; </a:t>
            </a:r>
            <a:r>
              <a:rPr lang="en-GB" sz="1600" dirty="0"/>
              <a:t>Rhode Island School of Design Museum, New York </a:t>
            </a:r>
          </a:p>
        </p:txBody>
      </p:sp>
    </p:spTree>
    <p:extLst>
      <p:ext uri="{BB962C8B-B14F-4D97-AF65-F5344CB8AC3E}">
        <p14:creationId xmlns:p14="http://schemas.microsoft.com/office/powerpoint/2010/main" val="336778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Red Figure</a:t>
            </a:r>
            <a:endParaRPr lang="en-GB" b="1" dirty="0"/>
          </a:p>
        </p:txBody>
      </p:sp>
      <p:sp>
        <p:nvSpPr>
          <p:cNvPr id="3" name="Content Placeholder 2"/>
          <p:cNvSpPr>
            <a:spLocks noGrp="1"/>
          </p:cNvSpPr>
          <p:nvPr>
            <p:ph idx="1"/>
          </p:nvPr>
        </p:nvSpPr>
        <p:spPr>
          <a:xfrm>
            <a:off x="628650" y="2226469"/>
            <a:ext cx="4591499" cy="3263504"/>
          </a:xfrm>
        </p:spPr>
        <p:txBody>
          <a:bodyPr>
            <a:normAutofit/>
          </a:bodyPr>
          <a:lstStyle/>
          <a:p>
            <a:pPr>
              <a:buFont typeface="Arial" panose="020B0604020202020204" pitchFamily="34" charset="0"/>
              <a:buChar char="•"/>
            </a:pPr>
            <a:r>
              <a:rPr lang="en-GB" dirty="0" smtClean="0"/>
              <a:t> In red figure painting, the background is painted black; the figures are left the colour of the vase.</a:t>
            </a:r>
          </a:p>
          <a:p>
            <a:pPr lvl="1">
              <a:buFont typeface="Arial" panose="020B0604020202020204" pitchFamily="34" charset="0"/>
              <a:buChar char="•"/>
            </a:pPr>
            <a:r>
              <a:rPr lang="en-GB" dirty="0"/>
              <a:t>Reverse of black-figure technique, painting background instead of </a:t>
            </a:r>
            <a:r>
              <a:rPr lang="en-GB" dirty="0" smtClean="0"/>
              <a:t>figures.</a:t>
            </a:r>
          </a:p>
          <a:p>
            <a:pPr lvl="1">
              <a:buFont typeface="Arial" panose="020B0604020202020204" pitchFamily="34" charset="0"/>
              <a:buChar char="•"/>
            </a:pPr>
            <a:endParaRPr lang="en-GB" sz="100" dirty="0"/>
          </a:p>
          <a:p>
            <a:pPr>
              <a:buFont typeface="Arial" panose="020B0604020202020204" pitchFamily="34" charset="0"/>
              <a:buChar char="•"/>
            </a:pPr>
            <a:r>
              <a:rPr lang="en-GB" dirty="0" smtClean="0"/>
              <a:t> Brush</a:t>
            </a:r>
            <a:r>
              <a:rPr lang="en-GB" dirty="0"/>
              <a:t>, no need for harsh engraving</a:t>
            </a:r>
            <a:r>
              <a:rPr lang="en-GB" dirty="0" smtClean="0"/>
              <a:t>.</a:t>
            </a:r>
          </a:p>
          <a:p>
            <a:pPr>
              <a:buFont typeface="Arial" panose="020B0604020202020204" pitchFamily="34" charset="0"/>
              <a:buChar char="•"/>
            </a:pPr>
            <a:endParaRPr lang="en-GB" sz="100" dirty="0" smtClean="0"/>
          </a:p>
          <a:p>
            <a:pPr>
              <a:buFont typeface="Arial" panose="020B0604020202020204" pitchFamily="34" charset="0"/>
              <a:buChar char="•"/>
            </a:pPr>
            <a:r>
              <a:rPr lang="en-GB" dirty="0" smtClean="0"/>
              <a:t> Foreshortening </a:t>
            </a:r>
            <a:r>
              <a:rPr lang="en-GB" dirty="0"/>
              <a:t>– reducing or shortening figure, to convey illusion of three dimensional space.</a:t>
            </a:r>
          </a:p>
          <a:p>
            <a:pPr>
              <a:buFont typeface="Arial" panose="020B0604020202020204" pitchFamily="34" charset="0"/>
              <a:buChar char="•"/>
            </a:pPr>
            <a:endParaRPr lang="en-GB" dirty="0"/>
          </a:p>
          <a:p>
            <a:pPr>
              <a:buFont typeface="Arial" panose="020B0604020202020204" pitchFamily="34" charset="0"/>
              <a:buChar char="•"/>
            </a:pPr>
            <a:endParaRPr lang="en-GB" dirty="0" smtClean="0"/>
          </a:p>
          <a:p>
            <a:pPr marL="0" indent="0">
              <a:buNone/>
            </a:pPr>
            <a:endParaRPr lang="en-GB" dirty="0" smtClean="0"/>
          </a:p>
        </p:txBody>
      </p:sp>
      <p:pic>
        <p:nvPicPr>
          <p:cNvPr id="5" name="Picture 4"/>
          <p:cNvPicPr>
            <a:picLocks noChangeAspect="1"/>
          </p:cNvPicPr>
          <p:nvPr/>
        </p:nvPicPr>
        <p:blipFill>
          <a:blip r:embed="rId2"/>
          <a:stretch>
            <a:fillRect/>
          </a:stretch>
        </p:blipFill>
        <p:spPr>
          <a:xfrm>
            <a:off x="5336007" y="2344189"/>
            <a:ext cx="3457820" cy="2663646"/>
          </a:xfrm>
          <a:prstGeom prst="rect">
            <a:avLst/>
          </a:prstGeom>
        </p:spPr>
      </p:pic>
      <p:sp>
        <p:nvSpPr>
          <p:cNvPr id="6" name="Rectangle 5"/>
          <p:cNvSpPr/>
          <p:nvPr/>
        </p:nvSpPr>
        <p:spPr>
          <a:xfrm>
            <a:off x="5414840" y="5014498"/>
            <a:ext cx="3300153" cy="1200329"/>
          </a:xfrm>
          <a:prstGeom prst="rect">
            <a:avLst/>
          </a:prstGeom>
        </p:spPr>
        <p:txBody>
          <a:bodyPr wrap="square">
            <a:spAutoFit/>
          </a:bodyPr>
          <a:lstStyle/>
          <a:p>
            <a:r>
              <a:rPr lang="en-GB" dirty="0"/>
              <a:t>Odysseus and the Sirens, red figure </a:t>
            </a:r>
            <a:r>
              <a:rPr lang="en-GB" dirty="0" err="1"/>
              <a:t>stamnos</a:t>
            </a:r>
            <a:r>
              <a:rPr lang="en-GB" dirty="0"/>
              <a:t> vase </a:t>
            </a:r>
            <a:r>
              <a:rPr lang="en-GB" dirty="0" smtClean="0"/>
              <a:t>[</a:t>
            </a:r>
            <a:r>
              <a:rPr lang="en-GB" dirty="0" err="1"/>
              <a:t>stamnos</a:t>
            </a:r>
            <a:r>
              <a:rPr lang="en-GB" dirty="0"/>
              <a:t> </a:t>
            </a:r>
            <a:r>
              <a:rPr lang="en-GB" dirty="0" smtClean="0"/>
              <a:t> = a type of pottery </a:t>
            </a:r>
            <a:r>
              <a:rPr lang="en-GB" dirty="0"/>
              <a:t>used to store </a:t>
            </a:r>
            <a:r>
              <a:rPr lang="en-GB" dirty="0" smtClean="0"/>
              <a:t>liquids], </a:t>
            </a:r>
            <a:r>
              <a:rPr lang="en-GB" dirty="0"/>
              <a:t>c. 480-460 </a:t>
            </a:r>
            <a:r>
              <a:rPr lang="en-GB" dirty="0" smtClean="0"/>
              <a:t>BC.</a:t>
            </a:r>
            <a:endParaRPr lang="en-GB" dirty="0"/>
          </a:p>
        </p:txBody>
      </p:sp>
      <p:pic>
        <p:nvPicPr>
          <p:cNvPr id="7" name="Picture 6"/>
          <p:cNvPicPr>
            <a:picLocks noChangeAspect="1"/>
          </p:cNvPicPr>
          <p:nvPr/>
        </p:nvPicPr>
        <p:blipFill>
          <a:blip r:embed="rId3"/>
          <a:stretch>
            <a:fillRect/>
          </a:stretch>
        </p:blipFill>
        <p:spPr>
          <a:xfrm>
            <a:off x="66665" y="188695"/>
            <a:ext cx="9010669" cy="6480610"/>
          </a:xfrm>
          <a:prstGeom prst="rect">
            <a:avLst/>
          </a:prstGeom>
        </p:spPr>
      </p:pic>
    </p:spTree>
    <p:extLst>
      <p:ext uri="{BB962C8B-B14F-4D97-AF65-F5344CB8AC3E}">
        <p14:creationId xmlns:p14="http://schemas.microsoft.com/office/powerpoint/2010/main" val="1387452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Classical “Vases”</a:t>
            </a:r>
            <a:endParaRPr lang="en-GB" b="1" dirty="0"/>
          </a:p>
        </p:txBody>
      </p:sp>
      <p:sp>
        <p:nvSpPr>
          <p:cNvPr id="3" name="Content Placeholder 2"/>
          <p:cNvSpPr>
            <a:spLocks noGrp="1"/>
          </p:cNvSpPr>
          <p:nvPr>
            <p:ph idx="1"/>
          </p:nvPr>
        </p:nvSpPr>
        <p:spPr>
          <a:xfrm>
            <a:off x="540327" y="1845734"/>
            <a:ext cx="4081549" cy="4023360"/>
          </a:xfrm>
        </p:spPr>
        <p:txBody>
          <a:bodyPr/>
          <a:lstStyle/>
          <a:p>
            <a:pPr>
              <a:buFont typeface="Arial" panose="020B0604020202020204" pitchFamily="34" charset="0"/>
              <a:buChar char="•"/>
            </a:pPr>
            <a:r>
              <a:rPr lang="en-GB" dirty="0" smtClean="0"/>
              <a:t> Classical period: approx. 490-323 BC</a:t>
            </a:r>
          </a:p>
          <a:p>
            <a:pPr>
              <a:buFont typeface="Arial" panose="020B0604020202020204" pitchFamily="34" charset="0"/>
              <a:buChar char="•"/>
            </a:pPr>
            <a:r>
              <a:rPr lang="en-GB" dirty="0" smtClean="0"/>
              <a:t> More convincing figurative painting</a:t>
            </a:r>
          </a:p>
          <a:p>
            <a:pPr lvl="1"/>
            <a:r>
              <a:rPr lang="en-GB" dirty="0" smtClean="0"/>
              <a:t>More complex poses and use of perspective</a:t>
            </a:r>
          </a:p>
          <a:p>
            <a:pPr>
              <a:buFont typeface="Arial" panose="020B0604020202020204" pitchFamily="34" charset="0"/>
              <a:buChar char="•"/>
            </a:pPr>
            <a:r>
              <a:rPr lang="en-GB" dirty="0" smtClean="0"/>
              <a:t> Less decoration</a:t>
            </a:r>
            <a:endParaRPr lang="en-GB" dirty="0"/>
          </a:p>
        </p:txBody>
      </p:sp>
      <p:sp>
        <p:nvSpPr>
          <p:cNvPr id="4" name="Rectangle 3"/>
          <p:cNvSpPr/>
          <p:nvPr/>
        </p:nvSpPr>
        <p:spPr>
          <a:xfrm>
            <a:off x="304062" y="4073897"/>
            <a:ext cx="2079572" cy="1477328"/>
          </a:xfrm>
          <a:prstGeom prst="rect">
            <a:avLst/>
          </a:prstGeom>
        </p:spPr>
        <p:txBody>
          <a:bodyPr wrap="square">
            <a:spAutoFit/>
          </a:bodyPr>
          <a:lstStyle/>
          <a:p>
            <a:r>
              <a:rPr lang="en-GB" dirty="0" smtClean="0"/>
              <a:t>Jason and the Argonauts - early </a:t>
            </a:r>
            <a:r>
              <a:rPr lang="en-GB" dirty="0"/>
              <a:t>5th century </a:t>
            </a:r>
            <a:r>
              <a:rPr lang="en-GB" dirty="0" smtClean="0"/>
              <a:t>BC “vase”, </a:t>
            </a:r>
            <a:r>
              <a:rPr lang="en-GB" dirty="0"/>
              <a:t>Met Museum </a:t>
            </a:r>
            <a:r>
              <a:rPr lang="en-GB" dirty="0" smtClean="0"/>
              <a:t>New York</a:t>
            </a:r>
            <a:endParaRPr lang="en-GB" dirty="0"/>
          </a:p>
        </p:txBody>
      </p:sp>
      <p:pic>
        <p:nvPicPr>
          <p:cNvPr id="5" name="Picture 4"/>
          <p:cNvPicPr>
            <a:picLocks noChangeAspect="1"/>
          </p:cNvPicPr>
          <p:nvPr/>
        </p:nvPicPr>
        <p:blipFill>
          <a:blip r:embed="rId2"/>
          <a:stretch>
            <a:fillRect/>
          </a:stretch>
        </p:blipFill>
        <p:spPr>
          <a:xfrm>
            <a:off x="2465618" y="3175462"/>
            <a:ext cx="2238242" cy="2997201"/>
          </a:xfrm>
          <a:prstGeom prst="rect">
            <a:avLst/>
          </a:prstGeom>
        </p:spPr>
      </p:pic>
      <p:pic>
        <p:nvPicPr>
          <p:cNvPr id="6" name="Picture 5"/>
          <p:cNvPicPr>
            <a:picLocks noChangeAspect="1"/>
          </p:cNvPicPr>
          <p:nvPr/>
        </p:nvPicPr>
        <p:blipFill>
          <a:blip r:embed="rId3"/>
          <a:stretch>
            <a:fillRect/>
          </a:stretch>
        </p:blipFill>
        <p:spPr>
          <a:xfrm>
            <a:off x="5797142" y="1808469"/>
            <a:ext cx="2677683" cy="4055092"/>
          </a:xfrm>
          <a:prstGeom prst="rect">
            <a:avLst/>
          </a:prstGeom>
        </p:spPr>
      </p:pic>
      <p:sp>
        <p:nvSpPr>
          <p:cNvPr id="8" name="Rectangle 7"/>
          <p:cNvSpPr/>
          <p:nvPr/>
        </p:nvSpPr>
        <p:spPr>
          <a:xfrm>
            <a:off x="4987636" y="5652655"/>
            <a:ext cx="4064924" cy="1105592"/>
          </a:xfrm>
          <a:prstGeom prst="rect">
            <a:avLst/>
          </a:prstGeom>
          <a:solidFill>
            <a:schemeClr val="bg1">
              <a:lumMod val="9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093415" y="5657671"/>
            <a:ext cx="4050585" cy="1200329"/>
          </a:xfrm>
          <a:prstGeom prst="rect">
            <a:avLst/>
          </a:prstGeom>
        </p:spPr>
        <p:txBody>
          <a:bodyPr wrap="square">
            <a:spAutoFit/>
          </a:bodyPr>
          <a:lstStyle/>
          <a:p>
            <a:r>
              <a:rPr lang="en-GB" dirty="0"/>
              <a:t>White Ground </a:t>
            </a:r>
            <a:r>
              <a:rPr lang="en-GB" dirty="0" err="1" smtClean="0"/>
              <a:t>Lekythoi</a:t>
            </a:r>
            <a:r>
              <a:rPr lang="en-GB" dirty="0"/>
              <a:t> -Funereal dedications, often depict mourning or departing scenes</a:t>
            </a:r>
          </a:p>
          <a:p>
            <a:r>
              <a:rPr lang="en-GB" dirty="0" smtClean="0"/>
              <a:t> </a:t>
            </a:r>
            <a:endParaRPr lang="en-GB" dirty="0"/>
          </a:p>
        </p:txBody>
      </p:sp>
    </p:spTree>
    <p:extLst>
      <p:ext uri="{BB962C8B-B14F-4D97-AF65-F5344CB8AC3E}">
        <p14:creationId xmlns:p14="http://schemas.microsoft.com/office/powerpoint/2010/main" val="22133343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473" y="286604"/>
            <a:ext cx="8894618" cy="1450757"/>
          </a:xfrm>
        </p:spPr>
        <p:txBody>
          <a:bodyPr>
            <a:normAutofit/>
          </a:bodyPr>
          <a:lstStyle/>
          <a:p>
            <a:r>
              <a:rPr lang="en-GB" sz="4600" b="1" dirty="0" smtClean="0"/>
              <a:t>Types of artistic depictions (Snodgrass)</a:t>
            </a:r>
            <a:endParaRPr lang="en-GB" sz="4600" b="1" dirty="0"/>
          </a:p>
        </p:txBody>
      </p:sp>
      <p:sp>
        <p:nvSpPr>
          <p:cNvPr id="3" name="Content Placeholder 2"/>
          <p:cNvSpPr>
            <a:spLocks noGrp="1"/>
          </p:cNvSpPr>
          <p:nvPr>
            <p:ph idx="1"/>
          </p:nvPr>
        </p:nvSpPr>
        <p:spPr>
          <a:xfrm>
            <a:off x="280555" y="1845733"/>
            <a:ext cx="8666018" cy="4700540"/>
          </a:xfrm>
        </p:spPr>
        <p:txBody>
          <a:bodyPr/>
          <a:lstStyle/>
          <a:p>
            <a:r>
              <a:rPr lang="en-GB" sz="2200" b="1" dirty="0" smtClean="0"/>
              <a:t>1) </a:t>
            </a:r>
            <a:r>
              <a:rPr lang="en-GB" sz="2200" dirty="0" smtClean="0"/>
              <a:t>The “</a:t>
            </a:r>
            <a:r>
              <a:rPr lang="en-GB" sz="2200" b="1" dirty="0" err="1" smtClean="0"/>
              <a:t>monoscenic</a:t>
            </a:r>
            <a:r>
              <a:rPr lang="en-GB" sz="2200" dirty="0" smtClean="0"/>
              <a:t>” – the depiction of one specific moment in a story / a scene. Unity of time and place.</a:t>
            </a:r>
          </a:p>
          <a:p>
            <a:endParaRPr lang="en-GB" sz="100" dirty="0"/>
          </a:p>
          <a:p>
            <a:r>
              <a:rPr lang="en-GB" sz="2200" b="1" dirty="0" smtClean="0"/>
              <a:t>2) </a:t>
            </a:r>
            <a:r>
              <a:rPr lang="en-GB" sz="2200" dirty="0" smtClean="0"/>
              <a:t>The “</a:t>
            </a:r>
            <a:r>
              <a:rPr lang="en-GB" sz="2200" b="1" dirty="0" smtClean="0"/>
              <a:t>synoptic</a:t>
            </a:r>
            <a:r>
              <a:rPr lang="en-GB" sz="2200" dirty="0" smtClean="0"/>
              <a:t>” – the combination of several different episodes from a story into a single picture. No unity of time (and potentially no unity of place). No figure occurs more than once.</a:t>
            </a:r>
          </a:p>
          <a:p>
            <a:endParaRPr lang="en-GB" sz="100" dirty="0"/>
          </a:p>
          <a:p>
            <a:r>
              <a:rPr lang="en-GB" sz="2200" b="1" dirty="0" smtClean="0"/>
              <a:t>3) </a:t>
            </a:r>
            <a:r>
              <a:rPr lang="en-GB" sz="2200" dirty="0" smtClean="0"/>
              <a:t>The “</a:t>
            </a:r>
            <a:r>
              <a:rPr lang="en-GB" sz="2200" b="1" dirty="0" smtClean="0"/>
              <a:t>cyclic</a:t>
            </a:r>
            <a:r>
              <a:rPr lang="en-GB" sz="2200" dirty="0" smtClean="0"/>
              <a:t>” – a series of discrete episodes from a longer story that are physically separated from each other (e.g. </a:t>
            </a:r>
            <a:r>
              <a:rPr lang="en-GB" sz="2200" dirty="0" err="1" smtClean="0"/>
              <a:t>metopes</a:t>
            </a:r>
            <a:r>
              <a:rPr lang="en-GB" sz="2200" dirty="0" smtClean="0"/>
              <a:t> on a temple), and the figure of the protagonist is repeated in each episode. </a:t>
            </a:r>
          </a:p>
          <a:p>
            <a:endParaRPr lang="en-GB" sz="100" dirty="0"/>
          </a:p>
          <a:p>
            <a:r>
              <a:rPr lang="en-GB" sz="2200" b="1" dirty="0" smtClean="0"/>
              <a:t>4) </a:t>
            </a:r>
            <a:r>
              <a:rPr lang="en-GB" sz="2200" dirty="0" smtClean="0"/>
              <a:t>The “</a:t>
            </a:r>
            <a:r>
              <a:rPr lang="en-GB" sz="2200" b="1" dirty="0" smtClean="0"/>
              <a:t>continuous</a:t>
            </a:r>
            <a:r>
              <a:rPr lang="en-GB" sz="2200" dirty="0" smtClean="0"/>
              <a:t>” – a variant of the cyclic, in which there are no physical boundaries between particular episodes. </a:t>
            </a:r>
          </a:p>
        </p:txBody>
      </p:sp>
      <p:pic>
        <p:nvPicPr>
          <p:cNvPr id="4" name="Picture 3"/>
          <p:cNvPicPr>
            <a:picLocks noChangeAspect="1"/>
          </p:cNvPicPr>
          <p:nvPr/>
        </p:nvPicPr>
        <p:blipFill>
          <a:blip r:embed="rId2"/>
          <a:stretch>
            <a:fillRect/>
          </a:stretch>
        </p:blipFill>
        <p:spPr>
          <a:xfrm>
            <a:off x="2971799" y="874175"/>
            <a:ext cx="4460331" cy="5672098"/>
          </a:xfrm>
          <a:prstGeom prst="rect">
            <a:avLst/>
          </a:prstGeom>
        </p:spPr>
      </p:pic>
      <p:sp>
        <p:nvSpPr>
          <p:cNvPr id="5" name="TextBox 4"/>
          <p:cNvSpPr txBox="1"/>
          <p:nvPr/>
        </p:nvSpPr>
        <p:spPr>
          <a:xfrm>
            <a:off x="2308168" y="6069870"/>
            <a:ext cx="5787591"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b="1" dirty="0" err="1" smtClean="0"/>
              <a:t>Monoscenic</a:t>
            </a:r>
            <a:r>
              <a:rPr lang="en-GB" sz="1600" b="1" dirty="0" smtClean="0"/>
              <a:t> image</a:t>
            </a:r>
            <a:r>
              <a:rPr lang="en-GB" sz="1600" dirty="0"/>
              <a:t>: </a:t>
            </a:r>
            <a:r>
              <a:rPr lang="en-GB" sz="1600" dirty="0" smtClean="0"/>
              <a:t>Attic black-figured </a:t>
            </a:r>
            <a:r>
              <a:rPr lang="en-GB" sz="1600" dirty="0"/>
              <a:t>amphora, Achilles slaying </a:t>
            </a:r>
            <a:r>
              <a:rPr lang="en-GB" sz="1600" dirty="0" err="1" smtClean="0"/>
              <a:t>Penthesilea</a:t>
            </a:r>
            <a:r>
              <a:rPr lang="en-GB" sz="1600" dirty="0" smtClean="0"/>
              <a:t> (Amazonian queen), c. 530-525 BC. </a:t>
            </a:r>
            <a:endParaRPr lang="en-GB" sz="1600" dirty="0"/>
          </a:p>
        </p:txBody>
      </p:sp>
      <p:pic>
        <p:nvPicPr>
          <p:cNvPr id="6" name="Picture 5"/>
          <p:cNvPicPr>
            <a:picLocks noChangeAspect="1"/>
          </p:cNvPicPr>
          <p:nvPr/>
        </p:nvPicPr>
        <p:blipFill>
          <a:blip r:embed="rId3"/>
          <a:stretch>
            <a:fillRect/>
          </a:stretch>
        </p:blipFill>
        <p:spPr>
          <a:xfrm>
            <a:off x="2754023" y="874175"/>
            <a:ext cx="6524625" cy="5876925"/>
          </a:xfrm>
          <a:prstGeom prst="rect">
            <a:avLst/>
          </a:prstGeom>
        </p:spPr>
      </p:pic>
      <p:sp>
        <p:nvSpPr>
          <p:cNvPr id="7" name="TextBox 6"/>
          <p:cNvSpPr txBox="1"/>
          <p:nvPr/>
        </p:nvSpPr>
        <p:spPr>
          <a:xfrm>
            <a:off x="2308167" y="6028475"/>
            <a:ext cx="5787591"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b="1" dirty="0" smtClean="0"/>
              <a:t>Synoptic scene</a:t>
            </a:r>
            <a:r>
              <a:rPr lang="en-GB" sz="1600" dirty="0" smtClean="0"/>
              <a:t>: Proto-Attic </a:t>
            </a:r>
            <a:r>
              <a:rPr lang="en-GB" sz="1600" dirty="0"/>
              <a:t>amphora </a:t>
            </a:r>
            <a:r>
              <a:rPr lang="en-GB" sz="1600" dirty="0" smtClean="0"/>
              <a:t>by the </a:t>
            </a:r>
            <a:r>
              <a:rPr lang="en-GB" sz="1600" dirty="0" err="1"/>
              <a:t>Polyphemos</a:t>
            </a:r>
            <a:r>
              <a:rPr lang="en-GB" sz="1600" dirty="0"/>
              <a:t> </a:t>
            </a:r>
            <a:r>
              <a:rPr lang="en-GB" sz="1600" dirty="0" smtClean="0"/>
              <a:t>painter, neck images shows </a:t>
            </a:r>
            <a:r>
              <a:rPr lang="en-GB" sz="1600" dirty="0"/>
              <a:t>Odysseus and his men blinding the cyclops </a:t>
            </a:r>
            <a:r>
              <a:rPr lang="en-GB" sz="1600" dirty="0" smtClean="0"/>
              <a:t>Polyphemus, c. 650 BC</a:t>
            </a:r>
            <a:endParaRPr lang="en-GB" sz="1600" dirty="0"/>
          </a:p>
        </p:txBody>
      </p:sp>
      <p:sp>
        <p:nvSpPr>
          <p:cNvPr id="8" name="Donut 7"/>
          <p:cNvSpPr/>
          <p:nvPr/>
        </p:nvSpPr>
        <p:spPr>
          <a:xfrm>
            <a:off x="6672754" y="2324932"/>
            <a:ext cx="1091190" cy="1309255"/>
          </a:xfrm>
          <a:prstGeom prst="donut">
            <a:avLst>
              <a:gd name="adj" fmla="val 7688"/>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pic>
        <p:nvPicPr>
          <p:cNvPr id="9" name="Picture 8"/>
          <p:cNvPicPr>
            <a:picLocks noChangeAspect="1"/>
          </p:cNvPicPr>
          <p:nvPr/>
        </p:nvPicPr>
        <p:blipFill>
          <a:blip r:embed="rId4"/>
          <a:stretch>
            <a:fillRect/>
          </a:stretch>
        </p:blipFill>
        <p:spPr>
          <a:xfrm>
            <a:off x="2754023" y="1011982"/>
            <a:ext cx="6286068" cy="5226674"/>
          </a:xfrm>
          <a:prstGeom prst="rect">
            <a:avLst/>
          </a:prstGeom>
        </p:spPr>
      </p:pic>
      <p:sp>
        <p:nvSpPr>
          <p:cNvPr id="10" name="TextBox 9"/>
          <p:cNvSpPr txBox="1"/>
          <p:nvPr/>
        </p:nvSpPr>
        <p:spPr>
          <a:xfrm>
            <a:off x="1651720" y="6052205"/>
            <a:ext cx="7626928"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b="1" dirty="0" smtClean="0"/>
              <a:t>Cyclic</a:t>
            </a:r>
            <a:r>
              <a:rPr lang="en-GB" sz="1600" dirty="0" smtClean="0"/>
              <a:t> </a:t>
            </a:r>
            <a:r>
              <a:rPr lang="en-GB" sz="1600" b="1" dirty="0" smtClean="0"/>
              <a:t>imagery</a:t>
            </a:r>
            <a:r>
              <a:rPr lang="en-GB" sz="1600" dirty="0" smtClean="0"/>
              <a:t>: Attic </a:t>
            </a:r>
            <a:r>
              <a:rPr lang="en-GB" sz="1600" dirty="0"/>
              <a:t>red-figured kylix</a:t>
            </a:r>
            <a:r>
              <a:rPr lang="en-GB" sz="1600" dirty="0" smtClean="0"/>
              <a:t>, </a:t>
            </a:r>
            <a:r>
              <a:rPr lang="en-GB" sz="1600" dirty="0"/>
              <a:t>from </a:t>
            </a:r>
            <a:r>
              <a:rPr lang="en-GB" sz="1600" dirty="0" err="1" smtClean="0"/>
              <a:t>Vulic</a:t>
            </a:r>
            <a:r>
              <a:rPr lang="en-GB" sz="1600" dirty="0" smtClean="0"/>
              <a:t>, Theseus’ </a:t>
            </a:r>
            <a:r>
              <a:rPr lang="en-GB" sz="1600" dirty="0"/>
              <a:t>cycle of </a:t>
            </a:r>
            <a:r>
              <a:rPr lang="en-GB" sz="1600" dirty="0" smtClean="0"/>
              <a:t>deeds – at the centre is the Minotaur</a:t>
            </a:r>
            <a:r>
              <a:rPr lang="en-GB" sz="1600" dirty="0"/>
              <a:t>; </a:t>
            </a:r>
            <a:r>
              <a:rPr lang="en-GB" sz="1600" dirty="0" smtClean="0"/>
              <a:t>around the edges, going </a:t>
            </a:r>
            <a:r>
              <a:rPr lang="en-GB" sz="1600" dirty="0"/>
              <a:t>clockwise from </a:t>
            </a:r>
            <a:r>
              <a:rPr lang="en-GB" sz="1600" dirty="0" smtClean="0"/>
              <a:t>top, is </a:t>
            </a:r>
            <a:r>
              <a:rPr lang="en-GB" sz="1600" dirty="0" err="1"/>
              <a:t>Kerkyon</a:t>
            </a:r>
            <a:r>
              <a:rPr lang="en-GB" sz="1600" dirty="0"/>
              <a:t>, </a:t>
            </a:r>
            <a:r>
              <a:rPr lang="en-GB" sz="1600" dirty="0" err="1"/>
              <a:t>Prokrustes</a:t>
            </a:r>
            <a:r>
              <a:rPr lang="en-GB" sz="1600" dirty="0"/>
              <a:t>, </a:t>
            </a:r>
            <a:r>
              <a:rPr lang="en-GB" sz="1600" dirty="0" err="1"/>
              <a:t>Skiron</a:t>
            </a:r>
            <a:r>
              <a:rPr lang="en-GB" sz="1600" dirty="0"/>
              <a:t>, bull, </a:t>
            </a:r>
            <a:r>
              <a:rPr lang="en-GB" sz="1600" dirty="0" err="1"/>
              <a:t>Sinis</a:t>
            </a:r>
            <a:r>
              <a:rPr lang="en-GB" sz="1600" dirty="0"/>
              <a:t>, sow, </a:t>
            </a:r>
            <a:r>
              <a:rPr lang="en-GB" sz="1600" dirty="0" smtClean="0"/>
              <a:t>c. </a:t>
            </a:r>
            <a:r>
              <a:rPr lang="en-GB" sz="1600" dirty="0"/>
              <a:t>440-430 BC </a:t>
            </a:r>
            <a:endParaRPr lang="en-GB" sz="1600" dirty="0"/>
          </a:p>
        </p:txBody>
      </p:sp>
      <p:pic>
        <p:nvPicPr>
          <p:cNvPr id="11" name="Picture 10"/>
          <p:cNvPicPr>
            <a:picLocks noChangeAspect="1"/>
          </p:cNvPicPr>
          <p:nvPr/>
        </p:nvPicPr>
        <p:blipFill>
          <a:blip r:embed="rId5"/>
          <a:stretch>
            <a:fillRect/>
          </a:stretch>
        </p:blipFill>
        <p:spPr>
          <a:xfrm>
            <a:off x="2769774" y="1500696"/>
            <a:ext cx="6389595" cy="4545444"/>
          </a:xfrm>
          <a:prstGeom prst="rect">
            <a:avLst/>
          </a:prstGeom>
        </p:spPr>
      </p:pic>
      <p:sp>
        <p:nvSpPr>
          <p:cNvPr id="12" name="TextBox 11"/>
          <p:cNvSpPr txBox="1"/>
          <p:nvPr/>
        </p:nvSpPr>
        <p:spPr>
          <a:xfrm>
            <a:off x="1678815" y="6046140"/>
            <a:ext cx="7599833"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b="1" dirty="0" smtClean="0"/>
              <a:t>Continuous art</a:t>
            </a:r>
            <a:r>
              <a:rPr lang="en-GB" sz="1600" dirty="0" smtClean="0"/>
              <a:t>: Trajan’s column, located near Trajan’s Forum, Rome; continuous narrative freeze representing Trajan’s victories in the Dacian war (AD 101-102, 105-106), built from AD 107-113. </a:t>
            </a:r>
            <a:endParaRPr lang="en-GB" sz="1600" dirty="0"/>
          </a:p>
        </p:txBody>
      </p:sp>
    </p:spTree>
    <p:extLst>
      <p:ext uri="{BB962C8B-B14F-4D97-AF65-F5344CB8AC3E}">
        <p14:creationId xmlns:p14="http://schemas.microsoft.com/office/powerpoint/2010/main" val="625003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heel(1)">
                                      <p:cBhvr>
                                        <p:cTn id="10" dur="2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barn(inVertical)">
                                      <p:cBhvr>
                                        <p:cTn id="15" dur="500"/>
                                        <p:tgtEl>
                                          <p:spTgt spid="7"/>
                                        </p:tgtEl>
                                      </p:cBhvr>
                                    </p:animEffect>
                                  </p:childTnLst>
                                </p:cTn>
                              </p:par>
                              <p:par>
                                <p:cTn id="16" presetID="16" presetClass="entr" presetSubtype="21" fill="hold"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barn(inVertical)">
                                      <p:cBhvr>
                                        <p:cTn id="18" dur="5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circle(in)">
                                      <p:cBhvr>
                                        <p:cTn id="23" dur="20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 calcmode="lin" valueType="num">
                                      <p:cBhvr>
                                        <p:cTn id="28" dur="1000" fill="hold"/>
                                        <p:tgtEl>
                                          <p:spTgt spid="10"/>
                                        </p:tgtEl>
                                        <p:attrNameLst>
                                          <p:attrName>ppt_w</p:attrName>
                                        </p:attrNameLst>
                                      </p:cBhvr>
                                      <p:tavLst>
                                        <p:tav tm="0">
                                          <p:val>
                                            <p:fltVal val="0"/>
                                          </p:val>
                                        </p:tav>
                                        <p:tav tm="100000">
                                          <p:val>
                                            <p:strVal val="#ppt_w"/>
                                          </p:val>
                                        </p:tav>
                                      </p:tavLst>
                                    </p:anim>
                                    <p:anim calcmode="lin" valueType="num">
                                      <p:cBhvr>
                                        <p:cTn id="29" dur="1000" fill="hold"/>
                                        <p:tgtEl>
                                          <p:spTgt spid="10"/>
                                        </p:tgtEl>
                                        <p:attrNameLst>
                                          <p:attrName>ppt_h</p:attrName>
                                        </p:attrNameLst>
                                      </p:cBhvr>
                                      <p:tavLst>
                                        <p:tav tm="0">
                                          <p:val>
                                            <p:fltVal val="0"/>
                                          </p:val>
                                        </p:tav>
                                        <p:tav tm="100000">
                                          <p:val>
                                            <p:strVal val="#ppt_h"/>
                                          </p:val>
                                        </p:tav>
                                      </p:tavLst>
                                    </p:anim>
                                    <p:anim calcmode="lin" valueType="num">
                                      <p:cBhvr>
                                        <p:cTn id="30" dur="1000" fill="hold"/>
                                        <p:tgtEl>
                                          <p:spTgt spid="10"/>
                                        </p:tgtEl>
                                        <p:attrNameLst>
                                          <p:attrName>style.rotation</p:attrName>
                                        </p:attrNameLst>
                                      </p:cBhvr>
                                      <p:tavLst>
                                        <p:tav tm="0">
                                          <p:val>
                                            <p:fltVal val="90"/>
                                          </p:val>
                                        </p:tav>
                                        <p:tav tm="100000">
                                          <p:val>
                                            <p:fltVal val="0"/>
                                          </p:val>
                                        </p:tav>
                                      </p:tavLst>
                                    </p:anim>
                                    <p:animEffect transition="in" filter="fade">
                                      <p:cBhvr>
                                        <p:cTn id="31" dur="1000"/>
                                        <p:tgtEl>
                                          <p:spTgt spid="10"/>
                                        </p:tgtEl>
                                      </p:cBhvr>
                                    </p:animEffect>
                                  </p:childTnLst>
                                </p:cTn>
                              </p:par>
                              <p:par>
                                <p:cTn id="32" presetID="31" presetClass="entr" presetSubtype="0" fill="hold" nodeType="withEffect">
                                  <p:stCondLst>
                                    <p:cond delay="0"/>
                                  </p:stCondLst>
                                  <p:childTnLst>
                                    <p:set>
                                      <p:cBhvr>
                                        <p:cTn id="33" dur="1" fill="hold">
                                          <p:stCondLst>
                                            <p:cond delay="0"/>
                                          </p:stCondLst>
                                        </p:cTn>
                                        <p:tgtEl>
                                          <p:spTgt spid="9"/>
                                        </p:tgtEl>
                                        <p:attrNameLst>
                                          <p:attrName>style.visibility</p:attrName>
                                        </p:attrNameLst>
                                      </p:cBhvr>
                                      <p:to>
                                        <p:strVal val="visible"/>
                                      </p:to>
                                    </p:set>
                                    <p:anim calcmode="lin" valueType="num">
                                      <p:cBhvr>
                                        <p:cTn id="34" dur="1000" fill="hold"/>
                                        <p:tgtEl>
                                          <p:spTgt spid="9"/>
                                        </p:tgtEl>
                                        <p:attrNameLst>
                                          <p:attrName>ppt_w</p:attrName>
                                        </p:attrNameLst>
                                      </p:cBhvr>
                                      <p:tavLst>
                                        <p:tav tm="0">
                                          <p:val>
                                            <p:fltVal val="0"/>
                                          </p:val>
                                        </p:tav>
                                        <p:tav tm="100000">
                                          <p:val>
                                            <p:strVal val="#ppt_w"/>
                                          </p:val>
                                        </p:tav>
                                      </p:tavLst>
                                    </p:anim>
                                    <p:anim calcmode="lin" valueType="num">
                                      <p:cBhvr>
                                        <p:cTn id="35" dur="1000" fill="hold"/>
                                        <p:tgtEl>
                                          <p:spTgt spid="9"/>
                                        </p:tgtEl>
                                        <p:attrNameLst>
                                          <p:attrName>ppt_h</p:attrName>
                                        </p:attrNameLst>
                                      </p:cBhvr>
                                      <p:tavLst>
                                        <p:tav tm="0">
                                          <p:val>
                                            <p:fltVal val="0"/>
                                          </p:val>
                                        </p:tav>
                                        <p:tav tm="100000">
                                          <p:val>
                                            <p:strVal val="#ppt_h"/>
                                          </p:val>
                                        </p:tav>
                                      </p:tavLst>
                                    </p:anim>
                                    <p:anim calcmode="lin" valueType="num">
                                      <p:cBhvr>
                                        <p:cTn id="36" dur="1000" fill="hold"/>
                                        <p:tgtEl>
                                          <p:spTgt spid="9"/>
                                        </p:tgtEl>
                                        <p:attrNameLst>
                                          <p:attrName>style.rotation</p:attrName>
                                        </p:attrNameLst>
                                      </p:cBhvr>
                                      <p:tavLst>
                                        <p:tav tm="0">
                                          <p:val>
                                            <p:fltVal val="90"/>
                                          </p:val>
                                        </p:tav>
                                        <p:tav tm="100000">
                                          <p:val>
                                            <p:fltVal val="0"/>
                                          </p:val>
                                        </p:tav>
                                      </p:tavLst>
                                    </p:anim>
                                    <p:animEffect transition="in" filter="fade">
                                      <p:cBhvr>
                                        <p:cTn id="37" dur="10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26"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wipe(down)">
                                      <p:cBhvr>
                                        <p:cTn id="42" dur="580">
                                          <p:stCondLst>
                                            <p:cond delay="0"/>
                                          </p:stCondLst>
                                        </p:cTn>
                                        <p:tgtEl>
                                          <p:spTgt spid="12"/>
                                        </p:tgtEl>
                                      </p:cBhvr>
                                    </p:animEffect>
                                    <p:anim calcmode="lin" valueType="num">
                                      <p:cBhvr>
                                        <p:cTn id="43"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44"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45"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46"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47"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48" dur="26">
                                          <p:stCondLst>
                                            <p:cond delay="650"/>
                                          </p:stCondLst>
                                        </p:cTn>
                                        <p:tgtEl>
                                          <p:spTgt spid="12"/>
                                        </p:tgtEl>
                                      </p:cBhvr>
                                      <p:to x="100000" y="60000"/>
                                    </p:animScale>
                                    <p:animScale>
                                      <p:cBhvr>
                                        <p:cTn id="49" dur="166" decel="50000">
                                          <p:stCondLst>
                                            <p:cond delay="676"/>
                                          </p:stCondLst>
                                        </p:cTn>
                                        <p:tgtEl>
                                          <p:spTgt spid="12"/>
                                        </p:tgtEl>
                                      </p:cBhvr>
                                      <p:to x="100000" y="100000"/>
                                    </p:animScale>
                                    <p:animScale>
                                      <p:cBhvr>
                                        <p:cTn id="50" dur="26">
                                          <p:stCondLst>
                                            <p:cond delay="1312"/>
                                          </p:stCondLst>
                                        </p:cTn>
                                        <p:tgtEl>
                                          <p:spTgt spid="12"/>
                                        </p:tgtEl>
                                      </p:cBhvr>
                                      <p:to x="100000" y="80000"/>
                                    </p:animScale>
                                    <p:animScale>
                                      <p:cBhvr>
                                        <p:cTn id="51" dur="166" decel="50000">
                                          <p:stCondLst>
                                            <p:cond delay="1338"/>
                                          </p:stCondLst>
                                        </p:cTn>
                                        <p:tgtEl>
                                          <p:spTgt spid="12"/>
                                        </p:tgtEl>
                                      </p:cBhvr>
                                      <p:to x="100000" y="100000"/>
                                    </p:animScale>
                                    <p:animScale>
                                      <p:cBhvr>
                                        <p:cTn id="52" dur="26">
                                          <p:stCondLst>
                                            <p:cond delay="1642"/>
                                          </p:stCondLst>
                                        </p:cTn>
                                        <p:tgtEl>
                                          <p:spTgt spid="12"/>
                                        </p:tgtEl>
                                      </p:cBhvr>
                                      <p:to x="100000" y="90000"/>
                                    </p:animScale>
                                    <p:animScale>
                                      <p:cBhvr>
                                        <p:cTn id="53" dur="166" decel="50000">
                                          <p:stCondLst>
                                            <p:cond delay="1668"/>
                                          </p:stCondLst>
                                        </p:cTn>
                                        <p:tgtEl>
                                          <p:spTgt spid="12"/>
                                        </p:tgtEl>
                                      </p:cBhvr>
                                      <p:to x="100000" y="100000"/>
                                    </p:animScale>
                                    <p:animScale>
                                      <p:cBhvr>
                                        <p:cTn id="54" dur="26">
                                          <p:stCondLst>
                                            <p:cond delay="1808"/>
                                          </p:stCondLst>
                                        </p:cTn>
                                        <p:tgtEl>
                                          <p:spTgt spid="12"/>
                                        </p:tgtEl>
                                      </p:cBhvr>
                                      <p:to x="100000" y="95000"/>
                                    </p:animScale>
                                    <p:animScale>
                                      <p:cBhvr>
                                        <p:cTn id="55" dur="166" decel="50000">
                                          <p:stCondLst>
                                            <p:cond delay="1834"/>
                                          </p:stCondLst>
                                        </p:cTn>
                                        <p:tgtEl>
                                          <p:spTgt spid="12"/>
                                        </p:tgtEl>
                                      </p:cBhvr>
                                      <p:to x="100000" y="100000"/>
                                    </p:animScale>
                                  </p:childTnLst>
                                </p:cTn>
                              </p:par>
                              <p:par>
                                <p:cTn id="56" presetID="26" presetClass="entr" presetSubtype="0" fill="hold" nodeType="withEffect">
                                  <p:stCondLst>
                                    <p:cond delay="0"/>
                                  </p:stCondLst>
                                  <p:childTnLst>
                                    <p:set>
                                      <p:cBhvr>
                                        <p:cTn id="57" dur="1" fill="hold">
                                          <p:stCondLst>
                                            <p:cond delay="0"/>
                                          </p:stCondLst>
                                        </p:cTn>
                                        <p:tgtEl>
                                          <p:spTgt spid="11"/>
                                        </p:tgtEl>
                                        <p:attrNameLst>
                                          <p:attrName>style.visibility</p:attrName>
                                        </p:attrNameLst>
                                      </p:cBhvr>
                                      <p:to>
                                        <p:strVal val="visible"/>
                                      </p:to>
                                    </p:set>
                                    <p:animEffect transition="in" filter="wipe(down)">
                                      <p:cBhvr>
                                        <p:cTn id="58" dur="580">
                                          <p:stCondLst>
                                            <p:cond delay="0"/>
                                          </p:stCondLst>
                                        </p:cTn>
                                        <p:tgtEl>
                                          <p:spTgt spid="11"/>
                                        </p:tgtEl>
                                      </p:cBhvr>
                                    </p:animEffect>
                                    <p:anim calcmode="lin" valueType="num">
                                      <p:cBhvr>
                                        <p:cTn id="59"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60"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61"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62"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63"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64" dur="26">
                                          <p:stCondLst>
                                            <p:cond delay="650"/>
                                          </p:stCondLst>
                                        </p:cTn>
                                        <p:tgtEl>
                                          <p:spTgt spid="11"/>
                                        </p:tgtEl>
                                      </p:cBhvr>
                                      <p:to x="100000" y="60000"/>
                                    </p:animScale>
                                    <p:animScale>
                                      <p:cBhvr>
                                        <p:cTn id="65" dur="166" decel="50000">
                                          <p:stCondLst>
                                            <p:cond delay="676"/>
                                          </p:stCondLst>
                                        </p:cTn>
                                        <p:tgtEl>
                                          <p:spTgt spid="11"/>
                                        </p:tgtEl>
                                      </p:cBhvr>
                                      <p:to x="100000" y="100000"/>
                                    </p:animScale>
                                    <p:animScale>
                                      <p:cBhvr>
                                        <p:cTn id="66" dur="26">
                                          <p:stCondLst>
                                            <p:cond delay="1312"/>
                                          </p:stCondLst>
                                        </p:cTn>
                                        <p:tgtEl>
                                          <p:spTgt spid="11"/>
                                        </p:tgtEl>
                                      </p:cBhvr>
                                      <p:to x="100000" y="80000"/>
                                    </p:animScale>
                                    <p:animScale>
                                      <p:cBhvr>
                                        <p:cTn id="67" dur="166" decel="50000">
                                          <p:stCondLst>
                                            <p:cond delay="1338"/>
                                          </p:stCondLst>
                                        </p:cTn>
                                        <p:tgtEl>
                                          <p:spTgt spid="11"/>
                                        </p:tgtEl>
                                      </p:cBhvr>
                                      <p:to x="100000" y="100000"/>
                                    </p:animScale>
                                    <p:animScale>
                                      <p:cBhvr>
                                        <p:cTn id="68" dur="26">
                                          <p:stCondLst>
                                            <p:cond delay="1642"/>
                                          </p:stCondLst>
                                        </p:cTn>
                                        <p:tgtEl>
                                          <p:spTgt spid="11"/>
                                        </p:tgtEl>
                                      </p:cBhvr>
                                      <p:to x="100000" y="90000"/>
                                    </p:animScale>
                                    <p:animScale>
                                      <p:cBhvr>
                                        <p:cTn id="69" dur="166" decel="50000">
                                          <p:stCondLst>
                                            <p:cond delay="1668"/>
                                          </p:stCondLst>
                                        </p:cTn>
                                        <p:tgtEl>
                                          <p:spTgt spid="11"/>
                                        </p:tgtEl>
                                      </p:cBhvr>
                                      <p:to x="100000" y="100000"/>
                                    </p:animScale>
                                    <p:animScale>
                                      <p:cBhvr>
                                        <p:cTn id="70" dur="26">
                                          <p:stCondLst>
                                            <p:cond delay="1808"/>
                                          </p:stCondLst>
                                        </p:cTn>
                                        <p:tgtEl>
                                          <p:spTgt spid="11"/>
                                        </p:tgtEl>
                                      </p:cBhvr>
                                      <p:to x="100000" y="95000"/>
                                    </p:animScale>
                                    <p:animScale>
                                      <p:cBhvr>
                                        <p:cTn id="71" dur="166" decel="50000">
                                          <p:stCondLst>
                                            <p:cond delay="1834"/>
                                          </p:stCondLst>
                                        </p:cTn>
                                        <p:tgtEl>
                                          <p:spTgt spid="1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10" grpId="0" animBg="1"/>
      <p:bldP spid="1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tx1"/>
                </a:solidFill>
              </a:rPr>
              <a:t>Greek Notions of Artistic Development</a:t>
            </a:r>
            <a:endParaRPr lang="en-GB" b="1" dirty="0">
              <a:solidFill>
                <a:schemeClr val="tx1"/>
              </a:solidFill>
            </a:endParaRPr>
          </a:p>
        </p:txBody>
      </p:sp>
      <p:sp>
        <p:nvSpPr>
          <p:cNvPr id="3" name="Content Placeholder 2"/>
          <p:cNvSpPr>
            <a:spLocks noGrp="1"/>
          </p:cNvSpPr>
          <p:nvPr>
            <p:ph idx="1"/>
          </p:nvPr>
        </p:nvSpPr>
        <p:spPr>
          <a:xfrm>
            <a:off x="166254" y="1945177"/>
            <a:ext cx="5203768" cy="4333591"/>
          </a:xfrm>
        </p:spPr>
        <p:txBody>
          <a:bodyPr>
            <a:normAutofit lnSpcReduction="10000"/>
          </a:bodyPr>
          <a:lstStyle/>
          <a:p>
            <a:pPr>
              <a:buFont typeface="Arial" panose="020B0604020202020204" pitchFamily="34" charset="0"/>
              <a:buChar char="•"/>
            </a:pPr>
            <a:r>
              <a:rPr lang="en-GB" sz="2400" b="1" dirty="0" smtClean="0">
                <a:solidFill>
                  <a:schemeClr val="tx1"/>
                </a:solidFill>
              </a:rPr>
              <a:t> </a:t>
            </a:r>
            <a:r>
              <a:rPr lang="en-GB" sz="2400" b="1" dirty="0" err="1" smtClean="0">
                <a:solidFill>
                  <a:schemeClr val="tx1"/>
                </a:solidFill>
              </a:rPr>
              <a:t>Diodorus</a:t>
            </a:r>
            <a:r>
              <a:rPr lang="en-GB" sz="2400" dirty="0" smtClean="0">
                <a:solidFill>
                  <a:schemeClr val="tx1"/>
                </a:solidFill>
              </a:rPr>
              <a:t> </a:t>
            </a:r>
            <a:r>
              <a:rPr lang="en-GB" sz="2400" b="1" dirty="0" err="1" smtClean="0">
                <a:solidFill>
                  <a:schemeClr val="tx1"/>
                </a:solidFill>
              </a:rPr>
              <a:t>Siculus</a:t>
            </a:r>
            <a:r>
              <a:rPr lang="en-GB" sz="2400" b="1" dirty="0" smtClean="0">
                <a:solidFill>
                  <a:schemeClr val="tx1"/>
                </a:solidFill>
              </a:rPr>
              <a:t> </a:t>
            </a:r>
            <a:r>
              <a:rPr lang="en-GB" sz="2400" dirty="0" smtClean="0">
                <a:solidFill>
                  <a:schemeClr val="tx1"/>
                </a:solidFill>
              </a:rPr>
              <a:t>records </a:t>
            </a:r>
            <a:r>
              <a:rPr lang="en-GB" sz="2400" dirty="0" err="1" smtClean="0">
                <a:solidFill>
                  <a:schemeClr val="tx1"/>
                </a:solidFill>
              </a:rPr>
              <a:t>Telchines</a:t>
            </a:r>
            <a:r>
              <a:rPr lang="en-GB" sz="2400" dirty="0" smtClean="0">
                <a:solidFill>
                  <a:schemeClr val="tx1"/>
                </a:solidFill>
              </a:rPr>
              <a:t> of Rhodes as inventors of various arts (</a:t>
            </a:r>
            <a:r>
              <a:rPr lang="en-GB" sz="2400" b="1" dirty="0" smtClean="0">
                <a:solidFill>
                  <a:schemeClr val="tx1"/>
                </a:solidFill>
              </a:rPr>
              <a:t>5.55</a:t>
            </a:r>
            <a:r>
              <a:rPr lang="en-GB" sz="2400" dirty="0" smtClean="0">
                <a:solidFill>
                  <a:schemeClr val="tx1"/>
                </a:solidFill>
              </a:rPr>
              <a:t>); and Crete as the origin of bronze and iron-working (</a:t>
            </a:r>
            <a:r>
              <a:rPr lang="en-GB" sz="2400" b="1" dirty="0" smtClean="0">
                <a:solidFill>
                  <a:schemeClr val="tx1"/>
                </a:solidFill>
              </a:rPr>
              <a:t>5.64</a:t>
            </a:r>
            <a:r>
              <a:rPr lang="en-GB" sz="2400" dirty="0" smtClean="0">
                <a:solidFill>
                  <a:schemeClr val="tx1"/>
                </a:solidFill>
              </a:rPr>
              <a:t>). </a:t>
            </a:r>
          </a:p>
          <a:p>
            <a:pPr marL="137160" indent="0">
              <a:buNone/>
            </a:pPr>
            <a:endParaRPr lang="en-GB" sz="100" dirty="0">
              <a:solidFill>
                <a:schemeClr val="tx1"/>
              </a:solidFill>
            </a:endParaRPr>
          </a:p>
          <a:p>
            <a:pPr marL="137160" indent="0">
              <a:buNone/>
            </a:pPr>
            <a:r>
              <a:rPr lang="en-GB" sz="2400" dirty="0" smtClean="0">
                <a:solidFill>
                  <a:schemeClr val="tx1"/>
                </a:solidFill>
              </a:rPr>
              <a:t>“</a:t>
            </a:r>
            <a:r>
              <a:rPr lang="en-GB" sz="2400" dirty="0" err="1" smtClean="0">
                <a:solidFill>
                  <a:schemeClr val="tx1"/>
                </a:solidFill>
              </a:rPr>
              <a:t>Daidalos</a:t>
            </a:r>
            <a:r>
              <a:rPr lang="en-GB" sz="2400" dirty="0" smtClean="0">
                <a:solidFill>
                  <a:schemeClr val="tx1"/>
                </a:solidFill>
              </a:rPr>
              <a:t> was an Athenian by birth… he was the discoverer of many devices that contributed to the development of art… In the production of statues he excelled all other men… he was the first to represent the eyes open and the legs separated as they are in walking, and also to render arms and hands as if stretched out…” – (</a:t>
            </a:r>
            <a:r>
              <a:rPr lang="en-GB" sz="2400" b="1" dirty="0" smtClean="0">
                <a:solidFill>
                  <a:schemeClr val="tx1"/>
                </a:solidFill>
              </a:rPr>
              <a:t>4.76</a:t>
            </a:r>
            <a:r>
              <a:rPr lang="en-GB" sz="2400" dirty="0" smtClean="0">
                <a:solidFill>
                  <a:schemeClr val="tx1"/>
                </a:solidFill>
              </a:rPr>
              <a:t>). </a:t>
            </a:r>
            <a:endParaRPr lang="en-GB" sz="2400" dirty="0">
              <a:solidFill>
                <a:schemeClr val="tx1"/>
              </a:solidFill>
            </a:endParaRPr>
          </a:p>
        </p:txBody>
      </p:sp>
      <p:sp>
        <p:nvSpPr>
          <p:cNvPr id="4" name="Rectangle 3"/>
          <p:cNvSpPr/>
          <p:nvPr/>
        </p:nvSpPr>
        <p:spPr>
          <a:xfrm>
            <a:off x="5527964" y="2028304"/>
            <a:ext cx="3458094" cy="4154984"/>
          </a:xfrm>
          <a:prstGeom prst="rect">
            <a:avLst/>
          </a:prstGeom>
        </p:spPr>
        <p:txBody>
          <a:bodyPr wrap="square">
            <a:spAutoFit/>
          </a:bodyPr>
          <a:lstStyle/>
          <a:p>
            <a:r>
              <a:rPr lang="en-GB" sz="2400" b="1" dirty="0" smtClean="0"/>
              <a:t>Statues </a:t>
            </a:r>
          </a:p>
          <a:p>
            <a:r>
              <a:rPr lang="en-GB" sz="2200" dirty="0" smtClean="0"/>
              <a:t>Free </a:t>
            </a:r>
            <a:r>
              <a:rPr lang="en-GB" sz="2200" dirty="0"/>
              <a:t>standing:</a:t>
            </a:r>
          </a:p>
          <a:p>
            <a:pPr lvl="1"/>
            <a:r>
              <a:rPr lang="en-GB" sz="2200" dirty="0"/>
              <a:t>Representations of the gods</a:t>
            </a:r>
          </a:p>
          <a:p>
            <a:pPr lvl="1"/>
            <a:r>
              <a:rPr lang="en-GB" sz="2200" dirty="0"/>
              <a:t>Or of important people, e.g. victors in games</a:t>
            </a:r>
          </a:p>
          <a:p>
            <a:endParaRPr lang="en-GB" sz="1000" dirty="0" smtClean="0"/>
          </a:p>
          <a:p>
            <a:r>
              <a:rPr lang="en-GB" sz="2200" dirty="0" smtClean="0"/>
              <a:t>Reliefs</a:t>
            </a:r>
            <a:endParaRPr lang="en-GB" sz="2200" dirty="0"/>
          </a:p>
          <a:p>
            <a:pPr lvl="1"/>
            <a:r>
              <a:rPr lang="en-GB" sz="2200" dirty="0"/>
              <a:t>Often found on temples</a:t>
            </a:r>
          </a:p>
          <a:p>
            <a:pPr lvl="1"/>
            <a:endParaRPr lang="en-GB" sz="1000" dirty="0"/>
          </a:p>
          <a:p>
            <a:r>
              <a:rPr lang="en-GB" sz="2200" dirty="0"/>
              <a:t>Would have been made from wood, stone and </a:t>
            </a:r>
            <a:r>
              <a:rPr lang="en-GB" sz="2200" dirty="0" smtClean="0"/>
              <a:t>bronze.</a:t>
            </a:r>
            <a:endParaRPr lang="en-GB" sz="2200" dirty="0"/>
          </a:p>
        </p:txBody>
      </p:sp>
    </p:spTree>
    <p:extLst>
      <p:ext uri="{BB962C8B-B14F-4D97-AF65-F5344CB8AC3E}">
        <p14:creationId xmlns:p14="http://schemas.microsoft.com/office/powerpoint/2010/main" val="45469587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Early Greek Statues</a:t>
            </a:r>
            <a:endParaRPr lang="en-GB" b="1" dirty="0">
              <a:solidFill>
                <a:schemeClr val="tx1"/>
              </a:solidFill>
            </a:endParaRPr>
          </a:p>
        </p:txBody>
      </p:sp>
      <p:sp>
        <p:nvSpPr>
          <p:cNvPr id="3" name="Content Placeholder 2"/>
          <p:cNvSpPr>
            <a:spLocks noGrp="1"/>
          </p:cNvSpPr>
          <p:nvPr>
            <p:ph sz="half" idx="1"/>
          </p:nvPr>
        </p:nvSpPr>
        <p:spPr>
          <a:xfrm>
            <a:off x="179512" y="2028304"/>
            <a:ext cx="3960440" cy="4641055"/>
          </a:xfrm>
        </p:spPr>
        <p:txBody>
          <a:bodyPr>
            <a:normAutofit/>
          </a:bodyPr>
          <a:lstStyle/>
          <a:p>
            <a:pPr>
              <a:buFont typeface="Arial" panose="020B0604020202020204" pitchFamily="34" charset="0"/>
              <a:buChar char="•"/>
            </a:pPr>
            <a:r>
              <a:rPr lang="en-GB" sz="2400" dirty="0" smtClean="0">
                <a:solidFill>
                  <a:schemeClr val="tx1"/>
                </a:solidFill>
              </a:rPr>
              <a:t> Large figures of people being carved in mid-7</a:t>
            </a:r>
            <a:r>
              <a:rPr lang="en-GB" sz="2400" baseline="30000" dirty="0" smtClean="0">
                <a:solidFill>
                  <a:schemeClr val="tx1"/>
                </a:solidFill>
              </a:rPr>
              <a:t>th</a:t>
            </a:r>
            <a:r>
              <a:rPr lang="en-GB" sz="2400" dirty="0" smtClean="0">
                <a:solidFill>
                  <a:schemeClr val="tx1"/>
                </a:solidFill>
              </a:rPr>
              <a:t> century BC.</a:t>
            </a:r>
          </a:p>
          <a:p>
            <a:endParaRPr lang="en-GB" sz="500" dirty="0" smtClean="0">
              <a:solidFill>
                <a:schemeClr val="tx1"/>
              </a:solidFill>
            </a:endParaRPr>
          </a:p>
          <a:p>
            <a:pPr>
              <a:buFont typeface="Arial" panose="020B0604020202020204" pitchFamily="34" charset="0"/>
              <a:buChar char="•"/>
            </a:pPr>
            <a:r>
              <a:rPr lang="en-GB" sz="2400" dirty="0" smtClean="0">
                <a:solidFill>
                  <a:schemeClr val="tx1"/>
                </a:solidFill>
              </a:rPr>
              <a:t> Inspiration from Egypt – adoption of technique, drawing outlines, chiselling to corresponding depth.</a:t>
            </a:r>
          </a:p>
          <a:p>
            <a:endParaRPr lang="en-GB" sz="500" dirty="0" smtClean="0">
              <a:solidFill>
                <a:schemeClr val="tx1"/>
              </a:solidFill>
            </a:endParaRPr>
          </a:p>
          <a:p>
            <a:pPr>
              <a:buFont typeface="Arial" panose="020B0604020202020204" pitchFamily="34" charset="0"/>
              <a:buChar char="•"/>
            </a:pPr>
            <a:r>
              <a:rPr lang="en-GB" dirty="0" smtClean="0">
                <a:solidFill>
                  <a:schemeClr val="tx1"/>
                </a:solidFill>
              </a:rPr>
              <a:t> </a:t>
            </a:r>
            <a:r>
              <a:rPr lang="en-GB" sz="2400" dirty="0" smtClean="0">
                <a:solidFill>
                  <a:schemeClr val="tx1"/>
                </a:solidFill>
              </a:rPr>
              <a:t>Emphasis on symmetry and repetition of shapes.</a:t>
            </a:r>
            <a:endParaRPr lang="en-GB" sz="2400" dirty="0">
              <a:solidFill>
                <a:schemeClr val="tx1"/>
              </a:solidFill>
            </a:endParaRPr>
          </a:p>
        </p:txBody>
      </p:sp>
      <p:pic>
        <p:nvPicPr>
          <p:cNvPr id="5" name="Content Placeholder 4" descr="Kouros.jpg"/>
          <p:cNvPicPr>
            <a:picLocks noGrp="1" noChangeAspect="1"/>
          </p:cNvPicPr>
          <p:nvPr>
            <p:ph sz="half" idx="2"/>
          </p:nvPr>
        </p:nvPicPr>
        <p:blipFill>
          <a:blip r:embed="rId2" cstate="print"/>
          <a:stretch>
            <a:fillRect/>
          </a:stretch>
        </p:blipFill>
        <p:spPr>
          <a:xfrm>
            <a:off x="4355976" y="1850073"/>
            <a:ext cx="1940149" cy="3842480"/>
          </a:xfrm>
        </p:spPr>
      </p:pic>
      <p:sp>
        <p:nvSpPr>
          <p:cNvPr id="6" name="Content Placeholder 2"/>
          <p:cNvSpPr txBox="1">
            <a:spLocks/>
          </p:cNvSpPr>
          <p:nvPr/>
        </p:nvSpPr>
        <p:spPr>
          <a:xfrm>
            <a:off x="4139952" y="5749350"/>
            <a:ext cx="2520280" cy="936104"/>
          </a:xfrm>
          <a:prstGeom prst="rect">
            <a:avLst/>
          </a:prstGeom>
        </p:spPr>
        <p:txBody>
          <a:bodyPr vert="horz">
            <a:noAutofit/>
          </a:bodyPr>
          <a:lstStyle/>
          <a:p>
            <a:pPr marL="137160" marR="0" lvl="0" algn="l" defTabSz="914400" rtl="0" eaLnBrk="1" fontAlgn="auto" latinLnBrk="0" hangingPunct="1">
              <a:lnSpc>
                <a:spcPct val="100000"/>
              </a:lnSpc>
              <a:spcBef>
                <a:spcPct val="20000"/>
              </a:spcBef>
              <a:spcAft>
                <a:spcPts val="0"/>
              </a:spcAft>
              <a:buClr>
                <a:schemeClr val="tx1">
                  <a:shade val="95000"/>
                </a:schemeClr>
              </a:buClr>
              <a:buSzPct val="65000"/>
              <a:tabLst/>
              <a:defRPr/>
            </a:pPr>
            <a:r>
              <a:rPr kumimoji="0" lang="en-GB" b="1" i="0" u="none" strike="noStrike" kern="1200" cap="none" spc="0" normalizeH="0" baseline="0" noProof="0" dirty="0" err="1" smtClean="0">
                <a:ln>
                  <a:noFill/>
                </a:ln>
                <a:effectLst/>
                <a:uLnTx/>
                <a:uFillTx/>
                <a:latin typeface="+mn-lt"/>
                <a:ea typeface="+mn-ea"/>
                <a:cs typeface="+mn-cs"/>
              </a:rPr>
              <a:t>Kouros</a:t>
            </a:r>
            <a:r>
              <a:rPr kumimoji="0" lang="en-GB" b="0" i="0" u="none" strike="noStrike" kern="1200" cap="none" spc="0" normalizeH="0" baseline="0" noProof="0" dirty="0" smtClean="0">
                <a:ln>
                  <a:noFill/>
                </a:ln>
                <a:effectLst/>
                <a:uLnTx/>
                <a:uFillTx/>
                <a:latin typeface="+mn-lt"/>
                <a:ea typeface="+mn-ea"/>
                <a:cs typeface="+mn-cs"/>
              </a:rPr>
              <a:t> - Metropolitan</a:t>
            </a:r>
            <a:r>
              <a:rPr kumimoji="0" lang="en-GB" b="0" i="0" u="none" strike="noStrike" kern="1200" cap="none" spc="0" normalizeH="0" noProof="0" dirty="0" smtClean="0">
                <a:ln>
                  <a:noFill/>
                </a:ln>
                <a:effectLst/>
                <a:uLnTx/>
                <a:uFillTx/>
                <a:latin typeface="+mn-lt"/>
                <a:ea typeface="+mn-ea"/>
                <a:cs typeface="+mn-cs"/>
              </a:rPr>
              <a:t> Museum, New York.</a:t>
            </a:r>
            <a:endParaRPr kumimoji="0" lang="en-GB" b="0" i="0" u="none" strike="noStrike" kern="1200" cap="none" spc="0" normalizeH="0" baseline="0" noProof="0" dirty="0">
              <a:ln>
                <a:noFill/>
              </a:ln>
              <a:effectLst/>
              <a:uLnTx/>
              <a:uFillTx/>
              <a:latin typeface="+mn-lt"/>
              <a:ea typeface="+mn-ea"/>
              <a:cs typeface="+mn-cs"/>
            </a:endParaRPr>
          </a:p>
        </p:txBody>
      </p:sp>
      <p:pic>
        <p:nvPicPr>
          <p:cNvPr id="7" name="Picture 6" descr="Bakenrenef.jpg"/>
          <p:cNvPicPr>
            <a:picLocks noChangeAspect="1"/>
          </p:cNvPicPr>
          <p:nvPr/>
        </p:nvPicPr>
        <p:blipFill>
          <a:blip r:embed="rId3" cstate="print"/>
          <a:stretch>
            <a:fillRect/>
          </a:stretch>
        </p:blipFill>
        <p:spPr>
          <a:xfrm>
            <a:off x="6579911" y="1479695"/>
            <a:ext cx="2323020" cy="4034626"/>
          </a:xfrm>
          <a:prstGeom prst="rect">
            <a:avLst/>
          </a:prstGeom>
        </p:spPr>
      </p:pic>
      <p:sp>
        <p:nvSpPr>
          <p:cNvPr id="8" name="Content Placeholder 2"/>
          <p:cNvSpPr txBox="1">
            <a:spLocks/>
          </p:cNvSpPr>
          <p:nvPr/>
        </p:nvSpPr>
        <p:spPr>
          <a:xfrm>
            <a:off x="6660232" y="5496030"/>
            <a:ext cx="2309242" cy="936104"/>
          </a:xfrm>
          <a:prstGeom prst="rect">
            <a:avLst/>
          </a:prstGeom>
        </p:spPr>
        <p:txBody>
          <a:bodyPr vert="horz">
            <a:normAutofit/>
          </a:bodyPr>
          <a:lstStyle/>
          <a:p>
            <a:pPr marL="137160" marR="0" lvl="0" algn="l" defTabSz="914400" rtl="0" eaLnBrk="1" fontAlgn="auto" latinLnBrk="0" hangingPunct="1">
              <a:lnSpc>
                <a:spcPct val="100000"/>
              </a:lnSpc>
              <a:spcBef>
                <a:spcPct val="20000"/>
              </a:spcBef>
              <a:spcAft>
                <a:spcPts val="0"/>
              </a:spcAft>
              <a:buClr>
                <a:schemeClr val="tx1">
                  <a:shade val="95000"/>
                </a:schemeClr>
              </a:buClr>
              <a:buSzPct val="65000"/>
              <a:tabLst/>
              <a:defRPr/>
            </a:pPr>
            <a:r>
              <a:rPr kumimoji="0" lang="en-GB" b="1" i="0" u="none" strike="noStrike" kern="1200" cap="none" spc="0" normalizeH="0" baseline="0" noProof="0" dirty="0" err="1" smtClean="0">
                <a:ln>
                  <a:noFill/>
                </a:ln>
                <a:effectLst/>
                <a:uLnTx/>
                <a:uFillTx/>
                <a:latin typeface="+mn-lt"/>
                <a:ea typeface="+mn-ea"/>
                <a:cs typeface="+mn-cs"/>
              </a:rPr>
              <a:t>Bakenrenef</a:t>
            </a:r>
            <a:r>
              <a:rPr kumimoji="0" lang="en-GB" b="0" i="0" u="none" strike="noStrike" kern="1200" cap="none" spc="0" normalizeH="0" baseline="0" noProof="0" dirty="0" smtClean="0">
                <a:ln>
                  <a:noFill/>
                </a:ln>
                <a:effectLst/>
                <a:uLnTx/>
                <a:uFillTx/>
                <a:latin typeface="+mn-lt"/>
                <a:ea typeface="+mn-ea"/>
                <a:cs typeface="+mn-cs"/>
              </a:rPr>
              <a:t> – Museum</a:t>
            </a:r>
            <a:r>
              <a:rPr kumimoji="0" lang="en-GB" b="0" i="0" u="none" strike="noStrike" kern="1200" cap="none" spc="0" normalizeH="0" noProof="0" dirty="0" smtClean="0">
                <a:ln>
                  <a:noFill/>
                </a:ln>
                <a:effectLst/>
                <a:uLnTx/>
                <a:uFillTx/>
                <a:latin typeface="+mn-lt"/>
                <a:ea typeface="+mn-ea"/>
                <a:cs typeface="+mn-cs"/>
              </a:rPr>
              <a:t> of Fine Art, Boston.</a:t>
            </a:r>
            <a:endParaRPr kumimoji="0" lang="en-GB" b="0" i="0" u="none" strike="noStrike" kern="1200" cap="none" spc="0" normalizeH="0" baseline="0" noProof="0" dirty="0">
              <a:ln>
                <a:noFill/>
              </a:ln>
              <a:effectLst/>
              <a:uLnTx/>
              <a:uFillTx/>
              <a:latin typeface="+mn-lt"/>
              <a:ea typeface="+mn-ea"/>
              <a:cs typeface="+mn-cs"/>
            </a:endParaRPr>
          </a:p>
        </p:txBody>
      </p:sp>
      <p:pic>
        <p:nvPicPr>
          <p:cNvPr id="4" name="Picture 3"/>
          <p:cNvPicPr>
            <a:picLocks noChangeAspect="1"/>
          </p:cNvPicPr>
          <p:nvPr/>
        </p:nvPicPr>
        <p:blipFill>
          <a:blip r:embed="rId4"/>
          <a:stretch>
            <a:fillRect/>
          </a:stretch>
        </p:blipFill>
        <p:spPr>
          <a:xfrm>
            <a:off x="2322186" y="1907156"/>
            <a:ext cx="1898087" cy="4635329"/>
          </a:xfrm>
          <a:prstGeom prst="rect">
            <a:avLst/>
          </a:prstGeom>
        </p:spPr>
      </p:pic>
      <p:pic>
        <p:nvPicPr>
          <p:cNvPr id="9" name="Picture 8"/>
          <p:cNvPicPr>
            <a:picLocks noChangeAspect="1"/>
          </p:cNvPicPr>
          <p:nvPr/>
        </p:nvPicPr>
        <p:blipFill>
          <a:blip r:embed="rId5"/>
          <a:stretch>
            <a:fillRect/>
          </a:stretch>
        </p:blipFill>
        <p:spPr>
          <a:xfrm>
            <a:off x="189587" y="1907156"/>
            <a:ext cx="2066056" cy="4622474"/>
          </a:xfrm>
          <a:prstGeom prst="rect">
            <a:avLst/>
          </a:prstGeom>
        </p:spPr>
      </p:pic>
      <p:pic>
        <p:nvPicPr>
          <p:cNvPr id="10" name="Picture 9"/>
          <p:cNvPicPr>
            <a:picLocks noChangeAspect="1"/>
          </p:cNvPicPr>
          <p:nvPr/>
        </p:nvPicPr>
        <p:blipFill>
          <a:blip r:embed="rId6"/>
          <a:stretch>
            <a:fillRect/>
          </a:stretch>
        </p:blipFill>
        <p:spPr>
          <a:xfrm>
            <a:off x="189587" y="1858509"/>
            <a:ext cx="8556472" cy="2968673"/>
          </a:xfrm>
          <a:prstGeom prst="rect">
            <a:avLst/>
          </a:prstGeom>
        </p:spPr>
      </p:pic>
      <p:sp>
        <p:nvSpPr>
          <p:cNvPr id="11" name="Rectangle 10"/>
          <p:cNvSpPr/>
          <p:nvPr/>
        </p:nvSpPr>
        <p:spPr>
          <a:xfrm>
            <a:off x="157380" y="4918472"/>
            <a:ext cx="6808685" cy="1788940"/>
          </a:xfrm>
          <a:prstGeom prst="rect">
            <a:avLst/>
          </a:prstGeom>
          <a:solidFill>
            <a:schemeClr val="accent1">
              <a:lumMod val="40000"/>
              <a:lumOff val="6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721464" y="5006288"/>
            <a:ext cx="6568797" cy="1631216"/>
          </a:xfrm>
          <a:prstGeom prst="rect">
            <a:avLst/>
          </a:prstGeom>
        </p:spPr>
        <p:txBody>
          <a:bodyPr wrap="square">
            <a:spAutoFit/>
          </a:bodyPr>
          <a:lstStyle/>
          <a:p>
            <a:r>
              <a:rPr lang="en-GB" sz="2800" b="1" dirty="0" smtClean="0"/>
              <a:t>Archaic Temple Status</a:t>
            </a:r>
          </a:p>
          <a:p>
            <a:pPr marL="285750" indent="-285750">
              <a:buFont typeface="Arial" panose="020B0604020202020204" pitchFamily="34" charset="0"/>
              <a:buChar char="•"/>
            </a:pPr>
            <a:r>
              <a:rPr lang="en-GB" sz="2400" dirty="0" smtClean="0"/>
              <a:t>Use </a:t>
            </a:r>
            <a:r>
              <a:rPr lang="en-GB" sz="2400" dirty="0"/>
              <a:t>of monsters and animals</a:t>
            </a:r>
          </a:p>
          <a:p>
            <a:pPr marL="285750" indent="-285750">
              <a:buFont typeface="Arial" panose="020B0604020202020204" pitchFamily="34" charset="0"/>
              <a:buChar char="•"/>
            </a:pPr>
            <a:r>
              <a:rPr lang="en-GB" sz="2400" dirty="0"/>
              <a:t>Non-naturalistic </a:t>
            </a:r>
            <a:r>
              <a:rPr lang="en-GB" sz="2400" dirty="0" smtClean="0"/>
              <a:t>proportions</a:t>
            </a:r>
          </a:p>
          <a:p>
            <a:pPr marL="285750" indent="-285750">
              <a:buFont typeface="Arial" panose="020B0604020202020204" pitchFamily="34" charset="0"/>
              <a:buChar char="•"/>
            </a:pPr>
            <a:r>
              <a:rPr lang="en-GB" sz="2400" dirty="0" smtClean="0"/>
              <a:t>[</a:t>
            </a:r>
            <a:r>
              <a:rPr lang="en-GB" sz="2400" dirty="0"/>
              <a:t>above image Temple of Artemis, </a:t>
            </a:r>
            <a:r>
              <a:rPr lang="en-GB" sz="2400" dirty="0" smtClean="0"/>
              <a:t>Corfu]</a:t>
            </a:r>
            <a:endParaRPr lang="en-GB" sz="2400" dirty="0"/>
          </a:p>
        </p:txBody>
      </p:sp>
    </p:spTree>
    <p:extLst>
      <p:ext uri="{BB962C8B-B14F-4D97-AF65-F5344CB8AC3E}">
        <p14:creationId xmlns:p14="http://schemas.microsoft.com/office/powerpoint/2010/main" val="2664730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par>
                                <p:cTn id="11" presetID="3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1000" fill="hold"/>
                                        <p:tgtEl>
                                          <p:spTgt spid="9"/>
                                        </p:tgtEl>
                                        <p:attrNameLst>
                                          <p:attrName>ppt_w</p:attrName>
                                        </p:attrNameLst>
                                      </p:cBhvr>
                                      <p:tavLst>
                                        <p:tav tm="0">
                                          <p:val>
                                            <p:fltVal val="0"/>
                                          </p:val>
                                        </p:tav>
                                        <p:tav tm="100000">
                                          <p:val>
                                            <p:strVal val="#ppt_w"/>
                                          </p:val>
                                        </p:tav>
                                      </p:tavLst>
                                    </p:anim>
                                    <p:anim calcmode="lin" valueType="num">
                                      <p:cBhvr>
                                        <p:cTn id="14" dur="1000" fill="hold"/>
                                        <p:tgtEl>
                                          <p:spTgt spid="9"/>
                                        </p:tgtEl>
                                        <p:attrNameLst>
                                          <p:attrName>ppt_h</p:attrName>
                                        </p:attrNameLst>
                                      </p:cBhvr>
                                      <p:tavLst>
                                        <p:tav tm="0">
                                          <p:val>
                                            <p:fltVal val="0"/>
                                          </p:val>
                                        </p:tav>
                                        <p:tav tm="100000">
                                          <p:val>
                                            <p:strVal val="#ppt_h"/>
                                          </p:val>
                                        </p:tav>
                                      </p:tavLst>
                                    </p:anim>
                                    <p:anim calcmode="lin" valueType="num">
                                      <p:cBhvr>
                                        <p:cTn id="15" dur="1000" fill="hold"/>
                                        <p:tgtEl>
                                          <p:spTgt spid="9"/>
                                        </p:tgtEl>
                                        <p:attrNameLst>
                                          <p:attrName>style.rotation</p:attrName>
                                        </p:attrNameLst>
                                      </p:cBhvr>
                                      <p:tavLst>
                                        <p:tav tm="0">
                                          <p:val>
                                            <p:fltVal val="90"/>
                                          </p:val>
                                        </p:tav>
                                        <p:tav tm="100000">
                                          <p:val>
                                            <p:fltVal val="0"/>
                                          </p:val>
                                        </p:tav>
                                      </p:tavLst>
                                    </p:anim>
                                    <p:animEffect transition="in" filter="fade">
                                      <p:cBhvr>
                                        <p:cTn id="16" dur="10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additive="base">
                                        <p:cTn id="21" dur="500" fill="hold"/>
                                        <p:tgtEl>
                                          <p:spTgt spid="12"/>
                                        </p:tgtEl>
                                        <p:attrNameLst>
                                          <p:attrName>ppt_x</p:attrName>
                                        </p:attrNameLst>
                                      </p:cBhvr>
                                      <p:tavLst>
                                        <p:tav tm="0">
                                          <p:val>
                                            <p:strVal val="#ppt_x"/>
                                          </p:val>
                                        </p:tav>
                                        <p:tav tm="100000">
                                          <p:val>
                                            <p:strVal val="#ppt_x"/>
                                          </p:val>
                                        </p:tav>
                                      </p:tavLst>
                                    </p:anim>
                                    <p:anim calcmode="lin" valueType="num">
                                      <p:cBhvr additive="base">
                                        <p:cTn id="22" dur="500" fill="hold"/>
                                        <p:tgtEl>
                                          <p:spTgt spid="12"/>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0"/>
                                        </p:tgtEl>
                                        <p:attrNameLst>
                                          <p:attrName>style.visibility</p:attrName>
                                        </p:attrNameLst>
                                      </p:cBhvr>
                                      <p:to>
                                        <p:strVal val="visible"/>
                                      </p:to>
                                    </p:set>
                                    <p:anim calcmode="lin" valueType="num">
                                      <p:cBhvr additive="base">
                                        <p:cTn id="29" dur="500" fill="hold"/>
                                        <p:tgtEl>
                                          <p:spTgt spid="10"/>
                                        </p:tgtEl>
                                        <p:attrNameLst>
                                          <p:attrName>ppt_x</p:attrName>
                                        </p:attrNameLst>
                                      </p:cBhvr>
                                      <p:tavLst>
                                        <p:tav tm="0">
                                          <p:val>
                                            <p:strVal val="#ppt_x"/>
                                          </p:val>
                                        </p:tav>
                                        <p:tav tm="100000">
                                          <p:val>
                                            <p:strVal val="#ppt_x"/>
                                          </p:val>
                                        </p:tav>
                                      </p:tavLst>
                                    </p:anim>
                                    <p:anim calcmode="lin" valueType="num">
                                      <p:cBhvr additive="base">
                                        <p:cTn id="3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393" y="286605"/>
            <a:ext cx="7718367" cy="1313596"/>
          </a:xfrm>
        </p:spPr>
        <p:txBody>
          <a:bodyPr/>
          <a:lstStyle/>
          <a:p>
            <a:r>
              <a:rPr lang="en-GB" b="1" dirty="0" smtClean="0">
                <a:solidFill>
                  <a:schemeClr val="tx1"/>
                </a:solidFill>
              </a:rPr>
              <a:t>Increasing Naturalism</a:t>
            </a:r>
            <a:endParaRPr lang="en-GB" b="1" dirty="0">
              <a:solidFill>
                <a:schemeClr val="tx1"/>
              </a:solidFill>
            </a:endParaRPr>
          </a:p>
        </p:txBody>
      </p:sp>
      <p:sp>
        <p:nvSpPr>
          <p:cNvPr id="4" name="Content Placeholder 3"/>
          <p:cNvSpPr>
            <a:spLocks noGrp="1"/>
          </p:cNvSpPr>
          <p:nvPr>
            <p:ph sz="half" idx="1"/>
          </p:nvPr>
        </p:nvSpPr>
        <p:spPr>
          <a:xfrm>
            <a:off x="179512" y="1903614"/>
            <a:ext cx="5112568" cy="4765745"/>
          </a:xfrm>
        </p:spPr>
        <p:txBody>
          <a:bodyPr>
            <a:normAutofit/>
          </a:bodyPr>
          <a:lstStyle/>
          <a:p>
            <a:pPr>
              <a:buFont typeface="Arial" panose="020B0604020202020204" pitchFamily="34" charset="0"/>
              <a:buChar char="•"/>
            </a:pPr>
            <a:r>
              <a:rPr lang="en-GB" dirty="0" smtClean="0">
                <a:solidFill>
                  <a:schemeClr val="tx1"/>
                </a:solidFill>
              </a:rPr>
              <a:t> Increasing experimentation by Greek artists.</a:t>
            </a:r>
          </a:p>
          <a:p>
            <a:endParaRPr lang="en-GB" sz="1200" dirty="0" smtClean="0">
              <a:solidFill>
                <a:schemeClr val="tx1"/>
              </a:solidFill>
            </a:endParaRPr>
          </a:p>
          <a:p>
            <a:pPr>
              <a:buFont typeface="Arial" panose="020B0604020202020204" pitchFamily="34" charset="0"/>
              <a:buChar char="•"/>
            </a:pPr>
            <a:r>
              <a:rPr lang="en-GB" dirty="0" smtClean="0">
                <a:solidFill>
                  <a:schemeClr val="tx1"/>
                </a:solidFill>
              </a:rPr>
              <a:t> Increasing change in pose – move away from rigid look – turned head, shifted weight.</a:t>
            </a:r>
          </a:p>
          <a:p>
            <a:endParaRPr lang="en-GB" sz="1200" dirty="0" smtClean="0">
              <a:solidFill>
                <a:schemeClr val="tx1"/>
              </a:solidFill>
            </a:endParaRPr>
          </a:p>
          <a:p>
            <a:pPr>
              <a:buFont typeface="Arial" panose="020B0604020202020204" pitchFamily="34" charset="0"/>
              <a:buChar char="•"/>
            </a:pPr>
            <a:r>
              <a:rPr lang="en-GB" dirty="0" smtClean="0">
                <a:solidFill>
                  <a:schemeClr val="tx1"/>
                </a:solidFill>
              </a:rPr>
              <a:t> Bronze-statues, wax model technique, allowing experimentation.</a:t>
            </a:r>
          </a:p>
          <a:p>
            <a:endParaRPr lang="en-GB" sz="1200" dirty="0" smtClean="0">
              <a:solidFill>
                <a:schemeClr val="tx1"/>
              </a:solidFill>
            </a:endParaRPr>
          </a:p>
          <a:p>
            <a:pPr>
              <a:buFont typeface="Arial" panose="020B0604020202020204" pitchFamily="34" charset="0"/>
              <a:buChar char="•"/>
            </a:pPr>
            <a:r>
              <a:rPr lang="en-GB" dirty="0" smtClean="0">
                <a:solidFill>
                  <a:schemeClr val="tx1"/>
                </a:solidFill>
              </a:rPr>
              <a:t> </a:t>
            </a:r>
            <a:r>
              <a:rPr lang="en-GB" dirty="0" err="1" smtClean="0">
                <a:solidFill>
                  <a:schemeClr val="tx1"/>
                </a:solidFill>
              </a:rPr>
              <a:t>Kritios</a:t>
            </a:r>
            <a:r>
              <a:rPr lang="en-GB" dirty="0" smtClean="0">
                <a:solidFill>
                  <a:schemeClr val="tx1"/>
                </a:solidFill>
              </a:rPr>
              <a:t> boy buried after destruction of Athens by Persians.</a:t>
            </a:r>
            <a:endParaRPr lang="en-GB" dirty="0">
              <a:solidFill>
                <a:schemeClr val="tx1"/>
              </a:solidFill>
            </a:endParaRPr>
          </a:p>
        </p:txBody>
      </p:sp>
      <p:pic>
        <p:nvPicPr>
          <p:cNvPr id="6" name="Content Placeholder 5" descr="Kritios boy.jpg"/>
          <p:cNvPicPr>
            <a:picLocks noGrp="1" noChangeAspect="1"/>
          </p:cNvPicPr>
          <p:nvPr>
            <p:ph sz="half" idx="2"/>
          </p:nvPr>
        </p:nvPicPr>
        <p:blipFill>
          <a:blip r:embed="rId2" cstate="print"/>
          <a:stretch>
            <a:fillRect/>
          </a:stretch>
        </p:blipFill>
        <p:spPr>
          <a:xfrm>
            <a:off x="5860030" y="1903615"/>
            <a:ext cx="2960441" cy="4503583"/>
          </a:xfrm>
        </p:spPr>
      </p:pic>
      <p:sp>
        <p:nvSpPr>
          <p:cNvPr id="7" name="Content Placeholder 2"/>
          <p:cNvSpPr txBox="1">
            <a:spLocks/>
          </p:cNvSpPr>
          <p:nvPr/>
        </p:nvSpPr>
        <p:spPr>
          <a:xfrm>
            <a:off x="5446440" y="6483598"/>
            <a:ext cx="3240360" cy="360040"/>
          </a:xfrm>
          <a:prstGeom prst="rect">
            <a:avLst/>
          </a:prstGeom>
        </p:spPr>
        <p:txBody>
          <a:bodyPr vert="horz">
            <a:normAutofit fontScale="77500" lnSpcReduction="20000"/>
          </a:bodyPr>
          <a:lstStyle/>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Arial" pitchFamily="34" charset="0"/>
              <a:buChar char="•"/>
              <a:tabLst/>
              <a:defRPr/>
            </a:pPr>
            <a:r>
              <a:rPr kumimoji="0" lang="en-GB" sz="2600" b="1" i="0" u="none" strike="noStrike" kern="1200" cap="none" spc="0" normalizeH="0" baseline="0" noProof="0" dirty="0" err="1" smtClean="0">
                <a:ln>
                  <a:noFill/>
                </a:ln>
                <a:effectLst/>
                <a:uLnTx/>
                <a:uFillTx/>
                <a:latin typeface="+mn-lt"/>
                <a:ea typeface="+mn-ea"/>
                <a:cs typeface="+mn-cs"/>
              </a:rPr>
              <a:t>Kritios</a:t>
            </a:r>
            <a:r>
              <a:rPr kumimoji="0" lang="en-GB" sz="2600" b="1" i="0" u="none" strike="noStrike" kern="1200" cap="none" spc="0" normalizeH="0" noProof="0" dirty="0" smtClean="0">
                <a:ln>
                  <a:noFill/>
                </a:ln>
                <a:effectLst/>
                <a:uLnTx/>
                <a:uFillTx/>
                <a:latin typeface="+mn-lt"/>
                <a:ea typeface="+mn-ea"/>
                <a:cs typeface="+mn-cs"/>
              </a:rPr>
              <a:t> Boy</a:t>
            </a:r>
            <a:r>
              <a:rPr kumimoji="0" lang="en-GB" sz="2600" b="0" i="0" u="none" strike="noStrike" kern="1200" cap="none" spc="0" normalizeH="0" baseline="0" noProof="0" dirty="0" smtClean="0">
                <a:ln>
                  <a:noFill/>
                </a:ln>
                <a:effectLst/>
                <a:uLnTx/>
                <a:uFillTx/>
                <a:latin typeface="+mn-lt"/>
                <a:ea typeface="+mn-ea"/>
                <a:cs typeface="+mn-cs"/>
              </a:rPr>
              <a:t> – c. </a:t>
            </a:r>
            <a:r>
              <a:rPr lang="en-GB" sz="2600" noProof="0" dirty="0" smtClean="0"/>
              <a:t>480</a:t>
            </a:r>
            <a:r>
              <a:rPr kumimoji="0" lang="en-GB" sz="2600" b="0" i="0" u="none" strike="noStrike" kern="1200" cap="none" spc="0" normalizeH="0" baseline="0" noProof="0" dirty="0" smtClean="0">
                <a:ln>
                  <a:noFill/>
                </a:ln>
                <a:effectLst/>
                <a:uLnTx/>
                <a:uFillTx/>
                <a:latin typeface="+mn-lt"/>
                <a:ea typeface="+mn-ea"/>
                <a:cs typeface="+mn-cs"/>
              </a:rPr>
              <a:t> BC. </a:t>
            </a:r>
            <a:endParaRPr kumimoji="0" lang="en-GB" sz="2600" b="0" i="0" u="none" strike="noStrike" kern="1200" cap="none" spc="0" normalizeH="0" baseline="0" noProof="0" dirty="0">
              <a:ln>
                <a:noFill/>
              </a:ln>
              <a:effectLst/>
              <a:uLnTx/>
              <a:uFillTx/>
              <a:latin typeface="+mn-lt"/>
              <a:ea typeface="+mn-ea"/>
              <a:cs typeface="+mn-cs"/>
            </a:endParaRPr>
          </a:p>
        </p:txBody>
      </p:sp>
      <p:pic>
        <p:nvPicPr>
          <p:cNvPr id="3" name="Picture 2"/>
          <p:cNvPicPr>
            <a:picLocks noChangeAspect="1"/>
          </p:cNvPicPr>
          <p:nvPr/>
        </p:nvPicPr>
        <p:blipFill>
          <a:blip r:embed="rId3"/>
          <a:stretch>
            <a:fillRect/>
          </a:stretch>
        </p:blipFill>
        <p:spPr>
          <a:xfrm>
            <a:off x="5256425" y="1827215"/>
            <a:ext cx="3564046" cy="3614421"/>
          </a:xfrm>
          <a:prstGeom prst="rect">
            <a:avLst/>
          </a:prstGeom>
        </p:spPr>
      </p:pic>
      <p:sp>
        <p:nvSpPr>
          <p:cNvPr id="5" name="Rectangle 4"/>
          <p:cNvSpPr/>
          <p:nvPr/>
        </p:nvSpPr>
        <p:spPr>
          <a:xfrm>
            <a:off x="5860030" y="5441636"/>
            <a:ext cx="3235697" cy="13430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6046072" y="5651519"/>
            <a:ext cx="2863612" cy="923330"/>
          </a:xfrm>
          <a:prstGeom prst="rect">
            <a:avLst/>
          </a:prstGeom>
        </p:spPr>
        <p:txBody>
          <a:bodyPr wrap="square">
            <a:spAutoFit/>
          </a:bodyPr>
          <a:lstStyle/>
          <a:p>
            <a:r>
              <a:rPr lang="en-GB" dirty="0"/>
              <a:t>Bronze was expensive, so casting hollow statutes was preferable. </a:t>
            </a:r>
          </a:p>
        </p:txBody>
      </p:sp>
      <p:pic>
        <p:nvPicPr>
          <p:cNvPr id="9" name="Picture 8"/>
          <p:cNvPicPr>
            <a:picLocks noChangeAspect="1"/>
          </p:cNvPicPr>
          <p:nvPr/>
        </p:nvPicPr>
        <p:blipFill>
          <a:blip r:embed="rId4"/>
          <a:stretch>
            <a:fillRect/>
          </a:stretch>
        </p:blipFill>
        <p:spPr>
          <a:xfrm>
            <a:off x="344621" y="1827215"/>
            <a:ext cx="2743438" cy="3840813"/>
          </a:xfrm>
          <a:prstGeom prst="rect">
            <a:avLst/>
          </a:prstGeom>
        </p:spPr>
      </p:pic>
      <p:sp>
        <p:nvSpPr>
          <p:cNvPr id="10" name="Rectangle 9"/>
          <p:cNvSpPr/>
          <p:nvPr/>
        </p:nvSpPr>
        <p:spPr>
          <a:xfrm>
            <a:off x="344621" y="5480611"/>
            <a:ext cx="4703641" cy="1304122"/>
          </a:xfrm>
          <a:prstGeom prst="rect">
            <a:avLst/>
          </a:prstGeom>
          <a:solidFill>
            <a:schemeClr val="accent1">
              <a:lumMod val="60000"/>
              <a:lumOff val="40000"/>
            </a:schemeClr>
          </a:solidFill>
          <a:ln>
            <a:solidFill>
              <a:schemeClr val="accent1">
                <a:lumMod val="40000"/>
                <a:lumOff val="60000"/>
              </a:schemeClr>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Rectangle 10"/>
          <p:cNvSpPr/>
          <p:nvPr/>
        </p:nvSpPr>
        <p:spPr>
          <a:xfrm>
            <a:off x="464149" y="5563664"/>
            <a:ext cx="4572000" cy="1200329"/>
          </a:xfrm>
          <a:prstGeom prst="rect">
            <a:avLst/>
          </a:prstGeom>
        </p:spPr>
        <p:txBody>
          <a:bodyPr>
            <a:spAutoFit/>
          </a:bodyPr>
          <a:lstStyle/>
          <a:p>
            <a:r>
              <a:rPr lang="en-GB" dirty="0"/>
              <a:t>Bronze is an alloy made up of copper and tin.</a:t>
            </a:r>
          </a:p>
          <a:p>
            <a:r>
              <a:rPr lang="en-GB" dirty="0"/>
              <a:t>Popular because it is a strong and not brittle</a:t>
            </a:r>
          </a:p>
          <a:p>
            <a:r>
              <a:rPr lang="en-GB" dirty="0"/>
              <a:t>Also picks up details well. </a:t>
            </a:r>
          </a:p>
          <a:p>
            <a:r>
              <a:rPr lang="en-GB" dirty="0"/>
              <a:t>Could be decorated with inlays (e.g. for eyes)</a:t>
            </a:r>
          </a:p>
        </p:txBody>
      </p:sp>
    </p:spTree>
    <p:extLst>
      <p:ext uri="{BB962C8B-B14F-4D97-AF65-F5344CB8AC3E}">
        <p14:creationId xmlns:p14="http://schemas.microsoft.com/office/powerpoint/2010/main" val="3421201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circle(in)">
                                      <p:cBhvr>
                                        <p:cTn id="10" dur="2000"/>
                                        <p:tgtEl>
                                          <p:spTgt spid="5"/>
                                        </p:tgtEl>
                                      </p:cBhvr>
                                    </p:animEffect>
                                  </p:childTnLst>
                                </p:cTn>
                              </p:par>
                              <p:par>
                                <p:cTn id="11" presetID="6" presetClass="entr" presetSubtype="16" fill="hold"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circle(in)">
                                      <p:cBhvr>
                                        <p:cTn id="13" dur="20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wheel(1)">
                                      <p:cBhvr>
                                        <p:cTn id="18" dur="2000"/>
                                        <p:tgtEl>
                                          <p:spTgt spid="11"/>
                                        </p:tgtEl>
                                      </p:cBhvr>
                                    </p:animEffect>
                                  </p:childTnLst>
                                </p:cTn>
                              </p:par>
                              <p:par>
                                <p:cTn id="19" presetID="21" presetClass="entr" presetSubtype="1"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heel(1)">
                                      <p:cBhvr>
                                        <p:cTn id="21" dur="2000"/>
                                        <p:tgtEl>
                                          <p:spTgt spid="10"/>
                                        </p:tgtEl>
                                      </p:cBhvr>
                                    </p:animEffect>
                                  </p:childTnLst>
                                </p:cTn>
                              </p:par>
                              <p:par>
                                <p:cTn id="22" presetID="21" presetClass="entr" presetSubtype="1" fill="hold"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heel(1)">
                                      <p:cBhvr>
                                        <p:cTn id="24"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p:bldP spid="10" grpId="0" animBg="1"/>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1270188"/>
          </a:xfrm>
        </p:spPr>
        <p:txBody>
          <a:bodyPr/>
          <a:lstStyle/>
          <a:p>
            <a:r>
              <a:rPr lang="en-GB" b="1" dirty="0" smtClean="0">
                <a:solidFill>
                  <a:schemeClr val="tx1"/>
                </a:solidFill>
              </a:rPr>
              <a:t>Classical Sculpture</a:t>
            </a:r>
            <a:endParaRPr lang="en-GB" b="1" dirty="0">
              <a:solidFill>
                <a:schemeClr val="tx1"/>
              </a:solidFill>
            </a:endParaRPr>
          </a:p>
        </p:txBody>
      </p:sp>
      <p:sp>
        <p:nvSpPr>
          <p:cNvPr id="3" name="Content Placeholder 2"/>
          <p:cNvSpPr>
            <a:spLocks noGrp="1"/>
          </p:cNvSpPr>
          <p:nvPr>
            <p:ph idx="1"/>
          </p:nvPr>
        </p:nvSpPr>
        <p:spPr>
          <a:xfrm>
            <a:off x="271111" y="5312501"/>
            <a:ext cx="4323749" cy="1152128"/>
          </a:xfrm>
        </p:spPr>
        <p:txBody>
          <a:bodyPr>
            <a:normAutofit fontScale="92500" lnSpcReduction="20000"/>
          </a:bodyPr>
          <a:lstStyle/>
          <a:p>
            <a:pPr>
              <a:buFont typeface="Arial" panose="020B0604020202020204" pitchFamily="34" charset="0"/>
              <a:buChar char="•"/>
            </a:pPr>
            <a:r>
              <a:rPr lang="en-GB" dirty="0" smtClean="0">
                <a:solidFill>
                  <a:schemeClr val="tx1"/>
                </a:solidFill>
              </a:rPr>
              <a:t> </a:t>
            </a:r>
            <a:r>
              <a:rPr lang="en-GB" dirty="0" err="1" smtClean="0">
                <a:solidFill>
                  <a:schemeClr val="tx1"/>
                </a:solidFill>
              </a:rPr>
              <a:t>Doryphoros</a:t>
            </a:r>
            <a:r>
              <a:rPr lang="en-GB" dirty="0" smtClean="0">
                <a:solidFill>
                  <a:schemeClr val="tx1"/>
                </a:solidFill>
              </a:rPr>
              <a:t> “Spear-Bearer” – made by </a:t>
            </a:r>
            <a:r>
              <a:rPr lang="en-GB" dirty="0" err="1" smtClean="0">
                <a:solidFill>
                  <a:schemeClr val="tx1"/>
                </a:solidFill>
              </a:rPr>
              <a:t>Polykleitos</a:t>
            </a:r>
            <a:r>
              <a:rPr lang="en-GB" dirty="0" smtClean="0">
                <a:solidFill>
                  <a:schemeClr val="tx1"/>
                </a:solidFill>
              </a:rPr>
              <a:t>, Roman copy.</a:t>
            </a:r>
          </a:p>
          <a:p>
            <a:pPr>
              <a:buFont typeface="Arial" panose="020B0604020202020204" pitchFamily="34" charset="0"/>
              <a:buChar char="•"/>
            </a:pPr>
            <a:r>
              <a:rPr lang="en-GB" dirty="0" smtClean="0">
                <a:solidFill>
                  <a:schemeClr val="tx1"/>
                </a:solidFill>
              </a:rPr>
              <a:t> Alternation of tensed and relaxed limbs – </a:t>
            </a:r>
            <a:r>
              <a:rPr lang="en-GB" i="1" dirty="0" err="1" smtClean="0">
                <a:solidFill>
                  <a:schemeClr val="tx1"/>
                </a:solidFill>
              </a:rPr>
              <a:t>contrappasto</a:t>
            </a:r>
            <a:r>
              <a:rPr lang="en-GB" dirty="0" smtClean="0">
                <a:solidFill>
                  <a:schemeClr val="tx1"/>
                </a:solidFill>
              </a:rPr>
              <a:t>.</a:t>
            </a:r>
            <a:endParaRPr lang="en-GB" dirty="0">
              <a:solidFill>
                <a:schemeClr val="tx1"/>
              </a:solidFill>
            </a:endParaRPr>
          </a:p>
        </p:txBody>
      </p:sp>
      <p:sp>
        <p:nvSpPr>
          <p:cNvPr id="5" name="Content Placeholder 2"/>
          <p:cNvSpPr txBox="1">
            <a:spLocks/>
          </p:cNvSpPr>
          <p:nvPr/>
        </p:nvSpPr>
        <p:spPr>
          <a:xfrm>
            <a:off x="4700900" y="5384509"/>
            <a:ext cx="4319919" cy="1080120"/>
          </a:xfrm>
          <a:prstGeom prst="rect">
            <a:avLst/>
          </a:prstGeom>
        </p:spPr>
        <p:txBody>
          <a:bodyPr vert="horz">
            <a:normAutofit fontScale="62500" lnSpcReduction="20000"/>
          </a:bodyPr>
          <a:lstStyle/>
          <a:p>
            <a:pPr marL="594360" marR="0" lvl="0" indent="-457200" algn="l" defTabSz="914400" rtl="0" eaLnBrk="1" fontAlgn="auto" latinLnBrk="0" hangingPunct="1">
              <a:lnSpc>
                <a:spcPct val="100000"/>
              </a:lnSpc>
              <a:spcBef>
                <a:spcPct val="20000"/>
              </a:spcBef>
              <a:spcAft>
                <a:spcPts val="0"/>
              </a:spcAft>
              <a:buClr>
                <a:schemeClr val="tx1">
                  <a:shade val="95000"/>
                </a:schemeClr>
              </a:buClr>
              <a:buSzPct val="65000"/>
              <a:buFont typeface="Arial" panose="020B0604020202020204" pitchFamily="34" charset="0"/>
              <a:buChar char="•"/>
              <a:tabLst/>
              <a:defRPr/>
            </a:pPr>
            <a:r>
              <a:rPr kumimoji="0" lang="en-GB" sz="2800" b="0" i="0" u="none" strike="noStrike" kern="1200" cap="none" spc="0" normalizeH="0" baseline="0" noProof="0" dirty="0" smtClean="0">
                <a:ln>
                  <a:noFill/>
                </a:ln>
                <a:effectLst/>
                <a:uLnTx/>
                <a:uFillTx/>
                <a:latin typeface="+mn-lt"/>
                <a:ea typeface="+mn-ea"/>
                <a:cs typeface="+mn-cs"/>
              </a:rPr>
              <a:t>Venus </a:t>
            </a:r>
            <a:r>
              <a:rPr kumimoji="0" lang="en-GB" sz="2800" b="0" i="0" u="none" strike="noStrike" kern="1200" cap="none" spc="0" normalizeH="0" baseline="0" noProof="0" dirty="0" err="1" smtClean="0">
                <a:ln>
                  <a:noFill/>
                </a:ln>
                <a:effectLst/>
                <a:uLnTx/>
                <a:uFillTx/>
                <a:latin typeface="+mn-lt"/>
                <a:ea typeface="+mn-ea"/>
                <a:cs typeface="+mn-cs"/>
              </a:rPr>
              <a:t>Genetrix</a:t>
            </a:r>
            <a:r>
              <a:rPr lang="en-GB" sz="2800" dirty="0"/>
              <a:t> </a:t>
            </a:r>
            <a:r>
              <a:rPr lang="en-GB" sz="2800" dirty="0" smtClean="0"/>
              <a:t>–</a:t>
            </a:r>
            <a:r>
              <a:rPr kumimoji="0" lang="en-GB" sz="2800" b="0" i="0" u="none" strike="noStrike" kern="1200" cap="none" spc="0" normalizeH="0" noProof="0" dirty="0" smtClean="0">
                <a:ln>
                  <a:noFill/>
                </a:ln>
                <a:effectLst/>
                <a:uLnTx/>
                <a:uFillTx/>
                <a:latin typeface="+mn-lt"/>
                <a:ea typeface="+mn-ea"/>
                <a:cs typeface="+mn-cs"/>
              </a:rPr>
              <a:t> Louvre, Paris, Roman copy of Greek original</a:t>
            </a:r>
            <a:r>
              <a:rPr kumimoji="0" lang="en-GB" sz="2800" b="0" i="0" u="none" strike="noStrike" kern="1200" cap="none" spc="0" normalizeH="0" baseline="0" noProof="0" dirty="0" smtClean="0">
                <a:ln>
                  <a:noFill/>
                </a:ln>
                <a:effectLst/>
                <a:uLnTx/>
                <a:uFillTx/>
                <a:latin typeface="+mn-lt"/>
                <a:ea typeface="+mn-ea"/>
                <a:cs typeface="+mn-cs"/>
              </a:rPr>
              <a:t>.</a:t>
            </a:r>
          </a:p>
          <a:p>
            <a:pPr marL="594360" marR="0" lvl="0" indent="-457200" algn="l" defTabSz="914400" rtl="0" eaLnBrk="1" fontAlgn="auto" latinLnBrk="0" hangingPunct="1">
              <a:lnSpc>
                <a:spcPct val="100000"/>
              </a:lnSpc>
              <a:spcBef>
                <a:spcPct val="20000"/>
              </a:spcBef>
              <a:spcAft>
                <a:spcPts val="0"/>
              </a:spcAft>
              <a:buClr>
                <a:schemeClr val="tx1">
                  <a:shade val="95000"/>
                </a:schemeClr>
              </a:buClr>
              <a:buSzPct val="65000"/>
              <a:buFont typeface="Arial" panose="020B0604020202020204" pitchFamily="34" charset="0"/>
              <a:buChar char="•"/>
              <a:tabLst/>
              <a:defRPr/>
            </a:pPr>
            <a:r>
              <a:rPr lang="en-GB" sz="2800" dirty="0" smtClean="0"/>
              <a:t>Clothed but with suggestion of body beneath.</a:t>
            </a:r>
            <a:endParaRPr kumimoji="0" lang="en-GB" sz="2800" b="0" i="0" u="none" strike="noStrike" kern="1200" cap="none" spc="0" normalizeH="0" baseline="0" noProof="0" dirty="0" smtClean="0">
              <a:ln>
                <a:noFill/>
              </a:ln>
              <a:effectLst/>
              <a:uLnTx/>
              <a:uFillTx/>
            </a:endParaRPr>
          </a:p>
        </p:txBody>
      </p:sp>
      <p:pic>
        <p:nvPicPr>
          <p:cNvPr id="6" name="Picture 5" descr="Venus Genetrix.jpg"/>
          <p:cNvPicPr>
            <a:picLocks noChangeAspect="1"/>
          </p:cNvPicPr>
          <p:nvPr/>
        </p:nvPicPr>
        <p:blipFill>
          <a:blip r:embed="rId2" cstate="print"/>
          <a:stretch>
            <a:fillRect/>
          </a:stretch>
        </p:blipFill>
        <p:spPr>
          <a:xfrm>
            <a:off x="5327856" y="1924984"/>
            <a:ext cx="2843555" cy="3375524"/>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960" y="1823567"/>
            <a:ext cx="2977654" cy="34769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p:cNvPicPr>
          <p:nvPr/>
        </p:nvPicPr>
        <p:blipFill>
          <a:blip r:embed="rId4"/>
          <a:stretch>
            <a:fillRect/>
          </a:stretch>
        </p:blipFill>
        <p:spPr>
          <a:xfrm>
            <a:off x="110358" y="3973610"/>
            <a:ext cx="8767635" cy="2746547"/>
          </a:xfrm>
          <a:prstGeom prst="rect">
            <a:avLst/>
          </a:prstGeom>
        </p:spPr>
      </p:pic>
      <p:pic>
        <p:nvPicPr>
          <p:cNvPr id="8" name="Picture 7"/>
          <p:cNvPicPr>
            <a:picLocks noChangeAspect="1"/>
          </p:cNvPicPr>
          <p:nvPr/>
        </p:nvPicPr>
        <p:blipFill>
          <a:blip r:embed="rId5"/>
          <a:stretch>
            <a:fillRect/>
          </a:stretch>
        </p:blipFill>
        <p:spPr>
          <a:xfrm>
            <a:off x="2591493" y="2702884"/>
            <a:ext cx="6286500" cy="1228725"/>
          </a:xfrm>
          <a:prstGeom prst="rect">
            <a:avLst/>
          </a:prstGeom>
        </p:spPr>
      </p:pic>
      <p:sp>
        <p:nvSpPr>
          <p:cNvPr id="9" name="Rectangle 8"/>
          <p:cNvSpPr/>
          <p:nvPr/>
        </p:nvSpPr>
        <p:spPr>
          <a:xfrm>
            <a:off x="191193" y="1823567"/>
            <a:ext cx="2319251" cy="21500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309715" y="2015499"/>
            <a:ext cx="1834970" cy="1754326"/>
          </a:xfrm>
          <a:prstGeom prst="rect">
            <a:avLst/>
          </a:prstGeom>
        </p:spPr>
        <p:txBody>
          <a:bodyPr wrap="square">
            <a:spAutoFit/>
          </a:bodyPr>
          <a:lstStyle/>
          <a:p>
            <a:r>
              <a:rPr lang="en-GB" dirty="0"/>
              <a:t>More sophisticated use of space in </a:t>
            </a:r>
            <a:r>
              <a:rPr lang="en-GB" dirty="0" smtClean="0"/>
              <a:t>pediments</a:t>
            </a:r>
          </a:p>
          <a:p>
            <a:r>
              <a:rPr lang="en-GB" dirty="0" smtClean="0"/>
              <a:t>[reconstructions to the right] </a:t>
            </a:r>
            <a:endParaRPr lang="en-GB" dirty="0"/>
          </a:p>
        </p:txBody>
      </p:sp>
      <p:pic>
        <p:nvPicPr>
          <p:cNvPr id="11" name="Picture 10"/>
          <p:cNvPicPr>
            <a:picLocks noChangeAspect="1"/>
          </p:cNvPicPr>
          <p:nvPr/>
        </p:nvPicPr>
        <p:blipFill>
          <a:blip r:embed="rId6"/>
          <a:stretch>
            <a:fillRect/>
          </a:stretch>
        </p:blipFill>
        <p:spPr>
          <a:xfrm>
            <a:off x="5576636" y="1015643"/>
            <a:ext cx="3301357" cy="1650679"/>
          </a:xfrm>
          <a:prstGeom prst="rect">
            <a:avLst/>
          </a:prstGeom>
        </p:spPr>
      </p:pic>
      <p:sp>
        <p:nvSpPr>
          <p:cNvPr id="12" name="Rectangle 11"/>
          <p:cNvSpPr/>
          <p:nvPr/>
        </p:nvSpPr>
        <p:spPr>
          <a:xfrm>
            <a:off x="5734743" y="2385753"/>
            <a:ext cx="3143250" cy="2805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6118167" y="2385753"/>
            <a:ext cx="2759826" cy="369332"/>
          </a:xfrm>
          <a:prstGeom prst="rect">
            <a:avLst/>
          </a:prstGeom>
        </p:spPr>
        <p:txBody>
          <a:bodyPr wrap="square">
            <a:spAutoFit/>
          </a:bodyPr>
          <a:lstStyle/>
          <a:p>
            <a:r>
              <a:rPr lang="en-GB" dirty="0" smtClean="0"/>
              <a:t>Nashville, Tennessee  </a:t>
            </a:r>
            <a:endParaRPr lang="en-GB" dirty="0"/>
          </a:p>
        </p:txBody>
      </p:sp>
    </p:spTree>
    <p:extLst>
      <p:ext uri="{BB962C8B-B14F-4D97-AF65-F5344CB8AC3E}">
        <p14:creationId xmlns:p14="http://schemas.microsoft.com/office/powerpoint/2010/main" val="4020525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00"/>
                                        <p:tgtEl>
                                          <p:spTgt spid="15"/>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500"/>
                                        <p:tgtEl>
                                          <p:spTgt spid="12"/>
                                        </p:tgtEl>
                                      </p:cBhvr>
                                    </p:animEffect>
                                  </p:childTnLst>
                                </p:cTn>
                              </p:par>
                              <p:par>
                                <p:cTn id="11" presetID="22" presetClass="entr" presetSubtype="4"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wipe(down)">
                                      <p:cBhvr>
                                        <p:cTn id="13" dur="500"/>
                                        <p:tgtEl>
                                          <p:spTgt spid="11"/>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wipe(down)">
                                      <p:cBhvr>
                                        <p:cTn id="16" dur="500"/>
                                        <p:tgtEl>
                                          <p:spTgt spid="10"/>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down)">
                                      <p:cBhvr>
                                        <p:cTn id="19" dur="500"/>
                                        <p:tgtEl>
                                          <p:spTgt spid="9"/>
                                        </p:tgtEl>
                                      </p:cBhvr>
                                    </p:animEffect>
                                  </p:childTnLst>
                                </p:cTn>
                              </p:par>
                              <p:par>
                                <p:cTn id="20" presetID="22" presetClass="entr" presetSubtype="4" fill="hold"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down)">
                                      <p:cBhvr>
                                        <p:cTn id="22" dur="500"/>
                                        <p:tgtEl>
                                          <p:spTgt spid="8"/>
                                        </p:tgtEl>
                                      </p:cBhvr>
                                    </p:animEffect>
                                  </p:childTnLst>
                                </p:cTn>
                              </p:par>
                              <p:par>
                                <p:cTn id="23" presetID="22" presetClass="entr" presetSubtype="4" fill="hold" nodeType="with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ipe(down)">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2" grpId="0" animBg="1"/>
      <p:bldP spid="1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1198180"/>
          </a:xfrm>
        </p:spPr>
        <p:txBody>
          <a:bodyPr/>
          <a:lstStyle/>
          <a:p>
            <a:r>
              <a:rPr lang="en-GB" b="1" dirty="0" smtClean="0">
                <a:solidFill>
                  <a:schemeClr val="tx1"/>
                </a:solidFill>
              </a:rPr>
              <a:t>Hellenistic Sculpture</a:t>
            </a:r>
            <a:endParaRPr lang="en-GB" b="1" dirty="0">
              <a:solidFill>
                <a:schemeClr val="tx1"/>
              </a:solidFill>
            </a:endParaRPr>
          </a:p>
        </p:txBody>
      </p:sp>
      <p:sp>
        <p:nvSpPr>
          <p:cNvPr id="4" name="Content Placeholder 3"/>
          <p:cNvSpPr>
            <a:spLocks noGrp="1"/>
          </p:cNvSpPr>
          <p:nvPr>
            <p:ph sz="half" idx="1"/>
          </p:nvPr>
        </p:nvSpPr>
        <p:spPr>
          <a:xfrm>
            <a:off x="107504" y="1911926"/>
            <a:ext cx="6192688" cy="1949121"/>
          </a:xfrm>
        </p:spPr>
        <p:txBody>
          <a:bodyPr>
            <a:normAutofit fontScale="92500" lnSpcReduction="20000"/>
          </a:bodyPr>
          <a:lstStyle/>
          <a:p>
            <a:pPr>
              <a:buFont typeface="Arial" panose="020B0604020202020204" pitchFamily="34" charset="0"/>
              <a:buChar char="•"/>
            </a:pPr>
            <a:r>
              <a:rPr lang="en-GB" dirty="0" smtClean="0">
                <a:solidFill>
                  <a:schemeClr val="tx1"/>
                </a:solidFill>
              </a:rPr>
              <a:t> Nudity the norm for heroes, gods, and distinguished mortals – utilised by Hellenistic kings.</a:t>
            </a:r>
          </a:p>
          <a:p>
            <a:endParaRPr lang="en-GB" sz="100" dirty="0" smtClean="0">
              <a:solidFill>
                <a:schemeClr val="tx1"/>
              </a:solidFill>
            </a:endParaRPr>
          </a:p>
          <a:p>
            <a:pPr>
              <a:buFont typeface="Arial" panose="020B0604020202020204" pitchFamily="34" charset="0"/>
              <a:buChar char="•"/>
            </a:pPr>
            <a:r>
              <a:rPr lang="en-GB" dirty="0" smtClean="0">
                <a:solidFill>
                  <a:schemeClr val="tx1"/>
                </a:solidFill>
              </a:rPr>
              <a:t> Realism of expression, also emphasis on athletic – </a:t>
            </a:r>
            <a:r>
              <a:rPr lang="en-GB" dirty="0" err="1" smtClean="0">
                <a:solidFill>
                  <a:schemeClr val="tx1"/>
                </a:solidFill>
              </a:rPr>
              <a:t>Pergamene</a:t>
            </a:r>
            <a:r>
              <a:rPr lang="en-GB" dirty="0" smtClean="0">
                <a:solidFill>
                  <a:schemeClr val="tx1"/>
                </a:solidFill>
              </a:rPr>
              <a:t> sculpture.</a:t>
            </a:r>
          </a:p>
          <a:p>
            <a:endParaRPr lang="en-GB" sz="100" dirty="0">
              <a:solidFill>
                <a:schemeClr val="tx1"/>
              </a:solidFill>
            </a:endParaRPr>
          </a:p>
          <a:p>
            <a:pPr>
              <a:buFont typeface="Arial" panose="020B0604020202020204" pitchFamily="34" charset="0"/>
              <a:buChar char="•"/>
            </a:pPr>
            <a:r>
              <a:rPr lang="en-GB" dirty="0" smtClean="0">
                <a:solidFill>
                  <a:schemeClr val="tx1"/>
                </a:solidFill>
              </a:rPr>
              <a:t> Character representations, e.g. bearded, gruff philosopher.</a:t>
            </a:r>
            <a:endParaRPr lang="en-GB" dirty="0">
              <a:solidFill>
                <a:schemeClr val="tx1"/>
              </a:solidFill>
            </a:endParaRPr>
          </a:p>
        </p:txBody>
      </p:sp>
      <p:pic>
        <p:nvPicPr>
          <p:cNvPr id="6" name="Content Placeholder 5"/>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1115616" y="3717032"/>
            <a:ext cx="3168352" cy="2702498"/>
          </a:xfrm>
        </p:spPr>
      </p:pic>
      <p:sp>
        <p:nvSpPr>
          <p:cNvPr id="7" name="Rectangle 6"/>
          <p:cNvSpPr/>
          <p:nvPr/>
        </p:nvSpPr>
        <p:spPr>
          <a:xfrm>
            <a:off x="21100" y="6401072"/>
            <a:ext cx="5626496" cy="400110"/>
          </a:xfrm>
          <a:prstGeom prst="rect">
            <a:avLst/>
          </a:prstGeom>
        </p:spPr>
        <p:txBody>
          <a:bodyPr wrap="square">
            <a:spAutoFit/>
          </a:bodyPr>
          <a:lstStyle/>
          <a:p>
            <a:pPr algn="ctr"/>
            <a:r>
              <a:rPr lang="en-GB" sz="2000" dirty="0" smtClean="0"/>
              <a:t>Epicurus bust, British Museum, Roman copy</a:t>
            </a:r>
            <a:endParaRPr lang="en-GB" sz="2000" dirty="0"/>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44208" y="1628800"/>
            <a:ext cx="2232248" cy="4032448"/>
          </a:xfrm>
          <a:prstGeom prst="rect">
            <a:avLst/>
          </a:prstGeom>
        </p:spPr>
      </p:pic>
      <p:sp>
        <p:nvSpPr>
          <p:cNvPr id="9" name="Rectangle 8"/>
          <p:cNvSpPr/>
          <p:nvPr/>
        </p:nvSpPr>
        <p:spPr>
          <a:xfrm>
            <a:off x="5812762" y="5711644"/>
            <a:ext cx="3240360" cy="707886"/>
          </a:xfrm>
          <a:prstGeom prst="rect">
            <a:avLst/>
          </a:prstGeom>
        </p:spPr>
        <p:txBody>
          <a:bodyPr wrap="square">
            <a:spAutoFit/>
          </a:bodyPr>
          <a:lstStyle/>
          <a:p>
            <a:pPr algn="ctr"/>
            <a:r>
              <a:rPr lang="en-GB" sz="2000" dirty="0" smtClean="0">
                <a:solidFill>
                  <a:schemeClr val="bg1"/>
                </a:solidFill>
              </a:rPr>
              <a:t>“</a:t>
            </a:r>
            <a:r>
              <a:rPr lang="en-GB" sz="2000" dirty="0" smtClean="0"/>
              <a:t>Hellenistic Ruler” statue – National Museum, Rome</a:t>
            </a:r>
            <a:endParaRPr lang="en-GB" sz="2000" dirty="0"/>
          </a:p>
        </p:txBody>
      </p:sp>
      <p:pic>
        <p:nvPicPr>
          <p:cNvPr id="3" name="Picture 2"/>
          <p:cNvPicPr>
            <a:picLocks noChangeAspect="1"/>
          </p:cNvPicPr>
          <p:nvPr/>
        </p:nvPicPr>
        <p:blipFill>
          <a:blip r:embed="rId4"/>
          <a:stretch>
            <a:fillRect/>
          </a:stretch>
        </p:blipFill>
        <p:spPr>
          <a:xfrm>
            <a:off x="315382" y="1710242"/>
            <a:ext cx="5188146" cy="4669941"/>
          </a:xfrm>
          <a:prstGeom prst="rect">
            <a:avLst/>
          </a:prstGeom>
        </p:spPr>
      </p:pic>
      <p:sp>
        <p:nvSpPr>
          <p:cNvPr id="5" name="Rectangle 4"/>
          <p:cNvSpPr/>
          <p:nvPr/>
        </p:nvSpPr>
        <p:spPr>
          <a:xfrm>
            <a:off x="157884" y="6483927"/>
            <a:ext cx="5203826" cy="3172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96636" y="6471465"/>
            <a:ext cx="3877985" cy="369332"/>
          </a:xfrm>
          <a:prstGeom prst="rect">
            <a:avLst/>
          </a:prstGeom>
        </p:spPr>
        <p:txBody>
          <a:bodyPr wrap="none">
            <a:spAutoFit/>
          </a:bodyPr>
          <a:lstStyle/>
          <a:p>
            <a:r>
              <a:rPr lang="en-GB" dirty="0" err="1"/>
              <a:t>Laocoon</a:t>
            </a:r>
            <a:r>
              <a:rPr lang="en-GB" dirty="0"/>
              <a:t> and his sons, Vatican Museum	</a:t>
            </a:r>
          </a:p>
        </p:txBody>
      </p:sp>
      <p:pic>
        <p:nvPicPr>
          <p:cNvPr id="11" name="Picture 10"/>
          <p:cNvPicPr>
            <a:picLocks noChangeAspect="1"/>
          </p:cNvPicPr>
          <p:nvPr/>
        </p:nvPicPr>
        <p:blipFill rotWithShape="1">
          <a:blip r:embed="rId5"/>
          <a:srcRect l="9272" b="4239"/>
          <a:stretch/>
        </p:blipFill>
        <p:spPr>
          <a:xfrm>
            <a:off x="5580166" y="1730329"/>
            <a:ext cx="3472956" cy="4689201"/>
          </a:xfrm>
          <a:prstGeom prst="rect">
            <a:avLst/>
          </a:prstGeom>
        </p:spPr>
      </p:pic>
      <p:sp>
        <p:nvSpPr>
          <p:cNvPr id="12" name="Rectangle 11"/>
          <p:cNvSpPr/>
          <p:nvPr/>
        </p:nvSpPr>
        <p:spPr>
          <a:xfrm>
            <a:off x="5498494" y="6483927"/>
            <a:ext cx="3554628" cy="3172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5700462" y="6436548"/>
            <a:ext cx="2915991" cy="369332"/>
          </a:xfrm>
          <a:prstGeom prst="rect">
            <a:avLst/>
          </a:prstGeom>
        </p:spPr>
        <p:txBody>
          <a:bodyPr wrap="none">
            <a:spAutoFit/>
          </a:bodyPr>
          <a:lstStyle/>
          <a:p>
            <a:r>
              <a:rPr lang="en-GB" dirty="0"/>
              <a:t>Winged Victory, Louvre, Paris</a:t>
            </a:r>
          </a:p>
        </p:txBody>
      </p:sp>
    </p:spTree>
    <p:extLst>
      <p:ext uri="{BB962C8B-B14F-4D97-AF65-F5344CB8AC3E}">
        <p14:creationId xmlns:p14="http://schemas.microsoft.com/office/powerpoint/2010/main" val="15025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par>
                                <p:cTn id="17" presetID="31" presetClass="entr" presetSubtype="0"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1000" fill="hold"/>
                                        <p:tgtEl>
                                          <p:spTgt spid="3"/>
                                        </p:tgtEl>
                                        <p:attrNameLst>
                                          <p:attrName>ppt_w</p:attrName>
                                        </p:attrNameLst>
                                      </p:cBhvr>
                                      <p:tavLst>
                                        <p:tav tm="0">
                                          <p:val>
                                            <p:fltVal val="0"/>
                                          </p:val>
                                        </p:tav>
                                        <p:tav tm="100000">
                                          <p:val>
                                            <p:strVal val="#ppt_w"/>
                                          </p:val>
                                        </p:tav>
                                      </p:tavLst>
                                    </p:anim>
                                    <p:anim calcmode="lin" valueType="num">
                                      <p:cBhvr>
                                        <p:cTn id="20" dur="1000" fill="hold"/>
                                        <p:tgtEl>
                                          <p:spTgt spid="3"/>
                                        </p:tgtEl>
                                        <p:attrNameLst>
                                          <p:attrName>ppt_h</p:attrName>
                                        </p:attrNameLst>
                                      </p:cBhvr>
                                      <p:tavLst>
                                        <p:tav tm="0">
                                          <p:val>
                                            <p:fltVal val="0"/>
                                          </p:val>
                                        </p:tav>
                                        <p:tav tm="100000">
                                          <p:val>
                                            <p:strVal val="#ppt_h"/>
                                          </p:val>
                                        </p:tav>
                                      </p:tavLst>
                                    </p:anim>
                                    <p:anim calcmode="lin" valueType="num">
                                      <p:cBhvr>
                                        <p:cTn id="21" dur="1000" fill="hold"/>
                                        <p:tgtEl>
                                          <p:spTgt spid="3"/>
                                        </p:tgtEl>
                                        <p:attrNameLst>
                                          <p:attrName>style.rotation</p:attrName>
                                        </p:attrNameLst>
                                      </p:cBhvr>
                                      <p:tavLst>
                                        <p:tav tm="0">
                                          <p:val>
                                            <p:fltVal val="90"/>
                                          </p:val>
                                        </p:tav>
                                        <p:tav tm="100000">
                                          <p:val>
                                            <p:fltVal val="0"/>
                                          </p:val>
                                        </p:tav>
                                      </p:tavLst>
                                    </p:anim>
                                    <p:animEffect transition="in" filter="fade">
                                      <p:cBhvr>
                                        <p:cTn id="22" dur="1000"/>
                                        <p:tgtEl>
                                          <p:spTgt spid="3"/>
                                        </p:tgtEl>
                                      </p:cBhvr>
                                    </p:animEffect>
                                  </p:childTnLst>
                                </p:cTn>
                              </p:par>
                              <p:par>
                                <p:cTn id="23" presetID="31" presetClass="entr" presetSubtype="0" fill="hold" nodeType="with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p:cTn id="25" dur="1000" fill="hold"/>
                                        <p:tgtEl>
                                          <p:spTgt spid="11"/>
                                        </p:tgtEl>
                                        <p:attrNameLst>
                                          <p:attrName>ppt_w</p:attrName>
                                        </p:attrNameLst>
                                      </p:cBhvr>
                                      <p:tavLst>
                                        <p:tav tm="0">
                                          <p:val>
                                            <p:fltVal val="0"/>
                                          </p:val>
                                        </p:tav>
                                        <p:tav tm="100000">
                                          <p:val>
                                            <p:strVal val="#ppt_w"/>
                                          </p:val>
                                        </p:tav>
                                      </p:tavLst>
                                    </p:anim>
                                    <p:anim calcmode="lin" valueType="num">
                                      <p:cBhvr>
                                        <p:cTn id="26" dur="1000" fill="hold"/>
                                        <p:tgtEl>
                                          <p:spTgt spid="11"/>
                                        </p:tgtEl>
                                        <p:attrNameLst>
                                          <p:attrName>ppt_h</p:attrName>
                                        </p:attrNameLst>
                                      </p:cBhvr>
                                      <p:tavLst>
                                        <p:tav tm="0">
                                          <p:val>
                                            <p:fltVal val="0"/>
                                          </p:val>
                                        </p:tav>
                                        <p:tav tm="100000">
                                          <p:val>
                                            <p:strVal val="#ppt_h"/>
                                          </p:val>
                                        </p:tav>
                                      </p:tavLst>
                                    </p:anim>
                                    <p:anim calcmode="lin" valueType="num">
                                      <p:cBhvr>
                                        <p:cTn id="27" dur="1000" fill="hold"/>
                                        <p:tgtEl>
                                          <p:spTgt spid="11"/>
                                        </p:tgtEl>
                                        <p:attrNameLst>
                                          <p:attrName>style.rotation</p:attrName>
                                        </p:attrNameLst>
                                      </p:cBhvr>
                                      <p:tavLst>
                                        <p:tav tm="0">
                                          <p:val>
                                            <p:fltVal val="90"/>
                                          </p:val>
                                        </p:tav>
                                        <p:tav tm="100000">
                                          <p:val>
                                            <p:fltVal val="0"/>
                                          </p:val>
                                        </p:tav>
                                      </p:tavLst>
                                    </p:anim>
                                    <p:animEffect transition="in" filter="fade">
                                      <p:cBhvr>
                                        <p:cTn id="28" dur="1000"/>
                                        <p:tgtEl>
                                          <p:spTgt spid="11"/>
                                        </p:tgtEl>
                                      </p:cBhvr>
                                    </p:animEffect>
                                  </p:childTnLst>
                                </p:cTn>
                              </p:par>
                              <p:par>
                                <p:cTn id="29" presetID="31" presetClass="entr" presetSubtype="0" fill="hold" grpId="0" nodeType="with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p:cTn id="31" dur="1000" fill="hold"/>
                                        <p:tgtEl>
                                          <p:spTgt spid="13"/>
                                        </p:tgtEl>
                                        <p:attrNameLst>
                                          <p:attrName>ppt_w</p:attrName>
                                        </p:attrNameLst>
                                      </p:cBhvr>
                                      <p:tavLst>
                                        <p:tav tm="0">
                                          <p:val>
                                            <p:fltVal val="0"/>
                                          </p:val>
                                        </p:tav>
                                        <p:tav tm="100000">
                                          <p:val>
                                            <p:strVal val="#ppt_w"/>
                                          </p:val>
                                        </p:tav>
                                      </p:tavLst>
                                    </p:anim>
                                    <p:anim calcmode="lin" valueType="num">
                                      <p:cBhvr>
                                        <p:cTn id="32" dur="1000" fill="hold"/>
                                        <p:tgtEl>
                                          <p:spTgt spid="13"/>
                                        </p:tgtEl>
                                        <p:attrNameLst>
                                          <p:attrName>ppt_h</p:attrName>
                                        </p:attrNameLst>
                                      </p:cBhvr>
                                      <p:tavLst>
                                        <p:tav tm="0">
                                          <p:val>
                                            <p:fltVal val="0"/>
                                          </p:val>
                                        </p:tav>
                                        <p:tav tm="100000">
                                          <p:val>
                                            <p:strVal val="#ppt_h"/>
                                          </p:val>
                                        </p:tav>
                                      </p:tavLst>
                                    </p:anim>
                                    <p:anim calcmode="lin" valueType="num">
                                      <p:cBhvr>
                                        <p:cTn id="33" dur="1000" fill="hold"/>
                                        <p:tgtEl>
                                          <p:spTgt spid="13"/>
                                        </p:tgtEl>
                                        <p:attrNameLst>
                                          <p:attrName>style.rotation</p:attrName>
                                        </p:attrNameLst>
                                      </p:cBhvr>
                                      <p:tavLst>
                                        <p:tav tm="0">
                                          <p:val>
                                            <p:fltVal val="90"/>
                                          </p:val>
                                        </p:tav>
                                        <p:tav tm="100000">
                                          <p:val>
                                            <p:fltVal val="0"/>
                                          </p:val>
                                        </p:tav>
                                      </p:tavLst>
                                    </p:anim>
                                    <p:animEffect transition="in" filter="fade">
                                      <p:cBhvr>
                                        <p:cTn id="34" dur="1000"/>
                                        <p:tgtEl>
                                          <p:spTgt spid="13"/>
                                        </p:tgtEl>
                                      </p:cBhvr>
                                    </p:animEffect>
                                  </p:childTnLst>
                                </p:cTn>
                              </p:par>
                              <p:par>
                                <p:cTn id="35" presetID="31" presetClass="entr" presetSubtype="0"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p:cTn id="37" dur="1000" fill="hold"/>
                                        <p:tgtEl>
                                          <p:spTgt spid="12"/>
                                        </p:tgtEl>
                                        <p:attrNameLst>
                                          <p:attrName>ppt_w</p:attrName>
                                        </p:attrNameLst>
                                      </p:cBhvr>
                                      <p:tavLst>
                                        <p:tav tm="0">
                                          <p:val>
                                            <p:fltVal val="0"/>
                                          </p:val>
                                        </p:tav>
                                        <p:tav tm="100000">
                                          <p:val>
                                            <p:strVal val="#ppt_w"/>
                                          </p:val>
                                        </p:tav>
                                      </p:tavLst>
                                    </p:anim>
                                    <p:anim calcmode="lin" valueType="num">
                                      <p:cBhvr>
                                        <p:cTn id="38" dur="1000" fill="hold"/>
                                        <p:tgtEl>
                                          <p:spTgt spid="12"/>
                                        </p:tgtEl>
                                        <p:attrNameLst>
                                          <p:attrName>ppt_h</p:attrName>
                                        </p:attrNameLst>
                                      </p:cBhvr>
                                      <p:tavLst>
                                        <p:tav tm="0">
                                          <p:val>
                                            <p:fltVal val="0"/>
                                          </p:val>
                                        </p:tav>
                                        <p:tav tm="100000">
                                          <p:val>
                                            <p:strVal val="#ppt_h"/>
                                          </p:val>
                                        </p:tav>
                                      </p:tavLst>
                                    </p:anim>
                                    <p:anim calcmode="lin" valueType="num">
                                      <p:cBhvr>
                                        <p:cTn id="39" dur="1000" fill="hold"/>
                                        <p:tgtEl>
                                          <p:spTgt spid="12"/>
                                        </p:tgtEl>
                                        <p:attrNameLst>
                                          <p:attrName>style.rotation</p:attrName>
                                        </p:attrNameLst>
                                      </p:cBhvr>
                                      <p:tavLst>
                                        <p:tav tm="0">
                                          <p:val>
                                            <p:fltVal val="90"/>
                                          </p:val>
                                        </p:tav>
                                        <p:tav tm="100000">
                                          <p:val>
                                            <p:fltVal val="0"/>
                                          </p:val>
                                        </p:tav>
                                      </p:tavLst>
                                    </p:anim>
                                    <p:animEffect transition="in" filter="fade">
                                      <p:cBhvr>
                                        <p:cTn id="40"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p:bldP spid="12" grpId="0" animBg="1"/>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Roman Sculpture</a:t>
            </a:r>
            <a:endParaRPr lang="en-GB" b="1" dirty="0"/>
          </a:p>
        </p:txBody>
      </p:sp>
      <p:sp>
        <p:nvSpPr>
          <p:cNvPr id="3" name="Content Placeholder 2"/>
          <p:cNvSpPr>
            <a:spLocks noGrp="1"/>
          </p:cNvSpPr>
          <p:nvPr>
            <p:ph idx="1"/>
          </p:nvPr>
        </p:nvSpPr>
        <p:spPr/>
        <p:txBody>
          <a:bodyPr/>
          <a:lstStyle/>
          <a:p>
            <a:r>
              <a:rPr lang="en-GB" dirty="0" smtClean="0"/>
              <a:t>Images of emperors</a:t>
            </a:r>
          </a:p>
          <a:p>
            <a:r>
              <a:rPr lang="en-GB" dirty="0" smtClean="0"/>
              <a:t>Narrative reliefs</a:t>
            </a:r>
            <a:endParaRPr lang="en-GB"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343526" y="985838"/>
            <a:ext cx="3171824" cy="4757737"/>
          </a:xfrm>
          <a:prstGeom prst="rect">
            <a:avLst/>
          </a:prstGeom>
        </p:spPr>
      </p:pic>
      <p:sp>
        <p:nvSpPr>
          <p:cNvPr id="5" name="Rectangle 4"/>
          <p:cNvSpPr/>
          <p:nvPr/>
        </p:nvSpPr>
        <p:spPr>
          <a:xfrm>
            <a:off x="273245" y="5869094"/>
            <a:ext cx="6377708" cy="646331"/>
          </a:xfrm>
          <a:prstGeom prst="rect">
            <a:avLst/>
          </a:prstGeom>
        </p:spPr>
        <p:txBody>
          <a:bodyPr wrap="none">
            <a:spAutoFit/>
          </a:bodyPr>
          <a:lstStyle/>
          <a:p>
            <a:r>
              <a:rPr lang="en-GB" dirty="0" err="1"/>
              <a:t>Ara</a:t>
            </a:r>
            <a:r>
              <a:rPr lang="en-GB" dirty="0"/>
              <a:t> </a:t>
            </a:r>
            <a:r>
              <a:rPr lang="en-GB" dirty="0" err="1"/>
              <a:t>Pacis</a:t>
            </a:r>
            <a:r>
              <a:rPr lang="en-GB" dirty="0"/>
              <a:t> </a:t>
            </a:r>
            <a:r>
              <a:rPr lang="en-GB" dirty="0" err="1" smtClean="0"/>
              <a:t>Augustae</a:t>
            </a:r>
            <a:r>
              <a:rPr lang="en-GB" dirty="0" smtClean="0"/>
              <a:t>; ‘</a:t>
            </a:r>
            <a:r>
              <a:rPr lang="en-GB" dirty="0"/>
              <a:t>Altar of Augustan Peace’, early 1st century </a:t>
            </a:r>
            <a:r>
              <a:rPr lang="en-GB" dirty="0" smtClean="0"/>
              <a:t>AD</a:t>
            </a:r>
            <a:endParaRPr lang="en-GB" dirty="0"/>
          </a:p>
          <a:p>
            <a:r>
              <a:rPr lang="en-GB" dirty="0" smtClean="0"/>
              <a:t>; </a:t>
            </a:r>
            <a:endParaRPr lang="en-GB" dirty="0"/>
          </a:p>
        </p:txBody>
      </p:sp>
      <p:pic>
        <p:nvPicPr>
          <p:cNvPr id="6" name="Picture 5"/>
          <p:cNvPicPr>
            <a:picLocks noChangeAspect="1"/>
          </p:cNvPicPr>
          <p:nvPr/>
        </p:nvPicPr>
        <p:blipFill>
          <a:blip r:embed="rId3"/>
          <a:stretch>
            <a:fillRect/>
          </a:stretch>
        </p:blipFill>
        <p:spPr>
          <a:xfrm>
            <a:off x="273245" y="2826327"/>
            <a:ext cx="3859149" cy="2842433"/>
          </a:xfrm>
          <a:prstGeom prst="rect">
            <a:avLst/>
          </a:prstGeom>
        </p:spPr>
      </p:pic>
      <p:pic>
        <p:nvPicPr>
          <p:cNvPr id="7" name="Picture 6"/>
          <p:cNvPicPr>
            <a:picLocks noChangeAspect="1"/>
          </p:cNvPicPr>
          <p:nvPr/>
        </p:nvPicPr>
        <p:blipFill>
          <a:blip r:embed="rId4"/>
          <a:stretch>
            <a:fillRect/>
          </a:stretch>
        </p:blipFill>
        <p:spPr>
          <a:xfrm>
            <a:off x="2637634" y="3612925"/>
            <a:ext cx="3688352" cy="2130650"/>
          </a:xfrm>
          <a:prstGeom prst="rect">
            <a:avLst/>
          </a:prstGeom>
        </p:spPr>
      </p:pic>
      <p:pic>
        <p:nvPicPr>
          <p:cNvPr id="8" name="Picture 7"/>
          <p:cNvPicPr>
            <a:picLocks noChangeAspect="1"/>
          </p:cNvPicPr>
          <p:nvPr/>
        </p:nvPicPr>
        <p:blipFill>
          <a:blip r:embed="rId5"/>
          <a:stretch>
            <a:fillRect/>
          </a:stretch>
        </p:blipFill>
        <p:spPr>
          <a:xfrm>
            <a:off x="376138" y="1635181"/>
            <a:ext cx="3364589" cy="5041002"/>
          </a:xfrm>
          <a:prstGeom prst="rect">
            <a:avLst/>
          </a:prstGeom>
        </p:spPr>
      </p:pic>
      <p:pic>
        <p:nvPicPr>
          <p:cNvPr id="9" name="Picture 8"/>
          <p:cNvPicPr>
            <a:picLocks noChangeAspect="1"/>
          </p:cNvPicPr>
          <p:nvPr/>
        </p:nvPicPr>
        <p:blipFill>
          <a:blip r:embed="rId6"/>
          <a:stretch>
            <a:fillRect/>
          </a:stretch>
        </p:blipFill>
        <p:spPr>
          <a:xfrm>
            <a:off x="3843620" y="3508825"/>
            <a:ext cx="4671730" cy="3140528"/>
          </a:xfrm>
          <a:prstGeom prst="rect">
            <a:avLst/>
          </a:prstGeom>
        </p:spPr>
      </p:pic>
    </p:spTree>
    <p:extLst>
      <p:ext uri="{BB962C8B-B14F-4D97-AF65-F5344CB8AC3E}">
        <p14:creationId xmlns:p14="http://schemas.microsoft.com/office/powerpoint/2010/main" val="1143879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Paintings</a:t>
            </a:r>
            <a:endParaRPr lang="en-GB" b="1" dirty="0"/>
          </a:p>
        </p:txBody>
      </p:sp>
      <p:sp>
        <p:nvSpPr>
          <p:cNvPr id="3" name="Content Placeholder 2"/>
          <p:cNvSpPr>
            <a:spLocks noGrp="1"/>
          </p:cNvSpPr>
          <p:nvPr>
            <p:ph idx="1"/>
          </p:nvPr>
        </p:nvSpPr>
        <p:spPr>
          <a:xfrm>
            <a:off x="182881" y="1845734"/>
            <a:ext cx="3632662" cy="4023360"/>
          </a:xfrm>
        </p:spPr>
        <p:txBody>
          <a:bodyPr/>
          <a:lstStyle/>
          <a:p>
            <a:pPr>
              <a:buFont typeface="Arial" panose="020B0604020202020204" pitchFamily="34" charset="0"/>
              <a:buChar char="•"/>
            </a:pPr>
            <a:r>
              <a:rPr lang="en-GB" dirty="0" smtClean="0"/>
              <a:t> A lot of paintings from antiquity are murals</a:t>
            </a:r>
          </a:p>
          <a:p>
            <a:pPr lvl="1"/>
            <a:r>
              <a:rPr lang="en-GB" dirty="0" smtClean="0"/>
              <a:t>We don’t have many Greek murals because the buildings haven’t survived.</a:t>
            </a:r>
          </a:p>
          <a:p>
            <a:pPr lvl="1"/>
            <a:r>
              <a:rPr lang="en-GB" dirty="0" smtClean="0"/>
              <a:t>We have more Roman ones from sites like </a:t>
            </a:r>
            <a:r>
              <a:rPr lang="en-GB" dirty="0" err="1" smtClean="0"/>
              <a:t>Pompei</a:t>
            </a:r>
            <a:r>
              <a:rPr lang="en-GB" dirty="0" smtClean="0"/>
              <a:t> </a:t>
            </a:r>
          </a:p>
          <a:p>
            <a:pPr>
              <a:buFont typeface="Arial" panose="020B0604020202020204" pitchFamily="34" charset="0"/>
              <a:buChar char="•"/>
            </a:pPr>
            <a:r>
              <a:rPr lang="en-GB" dirty="0" smtClean="0"/>
              <a:t> We also have portraits from mummies in Roman Egypt</a:t>
            </a:r>
            <a:endParaRPr lang="en-GB" dirty="0"/>
          </a:p>
        </p:txBody>
      </p:sp>
      <p:pic>
        <p:nvPicPr>
          <p:cNvPr id="4" name="Picture 3"/>
          <p:cNvPicPr>
            <a:picLocks noChangeAspect="1"/>
          </p:cNvPicPr>
          <p:nvPr/>
        </p:nvPicPr>
        <p:blipFill>
          <a:blip r:embed="rId2"/>
          <a:stretch>
            <a:fillRect/>
          </a:stretch>
        </p:blipFill>
        <p:spPr>
          <a:xfrm>
            <a:off x="290723" y="4752148"/>
            <a:ext cx="1820710" cy="2028791"/>
          </a:xfrm>
          <a:prstGeom prst="rect">
            <a:avLst/>
          </a:prstGeom>
        </p:spPr>
      </p:pic>
      <p:pic>
        <p:nvPicPr>
          <p:cNvPr id="5" name="Picture 4"/>
          <p:cNvPicPr>
            <a:picLocks noChangeAspect="1"/>
          </p:cNvPicPr>
          <p:nvPr/>
        </p:nvPicPr>
        <p:blipFill>
          <a:blip r:embed="rId3"/>
          <a:stretch>
            <a:fillRect/>
          </a:stretch>
        </p:blipFill>
        <p:spPr>
          <a:xfrm>
            <a:off x="2219275" y="4656289"/>
            <a:ext cx="1438325" cy="2124649"/>
          </a:xfrm>
          <a:prstGeom prst="rect">
            <a:avLst/>
          </a:prstGeom>
        </p:spPr>
      </p:pic>
      <p:sp>
        <p:nvSpPr>
          <p:cNvPr id="6" name="Rectangle 5"/>
          <p:cNvSpPr/>
          <p:nvPr/>
        </p:nvSpPr>
        <p:spPr>
          <a:xfrm>
            <a:off x="4355869" y="1845734"/>
            <a:ext cx="4572000" cy="1477328"/>
          </a:xfrm>
          <a:prstGeom prst="rect">
            <a:avLst/>
          </a:prstGeom>
        </p:spPr>
        <p:txBody>
          <a:bodyPr>
            <a:spAutoFit/>
          </a:bodyPr>
          <a:lstStyle/>
          <a:p>
            <a:r>
              <a:rPr lang="en-GB" dirty="0"/>
              <a:t>Variety of styles:</a:t>
            </a:r>
          </a:p>
          <a:p>
            <a:r>
              <a:rPr lang="en-GB" dirty="0"/>
              <a:t>Some mimicking building materials and architectural details</a:t>
            </a:r>
          </a:p>
          <a:p>
            <a:r>
              <a:rPr lang="en-GB" dirty="0"/>
              <a:t>Images include landscapes, portraits and mythical scenes</a:t>
            </a:r>
          </a:p>
        </p:txBody>
      </p:sp>
      <p:pic>
        <p:nvPicPr>
          <p:cNvPr id="7" name="Picture 6"/>
          <p:cNvPicPr>
            <a:picLocks noChangeAspect="1"/>
          </p:cNvPicPr>
          <p:nvPr/>
        </p:nvPicPr>
        <p:blipFill>
          <a:blip r:embed="rId4"/>
          <a:stretch>
            <a:fillRect/>
          </a:stretch>
        </p:blipFill>
        <p:spPr>
          <a:xfrm>
            <a:off x="4512461" y="3323062"/>
            <a:ext cx="3854299" cy="3337259"/>
          </a:xfrm>
          <a:prstGeom prst="rect">
            <a:avLst/>
          </a:prstGeom>
        </p:spPr>
      </p:pic>
      <p:pic>
        <p:nvPicPr>
          <p:cNvPr id="8" name="Picture 7"/>
          <p:cNvPicPr>
            <a:picLocks noChangeAspect="1"/>
          </p:cNvPicPr>
          <p:nvPr/>
        </p:nvPicPr>
        <p:blipFill>
          <a:blip r:embed="rId5"/>
          <a:stretch>
            <a:fillRect/>
          </a:stretch>
        </p:blipFill>
        <p:spPr>
          <a:xfrm>
            <a:off x="4354518" y="1845733"/>
            <a:ext cx="4190966" cy="4964519"/>
          </a:xfrm>
          <a:prstGeom prst="rect">
            <a:avLst/>
          </a:prstGeom>
        </p:spPr>
      </p:pic>
      <p:sp>
        <p:nvSpPr>
          <p:cNvPr id="10" name="Rectangle 9"/>
          <p:cNvSpPr/>
          <p:nvPr/>
        </p:nvSpPr>
        <p:spPr>
          <a:xfrm>
            <a:off x="4089862" y="6350924"/>
            <a:ext cx="4763193" cy="4593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4355869" y="6411311"/>
            <a:ext cx="4572000" cy="338554"/>
          </a:xfrm>
          <a:prstGeom prst="rect">
            <a:avLst/>
          </a:prstGeom>
        </p:spPr>
        <p:txBody>
          <a:bodyPr>
            <a:spAutoFit/>
          </a:bodyPr>
          <a:lstStyle/>
          <a:p>
            <a:r>
              <a:rPr lang="it-IT" sz="1600" dirty="0"/>
              <a:t>Museo Nazionale Napoli Perseus And Andromeda</a:t>
            </a:r>
            <a:endParaRPr lang="en-GB" sz="1600" dirty="0"/>
          </a:p>
        </p:txBody>
      </p:sp>
      <p:pic>
        <p:nvPicPr>
          <p:cNvPr id="12" name="Picture 11"/>
          <p:cNvPicPr>
            <a:picLocks noChangeAspect="1"/>
          </p:cNvPicPr>
          <p:nvPr/>
        </p:nvPicPr>
        <p:blipFill>
          <a:blip r:embed="rId6"/>
          <a:stretch>
            <a:fillRect/>
          </a:stretch>
        </p:blipFill>
        <p:spPr>
          <a:xfrm>
            <a:off x="298582" y="1845733"/>
            <a:ext cx="3707477" cy="4563049"/>
          </a:xfrm>
          <a:prstGeom prst="rect">
            <a:avLst/>
          </a:prstGeom>
        </p:spPr>
      </p:pic>
      <p:sp>
        <p:nvSpPr>
          <p:cNvPr id="13" name="Rectangle 12"/>
          <p:cNvSpPr/>
          <p:nvPr/>
        </p:nvSpPr>
        <p:spPr>
          <a:xfrm>
            <a:off x="119858" y="6080979"/>
            <a:ext cx="3823178" cy="7292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182881" y="6051664"/>
            <a:ext cx="3789252" cy="830997"/>
          </a:xfrm>
          <a:prstGeom prst="rect">
            <a:avLst/>
          </a:prstGeom>
        </p:spPr>
        <p:txBody>
          <a:bodyPr wrap="square">
            <a:spAutoFit/>
          </a:bodyPr>
          <a:lstStyle/>
          <a:p>
            <a:r>
              <a:rPr lang="en-GB" sz="1600" dirty="0"/>
              <a:t>Painting from the House of the </a:t>
            </a:r>
            <a:r>
              <a:rPr lang="en-GB" sz="1600" dirty="0" err="1"/>
              <a:t>Discouri</a:t>
            </a:r>
            <a:r>
              <a:rPr lang="en-GB" sz="1600" dirty="0"/>
              <a:t>, </a:t>
            </a:r>
            <a:r>
              <a:rPr lang="en-GB" sz="1600" dirty="0" smtClean="0"/>
              <a:t>Pompeii, AD 62-79; Archaeological </a:t>
            </a:r>
            <a:r>
              <a:rPr lang="en-GB" sz="1600" dirty="0"/>
              <a:t>Museum of Naples</a:t>
            </a:r>
          </a:p>
        </p:txBody>
      </p:sp>
    </p:spTree>
    <p:extLst>
      <p:ext uri="{BB962C8B-B14F-4D97-AF65-F5344CB8AC3E}">
        <p14:creationId xmlns:p14="http://schemas.microsoft.com/office/powerpoint/2010/main" val="78949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wipe(down)">
                                      <p:cBhvr>
                                        <p:cTn id="24" dur="500"/>
                                        <p:tgtEl>
                                          <p:spTgt spid="13"/>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down)">
                                      <p:cBhvr>
                                        <p:cTn id="27" dur="500"/>
                                        <p:tgtEl>
                                          <p:spTgt spid="14"/>
                                        </p:tgtEl>
                                      </p:cBhvr>
                                    </p:animEffect>
                                  </p:childTnLst>
                                </p:cTn>
                              </p:par>
                              <p:par>
                                <p:cTn id="28" presetID="22" presetClass="entr" presetSubtype="4" fill="hold" nodeType="withEffect">
                                  <p:stCondLst>
                                    <p:cond delay="0"/>
                                  </p:stCondLst>
                                  <p:childTnLst>
                                    <p:set>
                                      <p:cBhvr>
                                        <p:cTn id="29" dur="1" fill="hold">
                                          <p:stCondLst>
                                            <p:cond delay="0"/>
                                          </p:stCondLst>
                                        </p:cTn>
                                        <p:tgtEl>
                                          <p:spTgt spid="12"/>
                                        </p:tgtEl>
                                        <p:attrNameLst>
                                          <p:attrName>style.visibility</p:attrName>
                                        </p:attrNameLst>
                                      </p:cBhvr>
                                      <p:to>
                                        <p:strVal val="visible"/>
                                      </p:to>
                                    </p:set>
                                    <p:animEffect transition="in" filter="wipe(down)">
                                      <p:cBhvr>
                                        <p:cTn id="3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P spid="13" grpId="0" animBg="1"/>
      <p:bldP spid="1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556953"/>
            <a:ext cx="8229600" cy="1052736"/>
          </a:xfrm>
        </p:spPr>
        <p:txBody>
          <a:bodyPr/>
          <a:lstStyle/>
          <a:p>
            <a:r>
              <a:rPr lang="en-GB" b="1" dirty="0" smtClean="0">
                <a:solidFill>
                  <a:schemeClr val="tx1"/>
                </a:solidFill>
              </a:rPr>
              <a:t>Mosaics</a:t>
            </a:r>
            <a:endParaRPr lang="en-GB" b="1" dirty="0">
              <a:solidFill>
                <a:schemeClr val="tx1"/>
              </a:solidFill>
            </a:endParaRPr>
          </a:p>
        </p:txBody>
      </p:sp>
      <p:sp>
        <p:nvSpPr>
          <p:cNvPr id="3" name="Content Placeholder 2"/>
          <p:cNvSpPr>
            <a:spLocks noGrp="1"/>
          </p:cNvSpPr>
          <p:nvPr>
            <p:ph idx="1"/>
          </p:nvPr>
        </p:nvSpPr>
        <p:spPr>
          <a:xfrm>
            <a:off x="107504" y="2019818"/>
            <a:ext cx="4381369" cy="4247977"/>
          </a:xfrm>
        </p:spPr>
        <p:txBody>
          <a:bodyPr>
            <a:normAutofit/>
          </a:bodyPr>
          <a:lstStyle/>
          <a:p>
            <a:r>
              <a:rPr lang="en-GB" b="1" dirty="0" smtClean="0">
                <a:solidFill>
                  <a:schemeClr val="tx1"/>
                </a:solidFill>
              </a:rPr>
              <a:t>Developed in third century BC</a:t>
            </a:r>
            <a:r>
              <a:rPr lang="en-GB" dirty="0" smtClean="0">
                <a:solidFill>
                  <a:schemeClr val="tx1"/>
                </a:solidFill>
              </a:rPr>
              <a:t>.</a:t>
            </a:r>
          </a:p>
          <a:p>
            <a:pPr lvl="1"/>
            <a:r>
              <a:rPr lang="en-GB" sz="2200" i="1" dirty="0" err="1" smtClean="0">
                <a:solidFill>
                  <a:schemeClr val="tx1"/>
                </a:solidFill>
              </a:rPr>
              <a:t>Tessella</a:t>
            </a:r>
            <a:r>
              <a:rPr lang="en-GB" sz="2200" i="1" dirty="0" smtClean="0">
                <a:solidFill>
                  <a:schemeClr val="tx1"/>
                </a:solidFill>
              </a:rPr>
              <a:t> </a:t>
            </a:r>
            <a:r>
              <a:rPr lang="en-GB" sz="2200" dirty="0" smtClean="0">
                <a:solidFill>
                  <a:schemeClr val="tx1"/>
                </a:solidFill>
              </a:rPr>
              <a:t>– small cube of stone (often tend to be c. 0.5-1.5 cm.).</a:t>
            </a:r>
          </a:p>
          <a:p>
            <a:pPr lvl="1"/>
            <a:r>
              <a:rPr lang="en-GB" sz="2200" dirty="0" smtClean="0">
                <a:solidFill>
                  <a:schemeClr val="tx1"/>
                </a:solidFill>
              </a:rPr>
              <a:t>Materials – coloured marble (and other stones) tiles/pottery, occasionally clear and coloured glass.</a:t>
            </a:r>
          </a:p>
          <a:p>
            <a:pPr lvl="1"/>
            <a:r>
              <a:rPr lang="en-GB" sz="2200" dirty="0" smtClean="0">
                <a:solidFill>
                  <a:schemeClr val="tx1"/>
                </a:solidFill>
              </a:rPr>
              <a:t>Set together closely in fresh bed of mortar, after </a:t>
            </a:r>
            <a:r>
              <a:rPr lang="en-GB" sz="2200" i="1" dirty="0" err="1" smtClean="0">
                <a:solidFill>
                  <a:schemeClr val="tx1"/>
                </a:solidFill>
              </a:rPr>
              <a:t>tessellae</a:t>
            </a:r>
            <a:r>
              <a:rPr lang="en-GB" sz="2200" dirty="0" smtClean="0">
                <a:solidFill>
                  <a:schemeClr val="tx1"/>
                </a:solidFill>
              </a:rPr>
              <a:t> set in the mortar, the bed grouted (filled) with fine liquid mortar - mosaic cleaned and polished.</a:t>
            </a:r>
            <a:endParaRPr lang="en-GB" sz="2200" dirty="0">
              <a:solidFill>
                <a:schemeClr val="tx1"/>
              </a:solidFill>
            </a:endParaRPr>
          </a:p>
        </p:txBody>
      </p:sp>
      <p:pic>
        <p:nvPicPr>
          <p:cNvPr id="2" name="Picture 1"/>
          <p:cNvPicPr>
            <a:picLocks noChangeAspect="1"/>
          </p:cNvPicPr>
          <p:nvPr/>
        </p:nvPicPr>
        <p:blipFill>
          <a:blip r:embed="rId2"/>
          <a:stretch>
            <a:fillRect/>
          </a:stretch>
        </p:blipFill>
        <p:spPr>
          <a:xfrm>
            <a:off x="4636949" y="2144682"/>
            <a:ext cx="4157915" cy="3122995"/>
          </a:xfrm>
          <a:prstGeom prst="rect">
            <a:avLst/>
          </a:prstGeom>
        </p:spPr>
      </p:pic>
      <p:sp>
        <p:nvSpPr>
          <p:cNvPr id="7" name="Rectangle 6"/>
          <p:cNvSpPr/>
          <p:nvPr/>
        </p:nvSpPr>
        <p:spPr>
          <a:xfrm>
            <a:off x="5648043" y="5433338"/>
            <a:ext cx="2514214" cy="369332"/>
          </a:xfrm>
          <a:prstGeom prst="rect">
            <a:avLst/>
          </a:prstGeom>
        </p:spPr>
        <p:txBody>
          <a:bodyPr wrap="none">
            <a:spAutoFit/>
          </a:bodyPr>
          <a:lstStyle/>
          <a:p>
            <a:r>
              <a:rPr lang="en-GB" b="1" dirty="0"/>
              <a:t>Black and </a:t>
            </a:r>
            <a:r>
              <a:rPr lang="en-GB" b="1" dirty="0" smtClean="0"/>
              <a:t>white mosaics</a:t>
            </a:r>
            <a:endParaRPr lang="en-GB" b="1" dirty="0"/>
          </a:p>
        </p:txBody>
      </p:sp>
      <p:pic>
        <p:nvPicPr>
          <p:cNvPr id="9" name="Picture 8"/>
          <p:cNvPicPr>
            <a:picLocks noChangeAspect="1"/>
          </p:cNvPicPr>
          <p:nvPr/>
        </p:nvPicPr>
        <p:blipFill>
          <a:blip r:embed="rId3"/>
          <a:stretch>
            <a:fillRect/>
          </a:stretch>
        </p:blipFill>
        <p:spPr>
          <a:xfrm>
            <a:off x="107504" y="1895302"/>
            <a:ext cx="4790409" cy="4068789"/>
          </a:xfrm>
          <a:prstGeom prst="rect">
            <a:avLst/>
          </a:prstGeom>
        </p:spPr>
      </p:pic>
      <p:sp>
        <p:nvSpPr>
          <p:cNvPr id="10" name="Rectangle 9"/>
          <p:cNvSpPr/>
          <p:nvPr/>
        </p:nvSpPr>
        <p:spPr>
          <a:xfrm>
            <a:off x="5045989" y="3098792"/>
            <a:ext cx="3832004" cy="28652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123697" y="3266643"/>
            <a:ext cx="3563104" cy="2400657"/>
          </a:xfrm>
          <a:prstGeom prst="rect">
            <a:avLst/>
          </a:prstGeom>
        </p:spPr>
        <p:txBody>
          <a:bodyPr wrap="square">
            <a:spAutoFit/>
          </a:bodyPr>
          <a:lstStyle/>
          <a:p>
            <a:r>
              <a:rPr lang="en-GB" sz="2400" b="1" dirty="0"/>
              <a:t>Polychrome </a:t>
            </a:r>
            <a:r>
              <a:rPr lang="en-GB" sz="2400" b="1" dirty="0" smtClean="0"/>
              <a:t>mosaics</a:t>
            </a:r>
          </a:p>
          <a:p>
            <a:endParaRPr lang="en-GB" b="1" dirty="0" smtClean="0"/>
          </a:p>
          <a:p>
            <a:r>
              <a:rPr lang="en-GB" dirty="0" smtClean="0"/>
              <a:t>[to the left]</a:t>
            </a:r>
          </a:p>
          <a:p>
            <a:r>
              <a:rPr lang="fr-FR" dirty="0"/>
              <a:t>Neptune </a:t>
            </a:r>
            <a:r>
              <a:rPr lang="fr-FR" dirty="0" err="1"/>
              <a:t>being</a:t>
            </a:r>
            <a:r>
              <a:rPr lang="fr-FR" dirty="0"/>
              <a:t> </a:t>
            </a:r>
            <a:r>
              <a:rPr lang="fr-FR" dirty="0" err="1"/>
              <a:t>drawn</a:t>
            </a:r>
            <a:r>
              <a:rPr lang="fr-FR" dirty="0"/>
              <a:t> </a:t>
            </a:r>
            <a:r>
              <a:rPr lang="fr-FR" dirty="0" smtClean="0"/>
              <a:t>by </a:t>
            </a:r>
            <a:r>
              <a:rPr lang="fr-FR" dirty="0" err="1" smtClean="0"/>
              <a:t>hippocamps</a:t>
            </a:r>
            <a:endParaRPr lang="fr-FR" dirty="0"/>
          </a:p>
          <a:p>
            <a:r>
              <a:rPr lang="fr-FR" dirty="0"/>
              <a:t>Musée archéologique de Sousse.</a:t>
            </a:r>
          </a:p>
          <a:p>
            <a:r>
              <a:rPr lang="fr-FR" dirty="0"/>
              <a:t>3rd </a:t>
            </a:r>
            <a:r>
              <a:rPr lang="fr-FR" dirty="0" err="1"/>
              <a:t>century</a:t>
            </a:r>
            <a:r>
              <a:rPr lang="fr-FR" dirty="0"/>
              <a:t> CE</a:t>
            </a:r>
          </a:p>
          <a:p>
            <a:endParaRPr lang="en-GB" b="1" dirty="0"/>
          </a:p>
        </p:txBody>
      </p:sp>
    </p:spTree>
    <p:extLst>
      <p:ext uri="{BB962C8B-B14F-4D97-AF65-F5344CB8AC3E}">
        <p14:creationId xmlns:p14="http://schemas.microsoft.com/office/powerpoint/2010/main" val="631483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circle(in)">
                                      <p:cBhvr>
                                        <p:cTn id="7" dur="2000"/>
                                        <p:tgtEl>
                                          <p:spTgt spid="12"/>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circle(in)">
                                      <p:cBhvr>
                                        <p:cTn id="10" dur="2000"/>
                                        <p:tgtEl>
                                          <p:spTgt spid="10"/>
                                        </p:tgtEl>
                                      </p:cBhvr>
                                    </p:animEffect>
                                  </p:childTnLst>
                                </p:cTn>
                              </p:par>
                              <p:par>
                                <p:cTn id="11" presetID="6" presetClass="entr" presetSubtype="16"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circle(in)">
                                      <p:cBhvr>
                                        <p:cTn id="13"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Coins</a:t>
            </a:r>
            <a:endParaRPr lang="en-GB" b="1" dirty="0"/>
          </a:p>
        </p:txBody>
      </p:sp>
      <p:sp>
        <p:nvSpPr>
          <p:cNvPr id="3" name="Content Placeholder 2"/>
          <p:cNvSpPr>
            <a:spLocks noGrp="1"/>
          </p:cNvSpPr>
          <p:nvPr>
            <p:ph idx="1"/>
          </p:nvPr>
        </p:nvSpPr>
        <p:spPr>
          <a:xfrm>
            <a:off x="282632" y="1822245"/>
            <a:ext cx="8861367" cy="3938476"/>
          </a:xfrm>
        </p:spPr>
        <p:txBody>
          <a:bodyPr/>
          <a:lstStyle/>
          <a:p>
            <a:pPr>
              <a:buFont typeface="Arial" panose="020B0604020202020204" pitchFamily="34" charset="0"/>
              <a:buChar char="•"/>
            </a:pPr>
            <a:r>
              <a:rPr lang="en-GB" dirty="0" smtClean="0"/>
              <a:t> Mythological figures persistently appear on coins. </a:t>
            </a:r>
          </a:p>
          <a:p>
            <a:pPr>
              <a:buFont typeface="Arial" panose="020B0604020202020204" pitchFamily="34" charset="0"/>
              <a:buChar char="•"/>
            </a:pPr>
            <a:r>
              <a:rPr lang="en-GB" dirty="0" smtClean="0"/>
              <a:t> Choice of images influenced by location, local cults, civic identity and who was in power</a:t>
            </a:r>
            <a:r>
              <a:rPr lang="en-GB" dirty="0"/>
              <a:t>. </a:t>
            </a:r>
            <a:endParaRPr lang="en-GB" dirty="0" smtClean="0"/>
          </a:p>
          <a:p>
            <a:pPr>
              <a:buFont typeface="Arial" panose="020B0604020202020204" pitchFamily="34" charset="0"/>
              <a:buChar char="•"/>
            </a:pPr>
            <a:r>
              <a:rPr lang="en-GB" dirty="0" smtClean="0"/>
              <a:t> Very </a:t>
            </a:r>
            <a:r>
              <a:rPr lang="en-GB" dirty="0"/>
              <a:t>small space, so when picking a mythological topic, the image had to be recognisable and evocative of particular associations.</a:t>
            </a:r>
          </a:p>
          <a:p>
            <a:endParaRPr lang="en-GB" dirty="0"/>
          </a:p>
        </p:txBody>
      </p:sp>
      <p:pic>
        <p:nvPicPr>
          <p:cNvPr id="5" name="Picture 4"/>
          <p:cNvPicPr>
            <a:picLocks noChangeAspect="1"/>
          </p:cNvPicPr>
          <p:nvPr/>
        </p:nvPicPr>
        <p:blipFill>
          <a:blip r:embed="rId2"/>
          <a:stretch>
            <a:fillRect/>
          </a:stretch>
        </p:blipFill>
        <p:spPr>
          <a:xfrm>
            <a:off x="541509" y="3749040"/>
            <a:ext cx="2800487" cy="1363395"/>
          </a:xfrm>
          <a:prstGeom prst="rect">
            <a:avLst/>
          </a:prstGeom>
        </p:spPr>
      </p:pic>
      <p:sp>
        <p:nvSpPr>
          <p:cNvPr id="7" name="Content Placeholder 2"/>
          <p:cNvSpPr txBox="1">
            <a:spLocks/>
          </p:cNvSpPr>
          <p:nvPr/>
        </p:nvSpPr>
        <p:spPr>
          <a:xfrm>
            <a:off x="357840" y="5197319"/>
            <a:ext cx="3470564" cy="739677"/>
          </a:xfrm>
          <a:prstGeom prst="rect">
            <a:avLst/>
          </a:prstGeom>
        </p:spPr>
        <p:txBody>
          <a:bodyPr vert="horz" lIns="91440" tIns="45720" rIns="91440" bIns="45720" rtlCol="0" anchor="t">
            <a:noAutofit/>
          </a:bodyPr>
          <a:lstStyle>
            <a:lvl1pPr marL="0" indent="0" algn="ctr" defTabSz="457200" rtl="0" eaLnBrk="1" latinLnBrk="0" hangingPunct="1">
              <a:spcBef>
                <a:spcPct val="20000"/>
              </a:spcBef>
              <a:spcAft>
                <a:spcPts val="600"/>
              </a:spcAft>
              <a:buClr>
                <a:schemeClr val="accent1"/>
              </a:buClr>
              <a:buSzPct val="115000"/>
              <a:buFont typeface="Arial"/>
              <a:buNone/>
              <a:defRPr sz="2400" kern="1200" cap="none">
                <a:solidFill>
                  <a:schemeClr val="tx1"/>
                </a:solidFill>
                <a:effectLst/>
                <a:latin typeface="+mn-lt"/>
                <a:ea typeface="+mn-ea"/>
                <a:cs typeface="+mn-cs"/>
              </a:defRPr>
            </a:lvl1pPr>
            <a:lvl2pPr marL="457200" indent="0" algn="l" defTabSz="457200" rtl="0" eaLnBrk="1" latinLnBrk="0" hangingPunct="1">
              <a:spcBef>
                <a:spcPct val="20000"/>
              </a:spcBef>
              <a:spcAft>
                <a:spcPts val="600"/>
              </a:spcAft>
              <a:buClr>
                <a:schemeClr val="accent1"/>
              </a:buClr>
              <a:buSzPct val="115000"/>
              <a:buFont typeface="Arial"/>
              <a:buNone/>
              <a:defRPr sz="1800" kern="1200" cap="none">
                <a:solidFill>
                  <a:schemeClr val="tx1">
                    <a:tint val="75000"/>
                  </a:schemeClr>
                </a:solidFill>
                <a:effectLst/>
                <a:latin typeface="+mn-lt"/>
                <a:ea typeface="+mn-ea"/>
                <a:cs typeface="+mn-cs"/>
              </a:defRPr>
            </a:lvl2pPr>
            <a:lvl3pPr marL="914400" indent="0" algn="l" defTabSz="457200" rtl="0" eaLnBrk="1" latinLnBrk="0" hangingPunct="1">
              <a:spcBef>
                <a:spcPct val="20000"/>
              </a:spcBef>
              <a:spcAft>
                <a:spcPts val="600"/>
              </a:spcAft>
              <a:buClr>
                <a:schemeClr val="accent1"/>
              </a:buClr>
              <a:buSzPct val="115000"/>
              <a:buFont typeface="Arial"/>
              <a:buNone/>
              <a:defRPr sz="1600" kern="1200" cap="none">
                <a:solidFill>
                  <a:schemeClr val="tx1">
                    <a:tint val="75000"/>
                  </a:schemeClr>
                </a:solidFill>
                <a:effectLst/>
                <a:latin typeface="+mn-lt"/>
                <a:ea typeface="+mn-ea"/>
                <a:cs typeface="+mn-cs"/>
              </a:defRPr>
            </a:lvl3pPr>
            <a:lvl4pPr marL="13716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4pPr>
            <a:lvl5pPr marL="18288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5pPr>
            <a:lvl6pPr marL="22860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6pPr>
            <a:lvl7pPr marL="27432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7pPr>
            <a:lvl8pPr marL="32004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8pPr>
            <a:lvl9pPr marL="36576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9pPr>
          </a:lstStyle>
          <a:p>
            <a:pPr algn="just"/>
            <a:r>
              <a:rPr lang="en-GB" sz="1600" dirty="0" smtClean="0"/>
              <a:t>Syracuse AR </a:t>
            </a:r>
            <a:r>
              <a:rPr lang="en-GB" sz="1600" dirty="0" err="1" smtClean="0"/>
              <a:t>Litra</a:t>
            </a:r>
            <a:r>
              <a:rPr lang="en-GB" sz="1600" dirty="0" smtClean="0"/>
              <a:t>. ca 460-450 BC. Head of Arethusa right, in hoop earring with pendant, &amp; beaded diadem under which hair tucked up behind / Octopus. </a:t>
            </a:r>
            <a:endParaRPr lang="en-GB" sz="1600" dirty="0"/>
          </a:p>
        </p:txBody>
      </p:sp>
      <p:pic>
        <p:nvPicPr>
          <p:cNvPr id="9" name="Picture 8"/>
          <p:cNvPicPr>
            <a:picLocks noChangeAspect="1"/>
          </p:cNvPicPr>
          <p:nvPr/>
        </p:nvPicPr>
        <p:blipFill>
          <a:blip r:embed="rId3"/>
          <a:stretch>
            <a:fillRect/>
          </a:stretch>
        </p:blipFill>
        <p:spPr>
          <a:xfrm>
            <a:off x="5800821" y="3749040"/>
            <a:ext cx="2736468" cy="1372550"/>
          </a:xfrm>
          <a:prstGeom prst="rect">
            <a:avLst/>
          </a:prstGeom>
        </p:spPr>
      </p:pic>
      <p:sp>
        <p:nvSpPr>
          <p:cNvPr id="10" name="Rectangle 9"/>
          <p:cNvSpPr/>
          <p:nvPr/>
        </p:nvSpPr>
        <p:spPr>
          <a:xfrm>
            <a:off x="4029412" y="4011858"/>
            <a:ext cx="1771409" cy="923330"/>
          </a:xfrm>
          <a:prstGeom prst="rect">
            <a:avLst/>
          </a:prstGeom>
        </p:spPr>
        <p:txBody>
          <a:bodyPr wrap="square">
            <a:spAutoFit/>
          </a:bodyPr>
          <a:lstStyle/>
          <a:p>
            <a:r>
              <a:rPr lang="en-GB" dirty="0"/>
              <a:t>Athenian owl, tetradrachm – 5</a:t>
            </a:r>
            <a:r>
              <a:rPr lang="en-GB" baseline="30000" dirty="0"/>
              <a:t>th</a:t>
            </a:r>
            <a:r>
              <a:rPr lang="en-GB" dirty="0"/>
              <a:t> c. BC</a:t>
            </a:r>
          </a:p>
        </p:txBody>
      </p:sp>
      <p:pic>
        <p:nvPicPr>
          <p:cNvPr id="13" name="Picture 12"/>
          <p:cNvPicPr>
            <a:picLocks noChangeAspect="1"/>
          </p:cNvPicPr>
          <p:nvPr/>
        </p:nvPicPr>
        <p:blipFill>
          <a:blip r:embed="rId4"/>
          <a:stretch>
            <a:fillRect/>
          </a:stretch>
        </p:blipFill>
        <p:spPr>
          <a:xfrm>
            <a:off x="4594859" y="5296431"/>
            <a:ext cx="1297670" cy="1362071"/>
          </a:xfrm>
          <a:prstGeom prst="rect">
            <a:avLst/>
          </a:prstGeom>
        </p:spPr>
      </p:pic>
      <p:pic>
        <p:nvPicPr>
          <p:cNvPr id="14" name="Picture 13"/>
          <p:cNvPicPr>
            <a:picLocks noChangeAspect="1"/>
          </p:cNvPicPr>
          <p:nvPr/>
        </p:nvPicPr>
        <p:blipFill>
          <a:blip r:embed="rId5"/>
          <a:stretch>
            <a:fillRect/>
          </a:stretch>
        </p:blipFill>
        <p:spPr>
          <a:xfrm>
            <a:off x="5892529" y="5287365"/>
            <a:ext cx="1276526" cy="1380204"/>
          </a:xfrm>
          <a:prstGeom prst="rect">
            <a:avLst/>
          </a:prstGeom>
        </p:spPr>
      </p:pic>
      <p:sp>
        <p:nvSpPr>
          <p:cNvPr id="15" name="Rectangle 14"/>
          <p:cNvSpPr/>
          <p:nvPr/>
        </p:nvSpPr>
        <p:spPr>
          <a:xfrm>
            <a:off x="7296047" y="5475633"/>
            <a:ext cx="1714949" cy="646331"/>
          </a:xfrm>
          <a:prstGeom prst="rect">
            <a:avLst/>
          </a:prstGeom>
        </p:spPr>
        <p:txBody>
          <a:bodyPr wrap="square">
            <a:spAutoFit/>
          </a:bodyPr>
          <a:lstStyle/>
          <a:p>
            <a:r>
              <a:rPr lang="en-GB" dirty="0" smtClean="0"/>
              <a:t>Roman aureus, c. AD 140-143</a:t>
            </a:r>
            <a:endParaRPr lang="en-GB" dirty="0"/>
          </a:p>
        </p:txBody>
      </p:sp>
    </p:spTree>
    <p:extLst>
      <p:ext uri="{BB962C8B-B14F-4D97-AF65-F5344CB8AC3E}">
        <p14:creationId xmlns:p14="http://schemas.microsoft.com/office/powerpoint/2010/main" val="3709526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Making ancient coins</a:t>
            </a:r>
            <a:endParaRPr lang="en-GB" b="1" dirty="0"/>
          </a:p>
        </p:txBody>
      </p:sp>
      <p:sp>
        <p:nvSpPr>
          <p:cNvPr id="3" name="Content Placeholder 2"/>
          <p:cNvSpPr>
            <a:spLocks noGrp="1"/>
          </p:cNvSpPr>
          <p:nvPr>
            <p:ph idx="1"/>
          </p:nvPr>
        </p:nvSpPr>
        <p:spPr>
          <a:xfrm>
            <a:off x="315885" y="2226468"/>
            <a:ext cx="4314304" cy="3858447"/>
          </a:xfrm>
        </p:spPr>
        <p:txBody>
          <a:bodyPr>
            <a:normAutofit/>
          </a:bodyPr>
          <a:lstStyle/>
          <a:p>
            <a:r>
              <a:rPr lang="en-GB" sz="2800" dirty="0" smtClean="0"/>
              <a:t>Produced by hand</a:t>
            </a:r>
          </a:p>
          <a:p>
            <a:r>
              <a:rPr lang="en-GB" sz="2800" dirty="0" smtClean="0"/>
              <a:t>The value of the material (e.g. gold) was equal to the value of the coin (generally)</a:t>
            </a:r>
          </a:p>
          <a:p>
            <a:r>
              <a:rPr lang="en-GB" sz="2800" dirty="0" smtClean="0"/>
              <a:t>Images were engraved onto dies, which were used to produce images on the coins when struck </a:t>
            </a:r>
          </a:p>
          <a:p>
            <a:endParaRPr lang="en-GB" dirty="0" smtClean="0"/>
          </a:p>
          <a:p>
            <a:endParaRPr lang="en-GB" dirty="0"/>
          </a:p>
        </p:txBody>
      </p:sp>
      <p:pic>
        <p:nvPicPr>
          <p:cNvPr id="5" name="Picture 4"/>
          <p:cNvPicPr>
            <a:picLocks noChangeAspect="1"/>
          </p:cNvPicPr>
          <p:nvPr/>
        </p:nvPicPr>
        <p:blipFill>
          <a:blip r:embed="rId2"/>
          <a:stretch>
            <a:fillRect/>
          </a:stretch>
        </p:blipFill>
        <p:spPr>
          <a:xfrm>
            <a:off x="4849018" y="2125266"/>
            <a:ext cx="3814763" cy="2928938"/>
          </a:xfrm>
          <a:prstGeom prst="rect">
            <a:avLst/>
          </a:prstGeom>
        </p:spPr>
      </p:pic>
    </p:spTree>
    <p:extLst>
      <p:ext uri="{BB962C8B-B14F-4D97-AF65-F5344CB8AC3E}">
        <p14:creationId xmlns:p14="http://schemas.microsoft.com/office/powerpoint/2010/main" val="450213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a:t>
            </a:r>
            <a:endParaRPr lang="en-GB" b="1" dirty="0"/>
          </a:p>
        </p:txBody>
      </p:sp>
      <p:sp>
        <p:nvSpPr>
          <p:cNvPr id="3" name="Content Placeholder 2"/>
          <p:cNvSpPr>
            <a:spLocks noGrp="1"/>
          </p:cNvSpPr>
          <p:nvPr>
            <p:ph idx="1"/>
          </p:nvPr>
        </p:nvSpPr>
        <p:spPr>
          <a:xfrm>
            <a:off x="822959" y="2061556"/>
            <a:ext cx="7543801" cy="4023360"/>
          </a:xfrm>
        </p:spPr>
        <p:txBody>
          <a:bodyPr>
            <a:normAutofit/>
          </a:bodyPr>
          <a:lstStyle/>
          <a:p>
            <a:pPr>
              <a:buFont typeface="Arial" panose="020B0604020202020204" pitchFamily="34" charset="0"/>
              <a:buChar char="•"/>
            </a:pPr>
            <a:r>
              <a:rPr lang="en-GB" sz="2400" dirty="0"/>
              <a:t> </a:t>
            </a:r>
            <a:r>
              <a:rPr lang="en-GB" sz="2400" dirty="0" smtClean="0"/>
              <a:t>Henig, M. </a:t>
            </a:r>
            <a:r>
              <a:rPr lang="en-GB" sz="2400" dirty="0"/>
              <a:t>(ed.), (1983) </a:t>
            </a:r>
            <a:r>
              <a:rPr lang="en-GB" sz="2400" i="1" dirty="0"/>
              <a:t>A Handbook of Roman Art: A Survey of the Visual Arts of the Roman </a:t>
            </a:r>
            <a:r>
              <a:rPr lang="en-GB" sz="2400" i="1" dirty="0" smtClean="0"/>
              <a:t>World</a:t>
            </a:r>
            <a:r>
              <a:rPr lang="en-GB" sz="2400" dirty="0" smtClean="0"/>
              <a:t>. </a:t>
            </a:r>
            <a:r>
              <a:rPr lang="en-GB" sz="2400" dirty="0" err="1" smtClean="0"/>
              <a:t>Phaidon</a:t>
            </a:r>
            <a:r>
              <a:rPr lang="en-GB" sz="2400" dirty="0" smtClean="0"/>
              <a:t>.</a:t>
            </a:r>
          </a:p>
          <a:p>
            <a:pPr>
              <a:buFont typeface="Arial" panose="020B0604020202020204" pitchFamily="34" charset="0"/>
              <a:buChar char="•"/>
            </a:pPr>
            <a:endParaRPr lang="en-GB" sz="100" dirty="0"/>
          </a:p>
          <a:p>
            <a:pPr>
              <a:buFont typeface="Arial" panose="020B0604020202020204" pitchFamily="34" charset="0"/>
              <a:buChar char="•"/>
            </a:pPr>
            <a:r>
              <a:rPr lang="en-GB" sz="2400" dirty="0" smtClean="0"/>
              <a:t> Pollitt</a:t>
            </a:r>
            <a:r>
              <a:rPr lang="en-GB" sz="2400" dirty="0"/>
              <a:t>, J. J. </a:t>
            </a:r>
            <a:r>
              <a:rPr lang="en-GB" sz="2400" dirty="0" smtClean="0"/>
              <a:t>(1990) </a:t>
            </a:r>
            <a:r>
              <a:rPr lang="en-GB" sz="2400" i="1" dirty="0"/>
              <a:t>The Art of Ancient Greece: Sources and Documents</a:t>
            </a:r>
            <a:r>
              <a:rPr lang="en-GB" sz="2400" dirty="0"/>
              <a:t>. Cambridge: Cambridge University Press.</a:t>
            </a:r>
          </a:p>
          <a:p>
            <a:pPr>
              <a:buFont typeface="Arial" panose="020B0604020202020204" pitchFamily="34" charset="0"/>
              <a:buChar char="•"/>
            </a:pPr>
            <a:endParaRPr lang="en-GB" sz="100" dirty="0" smtClean="0"/>
          </a:p>
          <a:p>
            <a:pPr>
              <a:buFont typeface="Arial" panose="020B0604020202020204" pitchFamily="34" charset="0"/>
              <a:buChar char="•"/>
            </a:pPr>
            <a:r>
              <a:rPr lang="en-GB" sz="2400" dirty="0" smtClean="0"/>
              <a:t> Shapiro</a:t>
            </a:r>
            <a:r>
              <a:rPr lang="en-GB" sz="2400" dirty="0"/>
              <a:t>, H. A. (1994) </a:t>
            </a:r>
            <a:r>
              <a:rPr lang="en-GB" sz="2400" i="1" dirty="0"/>
              <a:t>Myth into Art: Poet and Painter in Classical Greece</a:t>
            </a:r>
            <a:r>
              <a:rPr lang="en-GB" sz="2400" dirty="0"/>
              <a:t>. London; New York: </a:t>
            </a:r>
            <a:r>
              <a:rPr lang="en-GB" sz="2400" dirty="0" smtClean="0"/>
              <a:t>Routledge</a:t>
            </a:r>
          </a:p>
          <a:p>
            <a:pPr>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sz="2400" dirty="0" smtClean="0"/>
              <a:t>Woodford</a:t>
            </a:r>
            <a:r>
              <a:rPr lang="en-GB" sz="2400" dirty="0"/>
              <a:t>, S. </a:t>
            </a:r>
            <a:r>
              <a:rPr lang="en-GB" sz="2400" dirty="0" smtClean="0"/>
              <a:t>(1982) </a:t>
            </a:r>
            <a:r>
              <a:rPr lang="en-GB" sz="2400" i="1" dirty="0"/>
              <a:t>The Art of Greece and Rome</a:t>
            </a:r>
            <a:r>
              <a:rPr lang="en-GB" sz="2400" dirty="0"/>
              <a:t>. Cambridge: Cambridge University Press.</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2533722187"/>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335</TotalTime>
  <Words>1859</Words>
  <Application>Microsoft Office PowerPoint</Application>
  <PresentationFormat>On-screen Show (4:3)</PresentationFormat>
  <Paragraphs>201</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Wingdings</vt:lpstr>
      <vt:lpstr>Retrospect</vt:lpstr>
      <vt:lpstr>Myth and Art</vt:lpstr>
      <vt:lpstr>Types of Art in Antiquity</vt:lpstr>
      <vt:lpstr>Pottery or “Vases”</vt:lpstr>
      <vt:lpstr>PowerPoint Presentation</vt:lpstr>
      <vt:lpstr>Geometric Period</vt:lpstr>
      <vt:lpstr>Archaic Period</vt:lpstr>
      <vt:lpstr>Black Figure</vt:lpstr>
      <vt:lpstr>Red Figure</vt:lpstr>
      <vt:lpstr>Classical “Vases”</vt:lpstr>
      <vt:lpstr>Types of artistic depictions (Snodgrass)</vt:lpstr>
      <vt:lpstr>Greek Notions of Artistic Development</vt:lpstr>
      <vt:lpstr>Early Greek Statues</vt:lpstr>
      <vt:lpstr>Increasing Naturalism</vt:lpstr>
      <vt:lpstr>Classical Sculpture</vt:lpstr>
      <vt:lpstr>Hellenistic Sculpture</vt:lpstr>
      <vt:lpstr>Roman Sculpture</vt:lpstr>
      <vt:lpstr>Paintings</vt:lpstr>
      <vt:lpstr>Mosaics</vt:lpstr>
      <vt:lpstr>Coins</vt:lpstr>
      <vt:lpstr>Making ancient coins</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Matthew Cobb</dc:creator>
  <cp:lastModifiedBy>Matt</cp:lastModifiedBy>
  <cp:revision>68</cp:revision>
  <dcterms:created xsi:type="dcterms:W3CDTF">2019-04-17T11:31:28Z</dcterms:created>
  <dcterms:modified xsi:type="dcterms:W3CDTF">2019-05-08T17:19:19Z</dcterms:modified>
</cp:coreProperties>
</file>